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28"/>
  </p:notesMasterIdLst>
  <p:handoutMasterIdLst>
    <p:handoutMasterId r:id="rId29"/>
  </p:handoutMasterIdLst>
  <p:sldIdLst>
    <p:sldId id="531" r:id="rId4"/>
    <p:sldId id="550" r:id="rId5"/>
    <p:sldId id="551" r:id="rId6"/>
    <p:sldId id="553" r:id="rId7"/>
    <p:sldId id="534" r:id="rId8"/>
    <p:sldId id="535" r:id="rId9"/>
    <p:sldId id="536" r:id="rId10"/>
    <p:sldId id="537" r:id="rId11"/>
    <p:sldId id="538" r:id="rId12"/>
    <p:sldId id="539" r:id="rId13"/>
    <p:sldId id="540" r:id="rId14"/>
    <p:sldId id="541" r:id="rId15"/>
    <p:sldId id="542" r:id="rId16"/>
    <p:sldId id="543" r:id="rId17"/>
    <p:sldId id="544" r:id="rId18"/>
    <p:sldId id="545" r:id="rId19"/>
    <p:sldId id="530" r:id="rId20"/>
    <p:sldId id="532" r:id="rId21"/>
    <p:sldId id="533" r:id="rId22"/>
    <p:sldId id="546" r:id="rId23"/>
    <p:sldId id="547" r:id="rId24"/>
    <p:sldId id="548" r:id="rId25"/>
    <p:sldId id="549" r:id="rId26"/>
    <p:sldId id="529" r:id="rId27"/>
  </p:sldIdLst>
  <p:sldSz cx="9144000" cy="5143500" type="screen16x9"/>
  <p:notesSz cx="6807200" cy="9939338"/>
  <p:embeddedFontLst>
    <p:embeddedFont>
      <p:font typeface="HY헤드라인M" panose="02030600000101010101" pitchFamily="18" charset="-127"/>
      <p:regular r:id="rId30"/>
    </p:embeddedFont>
    <p:embeddedFont>
      <p:font typeface="HY견고딕" panose="02030600000101010101" pitchFamily="18" charset="-127"/>
      <p:regular r:id="rId31"/>
    </p:embeddedFont>
    <p:embeddedFont>
      <p:font typeface="-윤고딕330" panose="020B0600000101010101" charset="-127"/>
      <p:regular r:id="rId32"/>
    </p:embeddedFont>
    <p:embeddedFont>
      <p:font typeface="맑은 고딕" panose="020B0503020000020004" pitchFamily="50" charset="-127"/>
      <p:regular r:id="rId33"/>
      <p:bold r:id="rId3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E3A5"/>
    <a:srgbClr val="EBF1DE"/>
    <a:srgbClr val="C5E3ED"/>
    <a:srgbClr val="A1BFE3"/>
    <a:srgbClr val="D6F1FA"/>
    <a:srgbClr val="ECF1F8"/>
    <a:srgbClr val="A8CB59"/>
    <a:srgbClr val="BAD67C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79032" autoAdjust="0"/>
  </p:normalViewPr>
  <p:slideViewPr>
    <p:cSldViewPr>
      <p:cViewPr varScale="1">
        <p:scale>
          <a:sx n="111" d="100"/>
          <a:sy n="111" d="100"/>
        </p:scale>
        <p:origin x="432" y="96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5" d="100"/>
          <a:sy n="85" d="100"/>
        </p:scale>
        <p:origin x="3906" y="10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font" Target="fonts/font5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4.fntdata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font" Target="fonts/font3.fntdata"/><Relationship Id="rId37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36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2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font" Target="fonts/font1.fntdata"/><Relationship Id="rId35" Type="http://schemas.openxmlformats.org/officeDocument/2006/relationships/presProps" Target="pres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4"/>
            <a:ext cx="2950529" cy="497525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084" y="4"/>
            <a:ext cx="2950529" cy="497525"/>
          </a:xfrm>
          <a:prstGeom prst="rect">
            <a:avLst/>
          </a:prstGeom>
        </p:spPr>
        <p:txBody>
          <a:bodyPr vert="horz" lIns="91559" tIns="45779" rIns="91559" bIns="45779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2022-09-14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40230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084" y="9440230"/>
            <a:ext cx="2950529" cy="497523"/>
          </a:xfrm>
          <a:prstGeom prst="rect">
            <a:avLst/>
          </a:prstGeom>
        </p:spPr>
        <p:txBody>
          <a:bodyPr vert="horz" lIns="91559" tIns="45779" rIns="91559" bIns="45779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6" y="3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2" y="3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2022-09-14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4538"/>
            <a:ext cx="6629400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22" tIns="46111" rIns="92222" bIns="4611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91"/>
            <a:ext cx="5445760" cy="4472702"/>
          </a:xfrm>
          <a:prstGeom prst="rect">
            <a:avLst/>
          </a:prstGeom>
        </p:spPr>
        <p:txBody>
          <a:bodyPr vert="horz" lIns="92222" tIns="46111" rIns="92222" bIns="4611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6" y="9440650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2" y="9440650"/>
            <a:ext cx="2949786" cy="496967"/>
          </a:xfrm>
          <a:prstGeom prst="rect">
            <a:avLst/>
          </a:prstGeom>
        </p:spPr>
        <p:txBody>
          <a:bodyPr vert="horz" lIns="92222" tIns="46111" rIns="92222" bIns="4611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안전건설교통국장 </a:t>
            </a:r>
            <a:r>
              <a:rPr lang="ko-KR" altLang="en-US" b="1" baseline="0" dirty="0" err="1" smtClean="0">
                <a:latin typeface="바탕" pitchFamily="18" charset="-127"/>
                <a:ea typeface="바탕" pitchFamily="18" charset="-127"/>
              </a:rPr>
              <a:t>이병준입니다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2022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년도 안전건설교통국 주요업무 추진상황 보고 드리겠습니다</a:t>
            </a:r>
            <a:r>
              <a:rPr lang="en-US" altLang="ko-KR" baseline="0" dirty="0" smtClean="0">
                <a:latin typeface="바탕" pitchFamily="18" charset="-127"/>
                <a:ea typeface="바탕" pitchFamily="18" charset="-127"/>
              </a:rPr>
              <a:t>.</a:t>
            </a:r>
            <a:endParaRPr lang="ko-KR" altLang="en-US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1135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ko-KR" altLang="en-US" dirty="0"/>
              <a:t>○ </a:t>
            </a:r>
            <a:r>
              <a:rPr lang="ko-KR" altLang="en-US" b="1" dirty="0"/>
              <a:t>먼저 </a:t>
            </a:r>
            <a:r>
              <a:rPr lang="ko-KR" altLang="en-US" b="1" dirty="0" smtClean="0"/>
              <a:t>안전분야 </a:t>
            </a:r>
            <a:r>
              <a:rPr lang="ko-KR" altLang="en-US" b="1" dirty="0"/>
              <a:t>입니다</a:t>
            </a:r>
            <a:r>
              <a:rPr lang="en-US" altLang="ko-KR" b="1" dirty="0"/>
              <a:t>.</a:t>
            </a:r>
            <a:endParaRPr lang="ko-KR" altLang="en-US" dirty="0"/>
          </a:p>
          <a:p>
            <a:pPr fontAlgn="base"/>
            <a:endParaRPr lang="en-US" altLang="ko-KR" dirty="0" smtClean="0"/>
          </a:p>
          <a:p>
            <a:pPr fontAlgn="base"/>
            <a:r>
              <a:rPr lang="ko-KR" altLang="en-US" b="1" dirty="0" smtClean="0"/>
              <a:t>안전도시 </a:t>
            </a:r>
            <a:r>
              <a:rPr lang="ko-KR" altLang="en-US" b="1" dirty="0"/>
              <a:t>기반 마련을 위해 </a:t>
            </a:r>
            <a:endParaRPr lang="en-US" altLang="ko-KR" b="1" dirty="0" smtClean="0"/>
          </a:p>
          <a:p>
            <a:pPr fontAlgn="base"/>
            <a:r>
              <a:rPr lang="ko-KR" altLang="en-US" dirty="0" smtClean="0"/>
              <a:t>파주시는 시민안전보험을 </a:t>
            </a:r>
            <a:r>
              <a:rPr lang="ko-KR" altLang="en-US" dirty="0"/>
              <a:t>시행하여 각종 </a:t>
            </a:r>
            <a:r>
              <a:rPr lang="ko-KR" altLang="en-US" dirty="0" smtClean="0"/>
              <a:t>재난재해 </a:t>
            </a:r>
            <a:r>
              <a:rPr lang="ko-KR" altLang="en-US" dirty="0"/>
              <a:t>피해를 입은 시민들을 보호하고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 marL="0" indent="0" fontAlgn="base">
              <a:buFontTx/>
              <a:buNone/>
            </a:pPr>
            <a:r>
              <a:rPr lang="en-US" altLang="ko-KR" dirty="0" smtClean="0"/>
              <a:t>2022</a:t>
            </a:r>
            <a:r>
              <a:rPr lang="ko-KR" altLang="en-US" dirty="0" smtClean="0"/>
              <a:t>년도에는</a:t>
            </a:r>
            <a:r>
              <a:rPr lang="ko-KR" altLang="en-US" baseline="0" dirty="0" smtClean="0"/>
              <a:t>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16</a:t>
            </a:r>
            <a:r>
              <a:rPr lang="ko-KR" altLang="en-US" dirty="0" smtClean="0"/>
              <a:t>개의 항목을 보장하고 있으며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내용에 따라 최소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만원에서 최대 </a:t>
            </a:r>
            <a:r>
              <a:rPr lang="en-US" altLang="ko-KR" dirty="0" smtClean="0"/>
              <a:t>1500</a:t>
            </a:r>
            <a:r>
              <a:rPr lang="ko-KR" altLang="en-US" dirty="0" smtClean="0"/>
              <a:t>만원까지 보장됩니다</a:t>
            </a:r>
            <a:r>
              <a:rPr lang="en-US" altLang="ko-KR" dirty="0" smtClean="0"/>
              <a:t>. </a:t>
            </a:r>
          </a:p>
          <a:p>
            <a:pPr marL="0" indent="0" fontAlgn="base">
              <a:buFontTx/>
              <a:buNone/>
            </a:pPr>
            <a:endParaRPr lang="en-US" altLang="ko-KR" dirty="0" smtClean="0"/>
          </a:p>
          <a:p>
            <a:pPr marL="0" indent="0" fontAlgn="base">
              <a:buFontTx/>
              <a:buNone/>
            </a:pPr>
            <a:r>
              <a:rPr lang="ko-KR" altLang="en-US" dirty="0" smtClean="0"/>
              <a:t>다음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문산읍행정복지센터</a:t>
            </a:r>
            <a:r>
              <a:rPr lang="ko-KR" altLang="en-US" dirty="0" smtClean="0"/>
              <a:t> 노후 민방위 </a:t>
            </a:r>
            <a:r>
              <a:rPr lang="ko-KR" altLang="en-US" dirty="0" err="1" smtClean="0"/>
              <a:t>경보사이렌</a:t>
            </a:r>
            <a:r>
              <a:rPr lang="ko-KR" altLang="en-US" dirty="0" smtClean="0"/>
              <a:t> 교체 완료하였으며</a:t>
            </a:r>
            <a:br>
              <a:rPr lang="ko-KR" altLang="en-US" dirty="0" smtClean="0"/>
            </a:br>
            <a:r>
              <a:rPr lang="ko-KR" altLang="en-US" dirty="0" smtClean="0"/>
              <a:t>‘</a:t>
            </a:r>
            <a:r>
              <a:rPr lang="en-US" altLang="ko-KR" dirty="0" smtClean="0"/>
              <a:t>22.8</a:t>
            </a:r>
            <a:r>
              <a:rPr lang="ko-KR" altLang="en-US" dirty="0" smtClean="0"/>
              <a:t>월말 기준 공사중인 건설현장 </a:t>
            </a:r>
            <a:r>
              <a:rPr lang="en-US" altLang="ko-KR" dirty="0" smtClean="0"/>
              <a:t>278</a:t>
            </a:r>
            <a:r>
              <a:rPr lang="ko-KR" altLang="en-US" dirty="0" smtClean="0"/>
              <a:t>개소 중 </a:t>
            </a:r>
            <a:r>
              <a:rPr lang="en-US" altLang="ko-KR" dirty="0" smtClean="0"/>
              <a:t>222</a:t>
            </a:r>
            <a:r>
              <a:rPr lang="ko-KR" altLang="en-US" dirty="0" smtClean="0"/>
              <a:t>개소 </a:t>
            </a:r>
            <a:r>
              <a:rPr lang="en-US" altLang="ko-KR" dirty="0" smtClean="0"/>
              <a:t>79%</a:t>
            </a:r>
            <a:r>
              <a:rPr lang="ko-KR" altLang="en-US" dirty="0" smtClean="0"/>
              <a:t>를 민간전문가와 함께 안전점검완료 하였으며</a:t>
            </a:r>
            <a:r>
              <a:rPr lang="en-US" altLang="ko-KR" dirty="0" smtClean="0"/>
              <a:t>, </a:t>
            </a:r>
          </a:p>
          <a:p>
            <a:pPr marL="0" indent="0" fontAlgn="base">
              <a:buFontTx/>
              <a:buNone/>
            </a:pPr>
            <a:r>
              <a:rPr lang="en-US" altLang="ko-KR" dirty="0" smtClean="0"/>
              <a:t>9</a:t>
            </a:r>
            <a:r>
              <a:rPr lang="ko-KR" altLang="en-US" dirty="0" smtClean="0"/>
              <a:t>월까지 지속 추진하겠습니다</a:t>
            </a:r>
            <a:endParaRPr lang="en-US" altLang="ko-KR" dirty="0" smtClean="0"/>
          </a:p>
          <a:p>
            <a:pPr fontAlgn="base"/>
            <a:endParaRPr lang="ko-KR" altLang="en-US" dirty="0" smtClean="0"/>
          </a:p>
          <a:p>
            <a:pPr marL="0" indent="0" fontAlgn="base">
              <a:buFontTx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3727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○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 다음은 재난예방 분야입니다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.</a:t>
            </a:r>
          </a:p>
          <a:p>
            <a:endParaRPr lang="en-US" altLang="ko-KR" b="1" baseline="0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b="0" baseline="0" dirty="0" smtClean="0">
                <a:latin typeface="+mj-lt"/>
                <a:ea typeface="바탕" pitchFamily="18" charset="-127"/>
              </a:rPr>
              <a:t>여름철 자연재난 </a:t>
            </a:r>
            <a:r>
              <a:rPr lang="ko-KR" altLang="en-US" b="0" baseline="0" dirty="0" err="1" smtClean="0">
                <a:latin typeface="+mj-lt"/>
                <a:ea typeface="바탕" pitchFamily="18" charset="-127"/>
              </a:rPr>
              <a:t>대책기간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 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5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월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15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일에서 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10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월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15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일까지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 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인명피해우려 재해취약지역 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73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개소를 지속적인 점검 및 정비를 실시하는 등</a:t>
            </a:r>
            <a:endParaRPr lang="en-US" altLang="ko-KR" b="0" baseline="0" dirty="0" smtClean="0">
              <a:latin typeface="+mj-lt"/>
              <a:ea typeface="바탕" pitchFamily="18" charset="-127"/>
            </a:endParaRPr>
          </a:p>
          <a:p>
            <a:r>
              <a:rPr lang="ko-KR" altLang="en-US" b="0" baseline="0" dirty="0" smtClean="0">
                <a:latin typeface="+mj-lt"/>
                <a:ea typeface="바탕" pitchFamily="18" charset="-127"/>
              </a:rPr>
              <a:t>여름철 자연재난 예방대책을 추진하고 있습니다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. </a:t>
            </a:r>
          </a:p>
          <a:p>
            <a:r>
              <a:rPr lang="ko-KR" altLang="en-US" b="0" baseline="0" dirty="0" smtClean="0">
                <a:latin typeface="+mj-lt"/>
                <a:ea typeface="바탕" pitchFamily="18" charset="-127"/>
              </a:rPr>
              <a:t>또한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, 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문산 배수펌프장 등 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12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개소의 정기안전점검을 실시하여 재난 발생 시 정상작동 할 수 있도록 유지 중입니다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.</a:t>
            </a:r>
          </a:p>
          <a:p>
            <a:endParaRPr lang="en-US" altLang="ko-KR" b="0" baseline="0" dirty="0" smtClean="0">
              <a:latin typeface="+mj-lt"/>
              <a:ea typeface="바탕" pitchFamily="18" charset="-127"/>
            </a:endParaRPr>
          </a:p>
          <a:p>
            <a:r>
              <a:rPr lang="ko-KR" altLang="en-US" b="0" baseline="0" dirty="0" smtClean="0">
                <a:latin typeface="+mj-lt"/>
                <a:ea typeface="바탕" pitchFamily="18" charset="-127"/>
              </a:rPr>
              <a:t>이어서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, 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올해 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473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백만원을 투자하여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 </a:t>
            </a:r>
          </a:p>
          <a:p>
            <a:r>
              <a:rPr lang="ko-KR" altLang="en-US" b="0" dirty="0" err="1" smtClean="0">
                <a:latin typeface="+mj-lt"/>
              </a:rPr>
              <a:t>재난감시</a:t>
            </a:r>
            <a:r>
              <a:rPr lang="en-US" altLang="ko-KR" b="0" dirty="0">
                <a:latin typeface="+mj-lt"/>
              </a:rPr>
              <a:t>CCTV 10</a:t>
            </a:r>
            <a:r>
              <a:rPr lang="ko-KR" altLang="en-US" b="0" dirty="0">
                <a:latin typeface="+mj-lt"/>
              </a:rPr>
              <a:t>개소</a:t>
            </a:r>
            <a:r>
              <a:rPr lang="en-US" altLang="ko-KR" b="0" dirty="0">
                <a:latin typeface="+mj-lt"/>
              </a:rPr>
              <a:t>, </a:t>
            </a:r>
            <a:r>
              <a:rPr lang="ko-KR" altLang="en-US" b="0" dirty="0" err="1">
                <a:latin typeface="+mj-lt"/>
              </a:rPr>
              <a:t>자동음성</a:t>
            </a:r>
            <a:r>
              <a:rPr lang="ko-KR" altLang="en-US" b="0" dirty="0">
                <a:latin typeface="+mj-lt"/>
              </a:rPr>
              <a:t> 경보시설 </a:t>
            </a:r>
            <a:r>
              <a:rPr lang="en-US" altLang="ko-KR" b="0" dirty="0">
                <a:latin typeface="+mj-lt"/>
              </a:rPr>
              <a:t>4</a:t>
            </a:r>
            <a:r>
              <a:rPr lang="ko-KR" altLang="en-US" b="0" dirty="0">
                <a:latin typeface="+mj-lt"/>
              </a:rPr>
              <a:t>개소</a:t>
            </a:r>
            <a:r>
              <a:rPr lang="en-US" altLang="ko-KR" b="0" dirty="0">
                <a:latin typeface="+mj-lt"/>
              </a:rPr>
              <a:t>, </a:t>
            </a:r>
            <a:r>
              <a:rPr lang="ko-KR" altLang="en-US" b="0" dirty="0" err="1">
                <a:latin typeface="+mj-lt"/>
              </a:rPr>
              <a:t>재해문자</a:t>
            </a:r>
            <a:r>
              <a:rPr lang="ko-KR" altLang="en-US" b="0" dirty="0">
                <a:latin typeface="+mj-lt"/>
              </a:rPr>
              <a:t> 전광판 </a:t>
            </a:r>
            <a:r>
              <a:rPr lang="en-US" altLang="ko-KR" b="0" dirty="0">
                <a:latin typeface="+mj-lt"/>
              </a:rPr>
              <a:t>2</a:t>
            </a:r>
            <a:r>
              <a:rPr lang="ko-KR" altLang="en-US" b="0" dirty="0">
                <a:latin typeface="+mj-lt"/>
              </a:rPr>
              <a:t>개소를 </a:t>
            </a:r>
            <a:endParaRPr lang="en-US" altLang="ko-KR" b="0" dirty="0" smtClean="0">
              <a:latin typeface="+mj-lt"/>
            </a:endParaRPr>
          </a:p>
          <a:p>
            <a:r>
              <a:rPr lang="ko-KR" altLang="en-US" b="0" dirty="0" smtClean="0">
                <a:latin typeface="+mj-lt"/>
              </a:rPr>
              <a:t>추가 설치하여 </a:t>
            </a:r>
            <a:r>
              <a:rPr lang="ko-KR" altLang="en-US" sz="1200" b="0" kern="1200" baseline="0" dirty="0" smtClean="0">
                <a:solidFill>
                  <a:schemeClr val="tx1"/>
                </a:solidFill>
                <a:latin typeface="+mn-lt"/>
                <a:ea typeface="바탕" pitchFamily="18" charset="-127"/>
                <a:cs typeface="+mn-cs"/>
              </a:rPr>
              <a:t>재난 </a:t>
            </a:r>
            <a:r>
              <a:rPr lang="ko-KR" altLang="en-US" sz="1200" b="0" kern="1200" baseline="0" dirty="0" err="1" smtClean="0">
                <a:solidFill>
                  <a:schemeClr val="tx1"/>
                </a:solidFill>
                <a:latin typeface="+mn-lt"/>
                <a:ea typeface="바탕" pitchFamily="18" charset="-127"/>
                <a:cs typeface="+mn-cs"/>
              </a:rPr>
              <a:t>예경보</a:t>
            </a:r>
            <a:r>
              <a:rPr lang="ko-KR" altLang="en-US" sz="1200" b="0" kern="1200" baseline="0" dirty="0" smtClean="0">
                <a:solidFill>
                  <a:schemeClr val="tx1"/>
                </a:solidFill>
                <a:latin typeface="+mn-lt"/>
                <a:ea typeface="바탕" pitchFamily="18" charset="-127"/>
                <a:cs typeface="+mn-cs"/>
              </a:rPr>
              <a:t> 시스템을 확충</a:t>
            </a:r>
            <a:r>
              <a:rPr lang="ko-KR" altLang="en-US" b="0" dirty="0" smtClean="0">
                <a:latin typeface="+mj-lt"/>
              </a:rPr>
              <a:t>하였습니다</a:t>
            </a:r>
            <a:r>
              <a:rPr lang="en-US" altLang="ko-KR" b="0" dirty="0" smtClean="0">
                <a:latin typeface="+mj-lt"/>
              </a:rPr>
              <a:t>.</a:t>
            </a:r>
          </a:p>
          <a:p>
            <a:endParaRPr lang="en-US" altLang="ko-KR" b="0" baseline="0" dirty="0" smtClean="0">
              <a:latin typeface="+mj-lt"/>
              <a:ea typeface="바탕" pitchFamily="18" charset="-127"/>
            </a:endParaRPr>
          </a:p>
          <a:p>
            <a:r>
              <a:rPr lang="ko-KR" altLang="en-US" b="0" baseline="0" dirty="0" smtClean="0">
                <a:latin typeface="+mj-lt"/>
                <a:ea typeface="바탕" pitchFamily="18" charset="-127"/>
              </a:rPr>
              <a:t>또한 </a:t>
            </a:r>
            <a:r>
              <a:rPr lang="ko-KR" altLang="en-US" b="0" baseline="0" dirty="0" err="1" smtClean="0">
                <a:latin typeface="+mj-lt"/>
                <a:ea typeface="바탕" pitchFamily="18" charset="-127"/>
              </a:rPr>
              <a:t>폭염저감</a:t>
            </a:r>
            <a:r>
              <a:rPr lang="ko-KR" altLang="en-US" b="0" baseline="0" dirty="0" smtClean="0">
                <a:latin typeface="+mj-lt"/>
                <a:ea typeface="바탕" pitchFamily="18" charset="-127"/>
              </a:rPr>
              <a:t> 시설 설치사업 현황입니다</a:t>
            </a:r>
            <a:r>
              <a:rPr lang="en-US" altLang="ko-KR" b="0" baseline="0" dirty="0" smtClean="0">
                <a:latin typeface="+mj-lt"/>
                <a:ea typeface="바탕" pitchFamily="18" charset="-127"/>
              </a:rPr>
              <a:t>.</a:t>
            </a:r>
          </a:p>
          <a:p>
            <a:r>
              <a:rPr lang="en-US" altLang="ko-KR" b="0" baseline="0" dirty="0" smtClean="0">
                <a:latin typeface="+mj-lt"/>
              </a:rPr>
              <a:t>2022</a:t>
            </a:r>
            <a:r>
              <a:rPr lang="ko-KR" altLang="en-US" b="0" baseline="0" dirty="0" smtClean="0">
                <a:latin typeface="+mj-lt"/>
              </a:rPr>
              <a:t>년 상반기 </a:t>
            </a:r>
            <a:r>
              <a:rPr lang="ko-KR" altLang="en-US" b="0" dirty="0" smtClean="0">
                <a:latin typeface="+mj-lt"/>
              </a:rPr>
              <a:t>읍</a:t>
            </a:r>
            <a:r>
              <a:rPr lang="en-US" altLang="ko-KR" b="0" dirty="0" smtClean="0">
                <a:latin typeface="+mj-lt"/>
              </a:rPr>
              <a:t>·</a:t>
            </a:r>
            <a:r>
              <a:rPr lang="ko-KR" altLang="en-US" b="0" dirty="0" smtClean="0">
                <a:latin typeface="+mj-lt"/>
              </a:rPr>
              <a:t>면</a:t>
            </a:r>
            <a:r>
              <a:rPr lang="en-US" altLang="ko-KR" b="0" dirty="0" smtClean="0">
                <a:latin typeface="+mj-lt"/>
              </a:rPr>
              <a:t>·</a:t>
            </a:r>
            <a:r>
              <a:rPr lang="ko-KR" altLang="en-US" b="0" dirty="0" smtClean="0">
                <a:latin typeface="+mj-lt"/>
              </a:rPr>
              <a:t>동 수요조사를 통하여 </a:t>
            </a:r>
            <a:r>
              <a:rPr lang="ko-KR" altLang="en-US" b="0" baseline="0" dirty="0" err="1" smtClean="0">
                <a:latin typeface="+mj-lt"/>
              </a:rPr>
              <a:t>파라솔형</a:t>
            </a:r>
            <a:r>
              <a:rPr lang="ko-KR" altLang="en-US" b="0" baseline="0" dirty="0" smtClean="0">
                <a:latin typeface="+mj-lt"/>
              </a:rPr>
              <a:t> </a:t>
            </a:r>
            <a:r>
              <a:rPr lang="en-US" altLang="ko-KR" b="0" baseline="0" dirty="0" smtClean="0">
                <a:latin typeface="+mj-lt"/>
              </a:rPr>
              <a:t>27</a:t>
            </a:r>
            <a:r>
              <a:rPr lang="ko-KR" altLang="en-US" b="0" baseline="0" dirty="0" smtClean="0">
                <a:latin typeface="+mj-lt"/>
              </a:rPr>
              <a:t>개</a:t>
            </a:r>
            <a:r>
              <a:rPr lang="en-US" altLang="ko-KR" b="0" baseline="0" dirty="0" smtClean="0">
                <a:latin typeface="+mj-lt"/>
              </a:rPr>
              <a:t>, </a:t>
            </a:r>
            <a:r>
              <a:rPr lang="ko-KR" altLang="en-US" b="0" baseline="0" dirty="0" err="1" smtClean="0">
                <a:latin typeface="+mj-lt"/>
              </a:rPr>
              <a:t>스마트형</a:t>
            </a:r>
            <a:r>
              <a:rPr lang="ko-KR" altLang="en-US" b="0" baseline="0" dirty="0" smtClean="0">
                <a:latin typeface="+mj-lt"/>
              </a:rPr>
              <a:t> </a:t>
            </a:r>
            <a:r>
              <a:rPr lang="en-US" altLang="ko-KR" b="0" baseline="0" dirty="0" smtClean="0">
                <a:latin typeface="+mj-lt"/>
              </a:rPr>
              <a:t>28</a:t>
            </a:r>
            <a:r>
              <a:rPr lang="ko-KR" altLang="en-US" b="0" baseline="0" dirty="0" smtClean="0">
                <a:latin typeface="+mj-lt"/>
              </a:rPr>
              <a:t>개로 총 </a:t>
            </a:r>
            <a:r>
              <a:rPr lang="en-US" altLang="ko-KR" b="0" baseline="0" dirty="0" smtClean="0">
                <a:latin typeface="+mj-lt"/>
              </a:rPr>
              <a:t>55</a:t>
            </a:r>
            <a:r>
              <a:rPr lang="ko-KR" altLang="en-US" b="0" baseline="0" dirty="0" smtClean="0">
                <a:latin typeface="+mj-lt"/>
              </a:rPr>
              <a:t>개소 설치 완료 하였습니다</a:t>
            </a:r>
            <a:r>
              <a:rPr lang="en-US" altLang="ko-KR" b="0" baseline="0" dirty="0" smtClean="0">
                <a:latin typeface="+mj-lt"/>
              </a:rPr>
              <a:t>.</a:t>
            </a:r>
            <a:endParaRPr lang="ko-KR" altLang="en-US" b="0" dirty="0" smtClean="0">
              <a:latin typeface="+mj-lt"/>
            </a:endParaRPr>
          </a:p>
          <a:p>
            <a:endParaRPr lang="en-US" altLang="ko-KR" b="1" baseline="0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baseline="0" dirty="0" smtClean="0">
              <a:latin typeface="바탕" pitchFamily="18" charset="-127"/>
              <a:ea typeface="바탕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5589">
                <a:defRPr/>
              </a:pPr>
              <a:t>3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2923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dirty="0" smtClean="0"/>
              <a:t>○ </a:t>
            </a:r>
            <a:r>
              <a:rPr lang="ko-KR" altLang="en-US" b="1" dirty="0" smtClean="0"/>
              <a:t>다음</a:t>
            </a:r>
            <a:r>
              <a:rPr lang="en-US" altLang="ko-KR" b="1" dirty="0" smtClean="0"/>
              <a:t> </a:t>
            </a:r>
            <a:r>
              <a:rPr lang="ko-KR" altLang="en-US" b="1" dirty="0" err="1" smtClean="0"/>
              <a:t>중대산업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시민재해</a:t>
            </a:r>
            <a:r>
              <a:rPr lang="ko-KR" altLang="en-US" b="1" dirty="0" smtClean="0"/>
              <a:t> 예방입니다</a:t>
            </a:r>
            <a:r>
              <a:rPr lang="en-US" altLang="ko-KR" b="1" dirty="0" smtClean="0"/>
              <a:t>.  </a:t>
            </a:r>
          </a:p>
          <a:p>
            <a:pPr fontAlgn="base" latinLnBrk="0"/>
            <a:endParaRPr lang="en-US" altLang="ko-KR" dirty="0" smtClean="0"/>
          </a:p>
          <a:p>
            <a:pPr fontAlgn="base" latinLnBrk="0"/>
            <a:r>
              <a:rPr lang="ko-KR" altLang="en-US" dirty="0" smtClean="0"/>
              <a:t>중대재해처벌법이 시행됨에 따라 전담조직을 구성한 후 </a:t>
            </a:r>
            <a:endParaRPr lang="en-US" altLang="ko-KR" dirty="0" smtClean="0"/>
          </a:p>
          <a:p>
            <a:pPr fontAlgn="base" latinLnBrk="0"/>
            <a:r>
              <a:rPr lang="ko-KR" altLang="en-US" dirty="0" smtClean="0"/>
              <a:t>관련 법률에 따른 안전 보건 확보를 위한 절차를 진행하여 </a:t>
            </a:r>
            <a:endParaRPr lang="en-US" altLang="ko-KR" dirty="0" smtClean="0"/>
          </a:p>
          <a:p>
            <a:pPr fontAlgn="base" latinLnBrk="0"/>
            <a:r>
              <a:rPr lang="ko-KR" altLang="en-US" dirty="0" smtClean="0"/>
              <a:t>파주시</a:t>
            </a:r>
            <a:r>
              <a:rPr lang="ko-KR" altLang="en-US" baseline="0" dirty="0" smtClean="0"/>
              <a:t> 소속 근로자 및 도급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용역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위탁사업 근로자와 </a:t>
            </a:r>
            <a:endParaRPr lang="en-US" altLang="ko-KR" baseline="0" dirty="0" smtClean="0"/>
          </a:p>
          <a:p>
            <a:pPr fontAlgn="base" latinLnBrk="0"/>
            <a:r>
              <a:rPr lang="ko-KR" altLang="en-US" baseline="0" dirty="0" smtClean="0"/>
              <a:t>파주시에서 관리하는 공중이용시설 이용자의 사고를 예방하기 위한 조치를 추진하고 있습니다</a:t>
            </a:r>
            <a:r>
              <a:rPr lang="en-US" altLang="ko-KR" baseline="0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6070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다음은 건설과 소관입니다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고속도로 및 지방도 사업추진에 행정력을 집중해</a:t>
            </a:r>
          </a:p>
          <a:p>
            <a:pPr fontAlgn="base" latinLnBrk="1"/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안전하고 편리한 광역도로망구축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을 조기 완료하도록 노력하겠습니다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수도권제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순환 고속도로 및 문산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도라산간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고속도로는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차질없는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진행을 위해 행정절차 등 적극협조하여 추진하고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문산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두일간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지방도 사업은 조기완료 될 수 있도록 경기도와 적극적인 업무협의를 진행하겠으며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국지도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호선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선유리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상습정체구간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갈현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축현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야동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금승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구간은 실시설계 등 행정절차를 조속히 추진하도록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호선과 김포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관산간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지방도 사업은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LH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 긴밀하게 협조하여 차질 없도록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C5C42-1261-4F9B-8894-8EFF6BD1D4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492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지역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생활권을 연계하는 도로 건설로 균형발전을 실현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능안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앵골과선교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상습정체구간은 우회도로를 개설하여 시민들이 출퇴근 통행에 불편을 겪지 않도록 하겠으며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부곡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법원읍초리골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영태간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도로확포장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감악산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자연휴량림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진입로 등 농어촌도로 개설을 통하여 주민불편해소와 지역경제활성화에 기여토록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보도 확충과 파주센트럴밸리 산업단지 진입도로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야당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~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상지석간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동측 연결도로 개설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도로환경과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보행환경 개선에 최선을 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9C5C42-1261-4F9B-8894-8EFF6BD1D427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389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1" dirty="0" smtClean="0"/>
              <a:t>○ 다음은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친수하천과</a:t>
            </a:r>
            <a:r>
              <a:rPr lang="ko-KR" altLang="en-US" b="1" dirty="0" smtClean="0"/>
              <a:t> 소관입니다</a:t>
            </a:r>
            <a:r>
              <a:rPr lang="en-US" altLang="ko-KR" b="1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안전한 하천환경 조성을 위해 현재 </a:t>
            </a:r>
            <a:r>
              <a:rPr lang="en-US" altLang="ko-KR" dirty="0"/>
              <a:t>5</a:t>
            </a:r>
            <a:r>
              <a:rPr lang="ko-KR" altLang="en-US" dirty="0" smtClean="0"/>
              <a:t>개 하천을 대상으로 정비사업 및</a:t>
            </a:r>
            <a:endParaRPr lang="en-US" altLang="ko-KR" dirty="0" smtClean="0"/>
          </a:p>
          <a:p>
            <a:r>
              <a:rPr lang="ko-KR" altLang="en-US" dirty="0" err="1" smtClean="0"/>
              <a:t>개수공사를</a:t>
            </a:r>
            <a:r>
              <a:rPr lang="ko-KR" altLang="en-US" dirty="0" smtClean="0"/>
              <a:t> 추진하고 있습니다</a:t>
            </a:r>
            <a:r>
              <a:rPr lang="en-US" altLang="ko-KR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err="1" smtClean="0"/>
              <a:t>국가하천인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공릉천은</a:t>
            </a:r>
            <a:r>
              <a:rPr lang="ko-KR" altLang="en-US" dirty="0" smtClean="0"/>
              <a:t> 하천환경 정비사업 진행 중에 있으며</a:t>
            </a:r>
            <a:r>
              <a:rPr lang="en-US" altLang="ko-KR" dirty="0" smtClean="0"/>
              <a:t>,</a:t>
            </a:r>
          </a:p>
          <a:p>
            <a:r>
              <a:rPr lang="ko-KR" altLang="en-US" dirty="0" err="1" smtClean="0"/>
              <a:t>지방하천인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동문천은</a:t>
            </a:r>
            <a:r>
              <a:rPr lang="ko-KR" altLang="en-US" dirty="0" smtClean="0"/>
              <a:t> 공사 및 보상 진행 중이고</a:t>
            </a:r>
            <a:r>
              <a:rPr lang="en-US" altLang="ko-KR" dirty="0" smtClean="0"/>
              <a:t>,</a:t>
            </a:r>
          </a:p>
          <a:p>
            <a:r>
              <a:rPr lang="ko-KR" altLang="en-US" dirty="0" err="1" smtClean="0"/>
              <a:t>금촌천은</a:t>
            </a:r>
            <a:r>
              <a:rPr lang="ko-KR" altLang="en-US" dirty="0" smtClean="0"/>
              <a:t> 실시설계 중입니다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소하천인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대명골천은</a:t>
            </a:r>
            <a:r>
              <a:rPr lang="ko-KR" altLang="en-US" dirty="0" smtClean="0"/>
              <a:t> 보상 및 공사 착수 하였으며</a:t>
            </a:r>
            <a:r>
              <a:rPr lang="en-US" altLang="ko-KR" dirty="0" smtClean="0"/>
              <a:t>, </a:t>
            </a:r>
          </a:p>
          <a:p>
            <a:r>
              <a:rPr lang="ko-KR" altLang="en-US" dirty="0" err="1" smtClean="0"/>
              <a:t>윗배우니천은</a:t>
            </a:r>
            <a:r>
              <a:rPr lang="ko-KR" altLang="en-US" dirty="0" smtClean="0"/>
              <a:t> 실시설계 중에 있습니다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endParaRPr lang="en-US" altLang="ko-KR" dirty="0" smtClean="0"/>
          </a:p>
          <a:p>
            <a:r>
              <a:rPr lang="ko-KR" altLang="en-US" dirty="0" smtClean="0">
                <a:solidFill>
                  <a:srgbClr val="FF0000"/>
                </a:solidFill>
              </a:rPr>
              <a:t>국가하천 </a:t>
            </a:r>
            <a:r>
              <a:rPr lang="ko-KR" altLang="en-US" dirty="0" err="1" smtClean="0">
                <a:solidFill>
                  <a:srgbClr val="FF0000"/>
                </a:solidFill>
              </a:rPr>
              <a:t>스마트홍수</a:t>
            </a:r>
            <a:r>
              <a:rPr lang="ko-KR" altLang="en-US" dirty="0" smtClean="0">
                <a:solidFill>
                  <a:srgbClr val="FF0000"/>
                </a:solidFill>
              </a:rPr>
              <a:t> 관리시스템은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지난 </a:t>
            </a:r>
            <a:r>
              <a:rPr lang="en-US" altLang="ko-KR" dirty="0" smtClean="0">
                <a:solidFill>
                  <a:srgbClr val="FF0000"/>
                </a:solidFill>
              </a:rPr>
              <a:t>8</a:t>
            </a:r>
            <a:r>
              <a:rPr lang="ko-KR" altLang="en-US" dirty="0" smtClean="0">
                <a:solidFill>
                  <a:srgbClr val="FF0000"/>
                </a:solidFill>
              </a:rPr>
              <a:t>월 구축을 완료하였으며</a:t>
            </a:r>
            <a:r>
              <a:rPr lang="en-US" altLang="ko-KR" dirty="0" smtClean="0">
                <a:solidFill>
                  <a:srgbClr val="FF0000"/>
                </a:solidFill>
              </a:rPr>
              <a:t>,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r>
              <a:rPr lang="ko-KR" altLang="en-US" dirty="0" smtClean="0">
                <a:solidFill>
                  <a:srgbClr val="FF0000"/>
                </a:solidFill>
              </a:rPr>
              <a:t>집중호우 등 비상상황에 대한 대응력을 높이도록 하겠습니다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8522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374501" y="4715158"/>
            <a:ext cx="6192688" cy="4466987"/>
          </a:xfrm>
        </p:spPr>
        <p:txBody>
          <a:bodyPr/>
          <a:lstStyle/>
          <a:p>
            <a:r>
              <a:rPr lang="ko-KR" altLang="en-US" b="1" dirty="0"/>
              <a:t>○ </a:t>
            </a:r>
            <a:r>
              <a:rPr lang="ko-KR" altLang="en-US" b="1" dirty="0" smtClean="0"/>
              <a:t>다음은 시민중심 </a:t>
            </a:r>
            <a:r>
              <a:rPr lang="ko-KR" altLang="en-US" b="1" dirty="0" err="1" smtClean="0"/>
              <a:t>친수공간조성</a:t>
            </a:r>
            <a:r>
              <a:rPr lang="ko-KR" altLang="en-US" b="1" dirty="0" smtClean="0"/>
              <a:t> 분야입니다</a:t>
            </a:r>
            <a:r>
              <a:rPr lang="en-US" altLang="ko-KR" b="1" dirty="0" smtClean="0"/>
              <a:t>.</a:t>
            </a:r>
          </a:p>
          <a:p>
            <a:endParaRPr lang="en-US" altLang="ko-KR" dirty="0"/>
          </a:p>
          <a:p>
            <a:r>
              <a:rPr lang="ko-KR" altLang="en-US" dirty="0" smtClean="0"/>
              <a:t>운정호수공원과 </a:t>
            </a:r>
            <a:r>
              <a:rPr lang="ko-KR" altLang="en-US" dirty="0" err="1" smtClean="0"/>
              <a:t>소리천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소리천과</a:t>
            </a:r>
            <a:r>
              <a:rPr lang="ko-KR" altLang="en-US" dirty="0" smtClean="0"/>
              <a:t> 만나는 </a:t>
            </a:r>
            <a:r>
              <a:rPr lang="ko-KR" altLang="en-US" dirty="0" err="1" smtClean="0"/>
              <a:t>공릉천</a:t>
            </a:r>
            <a:r>
              <a:rPr lang="ko-KR" altLang="en-US" dirty="0" smtClean="0"/>
              <a:t> 일대에</a:t>
            </a:r>
            <a:endParaRPr lang="en-US" altLang="ko-KR" dirty="0" smtClean="0"/>
          </a:p>
          <a:p>
            <a:r>
              <a:rPr lang="ko-KR" altLang="en-US" dirty="0" smtClean="0"/>
              <a:t>시민들이 휴식과 여가를 즐길 수 있는 </a:t>
            </a:r>
            <a:r>
              <a:rPr lang="ko-KR" altLang="en-US" dirty="0" err="1" smtClean="0"/>
              <a:t>친수공간조성</a:t>
            </a:r>
            <a:r>
              <a:rPr lang="ko-KR" altLang="en-US" dirty="0" smtClean="0"/>
              <a:t> 사업을 추진하고 있습니다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err="1" smtClean="0"/>
              <a:t>소리천</a:t>
            </a:r>
            <a:r>
              <a:rPr lang="ko-KR" altLang="en-US" dirty="0" smtClean="0"/>
              <a:t> 야간 경관조명 및 운정호수공원 내 </a:t>
            </a:r>
            <a:r>
              <a:rPr lang="ko-KR" altLang="en-US" dirty="0" err="1" smtClean="0"/>
              <a:t>음악분수를</a:t>
            </a:r>
            <a:r>
              <a:rPr lang="ko-KR" altLang="en-US" dirty="0" smtClean="0"/>
              <a:t> 준공하여 운영하고 있으며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>
                <a:solidFill>
                  <a:srgbClr val="FF0000"/>
                </a:solidFill>
              </a:rPr>
              <a:t>내년 </a:t>
            </a:r>
            <a:r>
              <a:rPr lang="en-US" altLang="ko-KR" dirty="0" smtClean="0">
                <a:solidFill>
                  <a:srgbClr val="FF0000"/>
                </a:solidFill>
              </a:rPr>
              <a:t>4</a:t>
            </a:r>
            <a:r>
              <a:rPr lang="ko-KR" altLang="en-US" dirty="0" smtClean="0">
                <a:solidFill>
                  <a:srgbClr val="FF0000"/>
                </a:solidFill>
              </a:rPr>
              <a:t>월까지 수질개선사업을 </a:t>
            </a:r>
            <a:r>
              <a:rPr lang="ko-KR" altLang="en-US" dirty="0" smtClean="0"/>
              <a:t>완료하도록 하겠습니다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48486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0721" y="4721191"/>
            <a:ext cx="5445760" cy="2552734"/>
          </a:xfrm>
        </p:spPr>
        <p:txBody>
          <a:bodyPr>
            <a:normAutofit lnSpcReduction="10000"/>
          </a:bodyPr>
          <a:lstStyle/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b="1" dirty="0" smtClean="0"/>
              <a:t> </a:t>
            </a:r>
            <a:r>
              <a:rPr lang="ko-KR" altLang="en-US" b="1" dirty="0"/>
              <a:t>다음</a:t>
            </a:r>
            <a:r>
              <a:rPr lang="en-US" altLang="ko-KR" b="1" dirty="0"/>
              <a:t>, </a:t>
            </a:r>
            <a:r>
              <a:rPr lang="ko-KR" altLang="en-US" b="1" dirty="0"/>
              <a:t>대중교통과 소관 「</a:t>
            </a:r>
            <a:r>
              <a:rPr lang="ko-KR" altLang="en-US" dirty="0"/>
              <a:t>파주시 대중교통의 안정적 운영」</a:t>
            </a:r>
            <a:r>
              <a:rPr lang="ko-KR" altLang="en-US" dirty="0" smtClean="0"/>
              <a:t>입니다</a:t>
            </a:r>
            <a:r>
              <a:rPr lang="en-US" altLang="ko-KR" dirty="0" smtClean="0"/>
              <a:t>.</a:t>
            </a:r>
          </a:p>
          <a:p>
            <a:pPr fontAlgn="base" latinLnBrk="0"/>
            <a:endParaRPr lang="ko-KR" altLang="en-US" dirty="0"/>
          </a:p>
          <a:p>
            <a:pPr fontAlgn="base"/>
            <a:r>
              <a:rPr lang="ko-KR" altLang="en-US" dirty="0"/>
              <a:t>직행좌석</a:t>
            </a:r>
            <a:r>
              <a:rPr lang="en-US" altLang="ko-KR" dirty="0"/>
              <a:t>(</a:t>
            </a:r>
            <a:r>
              <a:rPr lang="ko-KR" altLang="en-US" dirty="0"/>
              <a:t>경기도 공공버스</a:t>
            </a:r>
            <a:r>
              <a:rPr lang="en-US" altLang="ko-KR" dirty="0"/>
              <a:t>) 12</a:t>
            </a:r>
            <a:r>
              <a:rPr lang="ko-KR" altLang="en-US" dirty="0"/>
              <a:t>개 노선을 </a:t>
            </a:r>
            <a:r>
              <a:rPr lang="ko-KR" altLang="en-US" dirty="0" err="1"/>
              <a:t>대광위</a:t>
            </a:r>
            <a:r>
              <a:rPr lang="ko-KR" altLang="en-US" dirty="0"/>
              <a:t> 준공영제로 </a:t>
            </a:r>
          </a:p>
          <a:p>
            <a:pPr fontAlgn="base"/>
            <a:r>
              <a:rPr lang="ko-KR" altLang="en-US" dirty="0"/>
              <a:t>전환하여 보다 안정적인 대중교통 서비스를 제공할 계획입니다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산내</a:t>
            </a:r>
            <a:r>
              <a:rPr lang="en-US" altLang="ko-KR" dirty="0"/>
              <a:t>6·8</a:t>
            </a:r>
            <a:r>
              <a:rPr lang="ko-KR" altLang="en-US" dirty="0"/>
              <a:t>단지에서 숭례문까지 운행하는 </a:t>
            </a:r>
            <a:r>
              <a:rPr lang="en-US" altLang="ko-KR" dirty="0"/>
              <a:t>M7111 </a:t>
            </a:r>
            <a:r>
              <a:rPr lang="ko-KR" altLang="en-US" dirty="0"/>
              <a:t>버스를 </a:t>
            </a:r>
            <a:r>
              <a:rPr lang="en-US" altLang="ko-KR" dirty="0"/>
              <a:t>22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월부터 </a:t>
            </a:r>
          </a:p>
          <a:p>
            <a:pPr fontAlgn="base"/>
            <a:r>
              <a:rPr lang="ko-KR" altLang="en-US" dirty="0" err="1"/>
              <a:t>대광위</a:t>
            </a:r>
            <a:r>
              <a:rPr lang="ko-KR" altLang="en-US" dirty="0"/>
              <a:t> 준공영제로 운영 예정이며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/>
            <a:r>
              <a:rPr lang="ko-KR" altLang="en-US" dirty="0" err="1"/>
              <a:t>교하에서</a:t>
            </a:r>
            <a:r>
              <a:rPr lang="ko-KR" altLang="en-US" dirty="0"/>
              <a:t> 광화문까지 운행하는 </a:t>
            </a:r>
            <a:r>
              <a:rPr lang="en-US" altLang="ko-KR" dirty="0"/>
              <a:t>M7154 </a:t>
            </a:r>
            <a:r>
              <a:rPr lang="ko-KR" altLang="en-US" dirty="0"/>
              <a:t>버스는 </a:t>
            </a:r>
          </a:p>
          <a:p>
            <a:pPr fontAlgn="base"/>
            <a:r>
              <a:rPr lang="ko-KR" altLang="en-US" dirty="0"/>
              <a:t>’</a:t>
            </a:r>
            <a:r>
              <a:rPr lang="en-US" altLang="ko-KR" dirty="0"/>
              <a:t>22</a:t>
            </a:r>
            <a:r>
              <a:rPr lang="ko-KR" altLang="en-US" dirty="0"/>
              <a:t>년 신규사업으로 제출하여 현재 심사를 앞두고 있습니다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또한 운정</a:t>
            </a:r>
            <a:r>
              <a:rPr lang="en-US" altLang="ko-KR" dirty="0"/>
              <a:t>3</a:t>
            </a:r>
            <a:r>
              <a:rPr lang="ko-KR" altLang="en-US" dirty="0"/>
              <a:t>지구 본격 입주에 따른 대중교통 불편 해소를 위해</a:t>
            </a:r>
          </a:p>
          <a:p>
            <a:pPr fontAlgn="base"/>
            <a:r>
              <a:rPr lang="ko-KR" altLang="en-US" dirty="0" err="1"/>
              <a:t>해오름마을</a:t>
            </a:r>
            <a:r>
              <a:rPr lang="en-US" altLang="ko-KR" dirty="0"/>
              <a:t>(56</a:t>
            </a:r>
            <a:r>
              <a:rPr lang="ko-KR" altLang="en-US" dirty="0"/>
              <a:t>번 국지도</a:t>
            </a:r>
            <a:r>
              <a:rPr lang="en-US" altLang="ko-KR" dirty="0"/>
              <a:t>) </a:t>
            </a:r>
            <a:r>
              <a:rPr lang="ko-KR" altLang="en-US" dirty="0"/>
              <a:t>앞 </a:t>
            </a:r>
            <a:r>
              <a:rPr lang="ko-KR" altLang="en-US" dirty="0" err="1"/>
              <a:t>금촌</a:t>
            </a:r>
            <a:r>
              <a:rPr lang="ko-KR" altLang="en-US" dirty="0"/>
              <a:t> 방면 버스정류소를 신설하고</a:t>
            </a:r>
          </a:p>
          <a:p>
            <a:pPr fontAlgn="base"/>
            <a:r>
              <a:rPr lang="ko-KR" altLang="en-US" dirty="0"/>
              <a:t>운정</a:t>
            </a:r>
            <a:r>
              <a:rPr lang="en-US" altLang="ko-KR" dirty="0"/>
              <a:t>3</a:t>
            </a:r>
            <a:r>
              <a:rPr lang="ko-KR" altLang="en-US" dirty="0"/>
              <a:t>지구 </a:t>
            </a:r>
            <a:r>
              <a:rPr lang="ko-KR" altLang="en-US" dirty="0" err="1"/>
              <a:t>해오름마을과</a:t>
            </a:r>
            <a:r>
              <a:rPr lang="ko-KR" altLang="en-US" dirty="0"/>
              <a:t> </a:t>
            </a:r>
            <a:r>
              <a:rPr lang="ko-KR" altLang="en-US" dirty="0" err="1"/>
              <a:t>대화역을</a:t>
            </a:r>
            <a:r>
              <a:rPr lang="ko-KR" altLang="en-US" dirty="0"/>
              <a:t> 연계하는 </a:t>
            </a:r>
          </a:p>
          <a:p>
            <a:pPr fontAlgn="base"/>
            <a:r>
              <a:rPr lang="ko-KR" altLang="en-US" dirty="0"/>
              <a:t>시내버스 노선을 신설할 계획입니다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22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0721" y="4721191"/>
            <a:ext cx="5445760" cy="2120686"/>
          </a:xfrm>
        </p:spPr>
        <p:txBody>
          <a:bodyPr/>
          <a:lstStyle/>
          <a:p>
            <a:pPr fontAlgn="base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b="1" dirty="0" smtClean="0"/>
              <a:t> </a:t>
            </a:r>
            <a:r>
              <a:rPr lang="ko-KR" altLang="en-US" b="1" dirty="0"/>
              <a:t>다음</a:t>
            </a:r>
            <a:r>
              <a:rPr lang="en-US" altLang="ko-KR" b="1" dirty="0"/>
              <a:t>,</a:t>
            </a:r>
            <a:r>
              <a:rPr lang="ko-KR" altLang="en-US" dirty="0"/>
              <a:t> 「시민 누구나 만족하는 맞춤형 마을버스」입니다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’</a:t>
            </a:r>
            <a:r>
              <a:rPr lang="en-US" altLang="ko-KR" dirty="0"/>
              <a:t>20</a:t>
            </a:r>
            <a:r>
              <a:rPr lang="ko-KR" altLang="en-US" dirty="0"/>
              <a:t>년 </a:t>
            </a:r>
            <a:r>
              <a:rPr lang="en-US" altLang="ko-KR" dirty="0"/>
              <a:t>10</a:t>
            </a:r>
            <a:r>
              <a:rPr lang="ko-KR" altLang="en-US" dirty="0"/>
              <a:t>월부터 마을버스 준공영제 운영을 통해</a:t>
            </a:r>
          </a:p>
          <a:p>
            <a:pPr fontAlgn="base"/>
            <a:r>
              <a:rPr lang="ko-KR" altLang="en-US" dirty="0"/>
              <a:t>보다 친절</a:t>
            </a:r>
            <a:r>
              <a:rPr lang="en-US" altLang="ko-KR" dirty="0"/>
              <a:t>, </a:t>
            </a:r>
            <a:r>
              <a:rPr lang="ko-KR" altLang="en-US" dirty="0"/>
              <a:t>정확</a:t>
            </a:r>
            <a:r>
              <a:rPr lang="en-US" altLang="ko-KR" dirty="0"/>
              <a:t>, </a:t>
            </a:r>
            <a:r>
              <a:rPr lang="ko-KR" altLang="en-US" dirty="0"/>
              <a:t>안전한 대중교통 서비스를 제공하고 있으며</a:t>
            </a:r>
          </a:p>
          <a:p>
            <a:pPr fontAlgn="base"/>
            <a:r>
              <a:rPr lang="ko-KR" altLang="en-US" dirty="0"/>
              <a:t>대상 노선은 마을버스 </a:t>
            </a:r>
            <a:r>
              <a:rPr lang="en-US" altLang="ko-KR" dirty="0"/>
              <a:t>33</a:t>
            </a:r>
            <a:r>
              <a:rPr lang="ko-KR" altLang="en-US" dirty="0"/>
              <a:t>개 노선 </a:t>
            </a:r>
            <a:r>
              <a:rPr lang="en-US" altLang="ko-KR" dirty="0"/>
              <a:t>99</a:t>
            </a:r>
            <a:r>
              <a:rPr lang="ko-KR" altLang="en-US" dirty="0"/>
              <a:t>대입니다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운정 및 </a:t>
            </a:r>
            <a:r>
              <a:rPr lang="ko-KR" altLang="en-US" dirty="0" err="1"/>
              <a:t>교하지구</a:t>
            </a:r>
            <a:r>
              <a:rPr lang="ko-KR" altLang="en-US" dirty="0"/>
              <a:t> </a:t>
            </a:r>
            <a:r>
              <a:rPr lang="ko-KR" altLang="en-US" dirty="0" err="1"/>
              <a:t>부르미버스</a:t>
            </a:r>
            <a:r>
              <a:rPr lang="ko-KR" altLang="en-US" dirty="0"/>
              <a:t> </a:t>
            </a:r>
            <a:r>
              <a:rPr lang="en-US" altLang="ko-KR" dirty="0"/>
              <a:t>9</a:t>
            </a:r>
            <a:r>
              <a:rPr lang="ko-KR" altLang="en-US" dirty="0"/>
              <a:t>대를 순환 운행하여 </a:t>
            </a:r>
          </a:p>
          <a:p>
            <a:pPr fontAlgn="base"/>
            <a:r>
              <a:rPr lang="ko-KR" altLang="en-US" dirty="0"/>
              <a:t>이용자의 호출에 의해 탄력적으로 대응하는 </a:t>
            </a:r>
          </a:p>
          <a:p>
            <a:pPr fontAlgn="base"/>
            <a:r>
              <a:rPr lang="ko-KR" altLang="en-US" dirty="0" err="1"/>
              <a:t>수요응답형</a:t>
            </a:r>
            <a:r>
              <a:rPr lang="en-US" altLang="ko-KR" dirty="0"/>
              <a:t>(DRT) </a:t>
            </a:r>
            <a:r>
              <a:rPr lang="ko-KR" altLang="en-US" dirty="0"/>
              <a:t>교통서비스를 제공하는 동시에 </a:t>
            </a:r>
          </a:p>
          <a:p>
            <a:pPr fontAlgn="base"/>
            <a:r>
              <a:rPr lang="ko-KR" altLang="en-US" dirty="0" err="1"/>
              <a:t>노선입찰형</a:t>
            </a:r>
            <a:r>
              <a:rPr lang="ko-KR" altLang="en-US" dirty="0"/>
              <a:t> 준공영제 마을버스 </a:t>
            </a:r>
            <a:r>
              <a:rPr lang="en-US" altLang="ko-KR" dirty="0"/>
              <a:t>3</a:t>
            </a:r>
            <a:r>
              <a:rPr lang="ko-KR" altLang="en-US" dirty="0"/>
              <a:t>개 노선 </a:t>
            </a:r>
            <a:r>
              <a:rPr lang="en-US" altLang="ko-KR" dirty="0"/>
              <a:t>11</a:t>
            </a:r>
            <a:r>
              <a:rPr lang="ko-KR" altLang="en-US" dirty="0"/>
              <a:t>대를 병행 운영하여 </a:t>
            </a:r>
          </a:p>
          <a:p>
            <a:pPr fontAlgn="base"/>
            <a:r>
              <a:rPr lang="ko-KR" altLang="en-US" dirty="0"/>
              <a:t>대중교통 이용 편의성을 제고해 나가고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7720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0721" y="4721191"/>
            <a:ext cx="5445760" cy="1760646"/>
          </a:xfrm>
        </p:spPr>
        <p:txBody>
          <a:bodyPr/>
          <a:lstStyle/>
          <a:p>
            <a:pPr fontAlgn="base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b="1" dirty="0" smtClean="0"/>
              <a:t> </a:t>
            </a:r>
            <a:r>
              <a:rPr lang="ko-KR" altLang="en-US" b="1" dirty="0"/>
              <a:t>다음</a:t>
            </a:r>
            <a:r>
              <a:rPr lang="en-US" altLang="ko-KR" b="1" dirty="0"/>
              <a:t>,</a:t>
            </a:r>
            <a:r>
              <a:rPr lang="ko-KR" altLang="en-US" dirty="0"/>
              <a:t> 「안정적인 교통서비스 제공」입니다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 latinLnBrk="0"/>
            <a:r>
              <a:rPr lang="ko-KR" altLang="en-US" dirty="0"/>
              <a:t>대중교통 불편지역인 </a:t>
            </a:r>
            <a:r>
              <a:rPr lang="ko-KR" altLang="en-US" dirty="0" err="1"/>
              <a:t>광탄면</a:t>
            </a:r>
            <a:r>
              <a:rPr lang="ko-KR" altLang="en-US" dirty="0"/>
              <a:t> 창만</a:t>
            </a:r>
            <a:r>
              <a:rPr lang="en-US" altLang="ko-KR" dirty="0"/>
              <a:t>3</a:t>
            </a:r>
            <a:r>
              <a:rPr lang="ko-KR" altLang="en-US" dirty="0"/>
              <a:t>리 등 </a:t>
            </a:r>
            <a:r>
              <a:rPr lang="en-US" altLang="ko-KR" dirty="0"/>
              <a:t>52</a:t>
            </a:r>
            <a:r>
              <a:rPr lang="ko-KR" altLang="en-US" dirty="0"/>
              <a:t>개 마을에 </a:t>
            </a:r>
          </a:p>
          <a:p>
            <a:pPr fontAlgn="base" latinLnBrk="0"/>
            <a:r>
              <a:rPr lang="ko-KR" altLang="en-US" dirty="0"/>
              <a:t>천원택시를 운영함으로써 </a:t>
            </a:r>
          </a:p>
          <a:p>
            <a:pPr fontAlgn="base" latinLnBrk="0"/>
            <a:r>
              <a:rPr lang="ko-KR" altLang="en-US" dirty="0"/>
              <a:t>대중교통 불편지역 주민들의 이동권을 보장하고 </a:t>
            </a:r>
          </a:p>
          <a:p>
            <a:pPr fontAlgn="base" latinLnBrk="0"/>
            <a:r>
              <a:rPr lang="ko-KR" altLang="en-US" dirty="0"/>
              <a:t>교통복지를 실현하였습니다</a:t>
            </a:r>
            <a:r>
              <a:rPr lang="en-US" altLang="ko-KR" dirty="0" smtClean="0"/>
              <a:t>.</a:t>
            </a:r>
          </a:p>
          <a:p>
            <a:pPr fontAlgn="base" latinLnBrk="0"/>
            <a:endParaRPr lang="ko-KR" altLang="en-US" dirty="0"/>
          </a:p>
          <a:p>
            <a:pPr fontAlgn="base" latinLnBrk="0"/>
            <a:r>
              <a:rPr lang="en-US" altLang="ko-KR" dirty="0"/>
              <a:t>2019</a:t>
            </a:r>
            <a:r>
              <a:rPr lang="ko-KR" altLang="en-US" dirty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월부터 </a:t>
            </a:r>
            <a:r>
              <a:rPr lang="en-US" altLang="ko-KR" dirty="0"/>
              <a:t>2022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월까지 이용 누적 인원은 </a:t>
            </a:r>
            <a:r>
              <a:rPr lang="en-US" altLang="ko-KR" dirty="0"/>
              <a:t>272,879</a:t>
            </a:r>
            <a:r>
              <a:rPr lang="ko-KR" altLang="en-US" dirty="0"/>
              <a:t>명으로</a:t>
            </a:r>
          </a:p>
          <a:p>
            <a:pPr fontAlgn="base" latinLnBrk="0"/>
            <a:r>
              <a:rPr lang="ko-KR" altLang="en-US" dirty="0"/>
              <a:t>점차 증가하며</a:t>
            </a:r>
            <a:r>
              <a:rPr lang="en-US" altLang="ko-KR" dirty="0"/>
              <a:t>, </a:t>
            </a:r>
            <a:r>
              <a:rPr lang="ko-KR" altLang="en-US" dirty="0"/>
              <a:t>시민들의 이용만족도를 보장하고 있습니다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40160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80721" y="4721191"/>
            <a:ext cx="5445760" cy="1256590"/>
          </a:xfrm>
        </p:spPr>
        <p:txBody>
          <a:bodyPr/>
          <a:lstStyle/>
          <a:p>
            <a:pPr fontAlgn="base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b="1" dirty="0" smtClean="0"/>
              <a:t> </a:t>
            </a:r>
            <a:r>
              <a:rPr lang="ko-KR" altLang="en-US" b="1" dirty="0"/>
              <a:t>다음</a:t>
            </a:r>
            <a:r>
              <a:rPr lang="en-US" altLang="ko-KR" b="1" dirty="0"/>
              <a:t>,</a:t>
            </a:r>
            <a:r>
              <a:rPr lang="ko-KR" altLang="en-US" dirty="0"/>
              <a:t> 「안전한 등하굣길 만들기」입니다</a:t>
            </a:r>
            <a:r>
              <a:rPr lang="en-US" altLang="ko-KR" dirty="0" smtClean="0"/>
              <a:t>.</a:t>
            </a:r>
          </a:p>
          <a:p>
            <a:pPr fontAlgn="base"/>
            <a:endParaRPr lang="ko-KR" altLang="en-US" dirty="0"/>
          </a:p>
          <a:p>
            <a:pPr fontAlgn="base"/>
            <a:r>
              <a:rPr lang="ko-KR" altLang="en-US" dirty="0"/>
              <a:t>파주시는 등하굣길 어린이 교통사고 예방을 위하여</a:t>
            </a:r>
          </a:p>
          <a:p>
            <a:pPr fontAlgn="base"/>
            <a:r>
              <a:rPr lang="ko-KR" altLang="en-US" dirty="0"/>
              <a:t>어린이보호구역내 무인교통단속장비 </a:t>
            </a:r>
            <a:r>
              <a:rPr lang="en-US" altLang="ko-KR" dirty="0"/>
              <a:t>37</a:t>
            </a:r>
            <a:r>
              <a:rPr lang="ko-KR" altLang="en-US" dirty="0"/>
              <a:t>대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/>
            <a:r>
              <a:rPr lang="ko-KR" altLang="en-US" dirty="0" err="1"/>
              <a:t>바닥형</a:t>
            </a:r>
            <a:r>
              <a:rPr lang="ko-KR" altLang="en-US" dirty="0"/>
              <a:t> 보행신호등 </a:t>
            </a:r>
            <a:r>
              <a:rPr lang="en-US" altLang="ko-KR" dirty="0"/>
              <a:t>30</a:t>
            </a:r>
            <a:r>
              <a:rPr lang="ko-KR" altLang="en-US" dirty="0"/>
              <a:t>개소를 ‘</a:t>
            </a:r>
            <a:r>
              <a:rPr lang="en-US" altLang="ko-KR" dirty="0"/>
              <a:t>22</a:t>
            </a:r>
            <a:r>
              <a:rPr lang="ko-KR" altLang="en-US" dirty="0"/>
              <a:t>년까지 설치할 계획으로</a:t>
            </a:r>
            <a:r>
              <a:rPr lang="en-US" altLang="ko-KR" dirty="0"/>
              <a:t>, </a:t>
            </a:r>
            <a:endParaRPr lang="ko-KR" altLang="en-US" dirty="0"/>
          </a:p>
          <a:p>
            <a:pPr fontAlgn="base"/>
            <a:r>
              <a:rPr lang="ko-KR" altLang="en-US" dirty="0"/>
              <a:t>어린이 교통안전 확보에 빈틈이 없도록 사업을 추진하겠습니다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29207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주택</a:t>
            </a:r>
            <a:r>
              <a:rPr lang="ko-KR" altLang="en-US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개발 분야 입니다</a:t>
            </a:r>
            <a:r>
              <a:rPr lang="en-US" altLang="ko-KR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endParaRPr lang="en-US" altLang="ko-KR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파주시 인구 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50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만 시대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급속히 늘어나는 인구에 대응하여 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원활한</a:t>
            </a:r>
            <a:r>
              <a:rPr lang="ko-KR" altLang="en-US" dirty="0" smtClean="0"/>
              <a:t> 주택 개발과 적시 공급을 통해 시민의 주거안정을 도모하였습니다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운정신도시내 </a:t>
            </a:r>
            <a:r>
              <a:rPr lang="en-US" altLang="ko-KR" dirty="0" smtClean="0"/>
              <a:t>P1,P2</a:t>
            </a:r>
            <a:r>
              <a:rPr lang="ko-KR" altLang="en-US" dirty="0" err="1" smtClean="0"/>
              <a:t>블럭</a:t>
            </a:r>
            <a:r>
              <a:rPr lang="ko-KR" altLang="en-US" dirty="0" smtClean="0"/>
              <a:t> 등 </a:t>
            </a:r>
            <a:r>
              <a:rPr lang="en-US" altLang="ko-KR" dirty="0" smtClean="0"/>
              <a:t>17</a:t>
            </a:r>
            <a:r>
              <a:rPr lang="ko-KR" altLang="en-US" dirty="0" smtClean="0"/>
              <a:t>개 단지 </a:t>
            </a:r>
            <a:r>
              <a:rPr lang="en-US" altLang="ko-KR" dirty="0" smtClean="0"/>
              <a:t>13,739</a:t>
            </a:r>
            <a:r>
              <a:rPr lang="ko-KR" altLang="en-US" dirty="0" smtClean="0"/>
              <a:t>세대 규모의 주택건설사업계획을 승인하고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r>
              <a:rPr lang="en-US" altLang="ko-KR" dirty="0" smtClean="0"/>
              <a:t>A42</a:t>
            </a:r>
            <a:r>
              <a:rPr lang="ko-KR" altLang="en-US" dirty="0" err="1" smtClean="0"/>
              <a:t>블럭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신영지웰</a:t>
            </a:r>
            <a:r>
              <a:rPr lang="ko-KR" altLang="en-US" dirty="0" smtClean="0"/>
              <a:t> 등 </a:t>
            </a:r>
            <a:r>
              <a:rPr lang="en-US" altLang="ko-KR" dirty="0" smtClean="0"/>
              <a:t>10</a:t>
            </a:r>
            <a:r>
              <a:rPr lang="ko-KR" altLang="en-US" dirty="0" smtClean="0"/>
              <a:t>개 단지 </a:t>
            </a:r>
            <a:r>
              <a:rPr lang="en-US" altLang="ko-KR" dirty="0" smtClean="0"/>
              <a:t>6,741</a:t>
            </a:r>
            <a:r>
              <a:rPr lang="ko-KR" altLang="en-US" dirty="0" smtClean="0"/>
              <a:t>세대 규모의 분양을 승인하였으며</a:t>
            </a:r>
            <a:endParaRPr lang="en-US" altLang="ko-KR" dirty="0" smtClean="0"/>
          </a:p>
          <a:p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파주읍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연풍양우내안애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등 </a:t>
            </a:r>
            <a:r>
              <a:rPr lang="en-US" altLang="ko-KR" dirty="0" smtClean="0"/>
              <a:t>9</a:t>
            </a:r>
            <a:r>
              <a:rPr lang="ko-KR" altLang="en-US" dirty="0" smtClean="0"/>
              <a:t>개 단지 </a:t>
            </a:r>
            <a:r>
              <a:rPr lang="en-US" altLang="ko-KR" dirty="0" smtClean="0"/>
              <a:t>7,160</a:t>
            </a:r>
            <a:r>
              <a:rPr lang="ko-KR" altLang="en-US" dirty="0" smtClean="0"/>
              <a:t>세대 규모의 아파트 준공 및 입주를 추진하였습니다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원활한 주택 공급과 더불어 안전하고 쾌적한 주거환경 조성으로</a:t>
            </a:r>
            <a:endParaRPr lang="en-US" altLang="ko-KR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시민의 주거복지 향상과 주거안정을 도모하겠습니다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0233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다음은 공동주택관리 </a:t>
            </a:r>
            <a:r>
              <a:rPr lang="ko-KR" altLang="en-US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공감행정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분야입니다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의무관리대상 공동주택 단지 내 노후 </a:t>
            </a:r>
            <a:r>
              <a:rPr lang="ko-KR" alt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공용시설물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보수 비용 및 소규모 공동주택의 </a:t>
            </a:r>
            <a:endParaRPr lang="en-US" altLang="ko-KR" sz="1200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노후 시설물 보수 비용을 지원하여 안전하고 쾌적한 주거환경을 조성하였으며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공동주택 단지 내 도로에 위치한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과속방지턱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도로반사경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등 교통안전시설물의 설치 위치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규격 등을 점검하였습니다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지하주차장</a:t>
            </a:r>
            <a:r>
              <a:rPr lang="en-US" altLang="ko-K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교차로 등 교통안전성을 확보하여 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단지 내 발생할 수 있는 교통사고를 예방하였습니다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아울러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보안등 전기요금 지원사업을 통해 </a:t>
            </a:r>
            <a:r>
              <a:rPr lang="ko-KR" altLang="en-US" dirty="0" smtClean="0"/>
              <a:t>공공임대주택 입주민들의 야간 보행 및 방범 등 안전을 확보하였으며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입주민의 주거안정 도모 및 관리비 부담이 경감될 수 있도록 지원하였습니다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13468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다음은 공동주택 관리 지원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서비스 행정 분야입니다</a:t>
            </a:r>
            <a:r>
              <a:rPr lang="en-US" altLang="ko-K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2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공동주택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입주자 및 사용자의 권익보호와 건전한 주거문화 조성을 위해 </a:t>
            </a:r>
            <a:r>
              <a:rPr lang="ko-KR" altLang="en-US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주택관리사 자격을 가진 담당공무원이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공동주택을 직접 방문하여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입주자대표회의 및 관리주체를 대상으로 공동주택관리법령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공동체 활성화 방안 등을 교육하고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또한</a:t>
            </a:r>
            <a:r>
              <a:rPr lang="en-US" altLang="ko-K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공동주택에서 시행하는 각종 공사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‧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용역 입찰공고에 대하여 일일 모니터링하고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위반 사항을 시정 조치하여 과태료 및 민원을 사전예방하고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공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동주택에서 시행하는 각종 공사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용역에 대해 </a:t>
            </a:r>
            <a:r>
              <a:rPr lang="ko-KR" altLang="en-US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전문감사관의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현장자문을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입주자대표회의 및 관리주체의 의사결정을 지원하고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dirty="0" smtClean="0"/>
          </a:p>
          <a:p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706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fontAlgn="base">
              <a:lnSpc>
                <a:spcPct val="160000"/>
              </a:lnSpc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ko-KR" altLang="en-US" b="1" kern="0" dirty="0" smtClean="0">
                <a:solidFill>
                  <a:srgbClr val="000000"/>
                </a:solidFill>
                <a:latin typeface="+mn-ea"/>
              </a:rPr>
              <a:t> 다음은 주거복지 분야 입니다</a:t>
            </a:r>
            <a:r>
              <a:rPr lang="en-US" altLang="ko-KR" b="1" kern="0" dirty="0" smtClean="0">
                <a:solidFill>
                  <a:srgbClr val="000000"/>
                </a:solidFill>
                <a:latin typeface="+mn-ea"/>
              </a:rPr>
              <a:t>.</a:t>
            </a:r>
            <a:r>
              <a:rPr lang="ko-KR" altLang="en-US" sz="1000" kern="0" dirty="0" smtClean="0">
                <a:solidFill>
                  <a:srgbClr val="000000"/>
                </a:solidFill>
                <a:latin typeface="+mn-ea"/>
              </a:rPr>
              <a:t> </a:t>
            </a:r>
            <a:endParaRPr lang="en-US" altLang="ko-KR" sz="1000" kern="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60000"/>
              </a:lnSpc>
            </a:pPr>
            <a:endParaRPr lang="ko-KR" altLang="en-US" sz="1000" kern="0" dirty="0" smtClean="0">
              <a:solidFill>
                <a:srgbClr val="000000"/>
              </a:solidFill>
              <a:latin typeface="+mn-ea"/>
            </a:endParaRPr>
          </a:p>
          <a:p>
            <a:pPr algn="just" fontAlgn="base">
              <a:lnSpc>
                <a:spcPct val="160000"/>
              </a:lnSpc>
            </a:pPr>
            <a:r>
              <a:rPr lang="ko-KR" altLang="en-US" sz="1200" b="0" u="none" kern="0" dirty="0" smtClean="0">
                <a:solidFill>
                  <a:srgbClr val="000000"/>
                </a:solidFill>
                <a:latin typeface="+mn-ea"/>
              </a:rPr>
              <a:t>장애인의 출입문과</a:t>
            </a:r>
            <a:r>
              <a:rPr lang="en-US" altLang="ko-KR" sz="1200" b="0" u="none" kern="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200" b="0" u="none" kern="0" dirty="0" err="1" smtClean="0">
                <a:solidFill>
                  <a:srgbClr val="000000"/>
                </a:solidFill>
                <a:latin typeface="+mn-ea"/>
              </a:rPr>
              <a:t>안전손잡이</a:t>
            </a:r>
            <a:r>
              <a:rPr lang="ko-KR" altLang="en-US" sz="1200" b="0" u="none" kern="0" dirty="0" smtClean="0">
                <a:solidFill>
                  <a:srgbClr val="000000"/>
                </a:solidFill>
                <a:latin typeface="+mn-ea"/>
              </a:rPr>
              <a:t> 등 편의시설을 개선해주는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200" b="0" u="none" kern="0" dirty="0" smtClean="0">
                <a:solidFill>
                  <a:srgbClr val="000000"/>
                </a:solidFill>
                <a:latin typeface="+mn-ea"/>
              </a:rPr>
              <a:t>장애인 주택개조사업</a:t>
            </a:r>
            <a:r>
              <a:rPr lang="en-US" altLang="ko-KR" sz="1200" b="0" u="none" kern="0" dirty="0" smtClean="0">
                <a:solidFill>
                  <a:srgbClr val="000000"/>
                </a:solidFill>
                <a:latin typeface="+mn-ea"/>
              </a:rPr>
              <a:t>,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sz="1200" b="0" u="none" kern="0" dirty="0" smtClean="0">
                <a:solidFill>
                  <a:srgbClr val="000000"/>
                </a:solidFill>
                <a:latin typeface="+mn-ea"/>
              </a:rPr>
              <a:t>난방비</a:t>
            </a:r>
            <a:r>
              <a:rPr lang="en-US" altLang="ko-KR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u="none" kern="0" dirty="0" smtClean="0">
                <a:solidFill>
                  <a:srgbClr val="000000"/>
                </a:solidFill>
                <a:latin typeface="+mn-ea"/>
              </a:rPr>
              <a:t>전기료 절감을 위해 창문</a:t>
            </a:r>
            <a:r>
              <a:rPr lang="en-US" altLang="ko-KR" sz="1200" b="0" u="none" kern="0" dirty="0" smtClean="0">
                <a:solidFill>
                  <a:srgbClr val="000000"/>
                </a:solidFill>
                <a:latin typeface="+mn-ea"/>
              </a:rPr>
              <a:t>,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보일러 등을 시공해주는 햇살하우징사업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,</a:t>
            </a: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u="none" kern="0" baseline="0" dirty="0" err="1" smtClean="0">
                <a:solidFill>
                  <a:srgbClr val="000000"/>
                </a:solidFill>
                <a:latin typeface="+mn-ea"/>
              </a:rPr>
              <a:t>민간재능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 기부로 도배</a:t>
            </a:r>
            <a:r>
              <a:rPr lang="en-US" altLang="ko-KR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장판 교체 등을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 지원해주는 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G-</a:t>
            </a:r>
            <a:r>
              <a:rPr lang="ko-KR" altLang="en-US" sz="1200" b="0" u="none" kern="0" baseline="0" dirty="0" err="1" smtClean="0">
                <a:solidFill>
                  <a:srgbClr val="000000"/>
                </a:solidFill>
                <a:latin typeface="+mn-ea"/>
              </a:rPr>
              <a:t>하우징사업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 등</a:t>
            </a:r>
            <a:endParaRPr lang="en-US" altLang="ko-KR" sz="1200" b="0" u="none" kern="0" baseline="0" dirty="0" smtClean="0">
              <a:solidFill>
                <a:srgbClr val="000000"/>
              </a:solidFill>
              <a:latin typeface="+mn-ea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2019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47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호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, 2020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44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호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, 2021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년 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55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호 시행하였으며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금년에는 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57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호 예정입니다</a:t>
            </a:r>
            <a:r>
              <a:rPr lang="en-US" altLang="ko-KR" sz="1200" b="0" u="none" kern="0" baseline="0" dirty="0" smtClean="0">
                <a:solidFill>
                  <a:srgbClr val="000000"/>
                </a:solidFill>
                <a:latin typeface="+mn-ea"/>
              </a:rPr>
              <a:t>. </a:t>
            </a: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0" u="none" kern="0" baseline="0" dirty="0" smtClean="0">
              <a:solidFill>
                <a:srgbClr val="000000"/>
              </a:solidFill>
              <a:latin typeface="+mn-ea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다양한 주택개조사업을 통해</a:t>
            </a:r>
            <a:endParaRPr lang="en-US" altLang="ko-KR" sz="1200" b="0" u="none" kern="0" baseline="0" dirty="0" smtClean="0">
              <a:solidFill>
                <a:srgbClr val="000000"/>
              </a:solidFill>
              <a:latin typeface="+mn-ea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거주자 </a:t>
            </a:r>
            <a:r>
              <a:rPr lang="ko-KR" altLang="en-US" sz="1200" b="0" u="none" kern="0" baseline="0" dirty="0" err="1" smtClean="0">
                <a:solidFill>
                  <a:srgbClr val="000000"/>
                </a:solidFill>
                <a:latin typeface="+mn-ea"/>
              </a:rPr>
              <a:t>주거실정에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 맞게 주택 내</a:t>
            </a:r>
            <a:r>
              <a:rPr lang="en-US" altLang="ko-KR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·</a:t>
            </a:r>
            <a:r>
              <a:rPr lang="ko-KR" altLang="en-US" sz="1200" b="0" u="none" kern="0" baseline="0" dirty="0" smtClean="0">
                <a:solidFill>
                  <a:srgbClr val="000000"/>
                </a:solidFill>
                <a:latin typeface="+mn-ea"/>
              </a:rPr>
              <a:t>외부를 </a:t>
            </a:r>
            <a:r>
              <a:rPr lang="ko-KR" altLang="en-US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보수하여 </a:t>
            </a:r>
            <a:endParaRPr lang="en-US" altLang="ko-KR" sz="1200" b="0" u="non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just" defTabSz="914400" rtl="0" eaLnBrk="1" fontAlgn="base" latinLnBrk="1" hangingPunct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b="0" u="none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주거취약계층에게</a:t>
            </a:r>
            <a:r>
              <a:rPr lang="ko-KR" altLang="en-US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편리한 주거공간을 제공하고 있습니다</a:t>
            </a:r>
            <a:r>
              <a:rPr lang="en-US" altLang="ko-KR" sz="1200" b="0" u="non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algn="just" fontAlgn="base">
              <a:lnSpc>
                <a:spcPct val="160000"/>
              </a:lnSpc>
            </a:pPr>
            <a:endParaRPr lang="ko-KR" altLang="en-US" sz="1200" b="1" u="sng" dirty="0" smtClean="0"/>
          </a:p>
          <a:p>
            <a:pPr algn="just" fontAlgn="base">
              <a:lnSpc>
                <a:spcPct val="160000"/>
              </a:lnSpc>
            </a:pPr>
            <a:endParaRPr lang="ko-KR" altLang="en-US" sz="1200" dirty="0" smtClean="0"/>
          </a:p>
          <a:p>
            <a:pPr algn="just" fontAlgn="base">
              <a:lnSpc>
                <a:spcPct val="160000"/>
              </a:lnSpc>
            </a:pPr>
            <a:endParaRPr lang="ko-KR" altLang="en-US" sz="1000" kern="0" spc="0" dirty="0" smtClean="0">
              <a:solidFill>
                <a:srgbClr val="000000"/>
              </a:solidFill>
              <a:effectLst/>
              <a:latin typeface="+mn-ea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2529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="1" dirty="0" smtClean="0"/>
              <a:t>○ 다음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건축과 소관입니다</a:t>
            </a:r>
            <a:r>
              <a:rPr lang="en-US" altLang="ko-KR" b="1" dirty="0" smtClean="0"/>
              <a:t>.</a:t>
            </a:r>
          </a:p>
          <a:p>
            <a:endParaRPr lang="en-US" altLang="ko-KR" b="1" dirty="0" smtClean="0"/>
          </a:p>
          <a:p>
            <a:r>
              <a:rPr lang="ko-KR" altLang="en-US" b="0" dirty="0" smtClean="0"/>
              <a:t>첫번째로 살고 싶은 주거환경 조성으로 노후불량시설물 정비사업을 추진하고 있습니다</a:t>
            </a:r>
            <a:r>
              <a:rPr lang="en-US" altLang="ko-KR" b="0" dirty="0" smtClean="0"/>
              <a:t>. </a:t>
            </a:r>
          </a:p>
          <a:p>
            <a:endParaRPr lang="en-US" altLang="ko-KR" b="1" dirty="0"/>
          </a:p>
          <a:p>
            <a:r>
              <a:rPr lang="ko-KR" altLang="en-US" b="0" dirty="0" smtClean="0"/>
              <a:t>사업목적은 주요도로변 및 농촌지역에 방치된 빈집</a:t>
            </a:r>
            <a:r>
              <a:rPr lang="en-US" altLang="ko-KR" b="0" dirty="0"/>
              <a:t> </a:t>
            </a:r>
            <a:r>
              <a:rPr lang="ko-KR" altLang="en-US" b="0" dirty="0" smtClean="0"/>
              <a:t>등 노후불량시설물을 정비하는 사업으로</a:t>
            </a:r>
            <a:endParaRPr lang="en-US" altLang="ko-KR" b="0" dirty="0" smtClean="0"/>
          </a:p>
          <a:p>
            <a:r>
              <a:rPr lang="en-US" altLang="ko-KR" b="0" dirty="0" smtClean="0"/>
              <a:t>2022</a:t>
            </a:r>
            <a:r>
              <a:rPr lang="ko-KR" altLang="en-US" b="0" dirty="0" smtClean="0"/>
              <a:t>년 </a:t>
            </a:r>
            <a:r>
              <a:rPr lang="en-US" altLang="ko-KR" b="0" dirty="0" smtClean="0"/>
              <a:t>1</a:t>
            </a:r>
            <a:r>
              <a:rPr lang="ko-KR" altLang="en-US" b="0" dirty="0" err="1" smtClean="0"/>
              <a:t>억원의</a:t>
            </a:r>
            <a:r>
              <a:rPr lang="ko-KR" altLang="en-US" b="0" dirty="0" smtClean="0"/>
              <a:t> 예산을 투입하여 </a:t>
            </a:r>
            <a:r>
              <a:rPr lang="en-US" altLang="ko-KR" b="0" dirty="0" smtClean="0"/>
              <a:t>11</a:t>
            </a:r>
            <a:r>
              <a:rPr lang="ko-KR" altLang="en-US" b="0" dirty="0" err="1" smtClean="0"/>
              <a:t>개동</a:t>
            </a:r>
            <a:r>
              <a:rPr lang="ko-KR" altLang="en-US" b="0" dirty="0" smtClean="0"/>
              <a:t> 정비를 완료하였습니다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 </a:t>
            </a: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7184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z="1100" b="1" dirty="0" err="1"/>
              <a:t>두번째로</a:t>
            </a:r>
            <a:r>
              <a:rPr lang="ko-KR" altLang="en-US" sz="1100" b="1" dirty="0"/>
              <a:t> 시민만족 건축행정 </a:t>
            </a:r>
            <a:r>
              <a:rPr lang="ko-KR" altLang="en-US" sz="1100" b="1" dirty="0" smtClean="0"/>
              <a:t>추진사항입니다</a:t>
            </a:r>
            <a:r>
              <a:rPr lang="en-US" altLang="ko-KR" sz="1100" b="1" dirty="0" smtClean="0"/>
              <a:t>.</a:t>
            </a:r>
            <a:endParaRPr lang="en-US" altLang="ko-KR" sz="1100" b="1" dirty="0"/>
          </a:p>
          <a:p>
            <a:endParaRPr lang="en-US" altLang="ko-KR" sz="1100" b="1" dirty="0"/>
          </a:p>
          <a:p>
            <a:r>
              <a:rPr lang="ko-KR" altLang="en-US" sz="1100" b="0" dirty="0"/>
              <a:t>건축사 재능기부 사업은 감리 의무가 없는 건축신고를 대상으로 건축사가 현장지도 등 재능기부 형식으로 추진하는 </a:t>
            </a:r>
            <a:r>
              <a:rPr lang="ko-KR" altLang="en-US" sz="1100" b="0" dirty="0" smtClean="0"/>
              <a:t>사업으로</a:t>
            </a:r>
            <a:endParaRPr lang="en-US" altLang="ko-KR" sz="1100" b="0" dirty="0" smtClean="0"/>
          </a:p>
          <a:p>
            <a:r>
              <a:rPr lang="en-US" altLang="ko-KR" sz="1100" b="0" dirty="0" smtClean="0"/>
              <a:t>22</a:t>
            </a:r>
            <a:r>
              <a:rPr lang="ko-KR" altLang="en-US" sz="1100" b="0" dirty="0"/>
              <a:t>년도 상반기 </a:t>
            </a:r>
            <a:r>
              <a:rPr lang="en-US" altLang="ko-KR" sz="1100" b="0" dirty="0"/>
              <a:t>327</a:t>
            </a:r>
            <a:r>
              <a:rPr lang="ko-KR" altLang="en-US" sz="1100" b="0" dirty="0"/>
              <a:t>건의 실적으로 약 </a:t>
            </a:r>
            <a:r>
              <a:rPr lang="en-US" altLang="ko-KR" sz="1100" b="0" dirty="0"/>
              <a:t>3</a:t>
            </a:r>
            <a:r>
              <a:rPr lang="ko-KR" altLang="en-US" sz="1100" b="0" dirty="0"/>
              <a:t>억</a:t>
            </a:r>
            <a:r>
              <a:rPr lang="en-US" altLang="ko-KR" sz="1100" b="0" dirty="0"/>
              <a:t>2</a:t>
            </a:r>
            <a:r>
              <a:rPr lang="ko-KR" altLang="en-US" sz="1100" b="0" dirty="0"/>
              <a:t>천</a:t>
            </a:r>
            <a:r>
              <a:rPr lang="en-US" altLang="ko-KR" sz="1100" b="0" dirty="0"/>
              <a:t>7</a:t>
            </a:r>
            <a:r>
              <a:rPr lang="ko-KR" altLang="en-US" sz="1100" b="0" dirty="0" err="1"/>
              <a:t>백만원의</a:t>
            </a:r>
            <a:r>
              <a:rPr lang="ko-KR" altLang="en-US" sz="1100" b="0" dirty="0"/>
              <a:t> 시민의 </a:t>
            </a:r>
            <a:r>
              <a:rPr lang="ko-KR" altLang="en-US" sz="1100" b="0" dirty="0" err="1"/>
              <a:t>감리비</a:t>
            </a:r>
            <a:r>
              <a:rPr lang="ko-KR" altLang="en-US" sz="1100" b="0" dirty="0"/>
              <a:t> 절감 효과를 보았고</a:t>
            </a:r>
            <a:r>
              <a:rPr lang="en-US" altLang="ko-KR" sz="1100" b="0" dirty="0"/>
              <a:t>,</a:t>
            </a:r>
          </a:p>
          <a:p>
            <a:endParaRPr lang="en-US" altLang="ko-KR" sz="1100" b="0" dirty="0"/>
          </a:p>
          <a:p>
            <a:r>
              <a:rPr lang="ko-KR" altLang="en-US" sz="1100" b="0" dirty="0" smtClean="0"/>
              <a:t>건축사와 함께하는 무료 </a:t>
            </a:r>
            <a:r>
              <a:rPr lang="ko-KR" altLang="en-US" sz="1100" b="0" dirty="0"/>
              <a:t>건축상담실 운영은 매주 수요일 </a:t>
            </a:r>
            <a:r>
              <a:rPr lang="ko-KR" altLang="en-US" sz="1100" b="0" dirty="0" err="1" smtClean="0"/>
              <a:t>건축과내에</a:t>
            </a:r>
            <a:r>
              <a:rPr lang="ko-KR" altLang="en-US" sz="1100" b="0" dirty="0" smtClean="0"/>
              <a:t> 상담실을 </a:t>
            </a:r>
            <a:r>
              <a:rPr lang="ko-KR" altLang="en-US" sz="1100" b="0" dirty="0"/>
              <a:t>운영하여</a:t>
            </a:r>
            <a:r>
              <a:rPr lang="en-US" altLang="ko-KR" sz="1100" b="0" dirty="0"/>
              <a:t>, </a:t>
            </a:r>
            <a:endParaRPr lang="en-US" altLang="ko-KR" sz="1100" b="0" dirty="0" smtClean="0"/>
          </a:p>
          <a:p>
            <a:r>
              <a:rPr lang="ko-KR" altLang="en-US" sz="1100" b="0" dirty="0" smtClean="0"/>
              <a:t>별도의 </a:t>
            </a:r>
            <a:r>
              <a:rPr lang="ko-KR" altLang="en-US" sz="1100" b="0" dirty="0"/>
              <a:t>비용없이 시민들에게 양질의 건축상담서비스를 제공하였습니다</a:t>
            </a:r>
            <a:r>
              <a:rPr lang="en-US" altLang="ko-KR" sz="1100" b="0" dirty="0"/>
              <a:t>.</a:t>
            </a:r>
          </a:p>
          <a:p>
            <a:endParaRPr lang="en-US" altLang="ko-KR" sz="1100" b="0" dirty="0"/>
          </a:p>
          <a:p>
            <a:r>
              <a:rPr lang="ko-KR" altLang="en-US" sz="1100" b="0" dirty="0"/>
              <a:t>공개공지 내 </a:t>
            </a:r>
            <a:r>
              <a:rPr lang="en-US" altLang="ko-KR" sz="1100" b="0" dirty="0"/>
              <a:t>‘</a:t>
            </a:r>
            <a:r>
              <a:rPr lang="ko-KR" altLang="en-US" sz="1100" b="0" dirty="0"/>
              <a:t>쉼</a:t>
            </a:r>
            <a:r>
              <a:rPr lang="en-US" altLang="ko-KR" sz="1100" b="0" dirty="0"/>
              <a:t>’</a:t>
            </a:r>
            <a:r>
              <a:rPr lang="ko-KR" altLang="en-US" sz="1100" b="0" dirty="0"/>
              <a:t>공간 조성은</a:t>
            </a:r>
            <a:r>
              <a:rPr lang="en-US" altLang="ko-KR" sz="1100" b="0" dirty="0"/>
              <a:t>, </a:t>
            </a:r>
            <a:r>
              <a:rPr lang="ko-KR" altLang="en-US" sz="1100" b="0" dirty="0"/>
              <a:t>건축법 상 공개공지 설치대상 건축물에 대하여</a:t>
            </a:r>
            <a:r>
              <a:rPr lang="en-US" altLang="ko-KR" sz="1100" b="0" dirty="0"/>
              <a:t>, </a:t>
            </a:r>
            <a:endParaRPr lang="en-US" altLang="ko-KR" sz="1100" b="0" dirty="0" smtClean="0"/>
          </a:p>
          <a:p>
            <a:r>
              <a:rPr lang="ko-KR" altLang="en-US" sz="1100" b="0" dirty="0" smtClean="0"/>
              <a:t>벤치 </a:t>
            </a:r>
            <a:r>
              <a:rPr lang="en-US" altLang="ko-KR" sz="1100" b="0" dirty="0"/>
              <a:t>· </a:t>
            </a:r>
            <a:r>
              <a:rPr lang="ko-KR" altLang="en-US" sz="1100" b="0" dirty="0" err="1"/>
              <a:t>파고라와</a:t>
            </a:r>
            <a:r>
              <a:rPr lang="ko-KR" altLang="en-US" sz="1100" b="0" dirty="0"/>
              <a:t> 같은 휴식공간 </a:t>
            </a:r>
            <a:r>
              <a:rPr lang="ko-KR" altLang="en-US" sz="1100" b="0" dirty="0" smtClean="0"/>
              <a:t>제공 및</a:t>
            </a:r>
            <a:r>
              <a:rPr lang="en-US" altLang="ko-KR" sz="1100" b="0" dirty="0" smtClean="0"/>
              <a:t> </a:t>
            </a:r>
            <a:r>
              <a:rPr lang="ko-KR" altLang="en-US" sz="1100" b="0" dirty="0"/>
              <a:t>문화행사 공간으로 시민들에게 </a:t>
            </a:r>
            <a:r>
              <a:rPr lang="ko-KR" altLang="en-US" sz="1100" b="0" dirty="0" err="1" smtClean="0"/>
              <a:t>공적공간으로</a:t>
            </a:r>
            <a:r>
              <a:rPr lang="ko-KR" altLang="en-US" sz="1100" b="0" dirty="0" smtClean="0"/>
              <a:t> 활용하는데 목적이 </a:t>
            </a:r>
            <a:r>
              <a:rPr lang="ko-KR" altLang="en-US" sz="1100" b="0" dirty="0"/>
              <a:t>있습니다</a:t>
            </a:r>
            <a:r>
              <a:rPr lang="en-US" altLang="ko-KR" sz="1100" b="0" dirty="0"/>
              <a:t>.</a:t>
            </a:r>
          </a:p>
          <a:p>
            <a:endParaRPr lang="en-US" altLang="ko-KR" sz="1100" b="1" dirty="0"/>
          </a:p>
          <a:p>
            <a:r>
              <a:rPr lang="en-US" altLang="ko-KR" sz="1100" dirty="0"/>
              <a:t>※ </a:t>
            </a:r>
            <a:r>
              <a:rPr lang="ko-KR" altLang="en-US" sz="1100" dirty="0"/>
              <a:t>공개공지 설치대상</a:t>
            </a:r>
            <a:endParaRPr lang="en-US" altLang="ko-KR" sz="1100" dirty="0"/>
          </a:p>
          <a:p>
            <a:pPr fontAlgn="base" latinLnBrk="1"/>
            <a:r>
              <a:rPr lang="en-US" altLang="ko-KR" sz="1100" dirty="0"/>
              <a:t>  - </a:t>
            </a:r>
            <a:r>
              <a:rPr lang="ko-KR" altLang="en-US" sz="1100" dirty="0"/>
              <a:t>대상지역</a:t>
            </a:r>
            <a:r>
              <a:rPr lang="en-US" altLang="ko-KR" sz="1100" dirty="0"/>
              <a:t>: </a:t>
            </a:r>
            <a:r>
              <a:rPr lang="ko-KR" altLang="en-US" sz="1100" dirty="0"/>
              <a:t>일반</a:t>
            </a:r>
            <a:r>
              <a:rPr lang="en-US" altLang="ko-KR" sz="1100" dirty="0"/>
              <a:t>·</a:t>
            </a:r>
            <a:r>
              <a:rPr lang="ko-KR" altLang="en-US" sz="1100" dirty="0" err="1"/>
              <a:t>준주거지역</a:t>
            </a:r>
            <a:r>
              <a:rPr lang="en-US" altLang="ko-KR" sz="1100" dirty="0"/>
              <a:t>, </a:t>
            </a:r>
            <a:r>
              <a:rPr lang="ko-KR" altLang="en-US" sz="1100" dirty="0"/>
              <a:t>상업지역</a:t>
            </a:r>
            <a:r>
              <a:rPr lang="en-US" altLang="ko-KR" sz="1100" dirty="0"/>
              <a:t>, </a:t>
            </a:r>
            <a:r>
              <a:rPr lang="ko-KR" altLang="en-US" sz="1100" dirty="0" err="1"/>
              <a:t>준공업지역</a:t>
            </a:r>
            <a:endParaRPr lang="ko-KR" altLang="en-US" sz="1100" dirty="0"/>
          </a:p>
          <a:p>
            <a:pPr fontAlgn="base" latinLnBrk="1"/>
            <a:r>
              <a:rPr lang="en-US" altLang="ko-KR" sz="1100" dirty="0"/>
              <a:t>  - </a:t>
            </a:r>
            <a:r>
              <a:rPr lang="ko-KR" altLang="en-US" sz="1100" dirty="0"/>
              <a:t>대상규모</a:t>
            </a:r>
            <a:r>
              <a:rPr lang="en-US" altLang="ko-KR" sz="1100" dirty="0"/>
              <a:t>: </a:t>
            </a:r>
            <a:r>
              <a:rPr lang="ko-KR" altLang="en-US" sz="1100" dirty="0"/>
              <a:t>문화 및 집회시설</a:t>
            </a:r>
            <a:r>
              <a:rPr lang="en-US" altLang="ko-KR" sz="1100" dirty="0"/>
              <a:t>, </a:t>
            </a:r>
            <a:r>
              <a:rPr lang="ko-KR" altLang="en-US" sz="1100" dirty="0"/>
              <a:t>종교시설</a:t>
            </a:r>
            <a:r>
              <a:rPr lang="en-US" altLang="ko-KR" sz="1100" dirty="0"/>
              <a:t>, </a:t>
            </a:r>
            <a:r>
              <a:rPr lang="ko-KR" altLang="en-US" sz="1100" dirty="0"/>
              <a:t>판매시설</a:t>
            </a:r>
            <a:r>
              <a:rPr lang="en-US" altLang="ko-KR" sz="1100" dirty="0"/>
              <a:t>, </a:t>
            </a:r>
            <a:r>
              <a:rPr lang="ko-KR" altLang="en-US" sz="1100" dirty="0"/>
              <a:t>업무시설</a:t>
            </a:r>
            <a:r>
              <a:rPr lang="en-US" altLang="ko-KR" sz="1100" dirty="0"/>
              <a:t>, </a:t>
            </a:r>
            <a:r>
              <a:rPr lang="ko-KR" altLang="en-US" sz="1100" dirty="0"/>
              <a:t>숙박시설</a:t>
            </a:r>
            <a:r>
              <a:rPr lang="en-US" altLang="ko-KR" sz="1100" dirty="0"/>
              <a:t>,</a:t>
            </a:r>
            <a:r>
              <a:rPr lang="ko-KR" altLang="en-US" sz="1100" dirty="0"/>
              <a:t> </a:t>
            </a:r>
            <a:r>
              <a:rPr lang="ko-KR" altLang="en-US" sz="1100" dirty="0" err="1"/>
              <a:t>노유자시설</a:t>
            </a:r>
            <a:r>
              <a:rPr lang="en-US" altLang="ko-KR" sz="1100" dirty="0"/>
              <a:t>, </a:t>
            </a:r>
            <a:r>
              <a:rPr lang="ko-KR" altLang="en-US" sz="1100" dirty="0"/>
              <a:t>운동시설</a:t>
            </a:r>
            <a:r>
              <a:rPr lang="en-US" altLang="ko-KR" sz="1100" dirty="0"/>
              <a:t>, </a:t>
            </a:r>
            <a:r>
              <a:rPr lang="ko-KR" altLang="en-US" sz="1100" dirty="0"/>
              <a:t>위락시설</a:t>
            </a:r>
            <a:r>
              <a:rPr lang="en-US" altLang="ko-KR" sz="1100" dirty="0"/>
              <a:t>, </a:t>
            </a:r>
            <a:r>
              <a:rPr lang="ko-KR" altLang="en-US" sz="1100" dirty="0"/>
              <a:t>관광휴게시설로 연면적 </a:t>
            </a:r>
            <a:r>
              <a:rPr lang="en-US" altLang="ko-KR" sz="1100" dirty="0"/>
              <a:t>5,000</a:t>
            </a:r>
            <a:r>
              <a:rPr lang="ko-KR" altLang="en-US" sz="1100" dirty="0"/>
              <a:t>㎡ 이상</a:t>
            </a:r>
          </a:p>
          <a:p>
            <a:endParaRPr lang="ko-KR" altLang="en-US" sz="11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4412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ko-KR" altLang="en-US" b="1" dirty="0" smtClean="0"/>
              <a:t>세번째는 건축분야 안전관리 강화로</a:t>
            </a:r>
            <a:endParaRPr lang="en-US" altLang="ko-KR" b="1" dirty="0" smtClean="0"/>
          </a:p>
          <a:p>
            <a:pPr lvl="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altLang="ko-KR" b="1" dirty="0" smtClean="0"/>
          </a:p>
          <a:p>
            <a:pPr lvl="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ko-KR" altLang="en-US" b="0" dirty="0" smtClean="0"/>
              <a:t>「지역건축물 관리지원센터」와 통합된 「지역건축 </a:t>
            </a:r>
            <a:r>
              <a:rPr lang="ko-KR" altLang="en-US" b="0" dirty="0" err="1" smtClean="0"/>
              <a:t>안전센터」를</a:t>
            </a:r>
            <a:r>
              <a:rPr lang="ko-KR" altLang="en-US" b="0" dirty="0" smtClean="0"/>
              <a:t> 설치 운영하고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</a:t>
            </a:r>
            <a:endParaRPr lang="en-US" altLang="ko-KR" b="0" dirty="0" smtClean="0"/>
          </a:p>
          <a:p>
            <a:pPr lvl="0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r>
              <a:rPr lang="ko-KR" altLang="en-US" b="0" dirty="0" smtClean="0"/>
              <a:t>센터 내 </a:t>
            </a:r>
            <a:r>
              <a:rPr lang="ko-KR" altLang="en-US" b="0" u="sng" dirty="0" smtClean="0"/>
              <a:t>전문인력</a:t>
            </a:r>
            <a:r>
              <a:rPr lang="ko-KR" altLang="en-US" b="0" dirty="0" smtClean="0"/>
              <a:t>을 </a:t>
            </a:r>
            <a:r>
              <a:rPr lang="ko-KR" altLang="en-US" b="0" dirty="0" err="1" smtClean="0"/>
              <a:t>채용중에</a:t>
            </a:r>
            <a:r>
              <a:rPr lang="ko-KR" altLang="en-US" b="0" dirty="0" smtClean="0"/>
              <a:t> 있으며</a:t>
            </a:r>
            <a:r>
              <a:rPr lang="en-US" altLang="ko-KR" b="0" dirty="0" smtClean="0"/>
              <a:t>,</a:t>
            </a:r>
            <a:r>
              <a:rPr lang="ko-KR" altLang="en-US" b="0" dirty="0" smtClean="0"/>
              <a:t> 인구 </a:t>
            </a:r>
            <a:r>
              <a:rPr lang="en-US" altLang="ko-KR" b="0" dirty="0" smtClean="0"/>
              <a:t>50</a:t>
            </a:r>
            <a:r>
              <a:rPr lang="ko-KR" altLang="en-US" b="0" dirty="0" smtClean="0"/>
              <a:t>만 파주시대에 걸맞는 종합적인 안전관리 서비스를 제공하고 있습니다</a:t>
            </a:r>
            <a:r>
              <a:rPr lang="en-US" altLang="ko-KR" b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99237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230485" y="5107335"/>
            <a:ext cx="5887423" cy="4074810"/>
          </a:xfrm>
        </p:spPr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</a:t>
            </a:r>
            <a:r>
              <a:rPr lang="ko-KR" altLang="en-US" b="1" dirty="0" smtClean="0"/>
              <a:t> 다음은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도시경관과 소관입니다</a:t>
            </a:r>
            <a:r>
              <a:rPr lang="en-US" altLang="ko-KR" b="1" dirty="0" smtClean="0"/>
              <a:t>.</a:t>
            </a:r>
            <a:endParaRPr lang="en-US" altLang="ko-KR" b="0" dirty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b="0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깨끗하고 질서 있는 가로 환경 조성을 위해</a:t>
            </a:r>
            <a:endParaRPr lang="en-US" altLang="ko-KR" b="0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dirty="0" smtClean="0"/>
              <a:t>선진 옥외광고 문화 조성의 일환으로</a:t>
            </a:r>
            <a:r>
              <a:rPr lang="en-US" altLang="ko-KR" b="0" dirty="0" smtClean="0"/>
              <a:t>,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현수막 </a:t>
            </a:r>
            <a:r>
              <a:rPr lang="ko-KR" altLang="en-US" dirty="0" err="1" smtClean="0"/>
              <a:t>지정게시대</a:t>
            </a:r>
            <a:r>
              <a:rPr lang="ko-KR" altLang="en-US" dirty="0" smtClean="0"/>
              <a:t> </a:t>
            </a:r>
            <a:r>
              <a:rPr lang="en-US" altLang="ko-KR" dirty="0" smtClean="0"/>
              <a:t>17</a:t>
            </a:r>
            <a:r>
              <a:rPr lang="ko-KR" altLang="en-US" dirty="0" smtClean="0"/>
              <a:t>개소를 교체 및 신규 설치하였으며</a:t>
            </a:r>
            <a:endParaRPr lang="en-US" altLang="ko-KR" dirty="0" smtClean="0"/>
          </a:p>
          <a:p>
            <a:r>
              <a:rPr lang="ko-KR" altLang="en-US" dirty="0" smtClean="0"/>
              <a:t>도시미관을 해치는 노후 간판 </a:t>
            </a:r>
            <a:r>
              <a:rPr lang="ko-KR" altLang="en-US" dirty="0" err="1" smtClean="0"/>
              <a:t>교체업소</a:t>
            </a:r>
            <a:r>
              <a:rPr lang="ko-KR" altLang="en-US" dirty="0" smtClean="0"/>
              <a:t> </a:t>
            </a:r>
            <a:r>
              <a:rPr lang="en-US" altLang="ko-KR" dirty="0" smtClean="0"/>
              <a:t>29</a:t>
            </a:r>
            <a:r>
              <a:rPr lang="ko-KR" altLang="en-US" dirty="0" smtClean="0"/>
              <a:t>개소에 대하여 최대한 </a:t>
            </a:r>
            <a:r>
              <a:rPr lang="en-US" altLang="ko-KR" dirty="0" smtClean="0"/>
              <a:t>250</a:t>
            </a:r>
            <a:r>
              <a:rPr lang="ko-KR" altLang="en-US" dirty="0" smtClean="0"/>
              <a:t>만원까지 교체  비용을 지원하였고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시민참여를 통한 불법광고물 수거보상제를 </a:t>
            </a:r>
            <a:r>
              <a:rPr lang="ko-KR" altLang="en-US" dirty="0" err="1" smtClean="0"/>
              <a:t>운영중입니다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또한 </a:t>
            </a:r>
            <a:r>
              <a:rPr lang="en-US" altLang="ko-KR" dirty="0" smtClean="0"/>
              <a:t>2022</a:t>
            </a:r>
            <a:r>
              <a:rPr lang="ko-KR" altLang="en-US" dirty="0" smtClean="0"/>
              <a:t>년 공모사업에 선정되어</a:t>
            </a:r>
            <a:endParaRPr lang="en-US" altLang="ko-KR" dirty="0" smtClean="0"/>
          </a:p>
          <a:p>
            <a:r>
              <a:rPr lang="ko-KR" altLang="en-US" dirty="0" err="1" smtClean="0"/>
              <a:t>법원읍</a:t>
            </a:r>
            <a:r>
              <a:rPr lang="ko-KR" altLang="en-US" dirty="0" smtClean="0"/>
              <a:t> 상가 거리의 간판 및 입면을 신복고풍으로</a:t>
            </a:r>
            <a:endParaRPr lang="en-US" altLang="ko-KR" dirty="0" smtClean="0"/>
          </a:p>
          <a:p>
            <a:r>
              <a:rPr lang="ko-KR" altLang="en-US" dirty="0" smtClean="0"/>
              <a:t>개선하고 상권의 활성화를 추진하는 </a:t>
            </a:r>
            <a:r>
              <a:rPr lang="ko-KR" altLang="en-US" dirty="0" err="1" smtClean="0"/>
              <a:t>법원읍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뉴트로</a:t>
            </a:r>
            <a:r>
              <a:rPr lang="ko-KR" altLang="en-US" dirty="0" smtClean="0"/>
              <a:t> 간판개선사업 추진중입니다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7470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○ 옥외광고물 안전관리</a:t>
            </a:r>
            <a:r>
              <a:rPr lang="ko-KR" altLang="en-US" baseline="0" dirty="0" smtClean="0"/>
              <a:t> 추진 및 불법광고물 </a:t>
            </a:r>
            <a:r>
              <a:rPr lang="ko-KR" altLang="en-US" baseline="0" dirty="0" err="1" smtClean="0"/>
              <a:t>단속정비</a:t>
            </a:r>
            <a:r>
              <a:rPr lang="ko-KR" altLang="en-US" baseline="0" dirty="0" smtClean="0"/>
              <a:t> 추진상황에 대해 말씀드리겠습니다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전국 최초 혁신 기술 </a:t>
            </a:r>
            <a:r>
              <a:rPr lang="ko-KR" altLang="en-US" dirty="0" err="1" smtClean="0"/>
              <a:t>드론을</a:t>
            </a:r>
            <a:r>
              <a:rPr lang="ko-KR" altLang="en-US" dirty="0" smtClean="0"/>
              <a:t> 활용한 옥외광고물 안전점검은 </a:t>
            </a:r>
            <a:endParaRPr lang="en-US" altLang="ko-KR" dirty="0" smtClean="0"/>
          </a:p>
          <a:p>
            <a:r>
              <a:rPr lang="en-US" altLang="ko-KR" dirty="0" smtClean="0"/>
              <a:t>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일 기준 운정 행정복지센터 옥상에 설치된 </a:t>
            </a:r>
            <a:r>
              <a:rPr lang="en-US" altLang="ko-KR" dirty="0" smtClean="0"/>
              <a:t>LED</a:t>
            </a:r>
            <a:r>
              <a:rPr lang="ko-KR" altLang="en-US" dirty="0" err="1" smtClean="0"/>
              <a:t>옥상간판을</a:t>
            </a:r>
            <a:r>
              <a:rPr lang="ko-KR" altLang="en-US" dirty="0" smtClean="0"/>
              <a:t> 포함한 </a:t>
            </a:r>
            <a:r>
              <a:rPr lang="en-US" altLang="ko-KR" dirty="0" smtClean="0"/>
              <a:t>5</a:t>
            </a:r>
            <a:r>
              <a:rPr lang="ko-KR" altLang="en-US" dirty="0" smtClean="0"/>
              <a:t>건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벽면이용간판 </a:t>
            </a:r>
            <a:r>
              <a:rPr lang="en-US" altLang="ko-KR" dirty="0" smtClean="0"/>
              <a:t>20</a:t>
            </a:r>
            <a:r>
              <a:rPr lang="ko-KR" altLang="en-US" dirty="0" smtClean="0"/>
              <a:t>건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돌출간판</a:t>
            </a:r>
            <a:r>
              <a:rPr lang="ko-KR" altLang="en-US" dirty="0" smtClean="0"/>
              <a:t> </a:t>
            </a:r>
            <a:r>
              <a:rPr lang="en-US" altLang="ko-KR" dirty="0" smtClean="0"/>
              <a:t>71</a:t>
            </a:r>
            <a:r>
              <a:rPr lang="ko-KR" altLang="en-US" dirty="0" smtClean="0"/>
              <a:t>건 총</a:t>
            </a:r>
            <a:r>
              <a:rPr lang="en-US" altLang="ko-KR" dirty="0" smtClean="0"/>
              <a:t>96</a:t>
            </a:r>
            <a:r>
              <a:rPr lang="ko-KR" altLang="en-US" dirty="0" smtClean="0"/>
              <a:t>건을 진행하였으며</a:t>
            </a:r>
            <a:r>
              <a:rPr lang="en-US" altLang="ko-KR" dirty="0" smtClean="0"/>
              <a:t>,</a:t>
            </a:r>
          </a:p>
          <a:p>
            <a:r>
              <a:rPr lang="ko-KR" altLang="en-US" dirty="0" smtClean="0"/>
              <a:t>사업의 우수성을 안내하는 언론 기사와 </a:t>
            </a:r>
            <a:r>
              <a:rPr lang="ko-KR" altLang="en-US" dirty="0" err="1" smtClean="0"/>
              <a:t>뉴스방송이</a:t>
            </a:r>
            <a:r>
              <a:rPr lang="ko-KR" altLang="en-US" dirty="0" smtClean="0"/>
              <a:t> </a:t>
            </a:r>
            <a:r>
              <a:rPr lang="en-US" altLang="ko-KR" dirty="0" smtClean="0"/>
              <a:t>KBS</a:t>
            </a:r>
            <a:r>
              <a:rPr lang="ko-KR" altLang="en-US" dirty="0" smtClean="0"/>
              <a:t>와 </a:t>
            </a:r>
            <a:r>
              <a:rPr lang="en-US" altLang="ko-KR" dirty="0" smtClean="0"/>
              <a:t>TV</a:t>
            </a:r>
            <a:r>
              <a:rPr lang="ko-KR" altLang="en-US" dirty="0" smtClean="0"/>
              <a:t>조선에 보도되었습니다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광고주가 원하면 찾아가는 </a:t>
            </a:r>
            <a:r>
              <a:rPr lang="ko-KR" altLang="en-US" dirty="0" err="1" smtClean="0"/>
              <a:t>튼튼간판</a:t>
            </a:r>
            <a:r>
              <a:rPr lang="ko-KR" altLang="en-US" dirty="0" smtClean="0"/>
              <a:t> 안전점검 서비스는</a:t>
            </a:r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일 기준 벽면이용간판 </a:t>
            </a:r>
            <a:r>
              <a:rPr lang="en-US" altLang="ko-KR" dirty="0" smtClean="0"/>
              <a:t>56</a:t>
            </a:r>
            <a:r>
              <a:rPr lang="ko-KR" altLang="en-US" dirty="0" smtClean="0"/>
              <a:t>건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돌출 </a:t>
            </a:r>
            <a:r>
              <a:rPr lang="en-US" altLang="ko-KR" dirty="0" smtClean="0"/>
              <a:t>121</a:t>
            </a:r>
            <a:r>
              <a:rPr lang="ko-KR" altLang="en-US" dirty="0" smtClean="0"/>
              <a:t>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지주이용간판 </a:t>
            </a:r>
            <a:r>
              <a:rPr lang="en-US" altLang="ko-KR" dirty="0" smtClean="0"/>
              <a:t>98</a:t>
            </a:r>
            <a:r>
              <a:rPr lang="ko-KR" altLang="en-US" dirty="0" smtClean="0"/>
              <a:t>건 총 </a:t>
            </a:r>
            <a:r>
              <a:rPr lang="en-US" altLang="ko-KR" dirty="0" smtClean="0"/>
              <a:t>275</a:t>
            </a:r>
            <a:r>
              <a:rPr lang="ko-KR" altLang="en-US" dirty="0" smtClean="0"/>
              <a:t>건을 진행하였습니다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지속적이고 </a:t>
            </a:r>
            <a:r>
              <a:rPr lang="ko-KR" altLang="en-US" dirty="0" err="1" smtClean="0"/>
              <a:t>형평성있는</a:t>
            </a:r>
            <a:r>
              <a:rPr lang="ko-KR" altLang="en-US" dirty="0" smtClean="0"/>
              <a:t> 불법광고물 </a:t>
            </a:r>
            <a:r>
              <a:rPr lang="ko-KR" altLang="en-US" dirty="0" err="1" smtClean="0"/>
              <a:t>단속정비를</a:t>
            </a:r>
            <a:r>
              <a:rPr lang="ko-KR" altLang="en-US" dirty="0" smtClean="0"/>
              <a:t> 위해</a:t>
            </a:r>
          </a:p>
          <a:p>
            <a:r>
              <a:rPr lang="ko-KR" altLang="en-US" dirty="0" err="1" smtClean="0"/>
              <a:t>휴일없는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365</a:t>
            </a:r>
            <a:r>
              <a:rPr lang="ko-KR" altLang="en-US" dirty="0" smtClean="0"/>
              <a:t>일 불법광고물 </a:t>
            </a:r>
            <a:r>
              <a:rPr lang="ko-KR" altLang="en-US" dirty="0" err="1" smtClean="0"/>
              <a:t>단속정비와</a:t>
            </a:r>
            <a:r>
              <a:rPr lang="ko-KR" altLang="en-US" dirty="0" smtClean="0"/>
              <a:t> 월별 테마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집중정비를</a:t>
            </a:r>
            <a:r>
              <a:rPr lang="ko-KR" altLang="en-US" dirty="0" smtClean="0"/>
              <a:t> 추진하여</a:t>
            </a:r>
          </a:p>
          <a:p>
            <a:r>
              <a:rPr lang="ko-KR" altLang="en-US" dirty="0" smtClean="0"/>
              <a:t>현수막</a:t>
            </a:r>
            <a:r>
              <a:rPr lang="en-US" altLang="ko-KR" dirty="0" smtClean="0"/>
              <a:t>, </a:t>
            </a:r>
            <a:r>
              <a:rPr lang="ko-KR" altLang="en-US" dirty="0" smtClean="0"/>
              <a:t>벽보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입간판과 에어라이트를 포함한 유동광고물 총 </a:t>
            </a:r>
            <a:r>
              <a:rPr lang="en-US" altLang="ko-KR" dirty="0" smtClean="0"/>
              <a:t>421,727</a:t>
            </a:r>
            <a:r>
              <a:rPr lang="ko-KR" altLang="en-US" dirty="0" smtClean="0"/>
              <a:t>건을 정비하였습니다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pPr marL="0" indent="0">
              <a:buFontTx/>
              <a:buNone/>
            </a:pPr>
            <a:r>
              <a:rPr lang="ko-KR" altLang="en-US" dirty="0" smtClean="0"/>
              <a:t>불법 노점상 및 </a:t>
            </a:r>
            <a:r>
              <a:rPr lang="ko-KR" altLang="en-US" dirty="0" err="1" smtClean="0"/>
              <a:t>노상적치물</a:t>
            </a:r>
            <a:r>
              <a:rPr lang="ko-KR" altLang="en-US" dirty="0" smtClean="0"/>
              <a:t> 정비와 가로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보안등 유지관리에 대한 추진상황입니다</a:t>
            </a:r>
            <a:r>
              <a:rPr lang="en-US" altLang="ko-KR" dirty="0" smtClean="0"/>
              <a:t>.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불법 노점상</a:t>
            </a:r>
            <a:r>
              <a:rPr lang="en-US" altLang="ko-KR" dirty="0" smtClean="0"/>
              <a:t>·</a:t>
            </a:r>
            <a:r>
              <a:rPr lang="ko-KR" altLang="en-US" dirty="0" err="1" smtClean="0"/>
              <a:t>노상적치물</a:t>
            </a:r>
            <a:r>
              <a:rPr lang="ko-KR" altLang="en-US" dirty="0" smtClean="0"/>
              <a:t> 정비는 </a:t>
            </a:r>
            <a:r>
              <a:rPr lang="en-US" altLang="ko-KR" dirty="0" smtClean="0"/>
              <a:t>3</a:t>
            </a:r>
            <a:r>
              <a:rPr lang="ko-KR" altLang="en-US" dirty="0" err="1" smtClean="0"/>
              <a:t>개반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 smtClean="0"/>
              <a:t>명으로 구성되어 있으며</a:t>
            </a:r>
            <a:r>
              <a:rPr lang="en-US" altLang="ko-KR" dirty="0" smtClean="0"/>
              <a:t>,</a:t>
            </a:r>
          </a:p>
          <a:p>
            <a:pPr marL="0" indent="0">
              <a:buFontTx/>
              <a:buNone/>
            </a:pPr>
            <a:r>
              <a:rPr lang="ko-KR" altLang="en-US" dirty="0" smtClean="0"/>
              <a:t>사업비는 </a:t>
            </a:r>
            <a:r>
              <a:rPr lang="en-US" altLang="ko-KR" dirty="0" smtClean="0"/>
              <a:t>4</a:t>
            </a:r>
            <a:r>
              <a:rPr lang="ko-KR" altLang="en-US" dirty="0" smtClean="0"/>
              <a:t>억</a:t>
            </a:r>
            <a:r>
              <a:rPr lang="en-US" altLang="ko-KR" dirty="0" smtClean="0"/>
              <a:t>8</a:t>
            </a:r>
            <a:r>
              <a:rPr lang="ko-KR" altLang="en-US" dirty="0" smtClean="0"/>
              <a:t>천만원입니다</a:t>
            </a:r>
            <a:r>
              <a:rPr lang="en-US" altLang="ko-KR" dirty="0" smtClean="0"/>
              <a:t>.</a:t>
            </a:r>
          </a:p>
          <a:p>
            <a:pPr marL="0" indent="0">
              <a:buFontTx/>
              <a:buNone/>
            </a:pPr>
            <a:r>
              <a:rPr lang="ko-KR" altLang="en-US" dirty="0" smtClean="0"/>
              <a:t>정비실적으로는 계도</a:t>
            </a:r>
            <a:r>
              <a:rPr lang="en-US" altLang="ko-KR" dirty="0" smtClean="0"/>
              <a:t>(</a:t>
            </a:r>
            <a:r>
              <a:rPr lang="ko-KR" altLang="en-US" dirty="0" smtClean="0"/>
              <a:t>경고</a:t>
            </a:r>
            <a:r>
              <a:rPr lang="en-US" altLang="ko-KR" dirty="0" smtClean="0"/>
              <a:t>) 126</a:t>
            </a:r>
            <a:r>
              <a:rPr lang="ko-KR" altLang="en-US" dirty="0" smtClean="0"/>
              <a:t>건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자진철거</a:t>
            </a:r>
            <a:r>
              <a:rPr lang="ko-KR" altLang="en-US" dirty="0" smtClean="0"/>
              <a:t> </a:t>
            </a:r>
            <a:r>
              <a:rPr lang="en-US" altLang="ko-KR" dirty="0" smtClean="0"/>
              <a:t>1,791</a:t>
            </a:r>
            <a:r>
              <a:rPr lang="ko-KR" altLang="en-US" dirty="0" smtClean="0"/>
              <a:t>건으로 총</a:t>
            </a:r>
            <a:r>
              <a:rPr lang="en-US" altLang="ko-KR" dirty="0" smtClean="0"/>
              <a:t>1,917</a:t>
            </a:r>
            <a:r>
              <a:rPr lang="ko-KR" altLang="en-US" dirty="0" smtClean="0"/>
              <a:t>건의 </a:t>
            </a:r>
            <a:r>
              <a:rPr lang="ko-KR" altLang="en-US" dirty="0" err="1" smtClean="0"/>
              <a:t>정비실적이</a:t>
            </a:r>
            <a:r>
              <a:rPr lang="ko-KR" altLang="en-US" dirty="0" smtClean="0"/>
              <a:t> 있습니다</a:t>
            </a:r>
            <a:r>
              <a:rPr lang="en-US" altLang="ko-KR" dirty="0" smtClean="0"/>
              <a:t>.</a:t>
            </a:r>
          </a:p>
          <a:p>
            <a:pPr marL="0" indent="0">
              <a:buFontTx/>
              <a:buNone/>
            </a:pPr>
            <a:endParaRPr lang="en-US" altLang="ko-KR" dirty="0" smtClean="0"/>
          </a:p>
          <a:p>
            <a:pPr marL="0" indent="0">
              <a:buFontTx/>
              <a:buNone/>
            </a:pPr>
            <a:r>
              <a:rPr lang="ko-KR" altLang="en-US" dirty="0" err="1" smtClean="0"/>
              <a:t>가로보안등</a:t>
            </a:r>
            <a:r>
              <a:rPr lang="ko-KR" altLang="en-US" dirty="0" smtClean="0"/>
              <a:t> 사업비는 </a:t>
            </a:r>
            <a:r>
              <a:rPr lang="ko-KR" altLang="en-US" dirty="0" err="1" smtClean="0"/>
              <a:t>신설확충에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억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보수유지에</a:t>
            </a:r>
            <a:r>
              <a:rPr lang="ko-KR" altLang="en-US" dirty="0" smtClean="0"/>
              <a:t> </a:t>
            </a:r>
            <a:r>
              <a:rPr lang="en-US" altLang="ko-KR" dirty="0" smtClean="0"/>
              <a:t>6</a:t>
            </a:r>
            <a:r>
              <a:rPr lang="ko-KR" altLang="en-US" dirty="0" smtClean="0"/>
              <a:t>억입니다</a:t>
            </a:r>
            <a:r>
              <a:rPr lang="en-US" altLang="ko-KR" dirty="0" smtClean="0"/>
              <a:t>.</a:t>
            </a:r>
          </a:p>
          <a:p>
            <a:pPr marL="0" indent="0">
              <a:buFontTx/>
              <a:buNone/>
            </a:pPr>
            <a:r>
              <a:rPr lang="ko-KR" altLang="en-US" dirty="0" smtClean="0"/>
              <a:t>추진상황으로는 </a:t>
            </a:r>
            <a:r>
              <a:rPr lang="en-US" altLang="ko-KR" dirty="0" smtClean="0"/>
              <a:t>241</a:t>
            </a:r>
            <a:r>
              <a:rPr lang="ko-KR" altLang="en-US" dirty="0" smtClean="0"/>
              <a:t>등 신설하였으며</a:t>
            </a:r>
            <a:r>
              <a:rPr lang="en-US" altLang="ko-KR" dirty="0" smtClean="0"/>
              <a:t>, LED</a:t>
            </a:r>
            <a:r>
              <a:rPr lang="ko-KR" altLang="en-US" dirty="0" err="1" smtClean="0"/>
              <a:t>등기구</a:t>
            </a:r>
            <a:r>
              <a:rPr lang="ko-KR" altLang="en-US" dirty="0" smtClean="0"/>
              <a:t> 교체 공사 </a:t>
            </a:r>
            <a:r>
              <a:rPr lang="en-US" altLang="ko-KR" dirty="0" smtClean="0"/>
              <a:t>459</a:t>
            </a:r>
            <a:r>
              <a:rPr lang="ko-KR" altLang="en-US" dirty="0" smtClean="0"/>
              <a:t>등 교체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고장민원처리 </a:t>
            </a:r>
            <a:r>
              <a:rPr lang="en-US" altLang="ko-KR" dirty="0" smtClean="0"/>
              <a:t>2,267</a:t>
            </a:r>
            <a:r>
              <a:rPr lang="ko-KR" altLang="en-US" dirty="0" smtClean="0"/>
              <a:t>건입니다</a:t>
            </a:r>
            <a:r>
              <a:rPr lang="en-US" altLang="ko-KR" dirty="0" smtClean="0"/>
              <a:t>.</a:t>
            </a:r>
          </a:p>
          <a:p>
            <a:pPr marL="0" indent="0">
              <a:buFontTx/>
              <a:buNone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94385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fontAlgn="base" latinLnBrk="0"/>
            <a:r>
              <a:rPr lang="ko-KR" altLang="en-US" dirty="0" smtClean="0"/>
              <a:t>○ 다음으로는 안전하고 편리한 도시환경 조성을 위해 </a:t>
            </a:r>
          </a:p>
          <a:p>
            <a:pPr fontAlgn="base" latinLnBrk="1"/>
            <a:r>
              <a:rPr lang="ko-KR" altLang="en-US" dirty="0" smtClean="0"/>
              <a:t>시민이 편안하고 안전한 </a:t>
            </a:r>
            <a:r>
              <a:rPr lang="ko-KR" altLang="en-US" b="1" dirty="0" smtClean="0"/>
              <a:t>공영주차장을 조성</a:t>
            </a:r>
            <a:r>
              <a:rPr lang="ko-KR" altLang="en-US" dirty="0" smtClean="0"/>
              <a:t>하고자 합니다</a:t>
            </a:r>
            <a:r>
              <a:rPr lang="en-US" altLang="ko-KR" dirty="0" smtClean="0"/>
              <a:t>. 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철도역이용객의 편의 제공을 위한 </a:t>
            </a:r>
          </a:p>
          <a:p>
            <a:pPr fontAlgn="base" latinLnBrk="1"/>
            <a:r>
              <a:rPr lang="ko-KR" altLang="en-US" b="1" dirty="0" err="1" smtClean="0"/>
              <a:t>월롱역환승주차장확충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총사업비는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78</a:t>
            </a:r>
            <a:r>
              <a:rPr lang="ko-KR" altLang="en-US" dirty="0" smtClean="0"/>
              <a:t>억원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지평식주차장 </a:t>
            </a:r>
            <a:r>
              <a:rPr lang="en-US" altLang="ko-KR" dirty="0" smtClean="0"/>
              <a:t>102</a:t>
            </a:r>
            <a:r>
              <a:rPr lang="ko-KR" altLang="en-US" dirty="0" smtClean="0"/>
              <a:t>면을 </a:t>
            </a:r>
            <a:r>
              <a:rPr lang="en-US" altLang="ko-KR" dirty="0" smtClean="0"/>
              <a:t>215</a:t>
            </a:r>
            <a:r>
              <a:rPr lang="ko-KR" altLang="en-US" dirty="0" smtClean="0"/>
              <a:t>면으로 확충할 계획으로 </a:t>
            </a:r>
          </a:p>
          <a:p>
            <a:pPr fontAlgn="base" latinLnBrk="1"/>
            <a:r>
              <a:rPr lang="ko-KR" altLang="en-US" dirty="0" smtClean="0"/>
              <a:t>철도시설 변경 협의 및 실시계획인가 고시를 완료하였으며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2022</a:t>
            </a:r>
            <a:r>
              <a:rPr lang="ko-KR" altLang="en-US" dirty="0" smtClean="0"/>
              <a:t>년 말까지 토지보상을 마무리하고 </a:t>
            </a:r>
            <a:r>
              <a:rPr lang="en-US" altLang="ko-KR" dirty="0" smtClean="0"/>
              <a:t>2023</a:t>
            </a:r>
            <a:r>
              <a:rPr lang="ko-KR" altLang="en-US" dirty="0" smtClean="0"/>
              <a:t>년도에 공사 착공할 계획입니다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도심지 주차난해소를 위한</a:t>
            </a:r>
          </a:p>
          <a:p>
            <a:pPr fontAlgn="base" latinLnBrk="1"/>
            <a:r>
              <a:rPr lang="ko-KR" altLang="en-US" b="1" dirty="0" smtClean="0"/>
              <a:t>금촌로터리주변 공영주차장 </a:t>
            </a:r>
            <a:r>
              <a:rPr lang="ko-KR" altLang="en-US" dirty="0" err="1" smtClean="0"/>
              <a:t>총사업비는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141</a:t>
            </a:r>
            <a:r>
              <a:rPr lang="ko-KR" altLang="en-US" dirty="0" smtClean="0"/>
              <a:t>억원이며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pPr fontAlgn="base" latinLnBrk="1"/>
            <a:r>
              <a:rPr lang="ko-KR" altLang="en-US" dirty="0" err="1" smtClean="0"/>
              <a:t>건물식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주차 </a:t>
            </a:r>
            <a:r>
              <a:rPr lang="en-US" altLang="ko-KR" dirty="0" smtClean="0"/>
              <a:t>119</a:t>
            </a:r>
            <a:r>
              <a:rPr lang="ko-KR" altLang="en-US" dirty="0" smtClean="0"/>
              <a:t>면으로</a:t>
            </a:r>
          </a:p>
          <a:p>
            <a:pPr fontAlgn="base" latinLnBrk="1"/>
            <a:r>
              <a:rPr lang="en-US" altLang="ko-KR" dirty="0" smtClean="0"/>
              <a:t>2022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공사 착공하여 </a:t>
            </a:r>
            <a:r>
              <a:rPr lang="en-US" altLang="ko-KR" dirty="0" smtClean="0"/>
              <a:t>2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월에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준공토록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b="1" dirty="0" smtClean="0"/>
              <a:t>조리 봉일천 공영주차장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총사업비는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56</a:t>
            </a:r>
            <a:r>
              <a:rPr lang="ko-KR" altLang="en-US" dirty="0" smtClean="0"/>
              <a:t>억원이며</a:t>
            </a:r>
            <a:r>
              <a:rPr lang="en-US" altLang="ko-KR" dirty="0" smtClean="0"/>
              <a:t>,</a:t>
            </a:r>
            <a:endParaRPr lang="ko-KR" altLang="en-US" dirty="0" smtClean="0"/>
          </a:p>
          <a:p>
            <a:pPr fontAlgn="base" latinLnBrk="1"/>
            <a:r>
              <a:rPr lang="ko-KR" altLang="en-US" dirty="0" err="1" smtClean="0"/>
              <a:t>지평식</a:t>
            </a:r>
            <a:r>
              <a:rPr lang="ko-KR" altLang="en-US" dirty="0" smtClean="0"/>
              <a:t> 주차 </a:t>
            </a:r>
            <a:r>
              <a:rPr lang="en-US" altLang="ko-KR" dirty="0" smtClean="0"/>
              <a:t>193</a:t>
            </a:r>
            <a:r>
              <a:rPr lang="ko-KR" altLang="en-US" dirty="0" smtClean="0"/>
              <a:t>면으로 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2022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월에 공사 착공하여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월에 주차 </a:t>
            </a:r>
            <a:r>
              <a:rPr lang="en-US" altLang="ko-KR" dirty="0" smtClean="0"/>
              <a:t>153</a:t>
            </a:r>
            <a:r>
              <a:rPr lang="ko-KR" altLang="en-US" baseline="0" dirty="0" smtClean="0"/>
              <a:t>면을 </a:t>
            </a:r>
            <a:r>
              <a:rPr lang="ko-KR" altLang="en-US" dirty="0" smtClean="0"/>
              <a:t>임시 무료 개방하였으며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10</a:t>
            </a:r>
            <a:r>
              <a:rPr lang="ko-KR" altLang="en-US" dirty="0" smtClean="0"/>
              <a:t>월까지 토지보상을 마무리하고 하반기 중 </a:t>
            </a:r>
            <a:r>
              <a:rPr lang="ko-KR" altLang="en-US" dirty="0" err="1" smtClean="0"/>
              <a:t>준공토록</a:t>
            </a:r>
            <a:r>
              <a:rPr lang="ko-KR" altLang="en-US" dirty="0" smtClean="0"/>
              <a:t>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en-US" altLang="ko-KR" dirty="0" smtClean="0"/>
          </a:p>
          <a:p>
            <a:pPr defTabSz="913851">
              <a:defRPr/>
            </a:pPr>
            <a:r>
              <a:rPr lang="ko-KR" altLang="en-US" b="1" dirty="0" err="1" smtClean="0"/>
              <a:t>금촌동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원앙길</a:t>
            </a:r>
            <a:r>
              <a:rPr lang="ko-KR" altLang="en-US" b="1" dirty="0" smtClean="0"/>
              <a:t> 공영주차장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총사업비는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63</a:t>
            </a:r>
            <a:r>
              <a:rPr lang="ko-KR" altLang="en-US" dirty="0" smtClean="0"/>
              <a:t>억원이며</a:t>
            </a:r>
            <a:r>
              <a:rPr lang="en-US" altLang="ko-KR" dirty="0" smtClean="0"/>
              <a:t>,</a:t>
            </a:r>
          </a:p>
          <a:p>
            <a:pPr defTabSz="913851">
              <a:defRPr/>
            </a:pPr>
            <a:r>
              <a:rPr lang="ko-KR" altLang="en-US" dirty="0" err="1" smtClean="0"/>
              <a:t>건물식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주차 </a:t>
            </a:r>
            <a:r>
              <a:rPr lang="en-US" altLang="ko-KR" dirty="0" smtClean="0"/>
              <a:t>135</a:t>
            </a:r>
            <a:r>
              <a:rPr lang="ko-KR" altLang="en-US" dirty="0" smtClean="0"/>
              <a:t>면으로</a:t>
            </a:r>
            <a:endParaRPr lang="en-US" altLang="ko-KR" dirty="0" smtClean="0"/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실시계획인가 고시를 완료하였으며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말까지 토지보상을 마무리하고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년에 착공할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defTabSz="913851">
              <a:defRPr/>
            </a:pPr>
            <a:r>
              <a:rPr lang="ko-KR" altLang="en-US" b="1" dirty="0" smtClean="0"/>
              <a:t>운정호수공원 공영주차장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총사업비는</a:t>
            </a:r>
            <a:r>
              <a:rPr lang="ko-KR" altLang="en-US" dirty="0" smtClean="0"/>
              <a:t> </a:t>
            </a:r>
            <a:r>
              <a:rPr lang="en-US" altLang="ko-KR" dirty="0" smtClean="0"/>
              <a:t>98</a:t>
            </a:r>
            <a:r>
              <a:rPr lang="ko-KR" altLang="en-US" dirty="0" smtClean="0"/>
              <a:t>억원이며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defTabSz="913851">
              <a:defRPr/>
            </a:pPr>
            <a:r>
              <a:rPr lang="ko-KR" altLang="en-US" dirty="0" err="1" smtClean="0"/>
              <a:t>건물식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</a:t>
            </a:r>
            <a:r>
              <a:rPr lang="ko-KR" altLang="en-US" dirty="0" smtClean="0"/>
              <a:t> 주차 </a:t>
            </a:r>
            <a:r>
              <a:rPr lang="en-US" altLang="ko-KR" dirty="0" smtClean="0"/>
              <a:t>248</a:t>
            </a:r>
            <a:r>
              <a:rPr lang="ko-KR" altLang="en-US" dirty="0" smtClean="0"/>
              <a:t>면으로</a:t>
            </a:r>
            <a:endParaRPr lang="en-US" altLang="ko-KR" dirty="0" smtClean="0"/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2023년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본예산에 </a:t>
            </a:r>
            <a:r>
              <a:rPr lang="en-US" altLang="ko-K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공사비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확보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후 </a:t>
            </a:r>
            <a:r>
              <a:rPr lang="en-US" altLang="ko-K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착공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할 </a:t>
            </a:r>
            <a:r>
              <a:rPr lang="en-US" altLang="ko-K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dirty="0" smtClean="0"/>
          </a:p>
          <a:p>
            <a:endParaRPr lang="en-US" altLang="ko-KR" baseline="0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08438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시민들이 공감할 수 있는 합리적인 주차단속업무를 추진하고자</a:t>
            </a:r>
            <a:endParaRPr lang="en-US" altLang="ko-KR" dirty="0" smtClean="0"/>
          </a:p>
          <a:p>
            <a:r>
              <a:rPr lang="en-US" altLang="ko-KR" baseline="0" dirty="0" smtClean="0"/>
              <a:t>‘</a:t>
            </a:r>
            <a:r>
              <a:rPr lang="ko-KR" altLang="en-US" baseline="0" dirty="0" smtClean="0"/>
              <a:t>사회적 </a:t>
            </a:r>
            <a:r>
              <a:rPr lang="ko-KR" altLang="en-US" baseline="0" dirty="0" err="1" smtClean="0"/>
              <a:t>거리두기</a:t>
            </a:r>
            <a:r>
              <a:rPr lang="en-US" altLang="ko-KR" baseline="0" dirty="0" smtClean="0"/>
              <a:t>‘ </a:t>
            </a:r>
            <a:r>
              <a:rPr lang="ko-KR" altLang="en-US" baseline="0" dirty="0" smtClean="0"/>
              <a:t>해제에 따른 </a:t>
            </a:r>
            <a:r>
              <a:rPr lang="ko-KR" altLang="en-US" baseline="0" dirty="0" err="1" smtClean="0"/>
              <a:t>야간단속을</a:t>
            </a:r>
            <a:r>
              <a:rPr lang="ko-KR" altLang="en-US" baseline="0" dirty="0" smtClean="0"/>
              <a:t> 단계적으로 추진하여 시민들의 혼란을 </a:t>
            </a:r>
            <a:r>
              <a:rPr lang="ko-KR" altLang="en-US" baseline="0" dirty="0" err="1" smtClean="0"/>
              <a:t>저감시키겠으며</a:t>
            </a:r>
            <a:r>
              <a:rPr lang="en-US" altLang="ko-KR" baseline="0" dirty="0" smtClean="0"/>
              <a:t>,</a:t>
            </a:r>
          </a:p>
          <a:p>
            <a:r>
              <a:rPr lang="ko-KR" altLang="en-US" baseline="0" dirty="0" smtClean="0"/>
              <a:t>상습정체구간 및 상가밀집지역에 불법 </a:t>
            </a:r>
            <a:r>
              <a:rPr lang="ko-KR" altLang="en-US" baseline="0" dirty="0" err="1" smtClean="0"/>
              <a:t>주정차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단속장비를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설치하겠습니다</a:t>
            </a:r>
            <a:r>
              <a:rPr lang="en-US" altLang="ko-KR" baseline="0" dirty="0" smtClean="0"/>
              <a:t>.</a:t>
            </a:r>
          </a:p>
          <a:p>
            <a:endParaRPr lang="en-US" altLang="ko-KR" baseline="0" dirty="0" smtClean="0"/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/>
              <a:t>□ 이상으로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안전건설교통국 주요업무 추진상황을 마치겠습니다</a:t>
            </a:r>
            <a:r>
              <a:rPr lang="en-US" altLang="ko-KR" b="1" dirty="0" smtClean="0"/>
              <a:t>.</a:t>
            </a:r>
            <a:endParaRPr lang="en-US" altLang="ko-KR" b="0" dirty="0" smtClean="0"/>
          </a:p>
          <a:p>
            <a:endParaRPr lang="en-US" altLang="ko-KR" baseline="0" dirty="0" smtClean="0"/>
          </a:p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46768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8900" y="744538"/>
            <a:ext cx="6629400" cy="372903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jpeg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1162252" y="1589089"/>
            <a:ext cx="6858000" cy="1081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3" name="TextBox 2"/>
          <p:cNvSpPr txBox="1"/>
          <p:nvPr/>
        </p:nvSpPr>
        <p:spPr>
          <a:xfrm>
            <a:off x="1331641" y="1854598"/>
            <a:ext cx="6480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2022</a:t>
            </a:r>
            <a:r>
              <a:rPr lang="ko-KR" altLang="en-US" sz="2800" b="1" kern="0" spc="-150" dirty="0" smtClean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 </a:t>
            </a:r>
            <a:r>
              <a:rPr lang="ko-KR" altLang="en-US" sz="2800" b="1" kern="0" spc="-150" dirty="0">
                <a:gradFill>
                  <a:gsLst>
                    <a:gs pos="0">
                      <a:srgbClr val="1F497D">
                        <a:lumMod val="46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주요업무 추진상황</a:t>
            </a:r>
          </a:p>
        </p:txBody>
      </p:sp>
      <p:sp>
        <p:nvSpPr>
          <p:cNvPr id="12" name="직사각형 11"/>
          <p:cNvSpPr/>
          <p:nvPr/>
        </p:nvSpPr>
        <p:spPr>
          <a:xfrm flipV="1">
            <a:off x="2521945" y="1589089"/>
            <a:ext cx="4138613" cy="5476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521945" y="2622552"/>
            <a:ext cx="4138613" cy="5357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1350" dirty="0"/>
          </a:p>
        </p:txBody>
      </p:sp>
      <p:grpSp>
        <p:nvGrpSpPr>
          <p:cNvPr id="5128" name="그룹 15"/>
          <p:cNvGrpSpPr>
            <a:grpSpLocks/>
          </p:cNvGrpSpPr>
          <p:nvPr/>
        </p:nvGrpSpPr>
        <p:grpSpPr bwMode="auto">
          <a:xfrm flipV="1">
            <a:off x="3131841" y="4159976"/>
            <a:ext cx="2736304" cy="211974"/>
            <a:chOff x="2582152" y="3887424"/>
            <a:chExt cx="3935736" cy="144000"/>
          </a:xfrm>
        </p:grpSpPr>
        <p:sp>
          <p:nvSpPr>
            <p:cNvPr id="14" name="직사각형 13"/>
            <p:cNvSpPr/>
            <p:nvPr/>
          </p:nvSpPr>
          <p:spPr>
            <a:xfrm>
              <a:off x="2582152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372554" y="3887424"/>
              <a:ext cx="145334" cy="14400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350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308700" y="4011910"/>
            <a:ext cx="23391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4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안전건설교통국</a:t>
            </a:r>
            <a:endParaRPr lang="en-US" altLang="ko-KR" sz="2100" spc="-113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60" y="1"/>
            <a:ext cx="2888940" cy="135925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7" name="TextBox 16"/>
          <p:cNvSpPr txBox="1"/>
          <p:nvPr/>
        </p:nvSpPr>
        <p:spPr>
          <a:xfrm>
            <a:off x="64586" y="139985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2022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43"/>
            <a:ext cx="1554791" cy="83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25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안전도시 기반 마련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33426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16" name="그룹 19"/>
          <p:cNvGrpSpPr/>
          <p:nvPr/>
        </p:nvGrpSpPr>
        <p:grpSpPr>
          <a:xfrm>
            <a:off x="268870" y="1130830"/>
            <a:ext cx="8372657" cy="4263602"/>
            <a:chOff x="251520" y="1131590"/>
            <a:chExt cx="8372657" cy="1315542"/>
          </a:xfrm>
        </p:grpSpPr>
        <p:sp>
          <p:nvSpPr>
            <p:cNvPr id="19" name="모서리가 둥근 직사각형 18"/>
            <p:cNvSpPr/>
            <p:nvPr/>
          </p:nvSpPr>
          <p:spPr>
            <a:xfrm>
              <a:off x="251520" y="1131590"/>
              <a:ext cx="8280920" cy="137013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안전한 도시를 위한 다각적 정책  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81715" y="1422609"/>
              <a:ext cx="8242462" cy="1024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ts val="2100"/>
                </a:lnSpc>
                <a:buSzPct val="100000"/>
                <a:buFont typeface="Wingdings" panose="05000000000000000000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시민안전보험 확대 시행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ts val="2100"/>
                </a:lnSpc>
                <a:buSzPct val="100000"/>
              </a:pPr>
              <a:r>
                <a:rPr kumimoji="1" lang="en-US" altLang="ko-KR" sz="1400" dirty="0" smtClean="0"/>
                <a:t>   - </a:t>
              </a:r>
              <a:r>
                <a:rPr kumimoji="1" lang="ko-KR" altLang="en-US" sz="1400" dirty="0" smtClean="0"/>
                <a:t>일상생활에서 </a:t>
              </a:r>
              <a:r>
                <a:rPr kumimoji="1" lang="ko-KR" altLang="en-US" sz="1400" dirty="0"/>
                <a:t>발생할 수 있는 </a:t>
              </a:r>
              <a:r>
                <a:rPr kumimoji="1" lang="ko-KR" altLang="en-US" sz="1400" dirty="0" err="1"/>
                <a:t>재난〮</a:t>
              </a:r>
              <a:r>
                <a:rPr kumimoji="1" lang="ko-KR" altLang="en-US" sz="1400" dirty="0" err="1" smtClean="0"/>
                <a:t>사고로부터</a:t>
              </a:r>
              <a:r>
                <a:rPr kumimoji="1" lang="en-US" altLang="ko-KR" sz="1400" dirty="0"/>
                <a:t> </a:t>
              </a:r>
              <a:r>
                <a:rPr kumimoji="1" lang="ko-KR" altLang="en-US" sz="1400" dirty="0" smtClean="0"/>
                <a:t>피해를 </a:t>
              </a:r>
              <a:r>
                <a:rPr kumimoji="1" lang="ko-KR" altLang="en-US" sz="1400" dirty="0"/>
                <a:t>입은 시민의 생활</a:t>
              </a:r>
              <a:r>
                <a:rPr kumimoji="1" lang="en-US" altLang="ko-KR" sz="1400" dirty="0"/>
                <a:t> </a:t>
              </a:r>
              <a:r>
                <a:rPr kumimoji="1" lang="ko-KR" altLang="en-US" sz="1400" dirty="0" smtClean="0"/>
                <a:t>안정지원</a:t>
              </a:r>
              <a:endParaRPr kumimoji="1" lang="en-US" altLang="ko-KR" sz="1400" dirty="0" smtClean="0"/>
            </a:p>
            <a:p>
              <a:pPr>
                <a:lnSpc>
                  <a:spcPts val="2100"/>
                </a:lnSpc>
                <a:buSzPct val="100000"/>
              </a:pPr>
              <a:r>
                <a:rPr kumimoji="1" lang="en-US" altLang="ko-KR" sz="1400" dirty="0" smtClean="0">
                  <a:latin typeface="+mj-lt"/>
                </a:rPr>
                <a:t>   - 16</a:t>
              </a:r>
              <a:r>
                <a:rPr kumimoji="1" lang="ko-KR" altLang="en-US" sz="1400" dirty="0" smtClean="0">
                  <a:latin typeface="+mj-lt"/>
                </a:rPr>
                <a:t>개 </a:t>
              </a:r>
              <a:r>
                <a:rPr kumimoji="1" lang="ko-KR" altLang="en-US" sz="1400" dirty="0" err="1" smtClean="0">
                  <a:latin typeface="+mj-lt"/>
                </a:rPr>
                <a:t>보장항목</a:t>
              </a:r>
              <a:r>
                <a:rPr kumimoji="1" lang="en-US" altLang="ko-KR" sz="1400" dirty="0" smtClean="0">
                  <a:latin typeface="+mj-lt"/>
                </a:rPr>
                <a:t>, </a:t>
              </a:r>
              <a:r>
                <a:rPr kumimoji="1" lang="ko-KR" altLang="en-US" sz="1400" dirty="0" smtClean="0">
                  <a:latin typeface="+mj-lt"/>
                </a:rPr>
                <a:t>최소 </a:t>
              </a:r>
              <a:r>
                <a:rPr kumimoji="1" lang="en-US" altLang="ko-KR" sz="1400" dirty="0" smtClean="0">
                  <a:latin typeface="+mj-lt"/>
                </a:rPr>
                <a:t>30</a:t>
              </a:r>
              <a:r>
                <a:rPr kumimoji="1" lang="ko-KR" altLang="en-US" sz="1400" dirty="0" smtClean="0">
                  <a:latin typeface="+mj-lt"/>
                </a:rPr>
                <a:t>만원</a:t>
              </a:r>
              <a:r>
                <a:rPr kumimoji="1" lang="en-US" altLang="ko-KR" sz="1400" dirty="0" smtClean="0">
                  <a:latin typeface="+mj-lt"/>
                </a:rPr>
                <a:t>~ </a:t>
              </a:r>
              <a:r>
                <a:rPr kumimoji="1" lang="ko-KR" altLang="en-US" sz="1400" dirty="0" smtClean="0">
                  <a:latin typeface="+mj-lt"/>
                </a:rPr>
                <a:t>최대 </a:t>
              </a:r>
              <a:r>
                <a:rPr kumimoji="1" lang="en-US" altLang="ko-KR" sz="1400" dirty="0" smtClean="0">
                  <a:latin typeface="+mj-lt"/>
                </a:rPr>
                <a:t>1500</a:t>
              </a:r>
              <a:r>
                <a:rPr kumimoji="1" lang="ko-KR" altLang="en-US" sz="1400" dirty="0" smtClean="0">
                  <a:latin typeface="+mj-lt"/>
                </a:rPr>
                <a:t>만원 보장  </a:t>
              </a:r>
              <a:endParaRPr kumimoji="1" lang="en-US" altLang="ko-KR" sz="1400" dirty="0" smtClean="0">
                <a:latin typeface="+mj-lt"/>
              </a:endParaRPr>
            </a:p>
            <a:p>
              <a:pPr>
                <a:buSzPct val="100000"/>
              </a:pPr>
              <a:endParaRPr kumimoji="1" lang="en-US" altLang="ko-KR" sz="800" dirty="0" smtClean="0">
                <a:latin typeface="+mj-lt"/>
              </a:endParaRPr>
            </a:p>
            <a:p>
              <a:pPr>
                <a:lnSpc>
                  <a:spcPts val="1900"/>
                </a:lnSpc>
                <a:buSzPct val="100000"/>
                <a:buFont typeface="Wingdings" panose="05000000000000000000" pitchFamily="2" charset="2"/>
                <a:buChar char="§"/>
              </a:pPr>
              <a:r>
                <a:rPr lang="en-US" altLang="ko-KR" sz="1600" b="1" dirty="0" smtClean="0">
                  <a:latin typeface="+mn-ea"/>
                </a:rPr>
                <a:t> 2022</a:t>
              </a:r>
              <a:r>
                <a:rPr lang="ko-KR" altLang="en-US" sz="1600" b="1" dirty="0">
                  <a:latin typeface="+mn-ea"/>
                </a:rPr>
                <a:t>년 노후 민방위 </a:t>
              </a:r>
              <a:r>
                <a:rPr lang="ko-KR" altLang="en-US" sz="1600" b="1" dirty="0" err="1">
                  <a:latin typeface="+mn-ea"/>
                </a:rPr>
                <a:t>경보사이렌</a:t>
              </a:r>
              <a:r>
                <a:rPr lang="ko-KR" altLang="en-US" sz="1600" b="1" dirty="0">
                  <a:latin typeface="+mn-ea"/>
                </a:rPr>
                <a:t> </a:t>
              </a:r>
              <a:r>
                <a:rPr lang="ko-KR" altLang="en-US" sz="1600" b="1" dirty="0" smtClean="0">
                  <a:latin typeface="+mn-ea"/>
                </a:rPr>
                <a:t>교체</a:t>
              </a:r>
              <a:endParaRPr lang="en-US" altLang="ko-KR" sz="1600" b="1" dirty="0" smtClean="0">
                <a:latin typeface="+mn-ea"/>
              </a:endParaRPr>
            </a:p>
            <a:p>
              <a:pPr>
                <a:lnSpc>
                  <a:spcPts val="1900"/>
                </a:lnSpc>
                <a:buSzPct val="100000"/>
              </a:pPr>
              <a:r>
                <a:rPr lang="en-US" altLang="ko-KR" sz="1400" b="1" dirty="0" smtClean="0">
                  <a:solidFill>
                    <a:srgbClr val="0000CC"/>
                  </a:solidFill>
                  <a:latin typeface="+mn-ea"/>
                  <a:ea typeface="HY헤드라인M" pitchFamily="18" charset="-127"/>
                  <a:cs typeface="Arial" panose="020B0604020202020204" pitchFamily="34" charset="0"/>
                </a:rPr>
                <a:t>   - </a:t>
              </a:r>
              <a:r>
                <a:rPr kumimoji="1" lang="en-US" altLang="ko-KR" sz="1400" dirty="0"/>
                <a:t>(</a:t>
              </a:r>
              <a:r>
                <a:rPr kumimoji="1" lang="ko-KR" altLang="en-US" sz="1400" dirty="0"/>
                <a:t>위   </a:t>
              </a:r>
              <a:r>
                <a:rPr kumimoji="1" lang="ko-KR" altLang="en-US" sz="1400" dirty="0" smtClean="0"/>
                <a:t>  치</a:t>
              </a:r>
              <a:r>
                <a:rPr kumimoji="1" lang="en-US" altLang="ko-KR" sz="1400" dirty="0" smtClean="0"/>
                <a:t>)  </a:t>
              </a:r>
              <a:r>
                <a:rPr lang="en-US" altLang="ko-KR" sz="1400" b="1" dirty="0" smtClean="0">
                  <a:solidFill>
                    <a:srgbClr val="0000CC"/>
                  </a:solidFill>
                  <a:latin typeface="+mn-ea"/>
                  <a:ea typeface="HY헤드라인M" pitchFamily="18" charset="-127"/>
                  <a:cs typeface="Arial" panose="020B0604020202020204" pitchFamily="34" charset="0"/>
                </a:rPr>
                <a:t> </a:t>
              </a:r>
              <a:r>
                <a:rPr kumimoji="1" lang="ko-KR" altLang="en-US" sz="1400" dirty="0" err="1" smtClean="0"/>
                <a:t>문산읍</a:t>
              </a:r>
              <a:r>
                <a:rPr kumimoji="1" lang="ko-KR" altLang="en-US" sz="1400" dirty="0" smtClean="0"/>
                <a:t> </a:t>
              </a:r>
              <a:r>
                <a:rPr kumimoji="1" lang="ko-KR" altLang="en-US" sz="1400" dirty="0"/>
                <a:t>통일로 </a:t>
              </a:r>
              <a:r>
                <a:rPr kumimoji="1" lang="en-US" altLang="ko-KR" sz="1400" dirty="0"/>
                <a:t>1680(</a:t>
              </a:r>
              <a:r>
                <a:rPr kumimoji="1" lang="ko-KR" altLang="en-US" sz="1400" dirty="0" err="1"/>
                <a:t>문산읍행정복지센터</a:t>
              </a:r>
              <a:r>
                <a:rPr kumimoji="1" lang="en-US" altLang="ko-KR" sz="1400" dirty="0" smtClean="0"/>
                <a:t>) </a:t>
              </a:r>
            </a:p>
            <a:p>
              <a:pPr>
                <a:lnSpc>
                  <a:spcPts val="1900"/>
                </a:lnSpc>
                <a:buSzPct val="100000"/>
              </a:pPr>
              <a:r>
                <a:rPr kumimoji="1" lang="en-US" altLang="ko-KR" sz="1400" dirty="0"/>
                <a:t> </a:t>
              </a:r>
              <a:r>
                <a:rPr kumimoji="1" lang="en-US" altLang="ko-KR" sz="1400" dirty="0" smtClean="0"/>
                <a:t>  - (</a:t>
              </a:r>
              <a:r>
                <a:rPr kumimoji="1" lang="ko-KR" altLang="en-US" sz="1400" dirty="0" smtClean="0"/>
                <a:t>기     간</a:t>
              </a:r>
              <a:r>
                <a:rPr kumimoji="1" lang="en-US" altLang="ko-KR" sz="1400" dirty="0" smtClean="0"/>
                <a:t>)   2022. 5. ~ 8. </a:t>
              </a:r>
            </a:p>
            <a:p>
              <a:pPr>
                <a:lnSpc>
                  <a:spcPts val="1900"/>
                </a:lnSpc>
                <a:buSzPct val="100000"/>
              </a:pPr>
              <a:r>
                <a:rPr kumimoji="1" lang="en-US" altLang="ko-KR" sz="1400" dirty="0">
                  <a:latin typeface="+mj-ea"/>
                </a:rPr>
                <a:t> </a:t>
              </a:r>
              <a:r>
                <a:rPr kumimoji="1" lang="en-US" altLang="ko-KR" sz="1400" dirty="0" smtClean="0">
                  <a:latin typeface="+mj-ea"/>
                </a:rPr>
                <a:t>  - (</a:t>
              </a:r>
              <a:r>
                <a:rPr kumimoji="1" lang="ko-KR" altLang="en-US" sz="1400" dirty="0" smtClean="0">
                  <a:latin typeface="+mj-ea"/>
                </a:rPr>
                <a:t>사업예산</a:t>
              </a:r>
              <a:r>
                <a:rPr kumimoji="1" lang="en-US" altLang="ko-KR" sz="1400" dirty="0" smtClean="0">
                  <a:latin typeface="+mj-ea"/>
                </a:rPr>
                <a:t>)  </a:t>
              </a:r>
              <a:r>
                <a:rPr kumimoji="1" lang="ko-KR" altLang="en-US" sz="1400" dirty="0" smtClean="0">
                  <a:latin typeface="+mj-ea"/>
                </a:rPr>
                <a:t> </a:t>
              </a:r>
              <a:r>
                <a:rPr kumimoji="1" lang="en-US" altLang="ko-KR" sz="1400" dirty="0" smtClean="0">
                  <a:latin typeface="+mj-ea"/>
                </a:rPr>
                <a:t>6</a:t>
              </a:r>
              <a:r>
                <a:rPr kumimoji="1" lang="ko-KR" altLang="en-US" sz="1400" dirty="0" smtClean="0">
                  <a:latin typeface="+mj-ea"/>
                </a:rPr>
                <a:t>천</a:t>
              </a:r>
              <a:r>
                <a:rPr kumimoji="1" lang="en-US" altLang="ko-KR" sz="1400" dirty="0" smtClean="0">
                  <a:latin typeface="+mj-ea"/>
                </a:rPr>
                <a:t>5</a:t>
              </a:r>
              <a:r>
                <a:rPr kumimoji="1" lang="ko-KR" altLang="en-US" sz="1400" dirty="0" smtClean="0">
                  <a:latin typeface="+mj-ea"/>
                </a:rPr>
                <a:t>백만원 </a:t>
              </a:r>
              <a:r>
                <a:rPr kumimoji="1" lang="en-US" altLang="ko-KR" sz="1400" dirty="0" smtClean="0">
                  <a:latin typeface="+mj-ea"/>
                </a:rPr>
                <a:t>(</a:t>
              </a:r>
              <a:r>
                <a:rPr kumimoji="1" lang="ko-KR" altLang="en-US" sz="1400" dirty="0" smtClean="0">
                  <a:latin typeface="+mj-ea"/>
                </a:rPr>
                <a:t>도비</a:t>
              </a:r>
              <a:r>
                <a:rPr kumimoji="1" lang="en-US" altLang="ko-KR" sz="1400" dirty="0" smtClean="0">
                  <a:latin typeface="+mj-ea"/>
                </a:rPr>
                <a:t>30%, </a:t>
              </a:r>
              <a:r>
                <a:rPr kumimoji="1" lang="ko-KR" altLang="en-US" sz="1400" dirty="0" smtClean="0">
                  <a:latin typeface="+mj-ea"/>
                </a:rPr>
                <a:t>시비</a:t>
              </a:r>
              <a:r>
                <a:rPr kumimoji="1" lang="en-US" altLang="ko-KR" sz="1400" dirty="0" smtClean="0">
                  <a:latin typeface="+mj-ea"/>
                </a:rPr>
                <a:t>70%)</a:t>
              </a:r>
            </a:p>
            <a:p>
              <a:pPr>
                <a:buSzPct val="100000"/>
              </a:pPr>
              <a:endParaRPr kumimoji="1" lang="en-US" altLang="ko-KR" sz="800" dirty="0">
                <a:latin typeface="+mj-ea"/>
              </a:endParaRPr>
            </a:p>
            <a:p>
              <a:pPr>
                <a:buSzPct val="100000"/>
                <a:buFont typeface="Wingdings" panose="05000000000000000000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 smtClean="0"/>
                <a:t>건설공사장 안전점검</a:t>
              </a:r>
              <a:endParaRPr kumimoji="1" lang="en-US" altLang="ko-KR" sz="1600" b="1" dirty="0" smtClean="0"/>
            </a:p>
            <a:p>
              <a:pPr lvl="0">
                <a:defRPr/>
              </a:pPr>
              <a:r>
                <a:rPr kumimoji="1" lang="en-US" altLang="ko-KR" sz="1400" dirty="0" smtClean="0">
                  <a:solidFill>
                    <a:prstClr val="black"/>
                  </a:solidFill>
                </a:rPr>
                <a:t>  - (</a:t>
              </a:r>
              <a:r>
                <a:rPr kumimoji="1" lang="ko-KR" altLang="en-US" sz="1400" dirty="0">
                  <a:solidFill>
                    <a:prstClr val="black"/>
                  </a:solidFill>
                </a:rPr>
                <a:t>진행 중인 건설공사장</a:t>
              </a:r>
              <a:r>
                <a:rPr kumimoji="1" lang="en-US" altLang="ko-KR" sz="1400" dirty="0">
                  <a:solidFill>
                    <a:prstClr val="black"/>
                  </a:solidFill>
                </a:rPr>
                <a:t>) 278</a:t>
              </a:r>
              <a:r>
                <a:rPr kumimoji="1" lang="ko-KR" altLang="en-US" sz="1400" dirty="0" smtClean="0">
                  <a:solidFill>
                    <a:prstClr val="black"/>
                  </a:solidFill>
                </a:rPr>
                <a:t>개소에 대한 안전점검  실시                              </a:t>
              </a:r>
              <a:r>
                <a:rPr kumimoji="1" lang="en-US" altLang="ko-KR" sz="700" dirty="0" smtClean="0">
                  <a:solidFill>
                    <a:prstClr val="black"/>
                  </a:solidFill>
                </a:rPr>
                <a:t>(</a:t>
              </a:r>
              <a:r>
                <a:rPr kumimoji="1" lang="ko-KR" altLang="en-US" sz="700" dirty="0">
                  <a:solidFill>
                    <a:prstClr val="black"/>
                  </a:solidFill>
                </a:rPr>
                <a:t>단위</a:t>
              </a:r>
              <a:r>
                <a:rPr kumimoji="1" lang="en-US" altLang="ko-KR" sz="700" dirty="0">
                  <a:solidFill>
                    <a:prstClr val="black"/>
                  </a:solidFill>
                </a:rPr>
                <a:t>: </a:t>
              </a:r>
              <a:r>
                <a:rPr kumimoji="1" lang="ko-KR" altLang="en-US" sz="700" dirty="0">
                  <a:solidFill>
                    <a:prstClr val="black"/>
                  </a:solidFill>
                </a:rPr>
                <a:t>개소 </a:t>
              </a:r>
              <a:r>
                <a:rPr kumimoji="1" lang="en-US" altLang="ko-KR" sz="700" dirty="0">
                  <a:solidFill>
                    <a:prstClr val="black"/>
                  </a:solidFill>
                </a:rPr>
                <a:t>/ ‘22.8</a:t>
              </a:r>
              <a:r>
                <a:rPr kumimoji="1" lang="ko-KR" altLang="en-US" sz="700" dirty="0">
                  <a:solidFill>
                    <a:prstClr val="black"/>
                  </a:solidFill>
                </a:rPr>
                <a:t>월말 기준</a:t>
              </a:r>
              <a:r>
                <a:rPr kumimoji="1" lang="en-US" altLang="ko-KR" sz="700" dirty="0" smtClean="0">
                  <a:solidFill>
                    <a:prstClr val="black"/>
                  </a:solidFill>
                </a:rPr>
                <a:t>)</a:t>
              </a:r>
              <a:endParaRPr kumimoji="1" lang="en-US" altLang="ko-KR" sz="1400" b="1" dirty="0" smtClean="0">
                <a:solidFill>
                  <a:prstClr val="black"/>
                </a:solidFill>
              </a:endParaRPr>
            </a:p>
            <a:p>
              <a:pPr lvl="0">
                <a:lnSpc>
                  <a:spcPct val="130000"/>
                </a:lnSpc>
                <a:defRPr/>
              </a:pPr>
              <a:r>
                <a:rPr kumimoji="1" lang="en-US" altLang="ko-KR" sz="1400" dirty="0" smtClean="0">
                  <a:solidFill>
                    <a:prstClr val="black"/>
                  </a:solidFill>
                </a:rPr>
                <a:t>                                                                      </a:t>
              </a:r>
            </a:p>
            <a:p>
              <a:pPr marL="90488" lvl="0" indent="-90488">
                <a:tabLst>
                  <a:tab pos="538163" algn="l"/>
                </a:tabLst>
                <a:defRPr/>
              </a:pPr>
              <a:endParaRPr kumimoji="1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SzPct val="100000"/>
              </a:pPr>
              <a:endParaRPr kumimoji="1" lang="en-US" altLang="ko-KR" sz="1400" dirty="0">
                <a:latin typeface="+mj-ea"/>
              </a:endParaRPr>
            </a:p>
            <a:p>
              <a:pPr>
                <a:lnSpc>
                  <a:spcPct val="150000"/>
                </a:lnSpc>
                <a:buSzPct val="100000"/>
              </a:pPr>
              <a:endParaRPr lang="ko-KR" altLang="en-US" sz="1400" dirty="0"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  <a:p>
              <a:pPr>
                <a:lnSpc>
                  <a:spcPct val="150000"/>
                </a:lnSpc>
                <a:buSzPct val="100000"/>
                <a:buFont typeface="Wingdings" panose="05000000000000000000" pitchFamily="2" charset="2"/>
                <a:buChar char="§"/>
              </a:pPr>
              <a:endParaRPr kumimoji="1" lang="en-US" altLang="ko-KR" sz="1400" dirty="0" smtClean="0">
                <a:latin typeface="+mj-lt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352" y="4280400"/>
            <a:ext cx="7511955" cy="59388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137" y="2358520"/>
            <a:ext cx="2179378" cy="1264878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5935499" y="3676160"/>
            <a:ext cx="2188016" cy="193925"/>
          </a:xfrm>
          <a:prstGeom prst="roundRect">
            <a:avLst/>
          </a:prstGeom>
          <a:noFill/>
          <a:ln w="15875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80184" y="3629675"/>
            <a:ext cx="18198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민방위 </a:t>
            </a:r>
            <a:r>
              <a:rPr kumimoji="0" lang="ko-KR" altLang="en-US" sz="1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경보사이렌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82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5490" y="1041446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지속적인 재난예방 대비체계 운영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안전총괄과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04848" y="1131592"/>
            <a:ext cx="8280920" cy="4093690"/>
            <a:chOff x="304848" y="1131590"/>
            <a:chExt cx="8280920" cy="1292194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04848" y="1131590"/>
              <a:ext cx="8280920" cy="13654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sz="1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체계적인 자연재난 대비태세 구축</a:t>
              </a:r>
              <a:r>
                <a:rPr kumimoji="0" lang="en-US" altLang="ko-KR" sz="1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(2022</a:t>
              </a:r>
              <a:r>
                <a:rPr kumimoji="0" lang="ko-KR" altLang="en-US" sz="1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년도</a:t>
              </a:r>
              <a:r>
                <a:rPr kumimoji="0" lang="en-US" altLang="ko-KR" sz="1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02017" y="1229621"/>
              <a:ext cx="5724848" cy="1194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§"/>
                <a:tabLst/>
                <a:defRPr/>
              </a:pPr>
              <a:r>
                <a:rPr kumimoji="1" lang="ko-KR" altLang="en-US" sz="1600" b="1" dirty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dirty="0" smtClean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여름철 자연재난 예방대책 추진</a:t>
              </a:r>
              <a:endPara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4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-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인명피해우려 재해취약지역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73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개소 안전점검</a:t>
              </a:r>
              <a:endPara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재해취약시설 점검 및 정비</a:t>
              </a:r>
              <a:endPara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재난대비 임차장비 및 위험수목 제거</a:t>
              </a:r>
              <a:r>
                <a:rPr kumimoji="1" lang="en-US" altLang="ko-KR" sz="1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(3</a:t>
              </a:r>
              <a:r>
                <a:rPr kumimoji="1" lang="ko-KR" altLang="en-US" sz="1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~9</a:t>
              </a:r>
              <a:r>
                <a:rPr kumimoji="1" lang="ko-KR" altLang="en-US" sz="1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4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dirty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dirty="0" smtClean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 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문산 배수펌프장 등 </a:t>
              </a:r>
              <a:r>
                <a:rPr kumimoji="1" lang="en-US" altLang="ko-KR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12</a:t>
              </a:r>
              <a:r>
                <a:rPr kumimoji="1" lang="ko-KR" altLang="en-US" sz="16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개소 정기안전점검 실시</a:t>
              </a:r>
              <a:r>
                <a:rPr kumimoji="1" lang="en-US" altLang="ko-KR" sz="16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(4</a:t>
              </a:r>
              <a:r>
                <a:rPr kumimoji="1" lang="ko-KR" altLang="en-US" sz="16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6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~7</a:t>
              </a:r>
              <a:r>
                <a:rPr kumimoji="1" lang="ko-KR" altLang="en-US" sz="16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월</a:t>
              </a:r>
              <a:r>
                <a:rPr kumimoji="1" lang="en-US" altLang="ko-KR" sz="1600" b="0" i="0" u="none" strike="noStrike" kern="1200" cap="none" spc="0" normalizeH="0" baseline="3000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  <a:defRPr/>
              </a:pPr>
              <a:r>
                <a:rPr kumimoji="1" lang="ko-KR" altLang="en-US" sz="1600" b="1" dirty="0" smtClean="0">
                  <a:solidFill>
                    <a:prstClr val="black"/>
                  </a:solidFill>
                </a:rPr>
                <a:t>  재난 </a:t>
              </a:r>
              <a:r>
                <a:rPr kumimoji="1" lang="ko-KR" altLang="en-US" sz="1600" b="1" dirty="0" err="1">
                  <a:solidFill>
                    <a:prstClr val="black"/>
                  </a:solidFill>
                </a:rPr>
                <a:t>예〮경보</a:t>
              </a:r>
              <a:r>
                <a:rPr kumimoji="1" lang="ko-KR" altLang="en-US" sz="1600" b="1" dirty="0">
                  <a:solidFill>
                    <a:prstClr val="black"/>
                  </a:solidFill>
                </a:rPr>
                <a:t> 시스템 확충</a:t>
              </a:r>
              <a:r>
                <a:rPr kumimoji="1" lang="en-US" altLang="ko-KR" sz="1600" baseline="30000" dirty="0">
                  <a:solidFill>
                    <a:prstClr val="black"/>
                  </a:solidFill>
                </a:rPr>
                <a:t>(</a:t>
              </a:r>
              <a:r>
                <a:rPr kumimoji="1" lang="ko-KR" altLang="en-US" sz="1600" baseline="30000" dirty="0">
                  <a:solidFill>
                    <a:prstClr val="black"/>
                  </a:solidFill>
                </a:rPr>
                <a:t>기존 </a:t>
              </a:r>
              <a:r>
                <a:rPr kumimoji="1" lang="en-US" altLang="ko-KR" sz="1600" baseline="30000" dirty="0">
                  <a:solidFill>
                    <a:prstClr val="black"/>
                  </a:solidFill>
                </a:rPr>
                <a:t>292</a:t>
              </a:r>
              <a:r>
                <a:rPr kumimoji="1" lang="ko-KR" altLang="en-US" sz="1600" baseline="30000" dirty="0">
                  <a:solidFill>
                    <a:prstClr val="black"/>
                  </a:solidFill>
                </a:rPr>
                <a:t>대</a:t>
              </a:r>
              <a:r>
                <a:rPr kumimoji="1" lang="en-US" altLang="ko-KR" sz="1600" baseline="30000" dirty="0">
                  <a:solidFill>
                    <a:prstClr val="black"/>
                  </a:solidFill>
                </a:rPr>
                <a:t>/2022. 1</a:t>
              </a:r>
              <a:r>
                <a:rPr kumimoji="1" lang="ko-KR" altLang="en-US" sz="1600" baseline="30000" dirty="0">
                  <a:solidFill>
                    <a:prstClr val="black"/>
                  </a:solidFill>
                </a:rPr>
                <a:t>월 </a:t>
              </a:r>
              <a:r>
                <a:rPr kumimoji="1" lang="en-US" altLang="ko-KR" sz="1600" baseline="30000" dirty="0">
                  <a:solidFill>
                    <a:prstClr val="black"/>
                  </a:solidFill>
                </a:rPr>
                <a:t>~ 8</a:t>
              </a:r>
              <a:r>
                <a:rPr kumimoji="1" lang="ko-KR" altLang="en-US" sz="1600" baseline="30000" dirty="0">
                  <a:solidFill>
                    <a:prstClr val="black"/>
                  </a:solidFill>
                </a:rPr>
                <a:t>월</a:t>
              </a:r>
              <a:r>
                <a:rPr kumimoji="1" lang="en-US" altLang="ko-KR" sz="1600" baseline="30000" dirty="0" smtClean="0">
                  <a:solidFill>
                    <a:prstClr val="black"/>
                  </a:solidFill>
                </a:rPr>
                <a:t>)</a:t>
              </a:r>
            </a:p>
            <a:p>
              <a:pPr marR="0" lvl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-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자동음성경보시스템</a:t>
              </a:r>
              <a:r>
                <a:rPr kumimoji="1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재난감시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CCTV 10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endParaRPr kumimoji="1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    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재해문자전광판</a:t>
              </a:r>
              <a:r>
                <a:rPr kumimoji="1" lang="en-US" altLang="ko-KR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개</a:t>
              </a:r>
              <a:r>
                <a:rPr kumimoji="1" lang="en-US" altLang="ko-KR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1" lang="ko-KR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신규 추가 설치</a:t>
              </a:r>
              <a:endPara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285750" lvl="0" indent="-285750">
                <a:buFont typeface="Wingdings" panose="05000000000000000000" pitchFamily="2" charset="2"/>
                <a:buChar char="§"/>
                <a:defRPr/>
              </a:pPr>
              <a:r>
                <a:rPr lang="ko-KR" altLang="en-US" sz="1600" b="1" dirty="0" smtClean="0">
                  <a:latin typeface="+mj-lt"/>
                </a:rPr>
                <a:t>폭염저감시설</a:t>
              </a:r>
              <a:r>
                <a:rPr lang="en-US" altLang="ko-KR" sz="1600" b="1" dirty="0" smtClean="0">
                  <a:latin typeface="+mj-lt"/>
                </a:rPr>
                <a:t>(</a:t>
              </a:r>
              <a:r>
                <a:rPr lang="ko-KR" altLang="en-US" sz="1600" b="1" dirty="0" smtClean="0">
                  <a:latin typeface="+mj-lt"/>
                </a:rPr>
                <a:t>횡단보도 </a:t>
              </a:r>
              <a:r>
                <a:rPr lang="ko-KR" altLang="en-US" sz="1600" b="1" dirty="0" err="1" smtClean="0">
                  <a:latin typeface="+mj-lt"/>
                </a:rPr>
                <a:t>그늘막</a:t>
              </a:r>
              <a:r>
                <a:rPr lang="en-US" altLang="ko-KR" sz="1600" b="1" dirty="0" smtClean="0">
                  <a:latin typeface="+mj-lt"/>
                </a:rPr>
                <a:t>) </a:t>
              </a:r>
              <a:r>
                <a:rPr lang="ko-KR" altLang="en-US" sz="1600" b="1" dirty="0" smtClean="0">
                  <a:latin typeface="+mj-lt"/>
                </a:rPr>
                <a:t>설치 사업</a:t>
              </a:r>
              <a:endParaRPr lang="en-US" altLang="ko-KR" sz="1600" b="1" dirty="0" smtClean="0">
                <a:latin typeface="+mj-lt"/>
              </a:endParaRPr>
            </a:p>
            <a:p>
              <a:pPr>
                <a:defRPr/>
              </a:pPr>
              <a:r>
                <a:rPr kumimoji="1" lang="en-US" altLang="ko-KR" sz="1600" dirty="0" smtClean="0">
                  <a:solidFill>
                    <a:prstClr val="black"/>
                  </a:solidFill>
                </a:rPr>
                <a:t>  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lt"/>
                </a:rPr>
                <a:t>- (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lt"/>
                </a:rPr>
                <a:t>횡단보도 </a:t>
              </a:r>
              <a:r>
                <a:rPr kumimoji="1" lang="ko-KR" altLang="en-US" sz="1400" dirty="0" err="1" smtClean="0">
                  <a:solidFill>
                    <a:prstClr val="black"/>
                  </a:solidFill>
                  <a:latin typeface="+mj-lt"/>
                </a:rPr>
                <a:t>그늘막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lt"/>
                </a:rPr>
                <a:t> 설치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lt"/>
                </a:rPr>
                <a:t>) 55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lt"/>
                </a:rPr>
                <a:t>개소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lt"/>
                </a:rPr>
                <a:t>(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lt"/>
                </a:rPr>
                <a:t>파라솔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lt"/>
                </a:rPr>
                <a:t>27, </a:t>
              </a:r>
              <a:r>
                <a:rPr kumimoji="1" lang="ko-KR" altLang="en-US" sz="1400" dirty="0" smtClean="0">
                  <a:solidFill>
                    <a:prstClr val="black"/>
                  </a:solidFill>
                  <a:latin typeface="+mj-lt"/>
                </a:rPr>
                <a:t>스마트 </a:t>
              </a:r>
              <a:r>
                <a:rPr kumimoji="1" lang="en-US" altLang="ko-KR" sz="1400" dirty="0" smtClean="0">
                  <a:solidFill>
                    <a:prstClr val="black"/>
                  </a:solidFill>
                  <a:latin typeface="+mj-lt"/>
                </a:rPr>
                <a:t>28)</a:t>
              </a:r>
            </a:p>
            <a:p>
              <a:pPr marL="285750" lvl="0" indent="-285750">
                <a:buFont typeface="Wingdings" panose="05000000000000000000" pitchFamily="2" charset="2"/>
                <a:buChar char="§"/>
                <a:defRPr/>
              </a:pPr>
              <a:endParaRPr lang="ko-KR" altLang="en-US" sz="1600" b="1" dirty="0">
                <a:latin typeface="+mj-lt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27" name="_x444034392" descr="EMB000063d837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014" y="1606710"/>
            <a:ext cx="2304257" cy="11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모서리가 둥근 직사각형 4"/>
          <p:cNvSpPr/>
          <p:nvPr/>
        </p:nvSpPr>
        <p:spPr>
          <a:xfrm>
            <a:off x="6224014" y="2786605"/>
            <a:ext cx="2304257" cy="252282"/>
          </a:xfrm>
          <a:prstGeom prst="roundRect">
            <a:avLst/>
          </a:prstGeom>
          <a:noFill/>
          <a:ln w="15875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14842" y="2760470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문산 배수펌프장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229712" y="4367261"/>
            <a:ext cx="2304257" cy="252282"/>
          </a:xfrm>
          <a:prstGeom prst="roundRect">
            <a:avLst/>
          </a:prstGeom>
          <a:noFill/>
          <a:ln w="15875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614842" y="4358014"/>
            <a:ext cx="1485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재해문자전광판</a:t>
            </a:r>
            <a:endParaRPr kumimoji="0" lang="ko-KR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6224013" y="3074399"/>
            <a:ext cx="2304257" cy="1257350"/>
            <a:chOff x="1233194" y="2623168"/>
            <a:chExt cx="4130894" cy="1545636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3194" y="2623168"/>
              <a:ext cx="2060848" cy="1545636"/>
            </a:xfrm>
            <a:prstGeom prst="rect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4042" y="2623168"/>
              <a:ext cx="2070046" cy="1545636"/>
            </a:xfrm>
            <a:prstGeom prst="rect">
              <a:avLst/>
            </a:prstGeom>
          </p:spPr>
        </p:pic>
      </p:grpSp>
      <p:pic>
        <p:nvPicPr>
          <p:cNvPr id="25" name="그림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4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55480" y="1084051"/>
            <a:ext cx="8459636" cy="4007980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55480" y="643319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중대산</a:t>
            </a:r>
            <a:r>
              <a:rPr lang="ko-KR" altLang="en-U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업</a:t>
            </a:r>
            <a:r>
              <a:rPr lang="ko-KR" altLang="en-US" sz="2000" b="1" dirty="0" err="1" smtClean="0">
                <a:solidFill>
                  <a:schemeClr val="bg1"/>
                </a:solidFill>
                <a:latin typeface="+mn-ea"/>
              </a:rPr>
              <a:t>〮시민재해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예방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26251" y="1147131"/>
            <a:ext cx="8081114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ko-KR" altLang="en-US" sz="2000" b="1" dirty="0" err="1">
                <a:solidFill>
                  <a:srgbClr val="002060"/>
                </a:solidFill>
                <a:latin typeface="+mn-ea"/>
              </a:rPr>
              <a:t>중대산업〮시민재해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 예방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128" y="1707654"/>
            <a:ext cx="2557238" cy="3123505"/>
          </a:xfrm>
          <a:prstGeom prst="rect">
            <a:avLst/>
          </a:prstGeom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94937" y="1589634"/>
            <a:ext cx="6249271" cy="3381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</a:pPr>
            <a:r>
              <a:rPr kumimoji="1" lang="en-US" altLang="ko-KR" sz="1400" b="1" dirty="0" smtClean="0">
                <a:latin typeface="+mj-lt"/>
              </a:rPr>
              <a:t> (</a:t>
            </a:r>
            <a:r>
              <a:rPr kumimoji="1" lang="ko-KR" altLang="en-US" sz="1400" b="1" dirty="0" smtClean="0">
                <a:latin typeface="+mj-lt"/>
              </a:rPr>
              <a:t>시행일</a:t>
            </a:r>
            <a:r>
              <a:rPr kumimoji="1" lang="en-US" altLang="ko-KR" sz="1400" b="1" dirty="0" smtClean="0">
                <a:latin typeface="+mj-lt"/>
              </a:rPr>
              <a:t>) </a:t>
            </a:r>
            <a:r>
              <a:rPr kumimoji="1" lang="en-US" altLang="ko-KR" sz="1400" dirty="0"/>
              <a:t>2022. 1. 27. </a:t>
            </a:r>
            <a:r>
              <a:rPr kumimoji="1" lang="ko-KR" altLang="en-US" sz="1400" dirty="0" smtClean="0"/>
              <a:t>시행</a:t>
            </a:r>
            <a:r>
              <a:rPr kumimoji="1" lang="en-US" altLang="ko-KR" sz="1400" dirty="0" smtClean="0"/>
              <a:t>(</a:t>
            </a:r>
            <a:r>
              <a:rPr kumimoji="1" lang="ko-KR" altLang="en-US" sz="1400" dirty="0" smtClean="0">
                <a:latin typeface="+mj-lt"/>
              </a:rPr>
              <a:t>중대재해처벌 등에 관한 법률</a:t>
            </a:r>
            <a:r>
              <a:rPr kumimoji="1" lang="en-US" altLang="ko-KR" sz="1400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SzPct val="100000"/>
              <a:buFont typeface="Wingdings" panose="05000000000000000000" pitchFamily="2" charset="2"/>
              <a:buChar char="§"/>
            </a:pPr>
            <a:r>
              <a:rPr kumimoji="1" lang="en-US" altLang="ko-KR" sz="1400" b="1" dirty="0" smtClean="0"/>
              <a:t> (</a:t>
            </a:r>
            <a:r>
              <a:rPr kumimoji="1" lang="ko-KR" altLang="en-US" sz="1400" b="1" dirty="0" smtClean="0"/>
              <a:t>조직구성</a:t>
            </a:r>
            <a:r>
              <a:rPr kumimoji="1" lang="en-US" altLang="ko-KR" sz="1400" b="1" dirty="0" smtClean="0"/>
              <a:t>) </a:t>
            </a:r>
            <a:r>
              <a:rPr kumimoji="1" lang="ko-KR" altLang="en-US" sz="1400" dirty="0" smtClean="0"/>
              <a:t>중대재해예방 </a:t>
            </a:r>
            <a:r>
              <a:rPr kumimoji="1" lang="en-US" altLang="ko-KR" sz="1400" dirty="0" smtClean="0"/>
              <a:t>TF</a:t>
            </a:r>
            <a:r>
              <a:rPr kumimoji="1" lang="ko-KR" altLang="en-US" sz="1400" dirty="0" smtClean="0"/>
              <a:t>팀 </a:t>
            </a:r>
            <a:r>
              <a:rPr kumimoji="1" lang="en-US" altLang="ko-KR" sz="1400" dirty="0" smtClean="0"/>
              <a:t>/ </a:t>
            </a:r>
            <a:r>
              <a:rPr kumimoji="1" lang="ko-KR" altLang="en-US" sz="1400" dirty="0" smtClean="0"/>
              <a:t>팀장</a:t>
            </a:r>
            <a:r>
              <a:rPr kumimoji="1" lang="en-US" altLang="ko-KR" sz="1400" dirty="0" smtClean="0"/>
              <a:t>1</a:t>
            </a:r>
            <a:r>
              <a:rPr kumimoji="1" lang="ko-KR" altLang="en-US" sz="1400" dirty="0" smtClean="0"/>
              <a:t>명</a:t>
            </a:r>
            <a:r>
              <a:rPr kumimoji="1" lang="en-US" altLang="ko-KR" sz="1400" dirty="0" smtClean="0"/>
              <a:t>, </a:t>
            </a:r>
            <a:r>
              <a:rPr kumimoji="1" lang="ko-KR" altLang="en-US" sz="1400" dirty="0" smtClean="0"/>
              <a:t>직원</a:t>
            </a:r>
            <a:r>
              <a:rPr kumimoji="1" lang="en-US" altLang="ko-KR" sz="1400" dirty="0" smtClean="0"/>
              <a:t>4</a:t>
            </a:r>
            <a:r>
              <a:rPr kumimoji="1" lang="ko-KR" altLang="en-US" sz="1400" dirty="0" smtClean="0"/>
              <a:t>명</a:t>
            </a:r>
            <a:endParaRPr kumimoji="1" lang="en-US" altLang="ko-KR" sz="1400" dirty="0" smtClean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en-US" altLang="ko-KR" sz="1400" b="1" dirty="0" smtClean="0"/>
              <a:t> (</a:t>
            </a:r>
            <a:r>
              <a:rPr kumimoji="1" lang="ko-KR" altLang="en-US" sz="1400" b="1" dirty="0" smtClean="0"/>
              <a:t>보호대상</a:t>
            </a:r>
            <a:r>
              <a:rPr kumimoji="1" lang="en-US" altLang="ko-KR" sz="1400" b="1" dirty="0" smtClean="0"/>
              <a:t>) </a:t>
            </a:r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kumimoji="1" lang="en-US" altLang="ko-KR" sz="1200" dirty="0" smtClean="0"/>
              <a:t>  - (</a:t>
            </a:r>
            <a:r>
              <a:rPr kumimoji="1" lang="ko-KR" altLang="en-US" sz="1200" dirty="0" smtClean="0"/>
              <a:t>중대산업재해</a:t>
            </a:r>
            <a:r>
              <a:rPr kumimoji="1" lang="en-US" altLang="ko-KR" sz="1200" dirty="0" smtClean="0"/>
              <a:t>) </a:t>
            </a:r>
            <a:r>
              <a:rPr kumimoji="1" lang="ko-KR" altLang="en-US" sz="1200" dirty="0" smtClean="0"/>
              <a:t>파주시 소속 근로자 및</a:t>
            </a:r>
            <a:r>
              <a:rPr kumimoji="1" lang="en-US" altLang="ko-KR" sz="1200" dirty="0" smtClean="0"/>
              <a:t> </a:t>
            </a:r>
            <a:r>
              <a:rPr kumimoji="1" lang="ko-KR" altLang="en-US" sz="1200" dirty="0"/>
              <a:t>도급</a:t>
            </a:r>
            <a:r>
              <a:rPr kumimoji="1" lang="en-US" altLang="ko-KR" sz="1200" dirty="0"/>
              <a:t>, </a:t>
            </a:r>
            <a:r>
              <a:rPr kumimoji="1" lang="ko-KR" altLang="en-US" sz="1200" dirty="0"/>
              <a:t>용역</a:t>
            </a:r>
            <a:r>
              <a:rPr kumimoji="1" lang="en-US" altLang="ko-KR" sz="1200" dirty="0"/>
              <a:t>, </a:t>
            </a:r>
            <a:r>
              <a:rPr kumimoji="1" lang="ko-KR" altLang="en-US" sz="1200" dirty="0"/>
              <a:t>위탁사업 </a:t>
            </a:r>
            <a:r>
              <a:rPr kumimoji="1" lang="ko-KR" altLang="en-US" sz="1200" dirty="0" smtClean="0"/>
              <a:t>근로자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  </a:t>
            </a:r>
            <a:r>
              <a:rPr kumimoji="1" lang="en-US" altLang="ko-KR" sz="1200" dirty="0" smtClean="0"/>
              <a:t>- (</a:t>
            </a:r>
            <a:r>
              <a:rPr kumimoji="1" lang="ko-KR" altLang="en-US" sz="1200" dirty="0" smtClean="0"/>
              <a:t>중대시민재해</a:t>
            </a:r>
            <a:r>
              <a:rPr kumimoji="1" lang="en-US" altLang="ko-KR" sz="1200" dirty="0" smtClean="0"/>
              <a:t>) </a:t>
            </a:r>
            <a:r>
              <a:rPr kumimoji="1" lang="ko-KR" altLang="en-US" sz="1200" dirty="0"/>
              <a:t>파주시 소관</a:t>
            </a:r>
            <a:r>
              <a:rPr kumimoji="1" lang="en-US" altLang="ko-KR" sz="1200" dirty="0"/>
              <a:t> </a:t>
            </a:r>
            <a:r>
              <a:rPr kumimoji="1" lang="ko-KR" altLang="en-US" sz="1200" dirty="0"/>
              <a:t>공중이용시설을 이용하는 시민</a:t>
            </a:r>
            <a:endParaRPr kumimoji="1" lang="en-US" altLang="ko-KR" sz="1200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en-US" altLang="ko-KR" sz="1400" b="1" dirty="0"/>
              <a:t> </a:t>
            </a:r>
            <a:r>
              <a:rPr kumimoji="1" lang="en-US" altLang="ko-KR" sz="1400" b="1" dirty="0" smtClean="0"/>
              <a:t>(</a:t>
            </a:r>
            <a:r>
              <a:rPr kumimoji="1" lang="ko-KR" altLang="en-US" sz="1400" b="1" dirty="0" smtClean="0"/>
              <a:t>추진사항</a:t>
            </a:r>
            <a:r>
              <a:rPr kumimoji="1" lang="en-US" altLang="ko-KR" sz="1400" b="1" dirty="0" smtClean="0"/>
              <a:t>) </a:t>
            </a:r>
            <a:endParaRPr kumimoji="1" lang="en-US" altLang="ko-KR" sz="1400" b="1" dirty="0"/>
          </a:p>
          <a:p>
            <a:pPr>
              <a:lnSpc>
                <a:spcPct val="150000"/>
              </a:lnSpc>
            </a:pPr>
            <a:r>
              <a:rPr kumimoji="1" lang="en-US" altLang="ko-KR" sz="1200" dirty="0" smtClean="0">
                <a:latin typeface="+mj-lt"/>
              </a:rPr>
              <a:t>   - </a:t>
            </a:r>
            <a:r>
              <a:rPr kumimoji="1" lang="ko-KR" altLang="en-US" sz="1200" dirty="0" smtClean="0">
                <a:latin typeface="+mj-lt"/>
              </a:rPr>
              <a:t>파주시 중대재해예방 안전관리 계획 및 시행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kumimoji="1" lang="en-US" altLang="ko-KR" sz="1200" dirty="0" smtClean="0"/>
              <a:t>  </a:t>
            </a:r>
            <a:r>
              <a:rPr kumimoji="1" lang="en-US" altLang="ko-KR" sz="1200" dirty="0"/>
              <a:t>- </a:t>
            </a:r>
            <a:r>
              <a:rPr kumimoji="1" lang="ko-KR" altLang="en-US" sz="1200" dirty="0"/>
              <a:t>공무원 대상 중대재해 예방교육 실시</a:t>
            </a:r>
            <a:r>
              <a:rPr kumimoji="1" lang="en-US" altLang="ko-KR" sz="1200" dirty="0"/>
              <a:t>(’21. 4. 14.)  </a:t>
            </a:r>
          </a:p>
          <a:p>
            <a:pPr>
              <a:lnSpc>
                <a:spcPct val="150000"/>
              </a:lnSpc>
            </a:pPr>
            <a:r>
              <a:rPr kumimoji="1" lang="en-US" altLang="ko-KR" sz="1200" dirty="0"/>
              <a:t> </a:t>
            </a:r>
            <a:r>
              <a:rPr kumimoji="1" lang="en-US" altLang="ko-KR" sz="1200" dirty="0" smtClean="0"/>
              <a:t>  - </a:t>
            </a:r>
            <a:r>
              <a:rPr kumimoji="1" lang="ko-KR" altLang="en-US" sz="1200" dirty="0"/>
              <a:t>도급</a:t>
            </a:r>
            <a:r>
              <a:rPr kumimoji="1" lang="en-US" altLang="ko-KR" sz="1200" dirty="0"/>
              <a:t>, </a:t>
            </a:r>
            <a:r>
              <a:rPr kumimoji="1" lang="ko-KR" altLang="en-US" sz="1200" dirty="0"/>
              <a:t>용역</a:t>
            </a:r>
            <a:r>
              <a:rPr kumimoji="1" lang="en-US" altLang="ko-KR" sz="1200" dirty="0"/>
              <a:t>, </a:t>
            </a:r>
            <a:r>
              <a:rPr kumimoji="1" lang="ko-KR" altLang="en-US" sz="1200" dirty="0"/>
              <a:t>위탁 시 안전관리 계약특수조건 적용 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 - </a:t>
            </a:r>
            <a:r>
              <a:rPr kumimoji="1" lang="ko-KR" altLang="en-US" sz="1200" dirty="0" smtClean="0"/>
              <a:t>상반기</a:t>
            </a:r>
            <a:r>
              <a:rPr kumimoji="1" lang="en-US" altLang="ko-KR" sz="1200" dirty="0" smtClean="0"/>
              <a:t> </a:t>
            </a:r>
            <a:r>
              <a:rPr kumimoji="1" lang="ko-KR" altLang="en-US" sz="1200" dirty="0" smtClean="0">
                <a:latin typeface="+mj-lt"/>
              </a:rPr>
              <a:t>유해</a:t>
            </a:r>
            <a:r>
              <a:rPr kumimoji="1" lang="en-US" altLang="ko-KR" sz="1200" dirty="0">
                <a:latin typeface="+mj-lt"/>
              </a:rPr>
              <a:t>·</a:t>
            </a:r>
            <a:r>
              <a:rPr kumimoji="1" lang="ko-KR" altLang="en-US" sz="1200" dirty="0">
                <a:latin typeface="+mj-lt"/>
              </a:rPr>
              <a:t>위험요인 </a:t>
            </a:r>
            <a:r>
              <a:rPr kumimoji="1" lang="ko-KR" altLang="en-US" sz="1200" dirty="0"/>
              <a:t>업무절차</a:t>
            </a:r>
            <a:r>
              <a:rPr kumimoji="1" lang="ko-KR" altLang="en-US" sz="1200" dirty="0" smtClean="0">
                <a:latin typeface="+mj-lt"/>
              </a:rPr>
              <a:t> 수립 및 시행</a:t>
            </a:r>
            <a:endParaRPr kumimoji="1" lang="en-US" altLang="ko-KR" sz="120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 - </a:t>
            </a:r>
            <a:r>
              <a:rPr kumimoji="1" lang="ko-KR" altLang="en-US" sz="1200" dirty="0" smtClean="0"/>
              <a:t>상반기 공중이용시설</a:t>
            </a:r>
            <a:r>
              <a:rPr kumimoji="1" lang="en-US" altLang="ko-KR" sz="1200" dirty="0" smtClean="0"/>
              <a:t>(150</a:t>
            </a:r>
            <a:r>
              <a:rPr kumimoji="1" lang="ko-KR" altLang="en-US" sz="1200" dirty="0" smtClean="0"/>
              <a:t>개소</a:t>
            </a:r>
            <a:r>
              <a:rPr kumimoji="1" lang="en-US" altLang="ko-KR" sz="1200" dirty="0" smtClean="0"/>
              <a:t>)</a:t>
            </a:r>
            <a:r>
              <a:rPr kumimoji="1" lang="ko-KR" altLang="en-US" sz="1200" dirty="0" smtClean="0"/>
              <a:t> 점검 </a:t>
            </a:r>
            <a:r>
              <a:rPr kumimoji="1" lang="ko-KR" altLang="en-US" sz="1200" dirty="0"/>
              <a:t>완료</a:t>
            </a:r>
            <a:r>
              <a:rPr kumimoji="1" lang="ko-KR" altLang="en-US" sz="1200" b="1" dirty="0" smtClean="0">
                <a:latin typeface="+mj-lt"/>
              </a:rPr>
              <a:t> </a:t>
            </a:r>
            <a:endParaRPr kumimoji="1" lang="en-US" altLang="ko-KR" sz="12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200" b="1" dirty="0">
                <a:latin typeface="+mj-lt"/>
              </a:rPr>
              <a:t> </a:t>
            </a:r>
            <a:r>
              <a:rPr kumimoji="1" lang="en-US" altLang="ko-KR" sz="1200" b="1" dirty="0" smtClean="0">
                <a:latin typeface="+mj-lt"/>
              </a:rPr>
              <a:t>  </a:t>
            </a:r>
            <a:r>
              <a:rPr kumimoji="1" lang="en-US" altLang="ko-KR" sz="1200" dirty="0"/>
              <a:t>- </a:t>
            </a:r>
            <a:r>
              <a:rPr kumimoji="1" lang="ko-KR" altLang="en-US" sz="1200" dirty="0" err="1"/>
              <a:t>질식사고</a:t>
            </a:r>
            <a:r>
              <a:rPr kumimoji="1" lang="ko-KR" altLang="en-US" sz="1200" dirty="0"/>
              <a:t> </a:t>
            </a:r>
            <a:r>
              <a:rPr kumimoji="1" lang="ko-KR" altLang="en-US" sz="1200" dirty="0" err="1"/>
              <a:t>작업대상</a:t>
            </a:r>
            <a:r>
              <a:rPr kumimoji="1" lang="ko-KR" altLang="en-US" sz="1200" dirty="0"/>
              <a:t> 밀폐공간 특별교육 실시</a:t>
            </a:r>
            <a:endParaRPr kumimoji="1"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219106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모서리가 둥근 직사각형 19"/>
          <p:cNvSpPr/>
          <p:nvPr/>
        </p:nvSpPr>
        <p:spPr>
          <a:xfrm>
            <a:off x="6210184" y="3172146"/>
            <a:ext cx="2340000" cy="191988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3275856" y="3172147"/>
            <a:ext cx="2340000" cy="191988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모서리가 둥근 직사각형 1"/>
          <p:cNvSpPr/>
          <p:nvPr/>
        </p:nvSpPr>
        <p:spPr>
          <a:xfrm>
            <a:off x="251520" y="3147814"/>
            <a:ext cx="2340000" cy="196994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27534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고속도로 및 지방도 사업 추진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건 설 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79512" y="1059582"/>
            <a:ext cx="8459636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총 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10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/ 100.57km / 46,533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3275856" y="1563638"/>
            <a:ext cx="2340000" cy="1512000"/>
          </a:xfrm>
          <a:prstGeom prst="roundRect">
            <a:avLst/>
          </a:prstGeom>
          <a:blipFill rotWithShape="1">
            <a:blip r:embed="rId4"/>
            <a:stretch>
              <a:fillRect/>
            </a:stretch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모서리가 둥근 직사각형 28"/>
          <p:cNvSpPr/>
          <p:nvPr/>
        </p:nvSpPr>
        <p:spPr>
          <a:xfrm>
            <a:off x="6228184" y="1563638"/>
            <a:ext cx="2340000" cy="1512000"/>
          </a:xfrm>
          <a:prstGeom prst="roundRect">
            <a:avLst/>
          </a:prstGeom>
          <a:blipFill rotWithShape="1">
            <a:blip r:embed="rId5"/>
            <a:stretch>
              <a:fillRect/>
            </a:stretch>
          </a:blip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TextBox 5"/>
          <p:cNvSpPr txBox="1"/>
          <p:nvPr/>
        </p:nvSpPr>
        <p:spPr>
          <a:xfrm>
            <a:off x="321350" y="3147814"/>
            <a:ext cx="21624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고속도로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수도권제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순환 고속도로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→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양주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55%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→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김포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19%</a:t>
            </a: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­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도라산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고속도로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 </a:t>
            </a:r>
            <a:r>
              <a:rPr kumimoji="0" lang="ko-KR" altLang="en-US" sz="1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도로구역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결정 협의 중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19872" y="3147814"/>
            <a:ext cx="2162418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 방 도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내포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359)</a:t>
            </a:r>
          </a:p>
          <a:p>
            <a:pPr marL="17280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적성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두일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371)</a:t>
            </a:r>
          </a:p>
          <a:p>
            <a:pPr marL="17280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선유리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국지도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78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호선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­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월롱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광탄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360)</a:t>
            </a: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갈현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축현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359)</a:t>
            </a:r>
          </a:p>
          <a:p>
            <a:pPr marL="171450" marR="0" lvl="0" indent="-17145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야동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금승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363) 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70022" y="3211461"/>
            <a:ext cx="216241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LH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시도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호선 확장 및 신설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→ </a:t>
            </a:r>
            <a:r>
              <a:rPr kumimoji="0" lang="ko-KR" alt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남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측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45%</a:t>
            </a:r>
          </a:p>
          <a:p>
            <a:pPr marL="0" marR="0" lvl="0" indent="0" algn="l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→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북측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34%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­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김포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관산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지방도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358)</a:t>
            </a: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 </a:t>
            </a: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보상 </a:t>
            </a: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80%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74600" y="1563638"/>
            <a:ext cx="2340000" cy="1512000"/>
          </a:xfrm>
          <a:prstGeom prst="round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5875"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3833" y="3431636"/>
            <a:ext cx="2812575" cy="25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839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모서리가 둥근 직사각형 30"/>
          <p:cNvSpPr/>
          <p:nvPr/>
        </p:nvSpPr>
        <p:spPr>
          <a:xfrm>
            <a:off x="4586840" y="1955034"/>
            <a:ext cx="4019786" cy="14803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72000" y="1978843"/>
            <a:ext cx="43776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보도확충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→ 15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완료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공사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7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)</a:t>
            </a: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송학교차로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좌회전차로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개설 완료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파주센트럴밸리 일반산업단지 진입도로  → 공사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40%</a:t>
            </a: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오도동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마을진입도로 개선 → 실시설계 중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야당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상지석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동측 연결도로 → 보상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31%</a:t>
            </a: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캠프하우즈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진입도로 개설 → 실시설계 중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장기미집행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도시계획도로</a:t>
            </a:r>
            <a:r>
              <a:rPr kumimoji="0" lang="en-US" altLang="ko-KR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→ 44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48837" y="1961458"/>
            <a:ext cx="3603082" cy="140902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</a:t>
            </a:r>
            <a:r>
              <a:rPr kumimoji="0" lang="en-US" altLang="ko-KR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지역 생활권 연계 도로 건설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건 설 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79512" y="1131591"/>
            <a:ext cx="8427114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총 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13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건</a:t>
            </a:r>
            <a:r>
              <a:rPr kumimoji="0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/ 31.41km / 2,029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억원</a:t>
            </a:r>
            <a:endParaRPr kumimoji="0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520" y="1995686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운정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능안간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도로확포장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운정역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야당역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앵골과선교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부곡간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도로확포장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법원읍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초리골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도로확포장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감악산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자연휴양림 진입도로 개설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252000" marR="0" lvl="0" indent="-1714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위전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~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영태간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도로확포장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04775" y="1394470"/>
            <a:ext cx="6598983" cy="28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27" name="_x389574520" descr="EMB00005d54b7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38" y="3435350"/>
            <a:ext cx="3603082" cy="16589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  <a:extLst/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4867065" y="2971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pic>
        <p:nvPicPr>
          <p:cNvPr id="1029" name="_x395477088" descr="EMB00005d54b70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840" y="3490515"/>
            <a:ext cx="4019786" cy="16174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>
                <a:lumMod val="75000"/>
              </a:schemeClr>
            </a:solidFill>
          </a:ln>
          <a:effectLst/>
          <a:extLst/>
        </p:spPr>
      </p:pic>
      <p:sp>
        <p:nvSpPr>
          <p:cNvPr id="23" name="모서리가 둥근 직사각형 22"/>
          <p:cNvSpPr/>
          <p:nvPr/>
        </p:nvSpPr>
        <p:spPr>
          <a:xfrm>
            <a:off x="251520" y="1563638"/>
            <a:ext cx="3600399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▶ 시도 및 농어촌도로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개설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4572000" y="1563638"/>
            <a:ext cx="4034626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▶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도시계획도로 및 보도 설치 사업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2175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87310" y="725175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스마트한 하천관리 및 안전한 하천환경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6301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친환경 하천관리 및 스마트한 재난대비 구축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0" name="표 19"/>
          <p:cNvGraphicFramePr>
            <a:graphicFrameLocks noGrp="1"/>
          </p:cNvGraphicFramePr>
          <p:nvPr>
            <p:extLst/>
          </p:nvPr>
        </p:nvGraphicFramePr>
        <p:xfrm>
          <a:off x="412885" y="1555896"/>
          <a:ext cx="7992889" cy="32472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74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338648188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779056848"/>
                    </a:ext>
                  </a:extLst>
                </a:gridCol>
                <a:gridCol w="12414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305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구  분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사업주체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사 업 명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사 업 량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사 업 비</a:t>
                      </a:r>
                      <a:endParaRPr lang="en-US" altLang="ko-KR" sz="10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억원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</a:rPr>
                        <a:t>진행상황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bg1"/>
                          </a:solidFill>
                        </a:rPr>
                        <a:t>준공목표</a:t>
                      </a:r>
                      <a:endParaRPr lang="ko-KR" altLang="en-US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43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국가하천</a:t>
                      </a:r>
                      <a:endParaRPr lang="en-US" altLang="ko-KR" sz="900" b="1" dirty="0" smtClean="0"/>
                    </a:p>
                    <a:p>
                      <a:pPr algn="ctr" latinLnBrk="1"/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smtClean="0"/>
                        <a:t>한강유역</a:t>
                      </a:r>
                      <a:endParaRPr lang="en-US" altLang="ko-KR" sz="900" b="1" dirty="0" smtClean="0"/>
                    </a:p>
                    <a:p>
                      <a:pPr algn="ctr" latinLnBrk="1"/>
                      <a:r>
                        <a:rPr lang="ko-KR" altLang="en-US" sz="900" b="1" dirty="0" smtClean="0"/>
                        <a:t>환경청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 smtClean="0"/>
                        <a:t>공릉천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err="1" smtClean="0"/>
                        <a:t>파주지구</a:t>
                      </a:r>
                      <a:r>
                        <a:rPr lang="en-US" altLang="ko-KR" sz="900" dirty="0" smtClean="0"/>
                        <a:t>)</a:t>
                      </a:r>
                      <a:r>
                        <a:rPr lang="ko-KR" altLang="en-US" sz="900" dirty="0" smtClean="0"/>
                        <a:t> 하천환경정비사업</a:t>
                      </a:r>
                      <a:endParaRPr lang="ko-KR" altLang="en-US" sz="900" b="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L=3.3km</a:t>
                      </a:r>
                    </a:p>
                    <a:p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1</a:t>
                      </a:r>
                      <a:r>
                        <a:rPr lang="ko-KR" altLang="en-US" sz="900" dirty="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246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공사 </a:t>
                      </a:r>
                      <a:r>
                        <a:rPr lang="en-US" altLang="ko-KR" sz="900" dirty="0" smtClean="0"/>
                        <a:t>55%</a:t>
                      </a:r>
                    </a:p>
                    <a:p>
                      <a:pPr algn="ctr" latinLnBrk="1"/>
                      <a:r>
                        <a:rPr lang="en-US" altLang="ko-KR" sz="900" dirty="0" smtClean="0"/>
                        <a:t>(‘22. 3.</a:t>
                      </a:r>
                      <a:r>
                        <a:rPr lang="ko-KR" altLang="en-US" sz="900" dirty="0" smtClean="0"/>
                        <a:t>공사중지</a:t>
                      </a:r>
                      <a:r>
                        <a:rPr lang="en-US" altLang="ko-KR" sz="900" dirty="0" smtClean="0"/>
                        <a:t>)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2023.</a:t>
                      </a:r>
                      <a:r>
                        <a:rPr lang="en-US" altLang="ko-KR" sz="900" baseline="0" dirty="0" smtClean="0"/>
                        <a:t> 10.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4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err="1" smtClean="0"/>
                        <a:t>공릉천</a:t>
                      </a:r>
                      <a:r>
                        <a:rPr lang="en-US" altLang="ko-KR" sz="900" dirty="0" smtClean="0"/>
                        <a:t>(</a:t>
                      </a:r>
                      <a:r>
                        <a:rPr lang="ko-KR" altLang="en-US" sz="900" dirty="0" err="1" smtClean="0"/>
                        <a:t>공릉지구</a:t>
                      </a:r>
                      <a:r>
                        <a:rPr lang="en-US" altLang="ko-KR" sz="900" dirty="0" smtClean="0"/>
                        <a:t>)</a:t>
                      </a:r>
                      <a:r>
                        <a:rPr lang="ko-KR" altLang="en-US" sz="900" dirty="0" smtClean="0"/>
                        <a:t> 하천환경정비사업</a:t>
                      </a:r>
                      <a:endParaRPr lang="ko-KR" altLang="en-US" sz="900" b="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L=9.2km</a:t>
                      </a:r>
                    </a:p>
                    <a:p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1</a:t>
                      </a:r>
                      <a:r>
                        <a:rPr lang="ko-KR" altLang="en-US" sz="900" dirty="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/>
                        <a:t>96</a:t>
                      </a:r>
                      <a:endParaRPr lang="ko-KR" altLang="en-US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/>
                        <a:t>공사 </a:t>
                      </a:r>
                      <a:r>
                        <a:rPr lang="en-US" altLang="ko-KR" sz="900" dirty="0" smtClean="0"/>
                        <a:t>2%</a:t>
                      </a:r>
                      <a:endParaRPr lang="ko-KR" altLang="en-US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2024. 11.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0792345"/>
                  </a:ext>
                </a:extLst>
              </a:tr>
              <a:tr h="36643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지방하천</a:t>
                      </a:r>
                      <a:endParaRPr lang="en-US" altLang="ko-KR" sz="900" b="1" dirty="0" smtClean="0"/>
                    </a:p>
                    <a:p>
                      <a:pPr algn="ctr" latinLnBrk="1"/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smtClean="0"/>
                        <a:t>경기도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err="1" smtClean="0"/>
                        <a:t>동문천</a:t>
                      </a:r>
                      <a:r>
                        <a:rPr lang="en-US" altLang="ko-KR" sz="900" dirty="0" smtClean="0"/>
                        <a:t>(1</a:t>
                      </a:r>
                      <a:r>
                        <a:rPr lang="ko-KR" altLang="en-US" sz="900" dirty="0" smtClean="0"/>
                        <a:t>지구</a:t>
                      </a:r>
                      <a:r>
                        <a:rPr lang="en-US" altLang="ko-KR" sz="900" dirty="0" smtClean="0"/>
                        <a:t>)</a:t>
                      </a:r>
                      <a:r>
                        <a:rPr lang="ko-KR" altLang="en-US" sz="900" dirty="0" smtClean="0"/>
                        <a:t>수해상습지 개선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L=4.8km</a:t>
                      </a:r>
                    </a:p>
                    <a:p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1</a:t>
                      </a:r>
                      <a:r>
                        <a:rPr lang="ko-KR" altLang="en-US" sz="900" dirty="0" smtClean="0"/>
                        <a:t>개소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295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/>
                        <a:t>공사 </a:t>
                      </a:r>
                      <a:r>
                        <a:rPr lang="en-US" altLang="ko-KR" sz="900" dirty="0" smtClean="0"/>
                        <a:t>31%</a:t>
                      </a:r>
                      <a:endParaRPr lang="ko-KR" altLang="en-US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2023.</a:t>
                      </a:r>
                      <a:r>
                        <a:rPr lang="en-US" altLang="ko-KR" sz="900" baseline="0" dirty="0" smtClean="0"/>
                        <a:t> 12.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4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err="1" smtClean="0"/>
                        <a:t>동문천</a:t>
                      </a:r>
                      <a:r>
                        <a:rPr lang="en-US" altLang="ko-KR" sz="900" dirty="0" smtClean="0"/>
                        <a:t>(2</a:t>
                      </a:r>
                      <a:r>
                        <a:rPr lang="ko-KR" altLang="en-US" sz="900" dirty="0" smtClean="0"/>
                        <a:t>지구</a:t>
                      </a:r>
                      <a:r>
                        <a:rPr lang="en-US" altLang="ko-KR" sz="900" dirty="0" smtClean="0"/>
                        <a:t>)</a:t>
                      </a:r>
                      <a:r>
                        <a:rPr lang="ko-KR" altLang="en-US" sz="900" dirty="0" smtClean="0"/>
                        <a:t>수해상습지 개선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L=6.2㎞</a:t>
                      </a:r>
                    </a:p>
                    <a:p>
                      <a:pPr algn="l" latinLnBrk="1"/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5</a:t>
                      </a:r>
                      <a:r>
                        <a:rPr lang="ko-KR" altLang="en-US" sz="900" dirty="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351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보상 </a:t>
                      </a:r>
                      <a:r>
                        <a:rPr lang="en-US" altLang="ko-KR" sz="900" dirty="0" smtClean="0"/>
                        <a:t>43%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2025.</a:t>
                      </a:r>
                      <a:r>
                        <a:rPr lang="en-US" altLang="ko-KR" sz="900" baseline="0" dirty="0" smtClean="0"/>
                        <a:t> 12.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430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 smtClean="0"/>
                        <a:t>금촌천</a:t>
                      </a:r>
                      <a:r>
                        <a:rPr lang="ko-KR" altLang="en-US" sz="900" dirty="0" smtClean="0"/>
                        <a:t> 지방하천 정비사업</a:t>
                      </a:r>
                      <a:endParaRPr lang="en-US" altLang="ko-KR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smtClean="0"/>
                        <a:t>제방 </a:t>
                      </a:r>
                      <a:r>
                        <a:rPr lang="en-US" altLang="ko-KR" sz="900" smtClean="0"/>
                        <a:t>L=4.0㎞</a:t>
                      </a:r>
                    </a:p>
                    <a:p>
                      <a:pPr algn="l" latinLnBrk="1"/>
                      <a:r>
                        <a:rPr lang="ko-KR" altLang="en-US" sz="900" smtClean="0"/>
                        <a:t>교량 </a:t>
                      </a:r>
                      <a:r>
                        <a:rPr lang="en-US" altLang="ko-KR" sz="900" smtClean="0"/>
                        <a:t>6</a:t>
                      </a:r>
                      <a:r>
                        <a:rPr lang="ko-KR" altLang="en-US" sz="90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370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실시설계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2027. 12.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6430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/>
                        <a:t>소 하 천</a:t>
                      </a:r>
                      <a:endParaRPr lang="en-US" altLang="ko-KR" sz="900" b="1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smtClean="0"/>
                        <a:t>파주시</a:t>
                      </a:r>
                      <a:r>
                        <a:rPr lang="en-US" altLang="ko-KR" sz="900" b="1" dirty="0" smtClean="0"/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 smtClean="0"/>
                        <a:t>대명골천</a:t>
                      </a:r>
                      <a:r>
                        <a:rPr lang="ko-KR" altLang="en-US" sz="900" dirty="0" smtClean="0"/>
                        <a:t> 개수공사</a:t>
                      </a:r>
                      <a:endParaRPr lang="en-US" altLang="ko-KR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L=1.6㎞</a:t>
                      </a:r>
                    </a:p>
                    <a:p>
                      <a:pPr algn="l" latinLnBrk="1"/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6</a:t>
                      </a:r>
                      <a:r>
                        <a:rPr lang="ko-KR" altLang="en-US" sz="900" dirty="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80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보상 및 </a:t>
                      </a:r>
                      <a:r>
                        <a:rPr lang="ko-KR" altLang="en-US" sz="900" dirty="0" err="1" smtClean="0"/>
                        <a:t>공사착수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2024. 05.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6429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1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 smtClean="0"/>
                        <a:t>윗배우니천</a:t>
                      </a:r>
                      <a:r>
                        <a:rPr lang="ko-KR" altLang="en-US" sz="900" dirty="0" smtClean="0"/>
                        <a:t> 개수공사</a:t>
                      </a:r>
                      <a:endParaRPr lang="en-US" altLang="ko-KR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smtClean="0"/>
                        <a:t>제방 </a:t>
                      </a:r>
                      <a:r>
                        <a:rPr lang="en-US" altLang="ko-KR" sz="900" dirty="0" smtClean="0"/>
                        <a:t>L=1.7㎞</a:t>
                      </a:r>
                    </a:p>
                    <a:p>
                      <a:pPr algn="l" latinLnBrk="1"/>
                      <a:r>
                        <a:rPr lang="ko-KR" altLang="en-US" sz="900" dirty="0" smtClean="0"/>
                        <a:t>교량 </a:t>
                      </a:r>
                      <a:r>
                        <a:rPr lang="en-US" altLang="ko-KR" sz="900" dirty="0" smtClean="0"/>
                        <a:t>4</a:t>
                      </a:r>
                      <a:r>
                        <a:rPr lang="ko-KR" altLang="en-US" sz="900" dirty="0" smtClean="0"/>
                        <a:t>개소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62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실시설계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2025. 09.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98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/>
                        <a:t>재난대비</a:t>
                      </a:r>
                      <a:endParaRPr lang="ko-KR" altLang="en-US" sz="900" b="1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smtClean="0"/>
                        <a:t>국가하천 스마트홍수 관리시스템</a:t>
                      </a:r>
                      <a:endParaRPr lang="en-US" altLang="ko-KR" sz="900" dirty="0" smtClean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dirty="0" err="1" smtClean="0"/>
                        <a:t>배수문</a:t>
                      </a:r>
                      <a:r>
                        <a:rPr lang="ko-KR" altLang="en-US" sz="900" dirty="0" smtClean="0"/>
                        <a:t> </a:t>
                      </a:r>
                      <a:r>
                        <a:rPr lang="en-US" altLang="ko-KR" sz="900" dirty="0" smtClean="0"/>
                        <a:t>86</a:t>
                      </a:r>
                      <a:r>
                        <a:rPr lang="ko-KR" altLang="en-US" sz="900" dirty="0" smtClean="0"/>
                        <a:t>개소 개량 및 교체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113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공사 </a:t>
                      </a:r>
                      <a:r>
                        <a:rPr lang="en-US" altLang="ko-KR" sz="900" dirty="0" smtClean="0"/>
                        <a:t>100%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 smtClean="0"/>
                        <a:t>2022. 08.</a:t>
                      </a:r>
                      <a:endParaRPr lang="ko-KR" altLang="en-US" sz="900" dirty="0"/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398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5490" y="1041446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지속적인 재난예방 대비체계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친수하천과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04848" y="1131592"/>
            <a:ext cx="8280920" cy="3421121"/>
            <a:chOff x="304848" y="1131590"/>
            <a:chExt cx="8280920" cy="114514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04848" y="1131590"/>
              <a:ext cx="8280920" cy="13654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체계적인 자연재난 대비태세 구축</a:t>
              </a:r>
              <a:r>
                <a:rPr lang="en-US" altLang="ko-KR" sz="1900" b="1" dirty="0" smtClean="0">
                  <a:solidFill>
                    <a:srgbClr val="002060"/>
                  </a:solidFill>
                  <a:latin typeface="+mn-ea"/>
                </a:rPr>
                <a:t>(2021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년도</a:t>
              </a:r>
              <a:r>
                <a:rPr lang="en-US" altLang="ko-KR" sz="1900" b="1" dirty="0" smtClean="0">
                  <a:solidFill>
                    <a:srgbClr val="002060"/>
                  </a:solidFill>
                  <a:latin typeface="+mn-ea"/>
                </a:rPr>
                <a:t>)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22307" y="1283790"/>
              <a:ext cx="5724848" cy="992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600" b="1" dirty="0"/>
                <a:t> 사업대상 </a:t>
              </a:r>
              <a:r>
                <a:rPr kumimoji="1" lang="en-US" altLang="ko-KR" sz="1600" b="1" dirty="0"/>
                <a:t>: </a:t>
              </a:r>
              <a:r>
                <a:rPr kumimoji="1" lang="ko-KR" altLang="en-US" sz="1600" b="1" dirty="0"/>
                <a:t>운정호수공원</a:t>
              </a:r>
              <a:r>
                <a:rPr kumimoji="1" lang="en-US" altLang="ko-KR" sz="1600" b="1" dirty="0"/>
                <a:t>, </a:t>
              </a:r>
              <a:r>
                <a:rPr kumimoji="1" lang="ko-KR" altLang="en-US" sz="1600" b="1" dirty="0" err="1"/>
                <a:t>소리천</a:t>
              </a:r>
              <a:r>
                <a:rPr kumimoji="1" lang="en-US" altLang="ko-KR" sz="1600" b="1" dirty="0"/>
                <a:t>, </a:t>
              </a:r>
              <a:r>
                <a:rPr kumimoji="1" lang="ko-KR" altLang="en-US" sz="1600" b="1" dirty="0" err="1"/>
                <a:t>소리천과</a:t>
              </a:r>
              <a:r>
                <a:rPr kumimoji="1" lang="ko-KR" altLang="en-US" sz="1600" b="1" dirty="0"/>
                <a:t> 만나는 </a:t>
              </a:r>
              <a:r>
                <a:rPr kumimoji="1" lang="ko-KR" altLang="en-US" sz="1600" b="1" dirty="0" err="1"/>
                <a:t>공릉천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/>
                <a:t>사 업 비  </a:t>
              </a:r>
              <a:r>
                <a:rPr kumimoji="1" lang="en-US" altLang="ko-KR" sz="1600" b="1" dirty="0"/>
                <a:t>: 225</a:t>
              </a:r>
              <a:r>
                <a:rPr kumimoji="1" lang="ko-KR" altLang="en-US" sz="1600" b="1" dirty="0"/>
                <a:t>억원</a:t>
              </a:r>
              <a:r>
                <a:rPr kumimoji="1" lang="en-US" altLang="ko-KR" sz="1600" b="1" dirty="0"/>
                <a:t>(</a:t>
              </a:r>
              <a:r>
                <a:rPr kumimoji="1" lang="ko-KR" altLang="en-US" sz="1600" b="1" dirty="0"/>
                <a:t>시비 </a:t>
              </a:r>
              <a:r>
                <a:rPr kumimoji="1" lang="en-US" altLang="ko-KR" sz="1600" b="1" dirty="0"/>
                <a:t>125</a:t>
              </a:r>
              <a:r>
                <a:rPr kumimoji="1" lang="ko-KR" altLang="en-US" sz="1600" b="1" dirty="0"/>
                <a:t>억원</a:t>
              </a:r>
              <a:r>
                <a:rPr kumimoji="1" lang="en-US" altLang="ko-KR" sz="1600" b="1" dirty="0"/>
                <a:t>, </a:t>
              </a:r>
              <a:r>
                <a:rPr kumimoji="1" lang="ko-KR" altLang="en-US" sz="1600" b="1" dirty="0" err="1"/>
                <a:t>특조금</a:t>
              </a:r>
              <a:r>
                <a:rPr kumimoji="1" lang="ko-KR" altLang="en-US" sz="1600" b="1" dirty="0"/>
                <a:t> </a:t>
              </a:r>
              <a:r>
                <a:rPr kumimoji="1" lang="en-US" altLang="ko-KR" sz="1600" b="1" dirty="0"/>
                <a:t>100</a:t>
              </a:r>
              <a:r>
                <a:rPr kumimoji="1" lang="ko-KR" altLang="en-US" sz="1600" b="1" dirty="0"/>
                <a:t>억원</a:t>
              </a:r>
              <a:r>
                <a:rPr kumimoji="1" lang="en-US" altLang="ko-KR" sz="1600" b="1" dirty="0"/>
                <a:t>)</a:t>
              </a:r>
            </a:p>
            <a:p>
              <a:pPr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kumimoji="1" lang="ko-KR" altLang="en-US" sz="1600" b="1" dirty="0"/>
                <a:t> 사업내용 </a:t>
              </a:r>
              <a:r>
                <a:rPr kumimoji="1" lang="en-US" altLang="ko-KR" sz="1600" b="1" dirty="0"/>
                <a:t> 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400" dirty="0"/>
                <a:t>  -</a:t>
              </a:r>
              <a:r>
                <a:rPr kumimoji="1" lang="ko-KR" altLang="en-US" sz="1400" dirty="0"/>
                <a:t> </a:t>
              </a:r>
              <a:r>
                <a:rPr kumimoji="1" lang="en-US" altLang="ko-KR" sz="1400" dirty="0"/>
                <a:t>(</a:t>
              </a:r>
              <a:r>
                <a:rPr kumimoji="1" lang="ko-KR" altLang="en-US" sz="1400" dirty="0" err="1"/>
                <a:t>공간조성</a:t>
              </a:r>
              <a:r>
                <a:rPr kumimoji="1" lang="en-US" altLang="ko-KR" sz="1400" dirty="0"/>
                <a:t>) </a:t>
              </a:r>
              <a:r>
                <a:rPr kumimoji="1" lang="ko-KR" altLang="en-US" sz="1400" dirty="0"/>
                <a:t>음악분수</a:t>
              </a:r>
              <a:r>
                <a:rPr kumimoji="1" lang="en-US" altLang="ko-KR" sz="1400" dirty="0"/>
                <a:t>, </a:t>
              </a:r>
              <a:r>
                <a:rPr kumimoji="1" lang="ko-KR" altLang="en-US" sz="1400" dirty="0"/>
                <a:t>징검다리</a:t>
              </a:r>
              <a:r>
                <a:rPr kumimoji="1" lang="en-US" altLang="ko-KR" sz="1400" dirty="0"/>
                <a:t>, </a:t>
              </a:r>
              <a:r>
                <a:rPr kumimoji="1" lang="ko-KR" altLang="en-US" sz="1400" dirty="0" err="1"/>
                <a:t>카페쉼터</a:t>
              </a:r>
              <a:r>
                <a:rPr kumimoji="1" lang="ko-KR" altLang="en-US" sz="1400" dirty="0"/>
                <a:t> 등 </a:t>
              </a:r>
              <a:r>
                <a:rPr kumimoji="1" lang="ko-KR" altLang="en-US" sz="1400" dirty="0" err="1"/>
                <a:t>친수시설</a:t>
              </a:r>
              <a:r>
                <a:rPr kumimoji="1" lang="ko-KR" altLang="en-US" sz="1400" dirty="0"/>
                <a:t> </a:t>
              </a:r>
              <a:r>
                <a:rPr kumimoji="1" lang="en-US" altLang="ko-KR" sz="1400" dirty="0"/>
                <a:t>1</a:t>
              </a:r>
              <a:r>
                <a:rPr kumimoji="1" lang="ko-KR" altLang="en-US" sz="1400" dirty="0"/>
                <a:t>식</a:t>
              </a:r>
              <a:endParaRPr kumimoji="1" lang="en-US" altLang="ko-KR" sz="1400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400" dirty="0"/>
                <a:t>  - (</a:t>
              </a:r>
              <a:r>
                <a:rPr kumimoji="1" lang="ko-KR" altLang="en-US" sz="1400" dirty="0"/>
                <a:t>수질개선</a:t>
              </a:r>
              <a:r>
                <a:rPr kumimoji="1" lang="en-US" altLang="ko-KR" sz="1400" dirty="0"/>
                <a:t>) </a:t>
              </a:r>
              <a:r>
                <a:rPr kumimoji="1" lang="ko-KR" altLang="en-US" sz="1400" dirty="0"/>
                <a:t>물순환시스템 </a:t>
              </a:r>
              <a:r>
                <a:rPr kumimoji="1" lang="ko-KR" altLang="en-US" sz="1400" dirty="0" err="1"/>
                <a:t>수처리장</a:t>
              </a:r>
              <a:r>
                <a:rPr kumimoji="1" lang="ko-KR" altLang="en-US" sz="1400" dirty="0"/>
                <a:t> 보수</a:t>
              </a:r>
              <a:r>
                <a:rPr kumimoji="1" lang="en-US" altLang="ko-KR" sz="1400" dirty="0"/>
                <a:t>, </a:t>
              </a:r>
              <a:r>
                <a:rPr kumimoji="1" lang="ko-KR" altLang="en-US" sz="1400" dirty="0" err="1"/>
                <a:t>가동보</a:t>
              </a:r>
              <a:r>
                <a:rPr kumimoji="1" lang="ko-KR" altLang="en-US" sz="1400" dirty="0"/>
                <a:t> </a:t>
              </a:r>
              <a:r>
                <a:rPr kumimoji="1" lang="en-US" altLang="ko-KR" sz="1400" dirty="0"/>
                <a:t>2</a:t>
              </a:r>
              <a:r>
                <a:rPr kumimoji="1" lang="ko-KR" altLang="en-US" sz="1400" dirty="0"/>
                <a:t>개소</a:t>
              </a:r>
              <a:endParaRPr kumimoji="1" lang="en-US" altLang="ko-KR" sz="1400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400" dirty="0"/>
                <a:t>  - (</a:t>
              </a:r>
              <a:r>
                <a:rPr kumimoji="1" lang="ko-KR" altLang="en-US" sz="1400" dirty="0"/>
                <a:t>경관조명</a:t>
              </a:r>
              <a:r>
                <a:rPr kumimoji="1" lang="en-US" altLang="ko-KR" sz="1400" dirty="0"/>
                <a:t>) </a:t>
              </a:r>
              <a:r>
                <a:rPr kumimoji="1" lang="ko-KR" altLang="en-US" sz="1400" dirty="0" err="1"/>
                <a:t>소리천</a:t>
              </a:r>
              <a:r>
                <a:rPr kumimoji="1" lang="ko-KR" altLang="en-US" sz="1400" dirty="0"/>
                <a:t> 야간 경관조명</a:t>
              </a:r>
              <a:endParaRPr kumimoji="1" lang="en-US" altLang="ko-KR" sz="1400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/>
                <a:t> </a:t>
              </a:r>
              <a:r>
                <a:rPr kumimoji="1" lang="ko-KR" altLang="en-US" sz="1600" b="1" dirty="0"/>
                <a:t>사업기간 </a:t>
              </a:r>
              <a:r>
                <a:rPr kumimoji="1" lang="en-US" altLang="ko-KR" sz="1600" b="1" dirty="0"/>
                <a:t>: </a:t>
              </a:r>
              <a:r>
                <a:rPr kumimoji="1" lang="en-US" altLang="ko-KR" sz="1600" b="1" dirty="0">
                  <a:latin typeface="+mj-ea"/>
                </a:rPr>
                <a:t>2019. 11. ~ 2023. 04.</a:t>
              </a:r>
              <a:endParaRPr kumimoji="1" lang="en-US" altLang="ko-KR" sz="1600" b="1" dirty="0"/>
            </a:p>
          </p:txBody>
        </p:sp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6224014" y="2786605"/>
            <a:ext cx="2304257" cy="252282"/>
          </a:xfrm>
          <a:prstGeom prst="roundRect">
            <a:avLst/>
          </a:prstGeom>
          <a:noFill/>
          <a:ln w="15875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224014" y="2760470"/>
            <a:ext cx="2271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+mn-ea"/>
              </a:rPr>
              <a:t>운정호수공원 음악분수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6229712" y="4367261"/>
            <a:ext cx="2304257" cy="252282"/>
          </a:xfrm>
          <a:prstGeom prst="roundRect">
            <a:avLst/>
          </a:prstGeom>
          <a:noFill/>
          <a:ln w="15875">
            <a:solidFill>
              <a:schemeClr val="tx2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31542" y="4344708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err="1" smtClean="0">
                <a:latin typeface="+mn-ea"/>
              </a:rPr>
              <a:t>소리천</a:t>
            </a:r>
            <a:r>
              <a:rPr lang="ko-KR" altLang="en-US" sz="1400" dirty="0" smtClean="0">
                <a:latin typeface="+mn-ea"/>
              </a:rPr>
              <a:t> 야간 경관조명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181117" y="681309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시민중심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친수공간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47350" y="1116865"/>
            <a:ext cx="8374395" cy="4318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운정호수공원</a:t>
            </a:r>
            <a:r>
              <a:rPr lang="en-US" altLang="ko-KR" b="1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소리천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b="1" dirty="0" err="1" smtClean="0">
                <a:solidFill>
                  <a:schemeClr val="tx1"/>
                </a:solidFill>
                <a:latin typeface="+mn-ea"/>
              </a:rPr>
              <a:t>친수공간</a:t>
            </a:r>
            <a:r>
              <a:rPr lang="ko-KR" altLang="en-US" b="1" dirty="0" smtClean="0">
                <a:solidFill>
                  <a:schemeClr val="tx1"/>
                </a:solidFill>
                <a:latin typeface="+mn-ea"/>
              </a:rPr>
              <a:t> 조성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28" name="_x256279688" descr="EMB00003e08287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9" r="12260"/>
          <a:stretch>
            <a:fillRect/>
          </a:stretch>
        </p:blipFill>
        <p:spPr bwMode="auto">
          <a:xfrm>
            <a:off x="6224014" y="1567066"/>
            <a:ext cx="2271368" cy="119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5912563" y="605970"/>
            <a:ext cx="308850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4" name="_x422725448" descr="EMB00003e08287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385" y="3071951"/>
            <a:ext cx="2282885" cy="1239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68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8522" y="1056835"/>
            <a:ext cx="8459636" cy="396732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파주시 대중교통 안정적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3815827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❙운정</a:t>
            </a:r>
            <a:r>
              <a:rPr lang="en-US" altLang="ko-KR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지구 대중교통 불편 해소</a:t>
            </a:r>
            <a:endParaRPr lang="ko-KR" altLang="en-US" sz="1900" dirty="0">
              <a:solidFill>
                <a:srgbClr val="002060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1"/>
            <a:ext cx="8280920" cy="706292"/>
            <a:chOff x="251520" y="1131590"/>
            <a:chExt cx="8280920" cy="82557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0567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광역버스 </a:t>
              </a:r>
              <a:r>
                <a:rPr lang="ko-KR" altLang="en-US" sz="1900" b="1" dirty="0" err="1" smtClean="0">
                  <a:solidFill>
                    <a:srgbClr val="002060"/>
                  </a:solidFill>
                  <a:latin typeface="+mn-ea"/>
                </a:rPr>
                <a:t>대광위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 전환 추진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25845" y="1528558"/>
              <a:ext cx="8064896" cy="428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직행좌석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경기도 공공버스</a:t>
              </a:r>
              <a:r>
                <a:rPr kumimoji="1" lang="en-US" altLang="ko-KR" sz="1600" b="1" dirty="0" smtClean="0">
                  <a:latin typeface="+mj-lt"/>
                </a:rPr>
                <a:t>) </a:t>
              </a:r>
              <a:r>
                <a:rPr kumimoji="1" lang="ko-KR" altLang="en-US" sz="1600" b="1" dirty="0" smtClean="0">
                  <a:latin typeface="+mj-lt"/>
                </a:rPr>
                <a:t>노선 </a:t>
              </a:r>
              <a:r>
                <a:rPr kumimoji="1" lang="ko-KR" altLang="en-US" sz="1600" b="1" dirty="0" err="1" smtClean="0">
                  <a:latin typeface="+mj-lt"/>
                </a:rPr>
                <a:t>대광위</a:t>
              </a:r>
              <a:r>
                <a:rPr kumimoji="1" lang="ko-KR" altLang="en-US" sz="1600" b="1" dirty="0" smtClean="0">
                  <a:latin typeface="+mj-lt"/>
                </a:rPr>
                <a:t> 전환</a:t>
              </a:r>
              <a:r>
                <a:rPr kumimoji="1" lang="en-US" altLang="ko-KR" sz="1600" b="1" dirty="0" smtClean="0">
                  <a:latin typeface="+mj-lt"/>
                </a:rPr>
                <a:t>(12</a:t>
              </a:r>
              <a:r>
                <a:rPr kumimoji="1" lang="ko-KR" altLang="en-US" sz="1600" b="1" dirty="0" smtClean="0">
                  <a:latin typeface="+mj-lt"/>
                </a:rPr>
                <a:t>개 노선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25845" y="4144163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해오름마을</a:t>
            </a:r>
            <a:r>
              <a:rPr kumimoji="1" lang="en-US" altLang="ko-KR" sz="1600" b="1" dirty="0" smtClean="0">
                <a:latin typeface="+mj-lt"/>
              </a:rPr>
              <a:t>(56</a:t>
            </a:r>
            <a:r>
              <a:rPr kumimoji="1" lang="ko-KR" altLang="en-US" sz="1600" b="1" dirty="0" smtClean="0">
                <a:latin typeface="+mj-lt"/>
              </a:rPr>
              <a:t>번 국지도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앞 상행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금촌</a:t>
            </a:r>
            <a:r>
              <a:rPr kumimoji="1" lang="ko-KR" altLang="en-US" sz="1600" b="1" dirty="0" smtClean="0">
                <a:latin typeface="+mj-lt"/>
              </a:rPr>
              <a:t> 방면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정류소 신설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운정</a:t>
            </a:r>
            <a:r>
              <a:rPr kumimoji="1" lang="en-US" altLang="ko-KR" sz="1600" b="1" dirty="0" smtClean="0">
                <a:latin typeface="+mj-lt"/>
              </a:rPr>
              <a:t>3</a:t>
            </a:r>
            <a:r>
              <a:rPr kumimoji="1" lang="ko-KR" altLang="en-US" sz="1600" b="1" dirty="0" smtClean="0">
                <a:latin typeface="+mj-lt"/>
              </a:rPr>
              <a:t>지구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해오름마을</a:t>
            </a:r>
            <a:r>
              <a:rPr kumimoji="1" lang="en-US" altLang="ko-KR" sz="1600" b="1" dirty="0" smtClean="0">
                <a:latin typeface="+mj-lt"/>
              </a:rPr>
              <a:t>~</a:t>
            </a:r>
            <a:r>
              <a:rPr kumimoji="1" lang="ko-KR" altLang="en-US" sz="1600" b="1" dirty="0" smtClean="0">
                <a:latin typeface="+mj-lt"/>
              </a:rPr>
              <a:t>초롱꽃마을</a:t>
            </a:r>
            <a:r>
              <a:rPr kumimoji="1" lang="en-US" altLang="ko-KR" sz="1600" b="1" dirty="0" smtClean="0">
                <a:latin typeface="+mj-lt"/>
              </a:rPr>
              <a:t>~</a:t>
            </a:r>
            <a:r>
              <a:rPr kumimoji="1" lang="ko-KR" altLang="en-US" sz="1600" b="1" dirty="0" err="1" smtClean="0">
                <a:latin typeface="+mj-lt"/>
              </a:rPr>
              <a:t>대화역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노선 신설</a:t>
            </a:r>
            <a:endParaRPr kumimoji="1" lang="en-US" altLang="ko-KR" sz="1600" b="1" dirty="0">
              <a:latin typeface="+mj-ea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25845" y="3253677"/>
            <a:ext cx="8064896" cy="750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광역급행버스 준공영제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대광위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전환 운영 추진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b="1" dirty="0" smtClean="0"/>
              <a:t>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- M7111(</a:t>
            </a:r>
            <a:r>
              <a:rPr lang="ko-KR" altLang="en-US" sz="1500" b="1" dirty="0" smtClean="0">
                <a:solidFill>
                  <a:prstClr val="black"/>
                </a:solidFill>
              </a:rPr>
              <a:t>산내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6</a:t>
            </a:r>
            <a:r>
              <a:rPr lang="en-US" altLang="ko-KR" sz="10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8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단지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~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숭례문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준공영제 전환 완료 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'22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월부터 운영 예정</a:t>
            </a:r>
            <a:endParaRPr lang="en-US" altLang="ko-KR" sz="15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500" b="1" dirty="0"/>
              <a:t> </a:t>
            </a:r>
            <a:r>
              <a:rPr lang="en-US" altLang="ko-KR" sz="1500" b="1" dirty="0">
                <a:solidFill>
                  <a:prstClr val="black"/>
                </a:solidFill>
              </a:rPr>
              <a:t>- </a:t>
            </a:r>
            <a:r>
              <a:rPr lang="en-US" altLang="ko-KR" sz="1500" b="1" dirty="0" smtClean="0">
                <a:solidFill>
                  <a:prstClr val="black"/>
                </a:solidFill>
              </a:rPr>
              <a:t>M7154(</a:t>
            </a:r>
            <a:r>
              <a:rPr lang="ko-KR" altLang="en-US" sz="1500" b="1" dirty="0" err="1" smtClean="0">
                <a:solidFill>
                  <a:prstClr val="black"/>
                </a:solidFill>
              </a:rPr>
              <a:t>교하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~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광화문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준공영제 </a:t>
            </a:r>
            <a:r>
              <a:rPr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전환 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추진 중 </a:t>
            </a:r>
            <a:r>
              <a:rPr lang="en-US" altLang="ko-KR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'22</a:t>
            </a:r>
            <a:r>
              <a:rPr lang="ko-KR" altLang="en-US" sz="15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년 신규사업 제출 완료</a:t>
            </a:r>
            <a:endParaRPr kumimoji="1" lang="en-US" altLang="ko-KR" sz="1500" b="1" dirty="0">
              <a:latin typeface="+mj-ea"/>
            </a:endParaRPr>
          </a:p>
          <a:p>
            <a:pPr>
              <a:lnSpc>
                <a:spcPct val="150000"/>
              </a:lnSpc>
            </a:pPr>
            <a:endParaRPr kumimoji="1" lang="en-US" altLang="ko-KR" sz="15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lt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539552" y="1818272"/>
          <a:ext cx="7447030" cy="969502"/>
        </p:xfrm>
        <a:graphic>
          <a:graphicData uri="http://schemas.openxmlformats.org/drawingml/2006/table">
            <a:tbl>
              <a:tblPr/>
              <a:tblGrid>
                <a:gridCol w="121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79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04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4942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한양신명조"/>
                        </a:rPr>
                        <a:t>구분</a:t>
                      </a:r>
                      <a:endParaRPr lang="ko-KR" altLang="en-US" sz="1100" kern="0" spc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smtClean="0">
                          <a:solidFill>
                            <a:schemeClr val="bg1"/>
                          </a:solidFill>
                          <a:latin typeface="+mn-lt"/>
                          <a:ea typeface="한양신명조"/>
                          <a:cs typeface="+mn-cs"/>
                        </a:rPr>
                        <a:t>대상</a:t>
                      </a:r>
                      <a:endParaRPr lang="en-US" altLang="ko-KR" sz="1100" b="1" kern="0" spc="0" dirty="0" smtClean="0">
                        <a:solidFill>
                          <a:schemeClr val="bg1"/>
                        </a:solidFill>
                        <a:latin typeface="+mn-lt"/>
                        <a:ea typeface="한양신명조"/>
                        <a:cs typeface="+mn-cs"/>
                      </a:endParaRPr>
                    </a:p>
                  </a:txBody>
                  <a:tcPr marL="43685" marR="43685" marT="12078" marB="12078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노선수</a:t>
                      </a:r>
                      <a:r>
                        <a:rPr lang="en-US" altLang="ko-KR" sz="1100" b="1" kern="0" spc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0" spc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파주시</a:t>
                      </a:r>
                      <a:r>
                        <a:rPr lang="en-US" altLang="ko-KR" sz="1100" b="1" kern="0" spc="0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43685" marR="43685" marT="12078" marB="12078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0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'22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년</a:t>
                      </a: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신성교통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) 2200, 7300, 9030, 9030-1, G7111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050" kern="0" spc="0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신일여객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) 9709, 9710, 9710-1 (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파주선진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) G7625, G7426</a:t>
                      </a:r>
                      <a:endParaRPr lang="en-US" sz="105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kern="0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</a:t>
                      </a:r>
                      <a:r>
                        <a:rPr lang="ko-KR" altLang="en-US" sz="1050" kern="0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개</a:t>
                      </a:r>
                      <a:endParaRPr lang="ko-KR" altLang="en-US" sz="1050" kern="0" spc="-100" baseline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‘23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년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(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신성교통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) 3100 (</a:t>
                      </a:r>
                      <a:r>
                        <a:rPr lang="ko-KR" altLang="en-US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명성운수</a:t>
                      </a:r>
                      <a:r>
                        <a:rPr lang="en-US" altLang="ko-KR" sz="1050" kern="0" spc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) 3400</a:t>
                      </a:r>
                      <a:endParaRPr lang="ko-KR" altLang="en-US" sz="1050" kern="0" spc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kern="0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  <a:r>
                        <a:rPr lang="ko-KR" altLang="en-US" sz="1050" kern="0" spc="-100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개</a:t>
                      </a:r>
                      <a:endParaRPr lang="ko-KR" altLang="en-US" sz="1050" kern="0" spc="-100" baseline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3685" marR="43685" marT="12078" marB="1207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04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 누구나 만족하는 맞춤형 마을버스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69119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9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부르미버스</a:t>
            </a:r>
            <a:endParaRPr lang="ko-KR" altLang="en-US" sz="1900" dirty="0">
              <a:solidFill>
                <a:srgbClr val="002060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664682"/>
            <a:chOff x="251520" y="1131590"/>
            <a:chExt cx="8280920" cy="182420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마을버스 준공영제 운영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76882" y="1768400"/>
              <a:ext cx="8064896" cy="11873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ea"/>
                </a:rPr>
                <a:t> 마을버스 </a:t>
              </a:r>
              <a:r>
                <a:rPr kumimoji="1" lang="ko-KR" altLang="en-US" sz="1600" b="1" dirty="0">
                  <a:latin typeface="+mj-ea"/>
                </a:rPr>
                <a:t>준공영제 시행</a:t>
              </a:r>
              <a:r>
                <a:rPr kumimoji="1" lang="en-US" altLang="ko-KR" sz="1600" b="1" dirty="0">
                  <a:latin typeface="+mj-ea"/>
                </a:rPr>
                <a:t>(20.10) </a:t>
              </a:r>
              <a:r>
                <a:rPr lang="ko-KR" altLang="en-US" sz="1600" b="1" kern="0" dirty="0">
                  <a:solidFill>
                    <a:srgbClr val="000000"/>
                  </a:solidFill>
                  <a:latin typeface="맑은 고딕" panose="020B0503020000020004" pitchFamily="50" charset="-127"/>
                </a:rPr>
                <a:t>➪ 친절</a:t>
              </a:r>
              <a:r>
                <a:rPr lang="en-US" altLang="ko-KR" sz="16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16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정확</a:t>
              </a:r>
              <a:r>
                <a:rPr lang="en-US" altLang="ko-KR" sz="16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, </a:t>
              </a:r>
              <a:r>
                <a:rPr lang="ko-KR" altLang="en-US" sz="1600" b="1" kern="0" dirty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안전한 대중교통 서비스 제공</a:t>
              </a:r>
              <a:endParaRPr lang="en-US" altLang="ko-KR" sz="1600" b="1" kern="0" dirty="0">
                <a:solidFill>
                  <a:srgbClr val="000000"/>
                </a:solidFill>
                <a:latin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/>
                <a:t> </a:t>
              </a:r>
              <a:r>
                <a:rPr kumimoji="1" lang="ko-KR" altLang="en-US" sz="1600" b="1" dirty="0"/>
                <a:t>대상노선 </a:t>
              </a:r>
              <a:r>
                <a:rPr kumimoji="1" lang="en-US" altLang="ko-KR" sz="1600" b="1" dirty="0"/>
                <a:t>: </a:t>
              </a:r>
              <a:r>
                <a:rPr kumimoji="1" lang="ko-KR" altLang="en-US" sz="1600" b="1" dirty="0"/>
                <a:t>마을버스 </a:t>
              </a:r>
              <a:r>
                <a:rPr kumimoji="1" lang="en-US" altLang="ko-KR" sz="1600" b="1" dirty="0"/>
                <a:t>33</a:t>
              </a:r>
              <a:r>
                <a:rPr kumimoji="1" lang="ko-KR" altLang="en-US" sz="1600" b="1" dirty="0"/>
                <a:t>개 노선 </a:t>
              </a:r>
              <a:r>
                <a:rPr kumimoji="1" lang="en-US" altLang="ko-KR" sz="1600" b="1" dirty="0"/>
                <a:t>99</a:t>
              </a:r>
              <a:r>
                <a:rPr kumimoji="1" lang="ko-KR" altLang="en-US" sz="1600" b="1" dirty="0" smtClean="0"/>
                <a:t>대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ea"/>
                </a:rPr>
                <a:t> </a:t>
              </a:r>
              <a:r>
                <a:rPr kumimoji="1" lang="ko-KR" altLang="en-US" sz="1600" b="1" spc="120" dirty="0" smtClean="0">
                  <a:latin typeface="+mj-ea"/>
                </a:rPr>
                <a:t>예 산 액</a:t>
              </a:r>
              <a:r>
                <a:rPr kumimoji="1" lang="ko-KR" altLang="en-US" sz="1600" b="1" dirty="0" smtClean="0">
                  <a:latin typeface="+mj-ea"/>
                </a:rPr>
                <a:t> </a:t>
              </a:r>
              <a:r>
                <a:rPr kumimoji="1" lang="en-US" altLang="ko-KR" sz="1600" b="1" dirty="0" smtClean="0">
                  <a:latin typeface="+mj-ea"/>
                </a:rPr>
                <a:t>: 6,390</a:t>
              </a:r>
              <a:r>
                <a:rPr kumimoji="1" lang="ko-KR" altLang="en-US" sz="1600" b="1" dirty="0" err="1" smtClean="0">
                  <a:latin typeface="+mj-ea"/>
                </a:rPr>
                <a:t>백만원</a:t>
              </a:r>
              <a:r>
                <a:rPr kumimoji="1" lang="en-US" altLang="ko-KR" sz="1600" b="1" dirty="0" smtClean="0">
                  <a:latin typeface="+mj-ea"/>
                </a:rPr>
                <a:t>(</a:t>
              </a:r>
              <a:r>
                <a:rPr kumimoji="1" lang="ko-KR" altLang="en-US" sz="1600" b="1" dirty="0" smtClean="0">
                  <a:latin typeface="+mj-ea"/>
                </a:rPr>
                <a:t>시</a:t>
              </a:r>
              <a:r>
                <a:rPr kumimoji="1" lang="en-US" altLang="ko-KR" sz="1600" b="1" dirty="0" smtClean="0">
                  <a:latin typeface="+mj-ea"/>
                </a:rPr>
                <a:t>100%)</a:t>
              </a:r>
              <a:endParaRPr kumimoji="1" lang="en-US" altLang="ko-KR" sz="1600" b="1" dirty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59532" y="2983130"/>
            <a:ext cx="8064896" cy="83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smtClean="0"/>
              <a:t>운정 및 </a:t>
            </a:r>
            <a:r>
              <a:rPr kumimoji="1" lang="ko-KR" altLang="en-US" sz="1600" b="1" dirty="0" err="1" smtClean="0"/>
              <a:t>교하지구</a:t>
            </a:r>
            <a:r>
              <a:rPr kumimoji="1" lang="ko-KR" altLang="en-US" sz="1600" b="1" dirty="0" smtClean="0"/>
              <a:t> 내 </a:t>
            </a:r>
            <a:r>
              <a:rPr kumimoji="1" lang="ko-KR" altLang="en-US" sz="1600" b="1" dirty="0" err="1" smtClean="0"/>
              <a:t>부르미버스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9</a:t>
            </a:r>
            <a:r>
              <a:rPr kumimoji="1" lang="ko-KR" altLang="en-US" sz="1600" b="1" dirty="0" smtClean="0"/>
              <a:t>대 순환 운행</a:t>
            </a:r>
            <a:r>
              <a:rPr kumimoji="1" lang="en-US" altLang="ko-KR" sz="1600" b="1" baseline="30000" dirty="0" smtClean="0"/>
              <a:t>05:30~24:00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spc="120" dirty="0">
                <a:latin typeface="+mj-ea"/>
              </a:rPr>
              <a:t>예 산 액</a:t>
            </a:r>
            <a:r>
              <a:rPr kumimoji="1" lang="ko-KR" altLang="en-US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900</a:t>
            </a:r>
            <a:r>
              <a:rPr kumimoji="1" lang="ko-KR" altLang="en-US" sz="1600" b="1" dirty="0" err="1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도</a:t>
            </a:r>
            <a:r>
              <a:rPr kumimoji="1" lang="en-US" altLang="ko-KR" sz="1600" b="1" dirty="0" smtClean="0">
                <a:latin typeface="+mj-ea"/>
              </a:rPr>
              <a:t>30%/</a:t>
            </a:r>
            <a:r>
              <a:rPr kumimoji="1" lang="ko-KR" altLang="en-US" sz="1600" b="1" dirty="0" smtClean="0">
                <a:latin typeface="+mj-ea"/>
              </a:rPr>
              <a:t>시</a:t>
            </a:r>
            <a:r>
              <a:rPr kumimoji="1" lang="en-US" altLang="ko-KR" sz="1600" b="1" dirty="0" smtClean="0">
                <a:latin typeface="+mj-ea"/>
              </a:rPr>
              <a:t>70%)</a:t>
            </a:r>
            <a:r>
              <a:rPr kumimoji="1" lang="ko-KR" altLang="en-US" sz="1600" b="1" dirty="0" smtClean="0"/>
              <a:t> </a:t>
            </a:r>
            <a:endParaRPr kumimoji="1" lang="en-US" altLang="ko-KR" sz="1600" b="1" dirty="0" smtClean="0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5" name="모서리가 둥근 직사각형 24"/>
          <p:cNvSpPr/>
          <p:nvPr/>
        </p:nvSpPr>
        <p:spPr>
          <a:xfrm>
            <a:off x="260580" y="3892892"/>
            <a:ext cx="8297499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9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노선입찰형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준공영제 마을버스 신설</a:t>
            </a:r>
            <a:endParaRPr lang="ko-KR" altLang="en-US" sz="1900" b="1" dirty="0">
              <a:solidFill>
                <a:srgbClr val="002060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376882" y="4175017"/>
            <a:ext cx="8064896" cy="83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err="1" smtClean="0"/>
              <a:t>운정지구</a:t>
            </a:r>
            <a:r>
              <a:rPr kumimoji="1" lang="ko-KR" altLang="en-US" sz="1600" b="1" dirty="0" smtClean="0"/>
              <a:t> 내 마을버스 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개 노선 </a:t>
            </a:r>
            <a:r>
              <a:rPr kumimoji="1" lang="en-US" altLang="ko-KR" sz="1600" b="1" dirty="0" smtClean="0"/>
              <a:t>11</a:t>
            </a:r>
            <a:r>
              <a:rPr kumimoji="1" lang="ko-KR" altLang="en-US" sz="1600" b="1" dirty="0" smtClean="0"/>
              <a:t>대 운행</a:t>
            </a:r>
            <a:r>
              <a:rPr kumimoji="1" lang="en-US" altLang="ko-KR" sz="1600" b="1" baseline="30000" dirty="0" smtClean="0"/>
              <a:t>05:30~23:30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spc="120" dirty="0">
                <a:latin typeface="+mj-ea"/>
              </a:rPr>
              <a:t>예 산 액</a:t>
            </a:r>
            <a:r>
              <a:rPr kumimoji="1" lang="ko-KR" altLang="en-US" sz="1600" b="1" dirty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759</a:t>
            </a:r>
            <a:r>
              <a:rPr kumimoji="1" lang="ko-KR" altLang="en-US" sz="1600" b="1" dirty="0" err="1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시</a:t>
            </a:r>
            <a:r>
              <a:rPr kumimoji="1" lang="en-US" altLang="ko-KR" sz="1600" b="1" dirty="0" smtClean="0">
                <a:latin typeface="+mj-ea"/>
              </a:rPr>
              <a:t>100%)</a:t>
            </a:r>
            <a:r>
              <a:rPr kumimoji="1" lang="ko-KR" altLang="en-US" sz="1600" b="1" dirty="0" smtClean="0"/>
              <a:t> </a:t>
            </a:r>
            <a:endParaRPr kumimoji="1" lang="en-US" altLang="ko-KR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33933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03948" y="1056835"/>
            <a:ext cx="8459636" cy="394976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안정적인 대중교통 서비스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제공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01318" y="1490737"/>
            <a:ext cx="8064896" cy="1139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600" b="1" dirty="0" smtClean="0">
                <a:solidFill>
                  <a:srgbClr val="002060"/>
                </a:solidFill>
                <a:latin typeface="+mj-lt"/>
              </a:rPr>
              <a:t> </a:t>
            </a:r>
            <a:endParaRPr kumimoji="1" lang="en-US" altLang="ko-KR" sz="1600" b="1" dirty="0">
              <a:solidFill>
                <a:srgbClr val="002060"/>
              </a:solidFill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운행마을 </a:t>
            </a:r>
            <a:r>
              <a:rPr kumimoji="1" lang="en-US" altLang="ko-KR" sz="1600" b="1" dirty="0" smtClean="0">
                <a:latin typeface="+mj-lt"/>
              </a:rPr>
              <a:t>: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광탄면</a:t>
            </a:r>
            <a:r>
              <a:rPr kumimoji="1" lang="ko-KR" altLang="en-US" sz="1600" b="1" dirty="0" smtClean="0">
                <a:latin typeface="+mj-lt"/>
              </a:rPr>
              <a:t> 창만</a:t>
            </a:r>
            <a:r>
              <a:rPr kumimoji="1" lang="en-US" altLang="ko-KR" sz="1600" b="1" dirty="0" smtClean="0">
                <a:latin typeface="+mj-lt"/>
              </a:rPr>
              <a:t>3</a:t>
            </a:r>
            <a:r>
              <a:rPr kumimoji="1" lang="ko-KR" altLang="en-US" sz="1600" b="1" dirty="0" smtClean="0">
                <a:latin typeface="+mj-lt"/>
              </a:rPr>
              <a:t>리 등 </a:t>
            </a:r>
            <a:r>
              <a:rPr kumimoji="1" lang="en-US" altLang="ko-KR" sz="1600" b="1" dirty="0" smtClean="0">
                <a:latin typeface="+mj-lt"/>
              </a:rPr>
              <a:t>52</a:t>
            </a:r>
            <a:r>
              <a:rPr kumimoji="1" lang="ko-KR" altLang="en-US" sz="1600" b="1" dirty="0" smtClean="0">
                <a:latin typeface="+mj-lt"/>
              </a:rPr>
              <a:t>개 마을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참여택시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파주시 전체 택시 </a:t>
            </a:r>
            <a:r>
              <a:rPr kumimoji="1" lang="en-US" altLang="ko-KR" sz="1600" b="1" dirty="0" smtClean="0">
                <a:latin typeface="+mj-lt"/>
              </a:rPr>
              <a:t>794</a:t>
            </a:r>
            <a:r>
              <a:rPr kumimoji="1" lang="ko-KR" altLang="en-US" sz="1600" b="1" dirty="0" smtClean="0">
                <a:latin typeface="+mj-lt"/>
              </a:rPr>
              <a:t>대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개인 </a:t>
            </a:r>
            <a:r>
              <a:rPr kumimoji="1" lang="en-US" altLang="ko-KR" sz="1600" b="1" dirty="0" smtClean="0">
                <a:latin typeface="+mj-lt"/>
              </a:rPr>
              <a:t>546, </a:t>
            </a:r>
            <a:r>
              <a:rPr kumimoji="1" lang="ko-KR" altLang="en-US" sz="1600" b="1" dirty="0" smtClean="0">
                <a:latin typeface="+mj-lt"/>
              </a:rPr>
              <a:t>법인 </a:t>
            </a:r>
            <a:r>
              <a:rPr kumimoji="1" lang="en-US" altLang="ko-KR" sz="1600" b="1" dirty="0" smtClean="0">
                <a:latin typeface="+mj-lt"/>
              </a:rPr>
              <a:t>248)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이용인원 </a:t>
            </a:r>
            <a:r>
              <a:rPr kumimoji="1" lang="en-US" altLang="ko-KR" sz="1600" b="1" dirty="0" smtClean="0">
                <a:latin typeface="+mj-lt"/>
              </a:rPr>
              <a:t>: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272,879</a:t>
            </a:r>
            <a:r>
              <a:rPr kumimoji="1" lang="ko-KR" altLang="en-US" sz="1600" b="1" dirty="0" smtClean="0">
                <a:latin typeface="+mj-lt"/>
              </a:rPr>
              <a:t>명 </a:t>
            </a:r>
            <a:r>
              <a:rPr kumimoji="1" lang="en-US" altLang="ko-KR" sz="1600" b="1" dirty="0" smtClean="0">
                <a:latin typeface="+mj-lt"/>
              </a:rPr>
              <a:t>(19.4.~ 22.6. </a:t>
            </a:r>
            <a:r>
              <a:rPr kumimoji="1" lang="ko-KR" altLang="en-US" sz="1600" b="1" dirty="0" smtClean="0">
                <a:latin typeface="+mj-lt"/>
              </a:rPr>
              <a:t>누적</a:t>
            </a:r>
            <a:r>
              <a:rPr kumimoji="1" lang="en-US" altLang="ko-KR" sz="1600" b="1" dirty="0" smtClean="0">
                <a:latin typeface="+mj-lt"/>
              </a:rPr>
              <a:t>)</a:t>
            </a:r>
            <a:r>
              <a:rPr kumimoji="1" lang="ko-KR" altLang="en-US" sz="1600" b="1" dirty="0" smtClean="0">
                <a:latin typeface="+mj-lt"/>
              </a:rPr>
              <a:t> 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spc="120" dirty="0" smtClean="0">
                <a:latin typeface="+mj-ea"/>
              </a:rPr>
              <a:t> </a:t>
            </a:r>
            <a:r>
              <a:rPr kumimoji="1" lang="ko-KR" altLang="en-US" sz="1600" b="1" spc="110" dirty="0" smtClean="0">
                <a:latin typeface="+mj-ea"/>
              </a:rPr>
              <a:t>예 산 액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: 700</a:t>
            </a:r>
            <a:r>
              <a:rPr kumimoji="1" lang="ko-KR" altLang="en-US" sz="1600" b="1" dirty="0" err="1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국</a:t>
            </a:r>
            <a:r>
              <a:rPr kumimoji="1" lang="en-US" altLang="ko-KR" sz="1600" b="1" dirty="0" smtClean="0">
                <a:latin typeface="+mj-ea"/>
              </a:rPr>
              <a:t>50%, </a:t>
            </a:r>
            <a:r>
              <a:rPr kumimoji="1" lang="ko-KR" altLang="en-US" sz="1600" b="1" dirty="0" smtClean="0">
                <a:latin typeface="+mj-ea"/>
              </a:rPr>
              <a:t>시</a:t>
            </a:r>
            <a:r>
              <a:rPr kumimoji="1" lang="en-US" altLang="ko-KR" sz="1600" b="1" dirty="0" smtClean="0">
                <a:latin typeface="+mj-ea"/>
              </a:rPr>
              <a:t>50%)</a:t>
            </a:r>
            <a:endParaRPr kumimoji="1" lang="en-US" altLang="ko-KR" sz="1600" b="1" dirty="0">
              <a:latin typeface="+mj-ea"/>
            </a:endParaRP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5625214" y="1711652"/>
            <a:ext cx="587427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6386365" y="789558"/>
            <a:ext cx="2651576" cy="241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6" name="모서리가 둥근 직사각형 25"/>
          <p:cNvSpPr/>
          <p:nvPr/>
        </p:nvSpPr>
        <p:spPr>
          <a:xfrm>
            <a:off x="271248" y="1125916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대중교통 불편지역 천원택시 운행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2987200"/>
            <a:ext cx="7368421" cy="1988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3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6664" y="906280"/>
            <a:ext cx="8459636" cy="4113741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안전한 등</a:t>
            </a:r>
            <a:r>
              <a:rPr lang="en-US" altLang="ko-KR" sz="2000" b="1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하굣길 만들기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5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대중교통과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263369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ea typeface="HY헤드라인M" pitchFamily="18" charset="-127"/>
              </a:rPr>
              <a:t>❙</a:t>
            </a:r>
            <a:r>
              <a:rPr lang="ko-KR" altLang="en-US" sz="2000" b="1" dirty="0">
                <a:solidFill>
                  <a:srgbClr val="002060"/>
                </a:solidFill>
                <a:latin typeface="+mn-ea"/>
              </a:rPr>
              <a:t>어린이보호구역 </a:t>
            </a:r>
            <a:r>
              <a:rPr lang="ko-KR" altLang="en-US" sz="2000" b="1" dirty="0" err="1" smtClean="0">
                <a:solidFill>
                  <a:srgbClr val="002060"/>
                </a:solidFill>
                <a:latin typeface="+mn-ea"/>
              </a:rPr>
              <a:t>바닥형</a:t>
            </a:r>
            <a:r>
              <a:rPr lang="ko-KR" altLang="en-US" sz="2000" b="1" dirty="0" smtClean="0">
                <a:solidFill>
                  <a:srgbClr val="002060"/>
                </a:solidFill>
                <a:latin typeface="+mn-ea"/>
              </a:rPr>
              <a:t> 보행신호등 설치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484012"/>
            <a:chOff x="251520" y="1131590"/>
            <a:chExt cx="8280920" cy="162621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rgbClr val="002060"/>
                  </a:solidFill>
                  <a:latin typeface="+mn-ea"/>
                </a:rPr>
                <a:t>어린이보호구역 무인교통단속장비 설치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518221"/>
              <a:ext cx="8064896" cy="12395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대상지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관내 초등학교 등 </a:t>
              </a:r>
              <a:r>
                <a:rPr kumimoji="1" lang="en-US" altLang="ko-KR" sz="1600" b="1" dirty="0" smtClean="0">
                  <a:latin typeface="+mj-lt"/>
                </a:rPr>
                <a:t>29</a:t>
              </a:r>
              <a:r>
                <a:rPr kumimoji="1" lang="ko-KR" altLang="en-US" sz="1600" b="1" dirty="0" smtClean="0">
                  <a:latin typeface="+mj-lt"/>
                </a:rPr>
                <a:t>개소 </a:t>
              </a:r>
              <a:r>
                <a:rPr kumimoji="1" lang="en-US" altLang="ko-KR" sz="1600" b="1" dirty="0" smtClean="0">
                  <a:latin typeface="+mj-lt"/>
                </a:rPr>
                <a:t>37</a:t>
              </a:r>
              <a:r>
                <a:rPr kumimoji="1" lang="ko-KR" altLang="en-US" sz="1600" b="1" dirty="0" smtClean="0">
                  <a:latin typeface="+mj-lt"/>
                </a:rPr>
                <a:t>대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/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1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차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문산초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등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26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개소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33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대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/ 2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차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동패유치원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등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3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개소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4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대</a:t>
              </a:r>
              <a:endParaRPr kumimoji="1" lang="en-US" altLang="ko-KR" sz="15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ea"/>
                </a:rPr>
                <a:t> </a:t>
              </a:r>
              <a:r>
                <a:rPr kumimoji="1" lang="ko-KR" altLang="en-US" sz="1600" b="1" dirty="0" smtClean="0">
                  <a:latin typeface="+mj-ea"/>
                </a:rPr>
                <a:t>예산액 </a:t>
              </a:r>
              <a:r>
                <a:rPr kumimoji="1" lang="en-US" altLang="ko-KR" sz="1600" b="1" dirty="0" smtClean="0">
                  <a:latin typeface="+mj-ea"/>
                </a:rPr>
                <a:t>: 1,428</a:t>
              </a:r>
              <a:r>
                <a:rPr kumimoji="1" lang="ko-KR" altLang="en-US" sz="1600" b="1" dirty="0" err="1" smtClean="0">
                  <a:latin typeface="+mj-ea"/>
                </a:rPr>
                <a:t>백만원</a:t>
              </a:r>
              <a:r>
                <a:rPr kumimoji="1" lang="en-US" altLang="ko-KR" sz="1600" b="1" dirty="0" smtClean="0">
                  <a:latin typeface="+mj-ea"/>
                </a:rPr>
                <a:t>(</a:t>
              </a:r>
              <a:r>
                <a:rPr kumimoji="1" lang="ko-KR" altLang="en-US" sz="1600" b="1" dirty="0" smtClean="0">
                  <a:latin typeface="+mj-ea"/>
                </a:rPr>
                <a:t>국비</a:t>
              </a:r>
              <a:r>
                <a:rPr kumimoji="1" lang="en-US" altLang="ko-KR" sz="1600" b="1" dirty="0" smtClean="0">
                  <a:latin typeface="+mj-ea"/>
                </a:rPr>
                <a:t>42%,</a:t>
              </a:r>
              <a:r>
                <a:rPr kumimoji="1" lang="ko-KR" altLang="en-US" sz="1600" b="1" dirty="0" smtClean="0">
                  <a:latin typeface="+mj-ea"/>
                </a:rPr>
                <a:t>도비</a:t>
              </a:r>
              <a:r>
                <a:rPr kumimoji="1" lang="en-US" altLang="ko-KR" sz="1600" b="1" dirty="0" smtClean="0">
                  <a:latin typeface="+mj-ea"/>
                </a:rPr>
                <a:t>16%,</a:t>
              </a:r>
              <a:r>
                <a:rPr kumimoji="1" lang="ko-KR" altLang="en-US" sz="1600" b="1" dirty="0" smtClean="0">
                  <a:latin typeface="+mj-ea"/>
                </a:rPr>
                <a:t>시비</a:t>
              </a:r>
              <a:r>
                <a:rPr kumimoji="1" lang="en-US" altLang="ko-KR" sz="1600" b="1" dirty="0" smtClean="0">
                  <a:latin typeface="+mj-ea"/>
                </a:rPr>
                <a:t>42%)</a:t>
              </a:r>
              <a:endParaRPr kumimoji="1" lang="en-US" altLang="ko-KR" sz="16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8850" y="3011835"/>
            <a:ext cx="8064896" cy="639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대상지</a:t>
            </a:r>
            <a:r>
              <a:rPr kumimoji="1" lang="en-US" altLang="ko-KR" sz="1600" b="1" dirty="0" smtClean="0">
                <a:latin typeface="+mj-lt"/>
              </a:rPr>
              <a:t>:</a:t>
            </a:r>
            <a:r>
              <a:rPr kumimoji="1" lang="ko-KR" altLang="en-US" sz="1600" b="1" dirty="0" smtClean="0">
                <a:latin typeface="+mj-lt"/>
              </a:rPr>
              <a:t> 관내 초등학교 </a:t>
            </a:r>
            <a:r>
              <a:rPr kumimoji="1" lang="en-US" altLang="ko-KR" sz="1600" b="1" dirty="0" smtClean="0">
                <a:latin typeface="+mj-lt"/>
              </a:rPr>
              <a:t>27</a:t>
            </a:r>
            <a:r>
              <a:rPr kumimoji="1" lang="ko-KR" altLang="en-US" sz="1600" b="1" dirty="0" smtClean="0">
                <a:latin typeface="+mj-lt"/>
              </a:rPr>
              <a:t>개교 </a:t>
            </a:r>
            <a:r>
              <a:rPr kumimoji="1" lang="en-US" altLang="ko-KR" sz="1600" b="1" dirty="0" smtClean="0">
                <a:latin typeface="+mj-lt"/>
              </a:rPr>
              <a:t>30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>
                <a:latin typeface="+mj-ea"/>
              </a:rPr>
              <a:t>예산액 </a:t>
            </a:r>
            <a:r>
              <a:rPr kumimoji="1" lang="en-US" altLang="ko-KR" sz="1600" b="1" dirty="0">
                <a:latin typeface="+mj-ea"/>
              </a:rPr>
              <a:t>: </a:t>
            </a:r>
            <a:r>
              <a:rPr kumimoji="1" lang="en-US" altLang="ko-KR" sz="1600" b="1" dirty="0" smtClean="0">
                <a:latin typeface="+mj-ea"/>
              </a:rPr>
              <a:t>3,420</a:t>
            </a:r>
            <a:r>
              <a:rPr kumimoji="1" lang="ko-KR" altLang="en-US" sz="1600" b="1" dirty="0" err="1" smtClean="0">
                <a:latin typeface="+mj-ea"/>
              </a:rPr>
              <a:t>백만원</a:t>
            </a:r>
            <a:r>
              <a:rPr kumimoji="1" lang="en-US" altLang="ko-KR" sz="1600" b="1" dirty="0">
                <a:latin typeface="+mj-ea"/>
              </a:rPr>
              <a:t>(</a:t>
            </a:r>
            <a:r>
              <a:rPr kumimoji="1" lang="ko-KR" altLang="en-US" sz="1600" b="1" dirty="0">
                <a:latin typeface="+mj-ea"/>
              </a:rPr>
              <a:t>국비</a:t>
            </a:r>
            <a:r>
              <a:rPr kumimoji="1" lang="en-US" altLang="ko-KR" sz="1600" b="1" dirty="0">
                <a:latin typeface="+mj-ea"/>
              </a:rPr>
              <a:t>42%,</a:t>
            </a:r>
            <a:r>
              <a:rPr kumimoji="1" lang="ko-KR" altLang="en-US" sz="1600" b="1" dirty="0">
                <a:latin typeface="+mj-ea"/>
              </a:rPr>
              <a:t>도비</a:t>
            </a:r>
            <a:r>
              <a:rPr kumimoji="1" lang="en-US" altLang="ko-KR" sz="1600" b="1" dirty="0">
                <a:latin typeface="+mj-ea"/>
              </a:rPr>
              <a:t>16%,</a:t>
            </a:r>
            <a:r>
              <a:rPr kumimoji="1" lang="ko-KR" altLang="en-US" sz="1600" b="1" dirty="0">
                <a:latin typeface="+mj-ea"/>
              </a:rPr>
              <a:t>시비</a:t>
            </a:r>
            <a:r>
              <a:rPr kumimoji="1" lang="en-US" altLang="ko-KR" sz="1600" b="1" dirty="0">
                <a:latin typeface="+mj-ea"/>
              </a:rPr>
              <a:t>42%)</a:t>
            </a:r>
            <a:endParaRPr kumimoji="1" lang="en-US" altLang="ko-KR" sz="1600" b="1" dirty="0" smtClean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/>
          </p:nvPr>
        </p:nvGraphicFramePr>
        <p:xfrm>
          <a:off x="683569" y="3734343"/>
          <a:ext cx="6840760" cy="1213671"/>
        </p:xfrm>
        <a:graphic>
          <a:graphicData uri="http://schemas.openxmlformats.org/drawingml/2006/table">
            <a:tbl>
              <a:tblPr/>
              <a:tblGrid>
                <a:gridCol w="3301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98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136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4356" marR="54356" marT="15028" marB="150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endParaRPr lang="ko-KR" altLang="en-US" sz="18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54356" marR="54356" marT="15028" marB="150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54356" marR="54356" marT="15028" marB="150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오른쪽 화살표 2"/>
          <p:cNvSpPr/>
          <p:nvPr/>
        </p:nvSpPr>
        <p:spPr>
          <a:xfrm>
            <a:off x="4096454" y="4188748"/>
            <a:ext cx="282449" cy="293783"/>
          </a:xfrm>
          <a:prstGeom prst="rightArrow">
            <a:avLst/>
          </a:prstGeom>
          <a:noFill/>
          <a:ln w="15875">
            <a:solidFill>
              <a:srgbClr val="95701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5" name="_x726178088" descr="EMB00006afc270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734343"/>
            <a:ext cx="3312368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_x726179384" descr="EMB00006afc270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055" y="3734343"/>
            <a:ext cx="3108274" cy="121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08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파주시민을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위한 공동주택 개발 및 공급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❙분양 승인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주택건설사업계획 승인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17</a:t>
              </a:r>
              <a:r>
                <a:rPr kumimoji="1" lang="ko-KR" altLang="en-US" sz="1600" b="1" dirty="0" smtClean="0">
                  <a:latin typeface="+mj-lt"/>
                </a:rPr>
                <a:t>개 단지</a:t>
              </a:r>
              <a:r>
                <a:rPr kumimoji="1" lang="en-US" altLang="ko-KR" sz="1600" b="1" dirty="0" smtClean="0">
                  <a:latin typeface="+mj-lt"/>
                </a:rPr>
                <a:t>, 13,739</a:t>
              </a:r>
              <a:r>
                <a:rPr kumimoji="1" lang="ko-KR" altLang="en-US" sz="1600" b="1" dirty="0" smtClean="0">
                  <a:latin typeface="+mj-lt"/>
                </a:rPr>
                <a:t>세대 </a:t>
              </a:r>
              <a:r>
                <a:rPr kumimoji="1" lang="en-US" altLang="ko-KR" sz="1600" b="1" dirty="0" smtClean="0">
                  <a:latin typeface="+mj-lt"/>
                </a:rPr>
                <a:t>('21</a:t>
              </a:r>
              <a:r>
                <a:rPr kumimoji="1" lang="ko-KR" altLang="en-US" sz="1600" b="1" dirty="0" smtClean="0">
                  <a:latin typeface="+mj-lt"/>
                </a:rPr>
                <a:t>년 </a:t>
              </a:r>
              <a:r>
                <a:rPr kumimoji="1" lang="en-US" altLang="ko-KR" sz="1600" b="1" dirty="0" smtClean="0">
                  <a:latin typeface="+mj-lt"/>
                </a:rPr>
                <a:t>11</a:t>
              </a:r>
              <a:r>
                <a:rPr kumimoji="1" lang="ko-KR" altLang="en-US" sz="1600" b="1" dirty="0" smtClean="0">
                  <a:latin typeface="+mj-lt"/>
                </a:rPr>
                <a:t>개 단지</a:t>
              </a:r>
              <a:r>
                <a:rPr kumimoji="1" lang="en-US" altLang="ko-KR" sz="1600" b="1" dirty="0" smtClean="0">
                  <a:latin typeface="+mj-lt"/>
                </a:rPr>
                <a:t>, 9,250</a:t>
              </a:r>
              <a:r>
                <a:rPr kumimoji="1" lang="ko-KR" altLang="en-US" sz="1600" b="1" dirty="0" smtClean="0">
                  <a:latin typeface="+mj-lt"/>
                </a:rPr>
                <a:t>세대 </a:t>
              </a:r>
              <a:r>
                <a:rPr kumimoji="1" lang="en-US" altLang="ko-KR" sz="1600" b="1" dirty="0" smtClean="0">
                  <a:latin typeface="+mj-lt"/>
                </a:rPr>
                <a:t>/ '22</a:t>
              </a:r>
              <a:r>
                <a:rPr kumimoji="1" lang="ko-KR" altLang="en-US" sz="1600" b="1" dirty="0" smtClean="0">
                  <a:latin typeface="+mj-lt"/>
                </a:rPr>
                <a:t>년 </a:t>
              </a:r>
              <a:r>
                <a:rPr kumimoji="1" lang="en-US" altLang="ko-KR" sz="1600" b="1" dirty="0" smtClean="0">
                  <a:latin typeface="+mj-lt"/>
                </a:rPr>
                <a:t>6</a:t>
              </a:r>
              <a:r>
                <a:rPr kumimoji="1" lang="ko-KR" altLang="en-US" sz="1600" b="1" dirty="0" smtClean="0">
                  <a:latin typeface="+mj-lt"/>
                </a:rPr>
                <a:t>개 단지</a:t>
              </a:r>
              <a:r>
                <a:rPr kumimoji="1" lang="en-US" altLang="ko-KR" sz="1600" b="1" dirty="0" smtClean="0">
                  <a:latin typeface="+mj-lt"/>
                </a:rPr>
                <a:t>, 4,489</a:t>
              </a:r>
              <a:r>
                <a:rPr kumimoji="1" lang="ko-KR" altLang="en-US" sz="1600" b="1" dirty="0" smtClean="0">
                  <a:latin typeface="+mj-lt"/>
                </a:rPr>
                <a:t>세대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운정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 P1P2</a:t>
              </a:r>
              <a:r>
                <a:rPr lang="ko-KR" altLang="en-US" sz="1400" b="1" dirty="0" err="1" smtClean="0">
                  <a:solidFill>
                    <a:prstClr val="black"/>
                  </a:solidFill>
                </a:rPr>
                <a:t>블럭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(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힐스테이트 </a:t>
              </a:r>
              <a:r>
                <a:rPr lang="ko-KR" altLang="en-US" sz="1400" b="1" dirty="0" err="1" smtClean="0">
                  <a:solidFill>
                    <a:prstClr val="black"/>
                  </a:solidFill>
                </a:rPr>
                <a:t>더운정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), A40</a:t>
              </a:r>
              <a:r>
                <a:rPr lang="ko-KR" altLang="en-US" sz="1400" b="1" dirty="0" err="1" smtClean="0">
                  <a:solidFill>
                    <a:prstClr val="black"/>
                  </a:solidFill>
                </a:rPr>
                <a:t>블럭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(GS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자이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), A3</a:t>
              </a:r>
              <a:r>
                <a:rPr lang="ko-KR" altLang="en-US" sz="1400" b="1" dirty="0" err="1" smtClean="0">
                  <a:solidFill>
                    <a:prstClr val="black"/>
                  </a:solidFill>
                </a:rPr>
                <a:t>블럭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(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제일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)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등</a:t>
              </a:r>
              <a:endParaRPr kumimoji="1" lang="en-US" altLang="ko-KR" sz="14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857592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10</a:t>
            </a:r>
            <a:r>
              <a:rPr kumimoji="1" lang="ko-KR" altLang="en-US" sz="1600" b="1" dirty="0" smtClean="0">
                <a:latin typeface="+mj-lt"/>
              </a:rPr>
              <a:t>개 단지</a:t>
            </a:r>
            <a:r>
              <a:rPr kumimoji="1" lang="en-US" altLang="ko-KR" sz="1600" b="1" dirty="0" smtClean="0">
                <a:latin typeface="+mj-lt"/>
              </a:rPr>
              <a:t>, 6,741</a:t>
            </a:r>
            <a:r>
              <a:rPr kumimoji="1" lang="ko-KR" altLang="en-US" sz="1600" b="1" dirty="0" smtClean="0">
                <a:latin typeface="+mj-lt"/>
              </a:rPr>
              <a:t>세대 </a:t>
            </a:r>
            <a:r>
              <a:rPr kumimoji="1" lang="en-US" altLang="ko-KR" sz="1600" b="1" dirty="0" smtClean="0">
                <a:latin typeface="+mj-lt"/>
              </a:rPr>
              <a:t>('21</a:t>
            </a:r>
            <a:r>
              <a:rPr kumimoji="1" lang="ko-KR" altLang="en-US" sz="1600" b="1" dirty="0" smtClean="0">
                <a:latin typeface="+mj-lt"/>
              </a:rPr>
              <a:t>년 </a:t>
            </a:r>
            <a:r>
              <a:rPr kumimoji="1" lang="en-US" altLang="ko-KR" sz="1600" b="1" dirty="0" smtClean="0">
                <a:latin typeface="+mj-lt"/>
              </a:rPr>
              <a:t>8</a:t>
            </a:r>
            <a:r>
              <a:rPr kumimoji="1" lang="ko-KR" altLang="en-US" sz="1600" b="1" dirty="0" smtClean="0">
                <a:latin typeface="+mj-lt"/>
              </a:rPr>
              <a:t>개 단지</a:t>
            </a:r>
            <a:r>
              <a:rPr kumimoji="1" lang="en-US" altLang="ko-KR" sz="1600" b="1" dirty="0" smtClean="0">
                <a:latin typeface="+mj-lt"/>
              </a:rPr>
              <a:t>, 5,646</a:t>
            </a:r>
            <a:r>
              <a:rPr kumimoji="1" lang="ko-KR" altLang="en-US" sz="1600" b="1" dirty="0" smtClean="0">
                <a:latin typeface="+mj-lt"/>
              </a:rPr>
              <a:t>세대 </a:t>
            </a:r>
            <a:r>
              <a:rPr kumimoji="1" lang="en-US" altLang="ko-KR" sz="1600" b="1" dirty="0" smtClean="0">
                <a:latin typeface="+mj-lt"/>
              </a:rPr>
              <a:t>/ '22</a:t>
            </a:r>
            <a:r>
              <a:rPr kumimoji="1" lang="ko-KR" altLang="en-US" sz="1600" b="1" dirty="0" smtClean="0">
                <a:latin typeface="+mj-lt"/>
              </a:rPr>
              <a:t>년 </a:t>
            </a:r>
            <a:r>
              <a:rPr kumimoji="1" lang="en-US" altLang="ko-KR" sz="1600" b="1" dirty="0" smtClean="0">
                <a:latin typeface="+mj-lt"/>
              </a:rPr>
              <a:t>2</a:t>
            </a:r>
            <a:r>
              <a:rPr kumimoji="1" lang="ko-KR" altLang="en-US" sz="1600" b="1" dirty="0" smtClean="0">
                <a:latin typeface="+mj-lt"/>
              </a:rPr>
              <a:t>개 단지</a:t>
            </a:r>
            <a:r>
              <a:rPr kumimoji="1" lang="en-US" altLang="ko-KR" sz="1600" b="1" dirty="0" smtClean="0">
                <a:latin typeface="+mj-lt"/>
              </a:rPr>
              <a:t>, 1,095</a:t>
            </a:r>
            <a:r>
              <a:rPr kumimoji="1" lang="ko-KR" altLang="en-US" sz="1600" b="1" dirty="0" smtClean="0">
                <a:latin typeface="+mj-lt"/>
              </a:rPr>
              <a:t>세대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solidFill>
                  <a:prstClr val="black"/>
                </a:solidFill>
              </a:rPr>
              <a:t> -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A42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블럭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신영지웰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), A11</a:t>
            </a:r>
            <a:r>
              <a:rPr lang="ko-KR" altLang="en-US" sz="1400" b="1" dirty="0" err="1">
                <a:solidFill>
                  <a:prstClr val="black"/>
                </a:solidFill>
              </a:rPr>
              <a:t>블럭</a:t>
            </a:r>
            <a:r>
              <a:rPr lang="en-US" altLang="ko-KR" sz="1400" b="1" dirty="0">
                <a:solidFill>
                  <a:prstClr val="black"/>
                </a:solidFill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</a:rPr>
              <a:t>중흥</a:t>
            </a:r>
            <a:r>
              <a:rPr lang="en-US" altLang="ko-KR" sz="1400" b="1" dirty="0">
                <a:solidFill>
                  <a:prstClr val="black"/>
                </a:solidFill>
              </a:rPr>
              <a:t>), </a:t>
            </a:r>
            <a:r>
              <a:rPr lang="ko-KR" altLang="en-US" sz="1400" b="1" dirty="0">
                <a:solidFill>
                  <a:prstClr val="black"/>
                </a:solidFill>
              </a:rPr>
              <a:t>운정 </a:t>
            </a:r>
            <a:r>
              <a:rPr lang="en-US" altLang="ko-KR" sz="1400" b="1" dirty="0">
                <a:solidFill>
                  <a:prstClr val="black"/>
                </a:solidFill>
              </a:rPr>
              <a:t>A13</a:t>
            </a:r>
            <a:r>
              <a:rPr lang="ko-KR" altLang="en-US" sz="1400" b="1" dirty="0" err="1">
                <a:solidFill>
                  <a:prstClr val="black"/>
                </a:solidFill>
              </a:rPr>
              <a:t>블럭</a:t>
            </a:r>
            <a:r>
              <a:rPr lang="en-US" altLang="ko-KR" sz="1400" b="1" dirty="0">
                <a:solidFill>
                  <a:prstClr val="black"/>
                </a:solidFill>
              </a:rPr>
              <a:t>(</a:t>
            </a:r>
            <a:r>
              <a:rPr lang="ko-KR" altLang="en-US" sz="1400" b="1" dirty="0">
                <a:solidFill>
                  <a:prstClr val="black"/>
                </a:solidFill>
              </a:rPr>
              <a:t>대우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등</a:t>
            </a:r>
            <a:endParaRPr kumimoji="1" lang="en-US" altLang="ko-KR" sz="1400" b="1" dirty="0">
              <a:latin typeface="+mj-ea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381670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❙아파트 </a:t>
            </a:r>
            <a:r>
              <a:rPr lang="ko-KR" altLang="en-US" b="1" dirty="0" err="1" smtClean="0">
                <a:solidFill>
                  <a:srgbClr val="0000CC"/>
                </a:solidFill>
                <a:latin typeface="+mn-ea"/>
              </a:rPr>
              <a:t>준공∙입주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227228"/>
            <a:ext cx="8064896" cy="57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600" b="1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600" b="1" dirty="0" smtClean="0"/>
              <a:t>9</a:t>
            </a:r>
            <a:r>
              <a:rPr kumimoji="1" lang="ko-KR" altLang="en-US" sz="1600" b="1" dirty="0" smtClean="0"/>
              <a:t>개 </a:t>
            </a:r>
            <a:r>
              <a:rPr kumimoji="1" lang="ko-KR" altLang="en-US" sz="1600" b="1" dirty="0"/>
              <a:t>단지</a:t>
            </a:r>
            <a:r>
              <a:rPr kumimoji="1" lang="en-US" altLang="ko-KR" sz="1600" b="1" dirty="0"/>
              <a:t>, </a:t>
            </a:r>
            <a:r>
              <a:rPr kumimoji="1" lang="en-US" altLang="ko-KR" sz="1600" b="1" dirty="0" smtClean="0"/>
              <a:t>7,160</a:t>
            </a:r>
            <a:r>
              <a:rPr kumimoji="1" lang="ko-KR" altLang="en-US" sz="1600" b="1" dirty="0" smtClean="0"/>
              <a:t>세대 </a:t>
            </a:r>
            <a:r>
              <a:rPr kumimoji="1" lang="en-US" altLang="ko-KR" sz="1600" b="1" dirty="0" smtClean="0"/>
              <a:t>('21</a:t>
            </a:r>
            <a:r>
              <a:rPr kumimoji="1" lang="ko-KR" altLang="en-US" sz="1600" b="1" dirty="0" smtClean="0"/>
              <a:t>년 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개 단지</a:t>
            </a:r>
            <a:r>
              <a:rPr kumimoji="1" lang="en-US" altLang="ko-KR" sz="1600" b="1" dirty="0" smtClean="0"/>
              <a:t>, 2,676</a:t>
            </a:r>
            <a:r>
              <a:rPr kumimoji="1" lang="ko-KR" altLang="en-US" sz="1600" b="1" dirty="0" smtClean="0"/>
              <a:t>세대 </a:t>
            </a:r>
            <a:r>
              <a:rPr kumimoji="1" lang="en-US" altLang="ko-KR" sz="1600" b="1" dirty="0" smtClean="0"/>
              <a:t>/ ‘22</a:t>
            </a:r>
            <a:r>
              <a:rPr kumimoji="1" lang="ko-KR" altLang="en-US" sz="1600" b="1" dirty="0" smtClean="0"/>
              <a:t>년 </a:t>
            </a:r>
            <a:r>
              <a:rPr kumimoji="1" lang="en-US" altLang="ko-KR" sz="1600" b="1" dirty="0" smtClean="0"/>
              <a:t>6</a:t>
            </a:r>
            <a:r>
              <a:rPr kumimoji="1" lang="ko-KR" altLang="en-US" sz="1600" b="1" dirty="0" smtClean="0"/>
              <a:t>개 단지</a:t>
            </a:r>
            <a:r>
              <a:rPr kumimoji="1" lang="en-US" altLang="ko-KR" sz="1600" b="1" dirty="0" smtClean="0"/>
              <a:t>, 4,484</a:t>
            </a:r>
            <a:r>
              <a:rPr kumimoji="1" lang="ko-KR" altLang="en-US" sz="1600" b="1" dirty="0" smtClean="0"/>
              <a:t>세대</a:t>
            </a:r>
            <a:r>
              <a:rPr kumimoji="1" lang="en-US" altLang="ko-KR" sz="1600" b="1" dirty="0" smtClean="0"/>
              <a:t>)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prstClr val="black"/>
                </a:solidFill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-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운정 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A27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블럭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대림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), A29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블럭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중흥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), A13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블럭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대우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), 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연풍지구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lang="ko-KR" altLang="en-US" sz="1400" b="1" dirty="0" err="1" smtClean="0">
                <a:solidFill>
                  <a:prstClr val="black"/>
                </a:solidFill>
              </a:rPr>
              <a:t>양우내안애</a:t>
            </a:r>
            <a:r>
              <a:rPr lang="en-US" altLang="ko-KR" sz="1400" b="1" dirty="0" smtClean="0">
                <a:solidFill>
                  <a:prstClr val="black"/>
                </a:solidFill>
              </a:rPr>
              <a:t>)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등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600" b="1" dirty="0" smtClean="0">
                <a:latin typeface="+mj-lt"/>
              </a:rPr>
              <a:t>  </a:t>
            </a:r>
            <a:endParaRPr kumimoji="1" lang="en-US" altLang="ko-KR" sz="1600" b="1" dirty="0" smtClean="0">
              <a:latin typeface="+mj-lt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30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403244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공동주택관리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공감행정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539552" y="3435846"/>
            <a:ext cx="8064896" cy="612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대상 </a:t>
            </a:r>
            <a:r>
              <a:rPr kumimoji="1" lang="en-US" altLang="ko-KR" sz="1600" b="1" dirty="0" smtClean="0">
                <a:latin typeface="+mj-lt"/>
              </a:rPr>
              <a:t>: </a:t>
            </a:r>
            <a:r>
              <a:rPr kumimoji="1" lang="ko-KR" altLang="en-US" sz="1600" b="1" dirty="0" smtClean="0">
                <a:latin typeface="+mj-lt"/>
              </a:rPr>
              <a:t>관내 의무관리대상 공동주택 단지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예산액 </a:t>
            </a:r>
            <a:r>
              <a:rPr kumimoji="1" lang="en-US" altLang="ko-KR" sz="1600" b="1" dirty="0" smtClean="0">
                <a:latin typeface="+mj-lt"/>
              </a:rPr>
              <a:t>: 144,000</a:t>
            </a:r>
            <a:r>
              <a:rPr kumimoji="1" lang="ko-KR" altLang="en-US" sz="1600" b="1" dirty="0" smtClean="0">
                <a:latin typeface="+mj-lt"/>
              </a:rPr>
              <a:t>천원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개소당</a:t>
            </a:r>
            <a:r>
              <a:rPr kumimoji="1" lang="ko-KR" altLang="en-US" sz="1600" b="1" dirty="0" smtClean="0">
                <a:latin typeface="+mj-lt"/>
              </a:rPr>
              <a:t> 평균 </a:t>
            </a:r>
            <a:r>
              <a:rPr kumimoji="1" lang="en-US" altLang="ko-KR" sz="1600" b="1" dirty="0" smtClean="0">
                <a:latin typeface="+mj-lt"/>
              </a:rPr>
              <a:t>4000</a:t>
            </a:r>
            <a:r>
              <a:rPr kumimoji="1" lang="ko-KR" altLang="en-US" sz="1600" b="1" dirty="0" smtClean="0">
                <a:latin typeface="+mj-lt"/>
              </a:rPr>
              <a:t>천원</a:t>
            </a:r>
            <a:r>
              <a:rPr kumimoji="1" lang="en-US" altLang="ko-KR" sz="1600" b="1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추진실적 </a:t>
            </a:r>
            <a:r>
              <a:rPr kumimoji="1" lang="en-US" altLang="ko-KR" sz="1600" b="1" dirty="0" smtClean="0">
                <a:latin typeface="+mj-lt"/>
              </a:rPr>
              <a:t>: 41</a:t>
            </a:r>
            <a:r>
              <a:rPr kumimoji="1" lang="ko-KR" altLang="en-US" sz="1600" b="1" dirty="0" smtClean="0">
                <a:latin typeface="+mj-lt"/>
              </a:rPr>
              <a:t>개소 점검</a:t>
            </a:r>
            <a:r>
              <a:rPr kumimoji="1" lang="en-US" altLang="ko-KR" sz="1600" b="1" dirty="0" smtClean="0">
                <a:latin typeface="+mj-lt"/>
              </a:rPr>
              <a:t>(’23</a:t>
            </a:r>
            <a:r>
              <a:rPr kumimoji="1" lang="ko-KR" altLang="en-US" sz="1600" b="1" dirty="0" smtClean="0">
                <a:latin typeface="+mj-lt"/>
              </a:rPr>
              <a:t>년 </a:t>
            </a:r>
            <a:r>
              <a:rPr kumimoji="1" lang="en-US" altLang="ko-KR" sz="1600" b="1" dirty="0" smtClean="0">
                <a:latin typeface="+mj-lt"/>
              </a:rPr>
              <a:t>31</a:t>
            </a:r>
            <a:r>
              <a:rPr kumimoji="1" lang="ko-KR" altLang="en-US" sz="1600" b="1" dirty="0" smtClean="0">
                <a:latin typeface="+mj-lt"/>
              </a:rPr>
              <a:t>개소 </a:t>
            </a:r>
            <a:r>
              <a:rPr kumimoji="1" lang="ko-KR" altLang="en-US" sz="1600" b="1" dirty="0" err="1" smtClean="0">
                <a:latin typeface="+mj-lt"/>
              </a:rPr>
              <a:t>점검예정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lang="ko-KR" altLang="en-US" dirty="0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70543" y="1530773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노후 공동주택 시설물 관리 지원 사업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</a:pPr>
            <a:endParaRPr kumimoji="1" lang="en-US" altLang="ko-KR" sz="16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621840" y="1918532"/>
          <a:ext cx="4536504" cy="8229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사업구분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시설물 보수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유지관리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지원단지</a:t>
                      </a:r>
                      <a:r>
                        <a:rPr lang="en-US" altLang="ko-KR" sz="1200" dirty="0" smtClean="0"/>
                        <a:t>(‘22)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개 단지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</a:t>
                      </a:r>
                      <a:r>
                        <a:rPr lang="ko-KR" altLang="en-US" sz="1200" dirty="0" smtClean="0"/>
                        <a:t>개 단지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예산액</a:t>
                      </a:r>
                      <a:r>
                        <a:rPr lang="en-US" altLang="ko-KR" sz="1200" dirty="0" smtClean="0"/>
                        <a:t>(’22)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440,000</a:t>
                      </a:r>
                      <a:r>
                        <a:rPr lang="ko-KR" altLang="en-US" sz="1200" dirty="0" smtClean="0"/>
                        <a:t>천원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212,000</a:t>
                      </a:r>
                      <a:r>
                        <a:rPr lang="ko-KR" altLang="en-US" sz="1200" dirty="0" smtClean="0"/>
                        <a:t>천원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모서리가 둥근 직사각형 24"/>
          <p:cNvSpPr/>
          <p:nvPr/>
        </p:nvSpPr>
        <p:spPr>
          <a:xfrm>
            <a:off x="250756" y="2822007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 err="1" smtClean="0">
                <a:solidFill>
                  <a:srgbClr val="002060"/>
                </a:solidFill>
                <a:latin typeface="+mn-ea"/>
              </a:rPr>
              <a:t>단지내도로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 교통안전 실태점검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4" name="그림 3"/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9951" y="3219822"/>
            <a:ext cx="1620000" cy="10800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5" name="그림 4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219822"/>
            <a:ext cx="1620000" cy="1080000"/>
          </a:xfrm>
          <a:prstGeom prst="rect">
            <a:avLst/>
          </a:prstGeom>
        </p:spPr>
      </p:pic>
      <p:sp>
        <p:nvSpPr>
          <p:cNvPr id="26" name="모서리가 둥근 직사각형 25"/>
          <p:cNvSpPr/>
          <p:nvPr/>
        </p:nvSpPr>
        <p:spPr>
          <a:xfrm>
            <a:off x="323528" y="11260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노후 공동주택 시설물 관리 지원 사업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1520" y="1131592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쾌적하고 안전한 공동주택 단지 조성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251520" y="437195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임대주택 보안등 전기요금 지원사업</a:t>
            </a:r>
            <a:endParaRPr lang="ko-KR" altLang="en-US" sz="1900" b="1" dirty="0">
              <a:solidFill>
                <a:srgbClr val="002060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527345" y="4713212"/>
            <a:ext cx="8064896" cy="30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문산당동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1</a:t>
            </a:r>
            <a:r>
              <a:rPr kumimoji="1" lang="ko-KR" altLang="en-US" sz="1600" b="1" dirty="0" smtClean="0">
                <a:latin typeface="+mj-lt"/>
              </a:rPr>
              <a:t>단지 등</a:t>
            </a: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28</a:t>
            </a:r>
            <a:r>
              <a:rPr kumimoji="1" lang="ko-KR" altLang="en-US" sz="1600" b="1" dirty="0" smtClean="0">
                <a:latin typeface="+mj-lt"/>
              </a:rPr>
              <a:t>개 단지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smtClean="0">
                <a:latin typeface="+mj-lt"/>
              </a:rPr>
              <a:t>공공임대주택</a:t>
            </a:r>
            <a:r>
              <a:rPr kumimoji="1" lang="en-US" altLang="ko-KR" sz="1600" b="1" dirty="0" smtClean="0">
                <a:latin typeface="+mj-lt"/>
              </a:rPr>
              <a:t>)</a:t>
            </a:r>
            <a:r>
              <a:rPr kumimoji="1" lang="ko-KR" altLang="en-US" sz="1600" b="1" dirty="0" smtClean="0">
                <a:latin typeface="+mj-lt"/>
              </a:rPr>
              <a:t>  보안등 전기요금 지원</a:t>
            </a:r>
            <a:endParaRPr kumimoji="1" lang="en-US" altLang="ko-KR" sz="1600" b="1" dirty="0" smtClean="0">
              <a:latin typeface="+mj-ea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1026" name="_x681437552" descr="EMB00006d401379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299" y="1563766"/>
            <a:ext cx="1620000" cy="117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681437984" descr="EMB00006d40137a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69" y="1563638"/>
            <a:ext cx="1620000" cy="117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5230299" y="1178562"/>
            <a:ext cx="1620000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98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공동주택 관리 지원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서비스 행정 분야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8870" y="200213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en-US" altLang="ko-KR" sz="2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K-apt(</a:t>
            </a:r>
            <a:r>
              <a:rPr lang="ko-KR" altLang="en-US" sz="2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공동주택관리정보시스템</a:t>
            </a:r>
            <a:r>
              <a:rPr lang="en-US" altLang="ko-KR" sz="2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모니터링</a:t>
            </a:r>
            <a:endParaRPr lang="ko-KR" altLang="en-US" sz="2000" dirty="0">
              <a:solidFill>
                <a:srgbClr val="002060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3" name="그룹 19"/>
          <p:cNvGrpSpPr/>
          <p:nvPr/>
        </p:nvGrpSpPr>
        <p:grpSpPr>
          <a:xfrm>
            <a:off x="251520" y="1131592"/>
            <a:ext cx="8280920" cy="795031"/>
            <a:chOff x="251520" y="1131590"/>
            <a:chExt cx="8280920" cy="871215"/>
          </a:xfrm>
        </p:grpSpPr>
        <p:sp>
          <p:nvSpPr>
            <p:cNvPr id="25" name="모서리가 둥근 직사각형 24"/>
            <p:cNvSpPr/>
            <p:nvPr/>
          </p:nvSpPr>
          <p:spPr>
            <a:xfrm>
              <a:off x="251520" y="1131590"/>
              <a:ext cx="8280920" cy="439289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rgbClr val="002060"/>
                  </a:solidFill>
                  <a:latin typeface="+mn-ea"/>
                </a:rPr>
                <a:t>찾아가는 공동주택 순회교육</a:t>
              </a:r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6" name="Text Box 3"/>
            <p:cNvSpPr txBox="1">
              <a:spLocks noChangeArrowheads="1"/>
            </p:cNvSpPr>
            <p:nvPr/>
          </p:nvSpPr>
          <p:spPr bwMode="auto">
            <a:xfrm>
              <a:off x="439887" y="1624243"/>
              <a:ext cx="8064896" cy="378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129</a:t>
              </a:r>
              <a:r>
                <a:rPr kumimoji="1" lang="ko-KR" altLang="en-US" sz="1600" b="1" dirty="0" smtClean="0">
                  <a:latin typeface="+mj-lt"/>
                </a:rPr>
                <a:t>개 단지</a:t>
              </a:r>
              <a:r>
                <a:rPr kumimoji="1" lang="en-US" altLang="ko-KR" sz="1600" b="1" dirty="0" smtClean="0">
                  <a:latin typeface="+mj-lt"/>
                </a:rPr>
                <a:t>(’19~’22.</a:t>
              </a:r>
              <a:r>
                <a:rPr kumimoji="1" lang="en-US" altLang="ko-KR" sz="1600" b="1" baseline="30000" dirty="0" smtClean="0">
                  <a:latin typeface="+mj-lt"/>
                </a:rPr>
                <a:t>08.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</p:txBody>
        </p:sp>
      </p:grp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39887" y="2426507"/>
            <a:ext cx="8064896" cy="289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1,923</a:t>
            </a:r>
            <a:r>
              <a:rPr kumimoji="1" lang="ko-KR" altLang="en-US" sz="1600" b="1" dirty="0" smtClean="0">
                <a:latin typeface="+mj-lt"/>
              </a:rPr>
              <a:t>건</a:t>
            </a:r>
            <a:r>
              <a:rPr kumimoji="1" lang="en-US" altLang="ko-KR" sz="1600" b="1" dirty="0" smtClean="0">
                <a:latin typeface="+mj-lt"/>
              </a:rPr>
              <a:t>(’19~</a:t>
            </a:r>
            <a:r>
              <a:rPr kumimoji="1" lang="en-US" altLang="ko-KR" sz="1600" b="1" dirty="0"/>
              <a:t>’22.</a:t>
            </a:r>
            <a:r>
              <a:rPr kumimoji="1" lang="en-US" altLang="ko-KR" sz="1600" b="1" baseline="30000" dirty="0"/>
              <a:t>08.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>
              <a:latin typeface="+mj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51520" y="2817001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공동주택관리 공사용역 자문단 운영</a:t>
            </a:r>
            <a:endParaRPr lang="ko-KR" altLang="en-US" sz="2000" b="1" dirty="0">
              <a:solidFill>
                <a:srgbClr val="002060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439887" y="3219822"/>
            <a:ext cx="8064896" cy="3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22</a:t>
            </a:r>
            <a:r>
              <a:rPr kumimoji="1" lang="ko-KR" altLang="en-US" sz="1600" b="1" dirty="0" smtClean="0">
                <a:latin typeface="+mj-lt"/>
              </a:rPr>
              <a:t>건</a:t>
            </a:r>
            <a:r>
              <a:rPr kumimoji="1" lang="en-US" altLang="ko-KR" sz="1600" b="1" dirty="0" smtClean="0">
                <a:latin typeface="+mj-lt"/>
              </a:rPr>
              <a:t>(’19~</a:t>
            </a:r>
            <a:r>
              <a:rPr kumimoji="1" lang="en-US" altLang="ko-KR" sz="1600" b="1" dirty="0"/>
              <a:t>’22.</a:t>
            </a:r>
            <a:r>
              <a:rPr kumimoji="1" lang="en-US" altLang="ko-KR" sz="1600" b="1" baseline="30000" dirty="0"/>
              <a:t>08.</a:t>
            </a:r>
            <a:r>
              <a:rPr kumimoji="1" lang="en-US" altLang="ko-KR" sz="1600" b="1" dirty="0" smtClean="0">
                <a:latin typeface="+mj-lt"/>
              </a:rPr>
              <a:t>)</a:t>
            </a:r>
          </a:p>
        </p:txBody>
      </p:sp>
      <p:pic>
        <p:nvPicPr>
          <p:cNvPr id="22" name="_x441990584" descr="EMB00005c900c7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" r="2835" b="14512"/>
          <a:stretch/>
        </p:blipFill>
        <p:spPr bwMode="auto">
          <a:xfrm>
            <a:off x="726405" y="3588053"/>
            <a:ext cx="1794500" cy="133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859" y="3579862"/>
            <a:ext cx="1762476" cy="1332133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151" y="3578061"/>
            <a:ext cx="1779098" cy="133213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872" y="3578061"/>
            <a:ext cx="1773718" cy="133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0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59783" y="712265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주거복지 지원 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0"/>
            <a:ext cx="8280920" cy="1146302"/>
            <a:chOff x="251520" y="1131589"/>
            <a:chExt cx="8280920" cy="105209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89"/>
              <a:ext cx="8280920" cy="46238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주거환경 개선사업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21350" y="1650907"/>
              <a:ext cx="8064896" cy="5327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주거취약계층의 주거 편의시설 보수</a:t>
              </a:r>
              <a:endParaRPr kumimoji="1" lang="en-US" altLang="ko-KR" sz="1600" b="1" dirty="0" smtClean="0">
                <a:latin typeface="+mj-lt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452503" y="2427733"/>
          <a:ext cx="7976342" cy="224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6685">
                  <a:extLst>
                    <a:ext uri="{9D8B030D-6E8A-4147-A177-3AD203B41FA5}">
                      <a16:colId xmlns:a16="http://schemas.microsoft.com/office/drawing/2014/main" val="1070797178"/>
                    </a:ext>
                  </a:extLst>
                </a:gridCol>
                <a:gridCol w="1090371">
                  <a:extLst>
                    <a:ext uri="{9D8B030D-6E8A-4147-A177-3AD203B41FA5}">
                      <a16:colId xmlns:a16="http://schemas.microsoft.com/office/drawing/2014/main" val="2707721741"/>
                    </a:ext>
                  </a:extLst>
                </a:gridCol>
                <a:gridCol w="1090371">
                  <a:extLst>
                    <a:ext uri="{9D8B030D-6E8A-4147-A177-3AD203B41FA5}">
                      <a16:colId xmlns:a16="http://schemas.microsoft.com/office/drawing/2014/main" val="2839523631"/>
                    </a:ext>
                  </a:extLst>
                </a:gridCol>
                <a:gridCol w="1090371">
                  <a:extLst>
                    <a:ext uri="{9D8B030D-6E8A-4147-A177-3AD203B41FA5}">
                      <a16:colId xmlns:a16="http://schemas.microsoft.com/office/drawing/2014/main" val="2741328174"/>
                    </a:ext>
                  </a:extLst>
                </a:gridCol>
                <a:gridCol w="1090371">
                  <a:extLst>
                    <a:ext uri="{9D8B030D-6E8A-4147-A177-3AD203B41FA5}">
                      <a16:colId xmlns:a16="http://schemas.microsoft.com/office/drawing/2014/main" val="2666031544"/>
                    </a:ext>
                  </a:extLst>
                </a:gridCol>
                <a:gridCol w="1088173">
                  <a:extLst>
                    <a:ext uri="{9D8B030D-6E8A-4147-A177-3AD203B41FA5}">
                      <a16:colId xmlns:a16="http://schemas.microsoft.com/office/drawing/2014/main" val="841311924"/>
                    </a:ext>
                  </a:extLst>
                </a:gridCol>
              </a:tblGrid>
              <a:tr h="3744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연도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2019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2020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2021</a:t>
                      </a:r>
                      <a:r>
                        <a:rPr lang="ko-KR" altLang="en-US" sz="1400" dirty="0" smtClean="0"/>
                        <a:t>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2022</a:t>
                      </a:r>
                      <a:r>
                        <a:rPr lang="ko-KR" altLang="en-US" sz="1400" dirty="0" smtClean="0"/>
                        <a:t>년 </a:t>
                      </a:r>
                      <a:r>
                        <a:rPr lang="ko-KR" altLang="en-US" sz="1400" baseline="30000" dirty="0" smtClean="0"/>
                        <a:t>예정</a:t>
                      </a:r>
                      <a:endParaRPr lang="ko-KR" altLang="en-US" sz="1400" baseline="30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1375696"/>
                  </a:ext>
                </a:extLst>
              </a:tr>
              <a:tr h="37440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 smtClean="0"/>
                        <a:t>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203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47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44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55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57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159411"/>
                  </a:ext>
                </a:extLst>
              </a:tr>
              <a:tr h="37440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농어촌장애인 주택개조사업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452650"/>
                  </a:ext>
                </a:extLst>
              </a:tr>
              <a:tr h="37440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중증장애인 주택개조사업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40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12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19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89408"/>
                  </a:ext>
                </a:extLst>
              </a:tr>
              <a:tr h="374406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/>
                        <a:t>햇살하우징사업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116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34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32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15206"/>
                  </a:ext>
                </a:extLst>
              </a:tr>
              <a:tr h="374406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G-</a:t>
                      </a:r>
                      <a:r>
                        <a:rPr lang="ko-KR" altLang="en-US" sz="1400" b="1" dirty="0" err="1" smtClean="0"/>
                        <a:t>하우징</a:t>
                      </a:r>
                      <a:r>
                        <a:rPr lang="ko-KR" altLang="en-US" sz="1400" b="1" dirty="0" smtClean="0"/>
                        <a:t> 사업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35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9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10</a:t>
                      </a:r>
                      <a:endParaRPr lang="ko-KR" altLang="en-US" sz="14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8879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152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ko-KR" altLang="ko-KR" sz="1600" b="1" dirty="0"/>
              <a:t>구      분</a:t>
            </a:r>
            <a:endParaRPr lang="ko-KR" altLang="ko-KR" sz="1600" dirty="0"/>
          </a:p>
          <a:p>
            <a:pPr fontAlgn="ctr"/>
            <a:r>
              <a:rPr lang="ko-KR" altLang="ko-KR" sz="1600" b="1" dirty="0"/>
              <a:t>내       용</a:t>
            </a:r>
            <a:endParaRPr lang="ko-KR" altLang="ko-KR" sz="1600" dirty="0"/>
          </a:p>
          <a:p>
            <a:pPr fontAlgn="ctr"/>
            <a:r>
              <a:rPr lang="ko-KR" altLang="ko-KR" sz="1600" b="1" dirty="0"/>
              <a:t>추진실적</a:t>
            </a:r>
            <a:endParaRPr lang="ko-KR" altLang="ko-KR" sz="1600" dirty="0"/>
          </a:p>
          <a:p>
            <a:pPr fontAlgn="ctr"/>
            <a:r>
              <a:rPr lang="en-US" altLang="ko-KR" sz="1600" b="1" dirty="0"/>
              <a:t>(2021</a:t>
            </a:r>
            <a:r>
              <a:rPr lang="ko-KR" altLang="ko-KR" sz="1600" b="1" dirty="0"/>
              <a:t>년 </a:t>
            </a:r>
            <a:r>
              <a:rPr lang="en-US" altLang="ko-KR" sz="1600" b="1" dirty="0"/>
              <a:t>1</a:t>
            </a:r>
            <a:r>
              <a:rPr lang="ko-KR" altLang="ko-KR" sz="1600" b="1" dirty="0"/>
              <a:t>월</a:t>
            </a:r>
            <a:r>
              <a:rPr lang="en-US" altLang="ko-KR" sz="1600" b="1" dirty="0"/>
              <a:t>~</a:t>
            </a:r>
            <a:r>
              <a:rPr lang="ko-KR" altLang="ko-KR" sz="1600" b="1" dirty="0"/>
              <a:t> </a:t>
            </a:r>
            <a:r>
              <a:rPr lang="en-US" altLang="ko-KR" sz="1600" b="1" dirty="0"/>
              <a:t>3</a:t>
            </a:r>
            <a:r>
              <a:rPr lang="ko-KR" altLang="ko-KR" sz="1600" b="1" dirty="0"/>
              <a:t>월</a:t>
            </a:r>
            <a:r>
              <a:rPr lang="en-US" altLang="ko-KR" sz="1600" b="1" dirty="0"/>
              <a:t>)</a:t>
            </a:r>
            <a:endParaRPr lang="ko-KR" altLang="ko-KR" sz="1600" dirty="0"/>
          </a:p>
          <a:p>
            <a:pPr fontAlgn="ctr"/>
            <a:r>
              <a:rPr lang="ko-KR" altLang="ko-KR" sz="1600" b="1" dirty="0"/>
              <a:t>기대효과</a:t>
            </a:r>
            <a:endParaRPr lang="ko-KR" altLang="ko-KR" sz="1600" dirty="0"/>
          </a:p>
          <a:p>
            <a:pPr fontAlgn="ctr"/>
            <a:r>
              <a:rPr lang="ko-KR" altLang="ko-KR" sz="1600" b="1" dirty="0"/>
              <a:t>건축물 품질 무한 </a:t>
            </a:r>
            <a:r>
              <a:rPr lang="ko-KR" altLang="ko-KR" sz="1600" b="1" dirty="0" err="1"/>
              <a:t>돌봄사업</a:t>
            </a:r>
            <a:r>
              <a:rPr lang="ko-KR" altLang="ko-KR" sz="1600" b="1" dirty="0"/>
              <a:t>  추진</a:t>
            </a:r>
            <a:r>
              <a:rPr lang="en-US" altLang="ko-KR" sz="1600" b="1" baseline="30000" dirty="0"/>
              <a:t> </a:t>
            </a:r>
            <a:endParaRPr lang="ko-KR" altLang="ko-KR" sz="1600" dirty="0"/>
          </a:p>
          <a:p>
            <a:pPr fontAlgn="ctr"/>
            <a:r>
              <a:rPr lang="en-US" altLang="ko-KR" sz="1600" dirty="0"/>
              <a:t> </a:t>
            </a:r>
            <a:r>
              <a:rPr lang="en-US" altLang="ko-KR" sz="1600" b="1" dirty="0"/>
              <a:t>· </a:t>
            </a:r>
            <a:r>
              <a:rPr lang="en-US" altLang="ko-KR" sz="1600" dirty="0"/>
              <a:t> </a:t>
            </a:r>
            <a:r>
              <a:rPr lang="ko-KR" altLang="ko-KR" sz="1600" dirty="0"/>
              <a:t>감리 의무 없는 건축신고를 대상으로</a:t>
            </a:r>
          </a:p>
          <a:p>
            <a:pPr fontAlgn="ctr"/>
            <a:r>
              <a:rPr lang="ko-KR" altLang="ko-KR" sz="1600" dirty="0"/>
              <a:t> </a:t>
            </a:r>
          </a:p>
          <a:p>
            <a:pPr fontAlgn="ctr"/>
            <a:r>
              <a:rPr lang="ko-KR" altLang="ko-KR" sz="1600" dirty="0"/>
              <a:t>    건축사가 현장지도 등 재능 기부 </a:t>
            </a:r>
          </a:p>
          <a:p>
            <a:pPr fontAlgn="ctr"/>
            <a:r>
              <a:rPr lang="en-US" altLang="ko-KR" sz="1600" dirty="0"/>
              <a:t>230</a:t>
            </a:r>
            <a:r>
              <a:rPr lang="ko-KR" altLang="ko-KR" sz="1600" dirty="0"/>
              <a:t>건</a:t>
            </a:r>
          </a:p>
          <a:p>
            <a:pPr fontAlgn="ctr"/>
            <a:r>
              <a:rPr lang="ko-KR" altLang="ko-KR" sz="1600" dirty="0"/>
              <a:t>  약 </a:t>
            </a:r>
            <a:r>
              <a:rPr lang="en-US" altLang="ko-KR" sz="1600" dirty="0"/>
              <a:t>2</a:t>
            </a:r>
            <a:r>
              <a:rPr lang="ko-KR" altLang="ko-KR" sz="1600" dirty="0"/>
              <a:t>억</a:t>
            </a:r>
            <a:r>
              <a:rPr lang="en-US" altLang="ko-KR" sz="1600" dirty="0" smtClean="0"/>
              <a:t>3  </a:t>
            </a:r>
            <a:r>
              <a:rPr lang="en-US" altLang="ko-KR" sz="1600" dirty="0"/>
              <a:t>(</a:t>
            </a:r>
            <a:r>
              <a:rPr lang="ko-KR" altLang="ko-KR" sz="1600" dirty="0"/>
              <a:t>건당 </a:t>
            </a:r>
            <a:r>
              <a:rPr lang="en-US" altLang="ko-KR" sz="1600" dirty="0"/>
              <a:t>100</a:t>
            </a:r>
            <a:r>
              <a:rPr lang="ko-KR" altLang="ko-KR" sz="1600" dirty="0"/>
              <a:t>만원</a:t>
            </a:r>
            <a:r>
              <a:rPr lang="en-US" altLang="ko-KR" sz="1600" dirty="0"/>
              <a:t>)</a:t>
            </a:r>
            <a:endParaRPr lang="ko-KR" altLang="ko-KR" sz="1600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살고 싶은 주거환경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 축 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3"/>
            <a:ext cx="8280920" cy="2016224"/>
            <a:chOff x="251520" y="1131590"/>
            <a:chExt cx="8280920" cy="220942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노후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〮불량시설물 정비사업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376882" y="2703293"/>
              <a:ext cx="8064896" cy="6377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사업목적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방치된 노후</a:t>
              </a:r>
              <a:r>
                <a:rPr lang="ko-KR" altLang="en-US" sz="1600" b="1" dirty="0" smtClean="0">
                  <a:latin typeface="맑은 고딕" panose="020B0503020000020004" pitchFamily="50" charset="-127"/>
                </a:rPr>
                <a:t>〮불량시설물</a:t>
              </a:r>
              <a:r>
                <a:rPr kumimoji="1" lang="ko-KR" altLang="en-US" sz="1600" b="1" dirty="0" smtClean="0">
                  <a:latin typeface="+mj-lt"/>
                </a:rPr>
                <a:t>을 정비하여 쾌적한 주거환경 조성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 smtClean="0">
                  <a:latin typeface="+mj-ea"/>
                </a:rPr>
                <a:t> </a:t>
              </a:r>
              <a:r>
                <a:rPr kumimoji="1" lang="ko-KR" altLang="en-US" sz="1600" b="1" dirty="0" smtClean="0">
                  <a:latin typeface="+mj-ea"/>
                </a:rPr>
                <a:t>사업대상 </a:t>
              </a:r>
              <a:r>
                <a:rPr kumimoji="1" lang="en-US" altLang="ko-KR" sz="1600" b="1" dirty="0" smtClean="0">
                  <a:latin typeface="+mj-ea"/>
                </a:rPr>
                <a:t>: </a:t>
              </a:r>
              <a:r>
                <a:rPr kumimoji="1" lang="ko-KR" altLang="en-US" sz="1600" b="1" dirty="0" smtClean="0">
                  <a:latin typeface="+mj-ea"/>
                </a:rPr>
                <a:t>방치된 빈집</a:t>
              </a:r>
              <a:r>
                <a:rPr kumimoji="1" lang="en-US" altLang="ko-KR" sz="1600" b="1" dirty="0" smtClean="0">
                  <a:latin typeface="+mj-ea"/>
                </a:rPr>
                <a:t>, </a:t>
              </a:r>
              <a:r>
                <a:rPr kumimoji="1" lang="ko-KR" altLang="en-US" sz="1600" b="1" dirty="0" smtClean="0">
                  <a:latin typeface="+mj-ea"/>
                </a:rPr>
                <a:t>폐창고</a:t>
              </a:r>
              <a:r>
                <a:rPr kumimoji="1" lang="en-US" altLang="ko-KR" sz="1600" b="1" dirty="0" smtClean="0">
                  <a:latin typeface="+mj-ea"/>
                </a:rPr>
                <a:t>, </a:t>
              </a:r>
              <a:r>
                <a:rPr kumimoji="1" lang="ko-KR" altLang="en-US" sz="1600" b="1" dirty="0" smtClean="0">
                  <a:latin typeface="+mj-ea"/>
                </a:rPr>
                <a:t>폐축사 등 노후건축물</a:t>
              </a:r>
              <a:r>
                <a:rPr kumimoji="1" lang="en-US" altLang="ko-KR" sz="1600" b="1" dirty="0" smtClean="0">
                  <a:latin typeface="+mj-ea"/>
                </a:rPr>
                <a:t>(2022</a:t>
              </a:r>
              <a:r>
                <a:rPr kumimoji="1" lang="ko-KR" altLang="en-US" sz="1600" b="1" dirty="0" smtClean="0">
                  <a:latin typeface="+mj-ea"/>
                </a:rPr>
                <a:t>년 </a:t>
              </a:r>
              <a:r>
                <a:rPr kumimoji="1" lang="en-US" altLang="ko-KR" sz="1600" b="1" dirty="0" smtClean="0">
                  <a:latin typeface="+mj-ea"/>
                </a:rPr>
                <a:t>11</a:t>
              </a:r>
              <a:r>
                <a:rPr kumimoji="1" lang="ko-KR" altLang="en-US" sz="1600" b="1" dirty="0" smtClean="0">
                  <a:latin typeface="+mj-ea"/>
                </a:rPr>
                <a:t>개동 정비</a:t>
              </a:r>
              <a:r>
                <a:rPr kumimoji="1" lang="en-US" altLang="ko-KR" sz="1600" b="1" dirty="0" smtClean="0">
                  <a:latin typeface="+mj-ea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ea"/>
                </a:rPr>
                <a:t> </a:t>
              </a:r>
              <a:r>
                <a:rPr kumimoji="1" lang="ko-KR" altLang="en-US" sz="1600" b="1" dirty="0" smtClean="0">
                  <a:latin typeface="+mj-ea"/>
                </a:rPr>
                <a:t>사업예산 </a:t>
              </a:r>
              <a:r>
                <a:rPr kumimoji="1" lang="en-US" altLang="ko-KR" sz="1600" b="1" dirty="0" smtClean="0">
                  <a:latin typeface="+mj-ea"/>
                </a:rPr>
                <a:t>: 100,000</a:t>
              </a:r>
              <a:r>
                <a:rPr kumimoji="1" lang="ko-KR" altLang="en-US" sz="1600" b="1" dirty="0" smtClean="0">
                  <a:latin typeface="+mj-ea"/>
                </a:rPr>
                <a:t>천원</a:t>
              </a:r>
              <a:endParaRPr kumimoji="1" lang="en-US" altLang="ko-KR" sz="16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ea"/>
                </a:rPr>
                <a:t> </a:t>
              </a:r>
              <a:r>
                <a:rPr kumimoji="1" lang="ko-KR" altLang="en-US" sz="1600" b="1" dirty="0" smtClean="0">
                  <a:latin typeface="+mj-ea"/>
                </a:rPr>
                <a:t>기대효과 </a:t>
              </a:r>
              <a:r>
                <a:rPr kumimoji="1" lang="en-US" altLang="ko-KR" sz="1600" b="1" dirty="0" smtClean="0">
                  <a:latin typeface="+mj-ea"/>
                </a:rPr>
                <a:t>: </a:t>
              </a:r>
              <a:r>
                <a:rPr kumimoji="1" lang="ko-KR" altLang="en-US" sz="1600" b="1" dirty="0" smtClean="0"/>
                <a:t>도시 </a:t>
              </a:r>
              <a:r>
                <a:rPr kumimoji="1" lang="ko-KR" altLang="en-US" sz="1600" b="1" dirty="0"/>
                <a:t>곳곳에 위치한 노후 불량시설물을 정비하여 안전사고를 예방하고 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</a:pPr>
              <a:r>
                <a:rPr kumimoji="1" lang="ko-KR" altLang="en-US" sz="1600" b="1" dirty="0">
                  <a:latin typeface="+mj-ea"/>
                </a:rPr>
                <a:t>                살고 싶은 주거환경 조성</a:t>
              </a:r>
              <a:endParaRPr kumimoji="1" lang="en-US" altLang="ko-KR" sz="1600" b="1" dirty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6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755894" y="290312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650" y="3490545"/>
            <a:ext cx="7920880" cy="122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08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 축 과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514684"/>
              </p:ext>
            </p:extLst>
          </p:nvPr>
        </p:nvGraphicFramePr>
        <p:xfrm>
          <a:off x="349668" y="1203598"/>
          <a:ext cx="8444664" cy="3538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62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6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51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11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48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</a:rPr>
                        <a:t>구      분</a:t>
                      </a:r>
                      <a:endParaRPr lang="ko-KR" altLang="en-US" sz="1200" dirty="0">
                        <a:latin typeface="+mj-lt"/>
                      </a:endParaRPr>
                    </a:p>
                  </a:txBody>
                  <a:tcPr marL="91442" marR="91442" marT="45722" marB="45722" anchor="ctr"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</a:rPr>
                        <a:t>내       용</a:t>
                      </a:r>
                      <a:endParaRPr lang="ko-KR" altLang="en-US" sz="1200" dirty="0">
                        <a:latin typeface="+mj-lt"/>
                      </a:endParaRPr>
                    </a:p>
                  </a:txBody>
                  <a:tcPr marL="91442" marR="91442" marT="45722" marB="45722" anchor="ctr"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</a:rPr>
                        <a:t>추진실적</a:t>
                      </a:r>
                      <a:endParaRPr lang="en-US" altLang="ko-KR" sz="1200" dirty="0" smtClean="0">
                        <a:latin typeface="+mj-lt"/>
                      </a:endParaRPr>
                    </a:p>
                    <a:p>
                      <a:pPr algn="ctr" latinLnBrk="1"/>
                      <a:r>
                        <a:rPr lang="en-US" altLang="ko-KR" sz="1000" dirty="0" smtClean="0">
                          <a:latin typeface="+mj-lt"/>
                        </a:rPr>
                        <a:t>(2022</a:t>
                      </a:r>
                      <a:r>
                        <a:rPr lang="ko-KR" altLang="en-US" sz="1000" dirty="0" smtClean="0">
                          <a:latin typeface="+mj-lt"/>
                        </a:rPr>
                        <a:t>년 </a:t>
                      </a:r>
                      <a:r>
                        <a:rPr lang="en-US" altLang="ko-KR" sz="1000" dirty="0" smtClean="0">
                          <a:latin typeface="+mj-lt"/>
                        </a:rPr>
                        <a:t>1</a:t>
                      </a:r>
                      <a:r>
                        <a:rPr lang="ko-KR" altLang="en-US" sz="1000" dirty="0" smtClean="0">
                          <a:latin typeface="+mj-lt"/>
                        </a:rPr>
                        <a:t>월</a:t>
                      </a:r>
                      <a:r>
                        <a:rPr lang="en-US" altLang="ko-KR" sz="1000" dirty="0" smtClean="0">
                          <a:latin typeface="+mj-lt"/>
                        </a:rPr>
                        <a:t>~</a:t>
                      </a:r>
                      <a:r>
                        <a:rPr lang="ko-KR" altLang="en-US" sz="1000" dirty="0" smtClean="0">
                          <a:latin typeface="+mj-lt"/>
                        </a:rPr>
                        <a:t> </a:t>
                      </a:r>
                      <a:r>
                        <a:rPr lang="en-US" altLang="ko-KR" sz="1000" dirty="0" smtClean="0">
                          <a:latin typeface="+mj-lt"/>
                        </a:rPr>
                        <a:t>6</a:t>
                      </a:r>
                      <a:r>
                        <a:rPr lang="ko-KR" altLang="en-US" sz="1000" dirty="0" smtClean="0">
                          <a:latin typeface="+mj-lt"/>
                        </a:rPr>
                        <a:t>월</a:t>
                      </a:r>
                      <a:r>
                        <a:rPr lang="en-US" altLang="ko-KR" sz="1000" dirty="0" smtClean="0">
                          <a:latin typeface="+mj-lt"/>
                        </a:rPr>
                        <a:t>)</a:t>
                      </a:r>
                      <a:endParaRPr lang="ko-KR" altLang="en-US" sz="1000" dirty="0">
                        <a:latin typeface="+mj-lt"/>
                      </a:endParaRPr>
                    </a:p>
                  </a:txBody>
                  <a:tcPr marL="91442" marR="91442" marT="45722" marB="45722" anchor="ctr"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+mj-lt"/>
                        </a:rPr>
                        <a:t>기대효과</a:t>
                      </a:r>
                      <a:endParaRPr lang="ko-KR" altLang="en-US" sz="1200" dirty="0">
                        <a:latin typeface="+mj-lt"/>
                      </a:endParaRPr>
                    </a:p>
                  </a:txBody>
                  <a:tcPr marL="91442" marR="91442" marT="45722" marB="45722" anchor="ctr"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33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건축사 재능기부 사업 추진</a:t>
                      </a:r>
                      <a:endParaRPr lang="en-US" altLang="ko-KR" sz="1200" b="1" spc="-1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200" b="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舊</a:t>
                      </a:r>
                      <a:r>
                        <a:rPr lang="en-US" altLang="ko-KR" sz="1200" b="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200" b="0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건축물 품질 무한 </a:t>
                      </a:r>
                      <a:r>
                        <a:rPr lang="ko-KR" altLang="en-US" sz="1200" b="0" spc="-15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돌봄사업</a:t>
                      </a:r>
                      <a:endParaRPr lang="ko-KR" altLang="en-US" sz="1200" b="0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·  </a:t>
                      </a:r>
                      <a:r>
                        <a:rPr lang="ko-KR" altLang="en-US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감리 의무 없는 건축신고를 대상으로</a:t>
                      </a:r>
                      <a:endParaRPr lang="en-US" altLang="ko-KR" sz="200" b="0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ko-KR" altLang="en-US" sz="20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altLang="ko-KR" sz="200" b="0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ko-KR" altLang="en-US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건축사가 현장지도 등 재능 기부 </a:t>
                      </a:r>
                      <a:endParaRPr lang="ko-KR" altLang="en-US" sz="105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327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약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억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천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 감리비 절감</a:t>
                      </a:r>
                      <a:endParaRPr lang="en-US" altLang="ko-KR" sz="1050" b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2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</a:p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(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건당 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</a:t>
                      </a:r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건축사와 함께하는</a:t>
                      </a:r>
                      <a:endParaRPr lang="en-US" altLang="ko-KR" sz="1200" b="1" spc="-1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spc="-15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 건축상담실 운영</a:t>
                      </a:r>
                      <a:endParaRPr lang="ko-KR" altLang="en-US" sz="1200" b="1" spc="-15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·  </a:t>
                      </a:r>
                      <a:r>
                        <a:rPr lang="ko-KR" altLang="en-US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건축민원 건축사 무료상담</a:t>
                      </a:r>
                      <a:endParaRPr lang="en-US" altLang="ko-KR" sz="1050" b="0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endParaRPr lang="en-US" altLang="ko-KR" sz="200" b="0" i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ko-KR" altLang="en-US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050" b="0" i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50" b="0" i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매주 수요일 상담실 운영</a:t>
                      </a:r>
                      <a:endParaRPr lang="ko-KR" altLang="en-US" sz="105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ko-KR" altLang="en-US" sz="1050" b="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05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무료상담 실시</a:t>
                      </a:r>
                      <a:endParaRPr lang="ko-KR" altLang="en-US" sz="105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u="none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양질의 건축민원 서비스 제공</a:t>
                      </a:r>
                      <a:endParaRPr lang="ko-KR" altLang="en-US" sz="1050" b="0" u="none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253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50" dirty="0" err="1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공개공지</a:t>
                      </a:r>
                      <a:r>
                        <a:rPr lang="ko-KR" altLang="en-US" sz="1200" b="1" spc="-15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내  </a:t>
                      </a:r>
                      <a:r>
                        <a:rPr lang="en-US" altLang="ko-KR" sz="1200" b="1" spc="-15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‘</a:t>
                      </a:r>
                      <a:r>
                        <a:rPr lang="ko-KR" altLang="en-US" sz="1200" b="1" spc="-15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쉼</a:t>
                      </a:r>
                      <a:r>
                        <a:rPr lang="en-US" altLang="ko-KR" sz="1200" b="1" spc="-15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‘ </a:t>
                      </a:r>
                      <a:r>
                        <a:rPr lang="ko-KR" altLang="en-US" sz="1200" b="1" spc="-15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공간</a:t>
                      </a:r>
                      <a:endParaRPr lang="ko-KR" altLang="en-US" sz="1200" b="1" spc="-15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i="0" dirty="0" smtClean="0">
                          <a:latin typeface="맑은 고딕" panose="020B0503020000020004" pitchFamily="50" charset="-127"/>
                          <a:ea typeface="+mn-ea"/>
                        </a:rPr>
                        <a:t> ·  </a:t>
                      </a:r>
                      <a:r>
                        <a:rPr lang="ko-KR" altLang="en-US" sz="1050" b="0" i="0" dirty="0" err="1" smtClean="0">
                          <a:latin typeface="맑은 고딕" panose="020B0503020000020004" pitchFamily="50" charset="-127"/>
                          <a:ea typeface="+mn-ea"/>
                        </a:rPr>
                        <a:t>공개공지</a:t>
                      </a:r>
                      <a:r>
                        <a:rPr lang="ko-KR" altLang="en-US" sz="1050" b="0" i="0" dirty="0" smtClean="0">
                          <a:latin typeface="맑은 고딕" panose="020B0503020000020004" pitchFamily="50" charset="-127"/>
                          <a:ea typeface="+mn-ea"/>
                        </a:rPr>
                        <a:t> 설치 대상 건축물에 대하여</a:t>
                      </a:r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endParaRPr lang="en-US" altLang="ko-KR" sz="1050" b="0" i="0" dirty="0" smtClean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벤치</a:t>
                      </a:r>
                      <a:r>
                        <a:rPr lang="en-US" altLang="ko-KR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파고라 등 시민 누구나 휴식공간</a:t>
                      </a:r>
                      <a:endParaRPr lang="en-US" altLang="ko-KR" sz="1050" b="0" i="0" dirty="0" smtClean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</a:t>
                      </a:r>
                      <a:r>
                        <a:rPr lang="ko-KR" altLang="en-US" sz="1050" b="0" i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활용 등 </a:t>
                      </a:r>
                      <a:r>
                        <a:rPr lang="ko-KR" altLang="en-US" sz="1050" b="0" i="0" dirty="0" err="1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공적공간</a:t>
                      </a:r>
                      <a:r>
                        <a:rPr lang="ko-KR" altLang="en-US" sz="1050" b="0" i="0" baseline="0" dirty="0" smtClean="0">
                          <a:solidFill>
                            <a:srgbClr val="00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제공</a:t>
                      </a:r>
                      <a:endParaRPr lang="ko-KR" altLang="en-US" sz="1050" b="0" i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9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90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공개공지</a:t>
                      </a:r>
                      <a:r>
                        <a:rPr lang="ko-KR" altLang="en-US" sz="9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확보 면적</a:t>
                      </a:r>
                      <a:r>
                        <a:rPr lang="en-US" altLang="ko-KR" sz="9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</a:p>
                    <a:p>
                      <a:pPr algn="ctr" latinLnBrk="1"/>
                      <a:r>
                        <a:rPr lang="en-US" altLang="ko-KR" sz="9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662.25</a:t>
                      </a:r>
                      <a:r>
                        <a:rPr lang="ko-KR" altLang="en-US" sz="90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㎡</a:t>
                      </a:r>
                      <a:endParaRPr lang="ko-KR" altLang="en-US" sz="90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50" b="0" dirty="0" err="1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시민이용</a:t>
                      </a:r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‘</a:t>
                      </a:r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쉼</a:t>
                      </a:r>
                      <a:r>
                        <a:rPr lang="en-US" altLang="ko-KR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’ </a:t>
                      </a:r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공간 상시 제공 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en-US" altLang="ko-KR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lang="ko-KR" altLang="en-US" sz="105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문화행사 장소로 이용 등</a:t>
                      </a:r>
                      <a:endParaRPr lang="en-US" altLang="ko-KR" sz="1050" b="0" baseline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/>
                      <a:r>
                        <a:rPr lang="en-US" altLang="ko-KR" sz="105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050" b="0" baseline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공적공간으로 활용</a:t>
                      </a:r>
                      <a:endParaRPr lang="ko-KR" altLang="en-US" sz="1050" b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42" marR="91442" marT="45722" marB="45722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339804" y="665416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시민만족 건축행정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79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건축분야 안전관리 강화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TextBox 4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 축 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" name="그룹 19"/>
          <p:cNvGrpSpPr/>
          <p:nvPr/>
        </p:nvGrpSpPr>
        <p:grpSpPr>
          <a:xfrm>
            <a:off x="251520" y="1131592"/>
            <a:ext cx="8280920" cy="3816422"/>
            <a:chOff x="251520" y="1131590"/>
            <a:chExt cx="8280920" cy="4093275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지역건축안전센터 설치</a:t>
              </a:r>
              <a:r>
                <a:rPr lang="en-US" altLang="ko-KR" sz="2000" b="1" dirty="0" smtClean="0">
                  <a:solidFill>
                    <a:schemeClr val="tx1"/>
                  </a:solidFill>
                  <a:latin typeface="+mn-ea"/>
                </a:rPr>
                <a:t>·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운영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9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35728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배    경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solidFill>
                    <a:srgbClr val="0000FF"/>
                  </a:solidFill>
                  <a:latin typeface="+mj-lt"/>
                </a:rPr>
                <a:t>인구</a:t>
              </a:r>
              <a:r>
                <a:rPr kumimoji="1" lang="en-US" altLang="ko-KR" sz="1600" b="1" dirty="0" smtClean="0">
                  <a:solidFill>
                    <a:srgbClr val="0000FF"/>
                  </a:solidFill>
                  <a:latin typeface="+mj-lt"/>
                </a:rPr>
                <a:t>50</a:t>
              </a:r>
              <a:r>
                <a:rPr kumimoji="1" lang="ko-KR" altLang="en-US" sz="1600" b="1" dirty="0" err="1" smtClean="0">
                  <a:solidFill>
                    <a:srgbClr val="0000FF"/>
                  </a:solidFill>
                  <a:latin typeface="+mj-lt"/>
                </a:rPr>
                <a:t>만이상</a:t>
              </a:r>
              <a:r>
                <a:rPr kumimoji="1" lang="ko-KR" altLang="en-US" sz="1600" b="1" dirty="0" smtClean="0">
                  <a:solidFill>
                    <a:srgbClr val="0000FF"/>
                  </a:solidFill>
                  <a:latin typeface="+mj-lt"/>
                </a:rPr>
                <a:t> 의무 설치</a:t>
              </a:r>
              <a:r>
                <a:rPr kumimoji="1" lang="ko-KR" altLang="en-US" sz="1600" b="1" dirty="0" smtClean="0">
                  <a:latin typeface="+mj-lt"/>
                </a:rPr>
                <a:t>로 선제적 안전관리 서비스 제공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>
                  <a:latin typeface="+mj-lt"/>
                </a:rPr>
                <a:t> </a:t>
              </a:r>
              <a:r>
                <a:rPr kumimoji="1" lang="en-US" altLang="ko-KR" sz="1500" b="1" dirty="0" smtClean="0">
                  <a:latin typeface="+mj-lt"/>
                </a:rPr>
                <a:t>- </a:t>
              </a:r>
              <a:r>
                <a:rPr kumimoji="1" lang="ko-KR" altLang="en-US" sz="1500" b="1" dirty="0" smtClean="0">
                  <a:latin typeface="+mj-lt"/>
                </a:rPr>
                <a:t>「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지역건축물관리지원센터</a:t>
              </a:r>
              <a:r>
                <a:rPr kumimoji="1" lang="ko-KR" altLang="en-US" sz="1500" b="1" dirty="0" err="1"/>
                <a:t>」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와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통합하여 확대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운영 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5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법정 의무 건축</a:t>
              </a:r>
              <a:r>
                <a:rPr lang="en-US" altLang="ko-KR" sz="1500" b="1" spc="-150" dirty="0">
                  <a:solidFill>
                    <a:srgbClr val="080808"/>
                  </a:solidFill>
                  <a:latin typeface="맑은 고딕" pitchFamily="50" charset="-127"/>
                </a:rPr>
                <a:t> · </a:t>
              </a:r>
              <a:r>
                <a:rPr lang="ko-KR" altLang="en-US" sz="1500" b="1" dirty="0" err="1" smtClean="0">
                  <a:solidFill>
                    <a:prstClr val="black"/>
                  </a:solidFill>
                </a:rPr>
                <a:t>구조분야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500" b="1" u="sng" dirty="0">
                  <a:solidFill>
                    <a:srgbClr val="0000FF"/>
                  </a:solidFill>
                </a:rPr>
                <a:t>전문인력</a:t>
              </a:r>
              <a:r>
                <a:rPr lang="en-US" altLang="ko-KR" sz="1500" b="1" u="sng" dirty="0">
                  <a:solidFill>
                    <a:srgbClr val="0000FF"/>
                  </a:solidFill>
                </a:rPr>
                <a:t>2</a:t>
              </a:r>
              <a:r>
                <a:rPr lang="ko-KR" altLang="en-US" sz="1500" b="1" u="sng" dirty="0">
                  <a:solidFill>
                    <a:srgbClr val="0000FF"/>
                  </a:solidFill>
                </a:rPr>
                <a:t>명 채용</a:t>
              </a:r>
              <a:endParaRPr kumimoji="1" lang="en-US" altLang="ko-KR" sz="1500" b="1" u="sng" dirty="0" smtClean="0">
                <a:solidFill>
                  <a:srgbClr val="0000FF"/>
                </a:solidFill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주요업무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ea"/>
                </a:rPr>
                <a:t> </a:t>
              </a:r>
              <a:r>
                <a:rPr kumimoji="1" lang="en-US" altLang="ko-KR" sz="1500" b="1" dirty="0" smtClean="0">
                  <a:latin typeface="+mj-ea"/>
                </a:rPr>
                <a:t>- </a:t>
              </a:r>
              <a:r>
                <a:rPr kumimoji="1" lang="ko-KR" altLang="en-US" sz="1500" b="1" dirty="0" smtClean="0">
                  <a:latin typeface="+mj-ea"/>
                </a:rPr>
                <a:t>건축 인</a:t>
              </a:r>
              <a:r>
                <a:rPr lang="en-US" altLang="ko-KR" sz="1500" b="1" spc="-150" dirty="0">
                  <a:solidFill>
                    <a:srgbClr val="080808"/>
                  </a:solidFill>
                  <a:latin typeface="맑은 고딕" pitchFamily="50" charset="-127"/>
                </a:rPr>
                <a:t> · </a:t>
              </a:r>
              <a:r>
                <a:rPr kumimoji="1" lang="ko-KR" altLang="en-US" sz="1500" b="1" dirty="0" smtClean="0">
                  <a:latin typeface="+mj-ea"/>
                </a:rPr>
                <a:t>허가 </a:t>
              </a:r>
              <a:r>
                <a:rPr kumimoji="1" lang="ko-KR" altLang="en-US" sz="1500" b="1" dirty="0">
                  <a:latin typeface="+mj-ea"/>
                </a:rPr>
                <a:t>단계에서 기술적 검토 업무 지원</a:t>
              </a:r>
              <a:endParaRPr kumimoji="1" lang="en-US" altLang="ko-KR" sz="1500" b="1" dirty="0"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en-US" altLang="ko-KR" sz="1500" b="1" dirty="0" smtClean="0">
                  <a:latin typeface="+mj-ea"/>
                </a:rPr>
                <a:t>- </a:t>
              </a:r>
              <a:r>
                <a:rPr kumimoji="1" lang="ko-KR" altLang="en-US" sz="1500" b="1" dirty="0">
                  <a:latin typeface="+mj-ea"/>
                </a:rPr>
                <a:t>건축공사장 </a:t>
              </a:r>
              <a:r>
                <a:rPr kumimoji="1" lang="ko-KR" altLang="en-US" sz="1500" b="1" dirty="0" smtClean="0">
                  <a:latin typeface="+mj-ea"/>
                </a:rPr>
                <a:t>안전점검</a:t>
              </a:r>
              <a:r>
                <a:rPr lang="en-US" altLang="ko-KR" sz="1500" b="1" spc="-150" dirty="0">
                  <a:solidFill>
                    <a:srgbClr val="080808"/>
                  </a:solidFill>
                  <a:latin typeface="맑은 고딕" pitchFamily="50" charset="-127"/>
                </a:rPr>
                <a:t> · </a:t>
              </a:r>
              <a:r>
                <a:rPr kumimoji="1" lang="ko-KR" altLang="en-US" sz="1500" b="1" dirty="0" smtClean="0">
                  <a:latin typeface="+mj-ea"/>
                </a:rPr>
                <a:t>소규모 </a:t>
              </a:r>
              <a:r>
                <a:rPr kumimoji="1" lang="ko-KR" altLang="en-US" sz="1500" b="1" dirty="0">
                  <a:latin typeface="+mj-ea"/>
                </a:rPr>
                <a:t>건축물의 안전관리 및 점검 지원 등</a:t>
              </a:r>
              <a:endParaRPr kumimoji="1" lang="en-US" altLang="ko-KR" sz="1500" b="1" dirty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기대효과</a:t>
              </a:r>
              <a:endParaRPr kumimoji="1" lang="en-US" altLang="ko-KR" sz="1600" b="1" dirty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en-US" altLang="ko-KR" sz="1500" b="1" dirty="0" smtClean="0">
                  <a:latin typeface="+mj-lt"/>
                </a:rPr>
                <a:t>- </a:t>
              </a:r>
              <a:r>
                <a:rPr kumimoji="1" lang="ko-KR" altLang="en-US" sz="1500" b="1" dirty="0" smtClean="0">
                  <a:latin typeface="+mj-ea"/>
                </a:rPr>
                <a:t>건축 인</a:t>
              </a:r>
              <a:r>
                <a:rPr lang="en-US" altLang="ko-KR" sz="1500" b="1" spc="-150" dirty="0">
                  <a:solidFill>
                    <a:srgbClr val="080808"/>
                  </a:solidFill>
                  <a:latin typeface="맑은 고딕" pitchFamily="50" charset="-127"/>
                </a:rPr>
                <a:t> · </a:t>
              </a:r>
              <a:r>
                <a:rPr kumimoji="1" lang="ko-KR" altLang="en-US" sz="1500" b="1" dirty="0" smtClean="0">
                  <a:latin typeface="+mj-ea"/>
                </a:rPr>
                <a:t>허가 과정에서 전문인력 검토       </a:t>
              </a:r>
              <a:r>
                <a:rPr kumimoji="1" lang="ko-KR" altLang="en-US" sz="1500" b="1" dirty="0" smtClean="0">
                  <a:solidFill>
                    <a:srgbClr val="0000FF"/>
                  </a:solidFill>
                  <a:latin typeface="+mj-ea"/>
                </a:rPr>
                <a:t>기술적 검토 시스템 구축</a:t>
              </a:r>
              <a:endParaRPr kumimoji="1" lang="en-US" altLang="ko-KR" sz="1500" b="1" dirty="0">
                <a:solidFill>
                  <a:srgbClr val="0000FF"/>
                </a:solidFill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- </a:t>
              </a:r>
              <a:r>
                <a:rPr kumimoji="1" lang="ko-KR" altLang="en-US" sz="1500" b="1" dirty="0" smtClean="0">
                  <a:latin typeface="+mj-ea"/>
                </a:rPr>
                <a:t>건축 </a:t>
              </a:r>
              <a:r>
                <a:rPr kumimoji="1" lang="ko-KR" altLang="en-US" sz="1500" b="1" dirty="0">
                  <a:latin typeface="+mj-ea"/>
                </a:rPr>
                <a:t>안전에 관한 전문적 업무 수행 </a:t>
              </a:r>
              <a:r>
                <a:rPr kumimoji="1" lang="ko-KR" altLang="en-US" sz="1500" b="1" dirty="0" smtClean="0">
                  <a:latin typeface="+mj-ea"/>
                </a:rPr>
                <a:t>      </a:t>
              </a:r>
              <a:r>
                <a:rPr kumimoji="1" lang="ko-KR" altLang="en-US" sz="1500" b="1" dirty="0" smtClean="0">
                  <a:solidFill>
                    <a:srgbClr val="0000FF"/>
                  </a:solidFill>
                  <a:latin typeface="+mj-ea"/>
                </a:rPr>
                <a:t>안전관리서비스 제공</a:t>
              </a:r>
              <a:endParaRPr kumimoji="1" lang="en-US" altLang="ko-KR" sz="1500" b="1" dirty="0" smtClean="0">
                <a:solidFill>
                  <a:srgbClr val="0000FF"/>
                </a:solidFill>
                <a:latin typeface="+mj-ea"/>
              </a:endParaRPr>
            </a:p>
          </p:txBody>
        </p:sp>
      </p:grp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cxnSp>
        <p:nvCxnSpPr>
          <p:cNvPr id="11" name="직선 화살표 연결선 10"/>
          <p:cNvCxnSpPr/>
          <p:nvPr/>
        </p:nvCxnSpPr>
        <p:spPr>
          <a:xfrm>
            <a:off x="4030335" y="4371950"/>
            <a:ext cx="3796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/>
          <p:nvPr/>
        </p:nvCxnSpPr>
        <p:spPr>
          <a:xfrm>
            <a:off x="3794674" y="4731990"/>
            <a:ext cx="37968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12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깨끗하고 질서 있는 가로 환경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183709" y="1131591"/>
            <a:ext cx="8348731" cy="2772524"/>
            <a:chOff x="183709" y="1131590"/>
            <a:chExt cx="8348731" cy="2313589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27348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선진 옥외광고 문화 조성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183709" y="1308161"/>
              <a:ext cx="8064896" cy="21370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현수막 </a:t>
              </a:r>
              <a:r>
                <a:rPr kumimoji="1" lang="ko-KR" altLang="en-US" sz="1600" b="1" dirty="0" err="1" smtClean="0">
                  <a:latin typeface="+mj-lt"/>
                </a:rPr>
                <a:t>지정게시대</a:t>
              </a:r>
              <a:r>
                <a:rPr kumimoji="1" lang="ko-KR" altLang="en-US" sz="1600" b="1" dirty="0" smtClean="0">
                  <a:latin typeface="+mj-lt"/>
                </a:rPr>
                <a:t> 설치 </a:t>
              </a:r>
              <a:r>
                <a:rPr kumimoji="1" lang="en-US" altLang="ko-KR" sz="1600" b="1" dirty="0" smtClean="0">
                  <a:latin typeface="+mj-lt"/>
                </a:rPr>
                <a:t>: 17</a:t>
              </a:r>
              <a:r>
                <a:rPr kumimoji="1" lang="ko-KR" altLang="en-US" sz="1600" b="1" dirty="0" smtClean="0">
                  <a:latin typeface="+mj-lt"/>
                </a:rPr>
                <a:t>개소</a:t>
              </a:r>
              <a:r>
                <a:rPr kumimoji="1" lang="en-US" altLang="ko-KR" sz="1600" b="1" dirty="0" smtClean="0">
                  <a:latin typeface="+mj-lt"/>
                </a:rPr>
                <a:t>(</a:t>
              </a:r>
              <a:r>
                <a:rPr kumimoji="1" lang="ko-KR" altLang="en-US" sz="1600" b="1" dirty="0" smtClean="0">
                  <a:latin typeface="+mj-lt"/>
                </a:rPr>
                <a:t>신규 </a:t>
              </a:r>
              <a:r>
                <a:rPr kumimoji="1" lang="ko-KR" altLang="en-US" sz="1600" b="1" dirty="0" err="1" smtClean="0">
                  <a:latin typeface="+mj-lt"/>
                </a:rPr>
                <a:t>저단형</a:t>
              </a:r>
              <a:r>
                <a:rPr kumimoji="1" lang="ko-KR" altLang="en-US" sz="1600" b="1" dirty="0" smtClean="0">
                  <a:latin typeface="+mj-lt"/>
                </a:rPr>
                <a:t> </a:t>
              </a:r>
              <a:r>
                <a:rPr kumimoji="1" lang="en-US" altLang="ko-KR" sz="1600" b="1" dirty="0" smtClean="0">
                  <a:latin typeface="+mj-lt"/>
                </a:rPr>
                <a:t>15</a:t>
              </a:r>
              <a:r>
                <a:rPr kumimoji="1" lang="ko-KR" altLang="en-US" sz="1600" b="1" dirty="0" smtClean="0">
                  <a:latin typeface="+mj-lt"/>
                </a:rPr>
                <a:t>개소</a:t>
              </a:r>
              <a:r>
                <a:rPr kumimoji="1" lang="en-US" altLang="ko-KR" sz="1600" b="1" dirty="0" smtClean="0">
                  <a:latin typeface="+mj-lt"/>
                </a:rPr>
                <a:t>, 6</a:t>
              </a:r>
              <a:r>
                <a:rPr kumimoji="1" lang="ko-KR" altLang="en-US" sz="1600" b="1" dirty="0" err="1" smtClean="0">
                  <a:latin typeface="+mj-lt"/>
                </a:rPr>
                <a:t>단형</a:t>
              </a:r>
              <a:r>
                <a:rPr kumimoji="1" lang="ko-KR" altLang="en-US" sz="1600" b="1" dirty="0" smtClean="0">
                  <a:latin typeface="+mj-lt"/>
                </a:rPr>
                <a:t> 교체 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기</a:t>
              </a:r>
              <a:r>
                <a:rPr kumimoji="1" lang="en-US" altLang="ko-KR" sz="1600" b="1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 smtClean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간판개선사업 보조금 지원 </a:t>
              </a:r>
              <a:r>
                <a:rPr kumimoji="1" lang="en-US" altLang="ko-KR" sz="1500" b="1" dirty="0" smtClean="0">
                  <a:latin typeface="+mj-ea"/>
                </a:rPr>
                <a:t>: 29</a:t>
              </a:r>
              <a:r>
                <a:rPr kumimoji="1" lang="ko-KR" altLang="en-US" sz="1500" b="1" dirty="0" smtClean="0">
                  <a:latin typeface="+mj-ea"/>
                </a:rPr>
                <a:t>개 업소</a:t>
              </a:r>
              <a:r>
                <a:rPr kumimoji="1" lang="en-US" altLang="ko-KR" sz="1500" b="1" dirty="0" smtClean="0">
                  <a:latin typeface="+mj-ea"/>
                </a:rPr>
                <a:t>/</a:t>
              </a:r>
              <a:r>
                <a:rPr kumimoji="1" lang="ko-KR" altLang="en-US" sz="1500" b="1" dirty="0" smtClean="0">
                  <a:latin typeface="+mj-ea"/>
                </a:rPr>
                <a:t>최대 </a:t>
              </a:r>
              <a:r>
                <a:rPr kumimoji="1" lang="en-US" altLang="ko-KR" sz="1500" b="1" dirty="0" smtClean="0">
                  <a:latin typeface="+mj-ea"/>
                </a:rPr>
                <a:t>250</a:t>
              </a:r>
              <a:r>
                <a:rPr kumimoji="1" lang="ko-KR" altLang="en-US" sz="1500" b="1" dirty="0" smtClean="0">
                  <a:latin typeface="+mj-ea"/>
                </a:rPr>
                <a:t>만원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불법광고물 수거 보상금 지급 </a:t>
              </a:r>
              <a:r>
                <a:rPr kumimoji="1" lang="en-US" altLang="ko-KR" sz="1500" b="1" dirty="0" smtClean="0">
                  <a:latin typeface="+mj-ea"/>
                </a:rPr>
                <a:t>: 40</a:t>
              </a:r>
              <a:r>
                <a:rPr kumimoji="1" lang="ko-KR" altLang="en-US" sz="1500" b="1" dirty="0" smtClean="0">
                  <a:latin typeface="+mj-ea"/>
                </a:rPr>
                <a:t>백만원 </a:t>
              </a:r>
              <a:r>
                <a:rPr kumimoji="1" lang="en-US" altLang="ko-KR" sz="1500" b="1" dirty="0" smtClean="0">
                  <a:latin typeface="+mj-ea"/>
                </a:rPr>
                <a:t>/ </a:t>
              </a:r>
              <a:r>
                <a:rPr kumimoji="1" lang="ko-KR" altLang="en-US" sz="1500" b="1" dirty="0" smtClean="0">
                  <a:latin typeface="+mj-ea"/>
                </a:rPr>
                <a:t>파주시 주민 </a:t>
              </a:r>
              <a:r>
                <a:rPr kumimoji="1" lang="en-US" altLang="ko-KR" sz="1500" b="1" dirty="0" smtClean="0">
                  <a:latin typeface="+mj-ea"/>
                </a:rPr>
                <a:t>60</a:t>
              </a:r>
              <a:r>
                <a:rPr kumimoji="1" lang="ko-KR" altLang="en-US" sz="1500" b="1" dirty="0" smtClean="0">
                  <a:latin typeface="+mj-ea"/>
                </a:rPr>
                <a:t>세 이상 기초수급</a:t>
              </a: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및 차상위 계층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500" b="1" dirty="0" smtClean="0">
                  <a:latin typeface="+mj-ea"/>
                </a:rPr>
                <a:t> 법원 </a:t>
              </a:r>
              <a:r>
                <a:rPr kumimoji="1" lang="ko-KR" altLang="en-US" sz="1500" b="1" dirty="0" err="1" smtClean="0">
                  <a:latin typeface="+mj-ea"/>
                </a:rPr>
                <a:t>뉴트로</a:t>
              </a:r>
              <a:r>
                <a:rPr kumimoji="1" lang="ko-KR" altLang="en-US" sz="1500" b="1" dirty="0" smtClean="0">
                  <a:latin typeface="+mj-ea"/>
                </a:rPr>
                <a:t> 간판 개선 사업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en-US" altLang="ko-KR" sz="1500" b="1" dirty="0" smtClean="0">
                  <a:latin typeface="+mj-ea"/>
                </a:rPr>
                <a:t>-</a:t>
              </a: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위      치 </a:t>
              </a:r>
              <a:r>
                <a:rPr kumimoji="1" lang="en-US" altLang="ko-KR" sz="1500" b="1" dirty="0">
                  <a:latin typeface="+mj-ea"/>
                </a:rPr>
                <a:t>: </a:t>
              </a:r>
              <a:r>
                <a:rPr kumimoji="1" lang="ko-KR" altLang="en-US" sz="1500" b="1" dirty="0" err="1">
                  <a:latin typeface="+mj-ea"/>
                </a:rPr>
                <a:t>법원읍</a:t>
              </a:r>
              <a:r>
                <a:rPr kumimoji="1" lang="ko-KR" altLang="en-US" sz="1500" b="1" dirty="0">
                  <a:latin typeface="+mj-ea"/>
                </a:rPr>
                <a:t> </a:t>
              </a:r>
              <a:r>
                <a:rPr kumimoji="1" lang="ko-KR" altLang="en-US" sz="1500" b="1" dirty="0" err="1">
                  <a:latin typeface="+mj-ea"/>
                </a:rPr>
                <a:t>대능리</a:t>
              </a:r>
              <a:r>
                <a:rPr kumimoji="1" lang="ko-KR" altLang="en-US" sz="1500" b="1" dirty="0">
                  <a:latin typeface="+mj-ea"/>
                </a:rPr>
                <a:t> </a:t>
              </a:r>
              <a:r>
                <a:rPr kumimoji="1" lang="en-US" altLang="ko-KR" sz="1500" b="1" dirty="0">
                  <a:latin typeface="+mj-ea"/>
                </a:rPr>
                <a:t>86-2~99-55</a:t>
              </a:r>
              <a:r>
                <a:rPr kumimoji="1" lang="ko-KR" altLang="en-US" sz="1500" b="1" dirty="0">
                  <a:latin typeface="+mj-ea"/>
                </a:rPr>
                <a:t>번지 일원</a:t>
              </a:r>
              <a:endParaRPr kumimoji="1" lang="en-US" altLang="ko-KR" sz="1500" b="1" dirty="0"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- </a:t>
              </a:r>
              <a:r>
                <a:rPr kumimoji="1" lang="ko-KR" altLang="en-US" sz="1500" b="1" dirty="0" smtClean="0">
                  <a:latin typeface="+mj-ea"/>
                </a:rPr>
                <a:t>사업기간 </a:t>
              </a:r>
              <a:r>
                <a:rPr kumimoji="1" lang="en-US" altLang="ko-KR" sz="1500" b="1" dirty="0" smtClean="0">
                  <a:latin typeface="+mj-ea"/>
                </a:rPr>
                <a:t>: 2022. 1</a:t>
              </a:r>
              <a:r>
                <a:rPr kumimoji="1" lang="ko-KR" altLang="en-US" sz="1500" b="1" dirty="0" smtClean="0">
                  <a:latin typeface="+mj-ea"/>
                </a:rPr>
                <a:t>월</a:t>
              </a:r>
              <a:r>
                <a:rPr kumimoji="1" lang="en-US" altLang="ko-KR" sz="1500" b="1" dirty="0" smtClean="0">
                  <a:latin typeface="+mj-ea"/>
                </a:rPr>
                <a:t>~11</a:t>
              </a:r>
              <a:r>
                <a:rPr kumimoji="1" lang="ko-KR" altLang="en-US" sz="1500" b="1" dirty="0" smtClean="0">
                  <a:latin typeface="+mj-ea"/>
                </a:rPr>
                <a:t>월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- </a:t>
              </a:r>
              <a:r>
                <a:rPr kumimoji="1" lang="ko-KR" altLang="en-US" sz="1500" b="1" dirty="0" smtClean="0">
                  <a:latin typeface="+mj-ea"/>
                </a:rPr>
                <a:t>사 업 비</a:t>
              </a:r>
              <a:r>
                <a:rPr kumimoji="1" lang="en-US" altLang="ko-KR" sz="1500" b="1" dirty="0" smtClean="0">
                  <a:latin typeface="+mj-ea"/>
                </a:rPr>
                <a:t> : 500 </a:t>
              </a:r>
              <a:r>
                <a:rPr kumimoji="1" lang="ko-KR" altLang="en-US" sz="1500" b="1" dirty="0" smtClean="0">
                  <a:latin typeface="+mj-ea"/>
                </a:rPr>
                <a:t>백만원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55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694540"/>
            <a:ext cx="8459636" cy="435868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 smtClean="0">
                <a:solidFill>
                  <a:prstClr val="white"/>
                </a:solidFill>
              </a:rPr>
              <a:t>ㅁ</a:t>
            </a:r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9449" y="2402183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47910" y="2648322"/>
            <a:ext cx="5470395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❙지속적이고 형평성 </a:t>
            </a:r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있는 불법광고물 단속</a:t>
            </a:r>
            <a:r>
              <a:rPr lang="en-US" altLang="ko-KR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정비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9619" y="737501"/>
            <a:ext cx="8258484" cy="1869459"/>
            <a:chOff x="251520" y="1131590"/>
            <a:chExt cx="8258484" cy="204860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5458686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err="1" smtClean="0">
                  <a:solidFill>
                    <a:srgbClr val="0000CC"/>
                  </a:solidFill>
                  <a:latin typeface="+mn-ea"/>
                </a:rPr>
                <a:t>혁신기술을</a:t>
              </a:r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 도입한 선제적 광고물 안전관리</a:t>
              </a:r>
              <a:endParaRPr lang="en-US" altLang="ko-KR" sz="2000" b="1" dirty="0" smtClean="0">
                <a:solidFill>
                  <a:srgbClr val="0000CC"/>
                </a:solidFill>
                <a:latin typeface="+mn-ea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15281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</a:pPr>
              <a:endParaRPr kumimoji="1" lang="en-US" altLang="ko-KR" sz="1400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78882" y="2997526"/>
            <a:ext cx="5207012" cy="971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/>
              <a:t>휴일 없는 </a:t>
            </a:r>
            <a:r>
              <a:rPr kumimoji="1" lang="en-US" altLang="ko-KR" sz="1600" b="1" dirty="0"/>
              <a:t>365</a:t>
            </a:r>
            <a:r>
              <a:rPr kumimoji="1" lang="ko-KR" altLang="en-US" sz="1600" b="1" dirty="0"/>
              <a:t>일 불법광고물 단속</a:t>
            </a:r>
            <a:r>
              <a:rPr kumimoji="1" lang="en-US" altLang="ko-KR" sz="1600" b="1" dirty="0"/>
              <a:t>·</a:t>
            </a:r>
            <a:r>
              <a:rPr kumimoji="1" lang="ko-KR" altLang="en-US" sz="1600" b="1" dirty="0" smtClean="0"/>
              <a:t>정비</a:t>
            </a:r>
            <a:endParaRPr lang="en-US" altLang="ko-KR" sz="1400" baseline="30000" dirty="0">
              <a:solidFill>
                <a:prstClr val="black"/>
              </a:solidFill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월별 테마</a:t>
            </a:r>
            <a:r>
              <a:rPr kumimoji="1" lang="en-US" altLang="ko-KR" sz="1600" b="1" dirty="0" smtClean="0">
                <a:latin typeface="+mj-ea"/>
              </a:rPr>
              <a:t>/</a:t>
            </a:r>
            <a:r>
              <a:rPr kumimoji="1" lang="ko-KR" altLang="en-US" sz="1600" b="1" dirty="0" smtClean="0">
                <a:latin typeface="+mj-ea"/>
              </a:rPr>
              <a:t>집중 정비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3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+mj-ea"/>
              </a:rPr>
              <a:t> </a:t>
            </a:r>
            <a:r>
              <a:rPr kumimoji="1" lang="en-US" altLang="ko-KR" sz="1400" dirty="0"/>
              <a:t>- </a:t>
            </a:r>
            <a:r>
              <a:rPr kumimoji="1" lang="ko-KR" altLang="en-US" sz="1400" dirty="0"/>
              <a:t>추진실적 </a:t>
            </a:r>
            <a:r>
              <a:rPr kumimoji="1" lang="en-US" altLang="ko-KR" sz="1400" dirty="0"/>
              <a:t>: </a:t>
            </a:r>
            <a:r>
              <a:rPr kumimoji="1" lang="ko-KR" altLang="en-US" sz="1400" dirty="0" smtClean="0"/>
              <a:t>유동광고물 </a:t>
            </a:r>
            <a:r>
              <a:rPr kumimoji="1" lang="en-US" altLang="ko-KR" sz="1400" dirty="0"/>
              <a:t>421,727</a:t>
            </a:r>
            <a:r>
              <a:rPr kumimoji="1" lang="ko-KR" altLang="en-US" sz="1400" dirty="0"/>
              <a:t>건 정비</a:t>
            </a:r>
            <a:r>
              <a:rPr lang="en-US" altLang="ko-KR" sz="1400" baseline="30000" dirty="0">
                <a:solidFill>
                  <a:prstClr val="black"/>
                </a:solidFill>
              </a:rPr>
              <a:t>'22.8.16. </a:t>
            </a:r>
            <a:r>
              <a:rPr lang="ko-KR" altLang="en-US" sz="1400" baseline="30000" dirty="0" smtClean="0">
                <a:solidFill>
                  <a:prstClr val="black"/>
                </a:solidFill>
              </a:rPr>
              <a:t>기준</a:t>
            </a:r>
            <a:endParaRPr kumimoji="1" lang="en-US" altLang="ko-KR" sz="1600" b="1" dirty="0">
              <a:solidFill>
                <a:prstClr val="black"/>
              </a:solidFill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78882" y="1056004"/>
            <a:ext cx="5256584" cy="1592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3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smtClean="0"/>
              <a:t>전국 </a:t>
            </a:r>
            <a:r>
              <a:rPr kumimoji="1" lang="ko-KR" altLang="en-US" sz="1600" b="1" dirty="0"/>
              <a:t>최초 </a:t>
            </a:r>
            <a:r>
              <a:rPr kumimoji="1" lang="ko-KR" altLang="en-US" sz="1600" b="1" dirty="0" err="1"/>
              <a:t>드론활용</a:t>
            </a:r>
            <a:r>
              <a:rPr kumimoji="1" lang="ko-KR" altLang="en-US" sz="1600" b="1" dirty="0"/>
              <a:t> 옥외광고물 안전점검</a:t>
            </a:r>
            <a:endParaRPr kumimoji="1" lang="en-US" altLang="ko-KR" sz="1600" b="1" dirty="0"/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solidFill>
                  <a:prstClr val="black"/>
                </a:solidFill>
              </a:rPr>
              <a:t> - </a:t>
            </a:r>
            <a:r>
              <a:rPr lang="ko-KR" altLang="en-US" sz="1400" dirty="0">
                <a:solidFill>
                  <a:prstClr val="black"/>
                </a:solidFill>
              </a:rPr>
              <a:t>추진실적 </a:t>
            </a:r>
            <a:r>
              <a:rPr lang="en-US" altLang="ko-KR" sz="1400" dirty="0">
                <a:solidFill>
                  <a:prstClr val="black"/>
                </a:solidFill>
              </a:rPr>
              <a:t>: </a:t>
            </a:r>
            <a:r>
              <a:rPr lang="ko-KR" altLang="en-US" sz="1400" dirty="0">
                <a:solidFill>
                  <a:prstClr val="black"/>
                </a:solidFill>
              </a:rPr>
              <a:t>총 </a:t>
            </a:r>
            <a:r>
              <a:rPr lang="en-US" altLang="ko-KR" sz="1400" dirty="0">
                <a:solidFill>
                  <a:prstClr val="black"/>
                </a:solidFill>
              </a:rPr>
              <a:t>96</a:t>
            </a:r>
            <a:r>
              <a:rPr lang="ko-KR" altLang="en-US" sz="1400" dirty="0">
                <a:solidFill>
                  <a:prstClr val="black"/>
                </a:solidFill>
              </a:rPr>
              <a:t>건 점검</a:t>
            </a:r>
            <a:r>
              <a:rPr lang="en-US" altLang="ko-KR" sz="1400" dirty="0">
                <a:solidFill>
                  <a:prstClr val="black"/>
                </a:solidFill>
              </a:rPr>
              <a:t>(</a:t>
            </a:r>
            <a:r>
              <a:rPr lang="ko-KR" altLang="en-US" sz="1400" dirty="0">
                <a:solidFill>
                  <a:prstClr val="black"/>
                </a:solidFill>
              </a:rPr>
              <a:t>옥상 </a:t>
            </a:r>
            <a:r>
              <a:rPr lang="en-US" altLang="ko-KR" sz="1400" dirty="0">
                <a:solidFill>
                  <a:prstClr val="black"/>
                </a:solidFill>
              </a:rPr>
              <a:t>5, </a:t>
            </a:r>
            <a:r>
              <a:rPr lang="ko-KR" altLang="en-US" sz="1400" dirty="0">
                <a:solidFill>
                  <a:prstClr val="black"/>
                </a:solidFill>
              </a:rPr>
              <a:t>벽면 </a:t>
            </a:r>
            <a:r>
              <a:rPr lang="en-US" altLang="ko-KR" sz="1400" dirty="0">
                <a:solidFill>
                  <a:prstClr val="black"/>
                </a:solidFill>
              </a:rPr>
              <a:t>20, </a:t>
            </a:r>
            <a:r>
              <a:rPr lang="ko-KR" altLang="en-US" sz="1400" dirty="0">
                <a:solidFill>
                  <a:prstClr val="black"/>
                </a:solidFill>
              </a:rPr>
              <a:t>돌출 </a:t>
            </a:r>
            <a:r>
              <a:rPr lang="en-US" altLang="ko-KR" sz="1400" dirty="0">
                <a:solidFill>
                  <a:prstClr val="black"/>
                </a:solidFill>
              </a:rPr>
              <a:t>71)</a:t>
            </a:r>
            <a:r>
              <a:rPr lang="en-US" altLang="ko-KR" sz="1400" baseline="30000" dirty="0">
                <a:solidFill>
                  <a:prstClr val="black"/>
                </a:solidFill>
              </a:rPr>
              <a:t>'22.8.16. </a:t>
            </a:r>
            <a:r>
              <a:rPr lang="ko-KR" altLang="en-US" sz="1400" baseline="30000" dirty="0">
                <a:solidFill>
                  <a:prstClr val="black"/>
                </a:solidFill>
              </a:rPr>
              <a:t>기준</a:t>
            </a:r>
            <a:endParaRPr lang="en-US" altLang="ko-KR" sz="1400" baseline="30000" dirty="0">
              <a:solidFill>
                <a:prstClr val="black"/>
              </a:solidFill>
            </a:endParaRPr>
          </a:p>
          <a:p>
            <a:pPr>
              <a:lnSpc>
                <a:spcPct val="130000"/>
              </a:lnSpc>
            </a:pPr>
            <a:r>
              <a:rPr kumimoji="1" lang="en-US" altLang="ko-KR" sz="1400" dirty="0">
                <a:solidFill>
                  <a:prstClr val="black"/>
                </a:solidFill>
                <a:latin typeface="+mj-ea"/>
              </a:rPr>
              <a:t> - KBS, TV</a:t>
            </a:r>
            <a:r>
              <a:rPr kumimoji="1" lang="ko-KR" altLang="en-US" sz="1400" dirty="0">
                <a:solidFill>
                  <a:prstClr val="black"/>
                </a:solidFill>
                <a:latin typeface="+mj-ea"/>
              </a:rPr>
              <a:t>조선 뉴스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ea"/>
              </a:rPr>
              <a:t>언론보도</a:t>
            </a:r>
            <a:endParaRPr kumimoji="1" lang="en-US" altLang="ko-KR" sz="1400" b="1" dirty="0" smtClean="0">
              <a:latin typeface="+mj-ea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dirty="0">
                <a:solidFill>
                  <a:prstClr val="black"/>
                </a:solidFill>
                <a:latin typeface="+mj-ea"/>
              </a:rPr>
              <a:t>찾아가는 </a:t>
            </a:r>
            <a:r>
              <a:rPr kumimoji="1" lang="ko-KR" altLang="en-US" sz="1600" b="1" dirty="0" err="1">
                <a:solidFill>
                  <a:prstClr val="black"/>
                </a:solidFill>
                <a:latin typeface="+mj-ea"/>
              </a:rPr>
              <a:t>튼튼간판</a:t>
            </a:r>
            <a:r>
              <a:rPr kumimoji="1" lang="ko-KR" altLang="en-US" sz="1600" b="1" dirty="0">
                <a:solidFill>
                  <a:prstClr val="black"/>
                </a:solidFill>
                <a:latin typeface="+mj-ea"/>
              </a:rPr>
              <a:t> 안전점검 </a:t>
            </a:r>
            <a:r>
              <a:rPr kumimoji="1" lang="ko-KR" altLang="en-US" sz="1600" b="1" dirty="0" smtClean="0">
                <a:solidFill>
                  <a:prstClr val="black"/>
                </a:solidFill>
                <a:latin typeface="+mj-ea"/>
              </a:rPr>
              <a:t>서비스</a:t>
            </a:r>
            <a:endParaRPr kumimoji="1" lang="en-US" altLang="ko-KR" sz="1600" b="1" dirty="0" smtClean="0">
              <a:solidFill>
                <a:prstClr val="black"/>
              </a:solidFill>
              <a:latin typeface="+mj-ea"/>
            </a:endParaRPr>
          </a:p>
          <a:p>
            <a:pPr>
              <a:lnSpc>
                <a:spcPct val="130000"/>
              </a:lnSpc>
            </a:pPr>
            <a:r>
              <a:rPr kumimoji="1" lang="en-US" altLang="ko-KR" sz="1600" b="1" dirty="0">
                <a:solidFill>
                  <a:prstClr val="black"/>
                </a:solidFill>
                <a:latin typeface="+mj-ea"/>
              </a:rPr>
              <a:t>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ea"/>
              </a:rPr>
              <a:t>-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ea"/>
              </a:rPr>
              <a:t>추진실적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ea"/>
              </a:rPr>
              <a:t>: </a:t>
            </a:r>
            <a:r>
              <a:rPr lang="ko-KR" altLang="en-US" sz="1400" dirty="0">
                <a:solidFill>
                  <a:prstClr val="black"/>
                </a:solidFill>
              </a:rPr>
              <a:t>총 </a:t>
            </a:r>
            <a:r>
              <a:rPr lang="en-US" altLang="ko-KR" sz="1400" dirty="0" smtClean="0">
                <a:solidFill>
                  <a:prstClr val="black"/>
                </a:solidFill>
              </a:rPr>
              <a:t>275</a:t>
            </a:r>
            <a:r>
              <a:rPr lang="ko-KR" altLang="en-US" sz="1400" dirty="0" smtClean="0">
                <a:solidFill>
                  <a:prstClr val="black"/>
                </a:solidFill>
              </a:rPr>
              <a:t>건 </a:t>
            </a:r>
            <a:r>
              <a:rPr lang="ko-KR" altLang="en-US" sz="1400" dirty="0">
                <a:solidFill>
                  <a:prstClr val="black"/>
                </a:solidFill>
              </a:rPr>
              <a:t>점검</a:t>
            </a:r>
            <a:r>
              <a:rPr lang="en-US" altLang="ko-KR" sz="1400" dirty="0" smtClean="0">
                <a:solidFill>
                  <a:prstClr val="black"/>
                </a:solidFill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</a:rPr>
              <a:t>벽면 </a:t>
            </a:r>
            <a:r>
              <a:rPr lang="en-US" altLang="ko-KR" sz="1400" dirty="0" smtClean="0">
                <a:solidFill>
                  <a:prstClr val="black"/>
                </a:solidFill>
              </a:rPr>
              <a:t>56, </a:t>
            </a:r>
            <a:r>
              <a:rPr lang="ko-KR" altLang="en-US" sz="1400" dirty="0" smtClean="0">
                <a:solidFill>
                  <a:prstClr val="black"/>
                </a:solidFill>
              </a:rPr>
              <a:t>돌출 </a:t>
            </a:r>
            <a:r>
              <a:rPr lang="en-US" altLang="ko-KR" sz="1400" dirty="0" smtClean="0">
                <a:solidFill>
                  <a:prstClr val="black"/>
                </a:solidFill>
              </a:rPr>
              <a:t>121, </a:t>
            </a:r>
            <a:r>
              <a:rPr lang="ko-KR" altLang="en-US" sz="1400" dirty="0" smtClean="0">
                <a:solidFill>
                  <a:prstClr val="black"/>
                </a:solidFill>
              </a:rPr>
              <a:t>지주 </a:t>
            </a:r>
            <a:r>
              <a:rPr lang="en-US" altLang="ko-KR" sz="1400" dirty="0" smtClean="0">
                <a:solidFill>
                  <a:prstClr val="black"/>
                </a:solidFill>
              </a:rPr>
              <a:t>98)</a:t>
            </a:r>
            <a:r>
              <a:rPr lang="en-US" altLang="ko-KR" sz="1400" baseline="30000" dirty="0">
                <a:solidFill>
                  <a:prstClr val="black"/>
                </a:solidFill>
              </a:rPr>
              <a:t>'22.8.16. </a:t>
            </a:r>
            <a:r>
              <a:rPr lang="ko-KR" altLang="en-US" sz="1400" baseline="30000" dirty="0" smtClean="0">
                <a:solidFill>
                  <a:prstClr val="black"/>
                </a:solidFill>
              </a:rPr>
              <a:t>기준</a:t>
            </a:r>
            <a:endParaRPr lang="en-US" altLang="ko-KR" sz="1400" baseline="30000" dirty="0">
              <a:solidFill>
                <a:prstClr val="black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0049" y="2684106"/>
            <a:ext cx="2788054" cy="1541345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7568" y="760660"/>
            <a:ext cx="2833574" cy="1804937"/>
          </a:xfrm>
          <a:prstGeom prst="rect">
            <a:avLst/>
          </a:prstGeom>
          <a:effectLst>
            <a:softEdge rad="25400"/>
          </a:effectLst>
        </p:spPr>
      </p:pic>
      <p:sp>
        <p:nvSpPr>
          <p:cNvPr id="19" name="모서리가 둥근 직사각형 18"/>
          <p:cNvSpPr/>
          <p:nvPr/>
        </p:nvSpPr>
        <p:spPr>
          <a:xfrm>
            <a:off x="247910" y="4026493"/>
            <a:ext cx="5470395" cy="3600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❙밝고 안전한 </a:t>
            </a:r>
            <a:r>
              <a:rPr lang="ko-KR" altLang="en-US" dirty="0" err="1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거리환경</a:t>
            </a:r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 조성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303668" y="4386533"/>
            <a:ext cx="5207012" cy="971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불법 노점상 및 </a:t>
            </a:r>
            <a:r>
              <a:rPr kumimoji="1" lang="ko-KR" altLang="en-US" sz="1600" b="1" dirty="0" err="1" smtClean="0">
                <a:latin typeface="+mj-ea"/>
              </a:rPr>
              <a:t>노상적치물</a:t>
            </a:r>
            <a:r>
              <a:rPr kumimoji="1" lang="ko-KR" altLang="en-US" sz="1600" b="1" dirty="0" smtClean="0">
                <a:latin typeface="+mj-ea"/>
              </a:rPr>
              <a:t> 정비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ea"/>
              </a:rPr>
              <a:t> </a:t>
            </a:r>
            <a:r>
              <a:rPr kumimoji="1" lang="ko-KR" altLang="en-US" sz="1600" b="1" dirty="0" smtClean="0">
                <a:latin typeface="+mj-ea"/>
              </a:rPr>
              <a:t>가로</a:t>
            </a:r>
            <a:r>
              <a:rPr kumimoji="1" lang="en-US" altLang="ko-KR" sz="1600" b="1" dirty="0" smtClean="0">
                <a:latin typeface="+mj-ea"/>
              </a:rPr>
              <a:t>&amp;</a:t>
            </a:r>
            <a:r>
              <a:rPr kumimoji="1" lang="ko-KR" altLang="en-US" sz="1600" b="1" dirty="0" smtClean="0">
                <a:latin typeface="+mj-ea"/>
              </a:rPr>
              <a:t>보안등 신설 및 유지 관리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40000"/>
              </a:lnSpc>
              <a:buFont typeface="Wingdings" pitchFamily="2" charset="2"/>
              <a:buChar char="§"/>
            </a:pPr>
            <a:endParaRPr kumimoji="1" lang="en-US" altLang="ko-KR" sz="16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1757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올바른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주차문화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정착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427734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도심지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주차난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해소를 위한 공영주차장 조성</a:t>
            </a:r>
            <a:endParaRPr lang="ko-KR" altLang="en-US" sz="16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철도역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이용객 편의제공을 위한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환승주차장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조성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467544" y="1597867"/>
          <a:ext cx="7992888" cy="7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171334571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24463364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252794729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24075598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사업명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사업규모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추진사항 및 </a:t>
                      </a:r>
                      <a:r>
                        <a:rPr lang="ko-KR" altLang="en-US" sz="1200" dirty="0" err="1" smtClean="0"/>
                        <a:t>향후계획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93193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월롱역</a:t>
                      </a:r>
                      <a:r>
                        <a:rPr lang="ko-KR" altLang="en-US" sz="1100" spc="-100" baseline="0" dirty="0" smtClean="0"/>
                        <a:t> </a:t>
                      </a:r>
                      <a:r>
                        <a:rPr lang="ko-KR" altLang="en-US" sz="1100" spc="-100" baseline="0" dirty="0" err="1" smtClean="0"/>
                        <a:t>환승주차장</a:t>
                      </a:r>
                      <a:r>
                        <a:rPr lang="ko-KR" altLang="en-US" sz="1100" spc="-100" baseline="0" dirty="0" smtClean="0"/>
                        <a:t> 확충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00" baseline="0" dirty="0" smtClean="0"/>
                        <a:t>78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지평식</a:t>
                      </a:r>
                      <a:endParaRPr lang="en-US" altLang="ko-KR" sz="1100" spc="-100" baseline="0" dirty="0" smtClean="0"/>
                    </a:p>
                    <a:p>
                      <a:pPr algn="ctr" latinLnBrk="1"/>
                      <a:r>
                        <a:rPr lang="ko-KR" altLang="en-US" sz="1100" spc="-100" baseline="0" dirty="0" smtClean="0"/>
                        <a:t>주차 </a:t>
                      </a:r>
                      <a:r>
                        <a:rPr lang="en-US" altLang="ko-KR" sz="1100" spc="-100" baseline="0" dirty="0" smtClean="0"/>
                        <a:t>215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’20. 06. </a:t>
                      </a:r>
                      <a:r>
                        <a:rPr lang="ko-KR" altLang="en-US" sz="1100" spc="-100" baseline="0" dirty="0" smtClean="0"/>
                        <a:t>도시계획시설 결정 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’22. 10. ~ ‘22. 12. </a:t>
                      </a:r>
                      <a:r>
                        <a:rPr lang="ko-KR" altLang="en-US" sz="1100" spc="-100" baseline="0" dirty="0" smtClean="0"/>
                        <a:t>도로점용 및 토지수용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09. </a:t>
                      </a:r>
                      <a:r>
                        <a:rPr lang="ko-KR" altLang="en-US" sz="1100" spc="-100" baseline="0" dirty="0" smtClean="0"/>
                        <a:t>실시계획인가 고시 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01. ~ ‘23. 07. </a:t>
                      </a:r>
                      <a:r>
                        <a:rPr lang="ko-KR" altLang="en-US" sz="1100" spc="-100" baseline="0" dirty="0" smtClean="0"/>
                        <a:t>공사시행</a:t>
                      </a:r>
                      <a:endParaRPr lang="en-US" altLang="ko-KR" sz="1100" spc="-100" baseline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1771832"/>
                  </a:ext>
                </a:extLst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/>
          </p:nvPr>
        </p:nvGraphicFramePr>
        <p:xfrm>
          <a:off x="467544" y="2875103"/>
          <a:ext cx="7992888" cy="20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>
                  <a:extLst>
                    <a:ext uri="{9D8B030D-6E8A-4147-A177-3AD203B41FA5}">
                      <a16:colId xmlns:a16="http://schemas.microsoft.com/office/drawing/2014/main" val="171334571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244633644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3252794729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24075598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사업명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사업규모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추진사항 및 </a:t>
                      </a:r>
                      <a:r>
                        <a:rPr lang="ko-KR" altLang="en-US" sz="1200" dirty="0" err="1" smtClean="0"/>
                        <a:t>향후계획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931938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금촌로터리</a:t>
                      </a:r>
                      <a:r>
                        <a:rPr lang="ko-KR" altLang="en-US" sz="1100" spc="-100" baseline="0" dirty="0" smtClean="0"/>
                        <a:t>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00" baseline="0" dirty="0" smtClean="0"/>
                        <a:t>141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건물식</a:t>
                      </a:r>
                      <a:r>
                        <a:rPr lang="ko-KR" altLang="en-US" sz="1100" spc="-100" baseline="0" dirty="0" smtClean="0"/>
                        <a:t>  </a:t>
                      </a:r>
                      <a:r>
                        <a:rPr lang="en-US" altLang="ko-KR" sz="1100" spc="-100" baseline="0" dirty="0" smtClean="0"/>
                        <a:t>2</a:t>
                      </a:r>
                      <a:r>
                        <a:rPr lang="ko-KR" altLang="en-US" sz="1100" spc="-100" baseline="0" dirty="0" smtClean="0"/>
                        <a:t>층 </a:t>
                      </a:r>
                      <a:r>
                        <a:rPr lang="en-US" altLang="ko-KR" sz="1100" spc="-100" baseline="0" dirty="0" smtClean="0"/>
                        <a:t>3</a:t>
                      </a:r>
                      <a:r>
                        <a:rPr lang="ko-KR" altLang="en-US" sz="1100" spc="-100" baseline="0" dirty="0" smtClean="0"/>
                        <a:t>단</a:t>
                      </a:r>
                      <a:endParaRPr lang="en-US" altLang="ko-KR" sz="1100" spc="-100" baseline="0" dirty="0" smtClean="0"/>
                    </a:p>
                    <a:p>
                      <a:pPr algn="ctr" latinLnBrk="1"/>
                      <a:r>
                        <a:rPr lang="ko-KR" altLang="en-US" sz="1100" spc="-100" baseline="0" dirty="0" smtClean="0"/>
                        <a:t>주차  </a:t>
                      </a:r>
                      <a:r>
                        <a:rPr lang="en-US" altLang="ko-KR" sz="1100" spc="-100" baseline="0" dirty="0" smtClean="0"/>
                        <a:t>119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09. </a:t>
                      </a:r>
                      <a:r>
                        <a:rPr lang="ko-KR" altLang="en-US" sz="1100" spc="-100" baseline="0" dirty="0" smtClean="0"/>
                        <a:t>공사착공               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05.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r>
                        <a:rPr lang="en-US" altLang="ko-KR" sz="1100" b="1" spc="-100" dirty="0" smtClean="0">
                          <a:solidFill>
                            <a:srgbClr val="D0D8E8"/>
                          </a:solidFill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 ’22.09. </a:t>
                      </a:r>
                      <a:r>
                        <a:rPr lang="ko-KR" altLang="en-US" sz="1100" spc="-100" baseline="0" dirty="0" smtClean="0">
                          <a:solidFill>
                            <a:srgbClr val="D0D8E8"/>
                          </a:solidFill>
                        </a:rPr>
                        <a:t>실시계획인가 고시 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      </a:t>
                      </a:r>
                      <a:r>
                        <a:rPr lang="en-US" altLang="ko-KR" sz="1100" b="1" spc="-100" dirty="0" smtClean="0">
                          <a:solidFill>
                            <a:srgbClr val="D0D8E8"/>
                          </a:solidFill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’22.01. ~ ‘22.07. </a:t>
                      </a:r>
                      <a:r>
                        <a:rPr lang="ko-KR" altLang="en-US" sz="1100" spc="-100" baseline="0" dirty="0" smtClean="0">
                          <a:solidFill>
                            <a:srgbClr val="D0D8E8"/>
                          </a:solidFill>
                        </a:rPr>
                        <a:t>공사시행</a:t>
                      </a:r>
                      <a:endParaRPr lang="en-US" altLang="ko-KR" sz="1100" spc="-100" baseline="0" dirty="0" smtClean="0">
                        <a:solidFill>
                          <a:srgbClr val="D0D8E8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1771832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smtClean="0"/>
                        <a:t>조리 봉일천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00" baseline="0" dirty="0" smtClean="0"/>
                        <a:t>56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지평식</a:t>
                      </a:r>
                      <a:endParaRPr lang="en-US" altLang="ko-KR" sz="1100" spc="-100" baseline="0" dirty="0" smtClean="0"/>
                    </a:p>
                    <a:p>
                      <a:pPr algn="ctr" latinLnBrk="1"/>
                      <a:r>
                        <a:rPr lang="ko-KR" altLang="en-US" sz="1100" spc="-100" baseline="0" dirty="0" smtClean="0"/>
                        <a:t>주차 </a:t>
                      </a:r>
                      <a:r>
                        <a:rPr lang="en-US" altLang="ko-KR" sz="1100" spc="-100" baseline="0" dirty="0" smtClean="0"/>
                        <a:t>193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03. </a:t>
                      </a:r>
                      <a:r>
                        <a:rPr lang="ko-KR" altLang="en-US" sz="1100" spc="-100" baseline="0" dirty="0" smtClean="0"/>
                        <a:t>공사착공               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’22. 10.  </a:t>
                      </a:r>
                      <a:r>
                        <a:rPr lang="ko-KR" altLang="en-US" sz="1100" spc="-100" baseline="0" dirty="0" smtClean="0"/>
                        <a:t>토지수용 및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solidFill>
                            <a:srgbClr val="E9EDF4"/>
                          </a:solidFill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>
                          <a:solidFill>
                            <a:srgbClr val="E9EDF4"/>
                          </a:solidFill>
                        </a:rPr>
                        <a:t> ’2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61992815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금촌동</a:t>
                      </a:r>
                      <a:r>
                        <a:rPr lang="ko-KR" altLang="en-US" sz="1100" spc="-100" baseline="0" dirty="0" smtClean="0"/>
                        <a:t> </a:t>
                      </a:r>
                      <a:r>
                        <a:rPr lang="ko-KR" altLang="en-US" sz="1100" spc="-100" baseline="0" dirty="0" err="1" smtClean="0"/>
                        <a:t>원앙길</a:t>
                      </a:r>
                      <a:r>
                        <a:rPr lang="ko-KR" altLang="en-US" sz="1100" spc="-100" baseline="0" dirty="0" smtClean="0"/>
                        <a:t>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00" baseline="0" dirty="0" smtClean="0"/>
                        <a:t>63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건물식</a:t>
                      </a:r>
                      <a:r>
                        <a:rPr lang="ko-KR" altLang="en-US" sz="1100" spc="-100" baseline="0" dirty="0" smtClean="0"/>
                        <a:t>  </a:t>
                      </a:r>
                      <a:r>
                        <a:rPr lang="en-US" altLang="ko-KR" sz="1100" spc="-100" baseline="0" dirty="0" smtClean="0"/>
                        <a:t>2</a:t>
                      </a:r>
                      <a:r>
                        <a:rPr lang="ko-KR" altLang="en-US" sz="1100" spc="-100" baseline="0" dirty="0" smtClean="0"/>
                        <a:t>층 </a:t>
                      </a:r>
                      <a:r>
                        <a:rPr lang="en-US" altLang="ko-KR" sz="1100" spc="-100" baseline="0" dirty="0" smtClean="0"/>
                        <a:t>3</a:t>
                      </a:r>
                      <a:r>
                        <a:rPr lang="ko-KR" altLang="en-US" sz="1100" spc="-100" baseline="0" dirty="0" smtClean="0"/>
                        <a:t>단</a:t>
                      </a:r>
                      <a:endParaRPr lang="en-US" altLang="ko-KR" sz="1100" spc="-100" baseline="0" dirty="0" smtClean="0"/>
                    </a:p>
                    <a:p>
                      <a:pPr algn="ctr" latinLnBrk="1"/>
                      <a:r>
                        <a:rPr lang="ko-KR" altLang="en-US" sz="1100" spc="-100" baseline="0" dirty="0" smtClean="0"/>
                        <a:t>주차  </a:t>
                      </a:r>
                      <a:r>
                        <a:rPr lang="en-US" altLang="ko-KR" sz="1100" spc="-100" baseline="0" dirty="0" smtClean="0"/>
                        <a:t>135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’20. 03. </a:t>
                      </a:r>
                      <a:r>
                        <a:rPr lang="ko-KR" altLang="en-US" sz="1100" spc="-100" baseline="0" dirty="0" smtClean="0"/>
                        <a:t>도시계획시설 결정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’22. 10. ~ ‘22. 12. </a:t>
                      </a:r>
                      <a:r>
                        <a:rPr lang="ko-KR" altLang="en-US" sz="1100" spc="-100" baseline="0" dirty="0" smtClean="0"/>
                        <a:t>토지수용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08. </a:t>
                      </a:r>
                      <a:r>
                        <a:rPr lang="ko-KR" altLang="en-US" sz="1100" spc="-100" baseline="0" dirty="0" smtClean="0"/>
                        <a:t>실시계획인가 고시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01. ~ ‘23. 07. </a:t>
                      </a:r>
                      <a:r>
                        <a:rPr lang="ko-KR" altLang="en-US" sz="1100" spc="-100" baseline="0" dirty="0" smtClean="0"/>
                        <a:t>공사시행</a:t>
                      </a:r>
                      <a:endParaRPr lang="en-US" altLang="ko-KR" sz="1100" spc="-100" baseline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696045"/>
                  </a:ext>
                </a:extLst>
              </a:tr>
              <a:tr h="4267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smtClean="0"/>
                        <a:t>운정호수공원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spc="-100" baseline="0" dirty="0" smtClean="0"/>
                        <a:t>98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spc="-100" baseline="0" dirty="0" err="1" smtClean="0"/>
                        <a:t>건물식</a:t>
                      </a:r>
                      <a:r>
                        <a:rPr lang="ko-KR" altLang="en-US" sz="1100" spc="-100" baseline="0" dirty="0" smtClean="0"/>
                        <a:t>  </a:t>
                      </a:r>
                      <a:r>
                        <a:rPr lang="en-US" altLang="ko-KR" sz="1100" spc="-100" baseline="0" dirty="0" smtClean="0"/>
                        <a:t>2</a:t>
                      </a:r>
                      <a:r>
                        <a:rPr lang="ko-KR" altLang="en-US" sz="1100" spc="-100" baseline="0" dirty="0" smtClean="0"/>
                        <a:t>층 </a:t>
                      </a:r>
                      <a:r>
                        <a:rPr lang="en-US" altLang="ko-KR" sz="1100" spc="-100" baseline="0" dirty="0" smtClean="0"/>
                        <a:t>3</a:t>
                      </a:r>
                      <a:r>
                        <a:rPr lang="ko-KR" altLang="en-US" sz="1100" spc="-100" baseline="0" dirty="0" smtClean="0"/>
                        <a:t>단</a:t>
                      </a:r>
                      <a:endParaRPr lang="en-US" altLang="ko-KR" sz="1100" spc="-100" baseline="0" dirty="0" smtClean="0"/>
                    </a:p>
                    <a:p>
                      <a:pPr algn="ctr" latinLnBrk="1"/>
                      <a:r>
                        <a:rPr lang="ko-KR" altLang="en-US" sz="1100" spc="-100" baseline="0" dirty="0" smtClean="0"/>
                        <a:t>주차  </a:t>
                      </a:r>
                      <a:r>
                        <a:rPr lang="en-US" altLang="ko-KR" sz="1100" spc="-100" baseline="0" dirty="0" smtClean="0"/>
                        <a:t>248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’21. 06. </a:t>
                      </a:r>
                      <a:r>
                        <a:rPr lang="ko-KR" altLang="en-US" sz="1100" spc="-100" baseline="0" dirty="0" smtClean="0"/>
                        <a:t>공원조성계획 변경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01. ~ ‘23. 07. </a:t>
                      </a:r>
                      <a:r>
                        <a:rPr lang="ko-KR" altLang="en-US" sz="1100" spc="-100" baseline="0" dirty="0" smtClean="0"/>
                        <a:t>공사시행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07. </a:t>
                      </a:r>
                      <a:r>
                        <a:rPr lang="ko-KR" altLang="en-US" sz="1100" spc="-100" baseline="0" dirty="0" err="1" smtClean="0"/>
                        <a:t>공용건축물</a:t>
                      </a:r>
                      <a:r>
                        <a:rPr lang="ko-KR" altLang="en-US" sz="1100" spc="-100" baseline="0" dirty="0" smtClean="0"/>
                        <a:t> 협의</a:t>
                      </a:r>
                      <a:endParaRPr lang="en-US" altLang="ko-KR" sz="1100" spc="-100" baseline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7166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85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843558"/>
            <a:ext cx="8722598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580250"/>
            <a:ext cx="6768752" cy="37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도시경관과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" name="그림 22" descr="민선7기 비전 1807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4401" y="61636"/>
            <a:ext cx="1752096" cy="432048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270782" y="3435846"/>
            <a:ext cx="8477681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chemeClr val="accent2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불법 주정차 단속 장비</a:t>
            </a:r>
            <a:r>
              <a:rPr lang="en-US" altLang="ko-KR" sz="1900" b="1" dirty="0" smtClean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고정형</a:t>
            </a:r>
            <a:r>
              <a:rPr lang="en-US" altLang="ko-KR" sz="1900" b="1" dirty="0" smtClean="0">
                <a:solidFill>
                  <a:srgbClr val="002060"/>
                </a:solidFill>
                <a:latin typeface="+mn-ea"/>
              </a:rPr>
              <a:t>CCTV) 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설치 운영</a:t>
            </a:r>
            <a:endParaRPr lang="ko-KR" altLang="en-US" sz="1900" dirty="0">
              <a:solidFill>
                <a:srgbClr val="002060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915568"/>
            <a:ext cx="8496944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chemeClr val="accent3"/>
                </a:solidFill>
                <a:latin typeface="+mn-ea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시민들이 공감할 수 있는 합리적인 주차단속업무 추진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011204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ea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45108" y="1419622"/>
            <a:ext cx="8064896" cy="186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‘</a:t>
            </a:r>
            <a:r>
              <a:rPr kumimoji="1" lang="ko-KR" altLang="en-US" sz="1600" b="1" dirty="0" smtClean="0">
                <a:latin typeface="+mj-lt"/>
              </a:rPr>
              <a:t>사회적 </a:t>
            </a:r>
            <a:r>
              <a:rPr kumimoji="1" lang="ko-KR" altLang="en-US" sz="1600" b="1" dirty="0" err="1" smtClean="0">
                <a:latin typeface="+mj-lt"/>
              </a:rPr>
              <a:t>거리두기</a:t>
            </a:r>
            <a:r>
              <a:rPr kumimoji="1" lang="en-US" altLang="ko-KR" sz="1600" b="1" dirty="0" smtClean="0">
                <a:latin typeface="+mj-lt"/>
              </a:rPr>
              <a:t>’</a:t>
            </a:r>
            <a:r>
              <a:rPr kumimoji="1" lang="ko-KR" altLang="en-US" sz="1600" b="1" dirty="0" smtClean="0">
                <a:latin typeface="+mj-lt"/>
              </a:rPr>
              <a:t> 해제에 따른 </a:t>
            </a:r>
            <a:r>
              <a:rPr kumimoji="1" lang="ko-KR" altLang="en-US" sz="1600" b="1" dirty="0" err="1" smtClean="0">
                <a:latin typeface="+mj-lt"/>
              </a:rPr>
              <a:t>야간단속</a:t>
            </a:r>
            <a:r>
              <a:rPr kumimoji="1" lang="ko-KR" altLang="en-US" sz="1600" b="1" dirty="0" smtClean="0">
                <a:latin typeface="+mj-lt"/>
              </a:rPr>
              <a:t> 추진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600" b="1" dirty="0" smtClean="0"/>
              <a:t>  </a:t>
            </a:r>
            <a:r>
              <a:rPr kumimoji="1" lang="en-US" altLang="ko-KR" sz="1400" b="1" dirty="0" smtClean="0"/>
              <a:t>- </a:t>
            </a:r>
            <a:r>
              <a:rPr kumimoji="1" lang="ko-KR" altLang="en-US" sz="1400" b="1" dirty="0" smtClean="0"/>
              <a:t>평일 </a:t>
            </a:r>
            <a:r>
              <a:rPr kumimoji="1" lang="en-US" altLang="ko-KR" sz="1400" b="1" dirty="0" smtClean="0"/>
              <a:t>09:00 </a:t>
            </a:r>
            <a:r>
              <a:rPr kumimoji="1" lang="en-US" altLang="ko-KR" sz="1400" b="1" dirty="0"/>
              <a:t>~ </a:t>
            </a:r>
            <a:r>
              <a:rPr kumimoji="1" lang="en-US" altLang="ko-KR" sz="1400" b="1" dirty="0" smtClean="0"/>
              <a:t>21:00, </a:t>
            </a:r>
            <a:r>
              <a:rPr kumimoji="1" lang="ko-KR" altLang="en-US" sz="1400" b="1" dirty="0" smtClean="0"/>
              <a:t>휴일 </a:t>
            </a:r>
            <a:r>
              <a:rPr kumimoji="1" lang="en-US" altLang="ko-KR" sz="1400" b="1" dirty="0" smtClean="0"/>
              <a:t>09:00 ~ 18:00</a:t>
            </a:r>
            <a:endParaRPr kumimoji="1" lang="en-US" altLang="ko-KR" sz="14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/>
              <a:t> 시민들의 혼란을 저감하기 위한 </a:t>
            </a:r>
            <a:r>
              <a:rPr kumimoji="1" lang="ko-KR" altLang="en-US" sz="1600" b="1" dirty="0" err="1" smtClean="0"/>
              <a:t>야간단속</a:t>
            </a:r>
            <a:r>
              <a:rPr kumimoji="1" lang="ko-KR" altLang="en-US" sz="1600" b="1" dirty="0" smtClean="0"/>
              <a:t> 단계적 시행</a:t>
            </a:r>
            <a:endParaRPr kumimoji="1" lang="en-US" altLang="ko-KR" sz="1600" b="1" dirty="0"/>
          </a:p>
          <a:p>
            <a:pPr>
              <a:lnSpc>
                <a:spcPct val="150000"/>
              </a:lnSpc>
            </a:pPr>
            <a:r>
              <a:rPr kumimoji="1" lang="en-US" altLang="ko-KR" sz="1400" b="1" dirty="0" smtClean="0"/>
              <a:t> 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400" b="1" dirty="0"/>
              <a:t>- </a:t>
            </a:r>
            <a:r>
              <a:rPr kumimoji="1" lang="en-US" altLang="ko-KR" sz="1400" b="1" dirty="0" smtClean="0"/>
              <a:t>(1</a:t>
            </a:r>
            <a:r>
              <a:rPr kumimoji="1" lang="ko-KR" altLang="en-US" sz="1400" b="1" dirty="0" smtClean="0"/>
              <a:t>단계</a:t>
            </a:r>
            <a:r>
              <a:rPr kumimoji="1" lang="en-US" altLang="ko-KR" sz="1400" b="1" dirty="0" smtClean="0"/>
              <a:t>) </a:t>
            </a:r>
            <a:r>
              <a:rPr kumimoji="1" lang="ko-KR" altLang="en-US" sz="1400" b="1" dirty="0" smtClean="0"/>
              <a:t>왕복</a:t>
            </a:r>
            <a:r>
              <a:rPr kumimoji="1" lang="en-US" altLang="ko-KR" sz="1400" b="1" dirty="0" smtClean="0"/>
              <a:t>4</a:t>
            </a:r>
            <a:r>
              <a:rPr kumimoji="1" lang="ko-KR" altLang="en-US" sz="1400" b="1" dirty="0" smtClean="0"/>
              <a:t>차로 이상 간선도로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smtClean="0"/>
              <a:t>상가밀집지역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smtClean="0"/>
              <a:t>민원다발구역</a:t>
            </a:r>
            <a:r>
              <a:rPr kumimoji="1" lang="en-US" altLang="ko-KR" sz="1400" b="1" dirty="0" smtClean="0"/>
              <a:t>, </a:t>
            </a:r>
            <a:r>
              <a:rPr kumimoji="1" lang="ko-KR" altLang="en-US" sz="1400" b="1" dirty="0" err="1" smtClean="0"/>
              <a:t>주민신고제</a:t>
            </a:r>
            <a:r>
              <a:rPr kumimoji="1" lang="ko-KR" altLang="en-US" sz="1400" b="1" dirty="0" smtClean="0"/>
              <a:t> 건 우선적 시행</a:t>
            </a:r>
            <a:endParaRPr kumimoji="1" lang="en-US" altLang="ko-KR" sz="14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400" b="1" dirty="0"/>
              <a:t> </a:t>
            </a:r>
            <a:r>
              <a:rPr kumimoji="1" lang="en-US" altLang="ko-KR" sz="1400" b="1" dirty="0" smtClean="0"/>
              <a:t> - (2</a:t>
            </a:r>
            <a:r>
              <a:rPr kumimoji="1" lang="ko-KR" altLang="en-US" sz="1400" b="1" dirty="0" smtClean="0"/>
              <a:t>단계</a:t>
            </a:r>
            <a:r>
              <a:rPr kumimoji="1" lang="en-US" altLang="ko-KR" sz="1400" b="1" dirty="0" smtClean="0"/>
              <a:t>) </a:t>
            </a:r>
            <a:r>
              <a:rPr kumimoji="1" lang="ko-KR" altLang="en-US" sz="1400" b="1" dirty="0" smtClean="0"/>
              <a:t>왕복</a:t>
            </a:r>
            <a:r>
              <a:rPr kumimoji="1" lang="en-US" altLang="ko-KR" sz="1400" b="1" dirty="0"/>
              <a:t>4</a:t>
            </a:r>
            <a:r>
              <a:rPr kumimoji="1" lang="ko-KR" altLang="en-US" sz="1400" b="1" dirty="0"/>
              <a:t>차로 </a:t>
            </a:r>
            <a:r>
              <a:rPr kumimoji="1" lang="ko-KR" altLang="en-US" sz="1400" b="1" dirty="0" smtClean="0"/>
              <a:t>미만 도로</a:t>
            </a:r>
            <a:r>
              <a:rPr kumimoji="1" lang="en-US" altLang="ko-KR" sz="1400" b="1" dirty="0" smtClean="0"/>
              <a:t>(</a:t>
            </a:r>
            <a:r>
              <a:rPr kumimoji="1" lang="ko-KR" altLang="en-US" sz="1400" b="1" dirty="0" smtClean="0"/>
              <a:t>지선 및 이면도로</a:t>
            </a:r>
            <a:r>
              <a:rPr kumimoji="1" lang="en-US" altLang="ko-KR" sz="1400" b="1" dirty="0" smtClean="0"/>
              <a:t>)</a:t>
            </a:r>
            <a:endParaRPr kumimoji="1" lang="en-US" altLang="ko-KR" sz="1400" b="1" dirty="0"/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48188" y="3867894"/>
            <a:ext cx="806489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상습정체구간 및 상가밀집지역 신규 </a:t>
            </a:r>
            <a:r>
              <a:rPr kumimoji="1" lang="en-US" altLang="ko-KR" sz="1600" b="1" dirty="0" smtClean="0">
                <a:latin typeface="+mj-lt"/>
              </a:rPr>
              <a:t>CCTV(4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 smtClean="0">
                <a:latin typeface="+mj-lt"/>
              </a:rPr>
              <a:t>) </a:t>
            </a:r>
            <a:r>
              <a:rPr kumimoji="1" lang="ko-KR" altLang="en-US" sz="1600" b="1" dirty="0" smtClean="0">
                <a:latin typeface="+mj-lt"/>
              </a:rPr>
              <a:t>설치  </a:t>
            </a:r>
            <a:endParaRPr kumimoji="1" lang="en-US" altLang="ko-KR" sz="16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운정 및 </a:t>
            </a:r>
            <a:r>
              <a:rPr kumimoji="1" lang="ko-KR" altLang="en-US" sz="1600" b="1" dirty="0" err="1" smtClean="0">
                <a:latin typeface="+mj-ea"/>
              </a:rPr>
              <a:t>교하동</a:t>
            </a:r>
            <a:r>
              <a:rPr kumimoji="1" lang="ko-KR" altLang="en-US" sz="1600" b="1" dirty="0" smtClean="0">
                <a:latin typeface="+mj-ea"/>
              </a:rPr>
              <a:t> 신규 </a:t>
            </a:r>
            <a:r>
              <a:rPr kumimoji="1" lang="ko-KR" altLang="en-US" sz="1600" b="1" dirty="0" err="1" smtClean="0">
                <a:latin typeface="+mj-ea"/>
              </a:rPr>
              <a:t>신규</a:t>
            </a: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en-US" altLang="ko-KR" sz="1600" b="1" dirty="0" smtClean="0">
                <a:latin typeface="+mj-ea"/>
              </a:rPr>
              <a:t>CCTV </a:t>
            </a:r>
            <a:r>
              <a:rPr kumimoji="1" lang="ko-KR" altLang="en-US" sz="1600" b="1" dirty="0" smtClean="0">
                <a:latin typeface="+mj-ea"/>
              </a:rPr>
              <a:t>기부채납</a:t>
            </a:r>
            <a:r>
              <a:rPr kumimoji="1" lang="en-US" altLang="ko-KR" sz="1600" b="1" dirty="0" smtClean="0">
                <a:latin typeface="+mj-ea"/>
              </a:rPr>
              <a:t>(3</a:t>
            </a:r>
            <a:r>
              <a:rPr kumimoji="1" lang="ko-KR" altLang="en-US" sz="1600" b="1" dirty="0" smtClean="0">
                <a:latin typeface="+mj-ea"/>
              </a:rPr>
              <a:t>대</a:t>
            </a:r>
            <a:r>
              <a:rPr kumimoji="1" lang="en-US" altLang="ko-KR" sz="1600" b="1" dirty="0" smtClean="0">
                <a:latin typeface="+mj-ea"/>
              </a:rPr>
              <a:t>) </a:t>
            </a:r>
            <a:r>
              <a:rPr kumimoji="1" lang="ko-KR" altLang="en-US" sz="1600" b="1" dirty="0" smtClean="0">
                <a:latin typeface="+mj-ea"/>
              </a:rPr>
              <a:t>예정</a:t>
            </a:r>
            <a:endParaRPr kumimoji="1" lang="en-US" altLang="ko-KR" sz="1600" b="1" dirty="0" smtClean="0"/>
          </a:p>
        </p:txBody>
      </p:sp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00" y="4871648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6882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5302</TotalTime>
  <Words>4453</Words>
  <Application>Microsoft Office PowerPoint</Application>
  <PresentationFormat>화면 슬라이드 쇼(16:9)</PresentationFormat>
  <Paragraphs>739</Paragraphs>
  <Slides>24</Slides>
  <Notes>24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24</vt:i4>
      </vt:variant>
    </vt:vector>
  </HeadingPairs>
  <TitlesOfParts>
    <vt:vector size="35" baseType="lpstr">
      <vt:lpstr>Arial</vt:lpstr>
      <vt:lpstr>Wingdings</vt:lpstr>
      <vt:lpstr>HY헤드라인M</vt:lpstr>
      <vt:lpstr>HY견고딕</vt:lpstr>
      <vt:lpstr>한양신명조</vt:lpstr>
      <vt:lpstr>바탕</vt:lpstr>
      <vt:lpstr>-윤고딕330</vt:lpstr>
      <vt:lpstr>맑은 고딕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487</cp:revision>
  <cp:lastPrinted>2022-09-07T00:33:19Z</cp:lastPrinted>
  <dcterms:created xsi:type="dcterms:W3CDTF">2015-01-08T13:06:47Z</dcterms:created>
  <dcterms:modified xsi:type="dcterms:W3CDTF">2022-09-14T08:35:43Z</dcterms:modified>
</cp:coreProperties>
</file>