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2"/>
  </p:notesMasterIdLst>
  <p:handoutMasterIdLst>
    <p:handoutMasterId r:id="rId23"/>
  </p:handoutMasterIdLst>
  <p:sldIdLst>
    <p:sldId id="552" r:id="rId4"/>
    <p:sldId id="530" r:id="rId5"/>
    <p:sldId id="565" r:id="rId6"/>
    <p:sldId id="562" r:id="rId7"/>
    <p:sldId id="533" r:id="rId8"/>
    <p:sldId id="553" r:id="rId9"/>
    <p:sldId id="555" r:id="rId10"/>
    <p:sldId id="538" r:id="rId11"/>
    <p:sldId id="561" r:id="rId12"/>
    <p:sldId id="563" r:id="rId13"/>
    <p:sldId id="558" r:id="rId14"/>
    <p:sldId id="560" r:id="rId15"/>
    <p:sldId id="564" r:id="rId16"/>
    <p:sldId id="557" r:id="rId17"/>
    <p:sldId id="548" r:id="rId18"/>
    <p:sldId id="536" r:id="rId19"/>
    <p:sldId id="542" r:id="rId20"/>
    <p:sldId id="529" r:id="rId21"/>
  </p:sldIdLst>
  <p:sldSz cx="9144000" cy="5143500" type="screen16x9"/>
  <p:notesSz cx="6797675" cy="9926638"/>
  <p:embeddedFontLst>
    <p:embeddedFont>
      <p:font typeface="-윤고딕330" panose="020B0600000101010101" charset="-127"/>
      <p:regular r:id="rId24"/>
    </p:embeddedFont>
    <p:embeddedFont>
      <p:font typeface="-윤고딕340" panose="020B0600000101010101" charset="-127"/>
      <p:regular r:id="rId25"/>
    </p:embeddedFont>
    <p:embeddedFont>
      <p:font typeface="HY견고딕" panose="02030600000101010101" pitchFamily="18" charset="-127"/>
      <p:regular r:id="rId26"/>
    </p:embeddedFont>
    <p:embeddedFont>
      <p:font typeface="HY헤드라인M" panose="02030600000101010101" pitchFamily="18" charset="-127"/>
      <p:regular r:id="rId27"/>
    </p:embeddedFont>
    <p:embeddedFont>
      <p:font typeface="맑은 고딕" panose="020B0503020000020004" pitchFamily="50" charset="-127"/>
      <p:regular r:id="rId28"/>
      <p:bold r:id="rId29"/>
    </p:embeddedFont>
    <p:embeddedFont>
      <p:font typeface="함초롬돋움" panose="020B0604000101010101" pitchFamily="50" charset="-127"/>
      <p:regular r:id="rId30"/>
      <p:bold r:id="rId3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orient="horz" pos="1720" userDrawn="1">
          <p15:clr>
            <a:srgbClr val="A4A3A4"/>
          </p15:clr>
        </p15:guide>
        <p15:guide id="5" pos="2980" userDrawn="1">
          <p15:clr>
            <a:srgbClr val="A4A3A4"/>
          </p15:clr>
        </p15:guide>
        <p15:guide id="6" orient="horz" pos="1820" userDrawn="1">
          <p15:clr>
            <a:srgbClr val="A4A3A4"/>
          </p15:clr>
        </p15:guide>
        <p15:guide id="7" orient="horz" pos="1920" userDrawn="1">
          <p15:clr>
            <a:srgbClr val="A4A3A4"/>
          </p15:clr>
        </p15:guide>
        <p15:guide id="8" orient="horz" pos="2020" userDrawn="1">
          <p15:clr>
            <a:srgbClr val="A4A3A4"/>
          </p15:clr>
        </p15:guide>
        <p15:guide id="9" orient="horz" pos="2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CDB"/>
    <a:srgbClr val="17375E"/>
    <a:srgbClr val="ECF1F8"/>
    <a:srgbClr val="D6F1FA"/>
    <a:srgbClr val="EBF1DE"/>
    <a:srgbClr val="C5E3ED"/>
    <a:srgbClr val="A1BFE3"/>
    <a:srgbClr val="A8CB59"/>
    <a:srgbClr val="BAD67C"/>
    <a:srgbClr val="D0E3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99114" autoAdjust="0"/>
  </p:normalViewPr>
  <p:slideViewPr>
    <p:cSldViewPr>
      <p:cViewPr varScale="1">
        <p:scale>
          <a:sx n="151" d="100"/>
          <a:sy n="151" d="100"/>
        </p:scale>
        <p:origin x="390" y="126"/>
      </p:cViewPr>
      <p:guideLst>
        <p:guide orient="horz" pos="2160"/>
        <p:guide pos="2880"/>
        <p:guide orient="horz" pos="1620"/>
        <p:guide orient="horz" pos="1720"/>
        <p:guide pos="2980"/>
        <p:guide orient="horz" pos="1820"/>
        <p:guide orient="horz" pos="1920"/>
        <p:guide orient="horz" pos="2020"/>
        <p:guide orient="horz" pos="2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2024-05-23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2024-05-23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2024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년 행정사무감사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파주도시관광공사 </a:t>
              </a:r>
              <a:endParaRPr kumimoji="0" lang="en-US" altLang="ko-KR" sz="2600" b="0" i="0" u="none" strike="noStrike" kern="1200" cap="none" spc="-113" normalizeH="0" baseline="0" noProof="0" dirty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endParaRPr>
            </a:p>
          </p:txBody>
        </p:sp>
        <p:cxnSp>
          <p:nvCxnSpPr>
            <p:cNvPr id="23" name="직선 연결선 22"/>
            <p:cNvCxnSpPr>
              <a:cxnSpLocks/>
            </p:cNvCxnSpPr>
            <p:nvPr/>
          </p:nvCxnSpPr>
          <p:spPr>
            <a:xfrm>
              <a:off x="3203848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935194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dist" defTabSz="1330325" rtl="0"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3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2024</a:t>
            </a:r>
            <a:r>
              <a:rPr kumimoji="0" lang="ko-KR" altLang="en-US" sz="3600" b="1" i="0" u="none" strike="noStrike" kern="0" cap="none" spc="-150" normalizeH="0" baseline="0" noProof="0" dirty="0">
                <a:ln>
                  <a:noFill/>
                </a:ln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주요업무 추진현황</a:t>
            </a:r>
          </a:p>
        </p:txBody>
      </p:sp>
    </p:spTree>
    <p:extLst>
      <p:ext uri="{BB962C8B-B14F-4D97-AF65-F5344CB8AC3E}">
        <p14:creationId xmlns:p14="http://schemas.microsoft.com/office/powerpoint/2010/main" val="396929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+mn-ea"/>
              </a:rPr>
              <a:t>1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cxnSp>
        <p:nvCxnSpPr>
          <p:cNvPr id="105" name="직선 연결선 104">
            <a:extLst>
              <a:ext uri="{FF2B5EF4-FFF2-40B4-BE49-F238E27FC236}">
                <a16:creationId xmlns:a16="http://schemas.microsoft.com/office/drawing/2014/main" id="{811B2C52-6BC8-4935-8313-90B36072FF74}"/>
              </a:ext>
            </a:extLst>
          </p:cNvPr>
          <p:cNvCxnSpPr>
            <a:cxnSpLocks/>
          </p:cNvCxnSpPr>
          <p:nvPr/>
        </p:nvCxnSpPr>
        <p:spPr>
          <a:xfrm>
            <a:off x="2339752" y="545922"/>
            <a:ext cx="0" cy="4597578"/>
          </a:xfrm>
          <a:prstGeom prst="line">
            <a:avLst/>
          </a:prstGeom>
          <a:ln w="19050">
            <a:solidFill>
              <a:srgbClr val="1737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03760DCC-F381-4837-A1BF-A63699C4AA07}"/>
              </a:ext>
            </a:extLst>
          </p:cNvPr>
          <p:cNvSpPr txBox="1"/>
          <p:nvPr/>
        </p:nvSpPr>
        <p:spPr>
          <a:xfrm>
            <a:off x="2483768" y="4445127"/>
            <a:ext cx="604867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endParaRPr lang="en-US" altLang="ko-KR" sz="1600" b="1" spc="-11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E005B552-C378-4358-814E-DF6E138476B7}"/>
              </a:ext>
            </a:extLst>
          </p:cNvPr>
          <p:cNvGrpSpPr/>
          <p:nvPr/>
        </p:nvGrpSpPr>
        <p:grpSpPr>
          <a:xfrm>
            <a:off x="436266" y="956358"/>
            <a:ext cx="8106046" cy="2886060"/>
            <a:chOff x="455285" y="801629"/>
            <a:chExt cx="8106046" cy="288606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7F5EC47-054B-462E-AA87-FC350855575C}"/>
                </a:ext>
              </a:extLst>
            </p:cNvPr>
            <p:cNvSpPr txBox="1"/>
            <p:nvPr/>
          </p:nvSpPr>
          <p:spPr>
            <a:xfrm>
              <a:off x="455285" y="801629"/>
              <a:ext cx="1056813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rgbClr val="17375E"/>
                  </a:solidFill>
                  <a:latin typeface="+mn-ea"/>
                </a:rPr>
                <a:t>목차</a:t>
              </a:r>
            </a:p>
          </p:txBody>
        </p:sp>
        <p:sp>
          <p:nvSpPr>
            <p:cNvPr id="108" name="타원 107">
              <a:extLst>
                <a:ext uri="{FF2B5EF4-FFF2-40B4-BE49-F238E27FC236}">
                  <a16:creationId xmlns:a16="http://schemas.microsoft.com/office/drawing/2014/main" id="{B2725846-3819-403D-928E-83D445344AEC}"/>
                </a:ext>
              </a:extLst>
            </p:cNvPr>
            <p:cNvSpPr/>
            <p:nvPr/>
          </p:nvSpPr>
          <p:spPr>
            <a:xfrm>
              <a:off x="2174107" y="957973"/>
              <a:ext cx="338553" cy="338553"/>
            </a:xfrm>
            <a:prstGeom prst="ellipse">
              <a:avLst/>
            </a:prstGeom>
            <a:solidFill>
              <a:srgbClr val="1F497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latin typeface="+mn-ea"/>
                </a:rPr>
                <a:t>1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62DCF599-B636-4DC1-97E4-DD5B79EEE266}"/>
                </a:ext>
              </a:extLst>
            </p:cNvPr>
            <p:cNvSpPr txBox="1"/>
            <p:nvPr/>
          </p:nvSpPr>
          <p:spPr>
            <a:xfrm>
              <a:off x="2498213" y="963901"/>
              <a:ext cx="60486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altLang="ko-KR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2024</a:t>
              </a:r>
              <a:r>
                <a:rPr lang="ko-KR" altLang="en-US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년도 공사 현황 및 핵심전략</a:t>
              </a:r>
              <a:endParaRPr lang="en-US" altLang="ko-KR" sz="1600" b="1" spc="-11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39858B71-A062-4712-BC91-49C220AF59EE}"/>
                </a:ext>
              </a:extLst>
            </p:cNvPr>
            <p:cNvSpPr txBox="1"/>
            <p:nvPr/>
          </p:nvSpPr>
          <p:spPr>
            <a:xfrm>
              <a:off x="2498213" y="1605824"/>
              <a:ext cx="60486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수익창출형 조직으로 대전환</a:t>
              </a:r>
              <a:endParaRPr lang="en-US" altLang="ko-KR" sz="1600" b="1" spc="-11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E6CCA1DE-09E7-490A-BAD6-858FCE16B9FA}"/>
                </a:ext>
              </a:extLst>
            </p:cNvPr>
            <p:cNvSpPr txBox="1"/>
            <p:nvPr/>
          </p:nvSpPr>
          <p:spPr>
            <a:xfrm>
              <a:off x="2512660" y="2154522"/>
              <a:ext cx="60486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고객감동 서비스 고도화</a:t>
              </a:r>
              <a:endParaRPr lang="en-US" altLang="ko-KR" sz="1600" b="1" spc="-11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94830EEC-F7BA-48AC-ADAC-E20CC4BA129B}"/>
                </a:ext>
              </a:extLst>
            </p:cNvPr>
            <p:cNvSpPr txBox="1"/>
            <p:nvPr/>
          </p:nvSpPr>
          <p:spPr>
            <a:xfrm>
              <a:off x="2485030" y="2767791"/>
              <a:ext cx="60486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지속성장 기반 마련</a:t>
              </a:r>
              <a:endParaRPr lang="en-US" altLang="ko-KR" sz="1600" b="1" spc="-11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9C930212-C3E5-4F9D-B11E-91195CBA6D51}"/>
                </a:ext>
              </a:extLst>
            </p:cNvPr>
            <p:cNvSpPr txBox="1"/>
            <p:nvPr/>
          </p:nvSpPr>
          <p:spPr>
            <a:xfrm>
              <a:off x="2511792" y="3349041"/>
              <a:ext cx="60486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ko-KR" altLang="en-US" sz="1600" b="1" spc="-113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조직 경쟁력 강화</a:t>
              </a:r>
              <a:endParaRPr lang="en-US" altLang="ko-KR" sz="1600" b="1" spc="-11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BD7ED179-8F9E-408D-9FBA-BFB409931475}"/>
                </a:ext>
              </a:extLst>
            </p:cNvPr>
            <p:cNvSpPr/>
            <p:nvPr/>
          </p:nvSpPr>
          <p:spPr>
            <a:xfrm>
              <a:off x="2162997" y="1563191"/>
              <a:ext cx="338553" cy="338553"/>
            </a:xfrm>
            <a:prstGeom prst="ellipse">
              <a:avLst/>
            </a:prstGeom>
            <a:solidFill>
              <a:srgbClr val="1F497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latin typeface="+mn-ea"/>
                </a:rPr>
                <a:t>2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E24F07A9-8F7E-4561-961D-4324A5C566ED}"/>
                </a:ext>
              </a:extLst>
            </p:cNvPr>
            <p:cNvSpPr/>
            <p:nvPr/>
          </p:nvSpPr>
          <p:spPr>
            <a:xfrm>
              <a:off x="2159662" y="2154522"/>
              <a:ext cx="338553" cy="338553"/>
            </a:xfrm>
            <a:prstGeom prst="ellipse">
              <a:avLst/>
            </a:prstGeom>
            <a:solidFill>
              <a:srgbClr val="1F497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latin typeface="+mn-ea"/>
                </a:rPr>
                <a:t>3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119" name="타원 118">
              <a:extLst>
                <a:ext uri="{FF2B5EF4-FFF2-40B4-BE49-F238E27FC236}">
                  <a16:creationId xmlns:a16="http://schemas.microsoft.com/office/drawing/2014/main" id="{EA91AC11-D683-47C4-A692-D1D580FE1FFE}"/>
                </a:ext>
              </a:extLst>
            </p:cNvPr>
            <p:cNvSpPr/>
            <p:nvPr/>
          </p:nvSpPr>
          <p:spPr>
            <a:xfrm>
              <a:off x="2159662" y="2757110"/>
              <a:ext cx="330428" cy="338553"/>
            </a:xfrm>
            <a:prstGeom prst="ellipse">
              <a:avLst/>
            </a:prstGeom>
            <a:solidFill>
              <a:srgbClr val="1F497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latin typeface="+mn-ea"/>
                </a:rPr>
                <a:t>4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595A7D79-EEF7-44B1-B54F-0AA7101423F6}"/>
                </a:ext>
              </a:extLst>
            </p:cNvPr>
            <p:cNvSpPr/>
            <p:nvPr/>
          </p:nvSpPr>
          <p:spPr>
            <a:xfrm>
              <a:off x="2159662" y="3349136"/>
              <a:ext cx="338553" cy="338553"/>
            </a:xfrm>
            <a:prstGeom prst="ellipse">
              <a:avLst/>
            </a:prstGeom>
            <a:solidFill>
              <a:srgbClr val="1F497D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>
                  <a:latin typeface="+mn-ea"/>
                </a:rPr>
                <a:t>5</a:t>
              </a:r>
              <a:endParaRPr lang="ko-KR" altLang="en-US" b="1" dirty="0">
                <a:latin typeface="+mn-ea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19068275-AAEE-4B1E-9658-4AA4A220CEFF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67F43D5F-2B3A-4B9A-BDD6-85997AE7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1C9A6D25-963C-49D7-B0DD-80258AD50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70815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1. 2024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년도 공사 현황 및 핵심전략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8" name="모서리가 둥근 직사각형 26">
            <a:extLst>
              <a:ext uri="{FF2B5EF4-FFF2-40B4-BE49-F238E27FC236}">
                <a16:creationId xmlns:a16="http://schemas.microsoft.com/office/drawing/2014/main" id="{AC161DDD-4BD0-4FF5-80BD-53B3959E84C6}"/>
              </a:ext>
            </a:extLst>
          </p:cNvPr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lang="ko-KR" altLang="en-US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인력 및 조직 현황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602C1804-8FE8-49D6-B404-77D3283C2E02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1E5C81F7-95B7-4022-9866-CBA682203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B3A35B42-3B67-4B3A-A570-36B937FC6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E4FBC374-3BFE-4F3A-8A91-79769BDE97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63638"/>
            <a:ext cx="7776864" cy="348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2440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1. 2024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년도 공사 현황 및 핵심전략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0" y="1131592"/>
            <a:ext cx="9144000" cy="1872206"/>
            <a:chOff x="8454" y="1131590"/>
            <a:chExt cx="8836639" cy="205161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454" y="1131590"/>
              <a:ext cx="8836639" cy="394497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시민 중심 파주를 디자인하는 행복 파트너</a:t>
              </a:r>
              <a:endPara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153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지역개발과 공공시설물 등을 효율적으로 </a:t>
              </a:r>
              <a:r>
                <a:rPr kumimoji="1" lang="ko-KR" altLang="en-US" sz="1600" b="1" dirty="0" err="1">
                  <a:latin typeface="+mj-lt"/>
                </a:rPr>
                <a:t>관리ㆍ운영함으로써</a:t>
              </a:r>
              <a:r>
                <a:rPr kumimoji="1" lang="ko-KR" altLang="en-US" sz="1600" b="1" dirty="0">
                  <a:latin typeface="+mj-lt"/>
                </a:rPr>
                <a:t> 지역사회 발전에 기여</a:t>
              </a: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적극적 개발사업 참여와 효율적 수탁사업 운영으로 도시가치 향상에 기여</a:t>
              </a:r>
              <a:endParaRPr lang="en-US" altLang="ko-KR" sz="1500" b="1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j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j-ea"/>
                </a:rPr>
                <a:t>다양한 </a:t>
              </a:r>
              <a:r>
                <a:rPr kumimoji="1" lang="ko-KR" altLang="en-US" sz="1500" b="1" dirty="0" err="1">
                  <a:solidFill>
                    <a:prstClr val="black"/>
                  </a:solidFill>
                  <a:latin typeface="+mj-ea"/>
                </a:rPr>
                <a:t>관광콘텐츠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j-ea"/>
                </a:rPr>
                <a:t> 발굴과 관광자원 개발 등을 통해 파주시 관광산업 발전에 기여</a:t>
              </a:r>
              <a:endParaRPr kumimoji="1" lang="en-US" altLang="ko-KR" sz="1500" b="1" dirty="0">
                <a:solidFill>
                  <a:prstClr val="black"/>
                </a:solidFill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>
                  <a:solidFill>
                    <a:prstClr val="black"/>
                  </a:solidFill>
                  <a:latin typeface="+mj-ea"/>
                </a:rPr>
                <a:t> - </a:t>
              </a:r>
              <a:r>
                <a:rPr kumimoji="1" lang="ko-KR" altLang="en-US" sz="1500" b="1" dirty="0">
                  <a:solidFill>
                    <a:prstClr val="black"/>
                  </a:solidFill>
                  <a:latin typeface="+mj-ea"/>
                </a:rPr>
                <a:t>시민복지 강화 및 균형적인 지역개발에 임직원 모두의 역량 집중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66842243-6F8C-44CA-A263-84DC8EBC0C16}"/>
              </a:ext>
            </a:extLst>
          </p:cNvPr>
          <p:cNvGrpSpPr/>
          <p:nvPr/>
        </p:nvGrpSpPr>
        <p:grpSpPr>
          <a:xfrm>
            <a:off x="326055" y="3363838"/>
            <a:ext cx="2157712" cy="491899"/>
            <a:chOff x="644539" y="2439458"/>
            <a:chExt cx="2084568" cy="491899"/>
          </a:xfrm>
        </p:grpSpPr>
        <p:sp>
          <p:nvSpPr>
            <p:cNvPr id="54" name="사각형: 둥근 위쪽 모서리 53">
              <a:extLst>
                <a:ext uri="{FF2B5EF4-FFF2-40B4-BE49-F238E27FC236}">
                  <a16:creationId xmlns:a16="http://schemas.microsoft.com/office/drawing/2014/main" id="{B3E74651-C0A2-47C6-A6FB-7069B8758E0E}"/>
                </a:ext>
              </a:extLst>
            </p:cNvPr>
            <p:cNvSpPr/>
            <p:nvPr/>
          </p:nvSpPr>
          <p:spPr>
            <a:xfrm rot="5400000">
              <a:off x="1592610" y="1765989"/>
              <a:ext cx="448435" cy="1824559"/>
            </a:xfrm>
            <a:prstGeom prst="round2SameRect">
              <a:avLst>
                <a:gd name="adj1" fmla="val 44698"/>
                <a:gd name="adj2" fmla="val 0"/>
              </a:avLst>
            </a:prstGeom>
            <a:solidFill>
              <a:srgbClr val="416B9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4910EA2D-3F8F-4CB9-98CB-061AF068F578}"/>
                </a:ext>
              </a:extLst>
            </p:cNvPr>
            <p:cNvSpPr/>
            <p:nvPr/>
          </p:nvSpPr>
          <p:spPr>
            <a:xfrm>
              <a:off x="644539" y="2439458"/>
              <a:ext cx="491899" cy="491899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</p:grp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C8FC974E-6F48-4440-AED8-FC521CBF91DB}"/>
              </a:ext>
            </a:extLst>
          </p:cNvPr>
          <p:cNvSpPr/>
          <p:nvPr/>
        </p:nvSpPr>
        <p:spPr>
          <a:xfrm>
            <a:off x="290020" y="3885163"/>
            <a:ext cx="2165462" cy="922599"/>
          </a:xfrm>
          <a:prstGeom prst="rect">
            <a:avLst/>
          </a:prstGeom>
          <a:solidFill>
            <a:srgbClr val="EAEAEA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D287692-856B-4CC3-8C66-45F0D858F9C2}"/>
              </a:ext>
            </a:extLst>
          </p:cNvPr>
          <p:cNvSpPr txBox="1"/>
          <p:nvPr/>
        </p:nvSpPr>
        <p:spPr>
          <a:xfrm>
            <a:off x="233682" y="3883248"/>
            <a:ext cx="2264704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① 분명한 성과</a:t>
            </a:r>
            <a:r>
              <a:rPr lang="en-US" altLang="ko-KR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공사의 위상 정립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21391C1-6239-4E11-837F-0D38E3A1D3EB}"/>
              </a:ext>
            </a:extLst>
          </p:cNvPr>
          <p:cNvSpPr txBox="1"/>
          <p:nvPr/>
        </p:nvSpPr>
        <p:spPr>
          <a:xfrm>
            <a:off x="225093" y="4166448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② 재정운영 건전성 강화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3E545B5-034F-410F-AC52-99B6919376AD}"/>
              </a:ext>
            </a:extLst>
          </p:cNvPr>
          <p:cNvSpPr txBox="1"/>
          <p:nvPr/>
        </p:nvSpPr>
        <p:spPr>
          <a:xfrm>
            <a:off x="216561" y="4437114"/>
            <a:ext cx="2347747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③ 대행 및 개발사업의 안정적 추진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D7B36976-B0F6-43DF-A9AF-5587B1601D7D}"/>
              </a:ext>
            </a:extLst>
          </p:cNvPr>
          <p:cNvSpPr/>
          <p:nvPr/>
        </p:nvSpPr>
        <p:spPr>
          <a:xfrm>
            <a:off x="179512" y="3219822"/>
            <a:ext cx="8784975" cy="1656185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4A74C9-E5EF-474E-B36E-19F117F9406F}"/>
              </a:ext>
            </a:extLst>
          </p:cNvPr>
          <p:cNvSpPr txBox="1"/>
          <p:nvPr/>
        </p:nvSpPr>
        <p:spPr>
          <a:xfrm>
            <a:off x="2888905" y="3021320"/>
            <a:ext cx="2835348" cy="30777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400" i="1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 </a:t>
            </a:r>
            <a:r>
              <a:rPr lang="en-US" altLang="ko-KR" sz="1400" i="1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400" i="1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대 핵심전략</a:t>
            </a:r>
            <a:endParaRPr lang="en-US" altLang="ko-KR" sz="1400" i="1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CD7E471-D3AB-4580-99F8-6C9A4A098E19}"/>
              </a:ext>
            </a:extLst>
          </p:cNvPr>
          <p:cNvSpPr txBox="1"/>
          <p:nvPr/>
        </p:nvSpPr>
        <p:spPr>
          <a:xfrm>
            <a:off x="838748" y="3363838"/>
            <a:ext cx="1356988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ko-KR" altLang="en-US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수익창출형</a:t>
            </a:r>
            <a:endParaRPr lang="en-US" altLang="ko-KR" sz="1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just">
              <a:defRPr/>
            </a:pPr>
            <a:r>
              <a:rPr lang="ko-KR" altLang="en-US" sz="1200" spc="-113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조직으로의 대전환</a:t>
            </a:r>
            <a:endParaRPr lang="en-US" altLang="ko-KR" sz="1200" spc="-113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1" name="그래픽 60" descr="비즈니스 성장">
            <a:extLst>
              <a:ext uri="{FF2B5EF4-FFF2-40B4-BE49-F238E27FC236}">
                <a16:creationId xmlns:a16="http://schemas.microsoft.com/office/drawing/2014/main" id="{44025A97-E108-4655-ACC0-FDB92C943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1810" y="3387838"/>
            <a:ext cx="453618" cy="453618"/>
          </a:xfrm>
          <a:prstGeom prst="rect">
            <a:avLst/>
          </a:prstGeom>
        </p:spPr>
      </p:pic>
      <p:grpSp>
        <p:nvGrpSpPr>
          <p:cNvPr id="62" name="그룹 61">
            <a:extLst>
              <a:ext uri="{FF2B5EF4-FFF2-40B4-BE49-F238E27FC236}">
                <a16:creationId xmlns:a16="http://schemas.microsoft.com/office/drawing/2014/main" id="{A1E51C68-CC1F-4C23-BC40-10ACBFB54752}"/>
              </a:ext>
            </a:extLst>
          </p:cNvPr>
          <p:cNvGrpSpPr/>
          <p:nvPr/>
        </p:nvGrpSpPr>
        <p:grpSpPr>
          <a:xfrm>
            <a:off x="2547765" y="3357843"/>
            <a:ext cx="1842335" cy="491899"/>
            <a:chOff x="644539" y="2439458"/>
            <a:chExt cx="1779882" cy="491899"/>
          </a:xfrm>
        </p:grpSpPr>
        <p:sp>
          <p:nvSpPr>
            <p:cNvPr id="63" name="사각형: 둥근 위쪽 모서리 62">
              <a:extLst>
                <a:ext uri="{FF2B5EF4-FFF2-40B4-BE49-F238E27FC236}">
                  <a16:creationId xmlns:a16="http://schemas.microsoft.com/office/drawing/2014/main" id="{AFB50D62-6248-4749-BC71-9684A54694D6}"/>
                </a:ext>
              </a:extLst>
            </p:cNvPr>
            <p:cNvSpPr/>
            <p:nvPr/>
          </p:nvSpPr>
          <p:spPr>
            <a:xfrm rot="5400000">
              <a:off x="1440267" y="1918334"/>
              <a:ext cx="448435" cy="1519872"/>
            </a:xfrm>
            <a:prstGeom prst="round2SameRect">
              <a:avLst>
                <a:gd name="adj1" fmla="val 44698"/>
                <a:gd name="adj2" fmla="val 0"/>
              </a:avLst>
            </a:prstGeom>
            <a:solidFill>
              <a:srgbClr val="416B9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5072D434-2887-4AC2-BB1C-9E019C2D6634}"/>
                </a:ext>
              </a:extLst>
            </p:cNvPr>
            <p:cNvSpPr/>
            <p:nvPr/>
          </p:nvSpPr>
          <p:spPr>
            <a:xfrm>
              <a:off x="644539" y="2439458"/>
              <a:ext cx="491899" cy="491899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</p:grp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5901576A-E181-49A7-ACC3-5967E97FD7BB}"/>
              </a:ext>
            </a:extLst>
          </p:cNvPr>
          <p:cNvSpPr/>
          <p:nvPr/>
        </p:nvSpPr>
        <p:spPr>
          <a:xfrm>
            <a:off x="2601485" y="3874369"/>
            <a:ext cx="1788615" cy="922599"/>
          </a:xfrm>
          <a:prstGeom prst="rect">
            <a:avLst/>
          </a:prstGeom>
          <a:solidFill>
            <a:srgbClr val="EAEAEA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62D59E3-9FFF-495E-828E-E9E8E19E1AFE}"/>
              </a:ext>
            </a:extLst>
          </p:cNvPr>
          <p:cNvSpPr txBox="1"/>
          <p:nvPr/>
        </p:nvSpPr>
        <p:spPr>
          <a:xfrm>
            <a:off x="2545238" y="3844630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① 고객 소통 및 참여 확대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D38DB0A-2BF8-4F95-B362-DD6A6AA4D149}"/>
              </a:ext>
            </a:extLst>
          </p:cNvPr>
          <p:cNvSpPr txBox="1"/>
          <p:nvPr/>
        </p:nvSpPr>
        <p:spPr>
          <a:xfrm>
            <a:off x="2545238" y="4126403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② 시민체감형 사업 추진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A1B66BD-BE26-4F22-BA6A-647C35277E33}"/>
              </a:ext>
            </a:extLst>
          </p:cNvPr>
          <p:cNvSpPr txBox="1"/>
          <p:nvPr/>
        </p:nvSpPr>
        <p:spPr>
          <a:xfrm>
            <a:off x="2545238" y="4415166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③ 안전한 파주 실현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09AEA5A-B01D-44EE-9E42-F330381F9EE2}"/>
              </a:ext>
            </a:extLst>
          </p:cNvPr>
          <p:cNvSpPr txBox="1"/>
          <p:nvPr/>
        </p:nvSpPr>
        <p:spPr>
          <a:xfrm>
            <a:off x="3060458" y="3357843"/>
            <a:ext cx="1356988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ko-KR" altLang="en-US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고객감동 서비스</a:t>
            </a:r>
            <a:endParaRPr lang="en-US" altLang="ko-KR" sz="1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just">
              <a:defRPr/>
            </a:pPr>
            <a:r>
              <a:rPr lang="ko-KR" altLang="en-US" sz="1200" spc="-113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고도화</a:t>
            </a:r>
            <a:endParaRPr lang="en-US" altLang="ko-KR" sz="1200" spc="-113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래픽 3" descr="사용자">
            <a:extLst>
              <a:ext uri="{FF2B5EF4-FFF2-40B4-BE49-F238E27FC236}">
                <a16:creationId xmlns:a16="http://schemas.microsoft.com/office/drawing/2014/main" id="{6F874497-8A2B-4049-84E6-1E6C66975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96370" y="3393563"/>
            <a:ext cx="411948" cy="411948"/>
          </a:xfrm>
          <a:prstGeom prst="rect">
            <a:avLst/>
          </a:prstGeom>
        </p:spPr>
      </p:pic>
      <p:grpSp>
        <p:nvGrpSpPr>
          <p:cNvPr id="89" name="그룹 88">
            <a:extLst>
              <a:ext uri="{FF2B5EF4-FFF2-40B4-BE49-F238E27FC236}">
                <a16:creationId xmlns:a16="http://schemas.microsoft.com/office/drawing/2014/main" id="{B75B0436-4B04-4A3A-A677-13FC79833D27}"/>
              </a:ext>
            </a:extLst>
          </p:cNvPr>
          <p:cNvGrpSpPr/>
          <p:nvPr/>
        </p:nvGrpSpPr>
        <p:grpSpPr>
          <a:xfrm>
            <a:off x="4486332" y="3379791"/>
            <a:ext cx="1957876" cy="491899"/>
            <a:chOff x="644539" y="2439458"/>
            <a:chExt cx="1779882" cy="491899"/>
          </a:xfrm>
        </p:grpSpPr>
        <p:sp>
          <p:nvSpPr>
            <p:cNvPr id="90" name="사각형: 둥근 위쪽 모서리 89">
              <a:extLst>
                <a:ext uri="{FF2B5EF4-FFF2-40B4-BE49-F238E27FC236}">
                  <a16:creationId xmlns:a16="http://schemas.microsoft.com/office/drawing/2014/main" id="{84F50509-EAB7-4032-8E23-98015756A85E}"/>
                </a:ext>
              </a:extLst>
            </p:cNvPr>
            <p:cNvSpPr/>
            <p:nvPr/>
          </p:nvSpPr>
          <p:spPr>
            <a:xfrm rot="5400000">
              <a:off x="1440267" y="1918334"/>
              <a:ext cx="448435" cy="1519872"/>
            </a:xfrm>
            <a:prstGeom prst="round2SameRect">
              <a:avLst>
                <a:gd name="adj1" fmla="val 44698"/>
                <a:gd name="adj2" fmla="val 0"/>
              </a:avLst>
            </a:prstGeom>
            <a:solidFill>
              <a:srgbClr val="416B9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91" name="타원 90">
              <a:extLst>
                <a:ext uri="{FF2B5EF4-FFF2-40B4-BE49-F238E27FC236}">
                  <a16:creationId xmlns:a16="http://schemas.microsoft.com/office/drawing/2014/main" id="{4B93A73C-EBA2-40B2-A363-781253F14123}"/>
                </a:ext>
              </a:extLst>
            </p:cNvPr>
            <p:cNvSpPr/>
            <p:nvPr/>
          </p:nvSpPr>
          <p:spPr>
            <a:xfrm>
              <a:off x="644539" y="2439458"/>
              <a:ext cx="491899" cy="491899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</p:grp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653EC6FD-6192-4387-9BE5-6EF79A9DBDD8}"/>
              </a:ext>
            </a:extLst>
          </p:cNvPr>
          <p:cNvSpPr/>
          <p:nvPr/>
        </p:nvSpPr>
        <p:spPr>
          <a:xfrm>
            <a:off x="4540052" y="3896317"/>
            <a:ext cx="1904156" cy="922599"/>
          </a:xfrm>
          <a:prstGeom prst="rect">
            <a:avLst/>
          </a:prstGeom>
          <a:solidFill>
            <a:srgbClr val="EAEAEA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5F3F704-9698-433B-A631-5CFCC3B59F68}"/>
              </a:ext>
            </a:extLst>
          </p:cNvPr>
          <p:cNvSpPr txBox="1"/>
          <p:nvPr/>
        </p:nvSpPr>
        <p:spPr>
          <a:xfrm>
            <a:off x="4483804" y="3866578"/>
            <a:ext cx="1938567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ko-KR" altLang="en-US" sz="1100" b="1" dirty="0" err="1">
                <a:ea typeface="함초롬돋움" panose="020B0604000101010101" pitchFamily="50" charset="-127"/>
                <a:cs typeface="함초롬돋움" panose="020B0604000101010101" pitchFamily="50" charset="-127"/>
              </a:rPr>
              <a:t>신산업</a:t>
            </a:r>
            <a:r>
              <a:rPr lang="en-US" altLang="ko-KR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신시장 적극 발굴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AFE5B57-BF74-4A32-8A6C-F305D2139726}"/>
              </a:ext>
            </a:extLst>
          </p:cNvPr>
          <p:cNvSpPr txBox="1"/>
          <p:nvPr/>
        </p:nvSpPr>
        <p:spPr>
          <a:xfrm>
            <a:off x="4483804" y="4148351"/>
            <a:ext cx="2104419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② 지역 맞춤형 미래 전략 수립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ABEA362B-F0C9-46AC-82BF-EB71BB4886AC}"/>
              </a:ext>
            </a:extLst>
          </p:cNvPr>
          <p:cNvSpPr txBox="1"/>
          <p:nvPr/>
        </p:nvSpPr>
        <p:spPr>
          <a:xfrm>
            <a:off x="4483805" y="4437114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③ </a:t>
            </a:r>
            <a:r>
              <a:rPr lang="en-US" altLang="ko-KR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ESG </a:t>
            </a: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가치 경영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8F31A7D2-AD2A-40A4-8ACD-5C01906A2DDE}"/>
              </a:ext>
            </a:extLst>
          </p:cNvPr>
          <p:cNvSpPr txBox="1"/>
          <p:nvPr/>
        </p:nvSpPr>
        <p:spPr>
          <a:xfrm>
            <a:off x="4999025" y="3379791"/>
            <a:ext cx="1356988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ko-KR" altLang="en-US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지속성장 기반 </a:t>
            </a:r>
            <a:endParaRPr lang="en-US" altLang="ko-KR" sz="1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just">
              <a:defRPr/>
            </a:pPr>
            <a:r>
              <a:rPr lang="ko-KR" altLang="en-US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마련</a:t>
            </a:r>
            <a:endParaRPr lang="en-US" altLang="ko-KR" sz="1200" spc="-113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8" name="그래픽 97" descr="악수">
            <a:extLst>
              <a:ext uri="{FF2B5EF4-FFF2-40B4-BE49-F238E27FC236}">
                <a16:creationId xmlns:a16="http://schemas.microsoft.com/office/drawing/2014/main" id="{114E2BDB-EB14-4B78-8852-4A6A2AA3B8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34115" y="3402149"/>
            <a:ext cx="447181" cy="447181"/>
          </a:xfrm>
          <a:prstGeom prst="rect">
            <a:avLst/>
          </a:prstGeom>
        </p:spPr>
      </p:pic>
      <p:grpSp>
        <p:nvGrpSpPr>
          <p:cNvPr id="99" name="그룹 98">
            <a:extLst>
              <a:ext uri="{FF2B5EF4-FFF2-40B4-BE49-F238E27FC236}">
                <a16:creationId xmlns:a16="http://schemas.microsoft.com/office/drawing/2014/main" id="{D50F22B7-7594-4F6E-866C-20A1DC8AC34B}"/>
              </a:ext>
            </a:extLst>
          </p:cNvPr>
          <p:cNvGrpSpPr/>
          <p:nvPr/>
        </p:nvGrpSpPr>
        <p:grpSpPr>
          <a:xfrm>
            <a:off x="6464713" y="3379791"/>
            <a:ext cx="2299512" cy="491899"/>
            <a:chOff x="644539" y="2439458"/>
            <a:chExt cx="2090459" cy="491899"/>
          </a:xfrm>
        </p:grpSpPr>
        <p:sp>
          <p:nvSpPr>
            <p:cNvPr id="100" name="사각형: 둥근 위쪽 모서리 99">
              <a:extLst>
                <a:ext uri="{FF2B5EF4-FFF2-40B4-BE49-F238E27FC236}">
                  <a16:creationId xmlns:a16="http://schemas.microsoft.com/office/drawing/2014/main" id="{F5DE4E1A-57E2-460B-8961-566640760449}"/>
                </a:ext>
              </a:extLst>
            </p:cNvPr>
            <p:cNvSpPr/>
            <p:nvPr/>
          </p:nvSpPr>
          <p:spPr>
            <a:xfrm rot="5400000">
              <a:off x="1595556" y="1763046"/>
              <a:ext cx="448435" cy="1830449"/>
            </a:xfrm>
            <a:prstGeom prst="round2SameRect">
              <a:avLst>
                <a:gd name="adj1" fmla="val 44698"/>
                <a:gd name="adj2" fmla="val 0"/>
              </a:avLst>
            </a:prstGeom>
            <a:solidFill>
              <a:srgbClr val="416B9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FDEF523B-BDD8-4688-9B66-F6383F73F573}"/>
                </a:ext>
              </a:extLst>
            </p:cNvPr>
            <p:cNvSpPr/>
            <p:nvPr/>
          </p:nvSpPr>
          <p:spPr>
            <a:xfrm>
              <a:off x="644539" y="2439458"/>
              <a:ext cx="491899" cy="491899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</p:grp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F72DD0C6-BF3B-48E7-96FB-9B43525E2104}"/>
              </a:ext>
            </a:extLst>
          </p:cNvPr>
          <p:cNvSpPr/>
          <p:nvPr/>
        </p:nvSpPr>
        <p:spPr>
          <a:xfrm>
            <a:off x="6536539" y="3896317"/>
            <a:ext cx="2245792" cy="922599"/>
          </a:xfrm>
          <a:prstGeom prst="rect">
            <a:avLst/>
          </a:prstGeom>
          <a:solidFill>
            <a:srgbClr val="EAEAEA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FA48FB1D-5E72-46B8-8E77-3400E4FE3FF8}"/>
              </a:ext>
            </a:extLst>
          </p:cNvPr>
          <p:cNvSpPr txBox="1"/>
          <p:nvPr/>
        </p:nvSpPr>
        <p:spPr>
          <a:xfrm>
            <a:off x="6462185" y="3866578"/>
            <a:ext cx="1938567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① 건전한 공직기강 확립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567F93FC-3D00-48C9-AFCD-9151FFBBBA56}"/>
              </a:ext>
            </a:extLst>
          </p:cNvPr>
          <p:cNvSpPr txBox="1"/>
          <p:nvPr/>
        </p:nvSpPr>
        <p:spPr>
          <a:xfrm>
            <a:off x="6462185" y="4148351"/>
            <a:ext cx="2425945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② </a:t>
            </a:r>
            <a:r>
              <a:rPr lang="ko-KR" altLang="en-US" sz="105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공정하고 합리적인 조직체계 구축</a:t>
            </a:r>
            <a:endParaRPr lang="en-US" altLang="ko-KR" sz="105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FEA8A65-82A4-46D2-89EA-B5AB6C6DB359}"/>
              </a:ext>
            </a:extLst>
          </p:cNvPr>
          <p:cNvSpPr txBox="1"/>
          <p:nvPr/>
        </p:nvSpPr>
        <p:spPr>
          <a:xfrm>
            <a:off x="6462186" y="4437114"/>
            <a:ext cx="1844862" cy="313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ea typeface="함초롬돋움" panose="020B0604000101010101" pitchFamily="50" charset="-127"/>
                <a:cs typeface="함초롬돋움" panose="020B0604000101010101" pitchFamily="50" charset="-127"/>
              </a:rPr>
              <a:t>③ 일하는 방식 혁신</a:t>
            </a:r>
            <a:endParaRPr lang="en-US" altLang="ko-KR" sz="1100" b="1" dirty="0"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BF0F5F3-B4FD-4BBC-95E8-F04AE349DAD9}"/>
              </a:ext>
            </a:extLst>
          </p:cNvPr>
          <p:cNvSpPr txBox="1"/>
          <p:nvPr/>
        </p:nvSpPr>
        <p:spPr>
          <a:xfrm>
            <a:off x="6977406" y="3472124"/>
            <a:ext cx="1356988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ko-KR" altLang="en-US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조직경쟁력 강화</a:t>
            </a:r>
            <a:endParaRPr lang="en-US" altLang="ko-KR" sz="1200" spc="-113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7" name="그래픽 106" descr="악수">
            <a:extLst>
              <a:ext uri="{FF2B5EF4-FFF2-40B4-BE49-F238E27FC236}">
                <a16:creationId xmlns:a16="http://schemas.microsoft.com/office/drawing/2014/main" id="{07716039-9B1E-47CD-A60C-F3FF8FA4A7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12496" y="3402149"/>
            <a:ext cx="447181" cy="447181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77DD5CAA-FC29-43B2-AD42-963786069A3B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BB12D478-8208-4940-B6CF-AE02145E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id="{6B19C0BD-BEC4-4B7E-906C-B89AB64894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149423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3999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-33" y="699542"/>
            <a:ext cx="9143999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수익창출형 조직으로 대전환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0" y="1131590"/>
            <a:ext cx="914396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재정운영 건전성 강화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1644765"/>
            <a:ext cx="8064896" cy="307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효율적인 자금 운용을 통한 재정건전성 강화 및 수익증대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b="1" dirty="0"/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적극적 유휴자금 운용을 위한 운용계획 수립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b="1" dirty="0">
                <a:solidFill>
                  <a:prstClr val="black"/>
                </a:solidFill>
                <a:latin typeface="+mj-ea"/>
              </a:rPr>
              <a:t> - </a:t>
            </a:r>
            <a:r>
              <a:rPr kumimoji="1" lang="ko-KR" altLang="en-US" sz="1500" b="1" dirty="0">
                <a:solidFill>
                  <a:prstClr val="black"/>
                </a:solidFill>
                <a:latin typeface="+mj-ea"/>
              </a:rPr>
              <a:t>지속적 모니터링을 통한 대기자금 최소화와 이자수입 증대 노력</a:t>
            </a:r>
            <a:endParaRPr kumimoji="1" lang="en-US" altLang="ko-KR" sz="1500" b="1" dirty="0">
              <a:solidFill>
                <a:prstClr val="black"/>
              </a:solidFill>
              <a:latin typeface="+mj-ea"/>
            </a:endParaRPr>
          </a:p>
          <a:p>
            <a:pPr>
              <a:lnSpc>
                <a:spcPct val="150000"/>
              </a:lnSpc>
            </a:pPr>
            <a:endParaRPr kumimoji="1" lang="en-US" altLang="ko-KR" sz="16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건전한 회계관리를 위한 </a:t>
            </a:r>
            <a:r>
              <a:rPr kumimoji="1" lang="ko-KR" altLang="en-US" sz="1600" b="1" dirty="0" err="1"/>
              <a:t>종량제봉투</a:t>
            </a:r>
            <a:r>
              <a:rPr kumimoji="1" lang="ko-KR" altLang="en-US" sz="1600" b="1" dirty="0"/>
              <a:t> 판매사업 수입금 관리체계 개선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400" b="1" dirty="0"/>
              <a:t> </a:t>
            </a:r>
            <a:r>
              <a:rPr lang="en-US" altLang="ko-KR" sz="1400" b="1" dirty="0">
                <a:solidFill>
                  <a:prstClr val="black"/>
                </a:solidFill>
              </a:rPr>
              <a:t>- </a:t>
            </a:r>
            <a:r>
              <a:rPr lang="ko-KR" altLang="en-US" sz="1400" b="1" dirty="0">
                <a:solidFill>
                  <a:prstClr val="black"/>
                </a:solidFill>
              </a:rPr>
              <a:t>정산업무 효율화를 위한 계좌 세분화</a:t>
            </a:r>
            <a:r>
              <a:rPr lang="en-US" altLang="ko-KR" sz="1400" b="1" dirty="0">
                <a:solidFill>
                  <a:prstClr val="black"/>
                </a:solidFill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</a:rPr>
              <a:t>현금</a:t>
            </a:r>
            <a:r>
              <a:rPr lang="en-US" altLang="ko-KR" sz="1400" b="1" dirty="0">
                <a:solidFill>
                  <a:prstClr val="black"/>
                </a:solidFill>
              </a:rPr>
              <a:t>, </a:t>
            </a:r>
            <a:r>
              <a:rPr lang="ko-KR" altLang="en-US" sz="1400" b="1" dirty="0">
                <a:solidFill>
                  <a:prstClr val="black"/>
                </a:solidFill>
              </a:rPr>
              <a:t>카드결제 계좌 분리</a:t>
            </a:r>
            <a:r>
              <a:rPr lang="en-US" altLang="ko-KR" sz="1400" b="1" dirty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</a:rPr>
              <a:t> - </a:t>
            </a:r>
            <a:r>
              <a:rPr lang="ko-KR" altLang="en-US" sz="1400" b="1" dirty="0">
                <a:solidFill>
                  <a:prstClr val="black"/>
                </a:solidFill>
              </a:rPr>
              <a:t>연중 </a:t>
            </a:r>
            <a:r>
              <a:rPr lang="en-US" altLang="ko-KR" sz="1400" b="1" dirty="0">
                <a:solidFill>
                  <a:prstClr val="black"/>
                </a:solidFill>
              </a:rPr>
              <a:t>2</a:t>
            </a:r>
            <a:r>
              <a:rPr lang="ko-KR" altLang="en-US" sz="1400" b="1" dirty="0">
                <a:solidFill>
                  <a:prstClr val="black"/>
                </a:solidFill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</a:rPr>
              <a:t>(</a:t>
            </a:r>
            <a:r>
              <a:rPr lang="ko-KR" altLang="en-US" sz="1400" b="1" dirty="0" err="1">
                <a:solidFill>
                  <a:prstClr val="black"/>
                </a:solidFill>
              </a:rPr>
              <a:t>반기별</a:t>
            </a:r>
            <a:r>
              <a:rPr lang="en-US" altLang="ko-KR" sz="1400" b="1" dirty="0">
                <a:solidFill>
                  <a:prstClr val="black"/>
                </a:solidFill>
              </a:rPr>
              <a:t>) </a:t>
            </a:r>
            <a:r>
              <a:rPr lang="ko-KR" altLang="en-US" sz="1400" b="1" dirty="0">
                <a:solidFill>
                  <a:prstClr val="black"/>
                </a:solidFill>
              </a:rPr>
              <a:t>결산보고를 통한 투명한 회계관리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853A8DC-17AB-4EEA-B2A3-C7131D186F82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251DD570-B6B4-457E-8C33-844274E211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019C83E3-CCF3-4607-B332-DB18754024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96257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수익창출형 조직으로 대전환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대행사업의 안정적 추진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(2022~2023)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02F77BD-F34E-499C-8AAA-56D57E89F450}"/>
              </a:ext>
            </a:extLst>
          </p:cNvPr>
          <p:cNvCxnSpPr/>
          <p:nvPr/>
        </p:nvCxnSpPr>
        <p:spPr>
          <a:xfrm>
            <a:off x="179512" y="1851670"/>
            <a:ext cx="8459636" cy="0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타원 3">
            <a:extLst>
              <a:ext uri="{FF2B5EF4-FFF2-40B4-BE49-F238E27FC236}">
                <a16:creationId xmlns:a16="http://schemas.microsoft.com/office/drawing/2014/main" id="{653BFD34-766B-49E1-9DCA-B3D6E4B40F02}"/>
              </a:ext>
            </a:extLst>
          </p:cNvPr>
          <p:cNvSpPr/>
          <p:nvPr/>
        </p:nvSpPr>
        <p:spPr>
          <a:xfrm>
            <a:off x="4301318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D6AB12-2341-447E-A501-4F0AD54FA699}"/>
              </a:ext>
            </a:extLst>
          </p:cNvPr>
          <p:cNvSpPr txBox="1"/>
          <p:nvPr/>
        </p:nvSpPr>
        <p:spPr>
          <a:xfrm>
            <a:off x="2983845" y="2006719"/>
            <a:ext cx="274058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2023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운정 어린이 물놀이장 조성사업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7E4C5A70-9685-4AF1-AB4B-4CE3721873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785222"/>
              </p:ext>
            </p:extLst>
          </p:nvPr>
        </p:nvGraphicFramePr>
        <p:xfrm>
          <a:off x="3224802" y="2330754"/>
          <a:ext cx="2256561" cy="2107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768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4056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파주시 산내로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425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2023. 3.~2023. 8.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425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천만원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25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기반시설 및 물놀이장 설치</a:t>
                      </a:r>
                      <a:endParaRPr lang="en-US" altLang="ko-KR" sz="9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물놀이장 운영관리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25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3.9%(0.19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0334753"/>
                  </a:ext>
                </a:extLst>
              </a:tr>
            </a:tbl>
          </a:graphicData>
        </a:graphic>
      </p:graphicFrame>
      <p:sp>
        <p:nvSpPr>
          <p:cNvPr id="22" name="타원 21">
            <a:extLst>
              <a:ext uri="{FF2B5EF4-FFF2-40B4-BE49-F238E27FC236}">
                <a16:creationId xmlns:a16="http://schemas.microsoft.com/office/drawing/2014/main" id="{7095DE01-6E1F-4648-B887-C1BA91338791}"/>
              </a:ext>
            </a:extLst>
          </p:cNvPr>
          <p:cNvSpPr/>
          <p:nvPr/>
        </p:nvSpPr>
        <p:spPr>
          <a:xfrm>
            <a:off x="7123928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A7D9B0-4EFF-4419-AFCE-2F75BB57D9E6}"/>
              </a:ext>
            </a:extLst>
          </p:cNvPr>
          <p:cNvSpPr txBox="1"/>
          <p:nvPr/>
        </p:nvSpPr>
        <p:spPr>
          <a:xfrm>
            <a:off x="6066612" y="2006719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갈곡천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체육공원 조성사업</a:t>
            </a: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BF9B801C-38F4-4C10-B2A3-096249395F0A}"/>
              </a:ext>
            </a:extLst>
          </p:cNvPr>
          <p:cNvSpPr/>
          <p:nvPr/>
        </p:nvSpPr>
        <p:spPr>
          <a:xfrm>
            <a:off x="1473667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723BB79-F90D-412B-BDB0-045527941008}"/>
              </a:ext>
            </a:extLst>
          </p:cNvPr>
          <p:cNvSpPr txBox="1"/>
          <p:nvPr/>
        </p:nvSpPr>
        <p:spPr>
          <a:xfrm>
            <a:off x="416351" y="2006719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>
              <a:defRPr/>
            </a:pPr>
            <a:r>
              <a:rPr lang="ko-KR" altLang="en-US" sz="1200" b="1" dirty="0">
                <a:solidFill>
                  <a:prstClr val="black"/>
                </a:solidFill>
              </a:rPr>
              <a:t>마장호수 </a:t>
            </a:r>
            <a:r>
              <a:rPr lang="ko-KR" altLang="en-US" sz="1200" b="1" dirty="0" err="1">
                <a:solidFill>
                  <a:prstClr val="black"/>
                </a:solidFill>
              </a:rPr>
              <a:t>무장애</a:t>
            </a:r>
            <a:r>
              <a:rPr lang="ko-KR" altLang="en-US" sz="1200" b="1" dirty="0">
                <a:solidFill>
                  <a:prstClr val="black"/>
                </a:solidFill>
              </a:rPr>
              <a:t> 관광시설 확충</a:t>
            </a:r>
          </a:p>
        </p:txBody>
      </p:sp>
      <p:graphicFrame>
        <p:nvGraphicFramePr>
          <p:cNvPr id="30" name="표 29">
            <a:extLst>
              <a:ext uri="{FF2B5EF4-FFF2-40B4-BE49-F238E27FC236}">
                <a16:creationId xmlns:a16="http://schemas.microsoft.com/office/drawing/2014/main" id="{D391B599-66C3-4478-A5F7-21D64A4122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045248"/>
              </p:ext>
            </p:extLst>
          </p:nvPr>
        </p:nvGraphicFramePr>
        <p:xfrm>
          <a:off x="395536" y="2330753"/>
          <a:ext cx="2258177" cy="2107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384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42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광탄면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기산리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일원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42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2022. 11.~2023. 7.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42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천만원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2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무장애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데크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설치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2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9%(0.78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2248694"/>
                  </a:ext>
                </a:extLst>
              </a:tr>
            </a:tbl>
          </a:graphicData>
        </a:graphic>
      </p:graphicFrame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20FB927-7515-4824-8A2E-343070161B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836692"/>
              </p:ext>
            </p:extLst>
          </p:nvPr>
        </p:nvGraphicFramePr>
        <p:xfrm>
          <a:off x="6098734" y="2341484"/>
          <a:ext cx="2256561" cy="2096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768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4035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파주읍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부곡리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일원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4233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2023. 3.~2023. 12.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4233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233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족구장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풋살장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등 설치</a:t>
                      </a:r>
                      <a:endParaRPr lang="en-US" altLang="ko-KR" sz="9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주차장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(28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면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신설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233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9%(1.67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516724"/>
                  </a:ext>
                </a:extLst>
              </a:tr>
            </a:tbl>
          </a:graphicData>
        </a:graphic>
      </p:graphicFrame>
      <p:grpSp>
        <p:nvGrpSpPr>
          <p:cNvPr id="27" name="그룹 26">
            <a:extLst>
              <a:ext uri="{FF2B5EF4-FFF2-40B4-BE49-F238E27FC236}">
                <a16:creationId xmlns:a16="http://schemas.microsoft.com/office/drawing/2014/main" id="{C098DDE8-4547-4D06-B75A-EB0E00ADF52E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ED775E35-CE73-45A0-BEBE-375B48B10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6F7444D2-F4C6-4F32-93D7-82E211D8D0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812846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3999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399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수익창출형 조직으로 대전환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32" y="1131590"/>
            <a:ext cx="914403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대행사업의 안정적 추진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(~2024)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02F77BD-F34E-499C-8AAA-56D57E89F450}"/>
              </a:ext>
            </a:extLst>
          </p:cNvPr>
          <p:cNvCxnSpPr/>
          <p:nvPr/>
        </p:nvCxnSpPr>
        <p:spPr>
          <a:xfrm>
            <a:off x="179512" y="1851670"/>
            <a:ext cx="8459636" cy="0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타원 3">
            <a:extLst>
              <a:ext uri="{FF2B5EF4-FFF2-40B4-BE49-F238E27FC236}">
                <a16:creationId xmlns:a16="http://schemas.microsoft.com/office/drawing/2014/main" id="{653BFD34-766B-49E1-9DCA-B3D6E4B40F02}"/>
              </a:ext>
            </a:extLst>
          </p:cNvPr>
          <p:cNvSpPr/>
          <p:nvPr/>
        </p:nvSpPr>
        <p:spPr>
          <a:xfrm>
            <a:off x="4301318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D6AB12-2341-447E-A501-4F0AD54FA699}"/>
              </a:ext>
            </a:extLst>
          </p:cNvPr>
          <p:cNvSpPr txBox="1"/>
          <p:nvPr/>
        </p:nvSpPr>
        <p:spPr>
          <a:xfrm>
            <a:off x="2983845" y="2006719"/>
            <a:ext cx="274058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2024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야외 어린이 물놀이장 조성사업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7E4C5A70-9685-4AF1-AB4B-4CE3721873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856182"/>
              </p:ext>
            </p:extLst>
          </p:nvPr>
        </p:nvGraphicFramePr>
        <p:xfrm>
          <a:off x="3224802" y="2330754"/>
          <a:ext cx="2256561" cy="210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768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4056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목동동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953</a:t>
                      </a:r>
                    </a:p>
                    <a:p>
                      <a:pPr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문산읍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내포리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76-85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일원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4254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2024. 3.~2024. 9.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4254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천만원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254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기반시설 및 물놀이장 설치</a:t>
                      </a:r>
                      <a:endParaRPr lang="en-US" altLang="ko-KR" sz="9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물놀이장 운영관리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254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9%(0.78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7378465"/>
                  </a:ext>
                </a:extLst>
              </a:tr>
            </a:tbl>
          </a:graphicData>
        </a:graphic>
      </p:graphicFrame>
      <p:sp>
        <p:nvSpPr>
          <p:cNvPr id="22" name="타원 21">
            <a:extLst>
              <a:ext uri="{FF2B5EF4-FFF2-40B4-BE49-F238E27FC236}">
                <a16:creationId xmlns:a16="http://schemas.microsoft.com/office/drawing/2014/main" id="{7095DE01-6E1F-4648-B887-C1BA91338791}"/>
              </a:ext>
            </a:extLst>
          </p:cNvPr>
          <p:cNvSpPr/>
          <p:nvPr/>
        </p:nvSpPr>
        <p:spPr>
          <a:xfrm>
            <a:off x="7123928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6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A7D9B0-4EFF-4419-AFCE-2F75BB57D9E6}"/>
              </a:ext>
            </a:extLst>
          </p:cNvPr>
          <p:cNvSpPr txBox="1"/>
          <p:nvPr/>
        </p:nvSpPr>
        <p:spPr>
          <a:xfrm>
            <a:off x="6066612" y="2006719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교하중앙공원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시설개선사업</a:t>
            </a: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BF9B801C-38F4-4C10-B2A3-096249395F0A}"/>
              </a:ext>
            </a:extLst>
          </p:cNvPr>
          <p:cNvSpPr/>
          <p:nvPr/>
        </p:nvSpPr>
        <p:spPr>
          <a:xfrm>
            <a:off x="1473667" y="1743658"/>
            <a:ext cx="216024" cy="216024"/>
          </a:xfrm>
          <a:prstGeom prst="ellipse">
            <a:avLst/>
          </a:prstGeom>
          <a:solidFill>
            <a:schemeClr val="accent2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723BB79-F90D-412B-BDB0-045527941008}"/>
              </a:ext>
            </a:extLst>
          </p:cNvPr>
          <p:cNvSpPr txBox="1"/>
          <p:nvPr/>
        </p:nvSpPr>
        <p:spPr>
          <a:xfrm>
            <a:off x="416351" y="2006719"/>
            <a:ext cx="233065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>
              <a:defRPr/>
            </a:pPr>
            <a:r>
              <a:rPr lang="ko-KR" altLang="en-US" sz="1200" b="1" dirty="0" err="1">
                <a:solidFill>
                  <a:prstClr val="black"/>
                </a:solidFill>
              </a:rPr>
              <a:t>경기어울림터</a:t>
            </a:r>
            <a:r>
              <a:rPr lang="ko-KR" altLang="en-US" sz="1200" b="1" dirty="0">
                <a:solidFill>
                  <a:prstClr val="black"/>
                </a:solidFill>
              </a:rPr>
              <a:t> 공원조성사업</a:t>
            </a:r>
          </a:p>
        </p:txBody>
      </p:sp>
      <p:graphicFrame>
        <p:nvGraphicFramePr>
          <p:cNvPr id="30" name="표 29">
            <a:extLst>
              <a:ext uri="{FF2B5EF4-FFF2-40B4-BE49-F238E27FC236}">
                <a16:creationId xmlns:a16="http://schemas.microsoft.com/office/drawing/2014/main" id="{D391B599-66C3-4478-A5F7-21D64A4122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032363"/>
              </p:ext>
            </p:extLst>
          </p:nvPr>
        </p:nvGraphicFramePr>
        <p:xfrm>
          <a:off x="397151" y="2330753"/>
          <a:ext cx="2256561" cy="2107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768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421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파주시 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금촌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동 일원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421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2022. 1.~2024. 12.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421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55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21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공원조성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11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215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9%(4.5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490283"/>
                  </a:ext>
                </a:extLst>
              </a:tr>
            </a:tbl>
          </a:graphicData>
        </a:graphic>
      </p:graphicFrame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20FB927-7515-4824-8A2E-343070161B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66549"/>
              </p:ext>
            </p:extLst>
          </p:nvPr>
        </p:nvGraphicFramePr>
        <p:xfrm>
          <a:off x="6098734" y="2341485"/>
          <a:ext cx="2256561" cy="2107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768">
                  <a:extLst>
                    <a:ext uri="{9D8B030D-6E8A-4147-A177-3AD203B41FA5}">
                      <a16:colId xmlns:a16="http://schemas.microsoft.com/office/drawing/2014/main" val="2792701882"/>
                    </a:ext>
                  </a:extLst>
                </a:gridCol>
                <a:gridCol w="1576793">
                  <a:extLst>
                    <a:ext uri="{9D8B030D-6E8A-4147-A177-3AD203B41FA5}">
                      <a16:colId xmlns:a16="http://schemas.microsoft.com/office/drawing/2014/main" val="2085576114"/>
                    </a:ext>
                  </a:extLst>
                </a:gridCol>
              </a:tblGrid>
              <a:tr h="3656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</a:rPr>
                        <a:t>동패동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1692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번지 일원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432433"/>
                  </a:ext>
                </a:extLst>
              </a:tr>
              <a:tr h="3835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2023. 5.~2024. 7.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373186"/>
                  </a:ext>
                </a:extLst>
              </a:tr>
              <a:tr h="3835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154529"/>
                  </a:ext>
                </a:extLst>
              </a:tr>
              <a:tr h="4720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사업내용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진입광장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경관조명 정비</a:t>
                      </a:r>
                      <a:endParaRPr lang="en-US" altLang="ko-KR" sz="9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잔디광장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물소리정원 개선</a:t>
                      </a:r>
                      <a:endParaRPr lang="en-US" altLang="ko-KR" sz="9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주차장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화장실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쉼터 신설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9200289"/>
                  </a:ext>
                </a:extLst>
              </a:tr>
              <a:tr h="4720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lt"/>
                        </a:rPr>
                        <a:t>대행수수료</a:t>
                      </a:r>
                    </a:p>
                  </a:txBody>
                  <a:tcPr marL="0" marR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사업비의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9%(4.8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</a:rPr>
                        <a:t>억원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3359656"/>
                  </a:ext>
                </a:extLst>
              </a:tr>
            </a:tbl>
          </a:graphicData>
        </a:graphic>
      </p:graphicFrame>
      <p:grpSp>
        <p:nvGrpSpPr>
          <p:cNvPr id="20" name="그룹 19">
            <a:extLst>
              <a:ext uri="{FF2B5EF4-FFF2-40B4-BE49-F238E27FC236}">
                <a16:creationId xmlns:a16="http://schemas.microsoft.com/office/drawing/2014/main" id="{98FF5A9F-3BD9-4B36-84E0-64B639744ABE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14A5F66D-CD34-476E-AC77-B6C1AC344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1F0B0541-F127-4432-ACC6-8D7C8FE6B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45145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수익창출형 조직으로 대전환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0" y="1131592"/>
            <a:ext cx="9144000" cy="882022"/>
            <a:chOff x="8454" y="1131590"/>
            <a:chExt cx="8836639" cy="96654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454" y="1131590"/>
              <a:ext cx="8836639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개발사업 추진을 통한 지역발전 선순환 견인</a:t>
              </a:r>
              <a:endPara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51520" y="1628515"/>
              <a:ext cx="2937853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>
                  <a:latin typeface="+mj-lt"/>
                </a:rPr>
                <a:t>파주메디컬클러스터</a:t>
              </a:r>
              <a:r>
                <a:rPr kumimoji="1" lang="ko-KR" altLang="en-US" sz="1600" b="1" dirty="0">
                  <a:latin typeface="+mj-lt"/>
                </a:rPr>
                <a:t> 조성사업</a:t>
              </a:r>
              <a:endParaRPr kumimoji="1" lang="en-US" altLang="ko-KR" sz="1600" b="1" dirty="0">
                <a:latin typeface="+mj-lt"/>
              </a:endParaRPr>
            </a:p>
          </p:txBody>
        </p:sp>
        <p:sp>
          <p:nvSpPr>
            <p:cNvPr id="48" name="Text Box 3">
              <a:extLst>
                <a:ext uri="{FF2B5EF4-FFF2-40B4-BE49-F238E27FC236}">
                  <a16:creationId xmlns:a16="http://schemas.microsoft.com/office/drawing/2014/main" id="{39805267-38A8-4EBA-B6BA-9B1CE89E7F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8431" y="1666084"/>
              <a:ext cx="2937853" cy="432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>
                  <a:latin typeface="+mj-lt"/>
                </a:rPr>
                <a:t>운정테크노밸리</a:t>
              </a:r>
              <a:r>
                <a:rPr kumimoji="1" lang="ko-KR" altLang="en-US" sz="1600" b="1" dirty="0">
                  <a:latin typeface="+mj-lt"/>
                </a:rPr>
                <a:t> 조성사업</a:t>
              </a:r>
              <a:endParaRPr kumimoji="1" lang="en-US" altLang="ko-KR" sz="1600" b="1" dirty="0">
                <a:latin typeface="+mj-lt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12E51395-FD4E-45CB-9B16-7BBEDEAB7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9103" y="153455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46D5C683-B6A2-4FF7-BF60-9D5D2ED7ADE5}"/>
              </a:ext>
            </a:extLst>
          </p:cNvPr>
          <p:cNvGrpSpPr/>
          <p:nvPr/>
        </p:nvGrpSpPr>
        <p:grpSpPr>
          <a:xfrm>
            <a:off x="324640" y="2167394"/>
            <a:ext cx="4247360" cy="1837041"/>
            <a:chOff x="324640" y="1979330"/>
            <a:chExt cx="4247360" cy="183704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416D992-2A0F-4D59-B29E-A545F11E8CF8}"/>
                </a:ext>
              </a:extLst>
            </p:cNvPr>
            <p:cNvGrpSpPr/>
            <p:nvPr/>
          </p:nvGrpSpPr>
          <p:grpSpPr>
            <a:xfrm>
              <a:off x="324640" y="1979330"/>
              <a:ext cx="3024336" cy="1837041"/>
              <a:chOff x="539552" y="1980704"/>
              <a:chExt cx="3024336" cy="1837041"/>
            </a:xfrm>
          </p:grpSpPr>
          <p:sp>
            <p:nvSpPr>
              <p:cNvPr id="57" name="직사각형 56">
                <a:extLst>
                  <a:ext uri="{FF2B5EF4-FFF2-40B4-BE49-F238E27FC236}">
                    <a16:creationId xmlns:a16="http://schemas.microsoft.com/office/drawing/2014/main" id="{C8FC974E-6F48-4440-AED8-FC521CBF91DB}"/>
                  </a:ext>
                </a:extLst>
              </p:cNvPr>
              <p:cNvSpPr/>
              <p:nvPr/>
            </p:nvSpPr>
            <p:spPr>
              <a:xfrm>
                <a:off x="539552" y="2014988"/>
                <a:ext cx="3024336" cy="1780898"/>
              </a:xfrm>
              <a:prstGeom prst="rect">
                <a:avLst/>
              </a:prstGeom>
              <a:solidFill>
                <a:srgbClr val="EAEAEA"/>
              </a:solidFill>
              <a:ln w="158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E21391C1-6239-4E11-837F-0D38E3A1D3EB}"/>
                  </a:ext>
                </a:extLst>
              </p:cNvPr>
              <p:cNvSpPr txBox="1"/>
              <p:nvPr/>
            </p:nvSpPr>
            <p:spPr>
              <a:xfrm>
                <a:off x="611560" y="1980704"/>
                <a:ext cx="2952328" cy="18370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도시개발사업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위치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</a:t>
                </a: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면적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 err="1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서패동일원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45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만㎡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(13.6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만평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)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사업기간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2021~2025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 업 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4,563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억원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시행방식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민관합동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사업내용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종합의료시설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,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혁신의료연구단지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,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               </a:t>
                </a:r>
                <a:r>
                  <a:rPr lang="ko-KR" altLang="en-US" sz="1100" dirty="0" err="1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바이오융복합단지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,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공동주택 등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</p:txBody>
          </p:sp>
        </p:grpSp>
        <p:pic>
          <p:nvPicPr>
            <p:cNvPr id="1029" name="_x441060776" descr="EMB0000330012bb">
              <a:extLst>
                <a:ext uri="{FF2B5EF4-FFF2-40B4-BE49-F238E27FC236}">
                  <a16:creationId xmlns:a16="http://schemas.microsoft.com/office/drawing/2014/main" id="{F26294F1-6912-4DD9-9CAE-9D555244A7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7" t="1762" r="1556" b="2194"/>
            <a:stretch>
              <a:fillRect/>
            </a:stretch>
          </p:blipFill>
          <p:spPr bwMode="auto">
            <a:xfrm>
              <a:off x="3400425" y="2011398"/>
              <a:ext cx="1171575" cy="1780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Rectangle 8">
            <a:extLst>
              <a:ext uri="{FF2B5EF4-FFF2-40B4-BE49-F238E27FC236}">
                <a16:creationId xmlns:a16="http://schemas.microsoft.com/office/drawing/2014/main" id="{7BD1B62B-85A6-46B4-ADB2-52B071985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9467" y="156454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0FA85C6-0B98-4B7B-9E30-52E9E9C546BE}"/>
              </a:ext>
            </a:extLst>
          </p:cNvPr>
          <p:cNvGrpSpPr/>
          <p:nvPr/>
        </p:nvGrpSpPr>
        <p:grpSpPr>
          <a:xfrm>
            <a:off x="4704049" y="2165177"/>
            <a:ext cx="4313546" cy="1815182"/>
            <a:chOff x="4760570" y="1988155"/>
            <a:chExt cx="4313546" cy="1815182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90236510-6DDF-4819-BCAF-610A60AF134E}"/>
                </a:ext>
              </a:extLst>
            </p:cNvPr>
            <p:cNvGrpSpPr/>
            <p:nvPr/>
          </p:nvGrpSpPr>
          <p:grpSpPr>
            <a:xfrm>
              <a:off x="4760570" y="1988155"/>
              <a:ext cx="3112046" cy="1815182"/>
              <a:chOff x="4586842" y="1980704"/>
              <a:chExt cx="3112046" cy="1815182"/>
            </a:xfrm>
          </p:grpSpPr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378D8F80-6123-4BD8-8BAD-1E255D9AE549}"/>
                  </a:ext>
                </a:extLst>
              </p:cNvPr>
              <p:cNvSpPr/>
              <p:nvPr/>
            </p:nvSpPr>
            <p:spPr>
              <a:xfrm>
                <a:off x="4586842" y="2014988"/>
                <a:ext cx="3024336" cy="1780898"/>
              </a:xfrm>
              <a:prstGeom prst="rect">
                <a:avLst/>
              </a:prstGeom>
              <a:solidFill>
                <a:srgbClr val="EAEAEA"/>
              </a:solidFill>
              <a:ln w="158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37F65F0-26EF-4C60-BA90-64F7884E575C}"/>
                  </a:ext>
                </a:extLst>
              </p:cNvPr>
              <p:cNvSpPr txBox="1"/>
              <p:nvPr/>
            </p:nvSpPr>
            <p:spPr>
              <a:xfrm>
                <a:off x="4658849" y="1980704"/>
                <a:ext cx="3040039" cy="1582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산업단지조성사업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위치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</a:t>
                </a: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면적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 err="1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연다산동일원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47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만㎡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(14.3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만평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)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사업기간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2021~2028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 업 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4,728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억원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시행방식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민관합동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사업내용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첨단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·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지식기반서비스산업</a:t>
                </a:r>
                <a:endParaRPr lang="en-US" altLang="ko-KR" sz="1100" b="1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</p:txBody>
          </p:sp>
        </p:grpSp>
        <p:pic>
          <p:nvPicPr>
            <p:cNvPr id="1031" name="_x188651840" descr="EMB0000330012bd">
              <a:extLst>
                <a:ext uri="{FF2B5EF4-FFF2-40B4-BE49-F238E27FC236}">
                  <a16:creationId xmlns:a16="http://schemas.microsoft.com/office/drawing/2014/main" id="{60190B9D-EC94-4B1C-B590-67B391CC3B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0" t="5292" r="2531" b="412"/>
            <a:stretch>
              <a:fillRect/>
            </a:stretch>
          </p:blipFill>
          <p:spPr bwMode="auto">
            <a:xfrm>
              <a:off x="7831103" y="2021741"/>
              <a:ext cx="1243013" cy="1772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25102FB-D986-4BD2-B80D-F8D42091B85E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0321FA05-7042-4319-AD9E-4F9252C5F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13F4BCF7-DD51-4B3A-8CD2-98AA61D0F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587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수익창출형 조직으로 대전환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0" y="1131592"/>
            <a:ext cx="9144000" cy="847739"/>
            <a:chOff x="8454" y="1131590"/>
            <a:chExt cx="8836639" cy="92897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454" y="1131590"/>
              <a:ext cx="8836639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개발사업 추진을 통한 지역발전 선순환 견인</a:t>
              </a:r>
              <a:endPara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51520" y="1628515"/>
              <a:ext cx="2937853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>
                  <a:latin typeface="+mj-lt"/>
                </a:rPr>
                <a:t>캠프스탠턴</a:t>
              </a:r>
              <a:r>
                <a:rPr kumimoji="1" lang="ko-KR" altLang="en-US" sz="1600" b="1" dirty="0">
                  <a:latin typeface="+mj-lt"/>
                </a:rPr>
                <a:t> 일반산업단지 조성사업</a:t>
              </a:r>
              <a:endParaRPr kumimoji="1" lang="en-US" altLang="ko-KR" sz="1600" b="1" dirty="0">
                <a:latin typeface="+mj-lt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12E51395-FD4E-45CB-9B16-7BBEDEAB7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9103" y="153455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7BD1B62B-85A6-46B4-ADB2-52B071985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9467" y="156454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4ACF863-50A7-419E-9E99-C49110C76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1D171D4-9D08-4F97-8611-FA77D8063A2E}"/>
              </a:ext>
            </a:extLst>
          </p:cNvPr>
          <p:cNvGrpSpPr/>
          <p:nvPr/>
        </p:nvGrpSpPr>
        <p:grpSpPr>
          <a:xfrm>
            <a:off x="361810" y="2134190"/>
            <a:ext cx="4265761" cy="1815182"/>
            <a:chOff x="324640" y="1979330"/>
            <a:chExt cx="4265761" cy="181518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416D992-2A0F-4D59-B29E-A545F11E8CF8}"/>
                </a:ext>
              </a:extLst>
            </p:cNvPr>
            <p:cNvGrpSpPr/>
            <p:nvPr/>
          </p:nvGrpSpPr>
          <p:grpSpPr>
            <a:xfrm>
              <a:off x="324640" y="1979330"/>
              <a:ext cx="3024336" cy="1815182"/>
              <a:chOff x="539552" y="1980704"/>
              <a:chExt cx="3024336" cy="1815182"/>
            </a:xfrm>
          </p:grpSpPr>
          <p:sp>
            <p:nvSpPr>
              <p:cNvPr id="57" name="직사각형 56">
                <a:extLst>
                  <a:ext uri="{FF2B5EF4-FFF2-40B4-BE49-F238E27FC236}">
                    <a16:creationId xmlns:a16="http://schemas.microsoft.com/office/drawing/2014/main" id="{C8FC974E-6F48-4440-AED8-FC521CBF91DB}"/>
                  </a:ext>
                </a:extLst>
              </p:cNvPr>
              <p:cNvSpPr/>
              <p:nvPr/>
            </p:nvSpPr>
            <p:spPr>
              <a:xfrm>
                <a:off x="539552" y="2014988"/>
                <a:ext cx="3024336" cy="1780898"/>
              </a:xfrm>
              <a:prstGeom prst="rect">
                <a:avLst/>
              </a:prstGeom>
              <a:solidFill>
                <a:srgbClr val="EAEAEA"/>
              </a:solidFill>
              <a:ln w="158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E21391C1-6239-4E11-837F-0D38E3A1D3EB}"/>
                  </a:ext>
                </a:extLst>
              </p:cNvPr>
              <p:cNvSpPr txBox="1"/>
              <p:nvPr/>
            </p:nvSpPr>
            <p:spPr>
              <a:xfrm>
                <a:off x="611560" y="1980704"/>
                <a:ext cx="2952328" cy="1582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산업단지조성사업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위치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</a:t>
                </a: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면적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 err="1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광탄면일원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 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87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만㎡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(26.3</a:t>
                </a:r>
                <a:r>
                  <a:rPr lang="ko-KR" altLang="en-US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만평</a:t>
                </a:r>
                <a:r>
                  <a:rPr lang="en-US" altLang="ko-KR" sz="105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)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사업기간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2021~2028</a:t>
                </a: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 업 비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3,478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억원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시행방식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민관합동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사업내용</a:t>
                </a:r>
                <a:r>
                  <a:rPr lang="en-US" altLang="ko-KR" sz="1100" b="1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: 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제조업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물류시설</a:t>
                </a:r>
                <a:r>
                  <a:rPr lang="en-US" altLang="ko-KR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/</a:t>
                </a:r>
                <a:r>
                  <a:rPr lang="ko-KR" altLang="en-US" sz="1100" dirty="0"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연구시설</a:t>
                </a:r>
                <a:endParaRPr lang="en-US" altLang="ko-KR" sz="1100" dirty="0">
                  <a:ea typeface="함초롬돋움" panose="020B0604000101010101" pitchFamily="50" charset="-127"/>
                  <a:cs typeface="함초롬돋움" panose="020B0604000101010101" pitchFamily="50" charset="-127"/>
                </a:endParaRPr>
              </a:p>
            </p:txBody>
          </p:sp>
        </p:grpSp>
        <p:pic>
          <p:nvPicPr>
            <p:cNvPr id="2049" name="_x448135736" descr="EMB0000330012bf">
              <a:extLst>
                <a:ext uri="{FF2B5EF4-FFF2-40B4-BE49-F238E27FC236}">
                  <a16:creationId xmlns:a16="http://schemas.microsoft.com/office/drawing/2014/main" id="{251A3141-CA3D-4996-B299-10D5104C02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82" t="7843" b="10141"/>
            <a:stretch>
              <a:fillRect/>
            </a:stretch>
          </p:blipFill>
          <p:spPr bwMode="auto">
            <a:xfrm>
              <a:off x="3348976" y="2021741"/>
              <a:ext cx="1241425" cy="1772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BA1A846-EDF7-461A-9D38-31CC5F949378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925350A8-4A26-4758-BCC7-8269723B3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BF08122E-380F-49F8-8040-E8D9C3DC5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10650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고객감동 서비스 고도화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26">
            <a:extLst>
              <a:ext uri="{FF2B5EF4-FFF2-40B4-BE49-F238E27FC236}">
                <a16:creationId xmlns:a16="http://schemas.microsoft.com/office/drawing/2014/main" id="{2A177C55-18A1-4F6C-885C-521F7EE1D9B9}"/>
              </a:ext>
            </a:extLst>
          </p:cNvPr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고객소통 및 참여 확대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46685E0-D1F4-444A-8CA1-C3A917D296C1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4EB9B026-8A14-452F-B581-E3ECC38A1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04E122F7-4E6E-4C19-86AC-229C98D35D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  <p:sp>
        <p:nvSpPr>
          <p:cNvPr id="12" name="Text Box 3">
            <a:extLst>
              <a:ext uri="{FF2B5EF4-FFF2-40B4-BE49-F238E27FC236}">
                <a16:creationId xmlns:a16="http://schemas.microsoft.com/office/drawing/2014/main" id="{15DFEA26-4F52-47D5-BDF4-F37E45F94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810" y="1707654"/>
            <a:ext cx="8064896" cy="268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고객 참여를 통한 경영 개선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1" lang="en-US" altLang="ko-KR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 - </a:t>
            </a:r>
            <a:r>
              <a:rPr kumimoji="1" lang="ko-KR" altLang="en-US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시민감사관 </a:t>
            </a:r>
            <a:r>
              <a:rPr kumimoji="1" lang="en-US" altLang="ko-KR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/ </a:t>
            </a:r>
            <a:r>
              <a:rPr kumimoji="1" lang="ko-KR" altLang="en-US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시민의 목소리 위원회 </a:t>
            </a:r>
            <a:r>
              <a:rPr kumimoji="1" lang="en-US" altLang="ko-KR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/ </a:t>
            </a:r>
            <a:r>
              <a:rPr kumimoji="1" lang="ko-KR" altLang="en-US" sz="14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홍보 서포터즈 제도 운영</a:t>
            </a:r>
            <a:endParaRPr kumimoji="1" lang="en-US" altLang="ko-KR" sz="140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1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시민 아이디어 공모전 실시</a:t>
            </a:r>
            <a:endParaRPr kumimoji="1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4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지역경제 활성화를 위한 관광 사업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 dirty="0" err="1">
                <a:solidFill>
                  <a:prstClr val="black"/>
                </a:solidFill>
              </a:rPr>
              <a:t>문산자유시장ㆍ</a:t>
            </a:r>
            <a:r>
              <a:rPr lang="en-US" altLang="ko-KR" sz="1400" dirty="0">
                <a:solidFill>
                  <a:prstClr val="black"/>
                </a:solidFill>
              </a:rPr>
              <a:t>DMZ </a:t>
            </a:r>
            <a:r>
              <a:rPr lang="ko-KR" altLang="en-US" sz="1400" dirty="0">
                <a:solidFill>
                  <a:prstClr val="black"/>
                </a:solidFill>
              </a:rPr>
              <a:t>관광 연계 사업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•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기 간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: 2024. 3. 6.(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) ~ 24. 12. 31.(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화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•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장 소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문산자유시장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임진각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제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땅굴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도라전망대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통일촌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•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내 용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「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DMZ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평화관광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-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문산자유시장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」 연계관광 운영으로 지역경제 활성화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6545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고객감동 서비스 고도화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26">
            <a:extLst>
              <a:ext uri="{FF2B5EF4-FFF2-40B4-BE49-F238E27FC236}">
                <a16:creationId xmlns:a16="http://schemas.microsoft.com/office/drawing/2014/main" id="{2A177C55-18A1-4F6C-885C-521F7EE1D9B9}"/>
              </a:ext>
            </a:extLst>
          </p:cNvPr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고객 친화 관광지 조성을 위한 노력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11">
            <a:extLst>
              <a:ext uri="{FF2B5EF4-FFF2-40B4-BE49-F238E27FC236}">
                <a16:creationId xmlns:a16="http://schemas.microsoft.com/office/drawing/2014/main" id="{C9C98B83-5E3E-4992-8CDC-CBF4E0AC28D1}"/>
              </a:ext>
            </a:extLst>
          </p:cNvPr>
          <p:cNvSpPr/>
          <p:nvPr/>
        </p:nvSpPr>
        <p:spPr>
          <a:xfrm>
            <a:off x="0" y="1995686"/>
            <a:ext cx="9144000" cy="3600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특별교통수단 무료 운영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1" name="모서리가 둥근 직사각형 26">
            <a:extLst>
              <a:ext uri="{FF2B5EF4-FFF2-40B4-BE49-F238E27FC236}">
                <a16:creationId xmlns:a16="http://schemas.microsoft.com/office/drawing/2014/main" id="{A5887558-3D78-47A8-9A56-7404EFAA9BBD}"/>
              </a:ext>
            </a:extLst>
          </p:cNvPr>
          <p:cNvSpPr/>
          <p:nvPr/>
        </p:nvSpPr>
        <p:spPr>
          <a:xfrm>
            <a:off x="0" y="3976648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특별교통수단 안전운전 솔루션 시스템 시행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D2FAE40F-132A-46BB-94BF-FDC0774E3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188" y="1564449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공중화장실 편의시설 확충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주차 공간 확보를 위한 노력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마장호수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감악산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등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F185A2CE-AE14-454D-AE23-B19972C0B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437088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장애인의 날 및 어린이날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노인의 날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임산부의 날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수능일 대상자에 한하여 특별교통수단 무료 운행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모서리가 둥근 직사각형 26">
            <a:extLst>
              <a:ext uri="{FF2B5EF4-FFF2-40B4-BE49-F238E27FC236}">
                <a16:creationId xmlns:a16="http://schemas.microsoft.com/office/drawing/2014/main" id="{00A58130-C332-47AC-B69F-597437FC3C50}"/>
              </a:ext>
            </a:extLst>
          </p:cNvPr>
          <p:cNvSpPr/>
          <p:nvPr/>
        </p:nvSpPr>
        <p:spPr>
          <a:xfrm>
            <a:off x="0" y="2976034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교통약자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여행ㆍ여가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지원사업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7" name="Text Box 3">
            <a:extLst>
              <a:ext uri="{FF2B5EF4-FFF2-40B4-BE49-F238E27FC236}">
                <a16:creationId xmlns:a16="http://schemas.microsoft.com/office/drawing/2014/main" id="{2C08064F-A7B6-491D-B0A2-BC9ED59EC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188" y="3410998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여행지 및 문화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예술 공간 등을 방문할 수 있도록 특별교통수단 무료 지원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3CE9C7E7-5998-4AFB-BC1A-BFACD2ACF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4423161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특별교통수단 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36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 안전운전 솔루션 장비 장착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도로교통공단 주최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‘2023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Best Green Driver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선발대회＇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대상 수상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9272599D-1728-4433-A2D4-D54F97127B9C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1C157B87-7356-4457-93C3-2AE43B5FE9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C2A5B849-60F8-4E5D-BF31-F56CDD88E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89018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고객감동 서비스 고도화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26">
            <a:extLst>
              <a:ext uri="{FF2B5EF4-FFF2-40B4-BE49-F238E27FC236}">
                <a16:creationId xmlns:a16="http://schemas.microsoft.com/office/drawing/2014/main" id="{2A177C55-18A1-4F6C-885C-521F7EE1D9B9}"/>
              </a:ext>
            </a:extLst>
          </p:cNvPr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2024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년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파주포크페스티벌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추진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F2091C-0996-4096-A099-01D8FBB06CE4}"/>
              </a:ext>
            </a:extLst>
          </p:cNvPr>
          <p:cNvSpPr txBox="1"/>
          <p:nvPr/>
        </p:nvSpPr>
        <p:spPr>
          <a:xfrm>
            <a:off x="323528" y="1563638"/>
            <a:ext cx="8208912" cy="31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문화도시 파주 브랜드 향상에 기여하는 공연 관광 활성화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사업개요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주최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주관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파주시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파주도시관광공사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 시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2024. 9. 21.(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17:00~21:00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장 소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임진각 평화누리 야외공연장 일원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총사업비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290,000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천원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dirty="0">
                <a:solidFill>
                  <a:prstClr val="black"/>
                </a:solidFill>
              </a:rPr>
              <a:t>- 2024 </a:t>
            </a:r>
            <a:r>
              <a:rPr lang="ko-KR" altLang="en-US" sz="1500" dirty="0" err="1">
                <a:solidFill>
                  <a:prstClr val="black"/>
                </a:solidFill>
              </a:rPr>
              <a:t>파주포크페스티벌</a:t>
            </a:r>
            <a:r>
              <a:rPr lang="ko-KR" altLang="en-US" sz="1500" dirty="0">
                <a:solidFill>
                  <a:prstClr val="black"/>
                </a:solidFill>
              </a:rPr>
              <a:t> 대행 의뢰</a:t>
            </a:r>
            <a:r>
              <a:rPr lang="en-US" altLang="ko-KR" sz="1500" dirty="0">
                <a:solidFill>
                  <a:prstClr val="black"/>
                </a:solidFill>
              </a:rPr>
              <a:t>(’24. 2.)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500" dirty="0">
                <a:solidFill>
                  <a:prstClr val="black"/>
                </a:solidFill>
              </a:rPr>
              <a:t> - </a:t>
            </a:r>
            <a:r>
              <a:rPr lang="ko-KR" altLang="en-US" sz="1500" dirty="0">
                <a:solidFill>
                  <a:prstClr val="black"/>
                </a:solidFill>
              </a:rPr>
              <a:t>사업 기본 계획 수립</a:t>
            </a:r>
            <a:r>
              <a:rPr lang="en-US" altLang="ko-KR" sz="1500" dirty="0">
                <a:solidFill>
                  <a:prstClr val="black"/>
                </a:solidFill>
              </a:rPr>
              <a:t>(’24. 4.)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500" dirty="0">
                <a:solidFill>
                  <a:prstClr val="black"/>
                </a:solidFill>
              </a:rPr>
              <a:t> - </a:t>
            </a:r>
            <a:r>
              <a:rPr lang="ko-KR" altLang="en-US" sz="1500" dirty="0">
                <a:solidFill>
                  <a:prstClr val="black"/>
                </a:solidFill>
              </a:rPr>
              <a:t>사업 총감독 위촉</a:t>
            </a:r>
            <a:r>
              <a:rPr lang="en-US" altLang="ko-KR" sz="1500" dirty="0">
                <a:solidFill>
                  <a:prstClr val="black"/>
                </a:solidFill>
              </a:rPr>
              <a:t>, </a:t>
            </a:r>
            <a:r>
              <a:rPr lang="ko-KR" altLang="en-US" sz="1500" dirty="0">
                <a:solidFill>
                  <a:prstClr val="black"/>
                </a:solidFill>
              </a:rPr>
              <a:t>위원회 구성</a:t>
            </a:r>
            <a:r>
              <a:rPr lang="en-US" altLang="ko-KR" sz="1500" dirty="0">
                <a:solidFill>
                  <a:prstClr val="black"/>
                </a:solidFill>
              </a:rPr>
              <a:t>(’24. 5.)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B8226886-9186-4950-B632-F320EFF69D19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72A4843-01D1-4A3A-9D0E-CE578035B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FD1D33DF-BAE0-4F8E-AC08-0F7E69025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995328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6834"/>
            <a:ext cx="9144000" cy="408666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고객감동 서비스 고도화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131591"/>
            <a:ext cx="914400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공모사업을 통한 시민이 만족하는 다양한 공연 확대 추진</a:t>
            </a:r>
            <a:endParaRPr lang="ko-KR" altLang="en-US" sz="1600" b="1" dirty="0">
              <a:solidFill>
                <a:prstClr val="black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7" name="모서리가 둥근 직사각형 26">
            <a:extLst>
              <a:ext uri="{FF2B5EF4-FFF2-40B4-BE49-F238E27FC236}">
                <a16:creationId xmlns:a16="http://schemas.microsoft.com/office/drawing/2014/main" id="{F14BAADD-CE0D-4131-893C-3B7CAA3116F6}"/>
              </a:ext>
            </a:extLst>
          </p:cNvPr>
          <p:cNvSpPr/>
          <p:nvPr/>
        </p:nvSpPr>
        <p:spPr>
          <a:xfrm>
            <a:off x="0" y="2974638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파주시 주요 간선 도로 일제 대청소</a:t>
            </a:r>
            <a:endParaRPr lang="ko-KR" altLang="en-US" sz="1600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FBD64A2E-460E-4FD3-B667-B2C16D1BB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05" y="3352235"/>
            <a:ext cx="8064896" cy="146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buFont typeface="Wingdings" pitchFamily="2" charset="2"/>
              <a:buChar char="§"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b="1" dirty="0">
                <a:solidFill>
                  <a:prstClr val="black"/>
                </a:solidFill>
              </a:rPr>
              <a:t> </a:t>
            </a:r>
            <a:r>
              <a:rPr kumimoji="1" lang="ko-KR" altLang="en-US" sz="1600" b="1" dirty="0">
                <a:solidFill>
                  <a:prstClr val="black"/>
                </a:solidFill>
              </a:rPr>
              <a:t>고농도 미세먼지 발생 빈도 저감</a:t>
            </a:r>
            <a:endParaRPr kumimoji="1" lang="en-US" altLang="ko-KR" sz="1600" b="1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kumimoji="1" lang="en-US" altLang="ko-KR" sz="1600" dirty="0">
                <a:solidFill>
                  <a:prstClr val="black"/>
                </a:solidFill>
              </a:rPr>
              <a:t> - </a:t>
            </a:r>
            <a:r>
              <a:rPr kumimoji="1" lang="ko-KR" altLang="en-US" sz="1600" dirty="0">
                <a:solidFill>
                  <a:prstClr val="black"/>
                </a:solidFill>
              </a:rPr>
              <a:t>중심상가 지역</a:t>
            </a:r>
            <a:r>
              <a:rPr kumimoji="1" lang="en-US" altLang="ko-KR" sz="1600" dirty="0">
                <a:solidFill>
                  <a:prstClr val="black"/>
                </a:solidFill>
              </a:rPr>
              <a:t>, </a:t>
            </a:r>
            <a:r>
              <a:rPr kumimoji="1" lang="ko-KR" altLang="en-US" sz="1600" dirty="0">
                <a:solidFill>
                  <a:prstClr val="black"/>
                </a:solidFill>
              </a:rPr>
              <a:t>인구밀집 지역 집중청소를 통한 도로청소 효과 극대화</a:t>
            </a:r>
            <a:endParaRPr kumimoji="1" lang="en-US" altLang="ko-KR" sz="1600" dirty="0">
              <a:solidFill>
                <a:prstClr val="black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kumimoji="1" lang="en-US" altLang="ko-KR" sz="1600" b="1" dirty="0">
                <a:solidFill>
                  <a:prstClr val="black"/>
                </a:solidFill>
              </a:rPr>
              <a:t> </a:t>
            </a:r>
            <a:r>
              <a:rPr kumimoji="1" lang="ko-KR" altLang="en-US" sz="1600" b="1" dirty="0">
                <a:solidFill>
                  <a:prstClr val="black"/>
                </a:solidFill>
              </a:rPr>
              <a:t>쾌적한 자유로 환경 조성</a:t>
            </a:r>
            <a:endParaRPr kumimoji="1" lang="en-US" altLang="ko-KR" sz="1600" b="1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kumimoji="1" lang="en-US" altLang="ko-KR" sz="1600" dirty="0">
                <a:solidFill>
                  <a:prstClr val="black"/>
                </a:solidFill>
              </a:rPr>
              <a:t> - </a:t>
            </a:r>
            <a:r>
              <a:rPr kumimoji="1" lang="ko-KR" altLang="en-US" sz="1600" dirty="0">
                <a:solidFill>
                  <a:prstClr val="black"/>
                </a:solidFill>
              </a:rPr>
              <a:t>자유로 </a:t>
            </a:r>
            <a:r>
              <a:rPr kumimoji="1" lang="ko-KR" altLang="en-US" sz="1600" dirty="0" err="1">
                <a:solidFill>
                  <a:prstClr val="black"/>
                </a:solidFill>
              </a:rPr>
              <a:t>법면</a:t>
            </a:r>
            <a:r>
              <a:rPr kumimoji="1" lang="ko-KR" altLang="en-US" sz="1600" dirty="0">
                <a:solidFill>
                  <a:prstClr val="black"/>
                </a:solidFill>
              </a:rPr>
              <a:t> 녹지대 부근 작업차량</a:t>
            </a:r>
            <a:r>
              <a:rPr kumimoji="1" lang="en-US" altLang="ko-KR" sz="1600" dirty="0">
                <a:solidFill>
                  <a:prstClr val="black"/>
                </a:solidFill>
              </a:rPr>
              <a:t>(2</a:t>
            </a:r>
            <a:r>
              <a:rPr kumimoji="1" lang="ko-KR" altLang="en-US" sz="1600" dirty="0">
                <a:solidFill>
                  <a:prstClr val="black"/>
                </a:solidFill>
              </a:rPr>
              <a:t>대</a:t>
            </a:r>
            <a:r>
              <a:rPr kumimoji="1" lang="en-US" altLang="ko-KR" sz="1600" dirty="0">
                <a:solidFill>
                  <a:prstClr val="black"/>
                </a:solidFill>
              </a:rPr>
              <a:t>) </a:t>
            </a:r>
            <a:r>
              <a:rPr kumimoji="1" lang="ko-KR" altLang="en-US" sz="1600" dirty="0">
                <a:solidFill>
                  <a:prstClr val="black"/>
                </a:solidFill>
              </a:rPr>
              <a:t>투입 집중 청소</a:t>
            </a:r>
            <a:endParaRPr kumimoji="1" lang="en-US" altLang="ko-KR" sz="1600" dirty="0">
              <a:solidFill>
                <a:prstClr val="black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kumimoji="1" lang="ko-KR" altLang="en-US" sz="1600" b="1" dirty="0">
                <a:solidFill>
                  <a:prstClr val="black"/>
                </a:solidFill>
              </a:rPr>
              <a:t>경기도 체육대회 기간 집중 청소 실시</a:t>
            </a:r>
            <a:endParaRPr kumimoji="1" lang="en-US" altLang="ko-KR" sz="1600" dirty="0">
              <a:solidFill>
                <a:prstClr val="black"/>
              </a:solidFill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C6E53A3C-C99E-4F63-91CE-E2D18EF8E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05" y="1651241"/>
            <a:ext cx="8064896" cy="103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dirty="0">
                <a:solidFill>
                  <a:prstClr val="black"/>
                </a:solidFill>
              </a:rPr>
              <a:t> 전략적 공모사업 추진으로 우수 문화예술공연 및 교육 프로그램 확대</a:t>
            </a:r>
            <a:endParaRPr kumimoji="1" lang="en-US" altLang="ko-KR" sz="1400" b="1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kumimoji="1" lang="en-US" altLang="ko-KR" sz="1400" dirty="0">
                <a:solidFill>
                  <a:prstClr val="black"/>
                </a:solidFill>
              </a:rPr>
              <a:t> - </a:t>
            </a:r>
            <a:r>
              <a:rPr kumimoji="1" lang="ko-KR" altLang="en-US" sz="1400" dirty="0">
                <a:solidFill>
                  <a:prstClr val="black"/>
                </a:solidFill>
              </a:rPr>
              <a:t>공연예술 관련 공모사업 응모를 통한 국비 확보</a:t>
            </a:r>
            <a:endParaRPr kumimoji="1" lang="en-US" altLang="ko-KR" sz="14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kumimoji="1" lang="en-US" altLang="ko-KR" sz="1400" dirty="0">
                <a:solidFill>
                  <a:prstClr val="black"/>
                </a:solidFill>
              </a:rPr>
              <a:t> - </a:t>
            </a:r>
            <a:r>
              <a:rPr kumimoji="1" lang="en-US" altLang="ko-KR" sz="1400" b="1" dirty="0">
                <a:solidFill>
                  <a:prstClr val="black"/>
                </a:solidFill>
              </a:rPr>
              <a:t>‘</a:t>
            </a:r>
            <a:r>
              <a:rPr kumimoji="1" lang="ko-KR" altLang="en-US" sz="1400" b="1" dirty="0">
                <a:solidFill>
                  <a:prstClr val="black"/>
                </a:solidFill>
              </a:rPr>
              <a:t>시민 향유 확대</a:t>
            </a:r>
            <a:r>
              <a:rPr kumimoji="1" lang="en-US" altLang="ko-KR" sz="1400" b="1" dirty="0">
                <a:solidFill>
                  <a:prstClr val="black"/>
                </a:solidFill>
              </a:rPr>
              <a:t>+</a:t>
            </a:r>
            <a:r>
              <a:rPr kumimoji="1" lang="ko-KR" altLang="en-US" sz="1400" b="1" dirty="0">
                <a:solidFill>
                  <a:prstClr val="black"/>
                </a:solidFill>
              </a:rPr>
              <a:t>장르의 다양성</a:t>
            </a:r>
            <a:r>
              <a:rPr kumimoji="1" lang="en-US" altLang="ko-KR" sz="1400" b="1" dirty="0">
                <a:solidFill>
                  <a:prstClr val="black"/>
                </a:solidFill>
              </a:rPr>
              <a:t>+</a:t>
            </a:r>
            <a:r>
              <a:rPr kumimoji="1" lang="ko-KR" altLang="en-US" sz="1400" b="1" dirty="0">
                <a:solidFill>
                  <a:prstClr val="black"/>
                </a:solidFill>
              </a:rPr>
              <a:t>지역예술인 참여</a:t>
            </a:r>
            <a:r>
              <a:rPr kumimoji="1" lang="en-US" altLang="ko-KR" sz="1400" b="1" dirty="0">
                <a:solidFill>
                  <a:prstClr val="black"/>
                </a:solidFill>
              </a:rPr>
              <a:t>’</a:t>
            </a:r>
            <a:r>
              <a:rPr kumimoji="1" lang="ko-KR" altLang="en-US" sz="1400" b="1" dirty="0">
                <a:solidFill>
                  <a:prstClr val="black"/>
                </a:solidFill>
              </a:rPr>
              <a:t>를</a:t>
            </a:r>
            <a:r>
              <a:rPr kumimoji="1" lang="ko-KR" altLang="en-US" sz="1400" dirty="0">
                <a:solidFill>
                  <a:prstClr val="black"/>
                </a:solidFill>
              </a:rPr>
              <a:t> 실현하는 공연 추진</a:t>
            </a:r>
            <a:endParaRPr kumimoji="1" lang="en-US" altLang="ko-KR" sz="1400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kumimoji="1" lang="en-US" altLang="ko-KR" sz="1400" dirty="0">
                <a:solidFill>
                  <a:prstClr val="black"/>
                </a:solidFill>
              </a:rPr>
              <a:t> - </a:t>
            </a:r>
            <a:r>
              <a:rPr kumimoji="1" lang="ko-KR" altLang="en-US" sz="1400" dirty="0">
                <a:solidFill>
                  <a:prstClr val="black"/>
                </a:solidFill>
              </a:rPr>
              <a:t>총 사업비</a:t>
            </a:r>
            <a:r>
              <a:rPr kumimoji="1" lang="en-US" altLang="ko-KR" sz="1400" dirty="0">
                <a:solidFill>
                  <a:prstClr val="black"/>
                </a:solidFill>
              </a:rPr>
              <a:t>: </a:t>
            </a:r>
            <a:r>
              <a:rPr kumimoji="1" lang="ko-KR" altLang="en-US" sz="1400" dirty="0">
                <a:solidFill>
                  <a:prstClr val="black"/>
                </a:solidFill>
              </a:rPr>
              <a:t>금</a:t>
            </a:r>
            <a:r>
              <a:rPr kumimoji="1" lang="en-US" altLang="ko-KR" sz="1400" dirty="0">
                <a:solidFill>
                  <a:prstClr val="black"/>
                </a:solidFill>
              </a:rPr>
              <a:t>110,625</a:t>
            </a:r>
            <a:r>
              <a:rPr kumimoji="1" lang="ko-KR" altLang="en-US" sz="1400" dirty="0">
                <a:solidFill>
                  <a:prstClr val="black"/>
                </a:solidFill>
              </a:rPr>
              <a:t>천원</a:t>
            </a:r>
            <a:r>
              <a:rPr kumimoji="1" lang="en-US" altLang="ko-KR" sz="1400" dirty="0">
                <a:solidFill>
                  <a:prstClr val="black"/>
                </a:solidFill>
              </a:rPr>
              <a:t>(</a:t>
            </a:r>
            <a:r>
              <a:rPr kumimoji="1" lang="ko-KR" altLang="en-US" sz="1400" dirty="0">
                <a:solidFill>
                  <a:prstClr val="black"/>
                </a:solidFill>
              </a:rPr>
              <a:t>국고보조금 </a:t>
            </a:r>
            <a:r>
              <a:rPr kumimoji="1" lang="en-US" altLang="ko-KR" sz="1400" dirty="0">
                <a:solidFill>
                  <a:prstClr val="black"/>
                </a:solidFill>
              </a:rPr>
              <a:t>54,655</a:t>
            </a:r>
            <a:r>
              <a:rPr kumimoji="1" lang="ko-KR" altLang="en-US" sz="1400" dirty="0">
                <a:solidFill>
                  <a:prstClr val="black"/>
                </a:solidFill>
              </a:rPr>
              <a:t>천원</a:t>
            </a:r>
            <a:r>
              <a:rPr kumimoji="1" lang="en-US" altLang="ko-KR" sz="1400" dirty="0">
                <a:solidFill>
                  <a:prstClr val="black"/>
                </a:solidFill>
              </a:rPr>
              <a:t>+</a:t>
            </a:r>
            <a:r>
              <a:rPr kumimoji="1" lang="ko-KR" altLang="en-US" sz="1400" dirty="0" err="1">
                <a:solidFill>
                  <a:prstClr val="black"/>
                </a:solidFill>
              </a:rPr>
              <a:t>자부담</a:t>
            </a:r>
            <a:r>
              <a:rPr kumimoji="1" lang="ko-KR" altLang="en-US" sz="1400" dirty="0">
                <a:solidFill>
                  <a:prstClr val="black"/>
                </a:solidFill>
              </a:rPr>
              <a:t> </a:t>
            </a:r>
            <a:r>
              <a:rPr kumimoji="1" lang="en-US" altLang="ko-KR" sz="1400" dirty="0">
                <a:solidFill>
                  <a:prstClr val="black"/>
                </a:solidFill>
              </a:rPr>
              <a:t>55,970</a:t>
            </a:r>
            <a:r>
              <a:rPr kumimoji="1" lang="ko-KR" altLang="en-US" sz="1400" dirty="0">
                <a:solidFill>
                  <a:prstClr val="black"/>
                </a:solidFill>
              </a:rPr>
              <a:t>천원</a:t>
            </a:r>
            <a:r>
              <a:rPr kumimoji="1" lang="en-US" altLang="ko-KR" sz="1400" dirty="0">
                <a:solidFill>
                  <a:prstClr val="black"/>
                </a:solidFill>
              </a:rPr>
              <a:t>)</a:t>
            </a:r>
            <a:endParaRPr lang="en-US" altLang="ko-KR" sz="1400" dirty="0">
              <a:solidFill>
                <a:prstClr val="black"/>
              </a:solidFill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5A862FAB-0988-4953-A797-FDE39F0A5BAB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C9701EE8-D526-44D7-AA89-925AEB49D3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00F222AE-D091-4D7A-8E6F-A9BA584471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29860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고객감동 서비스 고도화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26">
            <a:extLst>
              <a:ext uri="{FF2B5EF4-FFF2-40B4-BE49-F238E27FC236}">
                <a16:creationId xmlns:a16="http://schemas.microsoft.com/office/drawing/2014/main" id="{2A177C55-18A1-4F6C-885C-521F7EE1D9B9}"/>
              </a:ext>
            </a:extLst>
          </p:cNvPr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고객 안심 관광지 조성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11">
            <a:extLst>
              <a:ext uri="{FF2B5EF4-FFF2-40B4-BE49-F238E27FC236}">
                <a16:creationId xmlns:a16="http://schemas.microsoft.com/office/drawing/2014/main" id="{C9C98B83-5E3E-4992-8CDC-CBF4E0AC28D1}"/>
              </a:ext>
            </a:extLst>
          </p:cNvPr>
          <p:cNvSpPr/>
          <p:nvPr/>
        </p:nvSpPr>
        <p:spPr>
          <a:xfrm>
            <a:off x="0" y="2027198"/>
            <a:ext cx="9144000" cy="3600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파주시 협업 안전보건 협의체 개최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1" name="모서리가 둥근 직사각형 26">
            <a:extLst>
              <a:ext uri="{FF2B5EF4-FFF2-40B4-BE49-F238E27FC236}">
                <a16:creationId xmlns:a16="http://schemas.microsoft.com/office/drawing/2014/main" id="{A5887558-3D78-47A8-9A56-7404EFAA9BBD}"/>
              </a:ext>
            </a:extLst>
          </p:cNvPr>
          <p:cNvSpPr/>
          <p:nvPr/>
        </p:nvSpPr>
        <p:spPr>
          <a:xfrm>
            <a:off x="0" y="3976648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재난 대비 예방 및 대응 활동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D2FAE40F-132A-46BB-94BF-FDC0774E3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188" y="1549172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안전관리 활동 및 개선 이행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관광지 재난안전 매뉴얼 수립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F185A2CE-AE14-454D-AE23-B19972C0B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602" y="2430602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안전보건 협의체 정기회의 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회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모서리가 둥근 직사각형 26">
            <a:extLst>
              <a:ext uri="{FF2B5EF4-FFF2-40B4-BE49-F238E27FC236}">
                <a16:creationId xmlns:a16="http://schemas.microsoft.com/office/drawing/2014/main" id="{00A58130-C332-47AC-B69F-597437FC3C50}"/>
              </a:ext>
            </a:extLst>
          </p:cNvPr>
          <p:cNvSpPr/>
          <p:nvPr/>
        </p:nvSpPr>
        <p:spPr>
          <a:xfrm>
            <a:off x="0" y="2976034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중대재해 예방을 위한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안전ㆍ보건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점검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7" name="Text Box 3">
            <a:extLst>
              <a:ext uri="{FF2B5EF4-FFF2-40B4-BE49-F238E27FC236}">
                <a16:creationId xmlns:a16="http://schemas.microsoft.com/office/drawing/2014/main" id="{2C08064F-A7B6-491D-B0A2-BC9ED59EC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188" y="3445643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사업장 안전점검을 통한 사고 예방 관리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안전관리전문기관 주기적 합동 점검 실시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3CE9C7E7-5998-4AFB-BC1A-BFACD2ACF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4423161"/>
            <a:ext cx="8064896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재난안전대책본부 운영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재난안전통신망 단말기를 활용한 재난 대비 비상 연락망 구축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E3CE7AD-FCD7-4585-AD29-054DF3972AE3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82E855A9-AAFA-4080-9782-A498C67DEC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7DA4D2AA-69B5-41B1-991B-7990DE977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9003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6834"/>
            <a:ext cx="9144000" cy="408666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kumimoji="1" lang="en-US" altLang="ko-KR" sz="1500" b="1" dirty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지속성장 기반 마련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131591"/>
            <a:ext cx="914400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신사업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신시장 발굴</a:t>
            </a:r>
            <a:endParaRPr lang="ko-KR" altLang="en-US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F48AA2-EDED-4F46-A106-5BABBC4E11E0}"/>
              </a:ext>
            </a:extLst>
          </p:cNvPr>
          <p:cNvSpPr txBox="1"/>
          <p:nvPr/>
        </p:nvSpPr>
        <p:spPr>
          <a:xfrm>
            <a:off x="323528" y="1563638"/>
            <a:ext cx="8208912" cy="2494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DMZ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평화의 길 지역관광자원 및 쉼터 연계 프로그램 사업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사업개요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 간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2024. 3. 8.(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~ 2024.12.31.(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화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내 용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평화의 길 코스 개발 및 걷기 프로그램 운영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총사업비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160,000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천원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dirty="0">
                <a:solidFill>
                  <a:prstClr val="black"/>
                </a:solidFill>
              </a:rPr>
              <a:t>- </a:t>
            </a:r>
            <a:r>
              <a:rPr lang="ko-KR" altLang="en-US" sz="1500" dirty="0" err="1">
                <a:solidFill>
                  <a:prstClr val="black"/>
                </a:solidFill>
              </a:rPr>
              <a:t>위수탁</a:t>
            </a:r>
            <a:r>
              <a:rPr lang="ko-KR" altLang="en-US" sz="1500" dirty="0">
                <a:solidFill>
                  <a:prstClr val="black"/>
                </a:solidFill>
              </a:rPr>
              <a:t> 협약 체결</a:t>
            </a:r>
            <a:r>
              <a:rPr lang="en-US" altLang="ko-KR" sz="1500" dirty="0">
                <a:solidFill>
                  <a:prstClr val="black"/>
                </a:solidFill>
              </a:rPr>
              <a:t>(’24. 3.)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500" dirty="0">
                <a:solidFill>
                  <a:prstClr val="black"/>
                </a:solidFill>
              </a:rPr>
              <a:t> - </a:t>
            </a:r>
            <a:r>
              <a:rPr lang="ko-KR" altLang="en-US" sz="1500" dirty="0">
                <a:solidFill>
                  <a:prstClr val="black"/>
                </a:solidFill>
              </a:rPr>
              <a:t>운영 대행 </a:t>
            </a:r>
            <a:r>
              <a:rPr lang="ko-KR" altLang="en-US" sz="1500" dirty="0" err="1">
                <a:solidFill>
                  <a:prstClr val="black"/>
                </a:solidFill>
              </a:rPr>
              <a:t>용역사</a:t>
            </a:r>
            <a:r>
              <a:rPr lang="ko-KR" altLang="en-US" sz="1500" dirty="0">
                <a:solidFill>
                  <a:prstClr val="black"/>
                </a:solidFill>
              </a:rPr>
              <a:t> 입찰 및 선정</a:t>
            </a:r>
            <a:r>
              <a:rPr lang="en-US" altLang="ko-KR" sz="1500" dirty="0">
                <a:solidFill>
                  <a:prstClr val="black"/>
                </a:solidFill>
              </a:rPr>
              <a:t>(’24. 4.)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33C2FA31-3C98-4773-9FB4-C13CF2DE815C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43B037F7-1214-448A-81CA-62F99C18CE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615C1A68-A93E-43F4-BC7D-8D2323F1C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287636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조직 경쟁력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0" y="1133223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공정하고 합리적인 조직체계 구축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1491630"/>
            <a:ext cx="8064896" cy="114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공사 정원 감축</a:t>
            </a:r>
            <a:r>
              <a:rPr kumimoji="1" lang="en-US" altLang="ko-KR" sz="1600" b="1" dirty="0">
                <a:latin typeface="+mj-lt"/>
              </a:rPr>
              <a:t>(275</a:t>
            </a:r>
            <a:r>
              <a:rPr kumimoji="1" lang="ko-KR" altLang="en-US" sz="1600" b="1" dirty="0">
                <a:latin typeface="+mj-lt"/>
              </a:rPr>
              <a:t>명 → </a:t>
            </a:r>
            <a:r>
              <a:rPr kumimoji="1" lang="en-US" altLang="ko-KR" sz="1600" b="1" dirty="0">
                <a:latin typeface="+mj-lt"/>
              </a:rPr>
              <a:t>244</a:t>
            </a:r>
            <a:r>
              <a:rPr kumimoji="1" lang="ko-KR" altLang="en-US" sz="1600" b="1" dirty="0">
                <a:latin typeface="+mj-lt"/>
              </a:rPr>
              <a:t>명</a:t>
            </a:r>
            <a:r>
              <a:rPr kumimoji="1" lang="en-US" altLang="ko-KR" sz="1600" b="1" dirty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공사의 전문성 강화를 위한 부서 신설</a:t>
            </a:r>
            <a:r>
              <a:rPr kumimoji="1" lang="en-US" altLang="ko-KR" sz="1600" b="1" dirty="0">
                <a:latin typeface="+mj-lt"/>
              </a:rPr>
              <a:t>(</a:t>
            </a:r>
            <a:r>
              <a:rPr kumimoji="1" lang="ko-KR" altLang="en-US" sz="1600" b="1" dirty="0">
                <a:latin typeface="+mj-lt"/>
              </a:rPr>
              <a:t>홍보협력팀</a:t>
            </a:r>
            <a:r>
              <a:rPr kumimoji="1" lang="en-US" altLang="ko-KR" sz="1600" b="1" dirty="0">
                <a:latin typeface="+mj-lt"/>
              </a:rPr>
              <a:t>, </a:t>
            </a:r>
            <a:r>
              <a:rPr kumimoji="1" lang="ko-KR" altLang="en-US" sz="1600" b="1" dirty="0">
                <a:latin typeface="+mj-lt"/>
              </a:rPr>
              <a:t>관광사업팀</a:t>
            </a:r>
            <a:r>
              <a:rPr kumimoji="1" lang="en-US" altLang="ko-KR" sz="1600" b="1" dirty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신성장 동력 확보를 위한 문화관광처 신설</a:t>
            </a:r>
            <a:endParaRPr kumimoji="1" lang="en-US" altLang="ko-KR" sz="1400" b="1" i="1" dirty="0">
              <a:latin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0" y="2748326"/>
            <a:ext cx="9144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노사상생과 신뢰의 조직문화 개발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8188" y="3105100"/>
            <a:ext cx="8064896" cy="10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분기별 노사협의회 실시</a:t>
            </a:r>
            <a:r>
              <a:rPr kumimoji="1" lang="en-US" altLang="ko-KR" sz="1600" b="1" dirty="0">
                <a:latin typeface="+mj-lt"/>
              </a:rPr>
              <a:t>: 2024. 3. 27.(</a:t>
            </a:r>
            <a:r>
              <a:rPr kumimoji="1" lang="ko-KR" altLang="en-US" sz="1600" b="1" dirty="0">
                <a:latin typeface="+mj-lt"/>
              </a:rPr>
              <a:t>수</a:t>
            </a:r>
            <a:r>
              <a:rPr kumimoji="1" lang="en-US" altLang="ko-KR" sz="1600" b="1" dirty="0">
                <a:latin typeface="+mj-lt"/>
              </a:rPr>
              <a:t>) (</a:t>
            </a:r>
            <a:r>
              <a:rPr kumimoji="1" lang="ko-KR" altLang="en-US" sz="1600" b="1" dirty="0">
                <a:latin typeface="+mj-lt"/>
              </a:rPr>
              <a:t>연간 </a:t>
            </a:r>
            <a:r>
              <a:rPr kumimoji="1" lang="en-US" altLang="ko-KR" sz="1600" b="1" dirty="0">
                <a:latin typeface="+mj-lt"/>
              </a:rPr>
              <a:t>4</a:t>
            </a:r>
            <a:r>
              <a:rPr kumimoji="1" lang="ko-KR" altLang="en-US" sz="1600" b="1" dirty="0">
                <a:latin typeface="+mj-lt"/>
              </a:rPr>
              <a:t>회</a:t>
            </a:r>
            <a:r>
              <a:rPr kumimoji="1" lang="en-US" altLang="ko-KR" sz="1600" b="1" dirty="0"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500" b="1" dirty="0">
                <a:latin typeface="+mj-lt"/>
              </a:rPr>
              <a:t> </a:t>
            </a:r>
            <a:r>
              <a:rPr kumimoji="1" lang="en-US" altLang="ko-KR" sz="1500" dirty="0">
                <a:latin typeface="+mj-lt"/>
              </a:rPr>
              <a:t>- </a:t>
            </a:r>
            <a:r>
              <a:rPr kumimoji="1" lang="ko-KR" altLang="en-US" sz="1500" dirty="0">
                <a:latin typeface="+mj-lt"/>
              </a:rPr>
              <a:t>사용자 위원 </a:t>
            </a:r>
            <a:r>
              <a:rPr kumimoji="1" lang="en-US" altLang="ko-KR" sz="1500" dirty="0">
                <a:latin typeface="+mj-lt"/>
              </a:rPr>
              <a:t>5</a:t>
            </a:r>
            <a:r>
              <a:rPr kumimoji="1" lang="ko-KR" altLang="en-US" sz="1500" dirty="0">
                <a:latin typeface="+mj-lt"/>
              </a:rPr>
              <a:t>명</a:t>
            </a:r>
            <a:r>
              <a:rPr kumimoji="1" lang="en-US" altLang="ko-KR" sz="1500" dirty="0">
                <a:latin typeface="+mj-lt"/>
              </a:rPr>
              <a:t>, </a:t>
            </a:r>
            <a:r>
              <a:rPr kumimoji="1" lang="ko-KR" altLang="en-US" sz="1500" dirty="0">
                <a:latin typeface="+mj-lt"/>
              </a:rPr>
              <a:t>근로자 위원 </a:t>
            </a:r>
            <a:r>
              <a:rPr kumimoji="1" lang="en-US" altLang="ko-KR" sz="1500" dirty="0">
                <a:latin typeface="+mj-lt"/>
              </a:rPr>
              <a:t>6</a:t>
            </a:r>
            <a:r>
              <a:rPr kumimoji="1" lang="ko-KR" altLang="en-US" sz="1500" dirty="0">
                <a:latin typeface="+mj-lt"/>
              </a:rPr>
              <a:t>명</a:t>
            </a:r>
            <a:endParaRPr kumimoji="1" lang="en-US" altLang="ko-KR" sz="15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dirty="0">
                <a:latin typeface="+mj-lt"/>
              </a:rPr>
              <a:t> - </a:t>
            </a:r>
            <a:r>
              <a:rPr kumimoji="1" lang="ko-KR" altLang="en-US" sz="1500" dirty="0">
                <a:latin typeface="+mj-lt"/>
              </a:rPr>
              <a:t>주요안건</a:t>
            </a:r>
            <a:r>
              <a:rPr kumimoji="1" lang="en-US" altLang="ko-KR" sz="1500" dirty="0">
                <a:latin typeface="+mj-lt"/>
              </a:rPr>
              <a:t>: </a:t>
            </a:r>
            <a:r>
              <a:rPr kumimoji="1" lang="ko-KR" altLang="en-US" sz="1500" dirty="0">
                <a:latin typeface="+mj-lt"/>
              </a:rPr>
              <a:t>전직제도 활용방안</a:t>
            </a:r>
            <a:r>
              <a:rPr kumimoji="1" lang="en-US" altLang="ko-KR" sz="1500" dirty="0">
                <a:latin typeface="+mj-lt"/>
              </a:rPr>
              <a:t>, </a:t>
            </a:r>
            <a:r>
              <a:rPr kumimoji="1" lang="ko-KR" altLang="en-US" sz="1500" dirty="0">
                <a:latin typeface="+mj-lt"/>
              </a:rPr>
              <a:t>대우수당 지급기준 개선 등</a:t>
            </a:r>
            <a:endParaRPr kumimoji="1" lang="en-US" altLang="ko-KR" sz="1500" dirty="0">
              <a:latin typeface="+mj-lt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1B47B3F-40DC-4C23-A091-986F3887647B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83546760-68EB-42E1-B527-CE4D48000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8CFB7013-BE6A-45B2-8D37-8619C385A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2181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0" y="1059582"/>
            <a:ext cx="9144000" cy="408391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0" y="699542"/>
            <a:ext cx="914400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조직 경쟁력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0" y="1131590"/>
            <a:ext cx="9144000" cy="3600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가족 친화적 직장환경 조성을 통한 일</a:t>
            </a:r>
            <a:r>
              <a:rPr lang="en-US" altLang="ko-KR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생활 균형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1491630"/>
            <a:ext cx="8064896" cy="114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가정의달 행사 진행</a:t>
            </a:r>
            <a:r>
              <a:rPr kumimoji="1" lang="en-US" altLang="ko-KR" sz="1600" b="1" dirty="0">
                <a:latin typeface="+mj-lt"/>
              </a:rPr>
              <a:t>, </a:t>
            </a:r>
            <a:r>
              <a:rPr kumimoji="1" lang="ko-KR" altLang="en-US" sz="1600" b="1" dirty="0">
                <a:latin typeface="+mj-lt"/>
              </a:rPr>
              <a:t>수능 자녀 응원 행사 등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유연근무제 활성화 및 관리</a:t>
            </a:r>
            <a:r>
              <a:rPr kumimoji="1" lang="en-US" altLang="ko-KR" sz="1600" b="1" dirty="0">
                <a:latin typeface="+mj-lt"/>
              </a:rPr>
              <a:t>·</a:t>
            </a:r>
            <a:r>
              <a:rPr kumimoji="1" lang="ko-KR" altLang="en-US" sz="1600" b="1" dirty="0">
                <a:latin typeface="+mj-lt"/>
              </a:rPr>
              <a:t>운영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일</a:t>
            </a:r>
            <a:r>
              <a:rPr kumimoji="1" lang="en-US" altLang="ko-KR" sz="1600" b="1" dirty="0">
                <a:latin typeface="+mj-lt"/>
              </a:rPr>
              <a:t>·</a:t>
            </a:r>
            <a:r>
              <a:rPr kumimoji="1" lang="ko-KR" altLang="en-US" sz="1600" b="1" dirty="0">
                <a:latin typeface="+mj-lt"/>
              </a:rPr>
              <a:t>가정 양립을 위한 </a:t>
            </a:r>
            <a:r>
              <a:rPr kumimoji="1" lang="ko-KR" altLang="en-US" sz="1600" b="1" dirty="0" err="1">
                <a:latin typeface="+mj-lt"/>
              </a:rPr>
              <a:t>정시퇴근제</a:t>
            </a:r>
            <a:r>
              <a:rPr kumimoji="1" lang="ko-KR" altLang="en-US" sz="1600" b="1" dirty="0">
                <a:latin typeface="+mj-lt"/>
              </a:rPr>
              <a:t> 운영</a:t>
            </a:r>
            <a:r>
              <a:rPr kumimoji="1" lang="en-US" altLang="ko-KR" sz="1600" b="1" dirty="0">
                <a:latin typeface="+mj-lt"/>
              </a:rPr>
              <a:t>: </a:t>
            </a:r>
            <a:r>
              <a:rPr kumimoji="1" lang="ko-KR" altLang="en-US" sz="1600" b="1" dirty="0">
                <a:latin typeface="+mj-lt"/>
              </a:rPr>
              <a:t>매주 수</a:t>
            </a:r>
            <a:r>
              <a:rPr kumimoji="1" lang="en-US" altLang="ko-KR" sz="1600" b="1" dirty="0">
                <a:latin typeface="+mj-lt"/>
              </a:rPr>
              <a:t>,</a:t>
            </a:r>
            <a:r>
              <a:rPr kumimoji="1" lang="ko-KR" altLang="en-US" sz="1600" b="1" dirty="0">
                <a:latin typeface="+mj-lt"/>
              </a:rPr>
              <a:t>금요일</a:t>
            </a:r>
            <a:endParaRPr kumimoji="1" lang="en-US" altLang="ko-KR" sz="1400" b="1" i="1" dirty="0">
              <a:latin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0" y="2748326"/>
            <a:ext cx="91440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전직원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대상 맞춤형 직무 교육을 통한 역량 강화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8188" y="3105100"/>
            <a:ext cx="8064896" cy="10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전문교육기관</a:t>
            </a:r>
            <a:r>
              <a:rPr kumimoji="1" lang="en-US" altLang="ko-KR" sz="1600" b="1" dirty="0">
                <a:latin typeface="+mj-lt"/>
              </a:rPr>
              <a:t>(</a:t>
            </a:r>
            <a:r>
              <a:rPr kumimoji="1" lang="ko-KR" altLang="en-US" sz="1600" b="1" dirty="0">
                <a:latin typeface="+mj-lt"/>
              </a:rPr>
              <a:t>지방공기업 평가원 등</a:t>
            </a:r>
            <a:r>
              <a:rPr kumimoji="1" lang="en-US" altLang="ko-KR" sz="1600" b="1" dirty="0">
                <a:latin typeface="+mj-lt"/>
              </a:rPr>
              <a:t>)</a:t>
            </a:r>
            <a:r>
              <a:rPr kumimoji="1" lang="ko-KR" altLang="en-US" sz="1600" b="1" dirty="0">
                <a:latin typeface="+mj-lt"/>
              </a:rPr>
              <a:t>을 통한 직무능력 강화</a:t>
            </a:r>
            <a:endParaRPr kumimoji="1" lang="en-US" altLang="ko-KR" sz="1600" b="1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>
                <a:latin typeface="+mj-lt"/>
              </a:rPr>
              <a:t>법정</a:t>
            </a:r>
            <a:r>
              <a:rPr kumimoji="1" lang="en-US" altLang="ko-KR" sz="1600" b="1" dirty="0">
                <a:latin typeface="+mj-lt"/>
              </a:rPr>
              <a:t>, </a:t>
            </a:r>
            <a:r>
              <a:rPr kumimoji="1" lang="ko-KR" altLang="en-US" sz="1600" b="1" dirty="0">
                <a:latin typeface="+mj-lt"/>
              </a:rPr>
              <a:t>직무</a:t>
            </a:r>
            <a:r>
              <a:rPr kumimoji="1" lang="en-US" altLang="ko-KR" sz="1600" b="1" dirty="0">
                <a:latin typeface="+mj-lt"/>
              </a:rPr>
              <a:t>, </a:t>
            </a:r>
            <a:r>
              <a:rPr kumimoji="1" lang="ko-KR" altLang="en-US" sz="1600" b="1" dirty="0">
                <a:latin typeface="+mj-lt"/>
              </a:rPr>
              <a:t>교양 교육 등 교육 유형별 세분화 실시</a:t>
            </a:r>
            <a:endParaRPr kumimoji="1" lang="en-US" altLang="ko-KR" sz="1500" b="1" dirty="0">
              <a:latin typeface="+mj-lt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975C6B2-9476-4B6B-A1A7-B4362D72C292}"/>
              </a:ext>
            </a:extLst>
          </p:cNvPr>
          <p:cNvGrpSpPr/>
          <p:nvPr/>
        </p:nvGrpSpPr>
        <p:grpSpPr>
          <a:xfrm>
            <a:off x="361810" y="22735"/>
            <a:ext cx="8399259" cy="464571"/>
            <a:chOff x="361810" y="22735"/>
            <a:chExt cx="8399259" cy="464571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275F56AA-9255-4D07-B296-3867B0E128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3099" y="27438"/>
              <a:ext cx="1027970" cy="459868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448A2691-C2CE-407F-BF2C-CA7F1FAC4A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810" y="22735"/>
              <a:ext cx="1656184" cy="454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27138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13689</TotalTime>
  <Words>1380</Words>
  <Application>Microsoft Office PowerPoint</Application>
  <PresentationFormat>화면 슬라이드 쇼(16:9)</PresentationFormat>
  <Paragraphs>251</Paragraphs>
  <Slides>18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18</vt:i4>
      </vt:variant>
    </vt:vector>
  </HeadingPairs>
  <TitlesOfParts>
    <vt:vector size="29" baseType="lpstr">
      <vt:lpstr>맑은 고딕</vt:lpstr>
      <vt:lpstr>HY견고딕</vt:lpstr>
      <vt:lpstr>Wingdings</vt:lpstr>
      <vt:lpstr>-윤고딕340</vt:lpstr>
      <vt:lpstr>HY헤드라인M</vt:lpstr>
      <vt:lpstr>함초롬돋움</vt:lpstr>
      <vt:lpstr>Arial</vt:lpstr>
      <vt:lpstr>-윤고딕330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파주도시관광공사</cp:lastModifiedBy>
  <cp:revision>540</cp:revision>
  <cp:lastPrinted>2024-05-23T05:13:10Z</cp:lastPrinted>
  <dcterms:created xsi:type="dcterms:W3CDTF">2015-01-08T13:06:47Z</dcterms:created>
  <dcterms:modified xsi:type="dcterms:W3CDTF">2024-05-23T06:20:12Z</dcterms:modified>
</cp:coreProperties>
</file>