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5" r:id="rId1"/>
  </p:sldMasterIdLst>
  <p:notesMasterIdLst>
    <p:notesMasterId r:id="rId21"/>
  </p:notesMasterIdLst>
  <p:handoutMasterIdLst>
    <p:handoutMasterId r:id="rId22"/>
  </p:handoutMasterIdLst>
  <p:sldIdLst>
    <p:sldId id="460" r:id="rId2"/>
    <p:sldId id="461" r:id="rId3"/>
    <p:sldId id="462" r:id="rId4"/>
    <p:sldId id="441" r:id="rId5"/>
    <p:sldId id="442" r:id="rId6"/>
    <p:sldId id="443" r:id="rId7"/>
    <p:sldId id="444" r:id="rId8"/>
    <p:sldId id="445" r:id="rId9"/>
    <p:sldId id="446" r:id="rId10"/>
    <p:sldId id="447" r:id="rId11"/>
    <p:sldId id="448" r:id="rId12"/>
    <p:sldId id="449" r:id="rId13"/>
    <p:sldId id="456" r:id="rId14"/>
    <p:sldId id="450" r:id="rId15"/>
    <p:sldId id="451" r:id="rId16"/>
    <p:sldId id="457" r:id="rId17"/>
    <p:sldId id="458" r:id="rId18"/>
    <p:sldId id="459" r:id="rId19"/>
    <p:sldId id="435" r:id="rId20"/>
  </p:sldIdLst>
  <p:sldSz cx="9144000" cy="6858000" type="screen4x3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>
          <p15:clr>
            <a:srgbClr val="A4A3A4"/>
          </p15:clr>
        </p15:guide>
        <p15:guide id="2" orient="horz" pos="709">
          <p15:clr>
            <a:srgbClr val="A4A3A4"/>
          </p15:clr>
        </p15:guide>
        <p15:guide id="3" orient="horz" pos="1117">
          <p15:clr>
            <a:srgbClr val="A4A3A4"/>
          </p15:clr>
        </p15:guide>
        <p15:guide id="4" orient="horz" pos="4110">
          <p15:clr>
            <a:srgbClr val="A4A3A4"/>
          </p15:clr>
        </p15:guide>
        <p15:guide id="5" orient="horz" pos="799">
          <p15:clr>
            <a:srgbClr val="A4A3A4"/>
          </p15:clr>
        </p15:guide>
        <p15:guide id="6" orient="horz" pos="1207">
          <p15:clr>
            <a:srgbClr val="A4A3A4"/>
          </p15:clr>
        </p15:guide>
        <p15:guide id="7" orient="horz" pos="845">
          <p15:clr>
            <a:srgbClr val="A4A3A4"/>
          </p15:clr>
        </p15:guide>
        <p15:guide id="8" pos="340">
          <p15:clr>
            <a:srgbClr val="A4A3A4"/>
          </p15:clr>
        </p15:guide>
        <p15:guide id="9" pos="5193">
          <p15:clr>
            <a:srgbClr val="A4A3A4"/>
          </p15:clr>
        </p15:guide>
        <p15:guide id="10" pos="839">
          <p15:clr>
            <a:srgbClr val="A4A3A4"/>
          </p15:clr>
        </p15:guide>
        <p15:guide id="11" pos="1066">
          <p15:clr>
            <a:srgbClr val="A4A3A4"/>
          </p15:clr>
        </p15:guide>
        <p15:guide id="12" pos="2880">
          <p15:clr>
            <a:srgbClr val="A4A3A4"/>
          </p15:clr>
        </p15:guide>
        <p15:guide id="13" pos="5420">
          <p15:clr>
            <a:srgbClr val="A4A3A4"/>
          </p15:clr>
        </p15:guide>
        <p15:guide id="14" pos="4694">
          <p15:clr>
            <a:srgbClr val="A4A3A4"/>
          </p15:clr>
        </p15:guide>
        <p15:guide id="15" pos="65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9CC00"/>
    <a:srgbClr val="336600"/>
    <a:srgbClr val="080808"/>
    <a:srgbClr val="FFCC00"/>
    <a:srgbClr val="008000"/>
    <a:srgbClr val="003300"/>
    <a:srgbClr val="C64E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967" autoAdjust="0"/>
    <p:restoredTop sz="79597" autoAdjust="0"/>
  </p:normalViewPr>
  <p:slideViewPr>
    <p:cSldViewPr>
      <p:cViewPr varScale="1">
        <p:scale>
          <a:sx n="84" d="100"/>
          <a:sy n="84" d="100"/>
        </p:scale>
        <p:origin x="1572" y="96"/>
      </p:cViewPr>
      <p:guideLst>
        <p:guide orient="horz" pos="2432"/>
        <p:guide orient="horz" pos="709"/>
        <p:guide orient="horz" pos="1117"/>
        <p:guide orient="horz" pos="4110"/>
        <p:guide orient="horz" pos="799"/>
        <p:guide orient="horz" pos="1207"/>
        <p:guide orient="horz" pos="845"/>
        <p:guide pos="340"/>
        <p:guide pos="5193"/>
        <p:guide pos="839"/>
        <p:guide pos="1066"/>
        <p:guide pos="2880"/>
        <p:guide pos="5420"/>
        <p:guide pos="4694"/>
        <p:guide pos="65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5" d="100"/>
          <a:sy n="75" d="100"/>
        </p:scale>
        <p:origin x="2778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6E3552-D93A-4881-A04F-AEDFB582EAC3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22757D24-2FAB-43D9-BBF8-396E59C76E98}">
      <dgm:prSet phldrT="[텍스트]" custT="1"/>
      <dgm:spPr/>
      <dgm:t>
        <a:bodyPr/>
        <a:lstStyle/>
        <a:p>
          <a:pPr algn="ctr" latinLnBrk="1"/>
          <a:r>
            <a:rPr lang="ko-KR" altLang="en-US" sz="1400" b="1" dirty="0" smtClean="0"/>
            <a:t>고속도로</a:t>
          </a:r>
          <a:endParaRPr lang="ko-KR" altLang="en-US" sz="1400" b="1" dirty="0"/>
        </a:p>
      </dgm:t>
    </dgm:pt>
    <dgm:pt modelId="{4B50FF62-1E80-41B9-B143-F5D6228FD3DA}" type="parTrans" cxnId="{2138A49C-BE50-4B04-9B0A-F952D0AE0E01}">
      <dgm:prSet/>
      <dgm:spPr/>
      <dgm:t>
        <a:bodyPr/>
        <a:lstStyle/>
        <a:p>
          <a:pPr latinLnBrk="1"/>
          <a:endParaRPr lang="ko-KR" altLang="en-US" sz="1400"/>
        </a:p>
      </dgm:t>
    </dgm:pt>
    <dgm:pt modelId="{9E3B05B0-3A47-4DC5-82F1-5BA929673E66}" type="sibTrans" cxnId="{2138A49C-BE50-4B04-9B0A-F952D0AE0E01}">
      <dgm:prSet/>
      <dgm:spPr/>
      <dgm:t>
        <a:bodyPr/>
        <a:lstStyle/>
        <a:p>
          <a:pPr latinLnBrk="1"/>
          <a:endParaRPr lang="ko-KR" altLang="en-US" sz="1400"/>
        </a:p>
      </dgm:t>
    </dgm:pt>
    <dgm:pt modelId="{C521BB1C-7D97-4AE6-A2F3-F03616205A96}">
      <dgm:prSet phldrT="[텍스트]" custT="1"/>
      <dgm:spPr/>
      <dgm:t>
        <a:bodyPr/>
        <a:lstStyle/>
        <a:p>
          <a:pPr algn="l" latinLnBrk="1"/>
          <a:r>
            <a:rPr lang="ko-KR" altLang="en-US" sz="1200" dirty="0" smtClean="0"/>
            <a:t>수도권 제</a:t>
          </a:r>
          <a:r>
            <a:rPr lang="en-US" altLang="ko-KR" sz="1200" dirty="0" smtClean="0"/>
            <a:t>2</a:t>
          </a:r>
          <a:r>
            <a:rPr lang="ko-KR" altLang="en-US" sz="1200" dirty="0" smtClean="0"/>
            <a:t>순환 고속도로</a:t>
          </a:r>
          <a:endParaRPr lang="ko-KR" altLang="en-US" sz="900" dirty="0"/>
        </a:p>
      </dgm:t>
    </dgm:pt>
    <dgm:pt modelId="{58463230-ABB0-474A-A8DD-5736DA38302E}" type="parTrans" cxnId="{B9BFF953-EEBD-4818-A8CC-FFE71F54F5C6}">
      <dgm:prSet/>
      <dgm:spPr/>
      <dgm:t>
        <a:bodyPr/>
        <a:lstStyle/>
        <a:p>
          <a:pPr latinLnBrk="1"/>
          <a:endParaRPr lang="ko-KR" altLang="en-US" sz="1400"/>
        </a:p>
      </dgm:t>
    </dgm:pt>
    <dgm:pt modelId="{4032A97D-72F6-44D1-B856-3215FD7F031D}" type="sibTrans" cxnId="{B9BFF953-EEBD-4818-A8CC-FFE71F54F5C6}">
      <dgm:prSet/>
      <dgm:spPr/>
      <dgm:t>
        <a:bodyPr/>
        <a:lstStyle/>
        <a:p>
          <a:pPr latinLnBrk="1"/>
          <a:endParaRPr lang="ko-KR" altLang="en-US" sz="1400"/>
        </a:p>
      </dgm:t>
    </dgm:pt>
    <dgm:pt modelId="{49A3A422-A41A-4DF2-9BDB-C791113C5AF2}">
      <dgm:prSet phldrT="[텍스트]" custT="1"/>
      <dgm:spPr/>
      <dgm:t>
        <a:bodyPr/>
        <a:lstStyle/>
        <a:p>
          <a:pPr algn="l" latinLnBrk="1"/>
          <a:r>
            <a:rPr lang="ko-KR" altLang="en-US" sz="1200" dirty="0" smtClean="0"/>
            <a:t>문산</a:t>
          </a:r>
          <a:r>
            <a:rPr lang="en-US" altLang="ko-KR" sz="1200" dirty="0" smtClean="0"/>
            <a:t>~</a:t>
          </a:r>
          <a:r>
            <a:rPr lang="ko-KR" altLang="en-US" sz="1200" dirty="0" err="1" smtClean="0"/>
            <a:t>도라산</a:t>
          </a:r>
          <a:r>
            <a:rPr lang="ko-KR" altLang="en-US" sz="1200" dirty="0" smtClean="0"/>
            <a:t> 고속도로</a:t>
          </a:r>
          <a:endParaRPr lang="ko-KR" altLang="en-US" sz="1200" dirty="0"/>
        </a:p>
      </dgm:t>
    </dgm:pt>
    <dgm:pt modelId="{9CA15392-CD4E-4852-9DF5-7D371A775602}" type="parTrans" cxnId="{EECD7A4A-C3CC-4D7C-B77C-954C0F26407B}">
      <dgm:prSet/>
      <dgm:spPr/>
      <dgm:t>
        <a:bodyPr/>
        <a:lstStyle/>
        <a:p>
          <a:pPr latinLnBrk="1"/>
          <a:endParaRPr lang="ko-KR" altLang="en-US" sz="1400"/>
        </a:p>
      </dgm:t>
    </dgm:pt>
    <dgm:pt modelId="{078F91CB-4A94-44B5-9F61-F8CB40E0154A}" type="sibTrans" cxnId="{EECD7A4A-C3CC-4D7C-B77C-954C0F26407B}">
      <dgm:prSet/>
      <dgm:spPr/>
      <dgm:t>
        <a:bodyPr/>
        <a:lstStyle/>
        <a:p>
          <a:pPr latinLnBrk="1"/>
          <a:endParaRPr lang="ko-KR" altLang="en-US" sz="1400"/>
        </a:p>
      </dgm:t>
    </dgm:pt>
    <dgm:pt modelId="{778B79B5-1FDA-43D9-86A0-56A6800F9635}">
      <dgm:prSet phldrT="[텍스트]" custT="1"/>
      <dgm:spPr/>
      <dgm:t>
        <a:bodyPr/>
        <a:lstStyle/>
        <a:p>
          <a:pPr algn="ctr" latinLnBrk="1"/>
          <a:r>
            <a:rPr lang="ko-KR" altLang="en-US" sz="1400" b="1" dirty="0" smtClean="0"/>
            <a:t>지방도</a:t>
          </a:r>
          <a:endParaRPr lang="ko-KR" altLang="en-US" sz="1400" b="1" dirty="0"/>
        </a:p>
      </dgm:t>
    </dgm:pt>
    <dgm:pt modelId="{2F38478A-57C7-426D-9107-CBB269DEEF3E}" type="parTrans" cxnId="{DB55DE9D-E488-476F-A555-883EDF3AC26E}">
      <dgm:prSet/>
      <dgm:spPr/>
      <dgm:t>
        <a:bodyPr/>
        <a:lstStyle/>
        <a:p>
          <a:pPr latinLnBrk="1"/>
          <a:endParaRPr lang="ko-KR" altLang="en-US" sz="1400"/>
        </a:p>
      </dgm:t>
    </dgm:pt>
    <dgm:pt modelId="{F8452A56-432A-4A76-837C-FA1ED14835C2}" type="sibTrans" cxnId="{DB55DE9D-E488-476F-A555-883EDF3AC26E}">
      <dgm:prSet/>
      <dgm:spPr/>
      <dgm:t>
        <a:bodyPr/>
        <a:lstStyle/>
        <a:p>
          <a:pPr latinLnBrk="1"/>
          <a:endParaRPr lang="ko-KR" altLang="en-US" sz="1400"/>
        </a:p>
      </dgm:t>
    </dgm:pt>
    <dgm:pt modelId="{55A9E5C1-E579-4A24-BD97-E7ABE0CECDD1}">
      <dgm:prSet phldrT="[텍스트]" custT="1"/>
      <dgm:spPr/>
      <dgm:t>
        <a:bodyPr/>
        <a:lstStyle/>
        <a:p>
          <a:pPr algn="l" latinLnBrk="1"/>
          <a:r>
            <a:rPr lang="ko-KR" altLang="en-US" sz="1200" dirty="0" smtClean="0"/>
            <a:t>문산</a:t>
          </a:r>
          <a:r>
            <a:rPr lang="en-US" altLang="ko-KR" sz="1200" dirty="0" smtClean="0"/>
            <a:t>~</a:t>
          </a:r>
          <a:r>
            <a:rPr lang="ko-KR" altLang="en-US" sz="1200" dirty="0" smtClean="0"/>
            <a:t>내포      </a:t>
          </a:r>
          <a:r>
            <a:rPr lang="en-US" altLang="ko-KR" sz="1200" dirty="0" smtClean="0"/>
            <a:t>• </a:t>
          </a:r>
          <a:r>
            <a:rPr lang="ko-KR" altLang="en-US" sz="1200" dirty="0" smtClean="0"/>
            <a:t>적성</a:t>
          </a:r>
          <a:r>
            <a:rPr lang="en-US" altLang="ko-KR" sz="1200" dirty="0" smtClean="0"/>
            <a:t>~</a:t>
          </a:r>
          <a:r>
            <a:rPr lang="ko-KR" altLang="en-US" sz="1200" dirty="0" smtClean="0"/>
            <a:t>두일</a:t>
          </a:r>
          <a:endParaRPr lang="ko-KR" altLang="en-US" sz="1200" dirty="0"/>
        </a:p>
      </dgm:t>
    </dgm:pt>
    <dgm:pt modelId="{4EA429E4-E2BA-494F-B97B-C3056EBE0A95}" type="parTrans" cxnId="{903C3317-ADFC-4623-A4DE-4A5BDAD888E0}">
      <dgm:prSet/>
      <dgm:spPr/>
      <dgm:t>
        <a:bodyPr/>
        <a:lstStyle/>
        <a:p>
          <a:pPr latinLnBrk="1"/>
          <a:endParaRPr lang="ko-KR" altLang="en-US" sz="1400"/>
        </a:p>
      </dgm:t>
    </dgm:pt>
    <dgm:pt modelId="{431DF6A2-B927-4581-83D1-4CF85B797726}" type="sibTrans" cxnId="{903C3317-ADFC-4623-A4DE-4A5BDAD888E0}">
      <dgm:prSet/>
      <dgm:spPr/>
      <dgm:t>
        <a:bodyPr/>
        <a:lstStyle/>
        <a:p>
          <a:pPr latinLnBrk="1"/>
          <a:endParaRPr lang="ko-KR" altLang="en-US" sz="1400"/>
        </a:p>
      </dgm:t>
    </dgm:pt>
    <dgm:pt modelId="{DDEEF2B0-0246-424C-B3A3-70F4EC0C6F66}">
      <dgm:prSet phldrT="[텍스트]" custT="1"/>
      <dgm:spPr/>
      <dgm:t>
        <a:bodyPr/>
        <a:lstStyle/>
        <a:p>
          <a:pPr algn="ctr" latinLnBrk="1"/>
          <a:r>
            <a:rPr lang="en-US" altLang="ko-KR" sz="1400" b="1" dirty="0" smtClean="0"/>
            <a:t>LH</a:t>
          </a:r>
          <a:r>
            <a:rPr lang="ko-KR" altLang="en-US" sz="1400" b="1" dirty="0" smtClean="0"/>
            <a:t>사업</a:t>
          </a:r>
          <a:endParaRPr lang="ko-KR" altLang="en-US" sz="1400" b="1" dirty="0"/>
        </a:p>
      </dgm:t>
    </dgm:pt>
    <dgm:pt modelId="{0508B104-D628-4160-BD61-19DAD967F456}" type="parTrans" cxnId="{7A8D74AC-A92B-41D4-9D03-C7311B3F4529}">
      <dgm:prSet/>
      <dgm:spPr/>
      <dgm:t>
        <a:bodyPr/>
        <a:lstStyle/>
        <a:p>
          <a:pPr latinLnBrk="1"/>
          <a:endParaRPr lang="ko-KR" altLang="en-US" sz="1400"/>
        </a:p>
      </dgm:t>
    </dgm:pt>
    <dgm:pt modelId="{72771263-F68C-4D1B-8ED6-B02E6AECD2BB}" type="sibTrans" cxnId="{7A8D74AC-A92B-41D4-9D03-C7311B3F4529}">
      <dgm:prSet/>
      <dgm:spPr/>
      <dgm:t>
        <a:bodyPr/>
        <a:lstStyle/>
        <a:p>
          <a:pPr latinLnBrk="1"/>
          <a:endParaRPr lang="ko-KR" altLang="en-US" sz="1400"/>
        </a:p>
      </dgm:t>
    </dgm:pt>
    <dgm:pt modelId="{65A837BB-BF9E-4EB7-ABA1-79B3091434BB}">
      <dgm:prSet phldrT="[텍스트]" custT="1"/>
      <dgm:spPr/>
      <dgm:t>
        <a:bodyPr/>
        <a:lstStyle/>
        <a:p>
          <a:pPr algn="l" latinLnBrk="1"/>
          <a:r>
            <a:rPr lang="ko-KR" altLang="en-US" sz="1200" dirty="0" smtClean="0"/>
            <a:t>시도</a:t>
          </a:r>
          <a:r>
            <a:rPr lang="en-US" altLang="ko-KR" sz="1200" dirty="0" smtClean="0"/>
            <a:t>1</a:t>
          </a:r>
          <a:r>
            <a:rPr lang="ko-KR" altLang="en-US" sz="1200" dirty="0" smtClean="0"/>
            <a:t>호선 신설 및 확장</a:t>
          </a:r>
          <a:endParaRPr lang="ko-KR" altLang="en-US" sz="1200" dirty="0"/>
        </a:p>
      </dgm:t>
    </dgm:pt>
    <dgm:pt modelId="{DCFF84E3-1C8C-4951-9FB0-8ADE369981D9}" type="parTrans" cxnId="{CE05AC35-A15C-42F1-91C1-3F95B3A6EA03}">
      <dgm:prSet/>
      <dgm:spPr/>
      <dgm:t>
        <a:bodyPr/>
        <a:lstStyle/>
        <a:p>
          <a:pPr latinLnBrk="1"/>
          <a:endParaRPr lang="ko-KR" altLang="en-US" sz="1400"/>
        </a:p>
      </dgm:t>
    </dgm:pt>
    <dgm:pt modelId="{76C6AC92-58BA-412C-8732-F2531712952B}" type="sibTrans" cxnId="{CE05AC35-A15C-42F1-91C1-3F95B3A6EA03}">
      <dgm:prSet/>
      <dgm:spPr/>
      <dgm:t>
        <a:bodyPr/>
        <a:lstStyle/>
        <a:p>
          <a:pPr latinLnBrk="1"/>
          <a:endParaRPr lang="ko-KR" altLang="en-US" sz="1400"/>
        </a:p>
      </dgm:t>
    </dgm:pt>
    <dgm:pt modelId="{C673B49C-E6B5-413B-9EC4-E60D73AB1B44}">
      <dgm:prSet phldrT="[텍스트]" custT="1"/>
      <dgm:spPr/>
      <dgm:t>
        <a:bodyPr/>
        <a:lstStyle/>
        <a:p>
          <a:pPr algn="l" latinLnBrk="1"/>
          <a:r>
            <a:rPr lang="ko-KR" altLang="en-US" sz="1200" dirty="0" smtClean="0"/>
            <a:t>김포</a:t>
          </a:r>
          <a:r>
            <a:rPr lang="en-US" altLang="ko-KR" sz="1200" dirty="0" smtClean="0"/>
            <a:t>~</a:t>
          </a:r>
          <a:r>
            <a:rPr lang="ko-KR" altLang="en-US" sz="1200" dirty="0" err="1" smtClean="0"/>
            <a:t>관산간</a:t>
          </a:r>
          <a:r>
            <a:rPr lang="ko-KR" altLang="en-US" sz="1200" dirty="0" smtClean="0"/>
            <a:t> 도로</a:t>
          </a:r>
          <a:r>
            <a:rPr lang="en-US" altLang="ko-KR" sz="1050" dirty="0" smtClean="0"/>
            <a:t>(</a:t>
          </a:r>
          <a:r>
            <a:rPr lang="ko-KR" altLang="en-US" sz="1050" dirty="0" smtClean="0"/>
            <a:t>보상 </a:t>
          </a:r>
          <a:r>
            <a:rPr lang="en-US" altLang="ko-KR" sz="1050" dirty="0" smtClean="0"/>
            <a:t>80%)</a:t>
          </a:r>
          <a:endParaRPr lang="ko-KR" altLang="en-US" sz="1050" dirty="0"/>
        </a:p>
      </dgm:t>
    </dgm:pt>
    <dgm:pt modelId="{68273F84-C0DA-4A01-9B6E-E543282B4931}" type="parTrans" cxnId="{F322852D-2378-4463-97F5-DBEBBAC7D47F}">
      <dgm:prSet/>
      <dgm:spPr/>
      <dgm:t>
        <a:bodyPr/>
        <a:lstStyle/>
        <a:p>
          <a:pPr latinLnBrk="1"/>
          <a:endParaRPr lang="ko-KR" altLang="en-US" sz="1400"/>
        </a:p>
      </dgm:t>
    </dgm:pt>
    <dgm:pt modelId="{260B91D6-471A-413B-BB15-8AA764B4D88D}" type="sibTrans" cxnId="{F322852D-2378-4463-97F5-DBEBBAC7D47F}">
      <dgm:prSet/>
      <dgm:spPr/>
      <dgm:t>
        <a:bodyPr/>
        <a:lstStyle/>
        <a:p>
          <a:pPr latinLnBrk="1"/>
          <a:endParaRPr lang="ko-KR" altLang="en-US" sz="1400"/>
        </a:p>
      </dgm:t>
    </dgm:pt>
    <dgm:pt modelId="{3242E2F2-B78C-4D5B-AC5D-8762D78E2811}">
      <dgm:prSet phldrT="[텍스트]" custT="1"/>
      <dgm:spPr/>
      <dgm:t>
        <a:bodyPr/>
        <a:lstStyle/>
        <a:p>
          <a:pPr algn="l" latinLnBrk="1"/>
          <a:r>
            <a:rPr lang="ko-KR" altLang="en-US" sz="1200" dirty="0" err="1" smtClean="0"/>
            <a:t>월롱</a:t>
          </a:r>
          <a:r>
            <a:rPr lang="en-US" altLang="ko-KR" sz="1200" dirty="0" smtClean="0"/>
            <a:t>~</a:t>
          </a:r>
          <a:r>
            <a:rPr lang="ko-KR" altLang="en-US" sz="1200" dirty="0" err="1" smtClean="0"/>
            <a:t>광탄</a:t>
          </a:r>
          <a:r>
            <a:rPr lang="en-US" altLang="ko-KR" sz="1200" dirty="0" smtClean="0"/>
            <a:t>(1)   • </a:t>
          </a:r>
          <a:r>
            <a:rPr lang="ko-KR" altLang="en-US" sz="1200" dirty="0" smtClean="0"/>
            <a:t>갈현</a:t>
          </a:r>
          <a:r>
            <a:rPr lang="en-US" altLang="ko-KR" sz="1200" dirty="0" smtClean="0"/>
            <a:t>~</a:t>
          </a:r>
          <a:r>
            <a:rPr lang="ko-KR" altLang="en-US" sz="1200" dirty="0" err="1" smtClean="0"/>
            <a:t>축현</a:t>
          </a:r>
          <a:endParaRPr lang="ko-KR" altLang="en-US" sz="1200" dirty="0"/>
        </a:p>
      </dgm:t>
    </dgm:pt>
    <dgm:pt modelId="{881F3509-A536-4ED1-ABAC-6397DD3F83AF}" type="parTrans" cxnId="{A1CBFFE1-CD5F-422B-AA18-E7A145268ABB}">
      <dgm:prSet/>
      <dgm:spPr/>
      <dgm:t>
        <a:bodyPr/>
        <a:lstStyle/>
        <a:p>
          <a:pPr latinLnBrk="1"/>
          <a:endParaRPr lang="ko-KR" altLang="en-US" sz="1400"/>
        </a:p>
      </dgm:t>
    </dgm:pt>
    <dgm:pt modelId="{D9EDF704-D4FE-4592-8C0E-D522B17B1043}" type="sibTrans" cxnId="{A1CBFFE1-CD5F-422B-AA18-E7A145268ABB}">
      <dgm:prSet/>
      <dgm:spPr/>
      <dgm:t>
        <a:bodyPr/>
        <a:lstStyle/>
        <a:p>
          <a:pPr latinLnBrk="1"/>
          <a:endParaRPr lang="ko-KR" altLang="en-US" sz="1400"/>
        </a:p>
      </dgm:t>
    </dgm:pt>
    <dgm:pt modelId="{3604C1AF-ACAF-4F12-BD6A-D5EFCE67D5C2}">
      <dgm:prSet phldrT="[텍스트]" custT="1"/>
      <dgm:spPr/>
      <dgm:t>
        <a:bodyPr/>
        <a:lstStyle/>
        <a:p>
          <a:pPr algn="l" latinLnBrk="1"/>
          <a:r>
            <a:rPr lang="ko-KR" altLang="en-US" sz="1200" dirty="0" err="1" smtClean="0"/>
            <a:t>야동</a:t>
          </a:r>
          <a:r>
            <a:rPr lang="en-US" altLang="ko-KR" sz="1200" dirty="0" smtClean="0"/>
            <a:t>~</a:t>
          </a:r>
          <a:r>
            <a:rPr lang="ko-KR" altLang="en-US" sz="1200" dirty="0" err="1" smtClean="0"/>
            <a:t>금승</a:t>
          </a:r>
          <a:endParaRPr lang="ko-KR" altLang="en-US" sz="1200" dirty="0"/>
        </a:p>
      </dgm:t>
    </dgm:pt>
    <dgm:pt modelId="{F1A12403-F149-4201-A96C-FB9A4B4D8A55}" type="parTrans" cxnId="{E74677D2-E421-43E6-A530-C2952178C843}">
      <dgm:prSet/>
      <dgm:spPr/>
      <dgm:t>
        <a:bodyPr/>
        <a:lstStyle/>
        <a:p>
          <a:pPr latinLnBrk="1"/>
          <a:endParaRPr lang="ko-KR" altLang="en-US" sz="1400"/>
        </a:p>
      </dgm:t>
    </dgm:pt>
    <dgm:pt modelId="{5ACB03B3-491D-4297-801E-182F4866DFE6}" type="sibTrans" cxnId="{E74677D2-E421-43E6-A530-C2952178C843}">
      <dgm:prSet/>
      <dgm:spPr/>
      <dgm:t>
        <a:bodyPr/>
        <a:lstStyle/>
        <a:p>
          <a:pPr latinLnBrk="1"/>
          <a:endParaRPr lang="ko-KR" altLang="en-US" sz="1400"/>
        </a:p>
      </dgm:t>
    </dgm:pt>
    <dgm:pt modelId="{6C2FEDA2-4B2C-476C-BDE3-F9C0FCF84216}">
      <dgm:prSet phldrT="[텍스트]" custT="1"/>
      <dgm:spPr/>
      <dgm:t>
        <a:bodyPr/>
        <a:lstStyle/>
        <a:p>
          <a:pPr algn="l" latinLnBrk="1"/>
          <a:r>
            <a:rPr lang="ko-KR" altLang="en-US" sz="1200" dirty="0" smtClean="0"/>
            <a:t>국지도</a:t>
          </a:r>
          <a:r>
            <a:rPr lang="en-US" altLang="ko-KR" sz="1200" dirty="0" smtClean="0"/>
            <a:t>78</a:t>
          </a:r>
          <a:r>
            <a:rPr lang="ko-KR" altLang="en-US" sz="1200" dirty="0" smtClean="0"/>
            <a:t>호선</a:t>
          </a:r>
          <a:r>
            <a:rPr lang="en-US" altLang="ko-KR" sz="1200" dirty="0" smtClean="0"/>
            <a:t>(</a:t>
          </a:r>
          <a:r>
            <a:rPr lang="ko-KR" altLang="en-US" sz="1200" dirty="0" smtClean="0"/>
            <a:t>선유리</a:t>
          </a:r>
          <a:r>
            <a:rPr lang="en-US" altLang="ko-KR" sz="1200" dirty="0" smtClean="0"/>
            <a:t>) </a:t>
          </a:r>
          <a:r>
            <a:rPr lang="ko-KR" altLang="en-US" sz="1200" dirty="0" smtClean="0"/>
            <a:t>상습정체구간 개선</a:t>
          </a:r>
          <a:endParaRPr lang="ko-KR" altLang="en-US" sz="1200" dirty="0"/>
        </a:p>
      </dgm:t>
    </dgm:pt>
    <dgm:pt modelId="{F22D2715-C8D9-4679-9D84-B435B6354BBB}" type="parTrans" cxnId="{DFCD03F4-8189-4F08-848F-5DC68376814D}">
      <dgm:prSet/>
      <dgm:spPr/>
      <dgm:t>
        <a:bodyPr/>
        <a:lstStyle/>
        <a:p>
          <a:pPr latinLnBrk="1"/>
          <a:endParaRPr lang="ko-KR" altLang="en-US" sz="1400"/>
        </a:p>
      </dgm:t>
    </dgm:pt>
    <dgm:pt modelId="{902669E7-C615-4C01-826E-4F9C2059204B}" type="sibTrans" cxnId="{DFCD03F4-8189-4F08-848F-5DC68376814D}">
      <dgm:prSet/>
      <dgm:spPr/>
      <dgm:t>
        <a:bodyPr/>
        <a:lstStyle/>
        <a:p>
          <a:pPr latinLnBrk="1"/>
          <a:endParaRPr lang="ko-KR" altLang="en-US" sz="1400"/>
        </a:p>
      </dgm:t>
    </dgm:pt>
    <dgm:pt modelId="{79083109-94A1-43AA-A330-FB38D31B80FD}">
      <dgm:prSet phldrT="[텍스트]" custT="1"/>
      <dgm:spPr/>
      <dgm:t>
        <a:bodyPr/>
        <a:lstStyle/>
        <a:p>
          <a:pPr algn="l" latinLnBrk="1"/>
          <a:endParaRPr lang="ko-KR" altLang="en-US" sz="900" dirty="0"/>
        </a:p>
      </dgm:t>
    </dgm:pt>
    <dgm:pt modelId="{1EC50AA0-944D-4941-A137-2C1D08DD66F5}" type="parTrans" cxnId="{A09072BA-56F7-49D1-B9A5-B56C98D1B6AB}">
      <dgm:prSet/>
      <dgm:spPr/>
      <dgm:t>
        <a:bodyPr/>
        <a:lstStyle/>
        <a:p>
          <a:pPr latinLnBrk="1"/>
          <a:endParaRPr lang="ko-KR" altLang="en-US"/>
        </a:p>
      </dgm:t>
    </dgm:pt>
    <dgm:pt modelId="{5DCB3D4A-0468-4F18-8FBF-E39F03D679BD}" type="sibTrans" cxnId="{A09072BA-56F7-49D1-B9A5-B56C98D1B6AB}">
      <dgm:prSet/>
      <dgm:spPr/>
      <dgm:t>
        <a:bodyPr/>
        <a:lstStyle/>
        <a:p>
          <a:pPr latinLnBrk="1"/>
          <a:endParaRPr lang="ko-KR" altLang="en-US"/>
        </a:p>
      </dgm:t>
    </dgm:pt>
    <dgm:pt modelId="{BC45D546-D833-4F06-B76F-18C64C5D0F29}">
      <dgm:prSet phldrT="[텍스트]" custT="1"/>
      <dgm:spPr/>
      <dgm:t>
        <a:bodyPr/>
        <a:lstStyle/>
        <a:p>
          <a:pPr algn="l" latinLnBrk="1"/>
          <a:endParaRPr lang="ko-KR" altLang="en-US" sz="800" dirty="0"/>
        </a:p>
      </dgm:t>
    </dgm:pt>
    <dgm:pt modelId="{D1F9B15D-684C-4E87-AB1C-9399C1C3AAAC}" type="parTrans" cxnId="{2FF784BA-8167-4466-999C-E78043E01F9D}">
      <dgm:prSet/>
      <dgm:spPr/>
      <dgm:t>
        <a:bodyPr/>
        <a:lstStyle/>
        <a:p>
          <a:pPr latinLnBrk="1"/>
          <a:endParaRPr lang="ko-KR" altLang="en-US"/>
        </a:p>
      </dgm:t>
    </dgm:pt>
    <dgm:pt modelId="{9FF8EDA1-A2DA-4AFE-8C5E-6A64CA30625B}" type="sibTrans" cxnId="{2FF784BA-8167-4466-999C-E78043E01F9D}">
      <dgm:prSet/>
      <dgm:spPr/>
      <dgm:t>
        <a:bodyPr/>
        <a:lstStyle/>
        <a:p>
          <a:pPr latinLnBrk="1"/>
          <a:endParaRPr lang="ko-KR" altLang="en-US"/>
        </a:p>
      </dgm:t>
    </dgm:pt>
    <dgm:pt modelId="{54A463DF-E485-4FB1-AAF3-910F0211D79C}">
      <dgm:prSet phldrT="[텍스트]" custT="1"/>
      <dgm:spPr/>
      <dgm:t>
        <a:bodyPr/>
        <a:lstStyle/>
        <a:p>
          <a:pPr algn="l" latinLnBrk="1"/>
          <a:endParaRPr lang="ko-KR" altLang="en-US" sz="800" dirty="0"/>
        </a:p>
      </dgm:t>
    </dgm:pt>
    <dgm:pt modelId="{69995341-5C4C-4365-8AD7-6A23732C25A0}" type="parTrans" cxnId="{826AE13D-00E3-4005-9E2B-13C66502D17B}">
      <dgm:prSet/>
      <dgm:spPr/>
      <dgm:t>
        <a:bodyPr/>
        <a:lstStyle/>
        <a:p>
          <a:pPr latinLnBrk="1"/>
          <a:endParaRPr lang="ko-KR" altLang="en-US"/>
        </a:p>
      </dgm:t>
    </dgm:pt>
    <dgm:pt modelId="{953783F4-96A0-43B2-A5CF-DA8924DBA2BA}" type="sibTrans" cxnId="{826AE13D-00E3-4005-9E2B-13C66502D17B}">
      <dgm:prSet/>
      <dgm:spPr/>
      <dgm:t>
        <a:bodyPr/>
        <a:lstStyle/>
        <a:p>
          <a:pPr latinLnBrk="1"/>
          <a:endParaRPr lang="ko-KR" altLang="en-US"/>
        </a:p>
      </dgm:t>
    </dgm:pt>
    <dgm:pt modelId="{67341C8B-2DB9-4404-9DA9-6832564F142A}">
      <dgm:prSet phldrT="[텍스트]" custT="1"/>
      <dgm:spPr/>
      <dgm:t>
        <a:bodyPr/>
        <a:lstStyle/>
        <a:p>
          <a:pPr algn="l" latinLnBrk="1"/>
          <a:endParaRPr lang="ko-KR" altLang="en-US" sz="1200" dirty="0"/>
        </a:p>
      </dgm:t>
    </dgm:pt>
    <dgm:pt modelId="{9B0C4B74-FD48-4A83-B7D2-1F8C53B64A11}" type="parTrans" cxnId="{F2943F8F-3BF9-44A2-8FB7-13C889DE5323}">
      <dgm:prSet/>
      <dgm:spPr/>
      <dgm:t>
        <a:bodyPr/>
        <a:lstStyle/>
        <a:p>
          <a:pPr latinLnBrk="1"/>
          <a:endParaRPr lang="ko-KR" altLang="en-US"/>
        </a:p>
      </dgm:t>
    </dgm:pt>
    <dgm:pt modelId="{B15D2F0E-5242-40A0-A639-8EBE57737FE5}" type="sibTrans" cxnId="{F2943F8F-3BF9-44A2-8FB7-13C889DE5323}">
      <dgm:prSet/>
      <dgm:spPr/>
      <dgm:t>
        <a:bodyPr/>
        <a:lstStyle/>
        <a:p>
          <a:pPr latinLnBrk="1"/>
          <a:endParaRPr lang="ko-KR" altLang="en-US"/>
        </a:p>
      </dgm:t>
    </dgm:pt>
    <dgm:pt modelId="{325C248E-0260-4DEA-9028-4876874915FC}" type="pres">
      <dgm:prSet presAssocID="{956E3552-D93A-4881-A04F-AEDFB582EAC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B717DAB-8F82-4FB2-8FAB-9555292C92FE}" type="pres">
      <dgm:prSet presAssocID="{22757D24-2FAB-43D9-BBF8-396E59C76E98}" presName="compNode" presStyleCnt="0"/>
      <dgm:spPr/>
    </dgm:pt>
    <dgm:pt modelId="{D7E99D49-9A7A-47E5-84B2-36C0FC59FB07}" type="pres">
      <dgm:prSet presAssocID="{22757D24-2FAB-43D9-BBF8-396E59C76E98}" presName="pictRect" presStyleLbl="node1" presStyleIdx="0" presStyleCnt="3" custLinFactNeighborX="-63" custLinFactNeighborY="-3870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latinLnBrk="1"/>
          <a:endParaRPr lang="ko-KR" altLang="en-US"/>
        </a:p>
      </dgm:t>
    </dgm:pt>
    <dgm:pt modelId="{0B54EA62-94DC-4837-A015-1DAAC46A21F5}" type="pres">
      <dgm:prSet presAssocID="{22757D24-2FAB-43D9-BBF8-396E59C76E98}" presName="textRect" presStyleLbl="revTx" presStyleIdx="0" presStyleCnt="3" custScaleY="244798" custLinFactNeighborX="-63" custLinFactNeighborY="4860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B08A954-0837-4DE7-90D4-8EC0D426F0C9}" type="pres">
      <dgm:prSet presAssocID="{9E3B05B0-3A47-4DC5-82F1-5BA929673E66}" presName="sibTrans" presStyleLbl="sibTrans2D1" presStyleIdx="0" presStyleCnt="0"/>
      <dgm:spPr/>
      <dgm:t>
        <a:bodyPr/>
        <a:lstStyle/>
        <a:p>
          <a:pPr latinLnBrk="1"/>
          <a:endParaRPr lang="ko-KR" altLang="en-US"/>
        </a:p>
      </dgm:t>
    </dgm:pt>
    <dgm:pt modelId="{2DB12650-C9F2-458B-9A1D-AB830C1D035E}" type="pres">
      <dgm:prSet presAssocID="{778B79B5-1FDA-43D9-86A0-56A6800F9635}" presName="compNode" presStyleCnt="0"/>
      <dgm:spPr/>
    </dgm:pt>
    <dgm:pt modelId="{78C307DD-47BE-4CEB-8A71-ECC0C6A941F9}" type="pres">
      <dgm:prSet presAssocID="{778B79B5-1FDA-43D9-86A0-56A6800F9635}" presName="pictRect" presStyleLbl="node1" presStyleIdx="1" presStyleCnt="3" custLinFactNeighborY="-38701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pPr latinLnBrk="1"/>
          <a:endParaRPr lang="ko-KR" altLang="en-US"/>
        </a:p>
      </dgm:t>
    </dgm:pt>
    <dgm:pt modelId="{AA5BCAEB-9453-4EC4-A361-7543DCA2C219}" type="pres">
      <dgm:prSet presAssocID="{778B79B5-1FDA-43D9-86A0-56A6800F9635}" presName="textRect" presStyleLbl="revTx" presStyleIdx="1" presStyleCnt="3" custLinFactNeighborY="-7336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03BDCF2-7353-4993-BCDE-1F69046E58DA}" type="pres">
      <dgm:prSet presAssocID="{F8452A56-432A-4A76-837C-FA1ED14835C2}" presName="sibTrans" presStyleLbl="sibTrans2D1" presStyleIdx="0" presStyleCnt="0"/>
      <dgm:spPr/>
      <dgm:t>
        <a:bodyPr/>
        <a:lstStyle/>
        <a:p>
          <a:pPr latinLnBrk="1"/>
          <a:endParaRPr lang="ko-KR" altLang="en-US"/>
        </a:p>
      </dgm:t>
    </dgm:pt>
    <dgm:pt modelId="{294205FE-0601-45C2-946C-9620BFDD5274}" type="pres">
      <dgm:prSet presAssocID="{DDEEF2B0-0246-424C-B3A3-70F4EC0C6F66}" presName="compNode" presStyleCnt="0"/>
      <dgm:spPr/>
    </dgm:pt>
    <dgm:pt modelId="{9FE9CC77-45EC-46A1-AC1C-7FE74551746A}" type="pres">
      <dgm:prSet presAssocID="{DDEEF2B0-0246-424C-B3A3-70F4EC0C6F66}" presName="pictRect" presStyleLbl="node1" presStyleIdx="2" presStyleCnt="3" custLinFactNeighborX="946" custLinFactNeighborY="-38701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pPr latinLnBrk="1"/>
          <a:endParaRPr lang="ko-KR" altLang="en-US"/>
        </a:p>
      </dgm:t>
    </dgm:pt>
    <dgm:pt modelId="{9DFDBC74-0355-4E4A-B154-A28519BCDDFE}" type="pres">
      <dgm:prSet presAssocID="{DDEEF2B0-0246-424C-B3A3-70F4EC0C6F66}" presName="textRect" presStyleLbl="revTx" presStyleIdx="2" presStyleCnt="3" custLinFactNeighborX="63" custLinFactNeighborY="-7336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3A663672-D54B-4D8E-A980-B08DE7556B1A}" type="presOf" srcId="{22757D24-2FAB-43D9-BBF8-396E59C76E98}" destId="{0B54EA62-94DC-4837-A015-1DAAC46A21F5}" srcOrd="0" destOrd="0" presId="urn:microsoft.com/office/officeart/2005/8/layout/pList1"/>
    <dgm:cxn modelId="{EECD7A4A-C3CC-4D7C-B77C-954C0F26407B}" srcId="{22757D24-2FAB-43D9-BBF8-396E59C76E98}" destId="{49A3A422-A41A-4DF2-9BDB-C791113C5AF2}" srcOrd="3" destOrd="0" parTransId="{9CA15392-CD4E-4852-9DF5-7D371A775602}" sibTransId="{078F91CB-4A94-44B5-9F61-F8CB40E0154A}"/>
    <dgm:cxn modelId="{0205F9F2-070D-467B-89F1-B313131835FB}" type="presOf" srcId="{55A9E5C1-E579-4A24-BD97-E7ABE0CECDD1}" destId="{AA5BCAEB-9453-4EC4-A361-7543DCA2C219}" srcOrd="0" destOrd="1" presId="urn:microsoft.com/office/officeart/2005/8/layout/pList1"/>
    <dgm:cxn modelId="{DFCD03F4-8189-4F08-848F-5DC68376814D}" srcId="{778B79B5-1FDA-43D9-86A0-56A6800F9635}" destId="{6C2FEDA2-4B2C-476C-BDE3-F9C0FCF84216}" srcOrd="3" destOrd="0" parTransId="{F22D2715-C8D9-4679-9D84-B435B6354BBB}" sibTransId="{902669E7-C615-4C01-826E-4F9C2059204B}"/>
    <dgm:cxn modelId="{F2943F8F-3BF9-44A2-8FB7-13C889DE5323}" srcId="{DDEEF2B0-0246-424C-B3A3-70F4EC0C6F66}" destId="{67341C8B-2DB9-4404-9DA9-6832564F142A}" srcOrd="1" destOrd="0" parTransId="{9B0C4B74-FD48-4A83-B7D2-1F8C53B64A11}" sibTransId="{B15D2F0E-5242-40A0-A639-8EBE57737FE5}"/>
    <dgm:cxn modelId="{F322852D-2378-4463-97F5-DBEBBAC7D47F}" srcId="{DDEEF2B0-0246-424C-B3A3-70F4EC0C6F66}" destId="{C673B49C-E6B5-413B-9EC4-E60D73AB1B44}" srcOrd="3" destOrd="0" parTransId="{68273F84-C0DA-4A01-9B6E-E543282B4931}" sibTransId="{260B91D6-471A-413B-BB15-8AA764B4D88D}"/>
    <dgm:cxn modelId="{BA2F5D86-4388-4392-A2A7-F2DAEC101A46}" type="presOf" srcId="{F8452A56-432A-4A76-837C-FA1ED14835C2}" destId="{903BDCF2-7353-4993-BCDE-1F69046E58DA}" srcOrd="0" destOrd="0" presId="urn:microsoft.com/office/officeart/2005/8/layout/pList1"/>
    <dgm:cxn modelId="{DB55DE9D-E488-476F-A555-883EDF3AC26E}" srcId="{956E3552-D93A-4881-A04F-AEDFB582EAC3}" destId="{778B79B5-1FDA-43D9-86A0-56A6800F9635}" srcOrd="1" destOrd="0" parTransId="{2F38478A-57C7-426D-9107-CBB269DEEF3E}" sibTransId="{F8452A56-432A-4A76-837C-FA1ED14835C2}"/>
    <dgm:cxn modelId="{B9BFF953-EEBD-4818-A8CC-FFE71F54F5C6}" srcId="{22757D24-2FAB-43D9-BBF8-396E59C76E98}" destId="{C521BB1C-7D97-4AE6-A2F3-F03616205A96}" srcOrd="0" destOrd="0" parTransId="{58463230-ABB0-474A-A8DD-5736DA38302E}" sibTransId="{4032A97D-72F6-44D1-B856-3215FD7F031D}"/>
    <dgm:cxn modelId="{7A8D74AC-A92B-41D4-9D03-C7311B3F4529}" srcId="{956E3552-D93A-4881-A04F-AEDFB582EAC3}" destId="{DDEEF2B0-0246-424C-B3A3-70F4EC0C6F66}" srcOrd="2" destOrd="0" parTransId="{0508B104-D628-4160-BD61-19DAD967F456}" sibTransId="{72771263-F68C-4D1B-8ED6-B02E6AECD2BB}"/>
    <dgm:cxn modelId="{6B3DCB1E-CE64-4C90-9ABD-2E8805B9D9FB}" type="presOf" srcId="{49A3A422-A41A-4DF2-9BDB-C791113C5AF2}" destId="{0B54EA62-94DC-4837-A015-1DAAC46A21F5}" srcOrd="0" destOrd="4" presId="urn:microsoft.com/office/officeart/2005/8/layout/pList1"/>
    <dgm:cxn modelId="{4E2D1B1B-C021-4D84-8122-11641652A663}" type="presOf" srcId="{BC45D546-D833-4F06-B76F-18C64C5D0F29}" destId="{0B54EA62-94DC-4837-A015-1DAAC46A21F5}" srcOrd="0" destOrd="3" presId="urn:microsoft.com/office/officeart/2005/8/layout/pList1"/>
    <dgm:cxn modelId="{B03BFD85-EA09-4C6C-8AEB-61491501941B}" type="presOf" srcId="{DDEEF2B0-0246-424C-B3A3-70F4EC0C6F66}" destId="{9DFDBC74-0355-4E4A-B154-A28519BCDDFE}" srcOrd="0" destOrd="0" presId="urn:microsoft.com/office/officeart/2005/8/layout/pList1"/>
    <dgm:cxn modelId="{12060E43-EC21-4DE7-9A08-A2DEFA37E36D}" type="presOf" srcId="{79083109-94A1-43AA-A330-FB38D31B80FD}" destId="{0B54EA62-94DC-4837-A015-1DAAC46A21F5}" srcOrd="0" destOrd="2" presId="urn:microsoft.com/office/officeart/2005/8/layout/pList1"/>
    <dgm:cxn modelId="{903C3317-ADFC-4623-A4DE-4A5BDAD888E0}" srcId="{778B79B5-1FDA-43D9-86A0-56A6800F9635}" destId="{55A9E5C1-E579-4A24-BD97-E7ABE0CECDD1}" srcOrd="0" destOrd="0" parTransId="{4EA429E4-E2BA-494F-B97B-C3056EBE0A95}" sibTransId="{431DF6A2-B927-4581-83D1-4CF85B797726}"/>
    <dgm:cxn modelId="{2FF784BA-8167-4466-999C-E78043E01F9D}" srcId="{22757D24-2FAB-43D9-BBF8-396E59C76E98}" destId="{BC45D546-D833-4F06-B76F-18C64C5D0F29}" srcOrd="2" destOrd="0" parTransId="{D1F9B15D-684C-4E87-AB1C-9399C1C3AAAC}" sibTransId="{9FF8EDA1-A2DA-4AFE-8C5E-6A64CA30625B}"/>
    <dgm:cxn modelId="{CE05AC35-A15C-42F1-91C1-3F95B3A6EA03}" srcId="{DDEEF2B0-0246-424C-B3A3-70F4EC0C6F66}" destId="{65A837BB-BF9E-4EB7-ABA1-79B3091434BB}" srcOrd="0" destOrd="0" parTransId="{DCFF84E3-1C8C-4951-9FB0-8ADE369981D9}" sibTransId="{76C6AC92-58BA-412C-8732-F2531712952B}"/>
    <dgm:cxn modelId="{FDB927EA-3C7F-417E-BD72-AB3574B61521}" type="presOf" srcId="{C521BB1C-7D97-4AE6-A2F3-F03616205A96}" destId="{0B54EA62-94DC-4837-A015-1DAAC46A21F5}" srcOrd="0" destOrd="1" presId="urn:microsoft.com/office/officeart/2005/8/layout/pList1"/>
    <dgm:cxn modelId="{A09072BA-56F7-49D1-B9A5-B56C98D1B6AB}" srcId="{22757D24-2FAB-43D9-BBF8-396E59C76E98}" destId="{79083109-94A1-43AA-A330-FB38D31B80FD}" srcOrd="1" destOrd="0" parTransId="{1EC50AA0-944D-4941-A137-2C1D08DD66F5}" sibTransId="{5DCB3D4A-0468-4F18-8FBF-E39F03D679BD}"/>
    <dgm:cxn modelId="{346C6A10-FB12-4473-913B-78DC5926F4C0}" type="presOf" srcId="{778B79B5-1FDA-43D9-86A0-56A6800F9635}" destId="{AA5BCAEB-9453-4EC4-A361-7543DCA2C219}" srcOrd="0" destOrd="0" presId="urn:microsoft.com/office/officeart/2005/8/layout/pList1"/>
    <dgm:cxn modelId="{7EE651C5-3061-4CFF-8741-5EB1BD27B841}" type="presOf" srcId="{3242E2F2-B78C-4D5B-AC5D-8762D78E2811}" destId="{AA5BCAEB-9453-4EC4-A361-7543DCA2C219}" srcOrd="0" destOrd="2" presId="urn:microsoft.com/office/officeart/2005/8/layout/pList1"/>
    <dgm:cxn modelId="{598575A5-8BBC-4A71-A729-CC14E3BA1C4F}" type="presOf" srcId="{3604C1AF-ACAF-4F12-BD6A-D5EFCE67D5C2}" destId="{AA5BCAEB-9453-4EC4-A361-7543DCA2C219}" srcOrd="0" destOrd="3" presId="urn:microsoft.com/office/officeart/2005/8/layout/pList1"/>
    <dgm:cxn modelId="{4E71EA1E-9B35-4479-9204-05FFC21B030C}" type="presOf" srcId="{9E3B05B0-3A47-4DC5-82F1-5BA929673E66}" destId="{DB08A954-0837-4DE7-90D4-8EC0D426F0C9}" srcOrd="0" destOrd="0" presId="urn:microsoft.com/office/officeart/2005/8/layout/pList1"/>
    <dgm:cxn modelId="{DD620E6B-A850-4DC9-9960-B5887F8CEC39}" type="presOf" srcId="{6C2FEDA2-4B2C-476C-BDE3-F9C0FCF84216}" destId="{AA5BCAEB-9453-4EC4-A361-7543DCA2C219}" srcOrd="0" destOrd="4" presId="urn:microsoft.com/office/officeart/2005/8/layout/pList1"/>
    <dgm:cxn modelId="{E74677D2-E421-43E6-A530-C2952178C843}" srcId="{778B79B5-1FDA-43D9-86A0-56A6800F9635}" destId="{3604C1AF-ACAF-4F12-BD6A-D5EFCE67D5C2}" srcOrd="2" destOrd="0" parTransId="{F1A12403-F149-4201-A96C-FB9A4B4D8A55}" sibTransId="{5ACB03B3-491D-4297-801E-182F4866DFE6}"/>
    <dgm:cxn modelId="{A1CBFFE1-CD5F-422B-AA18-E7A145268ABB}" srcId="{778B79B5-1FDA-43D9-86A0-56A6800F9635}" destId="{3242E2F2-B78C-4D5B-AC5D-8762D78E2811}" srcOrd="1" destOrd="0" parTransId="{881F3509-A536-4ED1-ABAC-6397DD3F83AF}" sibTransId="{D9EDF704-D4FE-4592-8C0E-D522B17B1043}"/>
    <dgm:cxn modelId="{6CBD8000-D758-4D03-8118-763A8C53B792}" type="presOf" srcId="{67341C8B-2DB9-4404-9DA9-6832564F142A}" destId="{9DFDBC74-0355-4E4A-B154-A28519BCDDFE}" srcOrd="0" destOrd="2" presId="urn:microsoft.com/office/officeart/2005/8/layout/pList1"/>
    <dgm:cxn modelId="{FFDDFA78-BD33-4E08-A1AB-84B6E4184767}" type="presOf" srcId="{54A463DF-E485-4FB1-AAF3-910F0211D79C}" destId="{9DFDBC74-0355-4E4A-B154-A28519BCDDFE}" srcOrd="0" destOrd="3" presId="urn:microsoft.com/office/officeart/2005/8/layout/pList1"/>
    <dgm:cxn modelId="{895545AF-839A-4327-8FFC-3DD87B342682}" type="presOf" srcId="{C673B49C-E6B5-413B-9EC4-E60D73AB1B44}" destId="{9DFDBC74-0355-4E4A-B154-A28519BCDDFE}" srcOrd="0" destOrd="4" presId="urn:microsoft.com/office/officeart/2005/8/layout/pList1"/>
    <dgm:cxn modelId="{826AE13D-00E3-4005-9E2B-13C66502D17B}" srcId="{DDEEF2B0-0246-424C-B3A3-70F4EC0C6F66}" destId="{54A463DF-E485-4FB1-AAF3-910F0211D79C}" srcOrd="2" destOrd="0" parTransId="{69995341-5C4C-4365-8AD7-6A23732C25A0}" sibTransId="{953783F4-96A0-43B2-A5CF-DA8924DBA2BA}"/>
    <dgm:cxn modelId="{CB3D624A-335F-4AF9-B4E6-238C5EC9D464}" type="presOf" srcId="{956E3552-D93A-4881-A04F-AEDFB582EAC3}" destId="{325C248E-0260-4DEA-9028-4876874915FC}" srcOrd="0" destOrd="0" presId="urn:microsoft.com/office/officeart/2005/8/layout/pList1"/>
    <dgm:cxn modelId="{70F3C154-41FC-4E99-8B23-B6EAE5682ABD}" type="presOf" srcId="{65A837BB-BF9E-4EB7-ABA1-79B3091434BB}" destId="{9DFDBC74-0355-4E4A-B154-A28519BCDDFE}" srcOrd="0" destOrd="1" presId="urn:microsoft.com/office/officeart/2005/8/layout/pList1"/>
    <dgm:cxn modelId="{2138A49C-BE50-4B04-9B0A-F952D0AE0E01}" srcId="{956E3552-D93A-4881-A04F-AEDFB582EAC3}" destId="{22757D24-2FAB-43D9-BBF8-396E59C76E98}" srcOrd="0" destOrd="0" parTransId="{4B50FF62-1E80-41B9-B143-F5D6228FD3DA}" sibTransId="{9E3B05B0-3A47-4DC5-82F1-5BA929673E66}"/>
    <dgm:cxn modelId="{981D23A4-E2AB-43FA-A6B8-B7166ADF3B7F}" type="presParOf" srcId="{325C248E-0260-4DEA-9028-4876874915FC}" destId="{3B717DAB-8F82-4FB2-8FAB-9555292C92FE}" srcOrd="0" destOrd="0" presId="urn:microsoft.com/office/officeart/2005/8/layout/pList1"/>
    <dgm:cxn modelId="{E2FF3ECD-106C-4677-A483-02B40E847962}" type="presParOf" srcId="{3B717DAB-8F82-4FB2-8FAB-9555292C92FE}" destId="{D7E99D49-9A7A-47E5-84B2-36C0FC59FB07}" srcOrd="0" destOrd="0" presId="urn:microsoft.com/office/officeart/2005/8/layout/pList1"/>
    <dgm:cxn modelId="{9FBF5452-DD96-4D31-8328-0F25153C387E}" type="presParOf" srcId="{3B717DAB-8F82-4FB2-8FAB-9555292C92FE}" destId="{0B54EA62-94DC-4837-A015-1DAAC46A21F5}" srcOrd="1" destOrd="0" presId="urn:microsoft.com/office/officeart/2005/8/layout/pList1"/>
    <dgm:cxn modelId="{2D5179CC-03ED-4AB9-8F69-E92D0AD561C3}" type="presParOf" srcId="{325C248E-0260-4DEA-9028-4876874915FC}" destId="{DB08A954-0837-4DE7-90D4-8EC0D426F0C9}" srcOrd="1" destOrd="0" presId="urn:microsoft.com/office/officeart/2005/8/layout/pList1"/>
    <dgm:cxn modelId="{4FA59EB1-91D1-45A7-9533-4959396AD7C6}" type="presParOf" srcId="{325C248E-0260-4DEA-9028-4876874915FC}" destId="{2DB12650-C9F2-458B-9A1D-AB830C1D035E}" srcOrd="2" destOrd="0" presId="urn:microsoft.com/office/officeart/2005/8/layout/pList1"/>
    <dgm:cxn modelId="{5AD8360B-9140-4FE5-9328-E85657A4185E}" type="presParOf" srcId="{2DB12650-C9F2-458B-9A1D-AB830C1D035E}" destId="{78C307DD-47BE-4CEB-8A71-ECC0C6A941F9}" srcOrd="0" destOrd="0" presId="urn:microsoft.com/office/officeart/2005/8/layout/pList1"/>
    <dgm:cxn modelId="{CB80A192-7908-4340-B5A4-7331D6555E3F}" type="presParOf" srcId="{2DB12650-C9F2-458B-9A1D-AB830C1D035E}" destId="{AA5BCAEB-9453-4EC4-A361-7543DCA2C219}" srcOrd="1" destOrd="0" presId="urn:microsoft.com/office/officeart/2005/8/layout/pList1"/>
    <dgm:cxn modelId="{B56536D6-0B55-41AF-B92B-2F71E1849094}" type="presParOf" srcId="{325C248E-0260-4DEA-9028-4876874915FC}" destId="{903BDCF2-7353-4993-BCDE-1F69046E58DA}" srcOrd="3" destOrd="0" presId="urn:microsoft.com/office/officeart/2005/8/layout/pList1"/>
    <dgm:cxn modelId="{3BAFE4D2-1628-4980-A5B6-B52362FD9C62}" type="presParOf" srcId="{325C248E-0260-4DEA-9028-4876874915FC}" destId="{294205FE-0601-45C2-946C-9620BFDD5274}" srcOrd="4" destOrd="0" presId="urn:microsoft.com/office/officeart/2005/8/layout/pList1"/>
    <dgm:cxn modelId="{1CA0BDA4-6EC1-45DE-A1F3-0CED95A53333}" type="presParOf" srcId="{294205FE-0601-45C2-946C-9620BFDD5274}" destId="{9FE9CC77-45EC-46A1-AC1C-7FE74551746A}" srcOrd="0" destOrd="0" presId="urn:microsoft.com/office/officeart/2005/8/layout/pList1"/>
    <dgm:cxn modelId="{9EDA5AE7-92E3-4146-AA4F-F37A3D4DF136}" type="presParOf" srcId="{294205FE-0601-45C2-946C-9620BFDD5274}" destId="{9DFDBC74-0355-4E4A-B154-A28519BCDDFE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56E3552-D93A-4881-A04F-AEDFB582EAC3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22757D24-2FAB-43D9-BBF8-396E59C76E98}">
      <dgm:prSet phldrT="[텍스트]" custT="1"/>
      <dgm:spPr/>
      <dgm:t>
        <a:bodyPr/>
        <a:lstStyle/>
        <a:p>
          <a:pPr algn="ctr" latinLnBrk="1"/>
          <a:r>
            <a:rPr lang="ko-KR" altLang="en-US" sz="1400" b="1" dirty="0" smtClean="0"/>
            <a:t>자체사업</a:t>
          </a:r>
          <a:endParaRPr lang="ko-KR" altLang="en-US" sz="1400" b="1" dirty="0"/>
        </a:p>
      </dgm:t>
    </dgm:pt>
    <dgm:pt modelId="{4B50FF62-1E80-41B9-B143-F5D6228FD3DA}" type="parTrans" cxnId="{2138A49C-BE50-4B04-9B0A-F952D0AE0E01}">
      <dgm:prSet/>
      <dgm:spPr/>
      <dgm:t>
        <a:bodyPr/>
        <a:lstStyle/>
        <a:p>
          <a:pPr latinLnBrk="1"/>
          <a:endParaRPr lang="ko-KR" altLang="en-US"/>
        </a:p>
      </dgm:t>
    </dgm:pt>
    <dgm:pt modelId="{9E3B05B0-3A47-4DC5-82F1-5BA929673E66}" type="sibTrans" cxnId="{2138A49C-BE50-4B04-9B0A-F952D0AE0E01}">
      <dgm:prSet/>
      <dgm:spPr/>
      <dgm:t>
        <a:bodyPr/>
        <a:lstStyle/>
        <a:p>
          <a:pPr latinLnBrk="1"/>
          <a:endParaRPr lang="ko-KR" altLang="en-US"/>
        </a:p>
      </dgm:t>
    </dgm:pt>
    <dgm:pt modelId="{C521BB1C-7D97-4AE6-A2F3-F03616205A96}">
      <dgm:prSet phldrT="[텍스트]" custT="1"/>
      <dgm:spPr/>
      <dgm:t>
        <a:bodyPr/>
        <a:lstStyle/>
        <a:p>
          <a:pPr algn="l" latinLnBrk="1"/>
          <a:r>
            <a:rPr lang="ko-KR" altLang="en-US" sz="1200" dirty="0" smtClean="0"/>
            <a:t>야당</a:t>
          </a:r>
          <a:r>
            <a:rPr lang="en-US" altLang="ko-KR" sz="1200" dirty="0" smtClean="0"/>
            <a:t>~</a:t>
          </a:r>
          <a:r>
            <a:rPr lang="ko-KR" altLang="en-US" sz="1200" dirty="0" err="1" smtClean="0"/>
            <a:t>상지석</a:t>
          </a:r>
          <a:r>
            <a:rPr lang="ko-KR" altLang="en-US" sz="1200" dirty="0" smtClean="0"/>
            <a:t> </a:t>
          </a:r>
          <a:r>
            <a:rPr lang="ko-KR" altLang="en-US" sz="1200" dirty="0" err="1" smtClean="0"/>
            <a:t>동측</a:t>
          </a:r>
          <a:r>
            <a:rPr lang="ko-KR" altLang="en-US" sz="1200" dirty="0" smtClean="0"/>
            <a:t> 연결도로</a:t>
          </a:r>
          <a:r>
            <a:rPr lang="en-US" altLang="ko-KR" sz="1050" dirty="0" smtClean="0"/>
            <a:t>(</a:t>
          </a:r>
          <a:r>
            <a:rPr lang="ko-KR" altLang="en-US" sz="1050" dirty="0" smtClean="0"/>
            <a:t>보상 </a:t>
          </a:r>
          <a:r>
            <a:rPr lang="en-US" altLang="ko-KR" sz="1050" dirty="0" smtClean="0"/>
            <a:t>22%)</a:t>
          </a:r>
          <a:endParaRPr lang="ko-KR" altLang="en-US" sz="1050" dirty="0"/>
        </a:p>
      </dgm:t>
    </dgm:pt>
    <dgm:pt modelId="{58463230-ABB0-474A-A8DD-5736DA38302E}" type="parTrans" cxnId="{B9BFF953-EEBD-4818-A8CC-FFE71F54F5C6}">
      <dgm:prSet/>
      <dgm:spPr/>
      <dgm:t>
        <a:bodyPr/>
        <a:lstStyle/>
        <a:p>
          <a:pPr latinLnBrk="1"/>
          <a:endParaRPr lang="ko-KR" altLang="en-US"/>
        </a:p>
      </dgm:t>
    </dgm:pt>
    <dgm:pt modelId="{4032A97D-72F6-44D1-B856-3215FD7F031D}" type="sibTrans" cxnId="{B9BFF953-EEBD-4818-A8CC-FFE71F54F5C6}">
      <dgm:prSet/>
      <dgm:spPr/>
      <dgm:t>
        <a:bodyPr/>
        <a:lstStyle/>
        <a:p>
          <a:pPr latinLnBrk="1"/>
          <a:endParaRPr lang="ko-KR" altLang="en-US"/>
        </a:p>
      </dgm:t>
    </dgm:pt>
    <dgm:pt modelId="{778B79B5-1FDA-43D9-86A0-56A6800F9635}">
      <dgm:prSet phldrT="[텍스트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algn="ctr" latinLnBrk="1"/>
          <a:r>
            <a:rPr lang="ko-KR" altLang="en-US" sz="1400" b="1" dirty="0" smtClean="0"/>
            <a:t>생활도로</a:t>
          </a:r>
          <a:endParaRPr lang="ko-KR" altLang="en-US" sz="1400" b="1" dirty="0"/>
        </a:p>
      </dgm:t>
    </dgm:pt>
    <dgm:pt modelId="{2F38478A-57C7-426D-9107-CBB269DEEF3E}" type="parTrans" cxnId="{DB55DE9D-E488-476F-A555-883EDF3AC26E}">
      <dgm:prSet/>
      <dgm:spPr/>
      <dgm:t>
        <a:bodyPr/>
        <a:lstStyle/>
        <a:p>
          <a:pPr latinLnBrk="1"/>
          <a:endParaRPr lang="ko-KR" altLang="en-US"/>
        </a:p>
      </dgm:t>
    </dgm:pt>
    <dgm:pt modelId="{F8452A56-432A-4A76-837C-FA1ED14835C2}" type="sibTrans" cxnId="{DB55DE9D-E488-476F-A555-883EDF3AC26E}">
      <dgm:prSet/>
      <dgm:spPr/>
      <dgm:t>
        <a:bodyPr/>
        <a:lstStyle/>
        <a:p>
          <a:pPr latinLnBrk="1"/>
          <a:endParaRPr lang="ko-KR" altLang="en-US"/>
        </a:p>
      </dgm:t>
    </dgm:pt>
    <dgm:pt modelId="{55A9E5C1-E579-4A24-BD97-E7ABE0CECDD1}">
      <dgm:prSet phldrT="[텍스트]" custT="1"/>
      <dgm:spPr/>
      <dgm:t>
        <a:bodyPr/>
        <a:lstStyle/>
        <a:p>
          <a:pPr algn="l" latinLnBrk="1"/>
          <a:r>
            <a:rPr lang="ko-KR" altLang="en-US" sz="1200" dirty="0" smtClean="0"/>
            <a:t>파주</a:t>
          </a:r>
          <a:r>
            <a:rPr lang="en-US" altLang="ko-KR" sz="1200" dirty="0" smtClean="0"/>
            <a:t>~</a:t>
          </a:r>
          <a:r>
            <a:rPr lang="ko-KR" altLang="en-US" sz="1200" dirty="0" err="1" smtClean="0"/>
            <a:t>부곡간</a:t>
          </a:r>
          <a:r>
            <a:rPr lang="ko-KR" altLang="en-US" sz="1200" dirty="0" smtClean="0"/>
            <a:t> </a:t>
          </a:r>
          <a:r>
            <a:rPr lang="ko-KR" altLang="en-US" sz="1200" dirty="0" err="1" smtClean="0"/>
            <a:t>도로확포장</a:t>
          </a:r>
          <a:r>
            <a:rPr lang="ko-KR" altLang="en-US" sz="1200" dirty="0" smtClean="0"/>
            <a:t> </a:t>
          </a:r>
          <a:r>
            <a:rPr lang="en-US" altLang="ko-KR" sz="1050" dirty="0" smtClean="0"/>
            <a:t>(</a:t>
          </a:r>
          <a:r>
            <a:rPr lang="ko-KR" altLang="en-US" sz="1050" dirty="0" smtClean="0"/>
            <a:t>공사 </a:t>
          </a:r>
          <a:r>
            <a:rPr lang="en-US" altLang="ko-KR" sz="1050" dirty="0" smtClean="0"/>
            <a:t>7%)</a:t>
          </a:r>
          <a:endParaRPr lang="ko-KR" altLang="en-US" sz="1050" dirty="0"/>
        </a:p>
      </dgm:t>
    </dgm:pt>
    <dgm:pt modelId="{4EA429E4-E2BA-494F-B97B-C3056EBE0A95}" type="parTrans" cxnId="{903C3317-ADFC-4623-A4DE-4A5BDAD888E0}">
      <dgm:prSet/>
      <dgm:spPr/>
      <dgm:t>
        <a:bodyPr/>
        <a:lstStyle/>
        <a:p>
          <a:pPr latinLnBrk="1"/>
          <a:endParaRPr lang="ko-KR" altLang="en-US"/>
        </a:p>
      </dgm:t>
    </dgm:pt>
    <dgm:pt modelId="{431DF6A2-B927-4581-83D1-4CF85B797726}" type="sibTrans" cxnId="{903C3317-ADFC-4623-A4DE-4A5BDAD888E0}">
      <dgm:prSet/>
      <dgm:spPr/>
      <dgm:t>
        <a:bodyPr/>
        <a:lstStyle/>
        <a:p>
          <a:pPr latinLnBrk="1"/>
          <a:endParaRPr lang="ko-KR" altLang="en-US"/>
        </a:p>
      </dgm:t>
    </dgm:pt>
    <dgm:pt modelId="{DE3E1976-F3F0-4F9F-B4CF-54C70930CA30}">
      <dgm:prSet custT="1"/>
      <dgm:spPr/>
      <dgm:t>
        <a:bodyPr/>
        <a:lstStyle/>
        <a:p>
          <a:pPr algn="l" latinLnBrk="1"/>
          <a:r>
            <a:rPr lang="ko-KR" altLang="en-US" sz="1200" dirty="0" err="1" smtClean="0"/>
            <a:t>운정역</a:t>
          </a:r>
          <a:r>
            <a:rPr lang="en-US" altLang="ko-KR" sz="1200" dirty="0" smtClean="0"/>
            <a:t>~</a:t>
          </a:r>
          <a:r>
            <a:rPr lang="ko-KR" altLang="en-US" sz="1200" dirty="0" err="1" smtClean="0"/>
            <a:t>야당역</a:t>
          </a:r>
          <a:r>
            <a:rPr lang="en-US" altLang="ko-KR" sz="1200" dirty="0" smtClean="0"/>
            <a:t>~</a:t>
          </a:r>
          <a:r>
            <a:rPr lang="ko-KR" altLang="en-US" sz="1200" dirty="0" err="1" smtClean="0"/>
            <a:t>앵골과선교</a:t>
          </a:r>
          <a:r>
            <a:rPr lang="ko-KR" altLang="en-US" sz="1200" dirty="0" smtClean="0"/>
            <a:t> </a:t>
          </a:r>
          <a:r>
            <a:rPr lang="en-US" altLang="ko-KR" sz="1050" dirty="0" smtClean="0"/>
            <a:t>(</a:t>
          </a:r>
          <a:r>
            <a:rPr lang="ko-KR" altLang="en-US" sz="1050" dirty="0" smtClean="0"/>
            <a:t>공사 </a:t>
          </a:r>
          <a:r>
            <a:rPr lang="en-US" altLang="ko-KR" sz="1050" dirty="0" smtClean="0"/>
            <a:t>5%)</a:t>
          </a:r>
          <a:endParaRPr lang="ko-KR" altLang="en-US" sz="1200" dirty="0"/>
        </a:p>
      </dgm:t>
    </dgm:pt>
    <dgm:pt modelId="{E20C065A-5364-44FC-9271-62FE6E6C3AFF}" type="parTrans" cxnId="{B2C122D5-0BF7-4E6B-9535-98DA8FFDAA60}">
      <dgm:prSet/>
      <dgm:spPr/>
      <dgm:t>
        <a:bodyPr/>
        <a:lstStyle/>
        <a:p>
          <a:pPr latinLnBrk="1"/>
          <a:endParaRPr lang="ko-KR" altLang="en-US"/>
        </a:p>
      </dgm:t>
    </dgm:pt>
    <dgm:pt modelId="{CA75756B-BFAE-41F9-A0D1-CDA81DD8C6EB}" type="sibTrans" cxnId="{B2C122D5-0BF7-4E6B-9535-98DA8FFDAA60}">
      <dgm:prSet/>
      <dgm:spPr/>
      <dgm:t>
        <a:bodyPr/>
        <a:lstStyle/>
        <a:p>
          <a:pPr latinLnBrk="1"/>
          <a:endParaRPr lang="ko-KR" altLang="en-US"/>
        </a:p>
      </dgm:t>
    </dgm:pt>
    <dgm:pt modelId="{52EF13DF-58DB-4F17-847C-490FFAAEA688}">
      <dgm:prSet custT="1"/>
      <dgm:spPr/>
      <dgm:t>
        <a:bodyPr/>
        <a:lstStyle/>
        <a:p>
          <a:pPr algn="l" latinLnBrk="1"/>
          <a:r>
            <a:rPr lang="ko-KR" altLang="en-US" sz="1200" dirty="0" err="1" smtClean="0"/>
            <a:t>운정역</a:t>
          </a:r>
          <a:r>
            <a:rPr lang="en-US" altLang="ko-KR" sz="1200" dirty="0" smtClean="0"/>
            <a:t>~</a:t>
          </a:r>
          <a:r>
            <a:rPr lang="ko-KR" altLang="en-US" sz="1200" dirty="0" err="1" smtClean="0"/>
            <a:t>능안리</a:t>
          </a:r>
          <a:r>
            <a:rPr lang="ko-KR" altLang="en-US" sz="1200" dirty="0" smtClean="0"/>
            <a:t> </a:t>
          </a:r>
          <a:r>
            <a:rPr lang="en-US" altLang="ko-KR" sz="1050" dirty="0" smtClean="0"/>
            <a:t>(</a:t>
          </a:r>
          <a:r>
            <a:rPr lang="ko-KR" altLang="en-US" sz="1050" dirty="0" smtClean="0"/>
            <a:t>공사 </a:t>
          </a:r>
          <a:r>
            <a:rPr lang="en-US" altLang="ko-KR" sz="1050" dirty="0" smtClean="0"/>
            <a:t>43%)</a:t>
          </a:r>
          <a:endParaRPr lang="ko-KR" altLang="en-US" sz="1050" dirty="0"/>
        </a:p>
      </dgm:t>
    </dgm:pt>
    <dgm:pt modelId="{10007346-6ABE-41BE-9E5F-2F96F44E7F6E}" type="parTrans" cxnId="{F4533038-D52C-4CD2-9340-267175AA787A}">
      <dgm:prSet/>
      <dgm:spPr/>
      <dgm:t>
        <a:bodyPr/>
        <a:lstStyle/>
        <a:p>
          <a:pPr latinLnBrk="1"/>
          <a:endParaRPr lang="ko-KR" altLang="en-US"/>
        </a:p>
      </dgm:t>
    </dgm:pt>
    <dgm:pt modelId="{DF75534E-8706-4A92-B053-84382D5BFA22}" type="sibTrans" cxnId="{F4533038-D52C-4CD2-9340-267175AA787A}">
      <dgm:prSet/>
      <dgm:spPr/>
      <dgm:t>
        <a:bodyPr/>
        <a:lstStyle/>
        <a:p>
          <a:pPr latinLnBrk="1"/>
          <a:endParaRPr lang="ko-KR" altLang="en-US"/>
        </a:p>
      </dgm:t>
    </dgm:pt>
    <dgm:pt modelId="{43939394-2D2D-409C-8219-6FCD4F61333A}">
      <dgm:prSet custT="1"/>
      <dgm:spPr/>
      <dgm:t>
        <a:bodyPr/>
        <a:lstStyle/>
        <a:p>
          <a:pPr algn="l" latinLnBrk="1"/>
          <a:r>
            <a:rPr lang="ko-KR" altLang="en-US" sz="1200" dirty="0" err="1" smtClean="0"/>
            <a:t>캠프하우즈</a:t>
          </a:r>
          <a:r>
            <a:rPr lang="ko-KR" altLang="en-US" sz="1200" dirty="0" smtClean="0"/>
            <a:t> 진입도로</a:t>
          </a:r>
          <a:endParaRPr lang="ko-KR" altLang="en-US" sz="1200" dirty="0"/>
        </a:p>
      </dgm:t>
    </dgm:pt>
    <dgm:pt modelId="{9AD34BB3-B405-413D-830F-FBCE14CD80A8}" type="parTrans" cxnId="{3FE2DCF3-CC7E-4165-BD42-39E6CEC5CC5D}">
      <dgm:prSet/>
      <dgm:spPr/>
      <dgm:t>
        <a:bodyPr/>
        <a:lstStyle/>
        <a:p>
          <a:pPr latinLnBrk="1"/>
          <a:endParaRPr lang="ko-KR" altLang="en-US"/>
        </a:p>
      </dgm:t>
    </dgm:pt>
    <dgm:pt modelId="{8D7A69FB-A05F-4AC7-9E5B-ADB16A7DAC03}" type="sibTrans" cxnId="{3FE2DCF3-CC7E-4165-BD42-39E6CEC5CC5D}">
      <dgm:prSet/>
      <dgm:spPr/>
      <dgm:t>
        <a:bodyPr/>
        <a:lstStyle/>
        <a:p>
          <a:pPr latinLnBrk="1"/>
          <a:endParaRPr lang="ko-KR" altLang="en-US"/>
        </a:p>
      </dgm:t>
    </dgm:pt>
    <dgm:pt modelId="{1A3B3728-8A95-4929-B416-04C2CF079C89}">
      <dgm:prSet custT="1"/>
      <dgm:spPr/>
      <dgm:t>
        <a:bodyPr/>
        <a:lstStyle/>
        <a:p>
          <a:pPr algn="l" latinLnBrk="1"/>
          <a:r>
            <a:rPr lang="ko-KR" altLang="en-US" sz="1200" dirty="0" err="1" smtClean="0"/>
            <a:t>장기미집행</a:t>
          </a:r>
          <a:r>
            <a:rPr lang="ko-KR" altLang="en-US" sz="1200" dirty="0" smtClean="0"/>
            <a:t> 도시계획도로</a:t>
          </a:r>
          <a:r>
            <a:rPr lang="en-US" altLang="ko-KR" sz="1200" dirty="0" smtClean="0"/>
            <a:t>(44</a:t>
          </a:r>
          <a:r>
            <a:rPr lang="ko-KR" altLang="en-US" sz="1200" dirty="0" smtClean="0"/>
            <a:t>개소</a:t>
          </a:r>
          <a:r>
            <a:rPr lang="en-US" altLang="ko-KR" sz="1200" dirty="0" smtClean="0"/>
            <a:t>)</a:t>
          </a:r>
          <a:endParaRPr lang="ko-KR" altLang="en-US" sz="1200" dirty="0"/>
        </a:p>
      </dgm:t>
    </dgm:pt>
    <dgm:pt modelId="{743B0073-9BC4-4CF7-B300-7F225FE02FFB}" type="parTrans" cxnId="{EA89FAC7-620C-44F0-BD2E-034D84A3B69F}">
      <dgm:prSet/>
      <dgm:spPr/>
      <dgm:t>
        <a:bodyPr/>
        <a:lstStyle/>
        <a:p>
          <a:pPr latinLnBrk="1"/>
          <a:endParaRPr lang="ko-KR" altLang="en-US"/>
        </a:p>
      </dgm:t>
    </dgm:pt>
    <dgm:pt modelId="{6B0AA192-3150-419C-86E4-7DEA991D5976}" type="sibTrans" cxnId="{EA89FAC7-620C-44F0-BD2E-034D84A3B69F}">
      <dgm:prSet/>
      <dgm:spPr/>
      <dgm:t>
        <a:bodyPr/>
        <a:lstStyle/>
        <a:p>
          <a:pPr latinLnBrk="1"/>
          <a:endParaRPr lang="ko-KR" altLang="en-US"/>
        </a:p>
      </dgm:t>
    </dgm:pt>
    <dgm:pt modelId="{FAA1433C-318D-4F79-B694-BDFC0CE70018}">
      <dgm:prSet custT="1"/>
      <dgm:spPr/>
      <dgm:t>
        <a:bodyPr/>
        <a:lstStyle/>
        <a:p>
          <a:pPr algn="l" latinLnBrk="1"/>
          <a:r>
            <a:rPr lang="ko-KR" altLang="en-US" sz="1200" spc="-100" baseline="0" dirty="0" err="1" smtClean="0"/>
            <a:t>파주센트럴밸리</a:t>
          </a:r>
          <a:r>
            <a:rPr lang="ko-KR" altLang="en-US" sz="1200" spc="-100" baseline="0" dirty="0" smtClean="0"/>
            <a:t> 산단 진입도로 </a:t>
          </a:r>
          <a:r>
            <a:rPr lang="en-US" altLang="ko-KR" sz="1050" spc="-100" baseline="0" dirty="0" smtClean="0"/>
            <a:t>(</a:t>
          </a:r>
          <a:r>
            <a:rPr lang="ko-KR" altLang="en-US" sz="1050" spc="-100" baseline="0" dirty="0" smtClean="0"/>
            <a:t>공사 </a:t>
          </a:r>
          <a:r>
            <a:rPr lang="en-US" altLang="ko-KR" sz="1050" spc="-100" baseline="0" dirty="0" smtClean="0"/>
            <a:t>40%)</a:t>
          </a:r>
          <a:endParaRPr lang="ko-KR" altLang="en-US" sz="1050" spc="-100" baseline="0" dirty="0"/>
        </a:p>
      </dgm:t>
    </dgm:pt>
    <dgm:pt modelId="{B78A05E6-7428-4870-9E2A-26EDED22E8A1}" type="parTrans" cxnId="{B40B89C0-26B5-4C95-A14B-3000F9942D7F}">
      <dgm:prSet/>
      <dgm:spPr/>
      <dgm:t>
        <a:bodyPr/>
        <a:lstStyle/>
        <a:p>
          <a:pPr latinLnBrk="1"/>
          <a:endParaRPr lang="ko-KR" altLang="en-US"/>
        </a:p>
      </dgm:t>
    </dgm:pt>
    <dgm:pt modelId="{B4B1C483-2F50-4D02-9081-2BC9386997AA}" type="sibTrans" cxnId="{B40B89C0-26B5-4C95-A14B-3000F9942D7F}">
      <dgm:prSet/>
      <dgm:spPr/>
      <dgm:t>
        <a:bodyPr/>
        <a:lstStyle/>
        <a:p>
          <a:pPr latinLnBrk="1"/>
          <a:endParaRPr lang="ko-KR" altLang="en-US"/>
        </a:p>
      </dgm:t>
    </dgm:pt>
    <dgm:pt modelId="{1FCC5304-0C60-477E-8DEE-65DB12C5C276}">
      <dgm:prSet custT="1"/>
      <dgm:spPr/>
      <dgm:t>
        <a:bodyPr/>
        <a:lstStyle/>
        <a:p>
          <a:pPr algn="l" latinLnBrk="1"/>
          <a:r>
            <a:rPr lang="ko-KR" altLang="en-US" sz="1200" dirty="0" err="1" smtClean="0"/>
            <a:t>법원읍</a:t>
          </a:r>
          <a:r>
            <a:rPr lang="ko-KR" altLang="en-US" sz="1200" dirty="0" smtClean="0"/>
            <a:t> </a:t>
          </a:r>
          <a:r>
            <a:rPr lang="ko-KR" altLang="en-US" sz="1200" dirty="0" err="1" smtClean="0"/>
            <a:t>초리골</a:t>
          </a:r>
          <a:r>
            <a:rPr lang="ko-KR" altLang="en-US" sz="1200" dirty="0" smtClean="0"/>
            <a:t> </a:t>
          </a:r>
          <a:r>
            <a:rPr lang="ko-KR" altLang="en-US" sz="1200" dirty="0" err="1" smtClean="0"/>
            <a:t>도로확포장</a:t>
          </a:r>
          <a:r>
            <a:rPr lang="ko-KR" altLang="en-US" sz="1200" dirty="0" smtClean="0"/>
            <a:t> </a:t>
          </a:r>
          <a:endParaRPr lang="ko-KR" altLang="en-US" sz="1200" dirty="0"/>
        </a:p>
      </dgm:t>
    </dgm:pt>
    <dgm:pt modelId="{11D8D3C9-EDCB-4342-9C6F-1C0D12598704}" type="parTrans" cxnId="{C5E6FAFB-9328-4071-9AE2-BC0658587687}">
      <dgm:prSet/>
      <dgm:spPr/>
      <dgm:t>
        <a:bodyPr/>
        <a:lstStyle/>
        <a:p>
          <a:pPr latinLnBrk="1"/>
          <a:endParaRPr lang="ko-KR" altLang="en-US"/>
        </a:p>
      </dgm:t>
    </dgm:pt>
    <dgm:pt modelId="{BDDC51C5-928A-4440-AE42-E096838D4982}" type="sibTrans" cxnId="{C5E6FAFB-9328-4071-9AE2-BC0658587687}">
      <dgm:prSet/>
      <dgm:spPr/>
      <dgm:t>
        <a:bodyPr/>
        <a:lstStyle/>
        <a:p>
          <a:pPr latinLnBrk="1"/>
          <a:endParaRPr lang="ko-KR" altLang="en-US"/>
        </a:p>
      </dgm:t>
    </dgm:pt>
    <dgm:pt modelId="{35427347-FF29-4CD9-97B4-2902737B9040}">
      <dgm:prSet custT="1"/>
      <dgm:spPr/>
      <dgm:t>
        <a:bodyPr/>
        <a:lstStyle/>
        <a:p>
          <a:pPr algn="l" latinLnBrk="1"/>
          <a:r>
            <a:rPr lang="ko-KR" altLang="en-US" sz="1200" dirty="0" smtClean="0"/>
            <a:t>송학교차로 개선사업 </a:t>
          </a:r>
          <a:r>
            <a:rPr lang="en-US" altLang="ko-KR" sz="1050" dirty="0" smtClean="0"/>
            <a:t>(</a:t>
          </a:r>
          <a:r>
            <a:rPr lang="ko-KR" altLang="en-US" sz="1050" dirty="0" smtClean="0"/>
            <a:t>완료</a:t>
          </a:r>
          <a:r>
            <a:rPr lang="en-US" altLang="ko-KR" sz="1050" dirty="0" smtClean="0"/>
            <a:t>)</a:t>
          </a:r>
          <a:endParaRPr lang="ko-KR" altLang="en-US" sz="1050" dirty="0"/>
        </a:p>
      </dgm:t>
    </dgm:pt>
    <dgm:pt modelId="{EA50DE8A-A48D-4FEA-B6D3-54DD5551D4ED}" type="parTrans" cxnId="{09AA5AFD-1934-458C-B42C-2A8D9F96CC8E}">
      <dgm:prSet/>
      <dgm:spPr/>
      <dgm:t>
        <a:bodyPr/>
        <a:lstStyle/>
        <a:p>
          <a:pPr latinLnBrk="1"/>
          <a:endParaRPr lang="ko-KR" altLang="en-US"/>
        </a:p>
      </dgm:t>
    </dgm:pt>
    <dgm:pt modelId="{559946F0-54AD-449F-AF8C-3349B209F7D6}" type="sibTrans" cxnId="{09AA5AFD-1934-458C-B42C-2A8D9F96CC8E}">
      <dgm:prSet/>
      <dgm:spPr/>
      <dgm:t>
        <a:bodyPr/>
        <a:lstStyle/>
        <a:p>
          <a:pPr latinLnBrk="1"/>
          <a:endParaRPr lang="ko-KR" altLang="en-US"/>
        </a:p>
      </dgm:t>
    </dgm:pt>
    <dgm:pt modelId="{B841F25F-2260-497D-B22E-CE3E7780727C}">
      <dgm:prSet custT="1"/>
      <dgm:spPr/>
      <dgm:t>
        <a:bodyPr/>
        <a:lstStyle/>
        <a:p>
          <a:pPr algn="l" latinLnBrk="1"/>
          <a:r>
            <a:rPr lang="ko-KR" altLang="en-US" sz="1200" dirty="0" smtClean="0"/>
            <a:t>보도설치</a:t>
          </a:r>
          <a:r>
            <a:rPr lang="en-US" altLang="ko-KR" sz="1200" dirty="0" smtClean="0"/>
            <a:t>(15</a:t>
          </a:r>
          <a:r>
            <a:rPr lang="ko-KR" altLang="en-US" sz="1200" dirty="0" smtClean="0"/>
            <a:t>개소</a:t>
          </a:r>
          <a:r>
            <a:rPr lang="en-US" altLang="ko-KR" sz="1200" dirty="0" smtClean="0"/>
            <a:t>)</a:t>
          </a:r>
          <a:endParaRPr lang="ko-KR" altLang="en-US" sz="1200" dirty="0"/>
        </a:p>
      </dgm:t>
    </dgm:pt>
    <dgm:pt modelId="{15D185B3-5C0B-4B9F-B380-7ED4C545A806}" type="parTrans" cxnId="{AE914F37-7889-4D78-80B0-99EFC73EB363}">
      <dgm:prSet/>
      <dgm:spPr/>
      <dgm:t>
        <a:bodyPr/>
        <a:lstStyle/>
        <a:p>
          <a:pPr latinLnBrk="1"/>
          <a:endParaRPr lang="ko-KR" altLang="en-US"/>
        </a:p>
      </dgm:t>
    </dgm:pt>
    <dgm:pt modelId="{30D2EFBD-4D56-4D04-9FB8-6E861B8F3171}" type="sibTrans" cxnId="{AE914F37-7889-4D78-80B0-99EFC73EB363}">
      <dgm:prSet/>
      <dgm:spPr/>
      <dgm:t>
        <a:bodyPr/>
        <a:lstStyle/>
        <a:p>
          <a:pPr latinLnBrk="1"/>
          <a:endParaRPr lang="ko-KR" altLang="en-US"/>
        </a:p>
      </dgm:t>
    </dgm:pt>
    <dgm:pt modelId="{00499B34-7C12-4A2C-A6C7-9C78DBFCBB72}">
      <dgm:prSet custT="1"/>
      <dgm:spPr/>
      <dgm:t>
        <a:bodyPr/>
        <a:lstStyle/>
        <a:p>
          <a:pPr algn="l" latinLnBrk="1"/>
          <a:r>
            <a:rPr lang="ko-KR" altLang="en-US" sz="1200" dirty="0" err="1" smtClean="0"/>
            <a:t>오도동</a:t>
          </a:r>
          <a:r>
            <a:rPr lang="ko-KR" altLang="en-US" sz="1200" dirty="0" smtClean="0"/>
            <a:t> 마을진입도로</a:t>
          </a:r>
          <a:endParaRPr lang="ko-KR" altLang="en-US" sz="1200" dirty="0"/>
        </a:p>
      </dgm:t>
    </dgm:pt>
    <dgm:pt modelId="{DE7A306C-8077-4808-B592-213EEE32B34A}" type="parTrans" cxnId="{E4B8C9D6-FC4F-4EDF-BB17-68A7F741A57C}">
      <dgm:prSet/>
      <dgm:spPr/>
      <dgm:t>
        <a:bodyPr/>
        <a:lstStyle/>
        <a:p>
          <a:pPr latinLnBrk="1"/>
          <a:endParaRPr lang="ko-KR" altLang="en-US"/>
        </a:p>
      </dgm:t>
    </dgm:pt>
    <dgm:pt modelId="{F5F52E95-F7F0-44E0-AF30-605C137AAE67}" type="sibTrans" cxnId="{E4B8C9D6-FC4F-4EDF-BB17-68A7F741A57C}">
      <dgm:prSet/>
      <dgm:spPr/>
      <dgm:t>
        <a:bodyPr/>
        <a:lstStyle/>
        <a:p>
          <a:pPr latinLnBrk="1"/>
          <a:endParaRPr lang="ko-KR" altLang="en-US"/>
        </a:p>
      </dgm:t>
    </dgm:pt>
    <dgm:pt modelId="{A685C290-88D9-4060-8CA5-FF68281001EC}">
      <dgm:prSet custT="1"/>
      <dgm:spPr/>
      <dgm:t>
        <a:bodyPr/>
        <a:lstStyle/>
        <a:p>
          <a:pPr algn="l" latinLnBrk="1"/>
          <a:endParaRPr lang="ko-KR" altLang="en-US" sz="1200" dirty="0"/>
        </a:p>
      </dgm:t>
    </dgm:pt>
    <dgm:pt modelId="{82ABE162-01DF-4E48-9049-AE8CEF5469B1}" type="parTrans" cxnId="{18F94704-FC52-4868-9CC3-D4C8E6E6CB02}">
      <dgm:prSet/>
      <dgm:spPr/>
      <dgm:t>
        <a:bodyPr/>
        <a:lstStyle/>
        <a:p>
          <a:pPr latinLnBrk="1"/>
          <a:endParaRPr lang="ko-KR" altLang="en-US"/>
        </a:p>
      </dgm:t>
    </dgm:pt>
    <dgm:pt modelId="{E0A6BB72-7AB4-4A1B-9632-2276B5EB240D}" type="sibTrans" cxnId="{18F94704-FC52-4868-9CC3-D4C8E6E6CB02}">
      <dgm:prSet/>
      <dgm:spPr/>
      <dgm:t>
        <a:bodyPr/>
        <a:lstStyle/>
        <a:p>
          <a:pPr latinLnBrk="1"/>
          <a:endParaRPr lang="ko-KR" altLang="en-US"/>
        </a:p>
      </dgm:t>
    </dgm:pt>
    <dgm:pt modelId="{DA6C54F3-0098-49FF-A655-51CBCC9C9711}" type="pres">
      <dgm:prSet presAssocID="{956E3552-D93A-4881-A04F-AEDFB582EAC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701D3F5-B41F-40F2-B68F-7E5BEF312D77}" type="pres">
      <dgm:prSet presAssocID="{22757D24-2FAB-43D9-BBF8-396E59C76E98}" presName="compNode" presStyleCnt="0"/>
      <dgm:spPr/>
    </dgm:pt>
    <dgm:pt modelId="{D609B14E-5B16-479A-A82E-F75C25366760}" type="pres">
      <dgm:prSet presAssocID="{22757D24-2FAB-43D9-BBF8-396E59C76E98}" presName="pictRect" presStyleLbl="node1" presStyleIdx="0" presStyleCnt="2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pPr latinLnBrk="1"/>
          <a:endParaRPr lang="ko-KR" altLang="en-US"/>
        </a:p>
      </dgm:t>
    </dgm:pt>
    <dgm:pt modelId="{D62CE1EE-9C91-45E9-B24C-BE0B426E5F4A}" type="pres">
      <dgm:prSet presAssocID="{22757D24-2FAB-43D9-BBF8-396E59C76E98}" presName="textRect" presStyleLbl="revTx" presStyleIdx="0" presStyleCnt="2" custScaleX="10731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50E5D6F-FC1A-47F6-B452-0F16091F3E23}" type="pres">
      <dgm:prSet presAssocID="{9E3B05B0-3A47-4DC5-82F1-5BA929673E66}" presName="sibTrans" presStyleLbl="sibTrans2D1" presStyleIdx="0" presStyleCnt="0"/>
      <dgm:spPr/>
      <dgm:t>
        <a:bodyPr/>
        <a:lstStyle/>
        <a:p>
          <a:pPr latinLnBrk="1"/>
          <a:endParaRPr lang="ko-KR" altLang="en-US"/>
        </a:p>
      </dgm:t>
    </dgm:pt>
    <dgm:pt modelId="{BCB2D3AB-4680-48DB-BBB7-233C89EF701A}" type="pres">
      <dgm:prSet presAssocID="{778B79B5-1FDA-43D9-86A0-56A6800F9635}" presName="compNode" presStyleCnt="0"/>
      <dgm:spPr/>
    </dgm:pt>
    <dgm:pt modelId="{33E6E6E2-D468-4520-B165-ADF53BF11A77}" type="pres">
      <dgm:prSet presAssocID="{778B79B5-1FDA-43D9-86A0-56A6800F9635}" presName="pictRect" presStyleLbl="node1" presStyleIdx="1" presStyleCnt="2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pPr latinLnBrk="1"/>
          <a:endParaRPr lang="ko-KR" altLang="en-US"/>
        </a:p>
      </dgm:t>
    </dgm:pt>
    <dgm:pt modelId="{FE7D5C46-41FD-49AD-B340-02A3C27F52B7}" type="pres">
      <dgm:prSet presAssocID="{778B79B5-1FDA-43D9-86A0-56A6800F9635}" presName="textRect" presStyleLbl="revTx" presStyleIdx="1" presStyleCnt="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2138A49C-BE50-4B04-9B0A-F952D0AE0E01}" srcId="{956E3552-D93A-4881-A04F-AEDFB582EAC3}" destId="{22757D24-2FAB-43D9-BBF8-396E59C76E98}" srcOrd="0" destOrd="0" parTransId="{4B50FF62-1E80-41B9-B143-F5D6228FD3DA}" sibTransId="{9E3B05B0-3A47-4DC5-82F1-5BA929673E66}"/>
    <dgm:cxn modelId="{BA8C472A-4644-41E1-8BEE-69B142F16BA1}" type="presOf" srcId="{55A9E5C1-E579-4A24-BD97-E7ABE0CECDD1}" destId="{FE7D5C46-41FD-49AD-B340-02A3C27F52B7}" srcOrd="0" destOrd="1" presId="urn:microsoft.com/office/officeart/2005/8/layout/pList1"/>
    <dgm:cxn modelId="{EA89FAC7-620C-44F0-BD2E-034D84A3B69F}" srcId="{22757D24-2FAB-43D9-BBF8-396E59C76E98}" destId="{1A3B3728-8A95-4929-B416-04C2CF079C89}" srcOrd="5" destOrd="0" parTransId="{743B0073-9BC4-4CF7-B300-7F225FE02FFB}" sibTransId="{6B0AA192-3150-419C-86E4-7DEA991D5976}"/>
    <dgm:cxn modelId="{B2C122D5-0BF7-4E6B-9535-98DA8FFDAA60}" srcId="{22757D24-2FAB-43D9-BBF8-396E59C76E98}" destId="{DE3E1976-F3F0-4F9F-B4CF-54C70930CA30}" srcOrd="1" destOrd="0" parTransId="{E20C065A-5364-44FC-9271-62FE6E6C3AFF}" sibTransId="{CA75756B-BFAE-41F9-A0D1-CDA81DD8C6EB}"/>
    <dgm:cxn modelId="{ABFD1311-B5D6-4839-9B6B-D21123805499}" type="presOf" srcId="{C521BB1C-7D97-4AE6-A2F3-F03616205A96}" destId="{D62CE1EE-9C91-45E9-B24C-BE0B426E5F4A}" srcOrd="0" destOrd="1" presId="urn:microsoft.com/office/officeart/2005/8/layout/pList1"/>
    <dgm:cxn modelId="{9975294A-3A44-4C99-8541-6194B719F2DC}" type="presOf" srcId="{00499B34-7C12-4A2C-A6C7-9C78DBFCBB72}" destId="{D62CE1EE-9C91-45E9-B24C-BE0B426E5F4A}" srcOrd="0" destOrd="4" presId="urn:microsoft.com/office/officeart/2005/8/layout/pList1"/>
    <dgm:cxn modelId="{22E99A5A-BCDC-45C9-99CD-6D8756B0E02F}" type="presOf" srcId="{778B79B5-1FDA-43D9-86A0-56A6800F9635}" destId="{FE7D5C46-41FD-49AD-B340-02A3C27F52B7}" srcOrd="0" destOrd="0" presId="urn:microsoft.com/office/officeart/2005/8/layout/pList1"/>
    <dgm:cxn modelId="{404CFC51-DCBD-4129-869A-2D53BB0BDFE3}" type="presOf" srcId="{35427347-FF29-4CD9-97B4-2902737B9040}" destId="{FE7D5C46-41FD-49AD-B340-02A3C27F52B7}" srcOrd="0" destOrd="3" presId="urn:microsoft.com/office/officeart/2005/8/layout/pList1"/>
    <dgm:cxn modelId="{E9BE5600-3CBD-43C6-B43F-BB96154941B8}" type="presOf" srcId="{A685C290-88D9-4060-8CA5-FF68281001EC}" destId="{D62CE1EE-9C91-45E9-B24C-BE0B426E5F4A}" srcOrd="0" destOrd="7" presId="urn:microsoft.com/office/officeart/2005/8/layout/pList1"/>
    <dgm:cxn modelId="{E4B8C9D6-FC4F-4EDF-BB17-68A7F741A57C}" srcId="{22757D24-2FAB-43D9-BBF8-396E59C76E98}" destId="{00499B34-7C12-4A2C-A6C7-9C78DBFCBB72}" srcOrd="3" destOrd="0" parTransId="{DE7A306C-8077-4808-B592-213EEE32B34A}" sibTransId="{F5F52E95-F7F0-44E0-AF30-605C137AAE67}"/>
    <dgm:cxn modelId="{F4533038-D52C-4CD2-9340-267175AA787A}" srcId="{22757D24-2FAB-43D9-BBF8-396E59C76E98}" destId="{52EF13DF-58DB-4F17-847C-490FFAAEA688}" srcOrd="2" destOrd="0" parTransId="{10007346-6ABE-41BE-9E5F-2F96F44E7F6E}" sibTransId="{DF75534E-8706-4A92-B053-84382D5BFA22}"/>
    <dgm:cxn modelId="{18F94704-FC52-4868-9CC3-D4C8E6E6CB02}" srcId="{22757D24-2FAB-43D9-BBF8-396E59C76E98}" destId="{A685C290-88D9-4060-8CA5-FF68281001EC}" srcOrd="6" destOrd="0" parTransId="{82ABE162-01DF-4E48-9049-AE8CEF5469B1}" sibTransId="{E0A6BB72-7AB4-4A1B-9632-2276B5EB240D}"/>
    <dgm:cxn modelId="{61BB1F19-8DC4-4CD7-812F-809953A53A29}" type="presOf" srcId="{52EF13DF-58DB-4F17-847C-490FFAAEA688}" destId="{D62CE1EE-9C91-45E9-B24C-BE0B426E5F4A}" srcOrd="0" destOrd="3" presId="urn:microsoft.com/office/officeart/2005/8/layout/pList1"/>
    <dgm:cxn modelId="{DB55DE9D-E488-476F-A555-883EDF3AC26E}" srcId="{956E3552-D93A-4881-A04F-AEDFB582EAC3}" destId="{778B79B5-1FDA-43D9-86A0-56A6800F9635}" srcOrd="1" destOrd="0" parTransId="{2F38478A-57C7-426D-9107-CBB269DEEF3E}" sibTransId="{F8452A56-432A-4A76-837C-FA1ED14835C2}"/>
    <dgm:cxn modelId="{1D79EDF4-78CC-4398-8B08-AC14219BE47F}" type="presOf" srcId="{9E3B05B0-3A47-4DC5-82F1-5BA929673E66}" destId="{950E5D6F-FC1A-47F6-B452-0F16091F3E23}" srcOrd="0" destOrd="0" presId="urn:microsoft.com/office/officeart/2005/8/layout/pList1"/>
    <dgm:cxn modelId="{40E3CFD6-CD6E-4EFF-820B-EE17D13FD891}" type="presOf" srcId="{956E3552-D93A-4881-A04F-AEDFB582EAC3}" destId="{DA6C54F3-0098-49FF-A655-51CBCC9C9711}" srcOrd="0" destOrd="0" presId="urn:microsoft.com/office/officeart/2005/8/layout/pList1"/>
    <dgm:cxn modelId="{2F114C63-A965-4AEC-AC8B-D9BF8EF1C2BD}" type="presOf" srcId="{43939394-2D2D-409C-8219-6FCD4F61333A}" destId="{D62CE1EE-9C91-45E9-B24C-BE0B426E5F4A}" srcOrd="0" destOrd="5" presId="urn:microsoft.com/office/officeart/2005/8/layout/pList1"/>
    <dgm:cxn modelId="{B40B89C0-26B5-4C95-A14B-3000F9942D7F}" srcId="{22757D24-2FAB-43D9-BBF8-396E59C76E98}" destId="{FAA1433C-318D-4F79-B694-BDFC0CE70018}" srcOrd="7" destOrd="0" parTransId="{B78A05E6-7428-4870-9E2A-26EDED22E8A1}" sibTransId="{B4B1C483-2F50-4D02-9081-2BC9386997AA}"/>
    <dgm:cxn modelId="{68B98AE1-6661-49F1-AC05-527857BCA758}" type="presOf" srcId="{22757D24-2FAB-43D9-BBF8-396E59C76E98}" destId="{D62CE1EE-9C91-45E9-B24C-BE0B426E5F4A}" srcOrd="0" destOrd="0" presId="urn:microsoft.com/office/officeart/2005/8/layout/pList1"/>
    <dgm:cxn modelId="{B9BFF953-EEBD-4818-A8CC-FFE71F54F5C6}" srcId="{22757D24-2FAB-43D9-BBF8-396E59C76E98}" destId="{C521BB1C-7D97-4AE6-A2F3-F03616205A96}" srcOrd="0" destOrd="0" parTransId="{58463230-ABB0-474A-A8DD-5736DA38302E}" sibTransId="{4032A97D-72F6-44D1-B856-3215FD7F031D}"/>
    <dgm:cxn modelId="{3FE2DCF3-CC7E-4165-BD42-39E6CEC5CC5D}" srcId="{22757D24-2FAB-43D9-BBF8-396E59C76E98}" destId="{43939394-2D2D-409C-8219-6FCD4F61333A}" srcOrd="4" destOrd="0" parTransId="{9AD34BB3-B405-413D-830F-FBCE14CD80A8}" sibTransId="{8D7A69FB-A05F-4AC7-9E5B-ADB16A7DAC03}"/>
    <dgm:cxn modelId="{AE914F37-7889-4D78-80B0-99EFC73EB363}" srcId="{778B79B5-1FDA-43D9-86A0-56A6800F9635}" destId="{B841F25F-2260-497D-B22E-CE3E7780727C}" srcOrd="3" destOrd="0" parTransId="{15D185B3-5C0B-4B9F-B380-7ED4C545A806}" sibTransId="{30D2EFBD-4D56-4D04-9FB8-6E861B8F3171}"/>
    <dgm:cxn modelId="{CF3DF52D-1BC6-4EF6-9E91-9404DED0CD33}" type="presOf" srcId="{1FCC5304-0C60-477E-8DEE-65DB12C5C276}" destId="{FE7D5C46-41FD-49AD-B340-02A3C27F52B7}" srcOrd="0" destOrd="2" presId="urn:microsoft.com/office/officeart/2005/8/layout/pList1"/>
    <dgm:cxn modelId="{09AA5AFD-1934-458C-B42C-2A8D9F96CC8E}" srcId="{778B79B5-1FDA-43D9-86A0-56A6800F9635}" destId="{35427347-FF29-4CD9-97B4-2902737B9040}" srcOrd="2" destOrd="0" parTransId="{EA50DE8A-A48D-4FEA-B6D3-54DD5551D4ED}" sibTransId="{559946F0-54AD-449F-AF8C-3349B209F7D6}"/>
    <dgm:cxn modelId="{85339A56-A0AD-41DB-AD72-AF26FF11499F}" type="presOf" srcId="{DE3E1976-F3F0-4F9F-B4CF-54C70930CA30}" destId="{D62CE1EE-9C91-45E9-B24C-BE0B426E5F4A}" srcOrd="0" destOrd="2" presId="urn:microsoft.com/office/officeart/2005/8/layout/pList1"/>
    <dgm:cxn modelId="{3A04E5AA-C64A-4737-8E17-1A65B3628153}" type="presOf" srcId="{1A3B3728-8A95-4929-B416-04C2CF079C89}" destId="{D62CE1EE-9C91-45E9-B24C-BE0B426E5F4A}" srcOrd="0" destOrd="6" presId="urn:microsoft.com/office/officeart/2005/8/layout/pList1"/>
    <dgm:cxn modelId="{D421E1CB-B61E-4D6B-A3F7-A72AF548CCCA}" type="presOf" srcId="{FAA1433C-318D-4F79-B694-BDFC0CE70018}" destId="{D62CE1EE-9C91-45E9-B24C-BE0B426E5F4A}" srcOrd="0" destOrd="8" presId="urn:microsoft.com/office/officeart/2005/8/layout/pList1"/>
    <dgm:cxn modelId="{AC81AC7E-59FC-48F3-9962-A017E951C5E4}" type="presOf" srcId="{B841F25F-2260-497D-B22E-CE3E7780727C}" destId="{FE7D5C46-41FD-49AD-B340-02A3C27F52B7}" srcOrd="0" destOrd="4" presId="urn:microsoft.com/office/officeart/2005/8/layout/pList1"/>
    <dgm:cxn modelId="{903C3317-ADFC-4623-A4DE-4A5BDAD888E0}" srcId="{778B79B5-1FDA-43D9-86A0-56A6800F9635}" destId="{55A9E5C1-E579-4A24-BD97-E7ABE0CECDD1}" srcOrd="0" destOrd="0" parTransId="{4EA429E4-E2BA-494F-B97B-C3056EBE0A95}" sibTransId="{431DF6A2-B927-4581-83D1-4CF85B797726}"/>
    <dgm:cxn modelId="{C5E6FAFB-9328-4071-9AE2-BC0658587687}" srcId="{778B79B5-1FDA-43D9-86A0-56A6800F9635}" destId="{1FCC5304-0C60-477E-8DEE-65DB12C5C276}" srcOrd="1" destOrd="0" parTransId="{11D8D3C9-EDCB-4342-9C6F-1C0D12598704}" sibTransId="{BDDC51C5-928A-4440-AE42-E096838D4982}"/>
    <dgm:cxn modelId="{264B0625-A503-4433-86CA-B03BC0648AE3}" type="presParOf" srcId="{DA6C54F3-0098-49FF-A655-51CBCC9C9711}" destId="{7701D3F5-B41F-40F2-B68F-7E5BEF312D77}" srcOrd="0" destOrd="0" presId="urn:microsoft.com/office/officeart/2005/8/layout/pList1"/>
    <dgm:cxn modelId="{E94A0CBC-3965-4C1E-96A5-F8361E61C6E9}" type="presParOf" srcId="{7701D3F5-B41F-40F2-B68F-7E5BEF312D77}" destId="{D609B14E-5B16-479A-A82E-F75C25366760}" srcOrd="0" destOrd="0" presId="urn:microsoft.com/office/officeart/2005/8/layout/pList1"/>
    <dgm:cxn modelId="{9A5ACA80-3560-43CE-82D2-308497A1D808}" type="presParOf" srcId="{7701D3F5-B41F-40F2-B68F-7E5BEF312D77}" destId="{D62CE1EE-9C91-45E9-B24C-BE0B426E5F4A}" srcOrd="1" destOrd="0" presId="urn:microsoft.com/office/officeart/2005/8/layout/pList1"/>
    <dgm:cxn modelId="{C7361FF0-4272-430C-98D7-F29D7321F78D}" type="presParOf" srcId="{DA6C54F3-0098-49FF-A655-51CBCC9C9711}" destId="{950E5D6F-FC1A-47F6-B452-0F16091F3E23}" srcOrd="1" destOrd="0" presId="urn:microsoft.com/office/officeart/2005/8/layout/pList1"/>
    <dgm:cxn modelId="{4C25F19F-AA7D-4536-BCE3-1249F7601E33}" type="presParOf" srcId="{DA6C54F3-0098-49FF-A655-51CBCC9C9711}" destId="{BCB2D3AB-4680-48DB-BBB7-233C89EF701A}" srcOrd="2" destOrd="0" presId="urn:microsoft.com/office/officeart/2005/8/layout/pList1"/>
    <dgm:cxn modelId="{4C1958D8-3CA3-4E1A-A12B-C4D53DF82D50}" type="presParOf" srcId="{BCB2D3AB-4680-48DB-BBB7-233C89EF701A}" destId="{33E6E6E2-D468-4520-B165-ADF53BF11A77}" srcOrd="0" destOrd="0" presId="urn:microsoft.com/office/officeart/2005/8/layout/pList1"/>
    <dgm:cxn modelId="{375BB2E1-2171-4AD7-A687-F1039BA0F045}" type="presParOf" srcId="{BCB2D3AB-4680-48DB-BBB7-233C89EF701A}" destId="{FE7D5C46-41FD-49AD-B340-02A3C27F52B7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E99D49-9A7A-47E5-84B2-36C0FC59FB07}">
      <dsp:nvSpPr>
        <dsp:cNvPr id="0" name=""/>
        <dsp:cNvSpPr/>
      </dsp:nvSpPr>
      <dsp:spPr>
        <a:xfrm>
          <a:off x="0" y="0"/>
          <a:ext cx="2226811" cy="1534273"/>
        </a:xfrm>
        <a:prstGeom prst="round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54EA62-94DC-4837-A015-1DAAC46A21F5}">
      <dsp:nvSpPr>
        <dsp:cNvPr id="0" name=""/>
        <dsp:cNvSpPr/>
      </dsp:nvSpPr>
      <dsp:spPr>
        <a:xfrm>
          <a:off x="0" y="1505999"/>
          <a:ext cx="2226811" cy="20223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0" numCol="1" spcCol="1270" anchor="t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dirty="0" smtClean="0"/>
            <a:t>고속도로</a:t>
          </a:r>
          <a:endParaRPr lang="ko-KR" altLang="en-US" sz="1400" b="1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수도권 제</a:t>
          </a:r>
          <a:r>
            <a:rPr lang="en-US" altLang="ko-KR" sz="1200" kern="1200" dirty="0" smtClean="0"/>
            <a:t>2</a:t>
          </a:r>
          <a:r>
            <a:rPr lang="ko-KR" altLang="en-US" sz="1200" kern="1200" dirty="0" smtClean="0"/>
            <a:t>순환 고속도로</a:t>
          </a:r>
          <a:endParaRPr lang="ko-KR" altLang="en-US" sz="900" kern="1200" dirty="0"/>
        </a:p>
        <a:p>
          <a:pPr marL="57150" lvl="1" indent="-57150" algn="l" defTabSz="4000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ko-KR" altLang="en-US" sz="900" kern="1200" dirty="0"/>
        </a:p>
        <a:p>
          <a:pPr marL="57150" lvl="1" indent="-57150" algn="l" defTabSz="3556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ko-KR" altLang="en-US" sz="8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문산</a:t>
          </a:r>
          <a:r>
            <a:rPr lang="en-US" altLang="ko-KR" sz="1200" kern="1200" dirty="0" smtClean="0"/>
            <a:t>~</a:t>
          </a:r>
          <a:r>
            <a:rPr lang="ko-KR" altLang="en-US" sz="1200" kern="1200" dirty="0" err="1" smtClean="0"/>
            <a:t>도라산</a:t>
          </a:r>
          <a:r>
            <a:rPr lang="ko-KR" altLang="en-US" sz="1200" kern="1200" dirty="0" smtClean="0"/>
            <a:t> 고속도로</a:t>
          </a:r>
          <a:endParaRPr lang="ko-KR" altLang="en-US" sz="1200" kern="1200" dirty="0"/>
        </a:p>
      </dsp:txBody>
      <dsp:txXfrm>
        <a:off x="0" y="1505999"/>
        <a:ext cx="2226811" cy="2022391"/>
      </dsp:txXfrm>
    </dsp:sp>
    <dsp:sp modelId="{78C307DD-47BE-4CEB-8A71-ECC0C6A941F9}">
      <dsp:nvSpPr>
        <dsp:cNvPr id="0" name=""/>
        <dsp:cNvSpPr/>
      </dsp:nvSpPr>
      <dsp:spPr>
        <a:xfrm>
          <a:off x="2450990" y="0"/>
          <a:ext cx="2226811" cy="1534273"/>
        </a:xfrm>
        <a:prstGeom prst="round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5BCAEB-9453-4EC4-A361-7543DCA2C219}">
      <dsp:nvSpPr>
        <dsp:cNvPr id="0" name=""/>
        <dsp:cNvSpPr/>
      </dsp:nvSpPr>
      <dsp:spPr>
        <a:xfrm>
          <a:off x="2450990" y="1512163"/>
          <a:ext cx="2226811" cy="8261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0" numCol="1" spcCol="1270" anchor="t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dirty="0" smtClean="0"/>
            <a:t>지방도</a:t>
          </a:r>
          <a:endParaRPr lang="ko-KR" altLang="en-US" sz="1400" b="1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문산</a:t>
          </a:r>
          <a:r>
            <a:rPr lang="en-US" altLang="ko-KR" sz="1200" kern="1200" dirty="0" smtClean="0"/>
            <a:t>~</a:t>
          </a:r>
          <a:r>
            <a:rPr lang="ko-KR" altLang="en-US" sz="1200" kern="1200" dirty="0" smtClean="0"/>
            <a:t>내포      </a:t>
          </a:r>
          <a:r>
            <a:rPr lang="en-US" altLang="ko-KR" sz="1200" kern="1200" dirty="0" smtClean="0"/>
            <a:t>• </a:t>
          </a:r>
          <a:r>
            <a:rPr lang="ko-KR" altLang="en-US" sz="1200" kern="1200" dirty="0" smtClean="0"/>
            <a:t>적성</a:t>
          </a:r>
          <a:r>
            <a:rPr lang="en-US" altLang="ko-KR" sz="1200" kern="1200" dirty="0" smtClean="0"/>
            <a:t>~</a:t>
          </a:r>
          <a:r>
            <a:rPr lang="ko-KR" altLang="en-US" sz="1200" kern="1200" dirty="0" smtClean="0"/>
            <a:t>두일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err="1" smtClean="0"/>
            <a:t>월롱</a:t>
          </a:r>
          <a:r>
            <a:rPr lang="en-US" altLang="ko-KR" sz="1200" kern="1200" dirty="0" smtClean="0"/>
            <a:t>~</a:t>
          </a:r>
          <a:r>
            <a:rPr lang="ko-KR" altLang="en-US" sz="1200" kern="1200" dirty="0" err="1" smtClean="0"/>
            <a:t>광탄</a:t>
          </a:r>
          <a:r>
            <a:rPr lang="en-US" altLang="ko-KR" sz="1200" kern="1200" dirty="0" smtClean="0"/>
            <a:t>(1)   • </a:t>
          </a:r>
          <a:r>
            <a:rPr lang="ko-KR" altLang="en-US" sz="1200" kern="1200" dirty="0" smtClean="0"/>
            <a:t>갈현</a:t>
          </a:r>
          <a:r>
            <a:rPr lang="en-US" altLang="ko-KR" sz="1200" kern="1200" dirty="0" smtClean="0"/>
            <a:t>~</a:t>
          </a:r>
          <a:r>
            <a:rPr lang="ko-KR" altLang="en-US" sz="1200" kern="1200" dirty="0" err="1" smtClean="0"/>
            <a:t>축현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err="1" smtClean="0"/>
            <a:t>야동</a:t>
          </a:r>
          <a:r>
            <a:rPr lang="en-US" altLang="ko-KR" sz="1200" kern="1200" dirty="0" smtClean="0"/>
            <a:t>~</a:t>
          </a:r>
          <a:r>
            <a:rPr lang="ko-KR" altLang="en-US" sz="1200" kern="1200" dirty="0" err="1" smtClean="0"/>
            <a:t>금승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국지도</a:t>
          </a:r>
          <a:r>
            <a:rPr lang="en-US" altLang="ko-KR" sz="1200" kern="1200" dirty="0" smtClean="0"/>
            <a:t>78</a:t>
          </a:r>
          <a:r>
            <a:rPr lang="ko-KR" altLang="en-US" sz="1200" kern="1200" dirty="0" smtClean="0"/>
            <a:t>호선</a:t>
          </a:r>
          <a:r>
            <a:rPr lang="en-US" altLang="ko-KR" sz="1200" kern="1200" dirty="0" smtClean="0"/>
            <a:t>(</a:t>
          </a:r>
          <a:r>
            <a:rPr lang="ko-KR" altLang="en-US" sz="1200" kern="1200" dirty="0" smtClean="0"/>
            <a:t>선유리</a:t>
          </a:r>
          <a:r>
            <a:rPr lang="en-US" altLang="ko-KR" sz="1200" kern="1200" dirty="0" smtClean="0"/>
            <a:t>) </a:t>
          </a:r>
          <a:r>
            <a:rPr lang="ko-KR" altLang="en-US" sz="1200" kern="1200" dirty="0" smtClean="0"/>
            <a:t>상습정체구간 개선</a:t>
          </a:r>
          <a:endParaRPr lang="ko-KR" altLang="en-US" sz="1200" kern="1200" dirty="0"/>
        </a:p>
      </dsp:txBody>
      <dsp:txXfrm>
        <a:off x="2450990" y="1512163"/>
        <a:ext cx="2226811" cy="826147"/>
      </dsp:txXfrm>
    </dsp:sp>
    <dsp:sp modelId="{9FE9CC77-45EC-46A1-AC1C-7FE74551746A}">
      <dsp:nvSpPr>
        <dsp:cNvPr id="0" name=""/>
        <dsp:cNvSpPr/>
      </dsp:nvSpPr>
      <dsp:spPr>
        <a:xfrm>
          <a:off x="4901980" y="0"/>
          <a:ext cx="2226811" cy="1534273"/>
        </a:xfrm>
        <a:prstGeom prst="round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FDBC74-0355-4E4A-B154-A28519BCDDFE}">
      <dsp:nvSpPr>
        <dsp:cNvPr id="0" name=""/>
        <dsp:cNvSpPr/>
      </dsp:nvSpPr>
      <dsp:spPr>
        <a:xfrm>
          <a:off x="4901979" y="1512163"/>
          <a:ext cx="2226811" cy="8261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0" numCol="1" spcCol="1270" anchor="t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400" b="1" kern="1200" dirty="0" smtClean="0"/>
            <a:t>LH</a:t>
          </a:r>
          <a:r>
            <a:rPr lang="ko-KR" altLang="en-US" sz="1400" b="1" kern="1200" dirty="0" smtClean="0"/>
            <a:t>사업</a:t>
          </a:r>
          <a:endParaRPr lang="ko-KR" altLang="en-US" sz="1400" b="1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시도</a:t>
          </a:r>
          <a:r>
            <a:rPr lang="en-US" altLang="ko-KR" sz="1200" kern="1200" dirty="0" smtClean="0"/>
            <a:t>1</a:t>
          </a:r>
          <a:r>
            <a:rPr lang="ko-KR" altLang="en-US" sz="1200" kern="1200" dirty="0" smtClean="0"/>
            <a:t>호선 신설 및 확장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ko-KR" altLang="en-US" sz="1200" kern="1200" dirty="0"/>
        </a:p>
        <a:p>
          <a:pPr marL="57150" lvl="1" indent="-57150" algn="l" defTabSz="3556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ko-KR" altLang="en-US" sz="8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김포</a:t>
          </a:r>
          <a:r>
            <a:rPr lang="en-US" altLang="ko-KR" sz="1200" kern="1200" dirty="0" smtClean="0"/>
            <a:t>~</a:t>
          </a:r>
          <a:r>
            <a:rPr lang="ko-KR" altLang="en-US" sz="1200" kern="1200" dirty="0" err="1" smtClean="0"/>
            <a:t>관산간</a:t>
          </a:r>
          <a:r>
            <a:rPr lang="ko-KR" altLang="en-US" sz="1200" kern="1200" dirty="0" smtClean="0"/>
            <a:t> 도로</a:t>
          </a:r>
          <a:r>
            <a:rPr lang="en-US" altLang="ko-KR" sz="1050" kern="1200" dirty="0" smtClean="0"/>
            <a:t>(</a:t>
          </a:r>
          <a:r>
            <a:rPr lang="ko-KR" altLang="en-US" sz="1050" kern="1200" dirty="0" smtClean="0"/>
            <a:t>보상 </a:t>
          </a:r>
          <a:r>
            <a:rPr lang="en-US" altLang="ko-KR" sz="1050" kern="1200" dirty="0" smtClean="0"/>
            <a:t>80%)</a:t>
          </a:r>
          <a:endParaRPr lang="ko-KR" altLang="en-US" sz="1050" kern="1200" dirty="0"/>
        </a:p>
      </dsp:txBody>
      <dsp:txXfrm>
        <a:off x="4901979" y="1512163"/>
        <a:ext cx="2226811" cy="8261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09B14E-5B16-479A-A82E-F75C25366760}">
      <dsp:nvSpPr>
        <dsp:cNvPr id="0" name=""/>
        <dsp:cNvSpPr/>
      </dsp:nvSpPr>
      <dsp:spPr>
        <a:xfrm>
          <a:off x="101212" y="729186"/>
          <a:ext cx="2700101" cy="1860369"/>
        </a:xfrm>
        <a:prstGeom prst="round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2CE1EE-9C91-45E9-B24C-BE0B426E5F4A}">
      <dsp:nvSpPr>
        <dsp:cNvPr id="0" name=""/>
        <dsp:cNvSpPr/>
      </dsp:nvSpPr>
      <dsp:spPr>
        <a:xfrm>
          <a:off x="2401" y="2589556"/>
          <a:ext cx="2897721" cy="10017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0" numCol="1" spcCol="1270" anchor="t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dirty="0" smtClean="0"/>
            <a:t>자체사업</a:t>
          </a:r>
          <a:endParaRPr lang="ko-KR" altLang="en-US" sz="1400" b="1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야당</a:t>
          </a:r>
          <a:r>
            <a:rPr lang="en-US" altLang="ko-KR" sz="1200" kern="1200" dirty="0" smtClean="0"/>
            <a:t>~</a:t>
          </a:r>
          <a:r>
            <a:rPr lang="ko-KR" altLang="en-US" sz="1200" kern="1200" dirty="0" err="1" smtClean="0"/>
            <a:t>상지석</a:t>
          </a:r>
          <a:r>
            <a:rPr lang="ko-KR" altLang="en-US" sz="1200" kern="1200" dirty="0" smtClean="0"/>
            <a:t> </a:t>
          </a:r>
          <a:r>
            <a:rPr lang="ko-KR" altLang="en-US" sz="1200" kern="1200" dirty="0" err="1" smtClean="0"/>
            <a:t>동측</a:t>
          </a:r>
          <a:r>
            <a:rPr lang="ko-KR" altLang="en-US" sz="1200" kern="1200" dirty="0" smtClean="0"/>
            <a:t> 연결도로</a:t>
          </a:r>
          <a:r>
            <a:rPr lang="en-US" altLang="ko-KR" sz="1050" kern="1200" dirty="0" smtClean="0"/>
            <a:t>(</a:t>
          </a:r>
          <a:r>
            <a:rPr lang="ko-KR" altLang="en-US" sz="1050" kern="1200" dirty="0" smtClean="0"/>
            <a:t>보상 </a:t>
          </a:r>
          <a:r>
            <a:rPr lang="en-US" altLang="ko-KR" sz="1050" kern="1200" dirty="0" smtClean="0"/>
            <a:t>22%)</a:t>
          </a:r>
          <a:endParaRPr lang="ko-KR" altLang="en-US" sz="105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err="1" smtClean="0"/>
            <a:t>운정역</a:t>
          </a:r>
          <a:r>
            <a:rPr lang="en-US" altLang="ko-KR" sz="1200" kern="1200" dirty="0" smtClean="0"/>
            <a:t>~</a:t>
          </a:r>
          <a:r>
            <a:rPr lang="ko-KR" altLang="en-US" sz="1200" kern="1200" dirty="0" err="1" smtClean="0"/>
            <a:t>야당역</a:t>
          </a:r>
          <a:r>
            <a:rPr lang="en-US" altLang="ko-KR" sz="1200" kern="1200" dirty="0" smtClean="0"/>
            <a:t>~</a:t>
          </a:r>
          <a:r>
            <a:rPr lang="ko-KR" altLang="en-US" sz="1200" kern="1200" dirty="0" err="1" smtClean="0"/>
            <a:t>앵골과선교</a:t>
          </a:r>
          <a:r>
            <a:rPr lang="ko-KR" altLang="en-US" sz="1200" kern="1200" dirty="0" smtClean="0"/>
            <a:t> </a:t>
          </a:r>
          <a:r>
            <a:rPr lang="en-US" altLang="ko-KR" sz="1050" kern="1200" dirty="0" smtClean="0"/>
            <a:t>(</a:t>
          </a:r>
          <a:r>
            <a:rPr lang="ko-KR" altLang="en-US" sz="1050" kern="1200" dirty="0" smtClean="0"/>
            <a:t>공사 </a:t>
          </a:r>
          <a:r>
            <a:rPr lang="en-US" altLang="ko-KR" sz="1050" kern="1200" dirty="0" smtClean="0"/>
            <a:t>5%)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err="1" smtClean="0"/>
            <a:t>운정역</a:t>
          </a:r>
          <a:r>
            <a:rPr lang="en-US" altLang="ko-KR" sz="1200" kern="1200" dirty="0" smtClean="0"/>
            <a:t>~</a:t>
          </a:r>
          <a:r>
            <a:rPr lang="ko-KR" altLang="en-US" sz="1200" kern="1200" dirty="0" err="1" smtClean="0"/>
            <a:t>능안리</a:t>
          </a:r>
          <a:r>
            <a:rPr lang="ko-KR" altLang="en-US" sz="1200" kern="1200" dirty="0" smtClean="0"/>
            <a:t> </a:t>
          </a:r>
          <a:r>
            <a:rPr lang="en-US" altLang="ko-KR" sz="1050" kern="1200" dirty="0" smtClean="0"/>
            <a:t>(</a:t>
          </a:r>
          <a:r>
            <a:rPr lang="ko-KR" altLang="en-US" sz="1050" kern="1200" dirty="0" smtClean="0"/>
            <a:t>공사 </a:t>
          </a:r>
          <a:r>
            <a:rPr lang="en-US" altLang="ko-KR" sz="1050" kern="1200" dirty="0" smtClean="0"/>
            <a:t>43%)</a:t>
          </a:r>
          <a:endParaRPr lang="ko-KR" altLang="en-US" sz="105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err="1" smtClean="0"/>
            <a:t>오도동</a:t>
          </a:r>
          <a:r>
            <a:rPr lang="ko-KR" altLang="en-US" sz="1200" kern="1200" dirty="0" smtClean="0"/>
            <a:t> 마을진입도로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err="1" smtClean="0"/>
            <a:t>캠프하우즈</a:t>
          </a:r>
          <a:r>
            <a:rPr lang="ko-KR" altLang="en-US" sz="1200" kern="1200" dirty="0" smtClean="0"/>
            <a:t> 진입도로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err="1" smtClean="0"/>
            <a:t>장기미집행</a:t>
          </a:r>
          <a:r>
            <a:rPr lang="ko-KR" altLang="en-US" sz="1200" kern="1200" dirty="0" smtClean="0"/>
            <a:t> 도시계획도로</a:t>
          </a:r>
          <a:r>
            <a:rPr lang="en-US" altLang="ko-KR" sz="1200" kern="1200" dirty="0" smtClean="0"/>
            <a:t>(44</a:t>
          </a:r>
          <a:r>
            <a:rPr lang="ko-KR" altLang="en-US" sz="1200" kern="1200" dirty="0" smtClean="0"/>
            <a:t>개소</a:t>
          </a:r>
          <a:r>
            <a:rPr lang="en-US" altLang="ko-KR" sz="1200" kern="1200" dirty="0" smtClean="0"/>
            <a:t>)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spc="-100" baseline="0" dirty="0" err="1" smtClean="0"/>
            <a:t>파주센트럴밸리</a:t>
          </a:r>
          <a:r>
            <a:rPr lang="ko-KR" altLang="en-US" sz="1200" kern="1200" spc="-100" baseline="0" dirty="0" smtClean="0"/>
            <a:t> 산단 진입도로 </a:t>
          </a:r>
          <a:r>
            <a:rPr lang="en-US" altLang="ko-KR" sz="1050" kern="1200" spc="-100" baseline="0" dirty="0" smtClean="0"/>
            <a:t>(</a:t>
          </a:r>
          <a:r>
            <a:rPr lang="ko-KR" altLang="en-US" sz="1050" kern="1200" spc="-100" baseline="0" dirty="0" smtClean="0"/>
            <a:t>공사 </a:t>
          </a:r>
          <a:r>
            <a:rPr lang="en-US" altLang="ko-KR" sz="1050" kern="1200" spc="-100" baseline="0" dirty="0" smtClean="0"/>
            <a:t>40%)</a:t>
          </a:r>
          <a:endParaRPr lang="ko-KR" altLang="en-US" sz="1050" kern="1200" spc="-100" baseline="0" dirty="0"/>
        </a:p>
      </dsp:txBody>
      <dsp:txXfrm>
        <a:off x="2401" y="2589556"/>
        <a:ext cx="2897721" cy="1001737"/>
      </dsp:txXfrm>
    </dsp:sp>
    <dsp:sp modelId="{33E6E6E2-D468-4520-B165-ADF53BF11A77}">
      <dsp:nvSpPr>
        <dsp:cNvPr id="0" name=""/>
        <dsp:cNvSpPr/>
      </dsp:nvSpPr>
      <dsp:spPr>
        <a:xfrm>
          <a:off x="3170247" y="729186"/>
          <a:ext cx="2700101" cy="1860369"/>
        </a:xfrm>
        <a:prstGeom prst="round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7D5C46-41FD-49AD-B340-02A3C27F52B7}">
      <dsp:nvSpPr>
        <dsp:cNvPr id="0" name=""/>
        <dsp:cNvSpPr/>
      </dsp:nvSpPr>
      <dsp:spPr>
        <a:xfrm>
          <a:off x="3170247" y="2589556"/>
          <a:ext cx="2700101" cy="1001737"/>
        </a:xfrm>
        <a:prstGeom prst="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0" numCol="1" spcCol="1270" anchor="t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dirty="0" smtClean="0"/>
            <a:t>생활도로</a:t>
          </a:r>
          <a:endParaRPr lang="ko-KR" altLang="en-US" sz="1400" b="1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파주</a:t>
          </a:r>
          <a:r>
            <a:rPr lang="en-US" altLang="ko-KR" sz="1200" kern="1200" dirty="0" smtClean="0"/>
            <a:t>~</a:t>
          </a:r>
          <a:r>
            <a:rPr lang="ko-KR" altLang="en-US" sz="1200" kern="1200" dirty="0" err="1" smtClean="0"/>
            <a:t>부곡간</a:t>
          </a:r>
          <a:r>
            <a:rPr lang="ko-KR" altLang="en-US" sz="1200" kern="1200" dirty="0" smtClean="0"/>
            <a:t> </a:t>
          </a:r>
          <a:r>
            <a:rPr lang="ko-KR" altLang="en-US" sz="1200" kern="1200" dirty="0" err="1" smtClean="0"/>
            <a:t>도로확포장</a:t>
          </a:r>
          <a:r>
            <a:rPr lang="ko-KR" altLang="en-US" sz="1200" kern="1200" dirty="0" smtClean="0"/>
            <a:t> </a:t>
          </a:r>
          <a:r>
            <a:rPr lang="en-US" altLang="ko-KR" sz="1050" kern="1200" dirty="0" smtClean="0"/>
            <a:t>(</a:t>
          </a:r>
          <a:r>
            <a:rPr lang="ko-KR" altLang="en-US" sz="1050" kern="1200" dirty="0" smtClean="0"/>
            <a:t>공사 </a:t>
          </a:r>
          <a:r>
            <a:rPr lang="en-US" altLang="ko-KR" sz="1050" kern="1200" dirty="0" smtClean="0"/>
            <a:t>7%)</a:t>
          </a:r>
          <a:endParaRPr lang="ko-KR" altLang="en-US" sz="105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err="1" smtClean="0"/>
            <a:t>법원읍</a:t>
          </a:r>
          <a:r>
            <a:rPr lang="ko-KR" altLang="en-US" sz="1200" kern="1200" dirty="0" smtClean="0"/>
            <a:t> </a:t>
          </a:r>
          <a:r>
            <a:rPr lang="ko-KR" altLang="en-US" sz="1200" kern="1200" dirty="0" err="1" smtClean="0"/>
            <a:t>초리골</a:t>
          </a:r>
          <a:r>
            <a:rPr lang="ko-KR" altLang="en-US" sz="1200" kern="1200" dirty="0" smtClean="0"/>
            <a:t> </a:t>
          </a:r>
          <a:r>
            <a:rPr lang="ko-KR" altLang="en-US" sz="1200" kern="1200" dirty="0" err="1" smtClean="0"/>
            <a:t>도로확포장</a:t>
          </a:r>
          <a:r>
            <a:rPr lang="ko-KR" altLang="en-US" sz="1200" kern="1200" dirty="0" smtClean="0"/>
            <a:t> 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송학교차로 개선사업 </a:t>
          </a:r>
          <a:r>
            <a:rPr lang="en-US" altLang="ko-KR" sz="1050" kern="1200" dirty="0" smtClean="0"/>
            <a:t>(</a:t>
          </a:r>
          <a:r>
            <a:rPr lang="ko-KR" altLang="en-US" sz="1050" kern="1200" dirty="0" smtClean="0"/>
            <a:t>완료</a:t>
          </a:r>
          <a:r>
            <a:rPr lang="en-US" altLang="ko-KR" sz="1050" kern="1200" dirty="0" smtClean="0"/>
            <a:t>)</a:t>
          </a:r>
          <a:endParaRPr lang="ko-KR" altLang="en-US" sz="105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보도설치</a:t>
          </a:r>
          <a:r>
            <a:rPr lang="en-US" altLang="ko-KR" sz="1200" kern="1200" dirty="0" smtClean="0"/>
            <a:t>(15</a:t>
          </a:r>
          <a:r>
            <a:rPr lang="ko-KR" altLang="en-US" sz="1200" kern="1200" dirty="0" smtClean="0"/>
            <a:t>개소</a:t>
          </a:r>
          <a:r>
            <a:rPr lang="en-US" altLang="ko-KR" sz="1200" kern="1200" dirty="0" smtClean="0"/>
            <a:t>)</a:t>
          </a:r>
          <a:endParaRPr lang="ko-KR" altLang="en-US" sz="1200" kern="1200" dirty="0"/>
        </a:p>
      </dsp:txBody>
      <dsp:txXfrm>
        <a:off x="3170247" y="2589556"/>
        <a:ext cx="2700101" cy="10017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4549" cy="496253"/>
          </a:xfrm>
          <a:prstGeom prst="rect">
            <a:avLst/>
          </a:prstGeom>
        </p:spPr>
        <p:txBody>
          <a:bodyPr vert="horz" lIns="90361" tIns="45182" rIns="90361" bIns="4518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1541" y="2"/>
            <a:ext cx="2944548" cy="496253"/>
          </a:xfrm>
          <a:prstGeom prst="rect">
            <a:avLst/>
          </a:prstGeom>
        </p:spPr>
        <p:txBody>
          <a:bodyPr vert="horz" lIns="90361" tIns="45182" rIns="90361" bIns="4518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319426D-9418-4E7D-883A-821CBB2D3D26}" type="datetimeFigureOut">
              <a:rPr lang="ko-KR" altLang="en-US"/>
              <a:pPr>
                <a:defRPr/>
              </a:pPr>
              <a:t>2022-07-27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28801"/>
            <a:ext cx="2944549" cy="496252"/>
          </a:xfrm>
          <a:prstGeom prst="rect">
            <a:avLst/>
          </a:prstGeom>
        </p:spPr>
        <p:txBody>
          <a:bodyPr vert="horz" lIns="90361" tIns="45182" rIns="90361" bIns="4518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1541" y="9428801"/>
            <a:ext cx="2944548" cy="496252"/>
          </a:xfrm>
          <a:prstGeom prst="rect">
            <a:avLst/>
          </a:prstGeom>
        </p:spPr>
        <p:txBody>
          <a:bodyPr vert="horz" lIns="90361" tIns="45182" rIns="90361" bIns="4518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A13536C-BBE8-469A-88C3-FAFB2142657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712052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6135" cy="496253"/>
          </a:xfrm>
          <a:prstGeom prst="rect">
            <a:avLst/>
          </a:prstGeom>
        </p:spPr>
        <p:txBody>
          <a:bodyPr vert="horz" lIns="91294" tIns="45646" rIns="91294" bIns="45646" rtlCol="0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957" y="2"/>
            <a:ext cx="2946135" cy="496253"/>
          </a:xfrm>
          <a:prstGeom prst="rect">
            <a:avLst/>
          </a:prstGeom>
        </p:spPr>
        <p:txBody>
          <a:bodyPr vert="horz" lIns="91294" tIns="45646" rIns="91294" bIns="45646" rtlCol="0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9A2ECFCB-1AA4-4BAF-8F0F-53F0E8A2E65F}" type="datetimeFigureOut">
              <a:rPr lang="ko-KR" altLang="en-US"/>
              <a:pPr>
                <a:defRPr/>
              </a:pPr>
              <a:t>2022-07-27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6" rIns="91294" bIns="45646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247" y="4715192"/>
            <a:ext cx="5437187" cy="4466274"/>
          </a:xfrm>
          <a:prstGeom prst="rect">
            <a:avLst/>
          </a:prstGeom>
        </p:spPr>
        <p:txBody>
          <a:bodyPr vert="horz" lIns="91294" tIns="45646" rIns="91294" bIns="45646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801"/>
            <a:ext cx="2946135" cy="496252"/>
          </a:xfrm>
          <a:prstGeom prst="rect">
            <a:avLst/>
          </a:prstGeom>
        </p:spPr>
        <p:txBody>
          <a:bodyPr vert="horz" lIns="91294" tIns="45646" rIns="91294" bIns="45646" rtlCol="0" anchor="b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957" y="9428801"/>
            <a:ext cx="2946135" cy="496252"/>
          </a:xfrm>
          <a:prstGeom prst="rect">
            <a:avLst/>
          </a:prstGeom>
        </p:spPr>
        <p:txBody>
          <a:bodyPr vert="horz" lIns="91294" tIns="45646" rIns="91294" bIns="45646" rtlCol="0" anchor="b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D5DECCFA-514C-4E30-826A-48A21F3329D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766829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baseline="0" dirty="0" smtClean="0">
                <a:latin typeface="바탕" pitchFamily="18" charset="-127"/>
                <a:ea typeface="바탕" pitchFamily="18" charset="-127"/>
              </a:rPr>
              <a:t>□ 안전건설교통국장 </a:t>
            </a:r>
            <a:r>
              <a:rPr lang="ko-KR" altLang="en-US" b="1" baseline="0" dirty="0" err="1" smtClean="0">
                <a:latin typeface="바탕" pitchFamily="18" charset="-127"/>
                <a:ea typeface="바탕" pitchFamily="18" charset="-127"/>
              </a:rPr>
              <a:t>이병준입니다</a:t>
            </a:r>
            <a:r>
              <a:rPr lang="en-US" altLang="ko-KR" b="1" baseline="0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aseline="0" dirty="0" smtClean="0">
              <a:latin typeface="바탕" pitchFamily="18" charset="-127"/>
              <a:ea typeface="바탕" pitchFamily="18" charset="-127"/>
            </a:endParaRPr>
          </a:p>
          <a:p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○ 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2022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년도 안전건설교통국 시정업무보고 드리겠습니다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.</a:t>
            </a:r>
            <a:endParaRPr lang="ko-KR" altLang="en-US" dirty="0" smtClean="0">
              <a:latin typeface="바탕" pitchFamily="18" charset="-127"/>
              <a:ea typeface="바탕" pitchFamily="18" charset="-127"/>
            </a:endParaRPr>
          </a:p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5794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b="1" dirty="0" smtClean="0"/>
              <a:t>□ </a:t>
            </a:r>
            <a:r>
              <a:rPr lang="ko-KR" altLang="en-US" dirty="0" smtClean="0"/>
              <a:t>먼저</a:t>
            </a:r>
            <a:r>
              <a:rPr lang="en-US" altLang="ko-KR" dirty="0" smtClean="0"/>
              <a:t>,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안전총괄과</a:t>
            </a:r>
            <a:r>
              <a:rPr lang="ko-KR" altLang="en-US" b="1" dirty="0" smtClean="0"/>
              <a:t> 소관</a:t>
            </a:r>
            <a:r>
              <a:rPr lang="ko-KR" altLang="en-US" dirty="0" smtClean="0"/>
              <a:t>입니다</a:t>
            </a:r>
            <a:r>
              <a:rPr lang="en-US" altLang="ko-KR" dirty="0" smtClean="0"/>
              <a:t>.</a:t>
            </a:r>
          </a:p>
          <a:p>
            <a:pPr fontAlgn="base" latinLnBrk="1"/>
            <a:endParaRPr lang="ko-KR" altLang="en-US" dirty="0" smtClean="0"/>
          </a:p>
          <a:p>
            <a:pPr fontAlgn="base" latinLnBrk="1"/>
            <a:r>
              <a:rPr lang="ko-KR" altLang="en-US" dirty="0" smtClean="0"/>
              <a:t>❍ </a:t>
            </a:r>
            <a:r>
              <a:rPr lang="ko-KR" altLang="en-US" b="1" dirty="0" smtClean="0"/>
              <a:t>자연재난 선제적 대응체계 구축</a:t>
            </a:r>
            <a:r>
              <a:rPr lang="ko-KR" altLang="en-US" dirty="0" smtClean="0"/>
              <a:t>을 위해 </a:t>
            </a:r>
          </a:p>
          <a:p>
            <a:pPr fontAlgn="base" latinLnBrk="1"/>
            <a:r>
              <a:rPr lang="ko-KR" altLang="en-US" b="1" dirty="0" smtClean="0"/>
              <a:t>임진강 자연재해 비상대처계획을 수립하고</a:t>
            </a:r>
            <a:r>
              <a:rPr lang="ko-KR" altLang="en-US" dirty="0" smtClean="0"/>
              <a:t> </a:t>
            </a:r>
          </a:p>
          <a:p>
            <a:pPr fontAlgn="base" latinLnBrk="1"/>
            <a:r>
              <a:rPr lang="ko-KR" altLang="en-US" dirty="0" smtClean="0"/>
              <a:t>실제 홍수 발생 시 </a:t>
            </a:r>
            <a:r>
              <a:rPr lang="ko-KR" altLang="en-US" dirty="0" err="1" smtClean="0"/>
              <a:t>적용가능한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fontAlgn="base" latinLnBrk="1"/>
            <a:r>
              <a:rPr lang="ko-KR" altLang="en-US" dirty="0" smtClean="0"/>
              <a:t>다양한 유형별 </a:t>
            </a:r>
            <a:r>
              <a:rPr lang="ko-KR" altLang="en-US" dirty="0" err="1" smtClean="0"/>
              <a:t>비상대처</a:t>
            </a:r>
            <a:r>
              <a:rPr lang="ko-KR" altLang="en-US" dirty="0" smtClean="0"/>
              <a:t> 계획을 정비하겠습니다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pPr fontAlgn="base" latinLnBrk="1"/>
            <a:r>
              <a:rPr lang="ko-KR" altLang="en-US" dirty="0" smtClean="0"/>
              <a:t>경기도</a:t>
            </a:r>
            <a:r>
              <a:rPr lang="en-US" altLang="ko-KR" dirty="0" smtClean="0"/>
              <a:t>·</a:t>
            </a:r>
            <a:r>
              <a:rPr lang="ko-KR" altLang="en-US" dirty="0" smtClean="0"/>
              <a:t>파주</a:t>
            </a:r>
            <a:r>
              <a:rPr lang="en-US" altLang="ko-KR" dirty="0" smtClean="0"/>
              <a:t>·</a:t>
            </a:r>
            <a:r>
              <a:rPr lang="ko-KR" altLang="en-US" dirty="0" smtClean="0"/>
              <a:t>연천 합동 용역으로 총 사업비 </a:t>
            </a:r>
            <a:r>
              <a:rPr lang="en-US" altLang="ko-KR" dirty="0" smtClean="0"/>
              <a:t>30</a:t>
            </a:r>
            <a:r>
              <a:rPr lang="ko-KR" altLang="en-US" dirty="0" smtClean="0"/>
              <a:t>억원입니다</a:t>
            </a:r>
            <a:r>
              <a:rPr lang="en-US" altLang="ko-KR" dirty="0" smtClean="0"/>
              <a:t>.</a:t>
            </a:r>
          </a:p>
          <a:p>
            <a:pPr fontAlgn="base" latinLnBrk="1"/>
            <a:endParaRPr lang="ko-KR" altLang="en-US" dirty="0" smtClean="0"/>
          </a:p>
          <a:p>
            <a:pPr fontAlgn="base" latinLnBrk="1"/>
            <a:r>
              <a:rPr lang="ko-KR" altLang="en-US" dirty="0" smtClean="0"/>
              <a:t>❍ </a:t>
            </a:r>
            <a:r>
              <a:rPr lang="ko-KR" altLang="en-US" dirty="0" err="1" smtClean="0"/>
              <a:t>국비확보에</a:t>
            </a:r>
            <a:r>
              <a:rPr lang="ko-KR" altLang="en-US" dirty="0" smtClean="0"/>
              <a:t> 따라 빗물펌프장 설치 등</a:t>
            </a:r>
          </a:p>
          <a:p>
            <a:pPr fontAlgn="base" latinLnBrk="1"/>
            <a:r>
              <a:rPr lang="ko-KR" altLang="en-US" b="1" dirty="0" smtClean="0"/>
              <a:t>율곡 자연재해위험개선지구 정비</a:t>
            </a:r>
            <a:r>
              <a:rPr lang="ko-KR" altLang="en-US" dirty="0" smtClean="0"/>
              <a:t>를 실시하여 </a:t>
            </a:r>
          </a:p>
          <a:p>
            <a:pPr fontAlgn="base" latinLnBrk="1"/>
            <a:r>
              <a:rPr lang="ko-KR" altLang="en-US" dirty="0" smtClean="0"/>
              <a:t>임진강 </a:t>
            </a:r>
            <a:r>
              <a:rPr lang="ko-KR" altLang="en-US" dirty="0" err="1" smtClean="0"/>
              <a:t>외수위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상승시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내수배제</a:t>
            </a:r>
            <a:r>
              <a:rPr lang="ko-KR" altLang="en-US" dirty="0" smtClean="0"/>
              <a:t> 불량으로 인한 </a:t>
            </a:r>
          </a:p>
          <a:p>
            <a:pPr fontAlgn="base" latinLnBrk="1"/>
            <a:r>
              <a:rPr lang="ko-KR" altLang="en-US" dirty="0" smtClean="0"/>
              <a:t>상습적인 침수피해를 방지하고 인명과 재산피해 예방에 </a:t>
            </a:r>
          </a:p>
          <a:p>
            <a:pPr fontAlgn="base" latinLnBrk="1"/>
            <a:r>
              <a:rPr lang="ko-KR" altLang="en-US" dirty="0" smtClean="0"/>
              <a:t>철저를 기하도록 하겠습니다</a:t>
            </a:r>
            <a:r>
              <a:rPr lang="en-US" altLang="ko-KR" dirty="0" smtClean="0"/>
              <a:t>.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0501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dirty="0" smtClean="0"/>
              <a:t>❍ </a:t>
            </a:r>
            <a:r>
              <a:rPr lang="ko-KR" altLang="en-US" b="1" dirty="0" err="1" smtClean="0"/>
              <a:t>소교랑</a:t>
            </a:r>
            <a:r>
              <a:rPr lang="en-US" altLang="ko-KR" b="1" dirty="0" smtClean="0"/>
              <a:t>,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세천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농로</a:t>
            </a:r>
            <a:r>
              <a:rPr lang="en-US" altLang="ko-KR" b="1" dirty="0" smtClean="0"/>
              <a:t>, </a:t>
            </a:r>
            <a:r>
              <a:rPr lang="ko-KR" altLang="en-US" b="1" dirty="0" err="1" smtClean="0"/>
              <a:t>마을진입로</a:t>
            </a:r>
            <a:r>
              <a:rPr lang="ko-KR" altLang="en-US" b="1" dirty="0" smtClean="0"/>
              <a:t> 등 </a:t>
            </a:r>
            <a:endParaRPr lang="en-US" altLang="ko-KR" b="1" dirty="0" smtClean="0"/>
          </a:p>
          <a:p>
            <a:pPr fontAlgn="base" latinLnBrk="1"/>
            <a:r>
              <a:rPr lang="ko-KR" altLang="en-US" b="1" dirty="0" smtClean="0"/>
              <a:t>소규모 공공시설 전수조사 용역을 실시</a:t>
            </a:r>
            <a:r>
              <a:rPr lang="ko-KR" altLang="en-US" b="0" dirty="0" smtClean="0"/>
              <a:t>하여 </a:t>
            </a:r>
            <a:endParaRPr lang="en-US" altLang="ko-KR" b="0" dirty="0" smtClean="0"/>
          </a:p>
          <a:p>
            <a:pPr fontAlgn="base" latinLnBrk="1"/>
            <a:r>
              <a:rPr lang="ko-KR" altLang="en-US" b="0" dirty="0" smtClean="0"/>
              <a:t>체계적으로 관리하도록 하겠습니다</a:t>
            </a:r>
            <a:r>
              <a:rPr lang="en-US" altLang="ko-KR" b="0" dirty="0" smtClean="0"/>
              <a:t>.</a:t>
            </a:r>
          </a:p>
          <a:p>
            <a:pPr fontAlgn="base" latinLnBrk="1"/>
            <a:endParaRPr lang="en-US" altLang="ko-KR" b="1" dirty="0" smtClean="0"/>
          </a:p>
          <a:p>
            <a:pPr fontAlgn="base" latinLnBrk="1"/>
            <a:r>
              <a:rPr lang="ko-KR" altLang="en-US" dirty="0" smtClean="0"/>
              <a:t>❍ 다음으로 </a:t>
            </a:r>
            <a:r>
              <a:rPr lang="ko-KR" altLang="en-US" b="1" dirty="0" smtClean="0"/>
              <a:t>생활밀착형 </a:t>
            </a:r>
            <a:r>
              <a:rPr lang="ko-KR" altLang="en-US" b="1" dirty="0" err="1" smtClean="0"/>
              <a:t>안전정책을</a:t>
            </a:r>
            <a:r>
              <a:rPr lang="ko-KR" altLang="en-US" b="1" dirty="0" smtClean="0"/>
              <a:t> 추진</a:t>
            </a:r>
            <a:r>
              <a:rPr lang="ko-KR" altLang="en-US" dirty="0" smtClean="0"/>
              <a:t>하도록 하겠습니다</a:t>
            </a:r>
            <a:r>
              <a:rPr lang="en-US" altLang="ko-KR" dirty="0" smtClean="0"/>
              <a:t>.</a:t>
            </a:r>
          </a:p>
          <a:p>
            <a:pPr fontAlgn="base" latinLnBrk="1"/>
            <a:endParaRPr lang="ko-KR" altLang="en-US" dirty="0" smtClean="0"/>
          </a:p>
          <a:p>
            <a:pPr fontAlgn="base" latinLnBrk="1"/>
            <a:r>
              <a:rPr lang="ko-KR" altLang="en-US" dirty="0" smtClean="0"/>
              <a:t>❍ </a:t>
            </a:r>
            <a:r>
              <a:rPr lang="ko-KR" altLang="en-US" b="1" dirty="0" smtClean="0"/>
              <a:t>시민안전보험</a:t>
            </a:r>
            <a:r>
              <a:rPr lang="ko-KR" altLang="en-US" dirty="0" smtClean="0"/>
              <a:t>을 확대하여 시민의 </a:t>
            </a:r>
            <a:r>
              <a:rPr lang="ko-KR" altLang="en-US" dirty="0" err="1" smtClean="0"/>
              <a:t>생활안전을</a:t>
            </a:r>
            <a:r>
              <a:rPr lang="ko-KR" altLang="en-US" dirty="0" smtClean="0"/>
              <a:t> 보장하겠습니다</a:t>
            </a:r>
            <a:r>
              <a:rPr lang="en-US" altLang="ko-KR" dirty="0" smtClean="0"/>
              <a:t>. </a:t>
            </a:r>
            <a:endParaRPr lang="ko-KR" altLang="en-US" dirty="0" smtClean="0"/>
          </a:p>
          <a:p>
            <a:pPr fontAlgn="base" latinLnBrk="1"/>
            <a:r>
              <a:rPr lang="en-US" altLang="ko-KR" dirty="0" smtClean="0"/>
              <a:t>2021</a:t>
            </a:r>
            <a:r>
              <a:rPr lang="ko-KR" altLang="en-US" dirty="0" smtClean="0"/>
              <a:t>년 대비 </a:t>
            </a:r>
            <a:r>
              <a:rPr lang="en-US" altLang="ko-KR" b="1" dirty="0" smtClean="0"/>
              <a:t>5</a:t>
            </a:r>
            <a:r>
              <a:rPr lang="ko-KR" altLang="en-US" b="1" dirty="0" err="1" smtClean="0"/>
              <a:t>개항목을</a:t>
            </a:r>
            <a:r>
              <a:rPr lang="ko-KR" altLang="en-US" b="1" dirty="0" smtClean="0"/>
              <a:t> 추가</a:t>
            </a:r>
            <a:r>
              <a:rPr lang="ko-KR" altLang="en-US" dirty="0" smtClean="0"/>
              <a:t>하고</a:t>
            </a:r>
          </a:p>
          <a:p>
            <a:pPr fontAlgn="base" latinLnBrk="1"/>
            <a:r>
              <a:rPr lang="ko-KR" altLang="en-US" dirty="0" smtClean="0"/>
              <a:t>기존 중앙정부와 중복되는 </a:t>
            </a:r>
            <a:r>
              <a:rPr lang="ko-KR" altLang="en-US" dirty="0" err="1" smtClean="0"/>
              <a:t>보장항목을</a:t>
            </a:r>
            <a:r>
              <a:rPr lang="ko-KR" altLang="en-US" dirty="0" smtClean="0"/>
              <a:t> 제외</a:t>
            </a:r>
            <a:r>
              <a:rPr lang="en-US" altLang="ko-KR" dirty="0" smtClean="0"/>
              <a:t>,</a:t>
            </a:r>
            <a:endParaRPr lang="ko-KR" altLang="en-US" dirty="0" smtClean="0"/>
          </a:p>
          <a:p>
            <a:pPr fontAlgn="base" latinLnBrk="1"/>
            <a:r>
              <a:rPr lang="ko-KR" altLang="en-US" b="1" dirty="0" smtClean="0"/>
              <a:t>총 </a:t>
            </a:r>
            <a:r>
              <a:rPr lang="en-US" altLang="ko-KR" b="1" dirty="0" smtClean="0"/>
              <a:t>16</a:t>
            </a:r>
            <a:r>
              <a:rPr lang="ko-KR" altLang="en-US" b="1" dirty="0" smtClean="0"/>
              <a:t>개의 피해를 보장하여 </a:t>
            </a:r>
            <a:endParaRPr lang="ko-KR" altLang="en-US" dirty="0" smtClean="0"/>
          </a:p>
          <a:p>
            <a:pPr fontAlgn="base" latinLnBrk="1"/>
            <a:r>
              <a:rPr lang="ko-KR" altLang="en-US" dirty="0" smtClean="0"/>
              <a:t>재난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사고로부터 시민의 생활안정에 기여하도록 하겠습니다</a:t>
            </a:r>
            <a:r>
              <a:rPr lang="en-US" altLang="ko-KR" dirty="0" smtClean="0"/>
              <a:t>.</a:t>
            </a:r>
          </a:p>
          <a:p>
            <a:pPr fontAlgn="base" latinLnBrk="1"/>
            <a:endParaRPr lang="en-US" altLang="ko-KR" dirty="0" smtClean="0"/>
          </a:p>
          <a:p>
            <a:pPr fontAlgn="base" latinLnBrk="1"/>
            <a:r>
              <a:rPr lang="ko-KR" altLang="en-US" dirty="0" smtClean="0"/>
              <a:t>❍ 매월 </a:t>
            </a:r>
            <a:r>
              <a:rPr lang="en-US" altLang="ko-KR" dirty="0" smtClean="0"/>
              <a:t>4</a:t>
            </a:r>
            <a:r>
              <a:rPr lang="ko-KR" altLang="en-US" dirty="0" smtClean="0"/>
              <a:t>일 안전점검의 날을 운영하고</a:t>
            </a:r>
            <a:r>
              <a:rPr lang="en-US" altLang="ko-KR" dirty="0" smtClean="0"/>
              <a:t>,</a:t>
            </a:r>
          </a:p>
          <a:p>
            <a:pPr fontAlgn="base" latinLnBrk="1"/>
            <a:r>
              <a:rPr lang="ko-KR" altLang="en-US" dirty="0" smtClean="0"/>
              <a:t>코로나</a:t>
            </a:r>
            <a:r>
              <a:rPr lang="en-US" altLang="ko-KR" dirty="0" smtClean="0"/>
              <a:t>19</a:t>
            </a:r>
            <a:r>
              <a:rPr lang="ko-KR" altLang="en-US" dirty="0" smtClean="0"/>
              <a:t>로 </a:t>
            </a:r>
            <a:r>
              <a:rPr lang="en-US" altLang="ko-KR" dirty="0" smtClean="0"/>
              <a:t>2</a:t>
            </a:r>
            <a:r>
              <a:rPr lang="ko-KR" altLang="en-US" dirty="0" smtClean="0"/>
              <a:t>년간 중단되었던 어린이 안전체험교실을 운영하여</a:t>
            </a:r>
            <a:endParaRPr lang="en-US" altLang="ko-KR" dirty="0" smtClean="0"/>
          </a:p>
          <a:p>
            <a:pPr fontAlgn="base" latinLnBrk="1"/>
            <a:r>
              <a:rPr lang="ko-KR" altLang="en-US" dirty="0" smtClean="0"/>
              <a:t>안전문화운동을 추진하겠습니다</a:t>
            </a:r>
            <a:r>
              <a:rPr lang="en-US" altLang="ko-KR" dirty="0" smtClean="0"/>
              <a:t>.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16816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다음은 건설과 소관입니다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○ 고</a:t>
            </a:r>
            <a:r>
              <a:rPr lang="ko-KR" altLang="en-US" dirty="0" smtClean="0"/>
              <a:t>속도로 및 지방도 사업 추진에 박차를 가해</a:t>
            </a:r>
          </a:p>
          <a:p>
            <a:r>
              <a:rPr lang="ko-KR" altLang="en-US" b="1" dirty="0" smtClean="0"/>
              <a:t>안전하고 편리한 </a:t>
            </a:r>
            <a:r>
              <a:rPr lang="ko-KR" altLang="en-US" b="1" dirty="0" err="1" smtClean="0"/>
              <a:t>광역도로망</a:t>
            </a:r>
            <a:r>
              <a:rPr lang="ko-KR" altLang="en-US" b="1" dirty="0" smtClean="0"/>
              <a:t> 구축</a:t>
            </a:r>
            <a:r>
              <a:rPr lang="ko-KR" altLang="en-US" dirty="0" smtClean="0"/>
              <a:t>을 조기 완료하도록 노력하겠습니다</a:t>
            </a:r>
            <a:endParaRPr lang="en-US" altLang="ko-KR" dirty="0" smtClean="0"/>
          </a:p>
          <a:p>
            <a:endParaRPr lang="ko-KR" altLang="en-US" dirty="0" smtClean="0"/>
          </a:p>
          <a:p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dirty="0" smtClean="0"/>
              <a:t>❍ 김포</a:t>
            </a:r>
            <a:r>
              <a:rPr lang="en-US" altLang="ko-KR" dirty="0" smtClean="0"/>
              <a:t>~</a:t>
            </a:r>
            <a:r>
              <a:rPr lang="ko-KR" altLang="en-US" dirty="0" smtClean="0"/>
              <a:t>관산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월롱</a:t>
            </a:r>
            <a:r>
              <a:rPr lang="en-US" altLang="ko-KR" dirty="0" smtClean="0"/>
              <a:t>~</a:t>
            </a:r>
            <a:r>
              <a:rPr lang="ko-KR" altLang="en-US" dirty="0" smtClean="0"/>
              <a:t>광탄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갈현</a:t>
            </a:r>
            <a:r>
              <a:rPr lang="en-US" altLang="ko-KR" dirty="0" smtClean="0"/>
              <a:t>~</a:t>
            </a:r>
            <a:r>
              <a:rPr lang="ko-KR" altLang="en-US" dirty="0" err="1" smtClean="0"/>
              <a:t>축현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국지도</a:t>
            </a:r>
            <a:r>
              <a:rPr lang="en-US" altLang="ko-KR" dirty="0" smtClean="0"/>
              <a:t>78</a:t>
            </a:r>
            <a:r>
              <a:rPr lang="ko-KR" altLang="en-US" dirty="0" smtClean="0"/>
              <a:t>호선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선유리</a:t>
            </a:r>
            <a:r>
              <a:rPr lang="en-US" altLang="ko-KR" dirty="0" smtClean="0"/>
              <a:t>)</a:t>
            </a:r>
            <a:r>
              <a:rPr lang="ko-KR" altLang="en-US" dirty="0" err="1" smtClean="0"/>
              <a:t>도로사업은</a:t>
            </a:r>
            <a:r>
              <a:rPr lang="ko-KR" altLang="en-US" dirty="0" smtClean="0"/>
              <a:t> </a:t>
            </a:r>
          </a:p>
          <a:p>
            <a:r>
              <a:rPr lang="ko-KR" altLang="en-US" dirty="0" smtClean="0"/>
              <a:t>실시설계용역 등 행정절차를 조속 추진하고</a:t>
            </a:r>
            <a:r>
              <a:rPr lang="en-US" altLang="ko-KR" dirty="0" smtClean="0"/>
              <a:t>,</a:t>
            </a:r>
            <a:endParaRPr lang="ko-KR" altLang="en-US" dirty="0" smtClean="0"/>
          </a:p>
          <a:p>
            <a:r>
              <a:rPr lang="ko-KR" altLang="en-US" dirty="0" smtClean="0"/>
              <a:t>적성</a:t>
            </a:r>
            <a:r>
              <a:rPr lang="en-US" altLang="ko-KR" dirty="0" smtClean="0"/>
              <a:t>~</a:t>
            </a:r>
            <a:r>
              <a:rPr lang="ko-KR" altLang="en-US" dirty="0" smtClean="0"/>
              <a:t>두일</a:t>
            </a:r>
            <a:r>
              <a:rPr lang="en-US" altLang="ko-KR" dirty="0" smtClean="0"/>
              <a:t>, </a:t>
            </a:r>
            <a:r>
              <a:rPr lang="ko-KR" altLang="en-US" dirty="0" smtClean="0"/>
              <a:t>문산</a:t>
            </a:r>
            <a:r>
              <a:rPr lang="en-US" altLang="ko-KR" dirty="0" smtClean="0"/>
              <a:t>~</a:t>
            </a:r>
            <a:r>
              <a:rPr lang="ko-KR" altLang="en-US" dirty="0" smtClean="0"/>
              <a:t>내포 </a:t>
            </a:r>
            <a:r>
              <a:rPr lang="ko-KR" altLang="en-US" dirty="0" err="1" smtClean="0"/>
              <a:t>도로사업은</a:t>
            </a:r>
            <a:r>
              <a:rPr lang="ko-KR" altLang="en-US" dirty="0" smtClean="0"/>
              <a:t> 조기 완료할 수 있도록</a:t>
            </a:r>
          </a:p>
          <a:p>
            <a:r>
              <a:rPr lang="ko-KR" altLang="en-US" dirty="0" smtClean="0"/>
              <a:t>경기도와 적극적인 업무협의를 통하여</a:t>
            </a:r>
          </a:p>
          <a:p>
            <a:r>
              <a:rPr lang="ko-KR" altLang="en-US" dirty="0" smtClean="0"/>
              <a:t>사업을 추진하도록 하겠습니다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endParaRPr lang="ko-KR" altLang="en-US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706898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❍ </a:t>
            </a:r>
            <a:r>
              <a:rPr lang="ko-KR" altLang="en-US" b="1" dirty="0" smtClean="0"/>
              <a:t>지역 생활권을 연계하는 도로 건설로 균형발전을 실현</a:t>
            </a:r>
            <a:r>
              <a:rPr lang="ko-KR" altLang="en-US" dirty="0" smtClean="0"/>
              <a:t>하겠습니다</a:t>
            </a:r>
            <a:r>
              <a:rPr lang="en-US" altLang="ko-KR" dirty="0" smtClean="0"/>
              <a:t>.</a:t>
            </a:r>
          </a:p>
          <a:p>
            <a:endParaRPr lang="ko-KR" altLang="en-US" dirty="0" smtClean="0"/>
          </a:p>
          <a:p>
            <a:r>
              <a:rPr lang="ko-KR" altLang="en-US" dirty="0" smtClean="0"/>
              <a:t>❍ 운정</a:t>
            </a:r>
            <a:r>
              <a:rPr lang="en-US" altLang="ko-KR" dirty="0" smtClean="0"/>
              <a:t>~</a:t>
            </a:r>
            <a:r>
              <a:rPr lang="ko-KR" altLang="en-US" dirty="0" err="1" smtClean="0"/>
              <a:t>능안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앵골과선교</a:t>
            </a:r>
            <a:r>
              <a:rPr lang="ko-KR" altLang="en-US" dirty="0" smtClean="0"/>
              <a:t> 등 상습정체구간은 우회도로를 개설하여</a:t>
            </a:r>
          </a:p>
          <a:p>
            <a:r>
              <a:rPr lang="ko-KR" altLang="en-US" dirty="0" smtClean="0"/>
              <a:t>시민들이 출퇴근 통행에 불편을 겪지 않도록 하겠습니다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r>
              <a:rPr lang="ko-KR" altLang="en-US" dirty="0" smtClean="0"/>
              <a:t>또한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야당 </a:t>
            </a:r>
            <a:r>
              <a:rPr lang="ko-KR" altLang="en-US" dirty="0" err="1" smtClean="0"/>
              <a:t>상지석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동측도로</a:t>
            </a:r>
            <a:r>
              <a:rPr lang="en-US" altLang="ko-KR" dirty="0" smtClean="0"/>
              <a:t>, </a:t>
            </a:r>
            <a:r>
              <a:rPr lang="ko-KR" altLang="en-US" dirty="0" smtClean="0"/>
              <a:t>파주센트럴밸리 산업단지 진입도로 사업은 </a:t>
            </a:r>
          </a:p>
          <a:p>
            <a:r>
              <a:rPr lang="ko-KR" altLang="en-US" dirty="0" smtClean="0"/>
              <a:t>조기 완료하여 신속하고 편리한 </a:t>
            </a:r>
            <a:r>
              <a:rPr lang="ko-KR" altLang="en-US" dirty="0" err="1" smtClean="0"/>
              <a:t>도로환경이</a:t>
            </a:r>
            <a:r>
              <a:rPr lang="ko-KR" altLang="en-US" dirty="0" smtClean="0"/>
              <a:t> 될 수 있도록 하겠습니다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❍ 도시와 </a:t>
            </a:r>
            <a:r>
              <a:rPr lang="ko-KR" altLang="en-US" dirty="0" err="1" smtClean="0"/>
              <a:t>농촌지역간</a:t>
            </a:r>
            <a:r>
              <a:rPr lang="ko-KR" altLang="en-US" dirty="0" smtClean="0"/>
              <a:t> 도로망 확충을 위해</a:t>
            </a:r>
          </a:p>
          <a:p>
            <a:r>
              <a:rPr lang="ko-KR" altLang="en-US" dirty="0" smtClean="0"/>
              <a:t>파주</a:t>
            </a:r>
            <a:r>
              <a:rPr lang="en-US" altLang="ko-KR" dirty="0" smtClean="0"/>
              <a:t>~</a:t>
            </a:r>
            <a:r>
              <a:rPr lang="ko-KR" altLang="en-US" dirty="0" err="1" smtClean="0"/>
              <a:t>부곡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법원읍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초리골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송학교차로</a:t>
            </a:r>
            <a:r>
              <a:rPr lang="ko-KR" altLang="en-US" dirty="0" smtClean="0"/>
              <a:t> 개선</a:t>
            </a:r>
            <a:r>
              <a:rPr lang="en-US" altLang="ko-KR" dirty="0" smtClean="0"/>
              <a:t>,</a:t>
            </a:r>
            <a:endParaRPr lang="ko-KR" altLang="en-US" dirty="0" smtClean="0"/>
          </a:p>
          <a:p>
            <a:r>
              <a:rPr lang="ko-KR" altLang="en-US" dirty="0" smtClean="0"/>
              <a:t>보도설치사업 등 빠른 시기에 사업이 준공되도록 하겠습니다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368052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fontAlgn="base" latinLnBrk="0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친수하천과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소관입니다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0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하천정비사업 및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개수공사를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통해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안전하고 깨끗한 하천환경을 조성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현재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 하천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 연장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33.2km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대상으로 정비사업 및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개수공사를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추진 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이 중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공릉천은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자연과 사람이 공존하는 생태하천으로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여가와 휴식을 즐길 수 있는 공간으로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만들어나가겠습니다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동문천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대명골천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윗배우니천은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이수와 치수 기능을 확보하여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여름철 하천 범람으로 인한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재산 및 인명피해를 예방하도록 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또한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국가하천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스마트홍수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관리시스템을 구축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하여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집중호우 등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비상상황에 대한 대응력을 높이고</a:t>
            </a: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리비교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는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개통 할 수 있도록 보수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보강 공사에 최선의 노력을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ko-KR" dirty="0"/>
          </a:p>
          <a:p>
            <a:r>
              <a:rPr lang="en-US" altLang="ko-KR" baseline="0" dirty="0" smtClean="0"/>
              <a:t/>
            </a:r>
            <a:br>
              <a:rPr lang="en-US" altLang="ko-KR" baseline="0" dirty="0" smtClean="0"/>
            </a:br>
            <a:endParaRPr lang="en-US" altLang="ko-KR" dirty="0"/>
          </a:p>
          <a:p>
            <a:endParaRPr lang="en-US" altLang="ko-KR" baseline="0" dirty="0"/>
          </a:p>
        </p:txBody>
      </p:sp>
    </p:spTree>
    <p:extLst>
      <p:ext uri="{BB962C8B-B14F-4D97-AF65-F5344CB8AC3E}">
        <p14:creationId xmlns:p14="http://schemas.microsoft.com/office/powerpoint/2010/main" val="18558988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그리고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시민이 만족하는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친수공간을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조성하도록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운정호수공원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소리천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친수공간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조성사업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은</a:t>
            </a:r>
            <a:b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현재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야당역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인근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소리천에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수변스탠드와 물소리쉼터를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운정호수공원에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음악분수를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조성하였으며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말까지 수질개선사업을 완료하고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다양한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그늘쉼터를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조성토록 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13172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청룡두천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친수공간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조성사업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은</a:t>
            </a:r>
            <a:b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한국토지주택공사와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건천화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방지를 위해 협의 중이며</a:t>
            </a:r>
            <a:b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유지용수 확보 방안을 마련하도록 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또한 북부지역 주민들의 여가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문화 수요에 대응하기 위하여</a:t>
            </a:r>
            <a:b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문산천변에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물놀이장을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조성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하도록 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846928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문산천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등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주요하천에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대해 타당성 조사를 통해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친수공간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활용계획을 수립하여 향후 시민이 만족하는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여가와 휴식공간을 조성할 수 있도록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준비해나가겠습니다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508599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fontAlgn="base" latinLnBrk="0"/>
            <a:r>
              <a:rPr lang="ko-KR" altLang="en-US" b="1" dirty="0" smtClean="0"/>
              <a:t>□ 다음은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대중교통과 소관입니다</a:t>
            </a:r>
            <a:r>
              <a:rPr lang="en-US" altLang="ko-KR" b="1" dirty="0" smtClean="0"/>
              <a:t>.</a:t>
            </a:r>
          </a:p>
          <a:p>
            <a:pPr fontAlgn="base" latinLnBrk="0"/>
            <a:endParaRPr lang="ko-KR" altLang="en-US" dirty="0" smtClean="0"/>
          </a:p>
          <a:p>
            <a:pPr fontAlgn="base" latinLnBrk="1"/>
            <a:r>
              <a:rPr lang="ko-KR" altLang="en-US" dirty="0" smtClean="0"/>
              <a:t>❍ 광역교통 </a:t>
            </a:r>
            <a:r>
              <a:rPr lang="ko-KR" altLang="en-US" dirty="0" err="1" smtClean="0"/>
              <a:t>이용편의</a:t>
            </a:r>
            <a:r>
              <a:rPr lang="ko-KR" altLang="en-US" dirty="0" smtClean="0"/>
              <a:t> 보장과 안정적 운행을 위해 </a:t>
            </a:r>
          </a:p>
          <a:p>
            <a:pPr fontAlgn="base" latinLnBrk="1"/>
            <a:r>
              <a:rPr lang="en-US" altLang="ko-KR" dirty="0" smtClean="0"/>
              <a:t>7101</a:t>
            </a:r>
            <a:r>
              <a:rPr lang="en-US" altLang="ko-KR" baseline="0" dirty="0" smtClean="0"/>
              <a:t> </a:t>
            </a:r>
            <a:r>
              <a:rPr lang="ko-KR" altLang="en-US" baseline="0" dirty="0" err="1" smtClean="0"/>
              <a:t>직행좌석</a:t>
            </a:r>
            <a:r>
              <a:rPr lang="ko-KR" altLang="en-US" baseline="0" dirty="0" smtClean="0"/>
              <a:t> 노선을 신설하였습니다</a:t>
            </a:r>
            <a:r>
              <a:rPr lang="en-US" altLang="ko-KR" baseline="0" dirty="0" smtClean="0"/>
              <a:t>.</a:t>
            </a:r>
          </a:p>
          <a:p>
            <a:pPr fontAlgn="base" latinLnBrk="1"/>
            <a:r>
              <a:rPr lang="ko-KR" altLang="en-US" dirty="0" err="1" smtClean="0"/>
              <a:t>운행노선은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금촌을</a:t>
            </a:r>
            <a:r>
              <a:rPr lang="ko-KR" altLang="en-US" dirty="0" smtClean="0"/>
              <a:t> 기점으로 운정신도시를 경유하여 </a:t>
            </a:r>
          </a:p>
          <a:p>
            <a:pPr fontAlgn="base" latinLnBrk="1"/>
            <a:r>
              <a:rPr lang="ko-KR" altLang="en-US" dirty="0" err="1" smtClean="0"/>
              <a:t>혜화역까지</a:t>
            </a:r>
            <a:r>
              <a:rPr lang="ko-KR" altLang="en-US" dirty="0" smtClean="0"/>
              <a:t> 운행하는 노선으로</a:t>
            </a:r>
            <a:r>
              <a:rPr lang="en-US" altLang="ko-KR" dirty="0" smtClean="0"/>
              <a:t>, </a:t>
            </a:r>
            <a:endParaRPr lang="ko-KR" altLang="en-US" dirty="0" smtClean="0"/>
          </a:p>
          <a:p>
            <a:pPr fontAlgn="base" latinLnBrk="1"/>
            <a:r>
              <a:rPr lang="en-US" altLang="ko-KR" dirty="0" smtClean="0"/>
              <a:t>2022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6</a:t>
            </a:r>
            <a:r>
              <a:rPr lang="ko-KR" altLang="en-US" dirty="0" smtClean="0"/>
              <a:t>월</a:t>
            </a:r>
            <a:r>
              <a:rPr lang="en-US" altLang="ko-KR" dirty="0" smtClean="0"/>
              <a:t>20</a:t>
            </a:r>
            <a:r>
              <a:rPr lang="ko-KR" altLang="en-US" dirty="0" smtClean="0"/>
              <a:t>일 월요일 첫차부터 </a:t>
            </a:r>
            <a:r>
              <a:rPr lang="ko-KR" altLang="en-US" dirty="0" err="1" smtClean="0"/>
              <a:t>운행개시하였습니다</a:t>
            </a:r>
            <a:r>
              <a:rPr lang="en-US" altLang="ko-KR" dirty="0" smtClean="0"/>
              <a:t>.</a:t>
            </a:r>
          </a:p>
          <a:p>
            <a:pPr fontAlgn="base" latinLnBrk="1"/>
            <a:endParaRPr lang="ko-KR" altLang="en-US" dirty="0" smtClean="0"/>
          </a:p>
          <a:p>
            <a:pPr fontAlgn="base" latinLnBrk="1"/>
            <a:r>
              <a:rPr lang="ko-KR" altLang="en-US" dirty="0" smtClean="0"/>
              <a:t>❍ 다음은 </a:t>
            </a:r>
            <a:r>
              <a:rPr lang="ko-KR" altLang="en-US" b="1" dirty="0" smtClean="0"/>
              <a:t>광역급행버스 </a:t>
            </a:r>
            <a:r>
              <a:rPr lang="en-US" altLang="ko-KR" b="1" dirty="0" smtClean="0"/>
              <a:t>M7154 </a:t>
            </a:r>
            <a:r>
              <a:rPr lang="ko-KR" altLang="en-US" b="1" dirty="0" smtClean="0"/>
              <a:t>손실보전 지원</a:t>
            </a:r>
            <a:r>
              <a:rPr lang="ko-KR" altLang="en-US" dirty="0" smtClean="0"/>
              <a:t> 사업입니다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pPr fontAlgn="base" latinLnBrk="1"/>
            <a:r>
              <a:rPr lang="ko-KR" altLang="en-US" dirty="0" smtClean="0"/>
              <a:t>교하 </a:t>
            </a:r>
            <a:r>
              <a:rPr lang="en-US" altLang="ko-KR" dirty="0" smtClean="0"/>
              <a:t>~ </a:t>
            </a:r>
            <a:r>
              <a:rPr lang="ko-KR" altLang="en-US" dirty="0" smtClean="0"/>
              <a:t>광화문 노선의 </a:t>
            </a:r>
            <a:r>
              <a:rPr lang="en-US" altLang="ko-KR" dirty="0" smtClean="0"/>
              <a:t>M7154 </a:t>
            </a:r>
            <a:r>
              <a:rPr lang="ko-KR" altLang="en-US" dirty="0" smtClean="0"/>
              <a:t>광역급행버스는 </a:t>
            </a:r>
          </a:p>
          <a:p>
            <a:pPr fontAlgn="base" latinLnBrk="1"/>
            <a:r>
              <a:rPr lang="ko-KR" altLang="en-US" dirty="0" smtClean="0"/>
              <a:t>출퇴근 시간대 이외의 </a:t>
            </a:r>
            <a:r>
              <a:rPr lang="ko-KR" altLang="en-US" dirty="0" err="1" smtClean="0"/>
              <a:t>이용수요가</a:t>
            </a:r>
            <a:r>
              <a:rPr lang="ko-KR" altLang="en-US" dirty="0" smtClean="0"/>
              <a:t> 부족하여 </a:t>
            </a:r>
            <a:r>
              <a:rPr lang="ko-KR" altLang="en-US" dirty="0" err="1" smtClean="0"/>
              <a:t>적자운행이</a:t>
            </a:r>
            <a:r>
              <a:rPr lang="ko-KR" altLang="en-US" dirty="0" smtClean="0"/>
              <a:t> 불가피한 실정으로 </a:t>
            </a:r>
          </a:p>
          <a:p>
            <a:pPr fontAlgn="base" latinLnBrk="1"/>
            <a:r>
              <a:rPr lang="ko-KR" altLang="en-US" dirty="0" smtClean="0"/>
              <a:t>노선이 안정될 때까지 지속적인 재정지원을 통해 </a:t>
            </a:r>
          </a:p>
          <a:p>
            <a:pPr fontAlgn="base" latinLnBrk="1"/>
            <a:r>
              <a:rPr lang="ko-KR" altLang="en-US" dirty="0" smtClean="0"/>
              <a:t>광역교통 이용의 안정적 운행을 보장하겠습니다</a:t>
            </a:r>
            <a:r>
              <a:rPr lang="en-US" altLang="ko-KR" dirty="0" smtClean="0"/>
              <a:t>. </a:t>
            </a:r>
          </a:p>
          <a:p>
            <a:pPr fontAlgn="base" latinLnBrk="1"/>
            <a:endParaRPr lang="en-US" altLang="ko-KR" dirty="0" smtClean="0"/>
          </a:p>
          <a:p>
            <a:pPr fontAlgn="base" latinLnBrk="1"/>
            <a:r>
              <a:rPr lang="ko-KR" altLang="en-US" dirty="0" smtClean="0"/>
              <a:t>❍ 또한</a:t>
            </a:r>
            <a:r>
              <a:rPr lang="en-US" altLang="ko-KR" dirty="0" smtClean="0"/>
              <a:t>, ’21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10</a:t>
            </a:r>
            <a:r>
              <a:rPr lang="ko-KR" altLang="en-US" dirty="0" smtClean="0"/>
              <a:t>월 대도시권광역교통위원회의</a:t>
            </a:r>
            <a:endParaRPr lang="en-US" altLang="ko-KR" dirty="0" smtClean="0"/>
          </a:p>
          <a:p>
            <a:pPr fontAlgn="base" latinLnBrk="1"/>
            <a:r>
              <a:rPr lang="ko-KR" altLang="en-US" dirty="0" smtClean="0"/>
              <a:t>광역버스 노선 준공영제 </a:t>
            </a:r>
            <a:r>
              <a:rPr lang="ko-KR" altLang="en-US" dirty="0" err="1" smtClean="0"/>
              <a:t>전환대상에</a:t>
            </a:r>
            <a:r>
              <a:rPr lang="ko-KR" altLang="en-US" dirty="0" smtClean="0"/>
              <a:t> </a:t>
            </a:r>
            <a:r>
              <a:rPr lang="en-US" altLang="ko-KR" dirty="0" smtClean="0"/>
              <a:t>M7111</a:t>
            </a:r>
            <a:r>
              <a:rPr lang="ko-KR" altLang="en-US" dirty="0" smtClean="0"/>
              <a:t>번이 선정되어 </a:t>
            </a:r>
          </a:p>
          <a:p>
            <a:pPr fontAlgn="base" latinLnBrk="1"/>
            <a:r>
              <a:rPr lang="en-US" altLang="ko-KR" dirty="0" smtClean="0"/>
              <a:t>’22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9</a:t>
            </a:r>
            <a:r>
              <a:rPr lang="ko-KR" altLang="en-US" dirty="0" smtClean="0"/>
              <a:t>월 중 준공영제 전환 운영을 개시할 개정이며</a:t>
            </a:r>
            <a:r>
              <a:rPr lang="en-US" altLang="ko-KR" dirty="0" smtClean="0"/>
              <a:t>.</a:t>
            </a:r>
          </a:p>
          <a:p>
            <a:pPr fontAlgn="base" latinLnBrk="1"/>
            <a:r>
              <a:rPr lang="en-US" altLang="ko-KR" dirty="0" smtClean="0"/>
              <a:t>12</a:t>
            </a:r>
            <a:r>
              <a:rPr lang="ko-KR" altLang="en-US" dirty="0" smtClean="0"/>
              <a:t>개의 광역버스 노선을</a:t>
            </a:r>
            <a:endParaRPr lang="en-US" altLang="ko-KR" dirty="0" smtClean="0"/>
          </a:p>
          <a:p>
            <a:pPr fontAlgn="base" latinLnBrk="1"/>
            <a:r>
              <a:rPr lang="ko-KR" altLang="en-US" dirty="0" err="1" smtClean="0"/>
              <a:t>연차별로</a:t>
            </a:r>
            <a:r>
              <a:rPr lang="ko-KR" altLang="en-US" dirty="0" smtClean="0"/>
              <a:t> 대도시권광역교통위원회 준공영제 전환하여</a:t>
            </a:r>
            <a:endParaRPr lang="en-US" altLang="ko-KR" dirty="0" smtClean="0"/>
          </a:p>
          <a:p>
            <a:pPr fontAlgn="base" latinLnBrk="1"/>
            <a:r>
              <a:rPr lang="ko-KR" altLang="en-US" dirty="0" smtClean="0"/>
              <a:t>보다 안정적인 대중교통서비스를 제공할 계획입니다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pPr fontAlgn="base" latinLnBrk="0"/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5213517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dirty="0" smtClean="0"/>
              <a:t>❍ 다음은 시민 누구나 만족하는 맞춤형 마을버스 운영을 위해 </a:t>
            </a:r>
          </a:p>
          <a:p>
            <a:pPr fontAlgn="base" latinLnBrk="1"/>
            <a:r>
              <a:rPr lang="ko-KR" altLang="en-US" b="1" dirty="0" err="1" smtClean="0"/>
              <a:t>부르미버스</a:t>
            </a:r>
            <a:r>
              <a:rPr lang="ko-KR" altLang="en-US" b="1" dirty="0" smtClean="0"/>
              <a:t> 도입과 마을버스를 신설 </a:t>
            </a:r>
            <a:r>
              <a:rPr lang="ko-KR" altLang="en-US" dirty="0" smtClean="0"/>
              <a:t>운행하고있습니다</a:t>
            </a:r>
            <a:r>
              <a:rPr lang="en-US" altLang="ko-KR" dirty="0" smtClean="0"/>
              <a:t>.</a:t>
            </a:r>
          </a:p>
          <a:p>
            <a:pPr fontAlgn="base" latinLnBrk="1"/>
            <a:r>
              <a:rPr lang="ko-KR" altLang="en-US" dirty="0" smtClean="0"/>
              <a:t>대중교통 이용이 불편한 입주 초기 신도시에 </a:t>
            </a:r>
          </a:p>
          <a:p>
            <a:pPr fontAlgn="base" latinLnBrk="1"/>
            <a:r>
              <a:rPr lang="ko-KR" altLang="en-US" dirty="0" smtClean="0"/>
              <a:t>이용자의 호출에 의해 탄력적으로 대응하는 </a:t>
            </a:r>
            <a:endParaRPr lang="en-US" altLang="ko-KR" dirty="0" smtClean="0"/>
          </a:p>
          <a:p>
            <a:pPr fontAlgn="base" latinLnBrk="1"/>
            <a:r>
              <a:rPr lang="ko-KR" altLang="en-US" dirty="0" err="1" smtClean="0"/>
              <a:t>수요응답형</a:t>
            </a:r>
            <a:r>
              <a:rPr lang="en-US" altLang="ko-KR" dirty="0" smtClean="0"/>
              <a:t>(DRT)</a:t>
            </a:r>
            <a:r>
              <a:rPr lang="en-US" altLang="ko-KR" baseline="0" dirty="0" smtClean="0"/>
              <a:t> </a:t>
            </a:r>
            <a:r>
              <a:rPr lang="ko-KR" altLang="en-US" dirty="0" smtClean="0"/>
              <a:t>교통서비스를 제공하고 </a:t>
            </a:r>
          </a:p>
          <a:p>
            <a:pPr fontAlgn="base" latinLnBrk="1"/>
            <a:r>
              <a:rPr lang="ko-KR" altLang="en-US" dirty="0" smtClean="0"/>
              <a:t>마을버스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개 노선 </a:t>
            </a:r>
            <a:r>
              <a:rPr lang="en-US" altLang="ko-KR" dirty="0" smtClean="0"/>
              <a:t>11</a:t>
            </a:r>
            <a:r>
              <a:rPr lang="ko-KR" altLang="en-US" dirty="0" smtClean="0"/>
              <a:t>대를 병행 운영하여 </a:t>
            </a:r>
          </a:p>
          <a:p>
            <a:pPr fontAlgn="base" latinLnBrk="1"/>
            <a:r>
              <a:rPr lang="ko-KR" altLang="en-US" dirty="0" smtClean="0"/>
              <a:t>대중교통 이용 편의성을 제고해 나가겠습니다</a:t>
            </a:r>
            <a:r>
              <a:rPr lang="en-US" altLang="ko-KR" dirty="0" smtClean="0"/>
              <a:t>.</a:t>
            </a:r>
          </a:p>
          <a:p>
            <a:pPr fontAlgn="base" latinLnBrk="1"/>
            <a:endParaRPr lang="ko-KR" altLang="en-US" dirty="0" smtClean="0"/>
          </a:p>
          <a:p>
            <a:pPr fontAlgn="base" latinLnBrk="1"/>
            <a:r>
              <a:rPr lang="ko-KR" altLang="en-US" dirty="0" smtClean="0"/>
              <a:t>❍ 이어서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r>
              <a:rPr lang="ko-KR" altLang="en-US" b="1" dirty="0" err="1" smtClean="0"/>
              <a:t>천원택시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운영마을을</a:t>
            </a:r>
            <a:r>
              <a:rPr lang="ko-KR" altLang="en-US" b="1" dirty="0" smtClean="0"/>
              <a:t> 확대</a:t>
            </a:r>
            <a:r>
              <a:rPr lang="ko-KR" altLang="en-US" b="1" baseline="0" dirty="0" smtClean="0"/>
              <a:t> 및 </a:t>
            </a:r>
            <a:r>
              <a:rPr lang="ko-KR" altLang="en-US" b="1" dirty="0" smtClean="0"/>
              <a:t>도착지 추가 운영입니다</a:t>
            </a:r>
            <a:r>
              <a:rPr lang="en-US" altLang="ko-KR" b="1" dirty="0" smtClean="0"/>
              <a:t>.</a:t>
            </a:r>
            <a:r>
              <a:rPr lang="en-US" altLang="ko-KR" dirty="0" smtClean="0"/>
              <a:t> </a:t>
            </a:r>
            <a:endParaRPr lang="ko-KR" altLang="en-US" dirty="0" smtClean="0"/>
          </a:p>
          <a:p>
            <a:pPr fontAlgn="base" latinLnBrk="1"/>
            <a:r>
              <a:rPr lang="ko-KR" altLang="en-US" dirty="0" smtClean="0"/>
              <a:t>기존 </a:t>
            </a:r>
            <a:r>
              <a:rPr lang="en-US" altLang="ko-KR" dirty="0" smtClean="0"/>
              <a:t>46</a:t>
            </a:r>
            <a:r>
              <a:rPr lang="ko-KR" altLang="en-US" dirty="0" smtClean="0"/>
              <a:t>개 마을에서 </a:t>
            </a:r>
            <a:r>
              <a:rPr lang="en-US" altLang="ko-KR" dirty="0" smtClean="0"/>
              <a:t>6</a:t>
            </a:r>
            <a:r>
              <a:rPr lang="ko-KR" altLang="en-US" dirty="0" smtClean="0"/>
              <a:t>개소가 </a:t>
            </a:r>
            <a:r>
              <a:rPr lang="ko-KR" altLang="en-US" dirty="0" err="1" smtClean="0"/>
              <a:t>추가확대된</a:t>
            </a:r>
            <a:r>
              <a:rPr lang="ko-KR" altLang="en-US" dirty="0" smtClean="0"/>
              <a:t> </a:t>
            </a:r>
            <a:r>
              <a:rPr lang="en-US" altLang="ko-KR" dirty="0" smtClean="0"/>
              <a:t>52</a:t>
            </a:r>
            <a:r>
              <a:rPr lang="ko-KR" altLang="en-US" dirty="0" smtClean="0"/>
              <a:t>개 마을에</a:t>
            </a:r>
            <a:endParaRPr lang="en-US" altLang="ko-KR" dirty="0" smtClean="0"/>
          </a:p>
          <a:p>
            <a:pPr fontAlgn="base" latinLnBrk="1"/>
            <a:r>
              <a:rPr lang="ko-KR" altLang="en-US" dirty="0" err="1" smtClean="0"/>
              <a:t>천원택시를</a:t>
            </a:r>
            <a:r>
              <a:rPr lang="ko-KR" altLang="en-US" dirty="0" smtClean="0"/>
              <a:t> 운영하고 있으며</a:t>
            </a:r>
            <a:r>
              <a:rPr lang="ko-KR" altLang="en-US" b="1" dirty="0" smtClean="0"/>
              <a:t> </a:t>
            </a:r>
            <a:endParaRPr lang="ko-KR" altLang="en-US" dirty="0" smtClean="0"/>
          </a:p>
          <a:p>
            <a:pPr fontAlgn="base" latinLnBrk="1"/>
            <a:r>
              <a:rPr lang="ko-KR" altLang="en-US" dirty="0" err="1" smtClean="0"/>
              <a:t>마을별</a:t>
            </a:r>
            <a:r>
              <a:rPr lang="ko-KR" altLang="en-US" dirty="0" smtClean="0"/>
              <a:t> 특성을 반영한 도착지를 </a:t>
            </a:r>
            <a:r>
              <a:rPr lang="en-US" altLang="ko-KR" dirty="0" smtClean="0"/>
              <a:t>17</a:t>
            </a:r>
            <a:r>
              <a:rPr lang="ko-KR" altLang="en-US" dirty="0" smtClean="0"/>
              <a:t>개소에서 </a:t>
            </a:r>
            <a:r>
              <a:rPr lang="en-US" altLang="ko-KR" dirty="0" smtClean="0"/>
              <a:t>21</a:t>
            </a:r>
            <a:r>
              <a:rPr lang="ko-KR" altLang="en-US" dirty="0" smtClean="0"/>
              <a:t>개소로 추가 운영하여</a:t>
            </a:r>
          </a:p>
          <a:p>
            <a:pPr fontAlgn="base" latinLnBrk="1"/>
            <a:r>
              <a:rPr lang="ko-KR" altLang="en-US" dirty="0" smtClean="0"/>
              <a:t>이용만족도를 보장하고 있습니다</a:t>
            </a:r>
            <a:r>
              <a:rPr lang="en-US" altLang="ko-KR" dirty="0" smtClean="0"/>
              <a:t>.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1515790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dirty="0" smtClean="0"/>
              <a:t>❍</a:t>
            </a:r>
            <a:r>
              <a:rPr lang="ko-KR" altLang="en-US" baseline="0" dirty="0" smtClean="0"/>
              <a:t> 마지막으로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어린이보호구역 </a:t>
            </a:r>
            <a:r>
              <a:rPr lang="ko-KR" altLang="en-US" baseline="0" dirty="0" err="1" smtClean="0"/>
              <a:t>바닥형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보행신호등</a:t>
            </a:r>
            <a:r>
              <a:rPr lang="ko-KR" altLang="en-US" baseline="0" dirty="0" smtClean="0"/>
              <a:t> 설치입니다</a:t>
            </a:r>
            <a:r>
              <a:rPr lang="en-US" altLang="ko-KR" baseline="0" dirty="0" smtClean="0"/>
              <a:t>.</a:t>
            </a:r>
          </a:p>
          <a:p>
            <a:pPr fontAlgn="base" latinLnBrk="1"/>
            <a:r>
              <a:rPr lang="ko-KR" altLang="en-US" baseline="0" dirty="0" smtClean="0"/>
              <a:t>우선 </a:t>
            </a:r>
            <a:r>
              <a:rPr lang="en-US" altLang="ko-KR" baseline="0" dirty="0" smtClean="0"/>
              <a:t>’22</a:t>
            </a:r>
            <a:r>
              <a:rPr lang="ko-KR" altLang="en-US" baseline="0" dirty="0" smtClean="0"/>
              <a:t>년 </a:t>
            </a:r>
            <a:r>
              <a:rPr lang="en-US" altLang="ko-KR" baseline="0" dirty="0" smtClean="0"/>
              <a:t>3</a:t>
            </a:r>
            <a:r>
              <a:rPr lang="ko-KR" altLang="en-US" baseline="0" dirty="0" smtClean="0"/>
              <a:t>월에 일반 대상지역인 </a:t>
            </a:r>
            <a:r>
              <a:rPr lang="ko-KR" altLang="en-US" baseline="0" dirty="0" err="1" smtClean="0"/>
              <a:t>문산역과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금릉역에</a:t>
            </a:r>
            <a:endParaRPr lang="en-US" altLang="ko-KR" baseline="0" dirty="0" smtClean="0"/>
          </a:p>
          <a:p>
            <a:pPr fontAlgn="base" latinLnBrk="1"/>
            <a:r>
              <a:rPr lang="ko-KR" altLang="en-US" baseline="0" dirty="0" smtClean="0"/>
              <a:t>시범적으로 설치 완료하였습니다</a:t>
            </a:r>
            <a:r>
              <a:rPr lang="en-US" altLang="ko-KR" baseline="0" dirty="0" smtClean="0"/>
              <a:t>.</a:t>
            </a:r>
          </a:p>
          <a:p>
            <a:pPr fontAlgn="base" latinLnBrk="1"/>
            <a:r>
              <a:rPr lang="ko-KR" altLang="en-US" baseline="0" dirty="0" smtClean="0"/>
              <a:t>또한 어린이보호구역 </a:t>
            </a:r>
            <a:r>
              <a:rPr lang="ko-KR" altLang="en-US" baseline="0" dirty="0" err="1" smtClean="0"/>
              <a:t>바닥형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보행신호등</a:t>
            </a:r>
            <a:r>
              <a:rPr lang="ko-KR" altLang="en-US" baseline="0" dirty="0" smtClean="0"/>
              <a:t> 설치사업을 </a:t>
            </a:r>
            <a:endParaRPr lang="en-US" altLang="ko-KR" baseline="0" dirty="0" smtClean="0"/>
          </a:p>
          <a:p>
            <a:pPr fontAlgn="base" latinLnBrk="1"/>
            <a:r>
              <a:rPr lang="ko-KR" altLang="en-US" baseline="0" dirty="0" smtClean="0"/>
              <a:t>본격적으로 추진하기 위해 지난 </a:t>
            </a:r>
            <a:r>
              <a:rPr lang="en-US" altLang="ko-KR" baseline="0" dirty="0" smtClean="0"/>
              <a:t>’22</a:t>
            </a:r>
            <a:r>
              <a:rPr lang="ko-KR" altLang="en-US" baseline="0" dirty="0" smtClean="0"/>
              <a:t>년 </a:t>
            </a:r>
            <a:r>
              <a:rPr lang="en-US" altLang="ko-KR" baseline="0" dirty="0" smtClean="0"/>
              <a:t>1</a:t>
            </a:r>
            <a:r>
              <a:rPr lang="ko-KR" altLang="en-US" baseline="0" dirty="0" smtClean="0"/>
              <a:t>회 추경 편성으로</a:t>
            </a:r>
            <a:endParaRPr lang="en-US" altLang="ko-KR" baseline="0" dirty="0" smtClean="0"/>
          </a:p>
          <a:p>
            <a:pPr fontAlgn="base" latinLnBrk="1"/>
            <a:r>
              <a:rPr lang="ko-KR" altLang="en-US" baseline="0" dirty="0" err="1" smtClean="0"/>
              <a:t>가온초와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금향초</a:t>
            </a:r>
            <a:r>
              <a:rPr lang="ko-KR" altLang="en-US" baseline="0" dirty="0" smtClean="0"/>
              <a:t> 등 </a:t>
            </a:r>
            <a:r>
              <a:rPr lang="en-US" altLang="ko-KR" baseline="0" dirty="0" smtClean="0"/>
              <a:t>2</a:t>
            </a:r>
            <a:r>
              <a:rPr lang="ko-KR" altLang="en-US" baseline="0" dirty="0" smtClean="0"/>
              <a:t>개소를 우선 설치할 예정이고</a:t>
            </a:r>
            <a:endParaRPr lang="en-US" altLang="ko-KR" baseline="0" dirty="0" smtClean="0"/>
          </a:p>
          <a:p>
            <a:pPr fontAlgn="base" latinLnBrk="1"/>
            <a:r>
              <a:rPr lang="en-US" altLang="ko-KR" baseline="0" dirty="0" smtClean="0"/>
              <a:t>’22</a:t>
            </a:r>
            <a:r>
              <a:rPr lang="ko-KR" altLang="en-US" baseline="0" dirty="0" smtClean="0"/>
              <a:t>년 </a:t>
            </a:r>
            <a:r>
              <a:rPr lang="en-US" altLang="ko-KR" baseline="0" dirty="0" smtClean="0"/>
              <a:t>2</a:t>
            </a:r>
            <a:r>
              <a:rPr lang="ko-KR" altLang="en-US" baseline="0" dirty="0" smtClean="0"/>
              <a:t>회 추경예산 편성을 통해 </a:t>
            </a:r>
            <a:r>
              <a:rPr lang="en-US" altLang="ko-KR" baseline="0" dirty="0" smtClean="0"/>
              <a:t>26</a:t>
            </a:r>
            <a:r>
              <a:rPr lang="ko-KR" altLang="en-US" baseline="0" dirty="0" smtClean="0"/>
              <a:t>개소를 확대하는 등</a:t>
            </a:r>
            <a:endParaRPr lang="en-US" altLang="ko-KR" baseline="0" dirty="0" smtClean="0"/>
          </a:p>
          <a:p>
            <a:pPr fontAlgn="base" latinLnBrk="1"/>
            <a:r>
              <a:rPr lang="ko-KR" altLang="en-US" baseline="0" dirty="0" smtClean="0"/>
              <a:t>어린이 교통안전 확보에도 빈틈이 없도록 사업을 추진하겠습니다</a:t>
            </a:r>
            <a:r>
              <a:rPr lang="en-US" altLang="ko-KR" baseline="0" dirty="0" smtClean="0"/>
              <a:t>.</a:t>
            </a:r>
            <a:endParaRPr lang="ko-KR" altLang="en-US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15790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b="1" dirty="0" smtClean="0"/>
              <a:t>□ 다음은 주택과 소관입니다</a:t>
            </a:r>
            <a:r>
              <a:rPr lang="en-US" altLang="ko-KR" b="1" dirty="0" smtClean="0"/>
              <a:t>.</a:t>
            </a:r>
          </a:p>
          <a:p>
            <a:endParaRPr lang="en-US" altLang="ko-KR" b="1" dirty="0" smtClean="0"/>
          </a:p>
          <a:p>
            <a:pPr marL="0" marR="0" lvl="0" indent="0" algn="l" defTabSz="915954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○ 모든 공동주택을 대상으로 거주자 </a:t>
            </a:r>
            <a:r>
              <a:rPr lang="ko-KR" altLang="en-US" dirty="0" err="1" smtClean="0"/>
              <a:t>편의향상을</a:t>
            </a:r>
            <a:r>
              <a:rPr lang="ko-KR" altLang="en-US" dirty="0" smtClean="0"/>
              <a:t> 위해 </a:t>
            </a:r>
            <a:endParaRPr lang="en-US" altLang="ko-KR" dirty="0" smtClean="0"/>
          </a:p>
          <a:p>
            <a:pPr marL="0" marR="0" lvl="0" indent="0" algn="l" defTabSz="915954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소규모 공동주택 디자인 계획을 수립하여 적용하고 있으며</a:t>
            </a:r>
            <a:r>
              <a:rPr lang="en-US" altLang="ko-KR" dirty="0" smtClean="0"/>
              <a:t>,</a:t>
            </a:r>
          </a:p>
          <a:p>
            <a:pPr marL="0" marR="0" lvl="0" indent="0" algn="l" defTabSz="915954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aseline="0" dirty="0" err="1" smtClean="0"/>
              <a:t>세대수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30</a:t>
            </a:r>
            <a:r>
              <a:rPr lang="ko-KR" altLang="en-US" baseline="0" dirty="0" smtClean="0"/>
              <a:t>세대 이상 사업계획승인 대상의 공동주택의 경우 </a:t>
            </a:r>
            <a:r>
              <a:rPr lang="ko-KR" altLang="en-US" baseline="0" dirty="0" err="1" smtClean="0"/>
              <a:t>맘스테이션</a:t>
            </a:r>
            <a:r>
              <a:rPr lang="ko-KR" altLang="en-US" baseline="0" dirty="0" smtClean="0"/>
              <a:t> 등을 반영하게끔 하여 </a:t>
            </a:r>
            <a:endParaRPr lang="en-US" altLang="ko-KR" baseline="0" dirty="0" smtClean="0"/>
          </a:p>
          <a:p>
            <a:pPr marL="0" marR="0" lvl="0" indent="0" algn="l" defTabSz="915954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aseline="0" dirty="0" smtClean="0"/>
              <a:t>아이들 중심의 안전한 공동주택 단지가 되도록 하고 있습니다</a:t>
            </a:r>
            <a:r>
              <a:rPr lang="en-US" altLang="ko-KR" baseline="0" dirty="0" smtClean="0"/>
              <a:t>.</a:t>
            </a:r>
          </a:p>
          <a:p>
            <a:pPr marL="0" marR="0" lvl="0" indent="0" algn="l" defTabSz="915954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aseline="0" dirty="0" smtClean="0"/>
              <a:t>또한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입주민의 건강과 쾌적한 주거공간 조성을 위해</a:t>
            </a:r>
            <a:endParaRPr lang="en-US" altLang="ko-KR" baseline="0" dirty="0" smtClean="0"/>
          </a:p>
          <a:p>
            <a:pPr marL="0" marR="0" lvl="0" indent="0" algn="l" defTabSz="915954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aseline="0" dirty="0" err="1" smtClean="0"/>
              <a:t>건강친화형</a:t>
            </a:r>
            <a:r>
              <a:rPr lang="ko-KR" altLang="en-US" baseline="0" dirty="0" smtClean="0"/>
              <a:t> 주택 설계 기준 대상을 </a:t>
            </a:r>
            <a:r>
              <a:rPr lang="en-US" altLang="ko-KR" baseline="0" dirty="0" smtClean="0"/>
              <a:t>300</a:t>
            </a:r>
            <a:r>
              <a:rPr lang="ko-KR" altLang="en-US" baseline="0" dirty="0" smtClean="0"/>
              <a:t>세대에서 </a:t>
            </a:r>
            <a:r>
              <a:rPr lang="en-US" altLang="ko-KR" baseline="0" dirty="0" smtClean="0"/>
              <a:t>30</a:t>
            </a:r>
            <a:r>
              <a:rPr lang="ko-KR" altLang="en-US" baseline="0" dirty="0" smtClean="0"/>
              <a:t>세대로 확대 적용하여</a:t>
            </a:r>
            <a:endParaRPr lang="en-US" altLang="ko-KR" baseline="0" dirty="0" smtClean="0"/>
          </a:p>
          <a:p>
            <a:pPr marL="0" marR="0" lvl="0" indent="0" algn="l" defTabSz="915954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aseline="0" dirty="0" smtClean="0"/>
              <a:t>설계단계부터 준공까지 적용 여부를 확인하고 있습니다</a:t>
            </a:r>
            <a:r>
              <a:rPr lang="en-US" altLang="ko-KR" baseline="0" dirty="0" smtClean="0"/>
              <a:t>.</a:t>
            </a:r>
            <a:r>
              <a:rPr lang="ko-KR" altLang="en-US" baseline="0" dirty="0" smtClean="0"/>
              <a:t>  </a:t>
            </a:r>
            <a:endParaRPr lang="en-US" altLang="ko-KR" dirty="0" smtClean="0"/>
          </a:p>
          <a:p>
            <a:endParaRPr lang="en-US" altLang="ko-KR" b="1" dirty="0" smtClean="0"/>
          </a:p>
          <a:p>
            <a:endParaRPr lang="en-US" altLang="ko-KR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○  공동주택 노후 </a:t>
            </a:r>
            <a:r>
              <a:rPr lang="ko-KR" altLang="en-US" dirty="0" err="1" smtClean="0"/>
              <a:t>공용시설물</a:t>
            </a:r>
            <a:r>
              <a:rPr lang="ko-KR" altLang="en-US" dirty="0" smtClean="0"/>
              <a:t> 보수 지원 사업을 확대하여 </a:t>
            </a:r>
            <a:endParaRPr lang="en-US" altLang="ko-KR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2021</a:t>
            </a:r>
            <a:r>
              <a:rPr lang="ko-KR" altLang="en-US" dirty="0" smtClean="0"/>
              <a:t>년부터 관리 사각지대에 있는 다세대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연립주택 등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소규모 공동주택에 대한</a:t>
            </a:r>
            <a:endParaRPr lang="en-US" altLang="ko-KR" baseline="0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aseline="0" dirty="0" smtClean="0"/>
              <a:t>유지관리 지원 사업을 추진하였습니다</a:t>
            </a:r>
            <a:r>
              <a:rPr lang="en-US" altLang="ko-KR" baseline="0" dirty="0" smtClean="0"/>
              <a:t>.</a:t>
            </a:r>
          </a:p>
          <a:p>
            <a:pPr marL="0" marR="0" lvl="0" indent="0" algn="l" defTabSz="915954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 smtClean="0"/>
          </a:p>
          <a:p>
            <a:pPr marL="0" marR="0" lvl="0" indent="0" algn="l" defTabSz="915954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○  또한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작년보다 완화된 기준에 따라 기초주거급여 수급자가 증가할 것이 예상되어</a:t>
            </a:r>
            <a:endParaRPr lang="en-US" altLang="ko-KR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err="1" smtClean="0"/>
              <a:t>주거급여를</a:t>
            </a:r>
            <a:r>
              <a:rPr lang="ko-KR" altLang="en-US" dirty="0" smtClean="0"/>
              <a:t> 차질없이 지급하여 시민주거안정에 힘쓸 계획이며</a:t>
            </a:r>
            <a:r>
              <a:rPr lang="en-US" altLang="ko-KR" dirty="0" smtClean="0"/>
              <a:t>, </a:t>
            </a: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‘</a:t>
            </a:r>
            <a:r>
              <a:rPr lang="ko-KR" altLang="en-US" dirty="0" smtClean="0"/>
              <a:t>농어촌 장애인 </a:t>
            </a:r>
            <a:r>
              <a:rPr lang="ko-KR" altLang="en-US" dirty="0" err="1" smtClean="0"/>
              <a:t>주택개조사업’과</a:t>
            </a:r>
            <a:r>
              <a:rPr lang="ko-KR" altLang="en-US" dirty="0" smtClean="0"/>
              <a:t> ‘</a:t>
            </a:r>
            <a:r>
              <a:rPr lang="en-US" altLang="ko-KR" dirty="0" smtClean="0"/>
              <a:t>G-Housing </a:t>
            </a:r>
            <a:r>
              <a:rPr lang="ko-KR" altLang="en-US" dirty="0" err="1" smtClean="0"/>
              <a:t>사업’도</a:t>
            </a:r>
            <a:r>
              <a:rPr lang="ko-KR" altLang="en-US" dirty="0" smtClean="0"/>
              <a:t> 지속 추진하여 </a:t>
            </a:r>
            <a:endParaRPr lang="en-US" altLang="ko-KR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저소득 </a:t>
            </a:r>
            <a:r>
              <a:rPr lang="ko-KR" altLang="en-US" dirty="0" err="1" smtClean="0"/>
              <a:t>주거약자의</a:t>
            </a:r>
            <a:r>
              <a:rPr lang="ko-KR" altLang="en-US" dirty="0" smtClean="0"/>
              <a:t> 주거수준 향상을 위하여 노력하도록 하겠습니다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086494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/>
              <a:t>□ 다음은 건축과 소관입니다</a:t>
            </a:r>
            <a:r>
              <a:rPr lang="en-US" altLang="ko-KR" b="1" dirty="0" smtClean="0"/>
              <a:t>.</a:t>
            </a:r>
          </a:p>
          <a:p>
            <a:endParaRPr lang="en-US" altLang="ko-KR" dirty="0" smtClean="0"/>
          </a:p>
          <a:p>
            <a:pPr marL="0" marR="0" lvl="0" indent="0" algn="l" defTabSz="915954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○ 「</a:t>
            </a:r>
            <a:r>
              <a:rPr lang="ko-KR" altLang="en-US" dirty="0" err="1" smtClean="0"/>
              <a:t>지역건축물관리지원센터」와</a:t>
            </a:r>
            <a:r>
              <a:rPr lang="ko-KR" altLang="en-US" dirty="0" smtClean="0"/>
              <a:t> 통합된 </a:t>
            </a:r>
            <a:endParaRPr lang="en-US" altLang="ko-KR" dirty="0" smtClean="0"/>
          </a:p>
          <a:p>
            <a:pPr marL="0" marR="0" lvl="0" indent="0" algn="l" defTabSz="915954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「</a:t>
            </a:r>
            <a:r>
              <a:rPr lang="ko-KR" altLang="en-US" dirty="0" err="1" smtClean="0"/>
              <a:t>지역건축안전센터」</a:t>
            </a:r>
            <a:r>
              <a:rPr lang="ko-KR" altLang="en-US" b="0" dirty="0" err="1" smtClean="0"/>
              <a:t>를</a:t>
            </a:r>
            <a:r>
              <a:rPr lang="ko-KR" altLang="en-US" b="0" dirty="0" smtClean="0"/>
              <a:t> 설치</a:t>
            </a:r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b="0" dirty="0" smtClean="0"/>
              <a:t>운영하고</a:t>
            </a:r>
            <a:r>
              <a:rPr lang="en-US" altLang="ko-KR" b="0" dirty="0" smtClean="0"/>
              <a:t>,</a:t>
            </a:r>
            <a:r>
              <a:rPr lang="ko-KR" altLang="en-US" b="0" dirty="0" smtClean="0"/>
              <a:t> </a:t>
            </a:r>
            <a:endParaRPr lang="en-US" altLang="ko-KR" b="0" dirty="0" smtClean="0"/>
          </a:p>
          <a:p>
            <a:pPr marL="0" marR="0" lvl="0" indent="0" algn="l" defTabSz="915954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0" dirty="0" smtClean="0"/>
              <a:t>센터 내 </a:t>
            </a:r>
            <a:r>
              <a:rPr lang="ko-KR" altLang="en-US" b="0" u="sng" dirty="0" smtClean="0"/>
              <a:t>전문인력</a:t>
            </a:r>
            <a:r>
              <a:rPr lang="ko-KR" altLang="en-US" b="0" dirty="0" smtClean="0"/>
              <a:t>을 채용하여</a:t>
            </a:r>
            <a:r>
              <a:rPr lang="en-US" altLang="ko-KR" b="0" dirty="0" smtClean="0"/>
              <a:t>,</a:t>
            </a:r>
            <a:r>
              <a:rPr lang="ko-KR" altLang="en-US" b="0" dirty="0" smtClean="0"/>
              <a:t> </a:t>
            </a:r>
            <a:endParaRPr lang="en-US" altLang="ko-KR" b="0" dirty="0" smtClean="0"/>
          </a:p>
          <a:p>
            <a:pPr marL="0" marR="0" lvl="0" indent="0" algn="l" defTabSz="915954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0" dirty="0" smtClean="0"/>
              <a:t>인구 </a:t>
            </a:r>
            <a:r>
              <a:rPr lang="en-US" altLang="ko-KR" b="0" dirty="0" smtClean="0"/>
              <a:t>50</a:t>
            </a:r>
            <a:r>
              <a:rPr lang="ko-KR" altLang="en-US" b="0" dirty="0" smtClean="0"/>
              <a:t>만 </a:t>
            </a:r>
            <a:r>
              <a:rPr lang="ko-KR" altLang="en-US" b="0" dirty="0" err="1" smtClean="0"/>
              <a:t>파주시대에</a:t>
            </a:r>
            <a:r>
              <a:rPr lang="ko-KR" altLang="en-US" b="0" dirty="0" smtClean="0"/>
              <a:t> 걸맞는 </a:t>
            </a:r>
            <a:endParaRPr lang="en-US" altLang="ko-KR" b="0" dirty="0" smtClean="0"/>
          </a:p>
          <a:p>
            <a:pPr marL="0" marR="0" lvl="0" indent="0" algn="l" defTabSz="915954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0" dirty="0" smtClean="0"/>
              <a:t>종합적인 안전관리 서비스를 제공하겠습니다</a:t>
            </a:r>
            <a:r>
              <a:rPr lang="en-US" altLang="ko-KR" b="0" dirty="0" smtClean="0"/>
              <a:t>.</a:t>
            </a:r>
          </a:p>
          <a:p>
            <a:endParaRPr lang="en-US" altLang="ko-KR" b="0" dirty="0"/>
          </a:p>
        </p:txBody>
      </p:sp>
    </p:spTree>
    <p:extLst>
      <p:ext uri="{BB962C8B-B14F-4D97-AF65-F5344CB8AC3E}">
        <p14:creationId xmlns:p14="http://schemas.microsoft.com/office/powerpoint/2010/main" val="27594066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0" dirty="0" smtClean="0"/>
              <a:t>○ 또한</a:t>
            </a:r>
            <a:r>
              <a:rPr lang="en-US" altLang="ko-KR" b="0" dirty="0" smtClean="0"/>
              <a:t>, </a:t>
            </a:r>
            <a:r>
              <a:rPr lang="ko-KR" altLang="en-US" dirty="0" smtClean="0"/>
              <a:t>누구나 사용할 수 있는 </a:t>
            </a:r>
            <a:r>
              <a:rPr lang="ko-KR" altLang="en-US" dirty="0" err="1" smtClean="0"/>
              <a:t>휴식시설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벤치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파고라</a:t>
            </a:r>
            <a:r>
              <a:rPr lang="en-US" altLang="ko-KR" dirty="0" smtClean="0"/>
              <a:t>, </a:t>
            </a:r>
            <a:r>
              <a:rPr lang="ko-KR" altLang="en-US" dirty="0" smtClean="0"/>
              <a:t>조형물 등을 </a:t>
            </a:r>
            <a:r>
              <a:rPr lang="ko-KR" altLang="en-US" b="1" dirty="0" err="1" smtClean="0"/>
              <a:t>공개공지</a:t>
            </a:r>
            <a:r>
              <a:rPr lang="ko-KR" altLang="en-US" dirty="0" err="1" smtClean="0"/>
              <a:t>에</a:t>
            </a:r>
            <a:r>
              <a:rPr lang="ko-KR" altLang="en-US" dirty="0" smtClean="0"/>
              <a:t> 설치</a:t>
            </a:r>
            <a:r>
              <a:rPr lang="en-US" altLang="ko-KR" dirty="0" smtClean="0"/>
              <a:t>, </a:t>
            </a: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시민에게 차별 없는 </a:t>
            </a:r>
            <a:r>
              <a:rPr lang="ko-KR" altLang="en-US" b="1" dirty="0" smtClean="0"/>
              <a:t>‘쉼’ 공간을 </a:t>
            </a:r>
            <a:r>
              <a:rPr lang="ko-KR" altLang="en-US" dirty="0" smtClean="0"/>
              <a:t>제공하여 </a:t>
            </a:r>
            <a:endParaRPr lang="en-US" altLang="ko-KR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신뢰받는 </a:t>
            </a:r>
            <a:r>
              <a:rPr lang="ko-KR" altLang="en-US" dirty="0" err="1" smtClean="0"/>
              <a:t>건축행정을</a:t>
            </a:r>
            <a:r>
              <a:rPr lang="ko-KR" altLang="en-US" dirty="0" smtClean="0"/>
              <a:t> 구축하겠습니다</a:t>
            </a:r>
            <a:r>
              <a:rPr lang="en-US" altLang="ko-KR" dirty="0" smtClean="0"/>
              <a:t>.</a:t>
            </a:r>
            <a:r>
              <a:rPr lang="en-US" altLang="ko-KR" b="0" dirty="0" smtClean="0"/>
              <a:t> </a:t>
            </a:r>
            <a:endParaRPr lang="ko-KR" altLang="en-US" b="0" dirty="0" smtClean="0"/>
          </a:p>
          <a:p>
            <a:pPr fontAlgn="base" latinLnBrk="1"/>
            <a:endParaRPr lang="ko-KR" altLang="en-US" b="0" dirty="0"/>
          </a:p>
        </p:txBody>
      </p:sp>
    </p:spTree>
    <p:extLst>
      <p:ext uri="{BB962C8B-B14F-4D97-AF65-F5344CB8AC3E}">
        <p14:creationId xmlns:p14="http://schemas.microsoft.com/office/powerpoint/2010/main" val="17880978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도시경관과 소관입니다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주차공간 확충을 통한 안전하고 편리한 도시환경 조성을 추진하겠습니다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우선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철도역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이용객 편의 제공을 위한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환승주차장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조성사업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 대해 설명 드리겠습니다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월롱역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환승주차장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은 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지평식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주차장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215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면과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광장조성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택시 및 버스승강장을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조성하는 사업입니다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총사업비는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억원이며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월까지 토지보상 및 실시계획인가 등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행정절차 완료 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공사 시행될 수 있도록 추진하겠습니다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도심지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주차난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해소를 위한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공영주차장 조성사업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 대해 설명 드리겠습니다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금촌로터리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주변 공영주차장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은 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층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 주차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119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면의 주차전용건축물 신축 사업입니다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총사업비는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141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억원이고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토지보상을 완료하고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건물철거 및 주차장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면을 조성하였으며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월에 공사착공하여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월에 준공될 수 있도록 추진하겠습니다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조리 봉일천 공영주차장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은 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조리읍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행정복지센터 주변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주차난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해소를 위한 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지평식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주차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193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면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지평식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주차장 조성사업입니다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총사업비는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억원이고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월에 공사가 준공될 수 있도록 추진하겠습니다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ko-KR" baseline="0" dirty="0" smtClean="0"/>
          </a:p>
        </p:txBody>
      </p:sp>
    </p:spTree>
    <p:extLst>
      <p:ext uri="{BB962C8B-B14F-4D97-AF65-F5344CB8AC3E}">
        <p14:creationId xmlns:p14="http://schemas.microsoft.com/office/powerpoint/2010/main" val="40726459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운정호수공원 공영주차장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은 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층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 주차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248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면의 주차전용건축물 신축 사업입니다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총사업비는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억원이고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월까지 공원조성계획 변경 및 실시계획인가 등 행정절차 완료하고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년에 공사가 시행될 수 있도록 추진하겠습니다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금촌동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원앙길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공영주차장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은 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층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 주차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135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면의 주차전용건축물 신축 사업입니다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총사업비는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억원이고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월까지 토지보상협의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실시계획인가 등 행정절차 완료하고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공사착공 및 준공될 수 있도록 추진하겠습니다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defTabSz="913851">
              <a:defRPr/>
            </a:pP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51472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다음으로는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옥외광고물 단속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정비 및 광고물 안전관리 강화 추진사항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을 말씀드리겠습니다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지속적이고 형평성 있는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불법광고물 단속 및 정비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위해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도시경관과와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읍면동이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정비반을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구성해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365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일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휴일없는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불법광고물 단속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정비를 진행하고 있으며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월별 테마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집중 정비로 매월 난립의 정도가 심한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불법광고물 종류와 지역을 정해 집중 정비하고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혁신기술을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도입한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선제적인 광고물 안전관리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위해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전국 최초로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드론을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활용한 옥외광고물 안전점검을 추진해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점검자의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추락 위험과 같은 기존 안전점검 방식의 한계를 극복하고 있으며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광고주의 요청이 있는 경우 광고물 안전점검 전문가가 업소에 방문해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무상 안전점검 서비스를 제공하는 ‘찾아가는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튼튼간판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안전점검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서비스’를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진행하고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62001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dirty="0" smtClean="0"/>
              <a:t>□ </a:t>
            </a:r>
            <a:r>
              <a:rPr lang="ko-KR" altLang="en-US" b="1" dirty="0" smtClean="0"/>
              <a:t>이상으로 안전건설교통국 소관 </a:t>
            </a:r>
            <a:endParaRPr lang="en-US" altLang="ko-KR" b="1" dirty="0" smtClean="0"/>
          </a:p>
          <a:p>
            <a:pPr fontAlgn="base" latinLnBrk="1"/>
            <a:endParaRPr lang="ko-KR" altLang="en-US" dirty="0" smtClean="0"/>
          </a:p>
          <a:p>
            <a:pPr fontAlgn="base" latinLnBrk="1"/>
            <a:r>
              <a:rPr lang="ko-KR" altLang="en-US" b="1" dirty="0" smtClean="0"/>
              <a:t>시정업무보고를 마치겠습니다</a:t>
            </a:r>
            <a:r>
              <a:rPr lang="en-US" altLang="ko-KR" b="1" dirty="0" smtClean="0"/>
              <a:t>. </a:t>
            </a:r>
          </a:p>
          <a:p>
            <a:pPr fontAlgn="base" latinLnBrk="1"/>
            <a:endParaRPr lang="ko-KR" altLang="en-US" dirty="0" smtClean="0"/>
          </a:p>
          <a:p>
            <a:pPr fontAlgn="base" latinLnBrk="1"/>
            <a:r>
              <a:rPr lang="ko-KR" altLang="en-US" b="1" dirty="0" smtClean="0"/>
              <a:t>감사합니다</a:t>
            </a:r>
            <a:r>
              <a:rPr lang="en-US" altLang="ko-KR" b="1" dirty="0" smtClean="0"/>
              <a:t>.</a:t>
            </a:r>
            <a:endParaRPr lang="ko-KR" altLang="en-US" dirty="0" smtClean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926652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133E2-7F46-497E-AEFE-3BACD4C0387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7A71F-2E27-4C88-8E87-0D3501DBA78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D736A-7025-412C-BA0B-8C331F15677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0581B-87B5-4817-A037-85B69FADF0F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E9583-17E2-407B-8090-991FF4BF695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E6964-8DC9-4549-B49E-E02F82F9AFC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D0CCE-F13B-4B14-934D-7F3EF4DF7BB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9B58C-7F2D-4F21-B7E2-77987E8174D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F38D6-A69B-4A83-B977-2CAE833E050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52211-1DAF-4D0B-B8C9-E03BC9E6255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86F23-8490-4E89-8081-117F6C10A2B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2A075315-9BC2-493F-A339-61167B0C32A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14" r:id="rId1"/>
    <p:sldLayoutId id="2147486015" r:id="rId2"/>
    <p:sldLayoutId id="2147486016" r:id="rId3"/>
    <p:sldLayoutId id="2147486017" r:id="rId4"/>
    <p:sldLayoutId id="2147486018" r:id="rId5"/>
    <p:sldLayoutId id="2147486019" r:id="rId6"/>
    <p:sldLayoutId id="2147486020" r:id="rId7"/>
    <p:sldLayoutId id="2147486021" r:id="rId8"/>
    <p:sldLayoutId id="2147486022" r:id="rId9"/>
    <p:sldLayoutId id="2147486023" r:id="rId10"/>
    <p:sldLayoutId id="2147486024" r:id="rId11"/>
    <p:sldLayoutId id="2147486025" r:id="rId12"/>
    <p:sldLayoutId id="2147486026" r:id="rId13"/>
  </p:sldLayoutIdLst>
  <p:hf sldNum="0"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1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2.wdp"/><Relationship Id="rId5" Type="http://schemas.openxmlformats.org/officeDocument/2006/relationships/image" Target="../media/image19.png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0" y="1987335"/>
            <a:ext cx="9144000" cy="161725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72114" y="2472797"/>
            <a:ext cx="405110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2022 </a:t>
            </a:r>
            <a:r>
              <a:rPr kumimoji="0" lang="ko-KR" altLang="en-US" sz="36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시정업무보고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25" name="TextBox 3"/>
          <p:cNvSpPr txBox="1">
            <a:spLocks noChangeArrowheads="1"/>
          </p:cNvSpPr>
          <p:nvPr/>
        </p:nvSpPr>
        <p:spPr bwMode="auto">
          <a:xfrm>
            <a:off x="3779912" y="5504452"/>
            <a:ext cx="192552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en-US" altLang="ko-KR" sz="2200" dirty="0" smtClean="0">
                <a:latin typeface="HY견고딕" pitchFamily="18" charset="-127"/>
                <a:ea typeface="HY견고딕" pitchFamily="18" charset="-127"/>
              </a:rPr>
              <a:t>2022. </a:t>
            </a:r>
            <a:r>
              <a:rPr kumimoji="0" lang="en-US" altLang="ko-KR" sz="2200" dirty="0" smtClean="0">
                <a:latin typeface="HY견고딕" pitchFamily="18" charset="-127"/>
                <a:ea typeface="HY견고딕" pitchFamily="18" charset="-127"/>
              </a:rPr>
              <a:t>8.  </a:t>
            </a:r>
            <a:r>
              <a:rPr kumimoji="0" lang="en-US" altLang="ko-KR" sz="2200" dirty="0">
                <a:latin typeface="HY견고딕" pitchFamily="18" charset="-127"/>
                <a:ea typeface="HY견고딕" pitchFamily="18" charset="-127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97733" y="4384738"/>
            <a:ext cx="256352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800" spc="-150" smtClean="0">
                <a:solidFill>
                  <a:srgbClr val="12458B"/>
                </a:solidFill>
                <a:latin typeface="HY견고딕" pitchFamily="18" charset="-127"/>
                <a:ea typeface="HY견고딕" pitchFamily="18" charset="-127"/>
              </a:rPr>
              <a:t>안전건설교통국</a:t>
            </a:r>
            <a:endParaRPr kumimoji="0" lang="en-US" altLang="ko-KR" sz="2800" spc="-150" dirty="0">
              <a:solidFill>
                <a:srgbClr val="12458B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272" y="683278"/>
            <a:ext cx="1554791" cy="839587"/>
          </a:xfrm>
          <a:prstGeom prst="rect">
            <a:avLst/>
          </a:prstGeom>
        </p:spPr>
      </p:pic>
      <p:grpSp>
        <p:nvGrpSpPr>
          <p:cNvPr id="34" name="그룹 33"/>
          <p:cNvGrpSpPr/>
          <p:nvPr/>
        </p:nvGrpSpPr>
        <p:grpSpPr>
          <a:xfrm>
            <a:off x="-36512" y="1975539"/>
            <a:ext cx="1879916" cy="1655014"/>
            <a:chOff x="-15637" y="1975539"/>
            <a:chExt cx="1879916" cy="1655014"/>
          </a:xfrm>
        </p:grpSpPr>
        <p:sp>
          <p:nvSpPr>
            <p:cNvPr id="43" name="자유형 42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1" name="자유형 40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5" name="그룹 44"/>
          <p:cNvGrpSpPr/>
          <p:nvPr/>
        </p:nvGrpSpPr>
        <p:grpSpPr>
          <a:xfrm flipH="1">
            <a:off x="7290025" y="1975539"/>
            <a:ext cx="1879916" cy="1655014"/>
            <a:chOff x="-15637" y="1975539"/>
            <a:chExt cx="1879916" cy="1655014"/>
          </a:xfrm>
        </p:grpSpPr>
        <p:sp>
          <p:nvSpPr>
            <p:cNvPr id="46" name="자유형 45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자유형 46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8" name="자유형 47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3275857" y="4470322"/>
            <a:ext cx="2808311" cy="470846"/>
            <a:chOff x="3621739" y="4410925"/>
            <a:chExt cx="2155708" cy="470846"/>
          </a:xfrm>
        </p:grpSpPr>
        <p:sp>
          <p:nvSpPr>
            <p:cNvPr id="44" name="왼쪽 대괄호 43"/>
            <p:cNvSpPr/>
            <p:nvPr/>
          </p:nvSpPr>
          <p:spPr>
            <a:xfrm>
              <a:off x="36217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왼쪽 대괄호 54"/>
            <p:cNvSpPr/>
            <p:nvPr/>
          </p:nvSpPr>
          <p:spPr>
            <a:xfrm flipH="1">
              <a:off x="57054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99205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40160" y="1310060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>
                <a:latin typeface="맑은 고딕" pitchFamily="50" charset="-127"/>
              </a:rPr>
              <a:t>재난 예방 인프라 확충을 통한 </a:t>
            </a:r>
            <a:r>
              <a:rPr lang="en-US" altLang="ko-KR" b="1" dirty="0">
                <a:latin typeface="맑은 고딕" pitchFamily="50" charset="-127"/>
              </a:rPr>
              <a:t>“</a:t>
            </a:r>
            <a:r>
              <a:rPr lang="ko-KR" altLang="en-US" b="1" dirty="0">
                <a:latin typeface="맑은 고딕" pitchFamily="50" charset="-127"/>
              </a:rPr>
              <a:t>안전한 파주</a:t>
            </a:r>
            <a:r>
              <a:rPr lang="en-US" altLang="ko-KR" b="1" dirty="0">
                <a:latin typeface="맑은 고딕" pitchFamily="50" charset="-127"/>
              </a:rPr>
              <a:t>“ </a:t>
            </a:r>
            <a:r>
              <a:rPr lang="ko-KR" altLang="en-US" b="1" dirty="0">
                <a:latin typeface="맑은 고딕" pitchFamily="50" charset="-127"/>
              </a:rPr>
              <a:t>조성</a:t>
            </a:r>
            <a:endParaRPr lang="en-US" altLang="ko-KR" b="1" dirty="0"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</a:rPr>
              <a:t>◈ 생활밀착형 </a:t>
            </a:r>
            <a:r>
              <a:rPr lang="ko-KR" altLang="en-US" b="1" dirty="0" err="1">
                <a:latin typeface="맑은 고딕" pitchFamily="50" charset="-127"/>
              </a:rPr>
              <a:t>안전정책</a:t>
            </a:r>
            <a:r>
              <a:rPr lang="ko-KR" altLang="en-US" b="1" dirty="0">
                <a:latin typeface="맑은 고딕" pitchFamily="50" charset="-127"/>
              </a:rPr>
              <a:t> 확대 발굴을 통한 </a:t>
            </a:r>
            <a:r>
              <a:rPr lang="en-US" altLang="ko-KR" b="1" dirty="0">
                <a:latin typeface="맑은 고딕" pitchFamily="50" charset="-127"/>
              </a:rPr>
              <a:t>"</a:t>
            </a:r>
            <a:r>
              <a:rPr lang="ko-KR" altLang="en-US" b="1" dirty="0">
                <a:latin typeface="맑은 고딕" pitchFamily="50" charset="-127"/>
              </a:rPr>
              <a:t>시민 행복</a:t>
            </a:r>
            <a:r>
              <a:rPr lang="en-US" altLang="ko-KR" b="1" dirty="0">
                <a:latin typeface="맑은 고딕" pitchFamily="50" charset="-127"/>
              </a:rPr>
              <a:t>“ </a:t>
            </a:r>
            <a:r>
              <a:rPr lang="ko-KR" altLang="en-US" b="1" dirty="0">
                <a:latin typeface="맑은 고딕" pitchFamily="50" charset="-127"/>
              </a:rPr>
              <a:t>추구</a:t>
            </a:r>
            <a:endParaRPr lang="en-US" altLang="ko-KR" b="1" dirty="0"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선제적 대응체계 구축으로 안전도시 조성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안전총괄과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342419"/>
            <a:ext cx="684176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>
                <a:solidFill>
                  <a:schemeClr val="bg1"/>
                </a:solidFill>
                <a:latin typeface="맑은 고딕" pitchFamily="50" charset="-127"/>
              </a:rPr>
              <a:t>자연재난 인프라 확충을 통한 </a:t>
            </a:r>
            <a:r>
              <a:rPr lang="en-US" altLang="ko-KR" sz="2000" b="1" dirty="0">
                <a:solidFill>
                  <a:schemeClr val="bg1"/>
                </a:solidFill>
                <a:latin typeface="맑은 고딕" pitchFamily="50" charset="-127"/>
              </a:rPr>
              <a:t>“</a:t>
            </a:r>
            <a:r>
              <a:rPr lang="ko-KR" altLang="en-US" sz="2000" b="1" dirty="0">
                <a:solidFill>
                  <a:schemeClr val="bg1"/>
                </a:solidFill>
                <a:latin typeface="맑은 고딕" pitchFamily="50" charset="-127"/>
              </a:rPr>
              <a:t>안전한 파주</a:t>
            </a:r>
            <a:r>
              <a:rPr lang="en-US" altLang="ko-KR" sz="2000" b="1" dirty="0">
                <a:solidFill>
                  <a:schemeClr val="bg1"/>
                </a:solidFill>
                <a:latin typeface="맑은 고딕" pitchFamily="50" charset="-127"/>
              </a:rPr>
              <a:t>”</a:t>
            </a:r>
            <a:r>
              <a:rPr lang="ko-KR" altLang="en-US" sz="2000" b="1" dirty="0">
                <a:solidFill>
                  <a:schemeClr val="bg1"/>
                </a:solidFill>
                <a:latin typeface="맑은 고딕" pitchFamily="50" charset="-127"/>
              </a:rPr>
              <a:t> 조성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528772" y="2929541"/>
            <a:ext cx="7378268" cy="3766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lvl="0">
              <a:lnSpc>
                <a:spcPts val="2500"/>
              </a:lnSpc>
            </a:pPr>
            <a:r>
              <a:rPr lang="ko-KR" altLang="en-US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▪</a:t>
            </a: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임진강 자연재해 비상대처계획 수립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ts val="25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기     간 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: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2022. 2. ~ 2023.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8.</a:t>
            </a:r>
          </a:p>
          <a:p>
            <a:pPr lvl="0">
              <a:lnSpc>
                <a:spcPts val="25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총사업비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3,000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도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70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%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파주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%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%)</a:t>
            </a:r>
          </a:p>
          <a:p>
            <a:pPr lvl="0">
              <a:lnSpc>
                <a:spcPts val="25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실제 홍수 발생 시 적용 가능한 유형별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비상대처계획 정비</a:t>
            </a:r>
            <a:endParaRPr kumimoji="0" lang="en-US" altLang="ko-KR" sz="16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ts val="25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북한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황강댐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무단방류 등에 대비한 임진강 유역 주민 안전확보 </a:t>
            </a:r>
            <a:endParaRPr kumimoji="0" lang="en-US" altLang="ko-KR" sz="16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5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2500"/>
              </a:lnSpc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▪ 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율곡 자연재해위험개선지구 정비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2500"/>
              </a:lnSpc>
            </a:pP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기     간 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2022. 1. ~ 2025. 12.</a:t>
            </a:r>
          </a:p>
          <a:p>
            <a:pPr>
              <a:lnSpc>
                <a:spcPts val="2500"/>
              </a:lnSpc>
            </a:pP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위     치 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파주시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파평면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율곡리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509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번지 일원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2500"/>
              </a:lnSpc>
            </a:pP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총사업비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28,762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국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50%,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도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7.5%,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시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42.5%)</a:t>
            </a:r>
          </a:p>
          <a:p>
            <a:pPr>
              <a:lnSpc>
                <a:spcPts val="2500"/>
              </a:lnSpc>
            </a:pP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주요내용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배수펌프장 설치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건말천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제방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율곡수목원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우수관로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정비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,</a:t>
            </a:r>
          </a:p>
          <a:p>
            <a:pPr>
              <a:lnSpc>
                <a:spcPts val="2500"/>
              </a:lnSpc>
            </a:pP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               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토지 매입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유수지 정비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1200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356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17589" y="736356"/>
            <a:ext cx="793750" cy="5717726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526981" y="756693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안전총괄과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47943" y="2793642"/>
            <a:ext cx="694048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>
                <a:solidFill>
                  <a:schemeClr val="bg1"/>
                </a:solidFill>
                <a:latin typeface="맑은 고딕" pitchFamily="50" charset="-127"/>
              </a:rPr>
              <a:t>생활밀착형 </a:t>
            </a:r>
            <a:r>
              <a:rPr lang="ko-KR" altLang="en-US" sz="2000" b="1" dirty="0" err="1">
                <a:solidFill>
                  <a:schemeClr val="bg1"/>
                </a:solidFill>
                <a:latin typeface="맑은 고딕" pitchFamily="50" charset="-127"/>
              </a:rPr>
              <a:t>안전정책</a:t>
            </a:r>
            <a:r>
              <a:rPr lang="ko-KR" altLang="en-US" sz="2000" b="1" dirty="0">
                <a:solidFill>
                  <a:schemeClr val="bg1"/>
                </a:solidFill>
                <a:latin typeface="맑은 고딕" pitchFamily="50" charset="-127"/>
              </a:rPr>
              <a:t> 발굴을 통한 </a:t>
            </a:r>
            <a:r>
              <a:rPr lang="en-US" altLang="ko-KR" sz="2000" b="1" dirty="0">
                <a:solidFill>
                  <a:schemeClr val="bg1"/>
                </a:solidFill>
                <a:latin typeface="맑은 고딕" pitchFamily="50" charset="-127"/>
              </a:rPr>
              <a:t>“</a:t>
            </a:r>
            <a:r>
              <a:rPr lang="ko-KR" altLang="en-US" sz="2000" b="1" dirty="0">
                <a:solidFill>
                  <a:schemeClr val="bg1"/>
                </a:solidFill>
                <a:latin typeface="맑은 고딕" pitchFamily="50" charset="-127"/>
              </a:rPr>
              <a:t>시민 행복</a:t>
            </a:r>
            <a:r>
              <a:rPr lang="en-US" altLang="ko-KR" sz="2000" b="1" dirty="0">
                <a:solidFill>
                  <a:schemeClr val="bg1"/>
                </a:solidFill>
                <a:latin typeface="맑은 고딕" pitchFamily="50" charset="-127"/>
              </a:rPr>
              <a:t>”</a:t>
            </a:r>
            <a:r>
              <a:rPr lang="ko-KR" altLang="en-US" sz="2000" b="1" dirty="0">
                <a:solidFill>
                  <a:schemeClr val="bg1"/>
                </a:solidFill>
                <a:latin typeface="맑은 고딕" pitchFamily="50" charset="-127"/>
              </a:rPr>
              <a:t> 추구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33" name="Text Box 3"/>
          <p:cNvSpPr txBox="1">
            <a:spLocks noChangeArrowheads="1"/>
          </p:cNvSpPr>
          <p:nvPr/>
        </p:nvSpPr>
        <p:spPr bwMode="auto">
          <a:xfrm>
            <a:off x="1447249" y="617281"/>
            <a:ext cx="7560841" cy="2057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/>
          <a:lstStyle/>
          <a:p>
            <a:pPr lvl="0">
              <a:lnSpc>
                <a:spcPct val="150000"/>
              </a:lnSpc>
            </a:pPr>
            <a:r>
              <a:rPr lang="ko-KR" altLang="en-US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▪</a:t>
            </a: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소규모 공공시설 관리체계 구축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500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     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간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2022. 5. ~ 2024. 3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lvl="0">
              <a:lnSpc>
                <a:spcPct val="1500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총사업비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1,500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시비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100%)</a:t>
            </a:r>
          </a:p>
          <a:p>
            <a:pPr>
              <a:lnSpc>
                <a:spcPct val="1500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소교랑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세천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농로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마을진입로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등 소규모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공공시설 전수조사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용역 실시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대장 작성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시스템 등록 및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관리부서로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인계하여 체계적으로 시설물 관리</a:t>
            </a:r>
            <a:endParaRPr kumimoji="0" lang="en-US" altLang="ko-KR" sz="12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Rectangle 2"/>
          <p:cNvSpPr>
            <a:spLocks noChangeArrowheads="1"/>
          </p:cNvSpPr>
          <p:nvPr/>
        </p:nvSpPr>
        <p:spPr bwMode="auto">
          <a:xfrm>
            <a:off x="1447943" y="3330937"/>
            <a:ext cx="7794130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▪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시민안전보험 확대 운영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대      상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파주시에 주민등록을 두고 거주하는 모든 시민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보장항목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사고 지역에 관계없이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16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개에 해당하는 경우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▪ 안전문화운동 추진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안전점검의 날 운영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매월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4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일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어린이 안전체험교실 운영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(2022. 8. ~ 12.)</a:t>
            </a:r>
          </a:p>
          <a:p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* 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민방위 교육장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dirty="0" err="1" smtClean="0">
                <a:latin typeface="맑은 고딕" pitchFamily="50" charset="-127"/>
                <a:ea typeface="맑은 고딕" pitchFamily="50" charset="-127"/>
              </a:rPr>
              <a:t>파주읍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 소재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 내 안전체험시설에서 심폐소생술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200" dirty="0" err="1" smtClean="0">
                <a:latin typeface="맑은 고딕" pitchFamily="50" charset="-127"/>
                <a:ea typeface="맑은 고딕" pitchFamily="50" charset="-127"/>
              </a:rPr>
              <a:t>지진체험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교통안전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등 시행</a:t>
            </a:r>
            <a:endParaRPr kumimoji="0" lang="en-US" altLang="ko-KR" sz="12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29878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342419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건설과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5" y="2346695"/>
            <a:ext cx="709880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고속도로 및 지방도 사업 추진</a:t>
            </a:r>
            <a:endParaRPr kumimoji="0" lang="ko-KR" altLang="en-US" sz="14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" name="Text Box 3"/>
          <p:cNvSpPr txBox="1">
            <a:spLocks noChangeArrowheads="1"/>
          </p:cNvSpPr>
          <p:nvPr/>
        </p:nvSpPr>
        <p:spPr bwMode="auto">
          <a:xfrm>
            <a:off x="1436502" y="1293158"/>
            <a:ext cx="7416824" cy="80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285750" indent="-285750">
              <a:lnSpc>
                <a:spcPct val="150000"/>
              </a:lnSpc>
              <a:buFont typeface="맑은 고딕" panose="020B0503020000020004" pitchFamily="50" charset="-127"/>
              <a:buChar char="◈"/>
            </a:pPr>
            <a:r>
              <a:rPr kumimoji="0" lang="ko-KR" altLang="en-US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도시와 농촌 지역을 잇는 상생의 도로망 구축</a:t>
            </a:r>
            <a:endParaRPr kumimoji="0" lang="en-US" altLang="ko-KR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맑은 고딕" panose="020B0503020000020004" pitchFamily="50" charset="-127"/>
              <a:buChar char="◈"/>
            </a:pPr>
            <a:r>
              <a:rPr kumimoji="0" lang="ko-KR" altLang="en-US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사통팔달 광역 도로망 구축으로 시민들의 이동 편의 증진</a:t>
            </a:r>
            <a:endParaRPr kumimoji="0" lang="en-US" altLang="ko-KR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2" name="내용 개체 틀 11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1445665" y="3272963"/>
          <a:ext cx="7128792" cy="35283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1415675" y="2815896"/>
            <a:ext cx="7188773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건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99.15km, 43,650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endParaRPr kumimoji="0" lang="en-US" altLang="ko-KR" sz="14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" name="제목 1"/>
          <p:cNvSpPr>
            <a:spLocks noGrp="1"/>
          </p:cNvSpPr>
          <p:nvPr>
            <p:ph type="title"/>
          </p:nvPr>
        </p:nvSpPr>
        <p:spPr>
          <a:xfrm>
            <a:off x="1436502" y="5387572"/>
            <a:ext cx="2088233" cy="520711"/>
          </a:xfrm>
        </p:spPr>
        <p:txBody>
          <a:bodyPr/>
          <a:lstStyle/>
          <a:p>
            <a:pPr algn="l"/>
            <a:r>
              <a:rPr lang="ko-KR" altLang="en-US" sz="1200" dirty="0" smtClean="0"/>
              <a:t> → </a:t>
            </a:r>
            <a:r>
              <a:rPr lang="ko-KR" altLang="en-US" sz="1100" dirty="0" smtClean="0"/>
              <a:t>파주</a:t>
            </a:r>
            <a:r>
              <a:rPr lang="en-US" altLang="ko-KR" sz="1100" dirty="0" smtClean="0"/>
              <a:t>~</a:t>
            </a:r>
            <a:r>
              <a:rPr lang="ko-KR" altLang="en-US" sz="1100" dirty="0" smtClean="0"/>
              <a:t>양주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공사</a:t>
            </a:r>
            <a:r>
              <a:rPr lang="en-US" altLang="ko-KR" sz="1100" dirty="0" smtClean="0"/>
              <a:t>55% </a:t>
            </a:r>
            <a:br>
              <a:rPr lang="en-US" altLang="ko-KR" sz="1100" dirty="0" smtClean="0"/>
            </a:br>
            <a:r>
              <a:rPr lang="ko-KR" altLang="en-US" sz="1100" dirty="0"/>
              <a:t> </a:t>
            </a:r>
            <a:r>
              <a:rPr lang="ko-KR" altLang="en-US" sz="1100" dirty="0" smtClean="0"/>
              <a:t>    김포</a:t>
            </a:r>
            <a:r>
              <a:rPr lang="en-US" altLang="ko-KR" sz="1100" dirty="0" smtClean="0"/>
              <a:t>~</a:t>
            </a:r>
            <a:r>
              <a:rPr lang="ko-KR" altLang="en-US" sz="1100" dirty="0" smtClean="0"/>
              <a:t>파주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공사</a:t>
            </a:r>
            <a:r>
              <a:rPr lang="en-US" altLang="ko-KR" sz="1100" dirty="0" smtClean="0"/>
              <a:t>19% </a:t>
            </a:r>
            <a:endParaRPr lang="ko-KR" altLang="en-US" sz="1100" dirty="0"/>
          </a:p>
        </p:txBody>
      </p:sp>
      <p:sp>
        <p:nvSpPr>
          <p:cNvPr id="22" name="제목 1"/>
          <p:cNvSpPr txBox="1">
            <a:spLocks/>
          </p:cNvSpPr>
          <p:nvPr/>
        </p:nvSpPr>
        <p:spPr bwMode="auto">
          <a:xfrm>
            <a:off x="1456085" y="6138794"/>
            <a:ext cx="2068650" cy="242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l"/>
            <a:r>
              <a:rPr kumimoji="0" lang="ko-KR" altLang="en-US" sz="1200" dirty="0" smtClean="0"/>
              <a:t> </a:t>
            </a:r>
            <a:r>
              <a:rPr kumimoji="0" lang="ko-KR" altLang="en-US" sz="1100" dirty="0" smtClean="0"/>
              <a:t>→ 도로구역 결정 협의 중</a:t>
            </a:r>
            <a:endParaRPr kumimoji="0" lang="ko-KR" altLang="en-US" sz="1100" dirty="0"/>
          </a:p>
        </p:txBody>
      </p:sp>
      <p:sp>
        <p:nvSpPr>
          <p:cNvPr id="23" name="제목 1"/>
          <p:cNvSpPr txBox="1">
            <a:spLocks/>
          </p:cNvSpPr>
          <p:nvPr/>
        </p:nvSpPr>
        <p:spPr bwMode="auto">
          <a:xfrm>
            <a:off x="6300192" y="5373216"/>
            <a:ext cx="2088233" cy="535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l"/>
            <a:r>
              <a:rPr kumimoji="0" lang="ko-KR" altLang="en-US" sz="1200" dirty="0" smtClean="0"/>
              <a:t> → </a:t>
            </a:r>
            <a:r>
              <a:rPr kumimoji="0" lang="ko-KR" altLang="en-US" sz="1100" dirty="0" smtClean="0"/>
              <a:t>남측</a:t>
            </a:r>
            <a:r>
              <a:rPr kumimoji="0" lang="en-US" altLang="ko-KR" sz="1100" dirty="0" smtClean="0"/>
              <a:t>: </a:t>
            </a:r>
            <a:r>
              <a:rPr kumimoji="0" lang="ko-KR" altLang="en-US" sz="1100" dirty="0" smtClean="0"/>
              <a:t>공사</a:t>
            </a:r>
            <a:r>
              <a:rPr kumimoji="0" lang="en-US" altLang="ko-KR" sz="1100" dirty="0" smtClean="0"/>
              <a:t>42% </a:t>
            </a:r>
            <a:br>
              <a:rPr kumimoji="0" lang="en-US" altLang="ko-KR" sz="1100" dirty="0" smtClean="0"/>
            </a:br>
            <a:r>
              <a:rPr kumimoji="0" lang="ko-KR" altLang="en-US" sz="1100" dirty="0" smtClean="0"/>
              <a:t>     북측</a:t>
            </a:r>
            <a:r>
              <a:rPr kumimoji="0" lang="en-US" altLang="ko-KR" sz="1100" dirty="0" smtClean="0"/>
              <a:t>: </a:t>
            </a:r>
            <a:r>
              <a:rPr kumimoji="0" lang="ko-KR" altLang="en-US" sz="1100" dirty="0" smtClean="0"/>
              <a:t>공사</a:t>
            </a:r>
            <a:r>
              <a:rPr kumimoji="0" lang="en-US" altLang="ko-KR" sz="1100" dirty="0" smtClean="0"/>
              <a:t>32% </a:t>
            </a:r>
            <a:endParaRPr kumimoji="0" lang="ko-KR" altLang="en-US" sz="1100" dirty="0"/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2664798" y="4518590"/>
            <a:ext cx="1008112" cy="321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ctr">
              <a:lnSpc>
                <a:spcPct val="150000"/>
              </a:lnSpc>
            </a:pPr>
            <a:r>
              <a:rPr kumimoji="0" lang="ko-KR" altLang="en-US" sz="900" b="1" dirty="0" smtClean="0">
                <a:latin typeface="맑은 고딕" pitchFamily="50" charset="-127"/>
                <a:ea typeface="맑은 고딕" pitchFamily="50" charset="-127"/>
              </a:rPr>
              <a:t>문산</a:t>
            </a:r>
            <a:r>
              <a:rPr kumimoji="0" lang="en-US" altLang="ko-KR" sz="900" b="1" dirty="0" smtClean="0">
                <a:latin typeface="맑은 고딕" pitchFamily="50" charset="-127"/>
                <a:ea typeface="맑은 고딕" pitchFamily="50" charset="-127"/>
              </a:rPr>
              <a:t>~</a:t>
            </a:r>
            <a:r>
              <a:rPr kumimoji="0" lang="ko-KR" altLang="en-US" sz="900" b="1" dirty="0" err="1" smtClean="0">
                <a:latin typeface="맑은 고딕" pitchFamily="50" charset="-127"/>
                <a:ea typeface="맑은 고딕" pitchFamily="50" charset="-127"/>
              </a:rPr>
              <a:t>도라산</a:t>
            </a:r>
            <a:r>
              <a:rPr kumimoji="0" lang="ko-KR" altLang="en-US" sz="9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9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5362911" y="4518589"/>
            <a:ext cx="720080" cy="321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sz="900" b="1" dirty="0" smtClean="0">
                <a:latin typeface="맑은 고딕" pitchFamily="50" charset="-127"/>
                <a:ea typeface="맑은 고딕" pitchFamily="50" charset="-127"/>
              </a:rPr>
              <a:t>갈현</a:t>
            </a:r>
            <a:r>
              <a:rPr kumimoji="0" lang="en-US" altLang="ko-KR" sz="900" b="1" dirty="0" smtClean="0">
                <a:latin typeface="맑은 고딕" pitchFamily="50" charset="-127"/>
                <a:ea typeface="맑은 고딕" pitchFamily="50" charset="-127"/>
              </a:rPr>
              <a:t>~</a:t>
            </a:r>
            <a:r>
              <a:rPr kumimoji="0" lang="ko-KR" altLang="en-US" sz="900" b="1" dirty="0" err="1" smtClean="0">
                <a:latin typeface="맑은 고딕" pitchFamily="50" charset="-127"/>
                <a:ea typeface="맑은 고딕" pitchFamily="50" charset="-127"/>
              </a:rPr>
              <a:t>축현</a:t>
            </a:r>
            <a:endParaRPr kumimoji="0" lang="en-US" altLang="ko-KR" sz="9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7791995" y="4519460"/>
            <a:ext cx="685087" cy="321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sz="1000" b="1" dirty="0" smtClean="0">
                <a:latin typeface="맑은 고딕" pitchFamily="50" charset="-127"/>
                <a:ea typeface="맑은 고딕" pitchFamily="50" charset="-127"/>
              </a:rPr>
              <a:t>시도</a:t>
            </a:r>
            <a:r>
              <a:rPr kumimoji="0" lang="en-US" altLang="ko-KR" sz="10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900" b="1" dirty="0" smtClean="0">
                <a:latin typeface="맑은 고딕" pitchFamily="50" charset="-127"/>
                <a:ea typeface="맑은 고딕" pitchFamily="50" charset="-127"/>
              </a:rPr>
              <a:t>호선</a:t>
            </a:r>
            <a:endParaRPr kumimoji="0" lang="en-US" altLang="ko-KR" sz="10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33" name="직사각형 32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4" name="자유형 33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안전하고 편리한 도로망 확충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18742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1F497D"/>
                </a:solidFill>
                <a:latin typeface="HY견고딕" pitchFamily="18" charset="-127"/>
                <a:ea typeface="HY견고딕" pitchFamily="18" charset="-127"/>
              </a:rPr>
              <a:t>건설과</a:t>
            </a:r>
            <a:endParaRPr lang="ko-KR" altLang="en-US" dirty="0">
              <a:solidFill>
                <a:srgbClr val="1F497D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2" name="그룹 24"/>
          <p:cNvGrpSpPr>
            <a:grpSpLocks/>
          </p:cNvGrpSpPr>
          <p:nvPr/>
        </p:nvGrpSpPr>
        <p:grpSpPr bwMode="auto">
          <a:xfrm>
            <a:off x="537537" y="614580"/>
            <a:ext cx="793750" cy="6126788"/>
            <a:chOff x="538808" y="3212976"/>
            <a:chExt cx="792658" cy="3312368"/>
          </a:xfrm>
        </p:grpSpPr>
        <p:sp>
          <p:nvSpPr>
            <p:cNvPr id="53" name="직사각형 52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4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538926" y="6865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Rectangle 23"/>
          <p:cNvSpPr>
            <a:spLocks noChangeArrowheads="1"/>
          </p:cNvSpPr>
          <p:nvPr/>
        </p:nvSpPr>
        <p:spPr bwMode="auto">
          <a:xfrm>
            <a:off x="1403022" y="614580"/>
            <a:ext cx="619331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kumimoji="0" lang="ko-KR" altLang="en-US" sz="2000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지역 생활권 연계 도로건설</a:t>
            </a:r>
            <a:endParaRPr kumimoji="0" lang="ko-KR" altLang="en-US" sz="12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33" name="내용 개체 틀 11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1723585" y="908720"/>
          <a:ext cx="5872751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1403022" y="1071861"/>
            <a:ext cx="7147108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11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건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28.31km, 1,829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endParaRPr kumimoji="0" lang="en-US" altLang="ko-KR" sz="14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제목 1"/>
          <p:cNvSpPr>
            <a:spLocks noGrp="1"/>
          </p:cNvSpPr>
          <p:nvPr>
            <p:ph type="title"/>
          </p:nvPr>
        </p:nvSpPr>
        <p:spPr>
          <a:xfrm>
            <a:off x="4860032" y="4869160"/>
            <a:ext cx="2088233" cy="535067"/>
          </a:xfrm>
        </p:spPr>
        <p:txBody>
          <a:bodyPr/>
          <a:lstStyle/>
          <a:p>
            <a:r>
              <a:rPr lang="ko-KR" altLang="en-US" sz="1200" dirty="0" smtClean="0"/>
              <a:t>  → </a:t>
            </a:r>
            <a:r>
              <a:rPr lang="ko-KR" altLang="en-US" sz="1100" dirty="0" smtClean="0"/>
              <a:t>완료 </a:t>
            </a:r>
            <a:r>
              <a:rPr lang="en-US" altLang="ko-KR" sz="1100" dirty="0" smtClean="0"/>
              <a:t>6</a:t>
            </a:r>
            <a:r>
              <a:rPr lang="ko-KR" altLang="en-US" sz="1100" dirty="0" smtClean="0"/>
              <a:t>개소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진행 </a:t>
            </a:r>
            <a:r>
              <a:rPr lang="en-US" altLang="ko-KR" sz="1100" dirty="0" smtClean="0"/>
              <a:t>9</a:t>
            </a:r>
            <a:r>
              <a:rPr lang="ko-KR" altLang="en-US" sz="1100" dirty="0" smtClean="0"/>
              <a:t>개소</a:t>
            </a:r>
            <a:endParaRPr lang="ko-KR" altLang="en-US" sz="1100" dirty="0"/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775733" y="3205610"/>
            <a:ext cx="685087" cy="321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sz="1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파주</a:t>
            </a:r>
            <a:r>
              <a:rPr kumimoji="0" lang="en-US" altLang="ko-KR" sz="1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~</a:t>
            </a:r>
            <a:r>
              <a:rPr kumimoji="0" lang="ko-KR" altLang="en-US" sz="1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부곡</a:t>
            </a:r>
            <a:endParaRPr kumimoji="0" lang="en-US" altLang="ko-KR" sz="1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3564572" y="3175073"/>
            <a:ext cx="685087" cy="321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sz="1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캠프하우즈</a:t>
            </a:r>
            <a:endParaRPr kumimoji="0" lang="en-US" altLang="ko-KR" sz="1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제목 1"/>
          <p:cNvSpPr txBox="1">
            <a:spLocks/>
          </p:cNvSpPr>
          <p:nvPr/>
        </p:nvSpPr>
        <p:spPr bwMode="auto">
          <a:xfrm>
            <a:off x="1714683" y="5586507"/>
            <a:ext cx="2304256" cy="329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l"/>
            <a:r>
              <a:rPr kumimoji="0" lang="ko-KR" altLang="en-US" sz="1200" dirty="0" smtClean="0"/>
              <a:t>  → </a:t>
            </a:r>
            <a:r>
              <a:rPr kumimoji="0" lang="ko-KR" altLang="en-US" sz="1100" dirty="0" smtClean="0"/>
              <a:t>보상완료 </a:t>
            </a:r>
            <a:r>
              <a:rPr kumimoji="0" lang="en-US" altLang="ko-KR" sz="1100" dirty="0" smtClean="0"/>
              <a:t>4</a:t>
            </a:r>
            <a:r>
              <a:rPr kumimoji="0" lang="ko-KR" altLang="en-US" sz="1100" dirty="0" smtClean="0"/>
              <a:t>개소</a:t>
            </a:r>
            <a:r>
              <a:rPr kumimoji="0" lang="en-US" altLang="ko-KR" sz="1100" dirty="0" smtClean="0"/>
              <a:t>, </a:t>
            </a:r>
            <a:r>
              <a:rPr kumimoji="0" lang="ko-KR" altLang="en-US" sz="1100" dirty="0" smtClean="0"/>
              <a:t>진행 </a:t>
            </a:r>
            <a:r>
              <a:rPr kumimoji="0" lang="en-US" altLang="ko-KR" sz="1100" dirty="0" smtClean="0"/>
              <a:t>40</a:t>
            </a:r>
            <a:r>
              <a:rPr kumimoji="0" lang="ko-KR" altLang="en-US" sz="1100" dirty="0" smtClean="0"/>
              <a:t>개소</a:t>
            </a:r>
            <a:endParaRPr kumimoji="0" lang="ko-KR" altLang="en-US" sz="1100" dirty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583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226808" y="692696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348223" y="1378757"/>
            <a:ext cx="7416824" cy="682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하천환경 정비사업 및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개수공사를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통한 생태하천 조성 및 침수 예방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24"/>
          <p:cNvGrpSpPr>
            <a:grpSpLocks/>
          </p:cNvGrpSpPr>
          <p:nvPr/>
        </p:nvGrpSpPr>
        <p:grpSpPr bwMode="auto">
          <a:xfrm>
            <a:off x="539552" y="2132856"/>
            <a:ext cx="793750" cy="4558456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그룹 27"/>
          <p:cNvGrpSpPr>
            <a:grpSpLocks/>
          </p:cNvGrpSpPr>
          <p:nvPr/>
        </p:nvGrpSpPr>
        <p:grpSpPr bwMode="auto">
          <a:xfrm>
            <a:off x="539750" y="1268760"/>
            <a:ext cx="792163" cy="936104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56060" y="1378757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6762" y="225233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graphicFrame>
        <p:nvGraphicFramePr>
          <p:cNvPr id="24" name="표 23"/>
          <p:cNvGraphicFramePr>
            <a:graphicFrameLocks noGrp="1"/>
          </p:cNvGraphicFramePr>
          <p:nvPr>
            <p:extLst/>
          </p:nvPr>
        </p:nvGraphicFramePr>
        <p:xfrm>
          <a:off x="1475656" y="2519413"/>
          <a:ext cx="7099034" cy="4077940"/>
        </p:xfrm>
        <a:graphic>
          <a:graphicData uri="http://schemas.openxmlformats.org/drawingml/2006/table">
            <a:tbl>
              <a:tblPr>
                <a:tableStyleId>{2A488322-F2BA-4B5B-9748-0D474271808F}</a:tableStyleId>
              </a:tblPr>
              <a:tblGrid>
                <a:gridCol w="13094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02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74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39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76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063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404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5157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/>
                        <a:t>사업명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/>
                        <a:t>사업량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/>
                        <a:t>사업기간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/>
                        <a:t>사업비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진행상황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준공목표</a:t>
                      </a:r>
                      <a:endParaRPr lang="ko-KR" altLang="en-US" sz="1200" b="1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/>
                        <a:t>비고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/>
                        <a:t>공릉천</a:t>
                      </a:r>
                      <a:r>
                        <a:rPr lang="en-US" altLang="ko-KR" sz="1050" dirty="0" smtClean="0"/>
                        <a:t>(</a:t>
                      </a:r>
                      <a:r>
                        <a:rPr lang="ko-KR" altLang="en-US" sz="1050" dirty="0" err="1" smtClean="0"/>
                        <a:t>파주지구</a:t>
                      </a:r>
                      <a:r>
                        <a:rPr lang="en-US" altLang="ko-KR" sz="1050" dirty="0" smtClean="0"/>
                        <a:t>)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하천환경정비사업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/>
                        <a:t>L=3.3㎞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/>
                        <a:t>'14~'23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050" dirty="0" smtClean="0">
                          <a:solidFill>
                            <a:schemeClr val="tx1"/>
                          </a:solidFill>
                        </a:rPr>
                        <a:t>249</a:t>
                      </a:r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</a:rPr>
                        <a:t>억원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05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공정률</a:t>
                      </a:r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55%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2023.12.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/>
                        <a:t>한강유역</a:t>
                      </a:r>
                      <a:endParaRPr lang="en-US" altLang="ko-KR" sz="1050" dirty="0" smtClean="0"/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환경청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62421" marR="62421" marT="17258" marB="172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/>
                        <a:t>공릉천</a:t>
                      </a:r>
                      <a:r>
                        <a:rPr lang="en-US" altLang="ko-KR" sz="1050" dirty="0" smtClean="0"/>
                        <a:t>(</a:t>
                      </a:r>
                      <a:r>
                        <a:rPr lang="ko-KR" altLang="en-US" sz="1050" dirty="0" err="1" smtClean="0"/>
                        <a:t>공릉지구</a:t>
                      </a:r>
                      <a:r>
                        <a:rPr lang="en-US" altLang="ko-KR" sz="1050" dirty="0" smtClean="0"/>
                        <a:t>)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하천환경정비사업</a:t>
                      </a:r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/>
                        <a:t>L=9.2</a:t>
                      </a:r>
                      <a:r>
                        <a:rPr lang="en-US" sz="1050" dirty="0"/>
                        <a:t>㎞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/>
                        <a:t>‘18~’24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050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</a:rPr>
                        <a:t>억원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05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공정률</a:t>
                      </a:r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2%</a:t>
                      </a:r>
                      <a:endParaRPr lang="ko-KR" altLang="en-US" sz="105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2024.12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/>
                        <a:t>한강유역</a:t>
                      </a:r>
                      <a:endParaRPr lang="en-US" altLang="ko-KR" sz="1050" dirty="0" smtClean="0"/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환경청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62421" marR="62421" marT="17258" marB="172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동문천</a:t>
                      </a:r>
                      <a:r>
                        <a:rPr lang="en-US" altLang="ko-KR" sz="1050" baseline="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</a:t>
                      </a:r>
                      <a:r>
                        <a:rPr lang="ko-KR" altLang="en-US" sz="1050" baseline="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수해상습지</a:t>
                      </a:r>
                      <a:r>
                        <a:rPr lang="ko-KR" altLang="en-US" sz="1050" baseline="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</a:t>
                      </a:r>
                      <a:endParaRPr lang="en-US" altLang="ko-KR" sz="1050" baseline="0" dirty="0" smtClean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/>
                        <a:t>개선사업</a:t>
                      </a:r>
                      <a:r>
                        <a:rPr lang="en-US" altLang="ko-KR" sz="1050" dirty="0" smtClean="0"/>
                        <a:t>(1</a:t>
                      </a:r>
                      <a:r>
                        <a:rPr lang="ko-KR" altLang="en-US" sz="1050" dirty="0" smtClean="0"/>
                        <a:t>지구</a:t>
                      </a:r>
                      <a:r>
                        <a:rPr lang="en-US" altLang="ko-KR" sz="1050" dirty="0" smtClean="0"/>
                        <a:t>)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/>
                        <a:t>L=4.8㎞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/>
                        <a:t>‘14</a:t>
                      </a:r>
                      <a:r>
                        <a:rPr lang="en-US" sz="1050" dirty="0" smtClean="0"/>
                        <a:t>~’23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050" dirty="0" smtClean="0">
                          <a:solidFill>
                            <a:schemeClr val="tx1"/>
                          </a:solidFill>
                        </a:rPr>
                        <a:t>295</a:t>
                      </a:r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</a:rPr>
                        <a:t>억원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05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공정률</a:t>
                      </a:r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31%</a:t>
                      </a:r>
                      <a:endParaRPr lang="ko-KR" altLang="en-US" sz="105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2023.12.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/>
                        <a:t>경기도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62421" marR="62421" marT="17258" marB="172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동문천</a:t>
                      </a:r>
                      <a:r>
                        <a:rPr lang="en-US" altLang="ko-KR" sz="1050" baseline="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</a:t>
                      </a:r>
                      <a:r>
                        <a:rPr lang="ko-KR" altLang="en-US" sz="1050" baseline="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수해상습지</a:t>
                      </a:r>
                      <a:r>
                        <a:rPr lang="ko-KR" altLang="en-US" sz="1050" baseline="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</a:t>
                      </a:r>
                      <a:endParaRPr lang="en-US" altLang="ko-KR" sz="1050" baseline="0" dirty="0" smtClean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aseline="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개선사업</a:t>
                      </a:r>
                      <a:r>
                        <a:rPr lang="en-US" altLang="ko-KR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(2</a:t>
                      </a: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지구</a:t>
                      </a:r>
                      <a:r>
                        <a:rPr lang="en-US" altLang="ko-KR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)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latin typeface="+mj-lt"/>
                        </a:rPr>
                        <a:t>L=6.2㎞</a:t>
                      </a:r>
                      <a:endParaRPr lang="en-US" altLang="ko-KR" sz="1050" dirty="0" smtClean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rgbClr val="000000"/>
                          </a:solidFill>
                          <a:latin typeface="+mj-lt"/>
                        </a:rPr>
                        <a:t>‘17~’25</a:t>
                      </a:r>
                      <a:endParaRPr lang="en-US" sz="105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050" dirty="0" smtClean="0">
                          <a:solidFill>
                            <a:schemeClr val="tx1"/>
                          </a:solidFill>
                        </a:rPr>
                        <a:t>351</a:t>
                      </a:r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</a:rPr>
                        <a:t>억원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실시설계 완료</a:t>
                      </a: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2025.12.</a:t>
                      </a: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dirty="0" smtClean="0"/>
                        <a:t>경기도</a:t>
                      </a:r>
                      <a:endParaRPr lang="ko-KR" altLang="en-US" sz="1050" dirty="0" smtClean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62421" marR="62421" marT="17258" marB="172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/>
                        <a:t>금촌천</a:t>
                      </a:r>
                      <a:r>
                        <a:rPr lang="ko-KR" altLang="en-US" sz="1050" dirty="0" smtClean="0"/>
                        <a:t> 지방하천 </a:t>
                      </a:r>
                      <a:endParaRPr lang="en-US" altLang="ko-KR" sz="1050" dirty="0" smtClean="0"/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/>
                        <a:t>정비사업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/>
                        <a:t>L=4.0㎞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/>
                        <a:t>’21~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050" dirty="0" smtClean="0">
                          <a:solidFill>
                            <a:schemeClr val="tx1"/>
                          </a:solidFill>
                        </a:rPr>
                        <a:t>370</a:t>
                      </a:r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</a:rPr>
                        <a:t>억원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실시설계 진행</a:t>
                      </a:r>
                      <a:endParaRPr lang="en-US" altLang="ko-KR" sz="105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2027.12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dirty="0" smtClean="0"/>
                        <a:t>경기도</a:t>
                      </a:r>
                      <a:endParaRPr lang="ko-KR" altLang="en-US" sz="1050" dirty="0" smtClean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62421" marR="62421" marT="17258" marB="172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대명골천</a:t>
                      </a: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</a:t>
                      </a: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개수공사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/>
                        <a:t>L=1.6㎞</a:t>
                      </a:r>
                      <a:endParaRPr lang="en-US" altLang="ko-KR" sz="1050" dirty="0" smtClean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’20~’24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</a:t>
                      </a:r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05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설계완료</a:t>
                      </a:r>
                      <a:endParaRPr lang="en-US" altLang="ko-KR" sz="105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0"/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인〮허가 진행</a:t>
                      </a:r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2024.05.</a:t>
                      </a:r>
                      <a:endParaRPr lang="en-US" altLang="ko-KR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파주시</a:t>
                      </a:r>
                    </a:p>
                  </a:txBody>
                  <a:tcPr marL="62421" marR="62421" marT="17258" marB="172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64987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spc="-1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윗배우니천</a:t>
                      </a:r>
                      <a:r>
                        <a:rPr lang="ko-KR" altLang="en-US" sz="1050" spc="-1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 </a:t>
                      </a:r>
                      <a:r>
                        <a:rPr lang="ko-KR" altLang="en-US" sz="1050" spc="-1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개수공사</a:t>
                      </a:r>
                      <a:endParaRPr lang="ko-KR" altLang="en-US" sz="1050" spc="-1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/>
                        <a:t>L=1.7㎞</a:t>
                      </a:r>
                      <a:endParaRPr lang="en-US" altLang="ko-KR" sz="1050" dirty="0" smtClean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’21~’25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62</a:t>
                      </a:r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설계 진행</a:t>
                      </a:r>
                      <a:endParaRPr lang="en-US" altLang="ko-KR" sz="105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2025.09.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파주시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62421" marR="62421" marT="17258" marB="172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176921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algn="di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spc="-1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리비교</a:t>
                      </a:r>
                      <a:r>
                        <a:rPr lang="ko-KR" altLang="en-US" sz="1050" spc="-1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</a:t>
                      </a:r>
                      <a:r>
                        <a:rPr lang="ko-KR" altLang="en-US" sz="1050" spc="-1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보수〮보강공사</a:t>
                      </a:r>
                      <a:endParaRPr lang="ko-KR" altLang="en-US" sz="1050" spc="-1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L=328m, B=11.9m</a:t>
                      </a:r>
                      <a:endParaRPr lang="en-US" sz="105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‘18~’22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198</a:t>
                      </a:r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05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공정률</a:t>
                      </a:r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77%</a:t>
                      </a:r>
                      <a:endParaRPr lang="ko-KR" altLang="en-US" sz="105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2022.11.</a:t>
                      </a:r>
                      <a:endParaRPr lang="en-US" altLang="ko-KR" sz="11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파주시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62421" marR="62421" marT="17258" marB="172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2597672"/>
                  </a:ext>
                </a:extLst>
              </a:tr>
              <a:tr h="54458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/>
                        <a:t>국가하천 </a:t>
                      </a:r>
                      <a:endParaRPr lang="en-US" altLang="ko-KR" sz="1050" dirty="0" smtClean="0"/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/>
                        <a:t>스마트홍수</a:t>
                      </a:r>
                      <a:endParaRPr lang="en-US" altLang="ko-KR" sz="1050" dirty="0" smtClean="0"/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/>
                        <a:t>관리시스템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배수문</a:t>
                      </a:r>
                      <a:endParaRPr lang="en-US" altLang="ko-KR" sz="1050" dirty="0" smtClean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86</a:t>
                      </a: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개소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‘20~’22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113</a:t>
                      </a:r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05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공정률</a:t>
                      </a:r>
                      <a:r>
                        <a:rPr lang="ko-KR" altLang="en-US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85%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2022.08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파주시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62421" marR="62421" marT="17258" marB="172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8738418"/>
                  </a:ext>
                </a:extLst>
              </a:tr>
            </a:tbl>
          </a:graphicData>
        </a:graphic>
      </p:graphicFrame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22" name="직사각형 21"/>
          <p:cNvSpPr/>
          <p:nvPr/>
        </p:nvSpPr>
        <p:spPr>
          <a:xfrm>
            <a:off x="1475657" y="2132856"/>
            <a:ext cx="7099034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0" lang="ko-KR" altLang="en-US" sz="2000" b="1" dirty="0" smtClean="0">
                <a:latin typeface="맑은 고딕" pitchFamily="50" charset="-127"/>
                <a:ea typeface="맑은 고딕" pitchFamily="50" charset="-127"/>
              </a:rPr>
              <a:t>주요 세부 사업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친수하천과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0" y="640712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1" name="자유형 20"/>
          <p:cNvSpPr/>
          <p:nvPr/>
        </p:nvSpPr>
        <p:spPr>
          <a:xfrm>
            <a:off x="7164288" y="640712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395536" y="654587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3-1.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안전하고 깨끗한 하천환경 조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성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8517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379968" y="1246172"/>
            <a:ext cx="7416824" cy="1058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하천변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유휴 공간을 활용한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친수공간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조성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도심 속 휴식처 제공으로 삶의 질 향상 및 도심 활성화 기여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54490" y="2190481"/>
            <a:ext cx="793750" cy="4247902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586" y="1252915"/>
            <a:ext cx="792163" cy="986161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48255" y="1412776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8255" y="2588413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Rectangle 23"/>
          <p:cNvSpPr>
            <a:spLocks noChangeArrowheads="1"/>
          </p:cNvSpPr>
          <p:nvPr/>
        </p:nvSpPr>
        <p:spPr bwMode="auto">
          <a:xfrm>
            <a:off x="1395124" y="2195162"/>
            <a:ext cx="7219793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운정호수공원∙소리천 친수공간 조성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283037" y="2582634"/>
            <a:ext cx="7559731" cy="2641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ko-KR" altLang="en-US" dirty="0" smtClean="0"/>
              <a:t>▪</a:t>
            </a:r>
            <a:r>
              <a:rPr lang="ko-KR" altLang="en-US" sz="1600" dirty="0" smtClean="0"/>
              <a:t> 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사업대상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운정호수공원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소리천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공릉천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일원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/>
              <a:t> </a:t>
            </a:r>
            <a:r>
              <a:rPr lang="ko-KR" altLang="en-US" dirty="0" smtClean="0"/>
              <a:t>▪</a:t>
            </a:r>
            <a:r>
              <a:rPr lang="ko-KR" altLang="en-US" sz="1600" dirty="0" smtClean="0"/>
              <a:t> 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사업기간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2019. 11. ~ 2023.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4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/>
              <a:t> </a:t>
            </a:r>
            <a:r>
              <a:rPr lang="ko-KR" altLang="en-US" dirty="0" smtClean="0"/>
              <a:t>▪</a:t>
            </a:r>
            <a:r>
              <a:rPr lang="ko-KR" altLang="en-US" sz="1600" dirty="0" smtClean="0"/>
              <a:t> 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 업 비 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22,521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400" dirty="0" smtClean="0">
                <a:latin typeface="맑은 고딕" pitchFamily="50" charset="-127"/>
                <a:ea typeface="맑은 고딕" pitchFamily="50" charset="-127"/>
              </a:rPr>
              <a:t>道 특별조정교부금 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10,000</a:t>
            </a:r>
            <a:r>
              <a:rPr kumimoji="0" lang="ko-KR" altLang="en-US" sz="1400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dirty="0" smtClean="0">
                <a:latin typeface="맑은 고딕" pitchFamily="50" charset="-127"/>
                <a:ea typeface="맑은 고딕" pitchFamily="50" charset="-127"/>
              </a:rPr>
              <a:t>시비 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12,521</a:t>
            </a:r>
            <a:r>
              <a:rPr kumimoji="0" lang="ko-KR" altLang="en-US" sz="1400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r>
              <a:rPr lang="ko-KR" altLang="en-US" sz="1600" dirty="0" smtClean="0"/>
              <a:t> </a:t>
            </a:r>
            <a:r>
              <a:rPr lang="ko-KR" altLang="en-US" dirty="0" smtClean="0"/>
              <a:t>▪</a:t>
            </a:r>
            <a:r>
              <a:rPr lang="ko-KR" altLang="en-US" sz="1600" dirty="0" smtClean="0"/>
              <a:t> 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사업내용 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공간조성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음악분수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물소리쉼터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수변카페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그늘쉼터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조성 등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수질개선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물순환시스템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개〮보수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가동보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개량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/>
              <a:t> </a:t>
            </a:r>
            <a:r>
              <a:rPr lang="ko-KR" altLang="en-US" dirty="0"/>
              <a:t>▪</a:t>
            </a:r>
            <a:r>
              <a:rPr lang="ko-KR" altLang="en-US" sz="1600" dirty="0" smtClean="0"/>
              <a:t> 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세부내용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2990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친수하천과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/>
          </p:nvPr>
        </p:nvGraphicFramePr>
        <p:xfrm>
          <a:off x="1587890" y="5215686"/>
          <a:ext cx="7027027" cy="1268956"/>
        </p:xfrm>
        <a:graphic>
          <a:graphicData uri="http://schemas.openxmlformats.org/drawingml/2006/table">
            <a:tbl>
              <a:tblPr>
                <a:tableStyleId>{2A488322-F2BA-4B5B-9748-0D474271808F}</a:tableStyleId>
              </a:tblPr>
              <a:tblGrid>
                <a:gridCol w="766628">
                  <a:extLst>
                    <a:ext uri="{9D8B030D-6E8A-4147-A177-3AD203B41FA5}">
                      <a16:colId xmlns:a16="http://schemas.microsoft.com/office/drawing/2014/main" val="1713896942"/>
                    </a:ext>
                  </a:extLst>
                </a:gridCol>
                <a:gridCol w="1448515">
                  <a:extLst>
                    <a:ext uri="{9D8B030D-6E8A-4147-A177-3AD203B41FA5}">
                      <a16:colId xmlns:a16="http://schemas.microsoft.com/office/drawing/2014/main" val="1830803433"/>
                    </a:ext>
                  </a:extLst>
                </a:gridCol>
                <a:gridCol w="840975">
                  <a:extLst>
                    <a:ext uri="{9D8B030D-6E8A-4147-A177-3AD203B41FA5}">
                      <a16:colId xmlns:a16="http://schemas.microsoft.com/office/drawing/2014/main" val="3230512793"/>
                    </a:ext>
                  </a:extLst>
                </a:gridCol>
                <a:gridCol w="1598942">
                  <a:extLst>
                    <a:ext uri="{9D8B030D-6E8A-4147-A177-3AD203B41FA5}">
                      <a16:colId xmlns:a16="http://schemas.microsoft.com/office/drawing/2014/main" val="967873710"/>
                    </a:ext>
                  </a:extLst>
                </a:gridCol>
                <a:gridCol w="2371967">
                  <a:extLst>
                    <a:ext uri="{9D8B030D-6E8A-4147-A177-3AD203B41FA5}">
                      <a16:colId xmlns:a16="http://schemas.microsoft.com/office/drawing/2014/main" val="3956330024"/>
                    </a:ext>
                  </a:extLst>
                </a:gridCol>
              </a:tblGrid>
              <a:tr h="4798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/>
                        <a:t>사업명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chemeClr val="dk1"/>
                          </a:solidFill>
                          <a:latin typeface="+mn-lt"/>
                        </a:rPr>
                        <a:t>위치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/>
                        <a:t>사업기간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/>
                        <a:t>사업비</a:t>
                      </a:r>
                      <a:endParaRPr lang="en-US" altLang="ko-KR" sz="1200" b="1" dirty="0" smtClean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추진사항 및 계획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680351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/>
                        <a:t>친수공간</a:t>
                      </a:r>
                      <a:endParaRPr lang="en-US" altLang="ko-KR" sz="1050" dirty="0" smtClean="0"/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조성사업</a:t>
                      </a:r>
                      <a:endParaRPr lang="ko-KR" alt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운정호수공원</a:t>
                      </a:r>
                      <a:r>
                        <a:rPr lang="en-US" altLang="ko-KR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, 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소리천</a:t>
                      </a:r>
                      <a:r>
                        <a:rPr lang="en-US" altLang="ko-KR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, </a:t>
                      </a: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공릉천</a:t>
                      </a: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일원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/>
                        <a:t>‘19~'23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050" dirty="0" smtClean="0">
                          <a:solidFill>
                            <a:schemeClr val="tx1"/>
                          </a:solidFill>
                        </a:rPr>
                        <a:t>155</a:t>
                      </a:r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</a:rPr>
                        <a:t>억원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- 2021.07.</a:t>
                      </a:r>
                      <a:r>
                        <a:rPr lang="en-US" altLang="ko-KR" sz="105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5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공사 착공</a:t>
                      </a:r>
                      <a:endParaRPr lang="en-US" altLang="ko-KR" sz="1050" kern="120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0"/>
                      <a:r>
                        <a:rPr lang="en-US" altLang="ko-KR" sz="105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- 2022.12. </a:t>
                      </a:r>
                      <a:r>
                        <a:rPr lang="ko-KR" altLang="en-US" sz="105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공사 준공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204151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수질개선</a:t>
                      </a:r>
                      <a:endParaRPr lang="en-US" altLang="ko-KR" sz="1050" dirty="0" smtClean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사업</a:t>
                      </a:r>
                    </a:p>
                  </a:txBody>
                  <a:tcPr marL="88124" marR="88124" marT="44062" marB="4406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운정호수공원</a:t>
                      </a:r>
                      <a:r>
                        <a:rPr lang="en-US" altLang="ko-KR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,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소리천</a:t>
                      </a:r>
                      <a:r>
                        <a:rPr lang="ko-KR" altLang="en-US" sz="105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일원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/>
                        <a:t>‘21~’22</a:t>
                      </a:r>
                      <a:endParaRPr lang="en-US" sz="105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050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</a:rPr>
                        <a:t>억원</a:t>
                      </a:r>
                      <a:endParaRPr lang="ko-KR" altLang="en-US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fontAlgn="base" latinLnBrk="0">
                        <a:buFontTx/>
                        <a:buNone/>
                      </a:pPr>
                      <a:r>
                        <a:rPr lang="en-US" altLang="ko-KR" sz="105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- 2022.07. </a:t>
                      </a:r>
                      <a:r>
                        <a:rPr lang="ko-KR" altLang="en-US" sz="105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공사 착공</a:t>
                      </a:r>
                      <a:endParaRPr lang="en-US" altLang="ko-KR" sz="1050" kern="120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ctr" fontAlgn="base" latinLnBrk="0">
                        <a:buFontTx/>
                        <a:buNone/>
                      </a:pPr>
                      <a:r>
                        <a:rPr lang="en-US" altLang="ko-KR" sz="105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- 2022.12. </a:t>
                      </a:r>
                      <a:r>
                        <a:rPr lang="ko-KR" altLang="en-US" sz="105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공사 준공</a:t>
                      </a:r>
                      <a:endParaRPr lang="en-US" altLang="ko-KR" sz="1050" kern="120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ctr" fontAlgn="base" latinLnBrk="0">
                        <a:buFontTx/>
                        <a:buNone/>
                      </a:pPr>
                      <a:r>
                        <a:rPr lang="en-US" altLang="ko-KR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- 2023.04.</a:t>
                      </a:r>
                      <a:r>
                        <a:rPr lang="en-US" altLang="ko-KR" sz="105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5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가동보</a:t>
                      </a:r>
                      <a:r>
                        <a:rPr lang="ko-KR" altLang="en-US" sz="105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완료</a:t>
                      </a:r>
                      <a:endParaRPr lang="ko-KR" altLang="en-US" sz="105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124" marR="88124" marT="44062" marB="440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7512666"/>
                  </a:ext>
                </a:extLst>
              </a:tr>
            </a:tbl>
          </a:graphicData>
        </a:graphic>
      </p:graphicFrame>
      <p:pic>
        <p:nvPicPr>
          <p:cNvPr id="22" name="그림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3" name="직사각형 22"/>
          <p:cNvSpPr/>
          <p:nvPr/>
        </p:nvSpPr>
        <p:spPr>
          <a:xfrm>
            <a:off x="0" y="68599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4" name="자유형 23"/>
          <p:cNvSpPr/>
          <p:nvPr/>
        </p:nvSpPr>
        <p:spPr>
          <a:xfrm>
            <a:off x="7164288" y="68599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449111" y="694566"/>
            <a:ext cx="577880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3-2.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시민이 만족하는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친수공간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조성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05096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7261" y="764704"/>
            <a:ext cx="793750" cy="5690859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548255" y="2588413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2990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친수하천과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1446276" y="797614"/>
            <a:ext cx="7219793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청룡두천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친수공간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조성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41340" y="3860828"/>
            <a:ext cx="725096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/>
              <a:t>▪</a:t>
            </a:r>
            <a:r>
              <a:rPr lang="ko-KR" altLang="en-US" sz="1600" dirty="0"/>
              <a:t>  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사업대상</a:t>
            </a: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문산읍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문산리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35-2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번지 일원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/>
              <a:t>▪</a:t>
            </a:r>
            <a:r>
              <a:rPr lang="ko-KR" altLang="en-US" sz="1600" dirty="0" smtClean="0"/>
              <a:t>  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사업기간</a:t>
            </a: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2021. 05.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~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2023. 5.</a:t>
            </a:r>
            <a:endParaRPr kumimoji="0"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/>
              <a:t>▪</a:t>
            </a:r>
            <a:r>
              <a:rPr lang="ko-KR" altLang="en-US" sz="1600" dirty="0" smtClean="0"/>
              <a:t>  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사 업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비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1,950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/>
              <a:t>▪ </a:t>
            </a:r>
            <a:r>
              <a:rPr lang="ko-KR" altLang="en-US" sz="1600" dirty="0" smtClean="0"/>
              <a:t>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사업내용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err="1">
                <a:latin typeface="맑은 고딕" pitchFamily="50" charset="-127"/>
                <a:ea typeface="맑은 고딕" pitchFamily="50" charset="-127"/>
              </a:rPr>
              <a:t>물놀이장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(1,400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㎡), </a:t>
            </a: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수질정화시설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>
                <a:latin typeface="맑은 고딕" pitchFamily="50" charset="-127"/>
                <a:ea typeface="맑은 고딕" pitchFamily="50" charset="-127"/>
              </a:rPr>
              <a:t>분수시설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조명시설 등</a:t>
            </a:r>
            <a:endParaRPr kumimoji="0" lang="en-US" altLang="ko-KR" sz="1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Rectangle 23"/>
          <p:cNvSpPr>
            <a:spLocks noChangeArrowheads="1"/>
          </p:cNvSpPr>
          <p:nvPr/>
        </p:nvSpPr>
        <p:spPr bwMode="auto">
          <a:xfrm>
            <a:off x="1441340" y="3359925"/>
            <a:ext cx="7219793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문산천변</a:t>
            </a:r>
            <a:r>
              <a: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2000" b="1" dirty="0" err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물놀이장</a:t>
            </a:r>
            <a:r>
              <a: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조성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1425753" y="1340493"/>
            <a:ext cx="725096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/>
              <a:t>▪</a:t>
            </a:r>
            <a:r>
              <a:rPr lang="ko-KR" altLang="en-US" sz="1600" dirty="0"/>
              <a:t> 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사업대상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청룡두천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/>
              <a:t>▪</a:t>
            </a:r>
            <a:r>
              <a:rPr lang="ko-KR" altLang="en-US" sz="1600" dirty="0" smtClean="0"/>
              <a:t> 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사업기간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2016. 12. ~ 2022. 12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▪</a:t>
            </a:r>
            <a:r>
              <a:rPr lang="ko-KR" altLang="en-US" sz="1600" dirty="0" smtClean="0"/>
              <a:t>  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사업내용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하천변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산책로 등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연장 </a:t>
            </a:r>
            <a:r>
              <a:rPr kumimoji="0" lang="en-US" altLang="ko-KR" sz="1600" smtClean="0">
                <a:latin typeface="맑은 고딕" pitchFamily="50" charset="-127"/>
                <a:ea typeface="맑은 고딕" pitchFamily="50" charset="-127"/>
              </a:rPr>
              <a:t>1.98km)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/>
              <a:t>▪ </a:t>
            </a:r>
            <a:r>
              <a:rPr lang="ko-KR" altLang="en-US" sz="1600" dirty="0" smtClean="0"/>
              <a:t>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추진계획</a:t>
            </a:r>
            <a:r>
              <a:rPr lang="en-US" altLang="ko-KR" sz="1600" dirty="0" smtClean="0"/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건천화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방지를 위한 용수확보 방안 마련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(LH)</a:t>
            </a:r>
            <a:endParaRPr kumimoji="0" lang="en-US" altLang="ko-KR" sz="16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223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7261" y="764704"/>
            <a:ext cx="793750" cy="5690859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548255" y="2588413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2990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친수하천과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Rectangle 23"/>
          <p:cNvSpPr>
            <a:spLocks noChangeArrowheads="1"/>
          </p:cNvSpPr>
          <p:nvPr/>
        </p:nvSpPr>
        <p:spPr bwMode="auto">
          <a:xfrm>
            <a:off x="1430359" y="764704"/>
            <a:ext cx="7219793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친수하천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타당성 조사 및 기본계획 수립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415103" y="1369379"/>
            <a:ext cx="725030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/>
              <a:t>▪</a:t>
            </a:r>
            <a:r>
              <a:rPr lang="ko-KR" altLang="en-US" sz="1600" dirty="0"/>
              <a:t> 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대 상 지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6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개 하천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공릉천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문산천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퇴골천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금촌천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분수천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갈곡천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/>
              <a:t>▪</a:t>
            </a:r>
            <a:r>
              <a:rPr lang="ko-KR" altLang="en-US" sz="1600" dirty="0" smtClean="0"/>
              <a:t>  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사업기간</a:t>
            </a: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2021. 12.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~ 2022.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12.</a:t>
            </a:r>
            <a:endParaRPr kumimoji="0"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/>
              <a:t>▪</a:t>
            </a:r>
            <a:r>
              <a:rPr lang="ko-KR" altLang="en-US" sz="1600" dirty="0" smtClean="0"/>
              <a:t>  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사 업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비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500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/>
              <a:t>▪</a:t>
            </a:r>
            <a:r>
              <a:rPr lang="ko-KR" altLang="en-US" sz="1600" dirty="0" smtClean="0"/>
              <a:t> 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사업내용 </a:t>
            </a:r>
            <a:endParaRPr kumimoji="0"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상위계획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및 주변지역 개발여건 검토를 통한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친수하천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타당성 조사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하천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친수공간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활용 기본계획 수립</a:t>
            </a:r>
            <a:endParaRPr kumimoji="0" lang="en-US" altLang="ko-KR" sz="16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414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prstClr val="white"/>
              </a:solidFill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306409" y="1205210"/>
            <a:ext cx="7803582" cy="123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ts val="2500"/>
              </a:lnSpc>
            </a:pPr>
            <a:r>
              <a:rPr kumimoji="0" lang="ko-KR" altLang="en-US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spc="-3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광역교통 서비스의 안정적 제공과 시민이 만족하는 맞춤형 마을버스 운영</a:t>
            </a:r>
            <a:endParaRPr kumimoji="0" lang="en-US" altLang="ko-KR" b="1" spc="-3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2500"/>
              </a:lnSpc>
            </a:pPr>
            <a:r>
              <a:rPr kumimoji="0" lang="ko-KR" altLang="en-US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천원택시 </a:t>
            </a:r>
            <a:r>
              <a:rPr kumimoji="0" lang="ko-KR" altLang="en-US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확대 운영으로 교통불편지역 공공성 강화</a:t>
            </a:r>
            <a:endParaRPr kumimoji="0" lang="en-US" altLang="ko-KR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2500"/>
              </a:lnSpc>
            </a:pPr>
            <a:r>
              <a:rPr kumimoji="0" lang="ko-KR" altLang="en-US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◈ 어린이보호구역 </a:t>
            </a:r>
            <a:r>
              <a:rPr kumimoji="0" lang="ko-KR" altLang="en-US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바닥형</a:t>
            </a:r>
            <a:r>
              <a:rPr kumimoji="0" lang="ko-KR" altLang="en-US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보행신호등 설치로 안전한 등하굣길 조성</a:t>
            </a:r>
            <a:endParaRPr kumimoji="0" lang="en-US" altLang="ko-KR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68493" y="2399106"/>
            <a:ext cx="793750" cy="4289109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48255" y="1205826"/>
            <a:ext cx="792163" cy="1280720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70080" y="1205826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81531" y="2795309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1F497D"/>
                </a:solidFill>
                <a:latin typeface="HY견고딕" pitchFamily="18" charset="-127"/>
                <a:ea typeface="HY견고딕" pitchFamily="18" charset="-127"/>
              </a:rPr>
              <a:t>대중교통과</a:t>
            </a:r>
            <a:endParaRPr lang="ko-KR" altLang="en-US" dirty="0">
              <a:solidFill>
                <a:srgbClr val="1F497D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6" y="2399106"/>
            <a:ext cx="475252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광역교통 이용 편의 보장 및 안정적 운행</a:t>
            </a:r>
            <a:endParaRPr kumimoji="0" lang="ko-KR" altLang="en-US" sz="20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340418" y="2845490"/>
            <a:ext cx="3807646" cy="3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▪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7101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번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금촌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혜화역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광역버스 운행</a:t>
            </a:r>
            <a:endParaRPr kumimoji="0" lang="en-US" altLang="ko-KR" sz="14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0" name="표 19"/>
          <p:cNvGraphicFramePr>
            <a:graphicFrameLocks noGrp="1"/>
          </p:cNvGraphicFramePr>
          <p:nvPr>
            <p:extLst/>
          </p:nvPr>
        </p:nvGraphicFramePr>
        <p:xfrm>
          <a:off x="1580452" y="3234269"/>
          <a:ext cx="6336704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82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49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36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88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39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395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7315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892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기점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주 요 경 유 지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종점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거리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대수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횟수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간격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 latinLnBrk="1"/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</a:rPr>
                        <a:t>팜스프링아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  파 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</a:rPr>
                        <a:t>트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</a:rPr>
                        <a:t>금촌택지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</a:rPr>
                        <a:t>운정신도시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</a:rPr>
                        <a:t>홍대입구역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광화문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종로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가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종로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가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</a:rPr>
                        <a:t>혜화역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52.4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20~</a:t>
                      </a:r>
                    </a:p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 40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1382978" y="3885121"/>
            <a:ext cx="3549062" cy="538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▪</a:t>
            </a: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광역급행버스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(M7154)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市 손실보전</a:t>
            </a:r>
            <a:endParaRPr kumimoji="0" lang="en-US" altLang="ko-KR" sz="14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31" name="표 30"/>
          <p:cNvGraphicFramePr>
            <a:graphicFrameLocks noGrp="1"/>
          </p:cNvGraphicFramePr>
          <p:nvPr>
            <p:extLst/>
          </p:nvPr>
        </p:nvGraphicFramePr>
        <p:xfrm>
          <a:off x="1580452" y="4357892"/>
          <a:ext cx="6336704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82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49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36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88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39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395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7315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기점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주 요 경 유 지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종점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거리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대수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횟수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간격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교       하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차  고  지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</a:rPr>
                        <a:t>청석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단지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산내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단지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</a:rPr>
                        <a:t>새암공원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연대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</a:rPr>
                        <a:t>이대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</a:rPr>
                        <a:t>시청앞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광화문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45.1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72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10~</a:t>
                      </a:r>
                    </a:p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 25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1382978" y="5074690"/>
            <a:ext cx="5203615" cy="458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▪</a:t>
            </a: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대광위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준공영제 노선 전환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>
            <p:extLst/>
          </p:nvPr>
        </p:nvGraphicFramePr>
        <p:xfrm>
          <a:off x="1580452" y="5499998"/>
          <a:ext cx="6336704" cy="10905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076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09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64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노 선 번 호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비고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전환시기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8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광역급행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M7111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</a:rPr>
                        <a:t>월중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72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직행좌석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2200, 7300, 9030,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</a:rPr>
                        <a:t> 9030-1, G7111, 9710, 9710-1, 9709(9709A), G7426, G7625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</a:rPr>
                        <a:t>하반기중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3" name="그림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5" name="직사각형 24"/>
          <p:cNvSpPr/>
          <p:nvPr/>
        </p:nvSpPr>
        <p:spPr>
          <a:xfrm>
            <a:off x="-3857" y="646127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4" name="자유형 33"/>
          <p:cNvSpPr/>
          <p:nvPr/>
        </p:nvSpPr>
        <p:spPr>
          <a:xfrm>
            <a:off x="7177091" y="643382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TextBox 34"/>
          <p:cNvSpPr txBox="1"/>
          <p:nvPr/>
        </p:nvSpPr>
        <p:spPr>
          <a:xfrm>
            <a:off x="477361" y="651670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시민이 편한 대중교통 체계 구축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54458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1F497D"/>
                </a:solidFill>
                <a:latin typeface="HY견고딕" pitchFamily="18" charset="-127"/>
                <a:ea typeface="HY견고딕" pitchFamily="18" charset="-127"/>
              </a:rPr>
              <a:t>대중교통과</a:t>
            </a:r>
            <a:endParaRPr lang="ko-KR" altLang="en-US" dirty="0">
              <a:solidFill>
                <a:srgbClr val="1F497D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2" name="그룹 24"/>
          <p:cNvGrpSpPr>
            <a:grpSpLocks/>
          </p:cNvGrpSpPr>
          <p:nvPr/>
        </p:nvGrpSpPr>
        <p:grpSpPr bwMode="auto">
          <a:xfrm>
            <a:off x="537537" y="614580"/>
            <a:ext cx="793750" cy="6126788"/>
            <a:chOff x="538808" y="3212976"/>
            <a:chExt cx="792658" cy="3312368"/>
          </a:xfrm>
        </p:grpSpPr>
        <p:sp>
          <p:nvSpPr>
            <p:cNvPr id="53" name="직사각형 52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4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538926" y="6865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Rectangle 23"/>
          <p:cNvSpPr>
            <a:spLocks noChangeArrowheads="1"/>
          </p:cNvSpPr>
          <p:nvPr/>
        </p:nvSpPr>
        <p:spPr bwMode="auto">
          <a:xfrm>
            <a:off x="1403022" y="614580"/>
            <a:ext cx="460913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kumimoji="0"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시민 누구나 만족하는 맞춤형 마을버스</a:t>
            </a:r>
            <a:endParaRPr kumimoji="0" lang="en-US" altLang="ko-KR" sz="2000" b="1" dirty="0" smtClean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395035" y="1020750"/>
            <a:ext cx="7560841" cy="2608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ts val="2500"/>
              </a:lnSpc>
            </a:pPr>
            <a:r>
              <a:rPr lang="ko-KR" altLang="en-US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▪</a:t>
            </a: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600" b="1" dirty="0" err="1">
                <a:latin typeface="맑은 고딕" pitchFamily="50" charset="-127"/>
                <a:ea typeface="맑은 고딕" pitchFamily="50" charset="-127"/>
              </a:rPr>
              <a:t>부르미버스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25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운정 및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교하지구내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err="1">
                <a:latin typeface="맑은 고딕" pitchFamily="50" charset="-127"/>
                <a:ea typeface="맑은 고딕" pitchFamily="50" charset="-127"/>
              </a:rPr>
              <a:t>부르미버스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9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 순환 운행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25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운행시간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05:30 ~ 24:00</a:t>
            </a:r>
          </a:p>
          <a:p>
            <a:pPr>
              <a:lnSpc>
                <a:spcPts val="25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예산액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900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도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30% /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70%)</a:t>
            </a:r>
          </a:p>
          <a:p>
            <a:r>
              <a:rPr kumimoji="0" lang="en-US" altLang="ko-KR" sz="8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</a:t>
            </a:r>
          </a:p>
          <a:p>
            <a:pPr>
              <a:lnSpc>
                <a:spcPts val="2500"/>
              </a:lnSpc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▪  마을버스 신설</a:t>
            </a:r>
            <a:endParaRPr lang="en-US" altLang="ko-KR" sz="16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ts val="25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운정지구내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마을버스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노선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11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 운행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25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예산액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759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100%)</a:t>
            </a:r>
          </a:p>
        </p:txBody>
      </p:sp>
      <p:pic>
        <p:nvPicPr>
          <p:cNvPr id="32" name="_x465033544" descr="EMB00004e2c264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9725" y="1449633"/>
            <a:ext cx="3000375" cy="134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23"/>
          <p:cNvSpPr>
            <a:spLocks noChangeArrowheads="1"/>
          </p:cNvSpPr>
          <p:nvPr/>
        </p:nvSpPr>
        <p:spPr bwMode="auto">
          <a:xfrm>
            <a:off x="1403022" y="3819564"/>
            <a:ext cx="424909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교통불편지역 천원택시 공공성 강화</a:t>
            </a: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1395035" y="4383657"/>
            <a:ext cx="7560841" cy="1979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ts val="2500"/>
              </a:lnSpc>
            </a:pP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▪ 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천원택시 운영마을 확대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25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- 14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마을</a:t>
            </a:r>
            <a:r>
              <a:rPr kumimoji="0" lang="en-US" altLang="ko-KR" sz="1600" baseline="300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‘19.4</a:t>
            </a:r>
            <a:r>
              <a:rPr kumimoji="0" lang="ko-KR" altLang="en-US" sz="1600" baseline="300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aseline="300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→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30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마을</a:t>
            </a:r>
            <a:r>
              <a:rPr kumimoji="0" lang="en-US" altLang="ko-KR" sz="1600" baseline="300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’19.9</a:t>
            </a:r>
            <a:r>
              <a:rPr kumimoji="0" lang="ko-KR" altLang="en-US" sz="1600" baseline="300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 →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46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마을</a:t>
            </a:r>
            <a:r>
              <a:rPr kumimoji="0" lang="en-US" altLang="ko-KR" sz="1600" baseline="300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‘20.11</a:t>
            </a:r>
            <a:r>
              <a:rPr kumimoji="0" lang="ko-KR" altLang="en-US" sz="1600" baseline="300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 →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52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마을</a:t>
            </a:r>
            <a:r>
              <a:rPr kumimoji="0" lang="en-US" altLang="ko-KR" sz="1600" baseline="300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‘21.11</a:t>
            </a:r>
            <a:r>
              <a:rPr kumimoji="0" lang="ko-KR" altLang="en-US" sz="1600" baseline="300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endParaRPr kumimoji="0" lang="en-US" altLang="ko-KR" sz="1600" baseline="300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 sz="800" baseline="300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2500"/>
              </a:lnSpc>
            </a:pP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▪ 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마을별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도착지 추가 운영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25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기존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역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ᆞ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터미널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 대중교통 중심 도착지에 병원상업시설 등을 이용할 수 </a:t>
            </a:r>
            <a:endParaRPr kumimoji="0" lang="en-US" altLang="ko-KR" sz="16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25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있도록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도착지 추가 운영 </a:t>
            </a:r>
            <a:r>
              <a:rPr kumimoji="0" lang="ko-KR" altLang="en-US" sz="1600" baseline="300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기존</a:t>
            </a:r>
            <a:r>
              <a:rPr kumimoji="0" lang="en-US" altLang="ko-KR" sz="1600" baseline="300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17</a:t>
            </a:r>
            <a:r>
              <a:rPr kumimoji="0" lang="ko-KR" altLang="en-US" sz="1600" baseline="300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 → 확대</a:t>
            </a:r>
            <a:r>
              <a:rPr kumimoji="0" lang="en-US" altLang="ko-KR" sz="1600" baseline="300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21</a:t>
            </a:r>
            <a:r>
              <a:rPr kumimoji="0" lang="ko-KR" altLang="en-US" sz="1600" baseline="300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endParaRPr kumimoji="0" lang="en-US" altLang="ko-KR" sz="1600" baseline="300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25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ko-KR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※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마을중심지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마을회관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⇒ 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대중교통중심지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역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ᆞ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터미널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+ 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생활편의시설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병원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ᆞ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상가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4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722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1F497D"/>
                </a:solidFill>
                <a:latin typeface="HY견고딕" pitchFamily="18" charset="-127"/>
                <a:ea typeface="HY견고딕" pitchFamily="18" charset="-127"/>
              </a:rPr>
              <a:t>대중교통과</a:t>
            </a:r>
            <a:endParaRPr lang="ko-KR" altLang="en-US" dirty="0">
              <a:solidFill>
                <a:srgbClr val="1F497D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2" name="그룹 24"/>
          <p:cNvGrpSpPr>
            <a:grpSpLocks/>
          </p:cNvGrpSpPr>
          <p:nvPr/>
        </p:nvGrpSpPr>
        <p:grpSpPr bwMode="auto">
          <a:xfrm>
            <a:off x="537537" y="614580"/>
            <a:ext cx="793750" cy="6054780"/>
            <a:chOff x="538808" y="3212976"/>
            <a:chExt cx="792658" cy="3312368"/>
          </a:xfrm>
        </p:grpSpPr>
        <p:sp>
          <p:nvSpPr>
            <p:cNvPr id="53" name="직사각형 52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4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538926" y="6865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Rectangle 23"/>
          <p:cNvSpPr>
            <a:spLocks noChangeArrowheads="1"/>
          </p:cNvSpPr>
          <p:nvPr/>
        </p:nvSpPr>
        <p:spPr bwMode="auto">
          <a:xfrm>
            <a:off x="1403022" y="614580"/>
            <a:ext cx="381705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kumimoji="0"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어린이 등하굣길 보행안전 강화</a:t>
            </a:r>
            <a:endParaRPr kumimoji="0" lang="en-US" altLang="ko-KR" sz="2000" b="1" dirty="0" smtClean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362957" y="1095730"/>
            <a:ext cx="7214175" cy="2680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▪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어린이보호구역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바닥형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보행신호등 설치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대상지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초등학교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27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개교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30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개소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ko-KR" altLang="ko-KR" sz="1400" dirty="0" smtClean="0">
                <a:latin typeface="맑은 고딕" pitchFamily="50" charset="-127"/>
                <a:ea typeface="맑은 고딕" pitchFamily="50" charset="-127"/>
              </a:rPr>
              <a:t>ᆞ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1</a:t>
            </a:r>
            <a:r>
              <a:rPr kumimoji="0"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차 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금향초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가온초</a:t>
            </a:r>
            <a:endParaRPr kumimoji="0" lang="en-US" altLang="ko-KR" sz="1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ᆞ 2</a:t>
            </a:r>
            <a:r>
              <a:rPr kumimoji="0"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차 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석곶초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운광초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청암초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(2),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지산초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와석초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가온초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산내초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산들초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금촌초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kumimoji="0"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문산동초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통일초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송화초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(2),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두일초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한빛초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한가람초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와동초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다율초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kumimoji="0"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대원초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교하초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천현초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덕암초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신산초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적암초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청석초</a:t>
            </a:r>
            <a:r>
              <a:rPr kumimoji="0"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용연초</a:t>
            </a:r>
            <a:endParaRPr kumimoji="0"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예산액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3,420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국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41% /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도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18% /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41%)</a:t>
            </a:r>
          </a:p>
          <a:p>
            <a:pPr>
              <a:lnSpc>
                <a:spcPct val="150000"/>
              </a:lnSpc>
            </a:pPr>
            <a:r>
              <a:rPr kumimoji="0" lang="en-US" altLang="ko-KR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※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제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 추경 예산액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240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제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 추경 추가 소요 예산액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3,180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4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/>
          </p:nvPr>
        </p:nvGraphicFramePr>
        <p:xfrm>
          <a:off x="1523451" y="3861626"/>
          <a:ext cx="6954192" cy="26838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41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13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280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사업시행 전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사업시행 후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09484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3451" y="4147298"/>
            <a:ext cx="3430917" cy="239813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3048" y="4147298"/>
            <a:ext cx="3482772" cy="2398130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584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342419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81116" y="1444714"/>
            <a:ext cx="659156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개요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주택과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75656" y="1360646"/>
            <a:ext cx="7416824" cy="863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3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안전하고 쾌적한 공동주택 조성 및 관리지원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취약계층 주거안정을 위한 복지서비스 지원 및 확충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Rectangle 23"/>
          <p:cNvSpPr>
            <a:spLocks noChangeArrowheads="1"/>
          </p:cNvSpPr>
          <p:nvPr/>
        </p:nvSpPr>
        <p:spPr bwMode="auto">
          <a:xfrm>
            <a:off x="1475656" y="2493615"/>
            <a:ext cx="360040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ko-KR" altLang="en-US" sz="2000" b="1" spc="-15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입주자 중심 주택설계기준 운영</a:t>
            </a:r>
            <a:endParaRPr kumimoji="0" lang="en-US" altLang="ko-KR" sz="2000" b="1" spc="-15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8" name="Rectangle 25"/>
          <p:cNvSpPr>
            <a:spLocks noChangeArrowheads="1"/>
          </p:cNvSpPr>
          <p:nvPr/>
        </p:nvSpPr>
        <p:spPr bwMode="auto">
          <a:xfrm>
            <a:off x="1475656" y="4459692"/>
            <a:ext cx="3573721" cy="432048"/>
          </a:xfrm>
          <a:prstGeom prst="rect">
            <a:avLst/>
          </a:prstGeom>
          <a:solidFill>
            <a:srgbClr val="996633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ko-KR" altLang="en-US" sz="20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기초주거급여 지원 </a:t>
            </a:r>
            <a:endParaRPr kumimoji="0" lang="ko-KR" altLang="en-US" sz="2000" b="1" spc="-15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0" name="Rectangle 25"/>
          <p:cNvSpPr>
            <a:spLocks noChangeArrowheads="1"/>
          </p:cNvSpPr>
          <p:nvPr/>
        </p:nvSpPr>
        <p:spPr bwMode="auto">
          <a:xfrm>
            <a:off x="5147836" y="4459692"/>
            <a:ext cx="3600000" cy="432048"/>
          </a:xfrm>
          <a:prstGeom prst="rect">
            <a:avLst/>
          </a:prstGeom>
          <a:solidFill>
            <a:srgbClr val="996633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취약계층 주거환경 개선사업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1524049" y="4991124"/>
            <a:ext cx="599679" cy="274287"/>
          </a:xfrm>
          <a:prstGeom prst="roundRect">
            <a:avLst>
              <a:gd name="adj" fmla="val 22132"/>
            </a:avLst>
          </a:prstGeom>
          <a:solidFill>
            <a:schemeClr val="bg1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ko-KR" altLang="en-US" sz="1200" b="1" dirty="0" smtClean="0">
                <a:solidFill>
                  <a:srgbClr val="996633"/>
                </a:solidFill>
              </a:rPr>
              <a:t>대상</a:t>
            </a:r>
            <a:endParaRPr lang="en-US" altLang="ko-KR" sz="1200" b="1" dirty="0" smtClean="0">
              <a:solidFill>
                <a:srgbClr val="996633"/>
              </a:solidFill>
            </a:endParaRPr>
          </a:p>
        </p:txBody>
      </p:sp>
      <p:sp>
        <p:nvSpPr>
          <p:cNvPr id="53" name="모서리가 둥근 직사각형 52"/>
          <p:cNvSpPr/>
          <p:nvPr/>
        </p:nvSpPr>
        <p:spPr>
          <a:xfrm>
            <a:off x="1536113" y="5294502"/>
            <a:ext cx="3475914" cy="935835"/>
          </a:xfrm>
          <a:prstGeom prst="roundRect">
            <a:avLst>
              <a:gd name="adj" fmla="val 7168"/>
            </a:avLst>
          </a:prstGeom>
          <a:solidFill>
            <a:schemeClr val="bg1">
              <a:alpha val="80000"/>
            </a:scheme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100" b="1" spc="-150" dirty="0" err="1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총사업비</a:t>
            </a:r>
            <a:r>
              <a:rPr lang="ko-KR" altLang="en-US" sz="11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 </a:t>
            </a:r>
            <a:r>
              <a:rPr lang="en-US" altLang="ko-KR" sz="1100" b="1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: </a:t>
            </a:r>
            <a:r>
              <a:rPr lang="en-US" altLang="ko-KR" sz="1100" b="1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256</a:t>
            </a:r>
            <a:r>
              <a:rPr lang="ko-KR" altLang="en-US" sz="1100" b="1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억</a:t>
            </a:r>
            <a:r>
              <a:rPr lang="en-US" altLang="ko-KR" sz="1100" b="1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4</a:t>
            </a:r>
            <a:r>
              <a:rPr lang="ko-KR" altLang="en-US" sz="1100" b="1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천만원 </a:t>
            </a:r>
            <a:r>
              <a:rPr lang="en-US" altLang="ko-KR" sz="110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(22</a:t>
            </a:r>
            <a:r>
              <a:rPr lang="ko-KR" altLang="en-US" sz="110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년 기준</a:t>
            </a:r>
            <a:r>
              <a:rPr lang="en-US" altLang="ko-KR" sz="110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)</a:t>
            </a:r>
            <a:endParaRPr lang="en-US" altLang="ko-KR" sz="1100" dirty="0">
              <a:solidFill>
                <a:schemeClr val="accent3">
                  <a:lumMod val="50000"/>
                </a:schemeClr>
              </a:solidFill>
              <a:latin typeface="+mn-ea"/>
            </a:endParaRP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1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지원내용 </a:t>
            </a:r>
            <a:r>
              <a:rPr lang="en-US" altLang="ko-KR" sz="11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: </a:t>
            </a:r>
            <a:r>
              <a:rPr lang="ko-KR" altLang="en-US" sz="1100" b="1" spc="-150" dirty="0" err="1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자가가구</a:t>
            </a:r>
            <a:r>
              <a:rPr lang="ko-KR" altLang="en-US" sz="11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100" b="1" spc="-150" dirty="0" err="1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수선유지</a:t>
            </a:r>
            <a:r>
              <a:rPr lang="en-US" altLang="ko-KR" sz="11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100" b="1" spc="-150" dirty="0" err="1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전월세가구</a:t>
            </a:r>
            <a:r>
              <a:rPr lang="ko-KR" altLang="en-US" sz="11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 임차료 지원 등</a:t>
            </a:r>
            <a:endParaRPr lang="en-US" altLang="ko-KR" sz="1100" b="1" spc="-150" dirty="0" smtClean="0">
              <a:solidFill>
                <a:schemeClr val="accent3">
                  <a:lumMod val="50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1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                  ※  </a:t>
            </a:r>
            <a:r>
              <a:rPr lang="ko-KR" altLang="en-US" sz="1100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파주시 </a:t>
            </a:r>
            <a:r>
              <a:rPr lang="en-US" altLang="ko-KR" sz="1100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4</a:t>
            </a:r>
            <a:r>
              <a:rPr lang="ko-KR" altLang="en-US" sz="1100" spc="-150" dirty="0" err="1">
                <a:solidFill>
                  <a:schemeClr val="accent3">
                    <a:lumMod val="50000"/>
                  </a:schemeClr>
                </a:solidFill>
                <a:latin typeface="+mn-ea"/>
              </a:rPr>
              <a:t>인가구</a:t>
            </a:r>
            <a:r>
              <a:rPr lang="ko-KR" altLang="en-US" sz="1100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 기준 </a:t>
            </a:r>
            <a:r>
              <a:rPr lang="en-US" altLang="ko-KR" sz="1100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391,000</a:t>
            </a:r>
            <a:r>
              <a:rPr lang="ko-KR" altLang="en-US" sz="1100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까지 </a:t>
            </a:r>
            <a:r>
              <a:rPr lang="ko-KR" altLang="en-US" sz="11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지원</a:t>
            </a:r>
            <a:endParaRPr lang="en-US" altLang="ko-KR" sz="1100" spc="-150" dirty="0">
              <a:solidFill>
                <a:schemeClr val="accent3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6" name="모서리가 둥근 직사각형 55"/>
          <p:cNvSpPr/>
          <p:nvPr/>
        </p:nvSpPr>
        <p:spPr>
          <a:xfrm>
            <a:off x="1547144" y="3019651"/>
            <a:ext cx="576584" cy="285316"/>
          </a:xfrm>
          <a:prstGeom prst="roundRect">
            <a:avLst>
              <a:gd name="adj" fmla="val 22132"/>
            </a:avLst>
          </a:prstGeom>
          <a:solidFill>
            <a:schemeClr val="bg1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ko-KR" altLang="en-US" sz="1200" b="1" spc="-150" dirty="0" smtClean="0">
                <a:solidFill>
                  <a:srgbClr val="669900"/>
                </a:solidFill>
              </a:rPr>
              <a:t>대 상</a:t>
            </a:r>
            <a:endParaRPr lang="en-US" altLang="ko-KR" sz="1200" b="1" spc="-150" dirty="0" smtClean="0">
              <a:solidFill>
                <a:srgbClr val="669900"/>
              </a:solidFill>
            </a:endParaRPr>
          </a:p>
        </p:txBody>
      </p:sp>
      <p:sp>
        <p:nvSpPr>
          <p:cNvPr id="57" name="모서리가 둥근 직사각형 56"/>
          <p:cNvSpPr/>
          <p:nvPr/>
        </p:nvSpPr>
        <p:spPr>
          <a:xfrm>
            <a:off x="2136756" y="3024729"/>
            <a:ext cx="2881890" cy="280238"/>
          </a:xfrm>
          <a:prstGeom prst="roundRect">
            <a:avLst>
              <a:gd name="adj" fmla="val 22132"/>
            </a:avLst>
          </a:prstGeom>
          <a:solidFill>
            <a:schemeClr val="bg1">
              <a:alpha val="50000"/>
            </a:scheme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ko-KR" altLang="en-US" sz="1200" b="1" dirty="0">
                <a:solidFill>
                  <a:srgbClr val="669900"/>
                </a:solidFill>
              </a:rPr>
              <a:t>모든 공동주택</a:t>
            </a:r>
            <a:r>
              <a:rPr lang="en-US" altLang="ko-KR" sz="1200" b="1" dirty="0">
                <a:solidFill>
                  <a:srgbClr val="669900"/>
                </a:solidFill>
              </a:rPr>
              <a:t>(</a:t>
            </a:r>
            <a:r>
              <a:rPr lang="ko-KR" altLang="en-US" sz="1200" b="1" dirty="0">
                <a:solidFill>
                  <a:srgbClr val="669900"/>
                </a:solidFill>
              </a:rPr>
              <a:t>다세대</a:t>
            </a:r>
            <a:r>
              <a:rPr lang="en-US" altLang="ko-KR" sz="1200" b="1" dirty="0">
                <a:solidFill>
                  <a:srgbClr val="669900"/>
                </a:solidFill>
              </a:rPr>
              <a:t>, </a:t>
            </a:r>
            <a:r>
              <a:rPr lang="ko-KR" altLang="en-US" sz="1200" b="1" dirty="0">
                <a:solidFill>
                  <a:srgbClr val="669900"/>
                </a:solidFill>
              </a:rPr>
              <a:t>연립</a:t>
            </a:r>
            <a:r>
              <a:rPr lang="en-US" altLang="ko-KR" sz="1200" b="1" dirty="0">
                <a:solidFill>
                  <a:srgbClr val="669900"/>
                </a:solidFill>
              </a:rPr>
              <a:t>, </a:t>
            </a:r>
            <a:r>
              <a:rPr lang="ko-KR" altLang="en-US" sz="1200" b="1" dirty="0">
                <a:solidFill>
                  <a:srgbClr val="669900"/>
                </a:solidFill>
              </a:rPr>
              <a:t>아파트</a:t>
            </a:r>
            <a:r>
              <a:rPr lang="en-US" altLang="ko-KR" sz="1200" b="1" dirty="0">
                <a:solidFill>
                  <a:srgbClr val="669900"/>
                </a:solidFill>
              </a:rPr>
              <a:t>)</a:t>
            </a:r>
          </a:p>
        </p:txBody>
      </p:sp>
      <p:sp>
        <p:nvSpPr>
          <p:cNvPr id="61" name="모서리가 둥근 직사각형 60"/>
          <p:cNvSpPr/>
          <p:nvPr/>
        </p:nvSpPr>
        <p:spPr>
          <a:xfrm>
            <a:off x="2136756" y="4993113"/>
            <a:ext cx="2875271" cy="268438"/>
          </a:xfrm>
          <a:prstGeom prst="roundRect">
            <a:avLst>
              <a:gd name="adj" fmla="val 22512"/>
            </a:avLst>
          </a:prstGeom>
          <a:solidFill>
            <a:schemeClr val="bg1">
              <a:alpha val="50000"/>
            </a:scheme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ko-KR" altLang="en-US" sz="1200" b="1" spc="-150" dirty="0" err="1" smtClean="0">
                <a:solidFill>
                  <a:srgbClr val="996633"/>
                </a:solidFill>
              </a:rPr>
              <a:t>소득인정액</a:t>
            </a:r>
            <a:r>
              <a:rPr lang="ko-KR" altLang="en-US" sz="1200" b="1" spc="-150" dirty="0" smtClean="0">
                <a:solidFill>
                  <a:srgbClr val="996633"/>
                </a:solidFill>
              </a:rPr>
              <a:t>  기준중위소득 </a:t>
            </a:r>
            <a:r>
              <a:rPr lang="en-US" altLang="ko-KR" sz="1200" b="1" spc="-150" dirty="0" smtClean="0">
                <a:solidFill>
                  <a:srgbClr val="996633"/>
                </a:solidFill>
              </a:rPr>
              <a:t>46% </a:t>
            </a:r>
            <a:r>
              <a:rPr lang="ko-KR" altLang="en-US" sz="1200" b="1" spc="-150" dirty="0" smtClean="0">
                <a:solidFill>
                  <a:srgbClr val="996633"/>
                </a:solidFill>
              </a:rPr>
              <a:t>이하 가구</a:t>
            </a:r>
            <a:endParaRPr lang="en-US" altLang="ko-KR" sz="1200" b="1" spc="-150" dirty="0">
              <a:solidFill>
                <a:srgbClr val="669900"/>
              </a:solidFill>
            </a:endParaRPr>
          </a:p>
        </p:txBody>
      </p:sp>
      <p:sp>
        <p:nvSpPr>
          <p:cNvPr id="64" name="모서리가 둥근 직사각형 63"/>
          <p:cNvSpPr/>
          <p:nvPr/>
        </p:nvSpPr>
        <p:spPr>
          <a:xfrm>
            <a:off x="5149567" y="5024075"/>
            <a:ext cx="599679" cy="274287"/>
          </a:xfrm>
          <a:prstGeom prst="roundRect">
            <a:avLst>
              <a:gd name="adj" fmla="val 22132"/>
            </a:avLst>
          </a:prstGeom>
          <a:solidFill>
            <a:schemeClr val="bg1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ko-KR" altLang="en-US" sz="1200" b="1" dirty="0" smtClean="0">
                <a:solidFill>
                  <a:srgbClr val="996633"/>
                </a:solidFill>
              </a:rPr>
              <a:t>대상</a:t>
            </a:r>
            <a:endParaRPr lang="en-US" altLang="ko-KR" sz="1200" b="1" dirty="0" smtClean="0">
              <a:solidFill>
                <a:srgbClr val="996633"/>
              </a:solidFill>
            </a:endParaRPr>
          </a:p>
        </p:txBody>
      </p:sp>
      <p:sp>
        <p:nvSpPr>
          <p:cNvPr id="65" name="모서리가 둥근 직사각형 64"/>
          <p:cNvSpPr/>
          <p:nvPr/>
        </p:nvSpPr>
        <p:spPr>
          <a:xfrm>
            <a:off x="5161630" y="5327453"/>
            <a:ext cx="3586205" cy="935835"/>
          </a:xfrm>
          <a:prstGeom prst="roundRect">
            <a:avLst>
              <a:gd name="adj" fmla="val 7168"/>
            </a:avLst>
          </a:prstGeom>
          <a:solidFill>
            <a:schemeClr val="bg1">
              <a:alpha val="80000"/>
            </a:scheme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1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지원사업</a:t>
            </a:r>
            <a:r>
              <a:rPr lang="en-US" altLang="ko-KR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:: </a:t>
            </a:r>
            <a:r>
              <a:rPr lang="ko-KR" altLang="en-US" sz="1100" b="1" spc="-150" dirty="0" err="1">
                <a:solidFill>
                  <a:schemeClr val="accent3">
                    <a:lumMod val="50000"/>
                  </a:schemeClr>
                </a:solidFill>
                <a:latin typeface="+mn-ea"/>
              </a:rPr>
              <a:t>농어촌장애인주택개조사업</a:t>
            </a:r>
            <a:r>
              <a:rPr lang="en-US" altLang="ko-KR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, G-</a:t>
            </a:r>
            <a:r>
              <a:rPr lang="ko-KR" altLang="en-US" sz="1100" b="1" spc="-150" dirty="0" err="1">
                <a:solidFill>
                  <a:schemeClr val="accent3">
                    <a:lumMod val="50000"/>
                  </a:schemeClr>
                </a:solidFill>
                <a:latin typeface="+mn-ea"/>
              </a:rPr>
              <a:t>하우징</a:t>
            </a:r>
            <a:r>
              <a:rPr lang="ko-KR" altLang="en-US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 사업 </a:t>
            </a:r>
            <a:r>
              <a:rPr lang="ko-KR" altLang="en-US" sz="11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등</a:t>
            </a:r>
            <a:endParaRPr lang="en-US" altLang="ko-KR" sz="1100" b="1" spc="-150" dirty="0">
              <a:solidFill>
                <a:schemeClr val="accent3">
                  <a:lumMod val="50000"/>
                </a:schemeClr>
              </a:solidFill>
              <a:latin typeface="+mn-ea"/>
            </a:endParaRP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1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지원내용 </a:t>
            </a:r>
            <a:r>
              <a:rPr lang="en-US" altLang="ko-KR" sz="11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: </a:t>
            </a:r>
            <a:r>
              <a:rPr lang="ko-KR" altLang="en-US" sz="11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장애인 편의시설 설치</a:t>
            </a:r>
            <a:r>
              <a:rPr lang="en-US" altLang="ko-KR" sz="11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1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화장실 </a:t>
            </a:r>
            <a:r>
              <a:rPr lang="en-US" altLang="ko-KR" sz="11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1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부엌 개보수 공사</a:t>
            </a:r>
            <a:endParaRPr lang="en-US" altLang="ko-KR" sz="1100" b="1" spc="-150" dirty="0" smtClean="0">
              <a:solidFill>
                <a:schemeClr val="accent3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6" name="모서리가 둥근 직사각형 65"/>
          <p:cNvSpPr/>
          <p:nvPr/>
        </p:nvSpPr>
        <p:spPr>
          <a:xfrm>
            <a:off x="5762275" y="5026063"/>
            <a:ext cx="2985562" cy="301389"/>
          </a:xfrm>
          <a:prstGeom prst="roundRect">
            <a:avLst>
              <a:gd name="adj" fmla="val 22512"/>
            </a:avLst>
          </a:prstGeom>
          <a:solidFill>
            <a:schemeClr val="bg1">
              <a:alpha val="50000"/>
            </a:scheme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ko-KR" altLang="en-US" sz="1200" b="1" dirty="0" smtClean="0">
                <a:solidFill>
                  <a:srgbClr val="996633"/>
                </a:solidFill>
              </a:rPr>
              <a:t>읍면지역저소득 장애인 등 주거취약계층</a:t>
            </a:r>
            <a:endParaRPr lang="en-US" altLang="ko-KR" sz="1200" b="1" dirty="0">
              <a:solidFill>
                <a:srgbClr val="669900"/>
              </a:solidFill>
            </a:endParaRPr>
          </a:p>
        </p:txBody>
      </p:sp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1546859" y="3434398"/>
            <a:ext cx="3448407" cy="895862"/>
          </a:xfrm>
          <a:prstGeom prst="rect">
            <a:avLst/>
          </a:prstGeom>
          <a:solidFill>
            <a:schemeClr val="bg1">
              <a:alpha val="7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en-US" altLang="ko-KR" sz="11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(</a:t>
            </a:r>
            <a:r>
              <a:rPr lang="ko-KR" altLang="en-US" sz="11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거주자 </a:t>
            </a:r>
            <a:r>
              <a:rPr lang="ko-KR" altLang="en-US" sz="1100" spc="-150" dirty="0" err="1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편의향상</a:t>
            </a:r>
            <a:r>
              <a:rPr lang="en-US" altLang="ko-KR" sz="11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) </a:t>
            </a:r>
            <a:r>
              <a:rPr lang="ko-KR" altLang="en-US" sz="12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소규모 공동주택 디자인 적용 </a:t>
            </a:r>
            <a:endParaRPr lang="en-US" altLang="ko-KR" sz="1200" b="1" spc="-150" dirty="0" smtClean="0">
              <a:solidFill>
                <a:schemeClr val="accent3">
                  <a:lumMod val="50000"/>
                </a:schemeClr>
              </a:solidFill>
              <a:latin typeface="+mn-ea"/>
              <a:ea typeface="+mn-ea"/>
            </a:endParaRP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en-US" altLang="ko-KR" sz="11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(</a:t>
            </a:r>
            <a:r>
              <a:rPr lang="ko-KR" altLang="en-US" sz="11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맘스테이션등</a:t>
            </a:r>
            <a:r>
              <a:rPr lang="en-US" altLang="ko-KR" sz="1100" spc="-150" dirty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) </a:t>
            </a:r>
            <a:r>
              <a:rPr lang="ko-KR" altLang="en-US" sz="12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아이들 중심의 안전한 공동주택 디자인</a:t>
            </a:r>
            <a:endParaRPr lang="en-US" altLang="ko-KR" sz="1100" spc="-150" dirty="0" smtClean="0">
              <a:solidFill>
                <a:schemeClr val="accent3">
                  <a:lumMod val="50000"/>
                </a:schemeClr>
              </a:solidFill>
              <a:latin typeface="+mn-ea"/>
              <a:ea typeface="+mn-ea"/>
            </a:endParaRP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en-US" altLang="ko-KR" sz="11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(</a:t>
            </a:r>
            <a:r>
              <a:rPr lang="ko-KR" altLang="en-US" sz="1100" spc="-150" dirty="0" err="1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건강친화형</a:t>
            </a:r>
            <a:r>
              <a:rPr lang="ko-KR" altLang="en-US" sz="11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 주택</a:t>
            </a:r>
            <a:r>
              <a:rPr lang="en-US" altLang="ko-KR" sz="11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) </a:t>
            </a:r>
            <a:r>
              <a:rPr lang="ko-KR" altLang="en-US" sz="12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입주민이 건강</a:t>
            </a:r>
            <a:r>
              <a:rPr lang="en-US" altLang="ko-KR" sz="12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,</a:t>
            </a:r>
            <a:r>
              <a:rPr lang="ko-KR" altLang="en-US" sz="12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  <a:ea typeface="+mn-ea"/>
              </a:rPr>
              <a:t> 쾌적한 주거공간 조성</a:t>
            </a:r>
            <a:endParaRPr lang="en-US" altLang="ko-KR" sz="1200" b="1" spc="-150" dirty="0" smtClean="0">
              <a:solidFill>
                <a:schemeClr val="accent3">
                  <a:lumMod val="50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34" name="Rectangle 25"/>
          <p:cNvSpPr>
            <a:spLocks noChangeArrowheads="1"/>
          </p:cNvSpPr>
          <p:nvPr/>
        </p:nvSpPr>
        <p:spPr bwMode="auto">
          <a:xfrm>
            <a:off x="5133789" y="2493615"/>
            <a:ext cx="3573721" cy="432048"/>
          </a:xfrm>
          <a:prstGeom prst="rect">
            <a:avLst/>
          </a:prstGeom>
          <a:solidFill>
            <a:srgbClr val="7030A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ko-KR" altLang="en-US" sz="20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공동주택 시설물 관리 지원사업</a:t>
            </a:r>
            <a:endParaRPr kumimoji="0" lang="ko-KR" altLang="en-US" sz="2000" b="1" spc="-15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5182182" y="3025047"/>
            <a:ext cx="599679" cy="274287"/>
          </a:xfrm>
          <a:prstGeom prst="roundRect">
            <a:avLst>
              <a:gd name="adj" fmla="val 22132"/>
            </a:avLst>
          </a:prstGeom>
          <a:solidFill>
            <a:schemeClr val="bg1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ko-KR" altLang="en-US" sz="1200" b="1" dirty="0" smtClean="0">
                <a:solidFill>
                  <a:srgbClr val="7030A0"/>
                </a:solidFill>
              </a:rPr>
              <a:t>대상</a:t>
            </a:r>
            <a:endParaRPr lang="en-US" altLang="ko-KR" sz="1200" b="1" dirty="0" smtClean="0">
              <a:solidFill>
                <a:srgbClr val="7030A0"/>
              </a:solidFill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>
            <a:off x="5194246" y="3328425"/>
            <a:ext cx="3475914" cy="935835"/>
          </a:xfrm>
          <a:prstGeom prst="roundRect">
            <a:avLst>
              <a:gd name="adj" fmla="val 7168"/>
            </a:avLst>
          </a:prstGeom>
          <a:solidFill>
            <a:schemeClr val="bg1">
              <a:alpha val="80000"/>
            </a:scheme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- </a:t>
            </a:r>
            <a:r>
              <a:rPr lang="ko-KR" altLang="en-US" sz="1100" b="1" spc="-150" dirty="0" err="1">
                <a:solidFill>
                  <a:schemeClr val="accent3">
                    <a:lumMod val="50000"/>
                  </a:schemeClr>
                </a:solidFill>
                <a:latin typeface="+mn-ea"/>
              </a:rPr>
              <a:t>총사업비</a:t>
            </a:r>
            <a:r>
              <a:rPr lang="ko-KR" altLang="en-US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 </a:t>
            </a:r>
            <a:r>
              <a:rPr lang="en-US" altLang="ko-KR" sz="1100" b="1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: </a:t>
            </a:r>
            <a:r>
              <a:rPr lang="en-US" altLang="ko-KR" sz="1100" b="1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652</a:t>
            </a:r>
            <a:r>
              <a:rPr lang="ko-KR" altLang="en-US" sz="1100" b="1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백만원 </a:t>
            </a:r>
            <a:r>
              <a:rPr lang="en-US" altLang="ko-KR" sz="110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(17</a:t>
            </a:r>
            <a:r>
              <a:rPr lang="ko-KR" altLang="en-US" sz="1100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개 </a:t>
            </a:r>
            <a:r>
              <a:rPr lang="ko-KR" altLang="en-US" sz="110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단지</a:t>
            </a:r>
            <a:r>
              <a:rPr lang="en-US" altLang="ko-KR" sz="110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100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                    ※  </a:t>
            </a:r>
            <a:r>
              <a:rPr lang="ko-KR" altLang="en-US" sz="1100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최대  </a:t>
            </a:r>
            <a:r>
              <a:rPr lang="en-US" altLang="ko-KR" sz="1100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5</a:t>
            </a:r>
            <a:r>
              <a:rPr lang="ko-KR" altLang="en-US" sz="1100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천만 원 </a:t>
            </a:r>
            <a:r>
              <a:rPr lang="en-US" altLang="ko-KR" sz="1100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, 50~90% </a:t>
            </a:r>
            <a:r>
              <a:rPr lang="ko-KR" altLang="en-US" sz="1100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차등 지원</a:t>
            </a:r>
            <a:endParaRPr lang="en-US" altLang="ko-KR" sz="1100" spc="-150" dirty="0">
              <a:solidFill>
                <a:schemeClr val="accent3">
                  <a:lumMod val="50000"/>
                </a:schemeClr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- </a:t>
            </a:r>
            <a:r>
              <a:rPr lang="ko-KR" altLang="en-US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지원대상 </a:t>
            </a:r>
            <a:r>
              <a:rPr lang="en-US" altLang="ko-KR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: </a:t>
            </a:r>
            <a:r>
              <a:rPr lang="ko-KR" altLang="en-US" sz="1100" b="1" spc="-150" dirty="0" err="1">
                <a:solidFill>
                  <a:schemeClr val="accent3">
                    <a:lumMod val="50000"/>
                  </a:schemeClr>
                </a:solidFill>
                <a:latin typeface="+mn-ea"/>
              </a:rPr>
              <a:t>부대복리</a:t>
            </a:r>
            <a:r>
              <a:rPr lang="ko-KR" altLang="en-US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 시설</a:t>
            </a:r>
            <a:r>
              <a:rPr lang="en-US" altLang="ko-KR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100" b="1" spc="-150" dirty="0" err="1">
                <a:solidFill>
                  <a:schemeClr val="accent3">
                    <a:lumMod val="50000"/>
                  </a:schemeClr>
                </a:solidFill>
                <a:latin typeface="+mn-ea"/>
              </a:rPr>
              <a:t>옥상방수</a:t>
            </a:r>
            <a:r>
              <a:rPr lang="en-US" altLang="ko-KR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오</a:t>
            </a:r>
            <a:r>
              <a:rPr lang="en-US" altLang="ko-KR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 · </a:t>
            </a:r>
            <a:r>
              <a:rPr lang="ko-KR" altLang="en-US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배수로</a:t>
            </a:r>
            <a:r>
              <a:rPr lang="en-US" altLang="ko-KR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100" b="1" spc="-150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옹벽 등</a:t>
            </a:r>
            <a:endParaRPr lang="en-US" altLang="ko-KR" sz="1100" b="1" spc="-150" dirty="0">
              <a:solidFill>
                <a:schemeClr val="accent3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7" name="모서리가 둥근 직사각형 36"/>
          <p:cNvSpPr/>
          <p:nvPr/>
        </p:nvSpPr>
        <p:spPr>
          <a:xfrm>
            <a:off x="5794889" y="3027036"/>
            <a:ext cx="2875271" cy="268438"/>
          </a:xfrm>
          <a:prstGeom prst="roundRect">
            <a:avLst>
              <a:gd name="adj" fmla="val 22512"/>
            </a:avLst>
          </a:prstGeom>
          <a:solidFill>
            <a:schemeClr val="bg1">
              <a:alpha val="50000"/>
            </a:scheme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ko-KR" altLang="en-US" sz="1200" b="1" spc="-150" dirty="0" smtClean="0">
                <a:solidFill>
                  <a:srgbClr val="7030A0"/>
                </a:solidFill>
              </a:rPr>
              <a:t>사업승인 </a:t>
            </a:r>
            <a:r>
              <a:rPr lang="en-US" altLang="ko-KR" sz="1200" b="1" spc="-150" dirty="0" smtClean="0">
                <a:solidFill>
                  <a:srgbClr val="7030A0"/>
                </a:solidFill>
              </a:rPr>
              <a:t>:</a:t>
            </a:r>
            <a:r>
              <a:rPr lang="ko-KR" altLang="en-US" sz="1200" b="1" spc="-150" dirty="0" smtClean="0">
                <a:solidFill>
                  <a:srgbClr val="7030A0"/>
                </a:solidFill>
              </a:rPr>
              <a:t> 준공 후 </a:t>
            </a:r>
            <a:r>
              <a:rPr lang="en-US" altLang="ko-KR" sz="1200" b="1" spc="-150" dirty="0" smtClean="0">
                <a:solidFill>
                  <a:srgbClr val="7030A0"/>
                </a:solidFill>
              </a:rPr>
              <a:t>5</a:t>
            </a:r>
            <a:r>
              <a:rPr lang="ko-KR" altLang="en-US" sz="1200" b="1" spc="-150" dirty="0" smtClean="0">
                <a:solidFill>
                  <a:srgbClr val="7030A0"/>
                </a:solidFill>
              </a:rPr>
              <a:t>년 경과 </a:t>
            </a:r>
            <a:r>
              <a:rPr lang="en-US" altLang="ko-KR" sz="1200" b="1" spc="-150" dirty="0" smtClean="0">
                <a:solidFill>
                  <a:srgbClr val="7030A0"/>
                </a:solidFill>
              </a:rPr>
              <a:t>(</a:t>
            </a:r>
            <a:r>
              <a:rPr lang="ko-KR" altLang="en-US" sz="1200" b="1" spc="-150" dirty="0" smtClean="0">
                <a:solidFill>
                  <a:srgbClr val="7030A0"/>
                </a:solidFill>
              </a:rPr>
              <a:t>건축허가 </a:t>
            </a:r>
            <a:r>
              <a:rPr lang="en-US" altLang="ko-KR" sz="1200" b="1" spc="-150" dirty="0" smtClean="0">
                <a:solidFill>
                  <a:srgbClr val="7030A0"/>
                </a:solidFill>
              </a:rPr>
              <a:t>: 15</a:t>
            </a:r>
            <a:r>
              <a:rPr lang="ko-KR" altLang="en-US" sz="1200" b="1" spc="-150" dirty="0" smtClean="0">
                <a:solidFill>
                  <a:srgbClr val="7030A0"/>
                </a:solidFill>
              </a:rPr>
              <a:t>년</a:t>
            </a:r>
            <a:r>
              <a:rPr lang="en-US" altLang="ko-KR" sz="1200" b="1" spc="-150" dirty="0" smtClean="0">
                <a:solidFill>
                  <a:srgbClr val="7030A0"/>
                </a:solidFill>
              </a:rPr>
              <a:t>)</a:t>
            </a:r>
            <a:endParaRPr lang="en-US" altLang="ko-KR" sz="1200" b="1" spc="-150" dirty="0">
              <a:solidFill>
                <a:srgbClr val="7030A0"/>
              </a:solidFill>
            </a:endParaRPr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38" name="직사각형 37"/>
          <p:cNvSpPr/>
          <p:nvPr/>
        </p:nvSpPr>
        <p:spPr>
          <a:xfrm>
            <a:off x="4055" y="634298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2" name="자유형 41"/>
          <p:cNvSpPr/>
          <p:nvPr/>
        </p:nvSpPr>
        <p:spPr>
          <a:xfrm>
            <a:off x="7164288" y="630028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490092" y="661415"/>
            <a:ext cx="757429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5.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안전하고 쾌적한 주거환경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함께해서 행복한 주거복지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11720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65821" y="1350585"/>
            <a:ext cx="7416824" cy="68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시민이 안전하고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시민이 편안한 건축행정 추진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261159"/>
            <a:ext cx="793750" cy="4245004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341440"/>
            <a:ext cx="792163" cy="863424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48255" y="1412776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636912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Rectangle 23"/>
          <p:cNvSpPr>
            <a:spLocks noChangeArrowheads="1"/>
          </p:cNvSpPr>
          <p:nvPr/>
        </p:nvSpPr>
        <p:spPr bwMode="auto">
          <a:xfrm>
            <a:off x="1434787" y="2276872"/>
            <a:ext cx="761983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en-US" altLang="ko-KR" sz="20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『</a:t>
            </a:r>
            <a:r>
              <a:rPr kumimoji="0" lang="ko-KR" altLang="en-US" sz="20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지역건축안전센터</a:t>
            </a:r>
            <a:r>
              <a:rPr kumimoji="0" lang="en-US" altLang="ko-KR" sz="20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』 </a:t>
            </a:r>
            <a:r>
              <a:rPr kumimoji="0" lang="ko-KR" altLang="en-US" sz="20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확대 </a:t>
            </a:r>
            <a:r>
              <a:rPr kumimoji="0" lang="en-US" altLang="ko-KR" sz="20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0" lang="ko-KR" altLang="en-US" sz="20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운영</a:t>
            </a:r>
            <a:endParaRPr kumimoji="0" lang="ko-KR" altLang="en-US" sz="2000" b="1" spc="-15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3141653" y="3344797"/>
            <a:ext cx="45719" cy="898853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/>
              </a:gs>
              <a:gs pos="100000">
                <a:schemeClr val="bg1">
                  <a:alpha val="20000"/>
                </a:schemeClr>
              </a:gs>
              <a:gs pos="0">
                <a:schemeClr val="accent3">
                  <a:alpha val="20000"/>
                  <a:lumMod val="0"/>
                  <a:lumOff val="10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2" name="직사각형 61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5" name="TextBox 64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건축과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403649" y="2708920"/>
            <a:ext cx="7740352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배      경 </a:t>
            </a:r>
            <a:r>
              <a:rPr kumimoji="0" lang="ko-KR" altLang="en-US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인구</a:t>
            </a:r>
            <a:r>
              <a:rPr kumimoji="0" lang="en-US" altLang="ko-KR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50</a:t>
            </a:r>
            <a:r>
              <a:rPr kumimoji="0" lang="ko-KR" altLang="en-US" b="1" dirty="0" err="1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만이상</a:t>
            </a:r>
            <a:r>
              <a:rPr kumimoji="0" lang="ko-KR" altLang="en-US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의무 설치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로</a:t>
            </a:r>
            <a:r>
              <a:rPr kumimoji="0" lang="ko-KR" altLang="en-US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선제적 안전관리 서비스제공 필요</a:t>
            </a:r>
            <a:endParaRPr kumimoji="0" lang="en-US" altLang="ko-KR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추진내용</a:t>
            </a:r>
            <a:endParaRPr kumimoji="0" lang="en-US" altLang="ko-KR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20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「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지역건축물관리지원센터」와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통합하여 확대 운영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 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법정 의무 건축</a:t>
            </a:r>
            <a:r>
              <a:rPr kumimoji="0" lang="en-US" altLang="ko-KR" sz="1600" b="1" spc="-150" dirty="0" smtClean="0">
                <a:solidFill>
                  <a:srgbClr val="080808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spc="-150" dirty="0">
                <a:solidFill>
                  <a:srgbClr val="080808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구조 분야  </a:t>
            </a:r>
            <a:r>
              <a:rPr kumimoji="0" lang="ko-KR" altLang="en-US" sz="1600" b="1" u="sng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전</a:t>
            </a:r>
            <a:r>
              <a:rPr kumimoji="0" lang="ko-KR" altLang="en-US" sz="1600" b="1" u="sng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문인력 </a:t>
            </a:r>
            <a:r>
              <a:rPr kumimoji="0" lang="en-US" altLang="ko-KR" sz="1600" b="1" u="sng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600" b="1" u="sng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kumimoji="0" lang="ko-KR" altLang="en-US" sz="16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채용     </a:t>
            </a:r>
            <a:endParaRPr kumimoji="0" lang="en-US" altLang="ko-KR" sz="1600" b="1" dirty="0" smtClean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주요업무</a:t>
            </a:r>
            <a:endParaRPr kumimoji="0" lang="en-US" altLang="ko-KR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건축 인</a:t>
            </a:r>
            <a:r>
              <a:rPr kumimoji="0" lang="en-US" altLang="ko-KR" sz="1600" b="1" spc="-15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spc="-150" dirty="0">
                <a:solidFill>
                  <a:srgbClr val="080808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en-US" altLang="ko-KR" sz="1600" b="1" spc="-15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허가 단계에서 기술적 검토 업무 지원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건축공사장 안전점검</a:t>
            </a:r>
            <a:r>
              <a:rPr kumimoji="0" lang="en-US" altLang="ko-KR" sz="1600" b="1" spc="-150" dirty="0">
                <a:solidFill>
                  <a:srgbClr val="080808"/>
                </a:solidFill>
                <a:latin typeface="맑은 고딕" pitchFamily="50" charset="-127"/>
                <a:ea typeface="맑은 고딕" pitchFamily="50" charset="-127"/>
              </a:rPr>
              <a:t> ·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소규모 건축물의 안전관리 및 점검 지원 등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기대효과</a:t>
            </a:r>
            <a:endParaRPr kumimoji="0" lang="en-US" altLang="ko-KR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건축 인</a:t>
            </a:r>
            <a:r>
              <a:rPr kumimoji="0" lang="en-US" altLang="ko-KR" sz="1600" b="1" spc="-150" dirty="0">
                <a:solidFill>
                  <a:srgbClr val="080808"/>
                </a:solidFill>
                <a:latin typeface="맑은 고딕" pitchFamily="50" charset="-127"/>
                <a:ea typeface="맑은 고딕" pitchFamily="50" charset="-127"/>
              </a:rPr>
              <a:t> ·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허가 과정에서 전문인력 검토       기술적 검토 시스템 구축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건축 안전에 관한 전문적 업무 수행       안전관리 서비스 제공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1" name="직선 화살표 연결선 40"/>
          <p:cNvCxnSpPr/>
          <p:nvPr/>
        </p:nvCxnSpPr>
        <p:spPr>
          <a:xfrm>
            <a:off x="5076056" y="6165304"/>
            <a:ext cx="379685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직선 화살표 연결선 47"/>
          <p:cNvCxnSpPr/>
          <p:nvPr/>
        </p:nvCxnSpPr>
        <p:spPr>
          <a:xfrm>
            <a:off x="5364088" y="5877272"/>
            <a:ext cx="379685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1" name="그림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2" name="직사각형 21"/>
          <p:cNvSpPr/>
          <p:nvPr/>
        </p:nvSpPr>
        <p:spPr>
          <a:xfrm>
            <a:off x="1" y="662327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3" name="자유형 22"/>
          <p:cNvSpPr/>
          <p:nvPr/>
        </p:nvSpPr>
        <p:spPr>
          <a:xfrm>
            <a:off x="7181233" y="673742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28457" y="667375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6.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시민에게 다가가는 건축행정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5575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141653" y="3344797"/>
            <a:ext cx="45719" cy="898853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/>
              </a:gs>
              <a:gs pos="100000">
                <a:schemeClr val="bg1">
                  <a:alpha val="20000"/>
                </a:schemeClr>
              </a:gs>
              <a:gs pos="0">
                <a:schemeClr val="accent3">
                  <a:alpha val="20000"/>
                  <a:lumMod val="0"/>
                  <a:lumOff val="10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2" name="직사각형 61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5" name="TextBox 64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건축과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374583" y="753998"/>
            <a:ext cx="8344482" cy="5590244"/>
            <a:chOff x="538163" y="2493615"/>
            <a:chExt cx="8344482" cy="4012547"/>
          </a:xfrm>
        </p:grpSpPr>
        <p:grpSp>
          <p:nvGrpSpPr>
            <p:cNvPr id="6150" name="그룹 24"/>
            <p:cNvGrpSpPr>
              <a:grpSpLocks/>
            </p:cNvGrpSpPr>
            <p:nvPr/>
          </p:nvGrpSpPr>
          <p:grpSpPr bwMode="auto">
            <a:xfrm>
              <a:off x="538163" y="2493615"/>
              <a:ext cx="793750" cy="4012547"/>
              <a:chOff x="538808" y="3212976"/>
              <a:chExt cx="792658" cy="3312368"/>
            </a:xfrm>
          </p:grpSpPr>
          <p:sp>
            <p:nvSpPr>
              <p:cNvPr id="26" name="직사각형 25"/>
              <p:cNvSpPr/>
              <p:nvPr/>
            </p:nvSpPr>
            <p:spPr>
              <a:xfrm>
                <a:off x="539304" y="3212976"/>
                <a:ext cx="792162" cy="3312368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/>
              </a:p>
            </p:txBody>
          </p:sp>
          <p:sp>
            <p:nvSpPr>
              <p:cNvPr id="27" name="Rectangle 23"/>
              <p:cNvSpPr>
                <a:spLocks noChangeArrowheads="1"/>
              </p:cNvSpPr>
              <p:nvPr/>
            </p:nvSpPr>
            <p:spPr bwMode="auto">
              <a:xfrm>
                <a:off x="538808" y="3284530"/>
                <a:ext cx="721318" cy="169047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sz="20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539552" y="2636912"/>
              <a:ext cx="724878" cy="707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주 요</a:t>
              </a:r>
              <a:endParaRPr kumimoji="0" lang="en-US" altLang="ko-KR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계 획</a:t>
              </a:r>
              <a:endParaRPr kumimoji="0" lang="en-US" altLang="ko-KR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0" name="Rectangle 23"/>
            <p:cNvSpPr>
              <a:spLocks noChangeArrowheads="1"/>
            </p:cNvSpPr>
            <p:nvPr/>
          </p:nvSpPr>
          <p:spPr bwMode="auto">
            <a:xfrm>
              <a:off x="1475704" y="2516250"/>
              <a:ext cx="7375851" cy="350036"/>
            </a:xfrm>
            <a:prstGeom prst="rect">
              <a:avLst/>
            </a:prstGeom>
            <a:solidFill>
              <a:srgbClr val="669900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kumimoji="0" lang="ko-KR" altLang="en-US" sz="2000" b="1" dirty="0" err="1" smtClean="0">
                  <a:solidFill>
                    <a:schemeClr val="bg1"/>
                  </a:solidFill>
                  <a:latin typeface="+mj-lt"/>
                  <a:ea typeface="맑은 고딕" pitchFamily="50" charset="-127"/>
                </a:rPr>
                <a:t>공개공지</a:t>
              </a:r>
              <a:r>
                <a:rPr kumimoji="0" lang="ko-KR" altLang="en-US" sz="2000" b="1" dirty="0" smtClean="0">
                  <a:solidFill>
                    <a:schemeClr val="bg1"/>
                  </a:solidFill>
                  <a:latin typeface="+mj-lt"/>
                  <a:ea typeface="맑은 고딕" pitchFamily="50" charset="-127"/>
                </a:rPr>
                <a:t> 내 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lt"/>
                </a:rPr>
                <a:t>‘</a:t>
              </a:r>
              <a:r>
                <a:rPr kumimoji="0" lang="ko-KR" altLang="en-US" sz="2000" b="1" dirty="0" smtClean="0">
                  <a:solidFill>
                    <a:schemeClr val="bg1"/>
                  </a:solidFill>
                  <a:latin typeface="+mj-lt"/>
                  <a:ea typeface="맑은 고딕" pitchFamily="50" charset="-127"/>
                </a:rPr>
                <a:t>쉼</a:t>
              </a:r>
              <a:r>
                <a:rPr lang="en-US" altLang="ko-KR" sz="2000" dirty="0" smtClean="0">
                  <a:solidFill>
                    <a:schemeClr val="bg1"/>
                  </a:solidFill>
                  <a:latin typeface="+mj-lt"/>
                </a:rPr>
                <a:t>’ </a:t>
              </a:r>
              <a:r>
                <a:rPr kumimoji="0" lang="ko-KR" altLang="en-US" sz="2000" b="1" dirty="0" smtClean="0">
                  <a:solidFill>
                    <a:schemeClr val="bg1"/>
                  </a:solidFill>
                  <a:latin typeface="+mj-lt"/>
                  <a:ea typeface="맑은 고딕" pitchFamily="50" charset="-127"/>
                </a:rPr>
                <a:t>공간 확보</a:t>
              </a:r>
              <a:endParaRPr kumimoji="0" lang="ko-KR" altLang="en-US" sz="2000" b="1" dirty="0">
                <a:solidFill>
                  <a:schemeClr val="bg1"/>
                </a:solidFill>
                <a:latin typeface="+mj-lt"/>
                <a:ea typeface="맑은 고딕" pitchFamily="50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1475704" y="2933917"/>
              <a:ext cx="7396336" cy="1393820"/>
              <a:chOff x="1470803" y="2933917"/>
              <a:chExt cx="3726735" cy="1393820"/>
            </a:xfrm>
          </p:grpSpPr>
          <p:sp>
            <p:nvSpPr>
              <p:cNvPr id="36" name="모서리가 둥근 직사각형 35"/>
              <p:cNvSpPr/>
              <p:nvPr/>
            </p:nvSpPr>
            <p:spPr>
              <a:xfrm>
                <a:off x="1470803" y="2933917"/>
                <a:ext cx="3726735" cy="1367417"/>
              </a:xfrm>
              <a:prstGeom prst="roundRect">
                <a:avLst>
                  <a:gd name="adj" fmla="val 5747"/>
                </a:avLst>
              </a:prstGeom>
              <a:gradFill flip="none" rotWithShape="1">
                <a:gsLst>
                  <a:gs pos="0">
                    <a:schemeClr val="accent3">
                      <a:lumMod val="40000"/>
                      <a:lumOff val="60000"/>
                    </a:schemeClr>
                  </a:gs>
                  <a:gs pos="46000">
                    <a:schemeClr val="accent3">
                      <a:lumMod val="40000"/>
                      <a:lumOff val="60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path path="circle">
                  <a:fillToRect l="50000" t="130000" r="50000" b="-30000"/>
                </a:path>
                <a:tileRect/>
              </a:gradFill>
              <a:ln>
                <a:noFill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altLang="ko-KR" sz="1200" b="1" dirty="0" smtClean="0">
                  <a:solidFill>
                    <a:schemeClr val="tx2"/>
                  </a:solidFill>
                </a:endParaRPr>
              </a:p>
            </p:txBody>
          </p:sp>
          <p:sp>
            <p:nvSpPr>
              <p:cNvPr id="37" name="모서리가 둥근 직사각형 36"/>
              <p:cNvSpPr/>
              <p:nvPr/>
            </p:nvSpPr>
            <p:spPr>
              <a:xfrm>
                <a:off x="1540502" y="3023077"/>
                <a:ext cx="1714333" cy="288031"/>
              </a:xfrm>
              <a:prstGeom prst="roundRect">
                <a:avLst>
                  <a:gd name="adj" fmla="val 22132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57785" dist="33020" dir="3180000" algn="ctr">
                  <a:srgbClr val="000000">
                    <a:alpha val="30000"/>
                  </a:srgbClr>
                </a:outerShdw>
                <a:softEdge rad="12700"/>
              </a:effectLst>
              <a:scene3d>
                <a:camera prst="orthographicFront">
                  <a:rot lat="0" lon="0" rev="0"/>
                </a:camera>
                <a:lightRig rig="brightRoom" dir="t">
                  <a:rot lat="0" lon="0" rev="600000"/>
                </a:lightRig>
              </a:scene3d>
              <a:sp3d prstMaterial="metal">
                <a:bevelT w="38100" h="571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ko-KR" altLang="en-US" sz="1400" b="1" dirty="0" smtClean="0">
                    <a:solidFill>
                      <a:schemeClr val="accent3">
                        <a:lumMod val="75000"/>
                      </a:schemeClr>
                    </a:solidFill>
                  </a:rPr>
                  <a:t>사업개요</a:t>
                </a:r>
                <a:endParaRPr lang="en-US" altLang="ko-KR" sz="1400" b="1" dirty="0">
                  <a:solidFill>
                    <a:schemeClr val="accent3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9" name="Text Box 3"/>
              <p:cNvSpPr txBox="1">
                <a:spLocks noChangeArrowheads="1"/>
              </p:cNvSpPr>
              <p:nvPr/>
            </p:nvSpPr>
            <p:spPr bwMode="auto">
              <a:xfrm>
                <a:off x="1470803" y="3209840"/>
                <a:ext cx="1755362" cy="11178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171450" indent="-171450">
                  <a:lnSpc>
                    <a:spcPct val="130000"/>
                  </a:lnSpc>
                  <a:buFont typeface="Arial" panose="020B0604020202020204" pitchFamily="34" charset="0"/>
                  <a:buChar char="•"/>
                </a:pPr>
                <a:r>
                  <a:rPr lang="ko-KR" altLang="en-US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대  상 </a:t>
                </a:r>
                <a:r>
                  <a:rPr lang="en-US" altLang="ko-KR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: 2022</a:t>
                </a:r>
                <a:r>
                  <a:rPr lang="ko-KR" altLang="en-US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년 </a:t>
                </a:r>
                <a:r>
                  <a:rPr lang="en-US" altLang="ko-KR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1</a:t>
                </a:r>
                <a:r>
                  <a:rPr lang="ko-KR" altLang="en-US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월 이후 건축허가</a:t>
                </a:r>
                <a:r>
                  <a:rPr lang="en-US" altLang="ko-KR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(</a:t>
                </a:r>
                <a:r>
                  <a:rPr lang="ko-KR" altLang="en-US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심의</a:t>
                </a:r>
                <a:r>
                  <a:rPr lang="en-US" altLang="ko-KR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)</a:t>
                </a:r>
                <a:r>
                  <a:rPr lang="ko-KR" altLang="en-US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받은 </a:t>
                </a:r>
                <a:endParaRPr lang="en-US" altLang="ko-KR" sz="1100" b="1" dirty="0" smtClean="0">
                  <a:solidFill>
                    <a:schemeClr val="accent3">
                      <a:lumMod val="50000"/>
                    </a:schemeClr>
                  </a:solidFill>
                </a:endParaRPr>
              </a:p>
              <a:p>
                <a:pPr>
                  <a:lnSpc>
                    <a:spcPct val="130000"/>
                  </a:lnSpc>
                </a:pPr>
                <a:r>
                  <a:rPr lang="ko-KR" altLang="en-US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               </a:t>
                </a:r>
                <a:r>
                  <a:rPr lang="ko-KR" altLang="en-US" sz="1100" b="1" dirty="0" err="1" smtClean="0">
                    <a:solidFill>
                      <a:schemeClr val="accent3">
                        <a:lumMod val="50000"/>
                      </a:schemeClr>
                    </a:solidFill>
                  </a:rPr>
                  <a:t>공개공지</a:t>
                </a:r>
                <a:r>
                  <a:rPr lang="ko-KR" altLang="en-US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 설치 대상  건축물</a:t>
                </a:r>
                <a:endParaRPr lang="en-US" altLang="ko-KR" sz="1100" b="1" dirty="0" smtClean="0">
                  <a:solidFill>
                    <a:schemeClr val="accent3">
                      <a:lumMod val="50000"/>
                    </a:schemeClr>
                  </a:solidFill>
                </a:endParaRPr>
              </a:p>
              <a:p>
                <a:pPr marL="171450" indent="-171450">
                  <a:lnSpc>
                    <a:spcPct val="130000"/>
                  </a:lnSpc>
                  <a:buFont typeface="Arial" panose="020B0604020202020204" pitchFamily="34" charset="0"/>
                  <a:buChar char="•"/>
                </a:pPr>
                <a:r>
                  <a:rPr lang="ko-KR" altLang="en-US" sz="1100" b="1" dirty="0" err="1" smtClean="0">
                    <a:solidFill>
                      <a:schemeClr val="accent3">
                        <a:lumMod val="50000"/>
                      </a:schemeClr>
                    </a:solidFill>
                  </a:rPr>
                  <a:t>설치시설</a:t>
                </a:r>
                <a:r>
                  <a:rPr lang="ko-KR" altLang="en-US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 </a:t>
                </a:r>
                <a:r>
                  <a:rPr lang="en-US" altLang="ko-KR" sz="1100" b="1" dirty="0">
                    <a:solidFill>
                      <a:schemeClr val="accent3">
                        <a:lumMod val="50000"/>
                      </a:schemeClr>
                    </a:solidFill>
                  </a:rPr>
                  <a:t>: </a:t>
                </a:r>
                <a:r>
                  <a:rPr lang="en-US" altLang="ko-KR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 </a:t>
                </a:r>
                <a:r>
                  <a:rPr lang="ko-KR" altLang="en-US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벤치</a:t>
                </a:r>
                <a:r>
                  <a:rPr lang="en-US" altLang="ko-KR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, </a:t>
                </a:r>
                <a:r>
                  <a:rPr lang="ko-KR" altLang="en-US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파고라</a:t>
                </a:r>
                <a:r>
                  <a:rPr lang="en-US" altLang="ko-KR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, </a:t>
                </a:r>
                <a:r>
                  <a:rPr lang="ko-KR" altLang="en-US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야외무대</a:t>
                </a:r>
                <a:r>
                  <a:rPr lang="en-US" altLang="ko-KR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, </a:t>
                </a:r>
                <a:r>
                  <a:rPr lang="ko-KR" altLang="en-US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시계탑</a:t>
                </a:r>
                <a:r>
                  <a:rPr lang="en-US" altLang="ko-KR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, </a:t>
                </a:r>
                <a:r>
                  <a:rPr lang="ko-KR" altLang="en-US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조형물</a:t>
                </a:r>
                <a:r>
                  <a:rPr lang="en-US" altLang="ko-KR" sz="1100" b="1" dirty="0">
                    <a:solidFill>
                      <a:schemeClr val="accent3">
                        <a:lumMod val="50000"/>
                      </a:schemeClr>
                    </a:solidFill>
                  </a:rPr>
                  <a:t> </a:t>
                </a:r>
                <a:r>
                  <a:rPr lang="ko-KR" altLang="en-US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등</a:t>
                </a:r>
                <a:endParaRPr lang="en-US" altLang="ko-KR" sz="1100" b="1" dirty="0">
                  <a:solidFill>
                    <a:schemeClr val="accent3">
                      <a:lumMod val="50000"/>
                    </a:schemeClr>
                  </a:solidFill>
                </a:endParaRPr>
              </a:p>
              <a:p>
                <a:pPr algn="ctr">
                  <a:lnSpc>
                    <a:spcPct val="130000"/>
                  </a:lnSpc>
                </a:pPr>
                <a:endParaRPr lang="en-US" altLang="ko-KR" sz="1100" b="1" dirty="0" smtClean="0">
                  <a:solidFill>
                    <a:schemeClr val="accent3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5" name="모서리가 둥근 직사각형 44"/>
              <p:cNvSpPr/>
              <p:nvPr/>
            </p:nvSpPr>
            <p:spPr>
              <a:xfrm>
                <a:off x="3393031" y="3020049"/>
                <a:ext cx="1704807" cy="288031"/>
              </a:xfrm>
              <a:prstGeom prst="roundRect">
                <a:avLst>
                  <a:gd name="adj" fmla="val 22132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57785" dist="33020" dir="3180000" algn="ctr">
                  <a:srgbClr val="000000">
                    <a:alpha val="30000"/>
                  </a:srgbClr>
                </a:outerShdw>
                <a:softEdge rad="12700"/>
              </a:effectLst>
              <a:scene3d>
                <a:camera prst="orthographicFront">
                  <a:rot lat="0" lon="0" rev="0"/>
                </a:camera>
                <a:lightRig rig="brightRoom" dir="t">
                  <a:rot lat="0" lon="0" rev="600000"/>
                </a:lightRig>
              </a:scene3d>
              <a:sp3d prstMaterial="metal">
                <a:bevelT w="38100" h="5715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ko-KR" altLang="en-US" sz="1400" b="1" dirty="0" smtClean="0">
                    <a:solidFill>
                      <a:schemeClr val="accent3">
                        <a:lumMod val="75000"/>
                      </a:schemeClr>
                    </a:solidFill>
                  </a:rPr>
                  <a:t>확보방안</a:t>
                </a:r>
                <a:endParaRPr lang="en-US" altLang="ko-KR" sz="1400" b="1" dirty="0" smtClean="0">
                  <a:solidFill>
                    <a:schemeClr val="accent3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6" name="Text Box 3"/>
              <p:cNvSpPr txBox="1">
                <a:spLocks noChangeArrowheads="1"/>
              </p:cNvSpPr>
              <p:nvPr/>
            </p:nvSpPr>
            <p:spPr bwMode="auto">
              <a:xfrm>
                <a:off x="3439871" y="3164616"/>
                <a:ext cx="1757667" cy="10389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171450" indent="-171450" algn="ctr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endParaRPr lang="en-US" altLang="ko-KR" sz="11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lt"/>
                </a:endParaRPr>
              </a:p>
              <a:p>
                <a:pPr marL="171450" indent="-171450" algn="ctr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endParaRPr lang="en-US" altLang="ko-KR" sz="1100" b="1" spc="-150" dirty="0">
                  <a:solidFill>
                    <a:schemeClr val="accent3">
                      <a:lumMod val="50000"/>
                    </a:schemeClr>
                  </a:solidFill>
                  <a:latin typeface="+mn-lt"/>
                </a:endParaRPr>
              </a:p>
              <a:p>
                <a:pPr marL="171450" indent="-171450" algn="ctr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r>
                  <a:rPr lang="ko-KR" altLang="en-US" sz="1100" b="1" dirty="0" smtClean="0">
                    <a:solidFill>
                      <a:schemeClr val="accent3">
                        <a:lumMod val="50000"/>
                      </a:schemeClr>
                    </a:solidFill>
                    <a:latin typeface="+mn-lt"/>
                  </a:rPr>
                  <a:t>건축허가</a:t>
                </a:r>
                <a:r>
                  <a:rPr lang="en-US" altLang="ko-KR" sz="1100" b="1" dirty="0" smtClean="0">
                    <a:solidFill>
                      <a:schemeClr val="accent3">
                        <a:lumMod val="50000"/>
                      </a:schemeClr>
                    </a:solidFill>
                    <a:latin typeface="+mn-lt"/>
                  </a:rPr>
                  <a:t>(</a:t>
                </a:r>
                <a:r>
                  <a:rPr lang="ko-KR" altLang="en-US" sz="1100" b="1" dirty="0" smtClean="0">
                    <a:solidFill>
                      <a:schemeClr val="accent3">
                        <a:lumMod val="50000"/>
                      </a:schemeClr>
                    </a:solidFill>
                    <a:latin typeface="+mn-lt"/>
                  </a:rPr>
                  <a:t>심의</a:t>
                </a:r>
                <a:r>
                  <a:rPr lang="en-US" altLang="ko-KR" sz="1100" b="1" dirty="0" smtClean="0">
                    <a:solidFill>
                      <a:schemeClr val="accent3">
                        <a:lumMod val="50000"/>
                      </a:schemeClr>
                    </a:solidFill>
                    <a:latin typeface="+mn-lt"/>
                  </a:rPr>
                  <a:t>) </a:t>
                </a:r>
                <a:r>
                  <a:rPr lang="ko-KR" altLang="en-US" sz="1100" b="1" dirty="0" smtClean="0">
                    <a:solidFill>
                      <a:schemeClr val="accent3">
                        <a:lumMod val="50000"/>
                      </a:schemeClr>
                    </a:solidFill>
                    <a:latin typeface="+mn-lt"/>
                  </a:rPr>
                  <a:t>신청 시 </a:t>
                </a:r>
                <a:r>
                  <a:rPr lang="ko-KR" altLang="en-US" sz="1100" b="1" dirty="0" err="1" smtClean="0">
                    <a:solidFill>
                      <a:schemeClr val="accent3">
                        <a:lumMod val="50000"/>
                      </a:schemeClr>
                    </a:solidFill>
                    <a:latin typeface="+mn-lt"/>
                  </a:rPr>
                  <a:t>공개공지</a:t>
                </a:r>
                <a:r>
                  <a:rPr lang="ko-KR" altLang="en-US" sz="1100" b="1" dirty="0" smtClean="0">
                    <a:solidFill>
                      <a:schemeClr val="accent3">
                        <a:lumMod val="50000"/>
                      </a:schemeClr>
                    </a:solidFill>
                    <a:latin typeface="+mn-lt"/>
                  </a:rPr>
                  <a:t> </a:t>
                </a:r>
                <a:r>
                  <a:rPr lang="ko-KR" altLang="en-US" sz="1100" b="1" dirty="0" err="1" smtClean="0">
                    <a:solidFill>
                      <a:schemeClr val="accent3">
                        <a:lumMod val="50000"/>
                      </a:schemeClr>
                    </a:solidFill>
                    <a:latin typeface="+mn-lt"/>
                  </a:rPr>
                  <a:t>확보계획서</a:t>
                </a:r>
                <a:r>
                  <a:rPr lang="ko-KR" altLang="en-US" sz="1100" b="1" dirty="0" smtClean="0">
                    <a:solidFill>
                      <a:schemeClr val="accent3">
                        <a:lumMod val="50000"/>
                      </a:schemeClr>
                    </a:solidFill>
                    <a:latin typeface="+mn-lt"/>
                  </a:rPr>
                  <a:t>  작성</a:t>
                </a:r>
                <a:endParaRPr lang="en-US" altLang="ko-KR" sz="1100" b="1" dirty="0" smtClean="0">
                  <a:solidFill>
                    <a:schemeClr val="accent3">
                      <a:lumMod val="50000"/>
                    </a:schemeClr>
                  </a:solidFill>
                  <a:latin typeface="+mn-lt"/>
                </a:endParaRPr>
              </a:p>
              <a:p>
                <a:pPr marL="171450" indent="-171450" algn="ctr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endParaRPr lang="en-US" altLang="ko-KR" sz="1100" b="1" dirty="0" smtClean="0">
                  <a:solidFill>
                    <a:schemeClr val="accent3">
                      <a:lumMod val="50000"/>
                    </a:schemeClr>
                  </a:solidFill>
                </a:endParaRPr>
              </a:p>
              <a:p>
                <a:pPr marL="171450" indent="-171450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r>
                  <a:rPr lang="ko-KR" altLang="en-US" sz="11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사용승인 시 시설물 설치 등 확인</a:t>
                </a:r>
                <a:endParaRPr lang="en-US" altLang="ko-KR" sz="1100" b="1" spc="-150" dirty="0" smtClean="0">
                  <a:solidFill>
                    <a:srgbClr val="996633"/>
                  </a:solidFill>
                  <a:latin typeface="+mn-lt"/>
                </a:endParaRPr>
              </a:p>
              <a:p>
                <a:pPr marL="171450" indent="-171450" algn="ctr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endParaRPr lang="en-US" altLang="ko-KR" sz="1100" b="1" spc="-150" dirty="0" smtClean="0">
                  <a:solidFill>
                    <a:srgbClr val="996633"/>
                  </a:solidFill>
                  <a:latin typeface="+mn-lt"/>
                </a:endParaRPr>
              </a:p>
              <a:p>
                <a:pPr>
                  <a:lnSpc>
                    <a:spcPct val="130000"/>
                  </a:lnSpc>
                </a:pPr>
                <a:r>
                  <a:rPr lang="ko-KR" altLang="en-US" sz="1100" b="1" spc="-150" dirty="0" smtClean="0">
                    <a:solidFill>
                      <a:srgbClr val="996633"/>
                    </a:solidFill>
                    <a:latin typeface="+mn-lt"/>
                  </a:rPr>
                  <a:t>                    </a:t>
                </a:r>
                <a:endParaRPr lang="en-US" altLang="ko-KR" sz="1100" b="1" dirty="0" smtClean="0">
                  <a:solidFill>
                    <a:schemeClr val="accent3">
                      <a:lumMod val="50000"/>
                    </a:schemeClr>
                  </a:solidFill>
                  <a:latin typeface="+mn-lt"/>
                  <a:ea typeface="+mn-ea"/>
                </a:endParaRPr>
              </a:p>
            </p:txBody>
          </p:sp>
        </p:grpSp>
        <p:sp>
          <p:nvSpPr>
            <p:cNvPr id="53" name="모서리가 둥근 직사각형 52"/>
            <p:cNvSpPr/>
            <p:nvPr/>
          </p:nvSpPr>
          <p:spPr>
            <a:xfrm>
              <a:off x="1484644" y="4387067"/>
              <a:ext cx="7398001" cy="2119095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71450" indent="-171450" algn="ctr">
                <a:buFont typeface="Arial" panose="020B0604020202020204" pitchFamily="34" charset="0"/>
                <a:buChar char="•"/>
              </a:pPr>
              <a:endParaRPr lang="en-US" altLang="ko-KR" sz="1400" b="1" dirty="0" smtClean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430381" y="3458432"/>
            <a:ext cx="7139336" cy="2540207"/>
            <a:chOff x="1580706" y="4363638"/>
            <a:chExt cx="7139336" cy="2085974"/>
          </a:xfrm>
        </p:grpSpPr>
        <p:sp>
          <p:nvSpPr>
            <p:cNvPr id="68" name="모서리가 둥근 직사각형 67"/>
            <p:cNvSpPr/>
            <p:nvPr/>
          </p:nvSpPr>
          <p:spPr>
            <a:xfrm>
              <a:off x="3207742" y="4363638"/>
              <a:ext cx="3648502" cy="389572"/>
            </a:xfrm>
            <a:prstGeom prst="roundRect">
              <a:avLst>
                <a:gd name="adj" fmla="val 22132"/>
              </a:avLst>
            </a:prstGeom>
            <a:solidFill>
              <a:schemeClr val="bg1"/>
            </a:solidFill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  <a:softEdge rad="12700"/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ko-KR" altLang="en-US" sz="1400" b="1" dirty="0" smtClean="0">
                  <a:solidFill>
                    <a:schemeClr val="accent1">
                      <a:lumMod val="75000"/>
                    </a:schemeClr>
                  </a:solidFill>
                </a:rPr>
                <a:t>기대효과</a:t>
              </a:r>
              <a:endParaRPr lang="en-US" altLang="ko-KR" sz="14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grpSp>
          <p:nvGrpSpPr>
            <p:cNvPr id="9" name="그룹 8"/>
            <p:cNvGrpSpPr/>
            <p:nvPr/>
          </p:nvGrpSpPr>
          <p:grpSpPr>
            <a:xfrm>
              <a:off x="1580706" y="4877992"/>
              <a:ext cx="7139336" cy="1571620"/>
              <a:chOff x="1580706" y="4753395"/>
              <a:chExt cx="7139336" cy="1341794"/>
            </a:xfrm>
          </p:grpSpPr>
          <p:sp>
            <p:nvSpPr>
              <p:cNvPr id="64" name="모서리가 둥근 직사각형 63"/>
              <p:cNvSpPr/>
              <p:nvPr/>
            </p:nvSpPr>
            <p:spPr>
              <a:xfrm>
                <a:off x="1604164" y="4789116"/>
                <a:ext cx="4181744" cy="300720"/>
              </a:xfrm>
              <a:prstGeom prst="roundRect">
                <a:avLst>
                  <a:gd name="adj" fmla="val 22132"/>
                </a:avLst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시민에게 </a:t>
                </a:r>
                <a:r>
                  <a:rPr lang="ko-KR" altLang="en-US" sz="1200" b="1" dirty="0" err="1" smtClean="0">
                    <a:solidFill>
                      <a:schemeClr val="accent1">
                        <a:lumMod val="75000"/>
                      </a:schemeClr>
                    </a:solidFill>
                  </a:rPr>
                  <a:t>차별없는</a:t>
                </a:r>
                <a:r>
                  <a:rPr lang="ko-KR" altLang="en-US" sz="12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  <a:r>
                  <a:rPr lang="en-US" altLang="ko-KR" sz="12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‘</a:t>
                </a:r>
                <a:r>
                  <a:rPr lang="ko-KR" altLang="en-US" sz="12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쉼</a:t>
                </a:r>
                <a:r>
                  <a:rPr lang="en-US" altLang="ko-KR" sz="12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’ </a:t>
                </a:r>
                <a:r>
                  <a:rPr lang="ko-KR" altLang="en-US" sz="12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공간 제공</a:t>
                </a:r>
                <a:endParaRPr lang="ko-KR" altLang="en-US" sz="12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8" name="모서리가 둥근 직사각형 47"/>
              <p:cNvSpPr/>
              <p:nvPr/>
            </p:nvSpPr>
            <p:spPr>
              <a:xfrm>
                <a:off x="1580706" y="5119753"/>
                <a:ext cx="4205202" cy="298545"/>
              </a:xfrm>
              <a:prstGeom prst="roundRect">
                <a:avLst>
                  <a:gd name="adj" fmla="val 22132"/>
                </a:avLst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연간 </a:t>
                </a:r>
                <a:r>
                  <a:rPr lang="en-US" altLang="ko-KR" sz="12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60</a:t>
                </a:r>
                <a:r>
                  <a:rPr lang="ko-KR" altLang="en-US" sz="12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일 이내 문화행사 및 판촉활동 장소로 활용</a:t>
                </a:r>
                <a:endParaRPr lang="ko-KR" altLang="en-US" sz="12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50" name="모서리가 둥근 직사각형 49"/>
              <p:cNvSpPr/>
              <p:nvPr/>
            </p:nvSpPr>
            <p:spPr>
              <a:xfrm>
                <a:off x="6432951" y="4753395"/>
                <a:ext cx="2270208" cy="629181"/>
              </a:xfrm>
              <a:prstGeom prst="roundRect">
                <a:avLst>
                  <a:gd name="adj" fmla="val 22132"/>
                </a:avLst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b="1" dirty="0" err="1" smtClean="0">
                    <a:solidFill>
                      <a:schemeClr val="accent1">
                        <a:lumMod val="75000"/>
                      </a:schemeClr>
                    </a:solidFill>
                  </a:rPr>
                  <a:t>공개공지</a:t>
                </a:r>
                <a:r>
                  <a:rPr lang="ko-KR" altLang="en-US" sz="12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효율적 관리</a:t>
                </a:r>
                <a:endParaRPr lang="ko-KR" altLang="en-US" sz="12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70" name="모서리가 둥근 직사각형 69"/>
              <p:cNvSpPr/>
              <p:nvPr/>
            </p:nvSpPr>
            <p:spPr>
              <a:xfrm>
                <a:off x="1607775" y="5796644"/>
                <a:ext cx="7112267" cy="298545"/>
              </a:xfrm>
              <a:prstGeom prst="roundRect">
                <a:avLst>
                  <a:gd name="adj" fmla="val 22132"/>
                </a:avLst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신뢰받는 건축행정 구축</a:t>
                </a:r>
                <a:endParaRPr lang="ko-KR" altLang="en-US" sz="12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</p:grpSp>
      <p:sp>
        <p:nvSpPr>
          <p:cNvPr id="11" name="덧셈 기호 10"/>
          <p:cNvSpPr/>
          <p:nvPr/>
        </p:nvSpPr>
        <p:spPr>
          <a:xfrm>
            <a:off x="5805880" y="4491788"/>
            <a:ext cx="278631" cy="30372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아래쪽 화살표 11"/>
          <p:cNvSpPr/>
          <p:nvPr/>
        </p:nvSpPr>
        <p:spPr>
          <a:xfrm>
            <a:off x="5830459" y="5223951"/>
            <a:ext cx="254052" cy="27725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776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prstClr val="white"/>
              </a:solidFill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342419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1F497D"/>
                </a:solidFill>
                <a:latin typeface="HY견고딕" pitchFamily="18" charset="-127"/>
                <a:ea typeface="HY견고딕" pitchFamily="18" charset="-127"/>
              </a:rPr>
              <a:t>도시경관과</a:t>
            </a:r>
            <a:endParaRPr lang="ko-KR" altLang="en-US" dirty="0">
              <a:solidFill>
                <a:srgbClr val="1F497D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504067" y="1200047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200000"/>
              </a:lnSpc>
            </a:pPr>
            <a:r>
              <a:rPr kumimoji="0" lang="ko-KR" altLang="en-US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◈ 주차공간 확충 </a:t>
            </a:r>
            <a:r>
              <a:rPr lang="ko-KR" altLang="en-US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및 주차질서 확립</a:t>
            </a:r>
            <a:endParaRPr lang="en-US" altLang="ko-KR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kumimoji="0" lang="ko-KR" altLang="en-US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쾌적하고 안전한 옥외 광고문화 조성</a:t>
            </a:r>
            <a:endParaRPr kumimoji="0" lang="en-US" altLang="ko-KR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 Box 3"/>
          <p:cNvSpPr txBox="1">
            <a:spLocks noChangeArrowheads="1"/>
          </p:cNvSpPr>
          <p:nvPr/>
        </p:nvSpPr>
        <p:spPr bwMode="auto">
          <a:xfrm>
            <a:off x="1547664" y="2723637"/>
            <a:ext cx="7335614" cy="116045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</a:pPr>
            <a:endParaRPr kumimoji="0" lang="en-US" altLang="ko-KR" sz="5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smtClean="0">
                <a:solidFill>
                  <a:prstClr val="black"/>
                </a:solidFill>
              </a:rPr>
              <a:t>▪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월롱역 환승주차장 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지평식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102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면→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215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면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위   치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월롱면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위전리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168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번지 일원 </a:t>
            </a:r>
            <a:r>
              <a:rPr kumimoji="0" lang="en-US" altLang="ko-KR" sz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월롱역</a:t>
            </a:r>
            <a:r>
              <a:rPr kumimoji="0" lang="ko-KR" altLang="en-US" sz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옆</a:t>
            </a:r>
            <a:r>
              <a:rPr kumimoji="0" lang="en-US" altLang="ko-KR" sz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78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’20. 1. ~ ’23. 7.</a:t>
            </a:r>
          </a:p>
        </p:txBody>
      </p:sp>
      <p:sp>
        <p:nvSpPr>
          <p:cNvPr id="49" name="Text Box 3"/>
          <p:cNvSpPr txBox="1">
            <a:spLocks noChangeArrowheads="1"/>
          </p:cNvSpPr>
          <p:nvPr/>
        </p:nvSpPr>
        <p:spPr bwMode="auto">
          <a:xfrm>
            <a:off x="1547664" y="4431764"/>
            <a:ext cx="7335614" cy="220203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40000"/>
              </a:lnSpc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>
                <a:solidFill>
                  <a:prstClr val="black"/>
                </a:solidFill>
              </a:rPr>
              <a:t>▪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금촌로터리 주변 공영주차장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건물식 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층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단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주차 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119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면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위   치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금촌동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956-1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번지 일원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대하식자재마트</a:t>
            </a:r>
            <a:r>
              <a:rPr kumimoji="0" lang="en-US" altLang="ko-KR" sz="1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141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’20. 1. ~ ’23. 5.</a:t>
            </a:r>
          </a:p>
          <a:p>
            <a:pPr marL="285750" indent="-285750">
              <a:lnSpc>
                <a:spcPct val="140000"/>
              </a:lnSpc>
            </a:pPr>
            <a:endParaRPr kumimoji="0" lang="en-US" altLang="ko-KR" sz="5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lang="ko-KR" altLang="en-US" sz="1600" dirty="0" smtClean="0">
                <a:solidFill>
                  <a:prstClr val="black"/>
                </a:solidFill>
              </a:rPr>
              <a:t> ▪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조리 봉일천 공영주차장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지평식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주차 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193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면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위   치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조리읍 봉일천리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188-4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번지 일원 </a:t>
            </a:r>
            <a:r>
              <a:rPr kumimoji="0" lang="en-US" altLang="ko-KR" sz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조리행정복</a:t>
            </a:r>
            <a:r>
              <a:rPr kumimoji="0" lang="ko-KR" altLang="en-US" sz="1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</a:t>
            </a:r>
            <a:r>
              <a:rPr kumimoji="0" lang="ko-KR" altLang="en-US" sz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센터 옆</a:t>
            </a:r>
            <a:r>
              <a:rPr kumimoji="0" lang="en-US" altLang="ko-KR" sz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56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’20. 5. ~ ’22. 9.</a:t>
            </a:r>
          </a:p>
        </p:txBody>
      </p:sp>
      <p:sp>
        <p:nvSpPr>
          <p:cNvPr id="42" name="Rectangle 23"/>
          <p:cNvSpPr>
            <a:spLocks noChangeArrowheads="1"/>
          </p:cNvSpPr>
          <p:nvPr/>
        </p:nvSpPr>
        <p:spPr bwMode="auto">
          <a:xfrm>
            <a:off x="1547664" y="2342419"/>
            <a:ext cx="733561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철도역 이용객 편의 제공을 위한 환승주차장 조성</a:t>
            </a:r>
            <a:endParaRPr kumimoji="0" lang="ko-KR" altLang="en-US" sz="20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8" name="Rectangle 23"/>
          <p:cNvSpPr>
            <a:spLocks noChangeArrowheads="1"/>
          </p:cNvSpPr>
          <p:nvPr/>
        </p:nvSpPr>
        <p:spPr bwMode="auto">
          <a:xfrm>
            <a:off x="1547664" y="3999716"/>
            <a:ext cx="733561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도심지 주차난 해소를 위한 공영주차장 조성</a:t>
            </a:r>
            <a:endParaRPr kumimoji="0" lang="ko-KR" altLang="en-US" sz="20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0" name="_x398312848" descr="EMB000004e81e6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608" y="2888075"/>
            <a:ext cx="1440848" cy="8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_x396270992" descr="EMB000004e81e6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608" y="4547384"/>
            <a:ext cx="1440848" cy="8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_x393132952" descr="EMB000004e81e6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609" y="5619691"/>
            <a:ext cx="1440847" cy="8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5" name="직사각형 24"/>
          <p:cNvSpPr/>
          <p:nvPr/>
        </p:nvSpPr>
        <p:spPr>
          <a:xfrm>
            <a:off x="0" y="667374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8" name="자유형 27"/>
          <p:cNvSpPr/>
          <p:nvPr/>
        </p:nvSpPr>
        <p:spPr>
          <a:xfrm>
            <a:off x="7164288" y="656182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548255" y="670960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7.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시민이 편안하고 안전한 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도시환경 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조성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42191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4"/>
          <p:cNvGrpSpPr>
            <a:grpSpLocks/>
          </p:cNvGrpSpPr>
          <p:nvPr/>
        </p:nvGrpSpPr>
        <p:grpSpPr bwMode="auto">
          <a:xfrm>
            <a:off x="538163" y="607337"/>
            <a:ext cx="793253" cy="5485959"/>
            <a:chOff x="538808" y="3284530"/>
            <a:chExt cx="792162" cy="3452429"/>
          </a:xfrm>
        </p:grpSpPr>
        <p:sp>
          <p:nvSpPr>
            <p:cNvPr id="26" name="직사각형 25"/>
            <p:cNvSpPr/>
            <p:nvPr/>
          </p:nvSpPr>
          <p:spPr>
            <a:xfrm>
              <a:off x="538808" y="3424591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538163" y="95032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1467386" y="1331767"/>
            <a:ext cx="7469909" cy="23852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40000"/>
              </a:lnSpc>
            </a:pPr>
            <a:r>
              <a:rPr lang="ko-KR" altLang="en-US" sz="1600" dirty="0" smtClean="0">
                <a:solidFill>
                  <a:prstClr val="black"/>
                </a:solidFill>
              </a:rPr>
              <a:t> ▪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운정호수공원 공영주차장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건물식 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층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단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주차 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139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면→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248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면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indent="-285750"/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위   치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와동동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1412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번지 일원 </a:t>
            </a:r>
            <a:r>
              <a:rPr kumimoji="0" lang="en-US" altLang="ko-KR" sz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운정호수공원 부설주차장</a:t>
            </a:r>
            <a:r>
              <a:rPr kumimoji="0" lang="en-US" altLang="ko-KR" sz="1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/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98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’20. 1. ~ ’23. 7.</a:t>
            </a:r>
          </a:p>
          <a:p>
            <a:pPr marL="285750" indent="-285750">
              <a:lnSpc>
                <a:spcPct val="140000"/>
              </a:lnSpc>
            </a:pPr>
            <a:endParaRPr kumimoji="0" lang="en-US" altLang="ko-KR" sz="5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>
                <a:solidFill>
                  <a:prstClr val="black"/>
                </a:solidFill>
              </a:rPr>
              <a:t>▪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금촌동 원앙길 공영주차장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건물식 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층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단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주차 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135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면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/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위   치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아동동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321-2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번지 일원 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센트리움웨딩홀</a:t>
            </a:r>
            <a:r>
              <a:rPr kumimoji="0" lang="ko-KR" altLang="en-US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뒤</a:t>
            </a:r>
            <a:r>
              <a:rPr kumimoji="0" lang="en-US" altLang="ko-KR" sz="12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/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63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’20. 1. ~ ’23. 7.</a:t>
            </a:r>
          </a:p>
          <a:p>
            <a:pPr marL="285750" indent="-285750">
              <a:lnSpc>
                <a:spcPct val="140000"/>
              </a:lnSpc>
            </a:pPr>
            <a:endParaRPr kumimoji="0" lang="en-US" altLang="ko-KR" sz="5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0" y="-2553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pic>
        <p:nvPicPr>
          <p:cNvPr id="32773" name="_x418232696" descr="EMB000030cc45c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2240" y="2567376"/>
            <a:ext cx="1464216" cy="914305"/>
          </a:xfrm>
          <a:prstGeom prst="rect">
            <a:avLst/>
          </a:prstGeom>
          <a:noFill/>
        </p:spPr>
      </p:pic>
      <p:sp>
        <p:nvSpPr>
          <p:cNvPr id="28" name="TextBox 27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1F497D"/>
                </a:solidFill>
                <a:latin typeface="HY견고딕" pitchFamily="18" charset="-127"/>
                <a:ea typeface="HY견고딕" pitchFamily="18" charset="-127"/>
              </a:rPr>
              <a:t>도시경관과</a:t>
            </a:r>
            <a:endParaRPr lang="ko-KR" altLang="en-US" dirty="0">
              <a:solidFill>
                <a:srgbClr val="1F497D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Rectangle 23"/>
          <p:cNvSpPr>
            <a:spLocks noChangeArrowheads="1"/>
          </p:cNvSpPr>
          <p:nvPr/>
        </p:nvSpPr>
        <p:spPr bwMode="auto">
          <a:xfrm>
            <a:off x="1467386" y="899719"/>
            <a:ext cx="7469909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도심지 주차난 해소를 위한 공영주차장 조성</a:t>
            </a:r>
            <a:endParaRPr kumimoji="0" lang="ko-KR" altLang="en-US" sz="20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5023" y="1658255"/>
            <a:ext cx="1464216" cy="873817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678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1F497D"/>
                </a:solidFill>
                <a:latin typeface="HY견고딕" pitchFamily="18" charset="-127"/>
                <a:ea typeface="HY견고딕" pitchFamily="18" charset="-127"/>
              </a:rPr>
              <a:t>도시경관과</a:t>
            </a:r>
            <a:endParaRPr lang="ko-KR" altLang="en-US" dirty="0">
              <a:solidFill>
                <a:srgbClr val="1F497D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2" name="그룹 24"/>
          <p:cNvGrpSpPr>
            <a:grpSpLocks/>
          </p:cNvGrpSpPr>
          <p:nvPr/>
        </p:nvGrpSpPr>
        <p:grpSpPr bwMode="auto">
          <a:xfrm>
            <a:off x="537537" y="614580"/>
            <a:ext cx="793750" cy="6126788"/>
            <a:chOff x="538808" y="3212976"/>
            <a:chExt cx="792658" cy="3312368"/>
          </a:xfrm>
        </p:grpSpPr>
        <p:sp>
          <p:nvSpPr>
            <p:cNvPr id="53" name="직사각형 52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4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538926" y="6865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Rectangle 23"/>
          <p:cNvSpPr>
            <a:spLocks noChangeArrowheads="1"/>
          </p:cNvSpPr>
          <p:nvPr/>
        </p:nvSpPr>
        <p:spPr bwMode="auto">
          <a:xfrm>
            <a:off x="1403022" y="614580"/>
            <a:ext cx="561725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kumimoji="0"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불법광고물 단속 </a:t>
            </a:r>
            <a:r>
              <a:rPr kumimoji="0" lang="en-US" altLang="ko-KR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정비 및 광고물 안전관리 강화</a:t>
            </a:r>
            <a:endParaRPr kumimoji="0" lang="ko-KR" altLang="en-US" sz="20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985" b="99417" l="4267" r="100000">
                        <a14:foregroundMark x1="16000" y1="68145" x2="16000" y2="68145"/>
                        <a14:foregroundMark x1="52667" y1="28938" x2="44533" y2="30105"/>
                        <a14:foregroundMark x1="45067" y1="31389" x2="46267" y2="33956"/>
                        <a14:foregroundMark x1="45733" y1="32905" x2="51200" y2="33022"/>
                        <a14:foregroundMark x1="51467" y1="32905" x2="54400" y2="30922"/>
                        <a14:foregroundMark x1="78400" y1="45391" x2="73467" y2="49708"/>
                        <a14:foregroundMark x1="73467" y1="51459" x2="72533" y2="60327"/>
                        <a14:foregroundMark x1="72667" y1="60910" x2="74000" y2="65344"/>
                        <a14:foregroundMark x1="74267" y1="66628" x2="71200" y2="69428"/>
                        <a14:foregroundMark x1="67733" y1="84364" x2="64533" y2="98600"/>
                        <a14:backgroundMark x1="58000" y1="36056" x2="56667" y2="59510"/>
                        <a14:backgroundMark x1="47200" y1="32439" x2="61733" y2="56709"/>
                        <a14:backgroundMark x1="36933" y1="58576" x2="39867" y2="64761"/>
                        <a14:backgroundMark x1="56000" y1="66278" x2="56000" y2="66278"/>
                        <a14:backgroundMark x1="45333" y1="65111" x2="57067" y2="72929"/>
                        <a14:backgroundMark x1="49467" y1="70478" x2="54533" y2="89615"/>
                        <a14:backgroundMark x1="91733" y1="64294" x2="89200" y2="62660"/>
                        <a14:backgroundMark x1="90533" y1="63711" x2="87867" y2="60093"/>
                        <a14:backgroundMark x1="88400" y1="59977" x2="91067" y2="54259"/>
                        <a14:backgroundMark x1="91067" y1="53909" x2="90800" y2="48658"/>
                        <a14:backgroundMark x1="90133" y1="48425" x2="88267" y2="44924"/>
                        <a14:backgroundMark x1="87200" y1="44924" x2="79600" y2="42590"/>
                        <a14:backgroundMark x1="82000" y1="43757" x2="72667" y2="46558"/>
                        <a14:backgroundMark x1="75467" y1="46208" x2="70000" y2="52859"/>
                        <a14:backgroundMark x1="76933" y1="63361" x2="74800" y2="65461"/>
                        <a14:backgroundMark x1="75067" y1="65344" x2="65733" y2="70478"/>
                        <a14:backgroundMark x1="69733" y1="69662" x2="64933" y2="83897"/>
                        <a14:backgroundMark x1="23600" y1="59860" x2="21200" y2="62894"/>
                        <a14:backgroundMark x1="21333" y1="62427" x2="20267" y2="62660"/>
                        <a14:backgroundMark x1="5467" y1="89148" x2="9067" y2="92182"/>
                        <a14:backgroundMark x1="73333" y1="51109" x2="70133" y2="61494"/>
                        <a14:backgroundMark x1="71867" y1="56709" x2="74000" y2="61727"/>
                        <a14:backgroundMark x1="72000" y1="58460" x2="74133" y2="654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668" t="34650" r="44810" b="6550"/>
          <a:stretch/>
        </p:blipFill>
        <p:spPr>
          <a:xfrm>
            <a:off x="17317" y="2769263"/>
            <a:ext cx="2672131" cy="4032448"/>
          </a:xfrm>
          <a:prstGeom prst="rect">
            <a:avLst/>
          </a:prstGeom>
          <a:noFill/>
          <a:effectLst>
            <a:outerShdw dist="50800" dir="5400000" algn="ctr" rotWithShape="0">
              <a:srgbClr val="000000">
                <a:alpha val="89000"/>
              </a:srgbClr>
            </a:outerShdw>
            <a:softEdge rad="0"/>
          </a:effectLst>
        </p:spPr>
      </p:pic>
      <p:pic>
        <p:nvPicPr>
          <p:cNvPr id="34" name="그림 3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985" b="99417" l="4267" r="100000">
                        <a14:foregroundMark x1="16000" y1="68145" x2="16000" y2="68145"/>
                        <a14:foregroundMark x1="52667" y1="28938" x2="44533" y2="30105"/>
                        <a14:foregroundMark x1="45067" y1="31389" x2="46267" y2="33956"/>
                        <a14:foregroundMark x1="45733" y1="32905" x2="51200" y2="33022"/>
                        <a14:foregroundMark x1="51467" y1="32905" x2="54400" y2="30922"/>
                        <a14:foregroundMark x1="78400" y1="45391" x2="73467" y2="49708"/>
                        <a14:foregroundMark x1="73467" y1="51459" x2="72533" y2="60327"/>
                        <a14:foregroundMark x1="72667" y1="60910" x2="74000" y2="65344"/>
                        <a14:foregroundMark x1="74267" y1="66628" x2="71200" y2="69428"/>
                        <a14:foregroundMark x1="67733" y1="84364" x2="64533" y2="98600"/>
                        <a14:backgroundMark x1="58000" y1="36056" x2="56667" y2="59510"/>
                        <a14:backgroundMark x1="47200" y1="32439" x2="61733" y2="56709"/>
                        <a14:backgroundMark x1="36933" y1="58576" x2="39867" y2="64761"/>
                        <a14:backgroundMark x1="56000" y1="66278" x2="56000" y2="66278"/>
                        <a14:backgroundMark x1="45333" y1="65111" x2="57067" y2="72929"/>
                        <a14:backgroundMark x1="49467" y1="70478" x2="54533" y2="89615"/>
                        <a14:backgroundMark x1="91733" y1="64294" x2="89200" y2="62660"/>
                        <a14:backgroundMark x1="90533" y1="63711" x2="87867" y2="60093"/>
                        <a14:backgroundMark x1="88400" y1="59977" x2="91067" y2="54259"/>
                        <a14:backgroundMark x1="91067" y1="53909" x2="90800" y2="48658"/>
                        <a14:backgroundMark x1="90133" y1="48425" x2="88267" y2="44924"/>
                        <a14:backgroundMark x1="87200" y1="44924" x2="79600" y2="42590"/>
                        <a14:backgroundMark x1="82000" y1="43757" x2="72667" y2="46558"/>
                        <a14:backgroundMark x1="75467" y1="46208" x2="70000" y2="52859"/>
                        <a14:backgroundMark x1="76933" y1="63361" x2="74800" y2="65461"/>
                        <a14:backgroundMark x1="75067" y1="65344" x2="65733" y2="70478"/>
                        <a14:backgroundMark x1="69733" y1="69662" x2="64933" y2="83897"/>
                        <a14:backgroundMark x1="23600" y1="59860" x2="21200" y2="62894"/>
                        <a14:backgroundMark x1="21333" y1="62427" x2="20267" y2="62660"/>
                        <a14:backgroundMark x1="5467" y1="89148" x2="9067" y2="92182"/>
                        <a14:backgroundMark x1="73333" y1="51109" x2="70133" y2="61494"/>
                        <a14:backgroundMark x1="71867" y1="56709" x2="74000" y2="61727"/>
                        <a14:backgroundMark x1="72000" y1="58460" x2="74133" y2="654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987" t="41998" r="8817" b="6688"/>
          <a:stretch/>
        </p:blipFill>
        <p:spPr>
          <a:xfrm>
            <a:off x="7596337" y="3294270"/>
            <a:ext cx="1512168" cy="3519106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722520">
            <a:off x="5791200" y="999057"/>
            <a:ext cx="3210271" cy="193953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53383" y="1296050"/>
            <a:ext cx="5835252" cy="24929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l"/>
            </a:pPr>
            <a:r>
              <a:rPr lang="ko-KR" altLang="en-US" sz="1600" b="1" dirty="0">
                <a:solidFill>
                  <a:prstClr val="black"/>
                </a:solidFill>
                <a:ea typeface="맑은 고딕" pitchFamily="50" charset="-127"/>
              </a:rPr>
              <a:t> 지속적이고 </a:t>
            </a:r>
            <a:r>
              <a:rPr lang="ko-KR" altLang="en-US" sz="1600" b="1" dirty="0" err="1">
                <a:solidFill>
                  <a:prstClr val="black"/>
                </a:solidFill>
                <a:ea typeface="맑은 고딕" pitchFamily="50" charset="-127"/>
              </a:rPr>
              <a:t>형평성있는</a:t>
            </a:r>
            <a:r>
              <a:rPr lang="ko-KR" altLang="en-US" sz="1600" b="1" dirty="0">
                <a:solidFill>
                  <a:prstClr val="black"/>
                </a:solidFill>
                <a:ea typeface="맑은 고딕" pitchFamily="50" charset="-127"/>
              </a:rPr>
              <a:t> 불법광고물 단속</a:t>
            </a:r>
            <a:r>
              <a:rPr lang="en-US" altLang="ko-KR" sz="1600" b="1" dirty="0">
                <a:solidFill>
                  <a:prstClr val="black"/>
                </a:solidFill>
                <a:ea typeface="맑은 고딕" pitchFamily="50" charset="-127"/>
              </a:rPr>
              <a:t>·</a:t>
            </a:r>
            <a:r>
              <a:rPr lang="ko-KR" altLang="en-US" sz="1600" b="1" dirty="0">
                <a:solidFill>
                  <a:prstClr val="black"/>
                </a:solidFill>
                <a:ea typeface="맑은 고딕" pitchFamily="50" charset="-127"/>
              </a:rPr>
              <a:t>정비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휴일 없는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365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일 불법광고물 단속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정비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· 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평일 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17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</a:t>
            </a:r>
            <a:r>
              <a:rPr kumimoji="0" lang="ko-KR" altLang="en-US" sz="14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정비반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읍면동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각 관할구역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정비</a:t>
            </a:r>
            <a:endParaRPr kumimoji="0" lang="en-US" altLang="ko-KR" sz="14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· 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휴일 도시경관과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정비반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대로변 및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동 지역 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상업지구 정비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월별 테마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집중정비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· 3, 9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kumimoji="0" lang="ko-KR" altLang="en-US" sz="14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개학기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학교주변 광고물 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테마정비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</a:t>
            </a:r>
            <a:endParaRPr kumimoji="0" lang="en-US" altLang="ko-KR" sz="14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prstClr val="black"/>
                </a:solidFill>
                <a:ea typeface="맑은 고딕" pitchFamily="50" charset="-127"/>
              </a:rPr>
              <a:t>    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· 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옥외광고물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허가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신고 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안내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불법광고물 근절 캠페인 등 병행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추진</a:t>
            </a:r>
            <a:endParaRPr kumimoji="0" lang="en-US" altLang="ko-KR" sz="14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5736" y="4067487"/>
            <a:ext cx="5832648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혁신기술을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도입한 선제적 광고물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안전관리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전국 최초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드론활용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옥외광고물 안전점검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· 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기존 안전점검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육안 활용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의 한계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극복</a:t>
            </a:r>
            <a:endParaRPr kumimoji="0" lang="en-US" altLang="ko-KR" sz="14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·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광고물 현황조사 등 다양한 부문에서 신기술 활용 확대 예정</a:t>
            </a:r>
            <a:endParaRPr kumimoji="0" lang="en-US" altLang="ko-KR" sz="14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찾아가는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튼튼간판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안전점검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서비스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· 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광고물 안전점검 전문가가 방문해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무상 점검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무상 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보수조치</a:t>
            </a:r>
            <a:endParaRPr kumimoji="0" lang="en-US" altLang="ko-KR" sz="14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231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2563614"/>
            <a:ext cx="9144000" cy="1441450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104293" y="2917626"/>
            <a:ext cx="293542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감 사 합 </a:t>
            </a:r>
            <a:r>
              <a:rPr kumimoji="0" lang="ko-KR" altLang="en-US" sz="36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니</a:t>
            </a: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다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 flipV="1">
            <a:off x="0" y="2492896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 flipV="1">
            <a:off x="6300192" y="4005064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12929</TotalTime>
  <Words>3660</Words>
  <Application>Microsoft Office PowerPoint</Application>
  <PresentationFormat>화면 슬라이드 쇼(4:3)</PresentationFormat>
  <Paragraphs>658</Paragraphs>
  <Slides>19</Slides>
  <Notes>19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8" baseType="lpstr">
      <vt:lpstr>HY견고딕</vt:lpstr>
      <vt:lpstr>HY헤드라인M</vt:lpstr>
      <vt:lpstr>굴림</vt:lpstr>
      <vt:lpstr>맑은 고딕</vt:lpstr>
      <vt:lpstr>바탕</vt:lpstr>
      <vt:lpstr>한양신명조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 → 파주~양주: 공사55%       김포~파주: 공사19% </vt:lpstr>
      <vt:lpstr>  → 완료 6개소, 진행 9개소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시정지원관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윤혜경</dc:creator>
  <cp:lastModifiedBy>.</cp:lastModifiedBy>
  <cp:revision>1179</cp:revision>
  <cp:lastPrinted>2021-12-16T05:48:01Z</cp:lastPrinted>
  <dcterms:created xsi:type="dcterms:W3CDTF">2011-10-11T08:37:54Z</dcterms:created>
  <dcterms:modified xsi:type="dcterms:W3CDTF">2022-07-27T01:54:56Z</dcterms:modified>
</cp:coreProperties>
</file>