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748" r:id="rId1"/>
    <p:sldMasterId id="2147483737" r:id="rId2"/>
    <p:sldMasterId id="2147483740" r:id="rId3"/>
  </p:sldMasterIdLst>
  <p:notesMasterIdLst>
    <p:notesMasterId r:id="rId21"/>
  </p:notesMasterIdLst>
  <p:handoutMasterIdLst>
    <p:handoutMasterId r:id="rId22"/>
  </p:handoutMasterIdLst>
  <p:sldIdLst>
    <p:sldId id="531" r:id="rId4"/>
    <p:sldId id="538" r:id="rId5"/>
    <p:sldId id="539" r:id="rId6"/>
    <p:sldId id="535" r:id="rId7"/>
    <p:sldId id="537" r:id="rId8"/>
    <p:sldId id="534" r:id="rId9"/>
    <p:sldId id="540" r:id="rId10"/>
    <p:sldId id="541" r:id="rId11"/>
    <p:sldId id="542" r:id="rId12"/>
    <p:sldId id="553" r:id="rId13"/>
    <p:sldId id="556" r:id="rId14"/>
    <p:sldId id="557" r:id="rId15"/>
    <p:sldId id="550" r:id="rId16"/>
    <p:sldId id="551" r:id="rId17"/>
    <p:sldId id="552" r:id="rId18"/>
    <p:sldId id="548" r:id="rId19"/>
    <p:sldId id="529" r:id="rId20"/>
  </p:sldIdLst>
  <p:sldSz cx="9144000" cy="5143500" type="screen16x9"/>
  <p:notesSz cx="6797675" cy="9926638"/>
  <p:embeddedFontLst>
    <p:embeddedFont>
      <p:font typeface="HY헤드라인M" panose="02030600000101010101" pitchFamily="18" charset="-127"/>
      <p:regular r:id="rId23"/>
    </p:embeddedFont>
    <p:embeddedFont>
      <p:font typeface="Arial Unicode MS" panose="020B0604020202020204" pitchFamily="50" charset="-127"/>
      <p:regular r:id="rId24"/>
    </p:embeddedFont>
    <p:embeddedFont>
      <p:font typeface="맑은 고딕" panose="020B0503020000020004" pitchFamily="50" charset="-127"/>
      <p:regular r:id="rId25"/>
      <p:bold r:id="rId26"/>
    </p:embeddedFont>
    <p:embeddedFont>
      <p:font typeface="-윤고딕330" panose="020B0600000101010101" charset="-127"/>
      <p:regular r:id="rId27"/>
    </p:embeddedFont>
    <p:embeddedFont>
      <p:font typeface="경기천년제목V Bold" panose="02020803020101020101" pitchFamily="18" charset="-127"/>
      <p:bold r:id="rId28"/>
    </p:embeddedFont>
    <p:embeddedFont>
      <p:font typeface="경기천년제목 Medium" panose="02020603020101020101" pitchFamily="18" charset="-127"/>
      <p:regular r:id="rId29"/>
    </p:embeddedFont>
    <p:embeddedFont>
      <p:font typeface="경기천년제목 Light" panose="02020403020101020101" pitchFamily="18" charset="-127"/>
      <p:regular r:id="rId30"/>
    </p:embeddedFont>
    <p:embeddedFont>
      <p:font typeface="-윤고딕340" panose="020B0600000101010101" charset="-127"/>
      <p:regular r:id="rId31"/>
    </p:embeddedFont>
    <p:embeddedFont>
      <p:font typeface="HY견고딕" panose="02030600000101010101" pitchFamily="18" charset="-127"/>
      <p:regular r:id="rId3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4" userDrawn="1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F1DE"/>
    <a:srgbClr val="C5E3ED"/>
    <a:srgbClr val="A1BFE3"/>
    <a:srgbClr val="D6F1FA"/>
    <a:srgbClr val="ECF1F8"/>
    <a:srgbClr val="A8CB59"/>
    <a:srgbClr val="BAD67C"/>
    <a:srgbClr val="D0E3A5"/>
    <a:srgbClr val="44571B"/>
    <a:srgbClr val="ADC8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11" autoAdjust="0"/>
    <p:restoredTop sz="99114" autoAdjust="0"/>
  </p:normalViewPr>
  <p:slideViewPr>
    <p:cSldViewPr>
      <p:cViewPr varScale="1">
        <p:scale>
          <a:sx n="152" d="100"/>
          <a:sy n="152" d="100"/>
        </p:scale>
        <p:origin x="360" y="132"/>
      </p:cViewPr>
      <p:guideLst>
        <p:guide orient="horz" pos="2164"/>
        <p:guide pos="2880"/>
        <p:guide orient="horz" pos="16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3996" y="9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4.fntdata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3.fntdata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font" Target="fonts/font9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9" y="3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3F2453-C4F5-4805-BCF8-AB969F711DE9}" type="datetimeFigureOut">
              <a:rPr lang="ko-KR" altLang="en-US" smtClean="0"/>
              <a:pPr/>
              <a:t>2022-09-29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9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5063E-3DA7-4406-BC04-839A37EC5B2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20595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2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6" y="2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/>
          <a:lstStyle>
            <a:lvl1pPr algn="r">
              <a:defRPr sz="1200"/>
            </a:lvl1pPr>
          </a:lstStyle>
          <a:p>
            <a:fld id="{A662CA75-8E00-4799-9FA3-184133863A5D}" type="datetimeFigureOut">
              <a:rPr lang="ko-KR" altLang="en-US" smtClean="0"/>
              <a:pPr/>
              <a:t>2022-09-29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1363"/>
            <a:ext cx="6623050" cy="3725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2" tIns="46051" rIns="92102" bIns="460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8"/>
            <a:ext cx="5438140" cy="4466987"/>
          </a:xfrm>
          <a:prstGeom prst="rect">
            <a:avLst/>
          </a:prstGeom>
        </p:spPr>
        <p:txBody>
          <a:bodyPr vert="horz" lIns="92102" tIns="46051" rIns="92102" bIns="46051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5" y="9428586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6" y="9428586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 anchor="b"/>
          <a:lstStyle>
            <a:lvl1pPr algn="r">
              <a:defRPr sz="1200"/>
            </a:lvl1pPr>
          </a:lstStyle>
          <a:p>
            <a:fld id="{319C5C42-1261-4F9B-8894-8EFF6BD1D4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319399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b="1" baseline="0" dirty="0" smtClean="0">
                <a:latin typeface="바탕" pitchFamily="18" charset="-127"/>
                <a:ea typeface="바탕" pitchFamily="18" charset="-127"/>
              </a:rPr>
              <a:t>□ 환경수도관리본부장 </a:t>
            </a:r>
            <a:r>
              <a:rPr lang="ko-KR" altLang="en-US" b="1" baseline="0" dirty="0" err="1" smtClean="0">
                <a:latin typeface="바탕" pitchFamily="18" charset="-127"/>
                <a:ea typeface="바탕" pitchFamily="18" charset="-127"/>
              </a:rPr>
              <a:t>김관진입니다</a:t>
            </a:r>
            <a:r>
              <a:rPr lang="en-US" altLang="ko-KR" b="1" baseline="0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baseline="0" dirty="0" smtClean="0">
              <a:latin typeface="바탕" pitchFamily="18" charset="-127"/>
              <a:ea typeface="바탕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○ 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2022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년도 환경수도관리본부 소관 주요업무 추진상황을 보고 드리겠습니다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.</a:t>
            </a:r>
            <a:endParaRPr lang="ko-KR" altLang="en-US" dirty="0" smtClean="0">
              <a:latin typeface="바탕" pitchFamily="18" charset="-127"/>
              <a:ea typeface="바탕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11353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>
              <a:lnSpc>
                <a:spcPct val="150000"/>
              </a:lnSpc>
            </a:pPr>
            <a:r>
              <a:rPr lang="ko-KR" altLang="en-US" b="1" dirty="0"/>
              <a:t>□ </a:t>
            </a:r>
            <a:r>
              <a:rPr lang="en-US" altLang="ko-KR" b="1" dirty="0"/>
              <a:t>1</a:t>
            </a:r>
            <a:r>
              <a:rPr lang="ko-KR" altLang="en-US" b="1" dirty="0"/>
              <a:t>페이지 환경보전과 소관입니다</a:t>
            </a:r>
            <a:r>
              <a:rPr lang="en-US" altLang="ko-KR" b="1" dirty="0"/>
              <a:t>. 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ko-KR" altLang="en-US" b="1" dirty="0"/>
              <a:t>○ </a:t>
            </a:r>
            <a:r>
              <a:rPr lang="ko-KR" altLang="en-US" b="1" dirty="0" err="1"/>
              <a:t>기후위기에</a:t>
            </a:r>
            <a:r>
              <a:rPr lang="ko-KR" altLang="en-US" b="1" dirty="0"/>
              <a:t> 능동적으로 대응하기 위하여 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b="1" dirty="0"/>
              <a:t>탄소중립 녹색성장 기본조례 제정</a:t>
            </a:r>
            <a:r>
              <a:rPr lang="ko-KR" altLang="en-US" dirty="0"/>
              <a:t>과 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b="1" dirty="0"/>
              <a:t>기후변화 대응계획을 수립 </a:t>
            </a:r>
            <a:r>
              <a:rPr lang="ko-KR" altLang="en-US" dirty="0"/>
              <a:t>중에 있으며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dirty="0"/>
              <a:t>온실가스 감축 시책을 선도적으로 이행하여 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dirty="0" err="1"/>
              <a:t>탄소중립을</a:t>
            </a:r>
            <a:r>
              <a:rPr lang="ko-KR" altLang="en-US" dirty="0"/>
              <a:t> 실현하기 위해 노력하겠습니다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pPr fontAlgn="base" latinLnBrk="0">
              <a:lnSpc>
                <a:spcPct val="150000"/>
              </a:lnSpc>
            </a:pP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dirty="0"/>
              <a:t>대기환경개선을 위한 미세먼지 저감사업으로</a:t>
            </a:r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22</a:t>
            </a:r>
            <a:r>
              <a:rPr lang="ko-KR" altLang="en-US" dirty="0"/>
              <a:t>년 </a:t>
            </a:r>
            <a:r>
              <a:rPr lang="en-US" altLang="ko-KR" dirty="0"/>
              <a:t>8</a:t>
            </a:r>
            <a:r>
              <a:rPr lang="ko-KR" altLang="en-US" dirty="0"/>
              <a:t>월말 현재 </a:t>
            </a:r>
            <a:r>
              <a:rPr lang="ko-KR" altLang="en-US" dirty="0" err="1"/>
              <a:t>노후경유차</a:t>
            </a:r>
            <a:r>
              <a:rPr lang="ko-KR" altLang="en-US" dirty="0"/>
              <a:t> </a:t>
            </a:r>
            <a:r>
              <a:rPr lang="en-US" altLang="ko-KR" dirty="0"/>
              <a:t>456</a:t>
            </a:r>
            <a:r>
              <a:rPr lang="ko-KR" altLang="en-US" dirty="0"/>
              <a:t>대에 대해 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b="1" dirty="0" err="1"/>
              <a:t>조기폐차와</a:t>
            </a:r>
            <a:r>
              <a:rPr lang="ko-KR" altLang="en-US" b="1" dirty="0"/>
              <a:t> 저감장치 부착 등을 </a:t>
            </a:r>
            <a:r>
              <a:rPr lang="ko-KR" altLang="en-US" dirty="0"/>
              <a:t>지원하였고 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b="1" dirty="0"/>
              <a:t>전기차 등 친환경자동차 </a:t>
            </a:r>
            <a:r>
              <a:rPr lang="en-US" altLang="ko-KR" b="1" dirty="0"/>
              <a:t>728</a:t>
            </a:r>
            <a:r>
              <a:rPr lang="ko-KR" altLang="en-US" b="1" dirty="0"/>
              <a:t>대를 보급</a:t>
            </a:r>
            <a:r>
              <a:rPr lang="ko-KR" altLang="en-US" dirty="0"/>
              <a:t>하였습니다</a:t>
            </a:r>
            <a:r>
              <a:rPr lang="en-US" altLang="ko-KR" dirty="0"/>
              <a:t>. (</a:t>
            </a:r>
            <a:r>
              <a:rPr lang="ko-KR" altLang="en-US" dirty="0"/>
              <a:t>다음</a:t>
            </a:r>
            <a:r>
              <a:rPr lang="en-US" altLang="ko-KR" dirty="0"/>
              <a:t>)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61048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>
              <a:lnSpc>
                <a:spcPct val="150000"/>
              </a:lnSpc>
            </a:pPr>
            <a:r>
              <a:rPr lang="en-US" altLang="ko-KR" dirty="0"/>
              <a:t>- 2</a:t>
            </a:r>
            <a:r>
              <a:rPr lang="ko-KR" altLang="en-US" dirty="0"/>
              <a:t>페이지입니다</a:t>
            </a:r>
            <a:r>
              <a:rPr lang="en-US" altLang="ko-KR" dirty="0"/>
              <a:t>. </a:t>
            </a: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ko-KR" altLang="en-US" dirty="0"/>
              <a:t>생활환경을 개선하고 시민의 건강을 보호하기 위하여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b="1" dirty="0" err="1"/>
              <a:t>저녹스</a:t>
            </a:r>
            <a:r>
              <a:rPr lang="ko-KR" altLang="en-US" b="1" dirty="0"/>
              <a:t> 보일러 </a:t>
            </a:r>
            <a:r>
              <a:rPr lang="en-US" altLang="ko-KR" b="1" dirty="0"/>
              <a:t>1,429</a:t>
            </a:r>
            <a:r>
              <a:rPr lang="ko-KR" altLang="en-US" b="1" dirty="0"/>
              <a:t>대</a:t>
            </a:r>
            <a:r>
              <a:rPr lang="ko-KR" altLang="en-US" dirty="0"/>
              <a:t> </a:t>
            </a:r>
            <a:r>
              <a:rPr lang="ko-KR" altLang="en-US" b="1" dirty="0"/>
              <a:t>교체를 지원</a:t>
            </a:r>
            <a:r>
              <a:rPr lang="ko-KR" altLang="en-US" dirty="0"/>
              <a:t>하고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dirty="0"/>
              <a:t>경로당과 </a:t>
            </a:r>
            <a:r>
              <a:rPr lang="ko-KR" altLang="en-US" dirty="0" err="1"/>
              <a:t>어린이집</a:t>
            </a:r>
            <a:r>
              <a:rPr lang="ko-KR" altLang="en-US" dirty="0"/>
              <a:t> 등 취약계층이 이용하는 시설</a:t>
            </a:r>
            <a:r>
              <a:rPr lang="ko-KR" altLang="en-US" b="1" dirty="0"/>
              <a:t> </a:t>
            </a: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en-US" altLang="ko-KR" b="1" dirty="0"/>
              <a:t>136</a:t>
            </a:r>
            <a:r>
              <a:rPr lang="ko-KR" altLang="en-US" b="1" dirty="0"/>
              <a:t>개소에 공기청정기를 지원</a:t>
            </a:r>
            <a:r>
              <a:rPr lang="ko-KR" altLang="en-US" dirty="0"/>
              <a:t>하였으며</a:t>
            </a:r>
          </a:p>
          <a:p>
            <a:pPr fontAlgn="base" latinLnBrk="0">
              <a:lnSpc>
                <a:spcPct val="150000"/>
              </a:lnSpc>
            </a:pPr>
            <a:r>
              <a:rPr lang="en-US" altLang="ko-KR" b="1" dirty="0"/>
              <a:t>600</a:t>
            </a:r>
            <a:r>
              <a:rPr lang="ko-KR" altLang="en-US" b="1" dirty="0"/>
              <a:t>개소에</a:t>
            </a:r>
            <a:r>
              <a:rPr lang="ko-KR" altLang="en-US" dirty="0"/>
              <a:t> </a:t>
            </a:r>
            <a:r>
              <a:rPr lang="ko-KR" altLang="en-US" b="1" dirty="0" err="1"/>
              <a:t>실내공기질</a:t>
            </a:r>
            <a:r>
              <a:rPr lang="ko-KR" altLang="en-US" b="1" dirty="0"/>
              <a:t> 측정 및 컨설팅을 실시</a:t>
            </a:r>
            <a:r>
              <a:rPr lang="ko-KR" altLang="en-US" dirty="0"/>
              <a:t>하였습니다</a:t>
            </a:r>
            <a:r>
              <a:rPr lang="en-US" altLang="ko-KR" dirty="0"/>
              <a:t>. </a:t>
            </a: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dirty="0"/>
              <a:t>또한</a:t>
            </a:r>
            <a:r>
              <a:rPr lang="en-US" altLang="ko-KR" dirty="0"/>
              <a:t>, </a:t>
            </a:r>
            <a:r>
              <a:rPr lang="ko-KR" altLang="en-US" b="1" dirty="0"/>
              <a:t>대기오염 </a:t>
            </a:r>
            <a:r>
              <a:rPr lang="ko-KR" altLang="en-US" b="1" dirty="0" err="1"/>
              <a:t>측정망</a:t>
            </a:r>
            <a:r>
              <a:rPr lang="ko-KR" altLang="en-US" b="1" dirty="0"/>
              <a:t> </a:t>
            </a:r>
            <a:r>
              <a:rPr lang="en-US" altLang="ko-KR" b="1" dirty="0"/>
              <a:t>3</a:t>
            </a:r>
            <a:r>
              <a:rPr lang="ko-KR" altLang="en-US" b="1" dirty="0"/>
              <a:t>개소</a:t>
            </a:r>
            <a:r>
              <a:rPr lang="en-US" altLang="ko-KR" b="1" dirty="0"/>
              <a:t>, </a:t>
            </a:r>
            <a:r>
              <a:rPr lang="ko-KR" altLang="en-US" b="1" dirty="0" err="1"/>
              <a:t>간이측정소</a:t>
            </a:r>
            <a:r>
              <a:rPr lang="ko-KR" altLang="en-US" b="1" dirty="0"/>
              <a:t> </a:t>
            </a:r>
            <a:r>
              <a:rPr lang="en-US" altLang="ko-KR" b="1" dirty="0"/>
              <a:t>23</a:t>
            </a:r>
            <a:r>
              <a:rPr lang="ko-KR" altLang="en-US" b="1" dirty="0"/>
              <a:t>개소</a:t>
            </a:r>
            <a:r>
              <a:rPr lang="ko-KR" altLang="en-US" dirty="0"/>
              <a:t>를 운영하며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dirty="0"/>
              <a:t>우리동네 미세먼지 알림 시스템과 연계해 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b="1" dirty="0"/>
              <a:t>정확한 미세먼지 정보를 제공</a:t>
            </a:r>
            <a:r>
              <a:rPr lang="ko-KR" altLang="en-US" dirty="0"/>
              <a:t>하고 있습니다</a:t>
            </a:r>
            <a:r>
              <a:rPr lang="en-US" altLang="ko-KR" dirty="0"/>
              <a:t>. </a:t>
            </a: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ko-KR" altLang="en-US" b="1" dirty="0"/>
              <a:t>대기오염물질 </a:t>
            </a:r>
            <a:r>
              <a:rPr lang="ko-KR" altLang="en-US" b="1" dirty="0" err="1"/>
              <a:t>배출업체에</a:t>
            </a:r>
            <a:r>
              <a:rPr lang="ko-KR" altLang="en-US" b="1" dirty="0"/>
              <a:t> </a:t>
            </a:r>
            <a:r>
              <a:rPr lang="en-US" altLang="ko-KR" b="1" dirty="0"/>
              <a:t>125</a:t>
            </a:r>
            <a:r>
              <a:rPr lang="ko-KR" altLang="en-US" b="1" dirty="0"/>
              <a:t>개의 방지시설개선을 지원</a:t>
            </a:r>
            <a:r>
              <a:rPr lang="ko-KR" altLang="en-US" dirty="0"/>
              <a:t>하고</a:t>
            </a:r>
            <a:r>
              <a:rPr lang="en-US" altLang="ko-KR" dirty="0"/>
              <a:t>,</a:t>
            </a: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ko-KR" altLang="en-US" b="1" dirty="0"/>
              <a:t>미세먼지 </a:t>
            </a:r>
            <a:r>
              <a:rPr lang="ko-KR" altLang="en-US" b="1" dirty="0" err="1"/>
              <a:t>배출원</a:t>
            </a:r>
            <a:r>
              <a:rPr lang="ko-KR" altLang="en-US" b="1" dirty="0"/>
              <a:t> </a:t>
            </a:r>
            <a:r>
              <a:rPr lang="en-US" altLang="ko-KR" b="1" dirty="0"/>
              <a:t>866</a:t>
            </a:r>
            <a:r>
              <a:rPr lang="ko-KR" altLang="en-US" b="1" dirty="0"/>
              <a:t>개소를 조사</a:t>
            </a:r>
            <a:r>
              <a:rPr lang="ko-KR" altLang="en-US" dirty="0"/>
              <a:t>하는 등 산업부문의 감시를 강화하였습니다</a:t>
            </a:r>
            <a:r>
              <a:rPr lang="en-US" altLang="ko-KR" dirty="0"/>
              <a:t>. (</a:t>
            </a:r>
            <a:r>
              <a:rPr lang="ko-KR" altLang="en-US" dirty="0"/>
              <a:t>다음</a:t>
            </a:r>
            <a:r>
              <a:rPr lang="en-US" altLang="ko-KR" dirty="0"/>
              <a:t>)</a:t>
            </a:r>
            <a:endParaRPr lang="ko-KR" altLang="en-US" dirty="0"/>
          </a:p>
          <a:p>
            <a:pPr>
              <a:lnSpc>
                <a:spcPct val="150000"/>
              </a:lnSpc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87943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>
              <a:lnSpc>
                <a:spcPct val="150000"/>
              </a:lnSpc>
            </a:pPr>
            <a:r>
              <a:rPr lang="ko-KR" altLang="en-US" dirty="0"/>
              <a:t>○ </a:t>
            </a:r>
            <a:r>
              <a:rPr lang="en-US" altLang="ko-KR" b="1" dirty="0"/>
              <a:t>3</a:t>
            </a:r>
            <a:r>
              <a:rPr lang="ko-KR" altLang="en-US" b="1" dirty="0"/>
              <a:t>페이지</a:t>
            </a:r>
            <a:r>
              <a:rPr lang="en-US" altLang="ko-KR" b="1" dirty="0"/>
              <a:t>, </a:t>
            </a:r>
            <a:r>
              <a:rPr lang="ko-KR" altLang="en-US" b="1" dirty="0"/>
              <a:t>공공폐수처리시설 운영관리 및 </a:t>
            </a:r>
            <a:r>
              <a:rPr lang="ko-KR" altLang="en-US" b="1" dirty="0" err="1"/>
              <a:t>설치사업입니다</a:t>
            </a:r>
            <a:r>
              <a:rPr lang="en-US" altLang="ko-KR" b="1" dirty="0"/>
              <a:t>. </a:t>
            </a: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b="1" dirty="0"/>
              <a:t>파주</a:t>
            </a:r>
            <a:r>
              <a:rPr lang="en-US" altLang="ko-KR" b="1" dirty="0"/>
              <a:t>LCD, </a:t>
            </a:r>
            <a:r>
              <a:rPr lang="ko-KR" altLang="en-US" b="1" dirty="0"/>
              <a:t>문산</a:t>
            </a:r>
            <a:r>
              <a:rPr lang="en-US" altLang="ko-KR" b="1" dirty="0"/>
              <a:t>, </a:t>
            </a:r>
            <a:r>
              <a:rPr lang="ko-KR" altLang="en-US" b="1" dirty="0"/>
              <a:t>월롱산업단지 공공폐수처리시설 </a:t>
            </a:r>
            <a:r>
              <a:rPr lang="en-US" altLang="ko-KR" dirty="0"/>
              <a:t>3</a:t>
            </a:r>
            <a:r>
              <a:rPr lang="ko-KR" altLang="en-US" dirty="0"/>
              <a:t>개소를 통합하여 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dirty="0"/>
              <a:t>하루 </a:t>
            </a:r>
            <a:r>
              <a:rPr lang="en-US" altLang="ko-KR" dirty="0"/>
              <a:t>3</a:t>
            </a:r>
            <a:r>
              <a:rPr lang="ko-KR" altLang="en-US" dirty="0"/>
              <a:t>십만 </a:t>
            </a:r>
            <a:r>
              <a:rPr lang="en-US" altLang="ko-KR" dirty="0"/>
              <a:t>7</a:t>
            </a:r>
            <a:r>
              <a:rPr lang="ko-KR" altLang="en-US" dirty="0"/>
              <a:t>천 톤의 처리시설을 운영하고 있습니다</a:t>
            </a:r>
            <a:r>
              <a:rPr lang="en-US" altLang="ko-KR" dirty="0" smtClean="0"/>
              <a:t>.</a:t>
            </a:r>
          </a:p>
          <a:p>
            <a:pPr fontAlgn="base" latinLnBrk="0">
              <a:lnSpc>
                <a:spcPct val="150000"/>
              </a:lnSpc>
            </a:pP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b="1" dirty="0"/>
              <a:t>법원산업단지 폐수 연계처리 </a:t>
            </a:r>
            <a:r>
              <a:rPr lang="ko-KR" altLang="en-US" b="1" dirty="0" err="1"/>
              <a:t>관로</a:t>
            </a:r>
            <a:r>
              <a:rPr lang="ko-KR" altLang="en-US" b="1" dirty="0"/>
              <a:t> </a:t>
            </a:r>
            <a:r>
              <a:rPr lang="ko-KR" altLang="en-US" b="1" dirty="0" err="1"/>
              <a:t>설치사업</a:t>
            </a:r>
            <a:r>
              <a:rPr lang="ko-KR" altLang="en-US" dirty="0" err="1"/>
              <a:t>은</a:t>
            </a:r>
            <a:r>
              <a:rPr lang="ko-KR" altLang="en-US" dirty="0"/>
              <a:t> 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dirty="0"/>
              <a:t>법원</a:t>
            </a:r>
            <a:r>
              <a:rPr lang="en-US" altLang="ko-KR" dirty="0"/>
              <a:t>1,2 </a:t>
            </a:r>
            <a:r>
              <a:rPr lang="ko-KR" altLang="en-US" dirty="0"/>
              <a:t>일반산업단지의 </a:t>
            </a:r>
            <a:r>
              <a:rPr lang="ko-KR" altLang="en-US" dirty="0" err="1"/>
              <a:t>오폐수를</a:t>
            </a:r>
            <a:r>
              <a:rPr lang="ko-KR" altLang="en-US" dirty="0"/>
              <a:t> 문산공공폐수처리시설로 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dirty="0"/>
              <a:t>연계 처리하기 위한 </a:t>
            </a:r>
            <a:r>
              <a:rPr lang="ko-KR" altLang="en-US" dirty="0" err="1"/>
              <a:t>관로</a:t>
            </a:r>
            <a:r>
              <a:rPr lang="ko-KR" altLang="en-US" dirty="0"/>
              <a:t> 등을 설치하는 사업으로 </a:t>
            </a:r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22</a:t>
            </a:r>
            <a:r>
              <a:rPr lang="ko-KR" altLang="en-US" dirty="0"/>
              <a:t>년 </a:t>
            </a:r>
            <a:r>
              <a:rPr lang="en-US" altLang="ko-KR" dirty="0"/>
              <a:t>4</a:t>
            </a:r>
            <a:r>
              <a:rPr lang="ko-KR" altLang="en-US" dirty="0"/>
              <a:t>월 착공하여</a:t>
            </a:r>
            <a:r>
              <a:rPr lang="en-US" altLang="ko-KR" dirty="0"/>
              <a:t>, </a:t>
            </a: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ko-KR" altLang="en-US" dirty="0"/>
              <a:t>현재 공사 중으로 </a:t>
            </a:r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23</a:t>
            </a:r>
            <a:r>
              <a:rPr lang="ko-KR" altLang="en-US" dirty="0"/>
              <a:t>년 </a:t>
            </a:r>
            <a:r>
              <a:rPr lang="en-US" altLang="ko-KR" dirty="0"/>
              <a:t>6</a:t>
            </a:r>
            <a:r>
              <a:rPr lang="ko-KR" altLang="en-US" dirty="0"/>
              <a:t>월 준공 예정입니다</a:t>
            </a:r>
            <a:r>
              <a:rPr lang="en-US" altLang="ko-KR" dirty="0"/>
              <a:t>. (</a:t>
            </a:r>
            <a:r>
              <a:rPr lang="ko-KR" altLang="en-US" dirty="0"/>
              <a:t>다음</a:t>
            </a:r>
            <a:r>
              <a:rPr lang="en-US" altLang="ko-KR" dirty="0"/>
              <a:t>)</a:t>
            </a:r>
            <a:endParaRPr lang="ko-KR" altLang="en-US" dirty="0"/>
          </a:p>
          <a:p>
            <a:pPr>
              <a:lnSpc>
                <a:spcPct val="150000"/>
              </a:lnSpc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50068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en-US" altLang="ko-KR" b="1" dirty="0"/>
              <a:t>LCD</a:t>
            </a:r>
            <a:r>
              <a:rPr lang="ko-KR" altLang="en-US" b="1" dirty="0"/>
              <a:t>일반산업단지 완충저류시설 </a:t>
            </a:r>
            <a:r>
              <a:rPr lang="ko-KR" altLang="en-US" b="1" dirty="0" err="1"/>
              <a:t>설치사업</a:t>
            </a:r>
            <a:r>
              <a:rPr lang="ko-KR" altLang="en-US" dirty="0" err="1"/>
              <a:t>은</a:t>
            </a:r>
            <a:r>
              <a:rPr lang="ko-KR" altLang="en-US" dirty="0"/>
              <a:t> </a:t>
            </a:r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LCD</a:t>
            </a:r>
            <a:r>
              <a:rPr lang="ko-KR" altLang="en-US" dirty="0"/>
              <a:t>산업단지 내 화재</a:t>
            </a:r>
            <a:r>
              <a:rPr lang="en-US" altLang="ko-KR" dirty="0"/>
              <a:t>, </a:t>
            </a:r>
            <a:r>
              <a:rPr lang="ko-KR" altLang="en-US" dirty="0"/>
              <a:t>폭발 등으로 인한 사고 </a:t>
            </a:r>
            <a:r>
              <a:rPr lang="ko-KR" altLang="en-US" dirty="0" err="1"/>
              <a:t>유출수가</a:t>
            </a:r>
            <a:r>
              <a:rPr lang="ko-KR" altLang="en-US" dirty="0"/>
              <a:t> 하천으로 직접 유입되는 것을 막기 위한 시설을 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dirty="0"/>
              <a:t>설치하는 사업으로</a:t>
            </a:r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23</a:t>
            </a:r>
            <a:r>
              <a:rPr lang="ko-KR" altLang="en-US" dirty="0"/>
              <a:t>년 </a:t>
            </a:r>
            <a:r>
              <a:rPr lang="en-US" altLang="ko-KR" dirty="0"/>
              <a:t>11</a:t>
            </a:r>
            <a:r>
              <a:rPr lang="ko-KR" altLang="en-US" dirty="0"/>
              <a:t>월 기본 및 실시설계 용역을 완료하고 </a:t>
            </a:r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24</a:t>
            </a:r>
            <a:r>
              <a:rPr lang="ko-KR" altLang="en-US" dirty="0"/>
              <a:t>년 </a:t>
            </a:r>
            <a:r>
              <a:rPr lang="en-US" altLang="ko-KR" dirty="0"/>
              <a:t>1</a:t>
            </a:r>
            <a:r>
              <a:rPr lang="ko-KR" altLang="en-US" dirty="0"/>
              <a:t>월에 착공하여</a:t>
            </a:r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25</a:t>
            </a:r>
            <a:r>
              <a:rPr lang="ko-KR" altLang="en-US" dirty="0"/>
              <a:t>년 </a:t>
            </a:r>
            <a:r>
              <a:rPr lang="en-US" altLang="ko-KR" dirty="0"/>
              <a:t>12</a:t>
            </a:r>
            <a:r>
              <a:rPr lang="ko-KR" altLang="en-US" dirty="0"/>
              <a:t>월 준공을 목표로 추진하고 있습니다</a:t>
            </a:r>
            <a:r>
              <a:rPr lang="en-US" altLang="ko-KR" dirty="0"/>
              <a:t>. (</a:t>
            </a:r>
            <a:r>
              <a:rPr lang="ko-KR" altLang="en-US" dirty="0"/>
              <a:t>다음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94513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>
              <a:lnSpc>
                <a:spcPct val="150000"/>
              </a:lnSpc>
            </a:pPr>
            <a:r>
              <a:rPr lang="ko-KR" altLang="en-US" dirty="0"/>
              <a:t>○ 다음은 </a:t>
            </a:r>
            <a:r>
              <a:rPr lang="en-US" altLang="ko-KR" dirty="0"/>
              <a:t>5</a:t>
            </a:r>
            <a:r>
              <a:rPr lang="ko-KR" altLang="en-US" dirty="0"/>
              <a:t>페이지</a:t>
            </a:r>
            <a:r>
              <a:rPr lang="en-US" altLang="ko-KR" dirty="0"/>
              <a:t>, </a:t>
            </a:r>
            <a:r>
              <a:rPr lang="ko-KR" altLang="en-US" b="1" dirty="0"/>
              <a:t>안전하고</a:t>
            </a:r>
            <a:r>
              <a:rPr lang="ko-KR" altLang="en-US" dirty="0"/>
              <a:t> </a:t>
            </a:r>
            <a:r>
              <a:rPr lang="ko-KR" altLang="en-US" b="1" dirty="0"/>
              <a:t>건강한 자연보호 활동 관련입니다</a:t>
            </a:r>
            <a:r>
              <a:rPr lang="en-US" altLang="ko-KR" b="1" dirty="0"/>
              <a:t>.</a:t>
            </a: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- 22</a:t>
            </a:r>
            <a:r>
              <a:rPr lang="ko-KR" altLang="en-US" dirty="0"/>
              <a:t>년 </a:t>
            </a:r>
            <a:r>
              <a:rPr lang="en-US" altLang="ko-KR" dirty="0"/>
              <a:t>8</a:t>
            </a:r>
            <a:r>
              <a:rPr lang="ko-KR" altLang="en-US" dirty="0"/>
              <a:t>월까지 </a:t>
            </a:r>
            <a:r>
              <a:rPr lang="en-US" altLang="ko-KR" b="1" dirty="0"/>
              <a:t>238</a:t>
            </a:r>
            <a:r>
              <a:rPr lang="ko-KR" altLang="en-US" b="1" dirty="0"/>
              <a:t>마리의 </a:t>
            </a:r>
            <a:r>
              <a:rPr lang="ko-KR" altLang="en-US" b="1" dirty="0" err="1"/>
              <a:t>부상동물을</a:t>
            </a:r>
            <a:r>
              <a:rPr lang="ko-KR" altLang="en-US" b="1" dirty="0"/>
              <a:t> 구조하였고</a:t>
            </a:r>
            <a:r>
              <a:rPr lang="en-US" altLang="ko-KR" b="1" dirty="0"/>
              <a:t>, </a:t>
            </a: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ko-KR" altLang="en-US" b="1" dirty="0"/>
              <a:t>야생동물 피해예방을 위해</a:t>
            </a: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ko-KR" altLang="en-US" dirty="0" err="1"/>
              <a:t>철망울타리</a:t>
            </a:r>
            <a:r>
              <a:rPr lang="ko-KR" altLang="en-US" dirty="0"/>
              <a:t> </a:t>
            </a:r>
            <a:r>
              <a:rPr lang="en-US" altLang="ko-KR" b="1" dirty="0"/>
              <a:t>35</a:t>
            </a:r>
            <a:r>
              <a:rPr lang="ko-KR" altLang="en-US" b="1" dirty="0"/>
              <a:t>농가</a:t>
            </a:r>
            <a:r>
              <a:rPr lang="en-US" altLang="ko-KR" dirty="0"/>
              <a:t>, </a:t>
            </a:r>
            <a:r>
              <a:rPr lang="ko-KR" altLang="en-US" dirty="0"/>
              <a:t>태양광목책기 </a:t>
            </a:r>
            <a:r>
              <a:rPr lang="en-US" altLang="ko-KR" dirty="0"/>
              <a:t>8</a:t>
            </a:r>
            <a:r>
              <a:rPr lang="ko-KR" altLang="en-US" b="1" dirty="0"/>
              <a:t>농가</a:t>
            </a:r>
            <a:r>
              <a:rPr lang="ko-KR" altLang="en-US" dirty="0"/>
              <a:t>를 지원하였습니다</a:t>
            </a:r>
            <a:r>
              <a:rPr lang="en-US" altLang="ko-KR" dirty="0" smtClean="0"/>
              <a:t>.</a:t>
            </a:r>
          </a:p>
          <a:p>
            <a:pPr fontAlgn="base" latinLnBrk="0">
              <a:lnSpc>
                <a:spcPct val="150000"/>
              </a:lnSpc>
            </a:pP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dirty="0"/>
              <a:t>민통선 및 주요하천변과 </a:t>
            </a:r>
            <a:r>
              <a:rPr lang="ko-KR" altLang="en-US" dirty="0" err="1"/>
              <a:t>마을안길에</a:t>
            </a:r>
            <a:r>
              <a:rPr lang="ko-KR" altLang="en-US" dirty="0"/>
              <a:t> 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b="1" dirty="0"/>
              <a:t>단풍잎 </a:t>
            </a:r>
            <a:r>
              <a:rPr lang="ko-KR" altLang="en-US" b="1" dirty="0" err="1"/>
              <a:t>돼지풀</a:t>
            </a:r>
            <a:r>
              <a:rPr lang="ko-KR" altLang="en-US" b="1" dirty="0"/>
              <a:t> 등 생태계교란 야생식물 </a:t>
            </a:r>
            <a:r>
              <a:rPr lang="ko-KR" altLang="en-US" b="1" dirty="0" err="1"/>
              <a:t>제거사업을</a:t>
            </a:r>
            <a:r>
              <a:rPr lang="ko-KR" altLang="en-US" b="1" dirty="0"/>
              <a:t> 실시하였고 </a:t>
            </a:r>
            <a:endParaRPr lang="en-US" altLang="ko-KR" b="1" dirty="0" smtClean="0"/>
          </a:p>
          <a:p>
            <a:pPr fontAlgn="base" latinLnBrk="0">
              <a:lnSpc>
                <a:spcPct val="150000"/>
              </a:lnSpc>
            </a:pP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b="1" dirty="0"/>
              <a:t>생태계서비스 보전 및 증진을 위해 </a:t>
            </a: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273ha(</a:t>
            </a:r>
            <a:r>
              <a:rPr lang="ko-KR" altLang="en-US" dirty="0"/>
              <a:t>헥타르</a:t>
            </a:r>
            <a:r>
              <a:rPr lang="en-US" altLang="ko-KR" dirty="0"/>
              <a:t>)</a:t>
            </a:r>
            <a:r>
              <a:rPr lang="ko-KR" altLang="en-US" dirty="0"/>
              <a:t>의 농경지에 볏짚을 존치하여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dirty="0"/>
              <a:t>철새의 먹이와 쉼터를 제공하겠습니다</a:t>
            </a:r>
            <a:r>
              <a:rPr lang="en-US" altLang="ko-KR" dirty="0"/>
              <a:t>. (</a:t>
            </a:r>
            <a:r>
              <a:rPr lang="ko-KR" altLang="en-US" dirty="0"/>
              <a:t>다음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61851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fontAlgn="base" latinLnBrk="0">
              <a:lnSpc>
                <a:spcPct val="150000"/>
              </a:lnSpc>
            </a:pPr>
            <a:r>
              <a:rPr lang="ko-KR" altLang="en-US" b="1" dirty="0"/>
              <a:t>□</a:t>
            </a:r>
            <a:r>
              <a:rPr lang="ko-KR" altLang="en-US" dirty="0"/>
              <a:t> </a:t>
            </a:r>
            <a:r>
              <a:rPr lang="en-US" altLang="ko-KR" dirty="0"/>
              <a:t>6</a:t>
            </a:r>
            <a:r>
              <a:rPr lang="ko-KR" altLang="en-US" dirty="0"/>
              <a:t>페이지</a:t>
            </a:r>
            <a:r>
              <a:rPr lang="en-US" altLang="ko-KR" dirty="0"/>
              <a:t>.</a:t>
            </a:r>
            <a:r>
              <a:rPr lang="ko-KR" altLang="en-US" b="1" dirty="0"/>
              <a:t> </a:t>
            </a:r>
            <a:r>
              <a:rPr lang="ko-KR" altLang="en-US" b="1" dirty="0" err="1"/>
              <a:t>자원순환과</a:t>
            </a:r>
            <a:r>
              <a:rPr lang="ko-KR" altLang="en-US" b="1" dirty="0"/>
              <a:t> 소관입니다</a:t>
            </a:r>
            <a:r>
              <a:rPr lang="en-US" altLang="ko-KR" b="1" dirty="0"/>
              <a:t>.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○ </a:t>
            </a:r>
            <a:r>
              <a:rPr lang="ko-KR" altLang="en-US" b="1" dirty="0"/>
              <a:t>재활용 분리배출 활성화 사업 추진상황을 말씀드리겠습니다</a:t>
            </a:r>
            <a:r>
              <a:rPr lang="en-US" altLang="ko-KR" b="1" dirty="0"/>
              <a:t>.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dirty="0"/>
              <a:t>재활용품 분리배출을 통하여 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재활용 </a:t>
            </a:r>
            <a:r>
              <a:rPr lang="ko-KR" altLang="en-US" dirty="0" err="1"/>
              <a:t>가능자원</a:t>
            </a:r>
            <a:r>
              <a:rPr lang="ko-KR" altLang="en-US" dirty="0"/>
              <a:t> 수거율을 높이고 생활폐기물 발생량 감축을 목표로 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재활용 분리배출 활성화 정책을 추진하고 있습니다</a:t>
            </a:r>
            <a:r>
              <a:rPr lang="en-US" altLang="ko-KR" dirty="0" smtClean="0"/>
              <a:t>.</a:t>
            </a:r>
          </a:p>
          <a:p>
            <a:pPr fontAlgn="base">
              <a:lnSpc>
                <a:spcPct val="150000"/>
              </a:lnSpc>
            </a:pP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dirty="0"/>
              <a:t>먼저</a:t>
            </a:r>
            <a:r>
              <a:rPr lang="en-US" altLang="ko-KR" dirty="0"/>
              <a:t>, </a:t>
            </a:r>
            <a:r>
              <a:rPr lang="ko-KR" altLang="en-US" dirty="0"/>
              <a:t>농촌지역과 단독주택 등 분리배출 취약지역에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재활용품을 상시 배출</a:t>
            </a:r>
            <a:r>
              <a:rPr lang="en-US" altLang="ko-KR" dirty="0"/>
              <a:t>·</a:t>
            </a:r>
            <a:r>
              <a:rPr lang="ko-KR" altLang="en-US" dirty="0"/>
              <a:t>보관할 수 있는 </a:t>
            </a:r>
          </a:p>
          <a:p>
            <a:pPr fontAlgn="base">
              <a:lnSpc>
                <a:spcPct val="150000"/>
              </a:lnSpc>
            </a:pPr>
            <a:r>
              <a:rPr lang="ko-KR" altLang="en-US" b="1" dirty="0"/>
              <a:t>재활용 </a:t>
            </a:r>
            <a:r>
              <a:rPr lang="ko-KR" altLang="en-US" b="1" dirty="0" err="1"/>
              <a:t>동네마당</a:t>
            </a:r>
            <a:r>
              <a:rPr lang="ko-KR" altLang="en-US" b="1" dirty="0"/>
              <a:t> </a:t>
            </a:r>
            <a:r>
              <a:rPr lang="en-US" altLang="ko-KR" b="1" dirty="0"/>
              <a:t>5</a:t>
            </a:r>
            <a:r>
              <a:rPr lang="ko-KR" altLang="en-US" b="1" dirty="0"/>
              <a:t>개소를</a:t>
            </a:r>
            <a:r>
              <a:rPr lang="ko-KR" altLang="en-US" dirty="0"/>
              <a:t> 지난 </a:t>
            </a:r>
            <a:r>
              <a:rPr lang="en-US" altLang="ko-KR" dirty="0"/>
              <a:t>6</a:t>
            </a:r>
            <a:r>
              <a:rPr lang="ko-KR" altLang="en-US" dirty="0"/>
              <a:t>월 설치하였습니다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pPr fontAlgn="base">
              <a:lnSpc>
                <a:spcPct val="150000"/>
              </a:lnSpc>
            </a:pP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dirty="0"/>
              <a:t>그리고 고품질의 생활용품으로 재활용이 가능한 </a:t>
            </a:r>
          </a:p>
          <a:p>
            <a:pPr fontAlgn="base">
              <a:lnSpc>
                <a:spcPct val="150000"/>
              </a:lnSpc>
            </a:pPr>
            <a:r>
              <a:rPr lang="ko-KR" altLang="en-US" b="1" dirty="0"/>
              <a:t>종이팩 분리배출을 위해</a:t>
            </a:r>
            <a:r>
              <a:rPr lang="ko-KR" altLang="en-US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altLang="ko-KR" b="1" dirty="0" err="1"/>
              <a:t>IoT</a:t>
            </a:r>
            <a:r>
              <a:rPr lang="en-US" altLang="ko-KR" b="1" dirty="0"/>
              <a:t> </a:t>
            </a:r>
            <a:r>
              <a:rPr lang="ko-KR" altLang="en-US" b="1" dirty="0"/>
              <a:t>종이팩 수거함</a:t>
            </a:r>
            <a:r>
              <a:rPr lang="ko-KR" altLang="en-US" dirty="0"/>
              <a:t> </a:t>
            </a:r>
            <a:r>
              <a:rPr lang="en-US" altLang="ko-KR" b="1" dirty="0"/>
              <a:t>3</a:t>
            </a:r>
            <a:r>
              <a:rPr lang="ko-KR" altLang="en-US" b="1" dirty="0"/>
              <a:t>개소를 올 </a:t>
            </a:r>
            <a:r>
              <a:rPr lang="en-US" altLang="ko-KR" b="1" dirty="0"/>
              <a:t>7</a:t>
            </a:r>
            <a:r>
              <a:rPr lang="ko-KR" altLang="en-US" b="1" dirty="0"/>
              <a:t>월 추가로 설치</a:t>
            </a:r>
            <a:r>
              <a:rPr lang="ko-KR" altLang="en-US" dirty="0"/>
              <a:t>하여 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현재 총 </a:t>
            </a:r>
            <a:r>
              <a:rPr lang="en-US" altLang="ko-KR" dirty="0"/>
              <a:t>6</a:t>
            </a:r>
            <a:r>
              <a:rPr lang="ko-KR" altLang="en-US" dirty="0"/>
              <a:t>개소를 운영하고 있습니다</a:t>
            </a:r>
            <a:r>
              <a:rPr lang="en-US" altLang="ko-KR" dirty="0"/>
              <a:t>.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en-US" altLang="ko-KR" dirty="0"/>
              <a:t>22</a:t>
            </a:r>
            <a:r>
              <a:rPr lang="ko-KR" altLang="en-US" dirty="0"/>
              <a:t>년 </a:t>
            </a:r>
            <a:r>
              <a:rPr lang="en-US" altLang="ko-KR" dirty="0"/>
              <a:t>8</a:t>
            </a:r>
            <a:r>
              <a:rPr lang="ko-KR" altLang="en-US" dirty="0"/>
              <a:t>월말 기준 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종이팩 총 </a:t>
            </a:r>
            <a:r>
              <a:rPr lang="en-US" altLang="ko-KR" dirty="0"/>
              <a:t>945kg</a:t>
            </a:r>
            <a:r>
              <a:rPr lang="ko-KR" altLang="en-US" dirty="0"/>
              <a:t>을 수거하는 성과를 거두었습니다</a:t>
            </a:r>
            <a:r>
              <a:rPr lang="en-US" altLang="ko-KR" dirty="0"/>
              <a:t>. (</a:t>
            </a:r>
            <a:r>
              <a:rPr lang="ko-KR" altLang="en-US" dirty="0"/>
              <a:t>다음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18613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dirty="0"/>
              <a:t>또한 환경오염을 예방하고 자원 재사용에 앞장서기 위해서 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 err="1"/>
              <a:t>아이스팩</a:t>
            </a:r>
            <a:r>
              <a:rPr lang="ko-KR" altLang="en-US" dirty="0"/>
              <a:t> </a:t>
            </a:r>
            <a:r>
              <a:rPr lang="ko-KR" altLang="en-US" dirty="0" err="1"/>
              <a:t>순환사업을</a:t>
            </a:r>
            <a:r>
              <a:rPr lang="ko-KR" altLang="en-US" dirty="0"/>
              <a:t> 추진하고 있습니다</a:t>
            </a:r>
            <a:r>
              <a:rPr lang="en-US" altLang="ko-KR" dirty="0"/>
              <a:t>. 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행정복지센터</a:t>
            </a:r>
            <a:r>
              <a:rPr lang="en-US" altLang="ko-KR" baseline="30000" dirty="0"/>
              <a:t>(8</a:t>
            </a:r>
            <a:r>
              <a:rPr lang="ko-KR" altLang="en-US" baseline="30000" dirty="0"/>
              <a:t>개소</a:t>
            </a:r>
            <a:r>
              <a:rPr lang="en-US" altLang="ko-KR" baseline="30000" dirty="0"/>
              <a:t>)</a:t>
            </a:r>
            <a:r>
              <a:rPr lang="ko-KR" altLang="en-US" dirty="0"/>
              <a:t>와 공동주택</a:t>
            </a:r>
            <a:r>
              <a:rPr lang="en-US" altLang="ko-KR" baseline="30000" dirty="0"/>
              <a:t>(50</a:t>
            </a:r>
            <a:r>
              <a:rPr lang="ko-KR" altLang="en-US" baseline="30000" dirty="0"/>
              <a:t>개소</a:t>
            </a:r>
            <a:r>
              <a:rPr lang="en-US" altLang="ko-KR" baseline="30000" dirty="0"/>
              <a:t>)</a:t>
            </a:r>
            <a:r>
              <a:rPr lang="ko-KR" altLang="en-US" dirty="0"/>
              <a:t>에 </a:t>
            </a:r>
            <a:r>
              <a:rPr lang="ko-KR" altLang="en-US" dirty="0" err="1"/>
              <a:t>아이스팩</a:t>
            </a:r>
            <a:r>
              <a:rPr lang="ko-KR" altLang="en-US" dirty="0"/>
              <a:t> 수거함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총 </a:t>
            </a:r>
            <a:r>
              <a:rPr lang="en-US" altLang="ko-KR" dirty="0"/>
              <a:t>88</a:t>
            </a:r>
            <a:r>
              <a:rPr lang="ko-KR" altLang="en-US" dirty="0"/>
              <a:t>개를 설치하여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 err="1"/>
              <a:t>아이스팩</a:t>
            </a:r>
            <a:r>
              <a:rPr lang="ko-KR" altLang="en-US" dirty="0"/>
              <a:t> </a:t>
            </a:r>
            <a:r>
              <a:rPr lang="en-US" altLang="ko-KR" dirty="0"/>
              <a:t>3</a:t>
            </a:r>
            <a:r>
              <a:rPr lang="ko-KR" altLang="en-US" dirty="0"/>
              <a:t>만</a:t>
            </a:r>
            <a:r>
              <a:rPr lang="en-US" altLang="ko-KR" dirty="0"/>
              <a:t>4</a:t>
            </a:r>
            <a:r>
              <a:rPr lang="ko-KR" altLang="en-US" dirty="0"/>
              <a:t>천 </a:t>
            </a:r>
            <a:r>
              <a:rPr lang="en-US" altLang="ko-KR" dirty="0"/>
              <a:t>2</a:t>
            </a:r>
            <a:r>
              <a:rPr lang="ko-KR" altLang="en-US" dirty="0"/>
              <a:t>백</a:t>
            </a:r>
            <a:r>
              <a:rPr lang="en-US" altLang="ko-KR" dirty="0"/>
              <a:t>7</a:t>
            </a:r>
            <a:r>
              <a:rPr lang="ko-KR" altLang="en-US" dirty="0" err="1"/>
              <a:t>십개를</a:t>
            </a:r>
            <a:r>
              <a:rPr lang="ko-KR" altLang="en-US" dirty="0"/>
              <a:t> 수거하였고 </a:t>
            </a:r>
          </a:p>
          <a:p>
            <a:pPr fontAlgn="base">
              <a:lnSpc>
                <a:spcPct val="150000"/>
              </a:lnSpc>
            </a:pPr>
            <a:r>
              <a:rPr lang="en-US" altLang="ko-KR" dirty="0"/>
              <a:t>3</a:t>
            </a:r>
            <a:r>
              <a:rPr lang="ko-KR" altLang="en-US" dirty="0"/>
              <a:t>만</a:t>
            </a:r>
            <a:r>
              <a:rPr lang="en-US" altLang="ko-KR" dirty="0"/>
              <a:t>3</a:t>
            </a:r>
            <a:r>
              <a:rPr lang="ko-KR" altLang="en-US" dirty="0"/>
              <a:t>천 </a:t>
            </a:r>
            <a:r>
              <a:rPr lang="en-US" altLang="ko-KR" dirty="0"/>
              <a:t>5</a:t>
            </a:r>
            <a:r>
              <a:rPr lang="ko-KR" altLang="en-US" dirty="0"/>
              <a:t>백</a:t>
            </a:r>
            <a:r>
              <a:rPr lang="en-US" altLang="ko-KR" dirty="0"/>
              <a:t>5</a:t>
            </a:r>
            <a:r>
              <a:rPr lang="ko-KR" altLang="en-US" dirty="0" err="1"/>
              <a:t>십개를</a:t>
            </a:r>
            <a:r>
              <a:rPr lang="ko-KR" altLang="en-US" dirty="0"/>
              <a:t> 재사용 </a:t>
            </a:r>
            <a:r>
              <a:rPr lang="ko-KR" altLang="en-US" dirty="0" err="1"/>
              <a:t>수요처</a:t>
            </a:r>
            <a:r>
              <a:rPr lang="ko-KR" altLang="en-US" dirty="0"/>
              <a:t> </a:t>
            </a:r>
            <a:r>
              <a:rPr lang="en-US" altLang="ko-KR" dirty="0"/>
              <a:t>11</a:t>
            </a:r>
            <a:r>
              <a:rPr lang="ko-KR" altLang="en-US" dirty="0"/>
              <a:t>개소에 제공하였습니다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altLang="ko-KR" dirty="0"/>
              <a:t>(</a:t>
            </a:r>
            <a:r>
              <a:rPr lang="ko-KR" altLang="en-US" dirty="0"/>
              <a:t>다음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8824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>
              <a:lnSpc>
                <a:spcPct val="150000"/>
              </a:lnSpc>
            </a:pPr>
            <a:r>
              <a:rPr lang="ko-KR" altLang="en-US" b="1" dirty="0"/>
              <a:t>○ </a:t>
            </a:r>
            <a:r>
              <a:rPr lang="en-US" altLang="ko-KR" b="1" dirty="0"/>
              <a:t>8</a:t>
            </a:r>
            <a:r>
              <a:rPr lang="ko-KR" altLang="en-US" b="1" dirty="0"/>
              <a:t>페이지</a:t>
            </a:r>
            <a:r>
              <a:rPr lang="en-US" altLang="ko-KR" b="1" dirty="0"/>
              <a:t>, </a:t>
            </a:r>
            <a:r>
              <a:rPr lang="ko-KR" altLang="en-US" b="1" dirty="0"/>
              <a:t>파주 환경순환센터 현대화 사업 추진 관련입니다</a:t>
            </a:r>
            <a:r>
              <a:rPr lang="en-US" altLang="ko-KR" b="1" dirty="0"/>
              <a:t>.</a:t>
            </a:r>
            <a:endParaRPr lang="ko-KR" altLang="en-US" b="1" dirty="0"/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dirty="0"/>
              <a:t>파주환경순환센터 현대화 사업은 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dirty="0"/>
              <a:t>내구연한이 경과한 </a:t>
            </a:r>
            <a:r>
              <a:rPr lang="ko-KR" altLang="en-US" dirty="0" err="1"/>
              <a:t>노후시설을</a:t>
            </a:r>
            <a:r>
              <a:rPr lang="ko-KR" altLang="en-US" dirty="0"/>
              <a:t> 철거하고 </a:t>
            </a:r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1</a:t>
            </a:r>
            <a:r>
              <a:rPr lang="ko-KR" altLang="en-US" dirty="0"/>
              <a:t>일 처리능력 </a:t>
            </a:r>
            <a:r>
              <a:rPr lang="en-US" altLang="ko-KR" dirty="0"/>
              <a:t>160</a:t>
            </a:r>
            <a:r>
              <a:rPr lang="ko-KR" altLang="en-US" dirty="0"/>
              <a:t>톤 규모의 통합바이오가스화시설을 설치하는 사업으로 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dirty="0" err="1"/>
              <a:t>처리대상은</a:t>
            </a:r>
            <a:r>
              <a:rPr lang="ko-KR" altLang="en-US" dirty="0"/>
              <a:t> 가축분뇨 </a:t>
            </a:r>
            <a:r>
              <a:rPr lang="en-US" altLang="ko-KR" dirty="0"/>
              <a:t>90</a:t>
            </a:r>
            <a:r>
              <a:rPr lang="ko-KR" altLang="en-US" dirty="0"/>
              <a:t>톤</a:t>
            </a:r>
            <a:r>
              <a:rPr lang="en-US" altLang="ko-KR" dirty="0"/>
              <a:t>, </a:t>
            </a:r>
            <a:r>
              <a:rPr lang="ko-KR" altLang="en-US" dirty="0"/>
              <a:t>음식물쓰레기 </a:t>
            </a:r>
            <a:r>
              <a:rPr lang="en-US" altLang="ko-KR" dirty="0"/>
              <a:t>70</a:t>
            </a:r>
            <a:r>
              <a:rPr lang="ko-KR" altLang="en-US" dirty="0"/>
              <a:t>톤이며</a:t>
            </a:r>
            <a:r>
              <a:rPr lang="en-US" altLang="ko-KR" dirty="0"/>
              <a:t>, </a:t>
            </a: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ko-KR" altLang="en-US" dirty="0" err="1"/>
              <a:t>총사업비는</a:t>
            </a:r>
            <a:r>
              <a:rPr lang="ko-KR" altLang="en-US" dirty="0"/>
              <a:t> </a:t>
            </a:r>
            <a:r>
              <a:rPr lang="en-US" altLang="ko-KR" dirty="0"/>
              <a:t>477</a:t>
            </a:r>
            <a:r>
              <a:rPr lang="ko-KR" altLang="en-US" dirty="0"/>
              <a:t>억원입니다</a:t>
            </a:r>
            <a:r>
              <a:rPr lang="en-US" altLang="ko-KR" dirty="0" smtClean="0"/>
              <a:t>.</a:t>
            </a:r>
          </a:p>
          <a:p>
            <a:pPr fontAlgn="base" latinLnBrk="0">
              <a:lnSpc>
                <a:spcPct val="150000"/>
              </a:lnSpc>
            </a:pP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- 2020</a:t>
            </a:r>
            <a:r>
              <a:rPr lang="ko-KR" altLang="en-US" dirty="0"/>
              <a:t>년 </a:t>
            </a:r>
            <a:r>
              <a:rPr lang="en-US" altLang="ko-KR" dirty="0"/>
              <a:t>8</a:t>
            </a:r>
            <a:r>
              <a:rPr lang="ko-KR" altLang="en-US" dirty="0"/>
              <a:t>월 한국환경공단과 위수탁협약을 체결하여 사업을 추진 중으로</a:t>
            </a:r>
            <a:r>
              <a:rPr lang="en-US" altLang="ko-KR" dirty="0"/>
              <a:t>, </a:t>
            </a:r>
            <a:r>
              <a:rPr lang="ko-KR" altLang="en-US" dirty="0"/>
              <a:t>현재 기본설계가 완료되었으며</a:t>
            </a:r>
            <a:r>
              <a:rPr lang="en-US" altLang="ko-KR" dirty="0"/>
              <a:t>, </a:t>
            </a: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23</a:t>
            </a:r>
            <a:r>
              <a:rPr lang="ko-KR" altLang="en-US" dirty="0"/>
              <a:t>년 착공하여 </a:t>
            </a:r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26</a:t>
            </a:r>
            <a:r>
              <a:rPr lang="ko-KR" altLang="en-US" dirty="0"/>
              <a:t>년 준공을 목표로 추진하고 있습니다</a:t>
            </a:r>
            <a:r>
              <a:rPr lang="en-US" altLang="ko-KR" dirty="0"/>
              <a:t>. (</a:t>
            </a:r>
            <a:r>
              <a:rPr lang="ko-KR" altLang="en-US" dirty="0"/>
              <a:t>다음</a:t>
            </a:r>
            <a:r>
              <a:rPr lang="en-US" altLang="ko-KR" dirty="0"/>
              <a:t>)</a:t>
            </a:r>
            <a:endParaRPr lang="ko-KR" altLang="en-US" dirty="0"/>
          </a:p>
          <a:p>
            <a:pPr>
              <a:lnSpc>
                <a:spcPct val="150000"/>
              </a:lnSpc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94410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dirty="0"/>
              <a:t>□ 다음은 </a:t>
            </a:r>
            <a:r>
              <a:rPr lang="en-US" altLang="ko-KR" dirty="0"/>
              <a:t>9</a:t>
            </a:r>
            <a:r>
              <a:rPr lang="ko-KR" altLang="en-US" dirty="0"/>
              <a:t>페이지 </a:t>
            </a:r>
            <a:r>
              <a:rPr lang="ko-KR" altLang="en-US" b="1" dirty="0" err="1"/>
              <a:t>공원녹지과</a:t>
            </a:r>
            <a:r>
              <a:rPr lang="ko-KR" altLang="en-US" b="1" dirty="0"/>
              <a:t> 소관 업무</a:t>
            </a:r>
            <a:r>
              <a:rPr lang="ko-KR" altLang="en-US" dirty="0"/>
              <a:t>입니다</a:t>
            </a:r>
            <a:r>
              <a:rPr lang="en-US" altLang="ko-KR" dirty="0"/>
              <a:t>.</a:t>
            </a: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ko-KR" altLang="en-US" dirty="0"/>
              <a:t>○ </a:t>
            </a:r>
            <a:r>
              <a:rPr lang="ko-KR" altLang="en-US" b="1" dirty="0"/>
              <a:t>지속적인 녹색공간 확충으로 자연이 살아 숨쉬는 도시를 만들겠습니다</a:t>
            </a:r>
            <a:r>
              <a:rPr lang="en-US" altLang="ko-KR" b="1" dirty="0"/>
              <a:t>.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b="1" dirty="0"/>
              <a:t>율곡수목원</a:t>
            </a:r>
            <a:r>
              <a:rPr lang="ko-KR" altLang="en-US" dirty="0"/>
              <a:t>을 대한민국의 명소로 만들기 위해 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쾌적한 관람환경 조성 및 다양한 볼거리를 제공하고 있습니다</a:t>
            </a:r>
            <a:r>
              <a:rPr lang="en-US" altLang="ko-KR" dirty="0"/>
              <a:t>.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튤립</a:t>
            </a:r>
            <a:r>
              <a:rPr lang="en-US" altLang="ko-KR" dirty="0"/>
              <a:t>, </a:t>
            </a:r>
            <a:r>
              <a:rPr lang="ko-KR" altLang="en-US" dirty="0" err="1"/>
              <a:t>꽃무릇</a:t>
            </a:r>
            <a:r>
              <a:rPr lang="ko-KR" altLang="en-US" dirty="0"/>
              <a:t> 등 구근 </a:t>
            </a:r>
            <a:r>
              <a:rPr lang="en-US" altLang="ko-KR" dirty="0"/>
              <a:t>38,000</a:t>
            </a:r>
            <a:r>
              <a:rPr lang="ko-KR" altLang="en-US" dirty="0"/>
              <a:t>본</a:t>
            </a:r>
            <a:r>
              <a:rPr lang="en-US" altLang="ko-KR" dirty="0"/>
              <a:t>, </a:t>
            </a:r>
            <a:r>
              <a:rPr lang="ko-KR" altLang="en-US" dirty="0"/>
              <a:t>구절초 </a:t>
            </a:r>
            <a:r>
              <a:rPr lang="en-US" altLang="ko-KR" dirty="0"/>
              <a:t>45,000</a:t>
            </a:r>
            <a:r>
              <a:rPr lang="ko-KR" altLang="en-US" dirty="0"/>
              <a:t>본을 식재하여 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사계절을 느낄 수 있는 화단을 조성하고 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산림치유 프로그램 및 </a:t>
            </a:r>
            <a:r>
              <a:rPr lang="ko-KR" altLang="en-US" dirty="0" err="1"/>
              <a:t>유아숲</a:t>
            </a:r>
            <a:r>
              <a:rPr lang="ko-KR" altLang="en-US" dirty="0"/>
              <a:t> 체험 프로그램 운영으로 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자연 속 치유와 </a:t>
            </a:r>
            <a:r>
              <a:rPr lang="ko-KR" altLang="en-US" dirty="0" err="1"/>
              <a:t>힐링의</a:t>
            </a:r>
            <a:r>
              <a:rPr lang="ko-KR" altLang="en-US" dirty="0"/>
              <a:t> 공간을 제공하고 있으며</a:t>
            </a:r>
            <a:r>
              <a:rPr lang="en-US" altLang="ko-KR" dirty="0"/>
              <a:t>,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올해 들어 현재까지 약 </a:t>
            </a:r>
            <a:r>
              <a:rPr lang="en-US" altLang="ko-KR" dirty="0"/>
              <a:t>14</a:t>
            </a:r>
            <a:r>
              <a:rPr lang="ko-KR" altLang="en-US" dirty="0"/>
              <a:t>만명이 </a:t>
            </a:r>
            <a:r>
              <a:rPr lang="ko-KR" altLang="en-US" dirty="0" err="1"/>
              <a:t>수목원을</a:t>
            </a:r>
            <a:r>
              <a:rPr lang="ko-KR" altLang="en-US" dirty="0"/>
              <a:t> 방문하였습니다</a:t>
            </a:r>
            <a:r>
              <a:rPr lang="en-US" altLang="ko-KR" dirty="0"/>
              <a:t>. 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b="1" dirty="0"/>
              <a:t>경기 </a:t>
            </a:r>
            <a:r>
              <a:rPr lang="ko-KR" altLang="en-US" b="1" dirty="0" err="1"/>
              <a:t>어울림터</a:t>
            </a:r>
            <a:r>
              <a:rPr lang="ko-KR" altLang="en-US" b="1" dirty="0"/>
              <a:t> 공원조성사업</a:t>
            </a:r>
            <a:r>
              <a:rPr lang="ko-KR" altLang="en-US" dirty="0"/>
              <a:t>을 통해 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노후화된 </a:t>
            </a:r>
            <a:r>
              <a:rPr lang="ko-KR" altLang="en-US" dirty="0" err="1"/>
              <a:t>금촌</a:t>
            </a:r>
            <a:r>
              <a:rPr lang="en-US" altLang="ko-KR" dirty="0"/>
              <a:t>2</a:t>
            </a:r>
            <a:r>
              <a:rPr lang="ko-KR" altLang="en-US" dirty="0"/>
              <a:t>동 공원과 보행자도로를 새롭게 재정비하고</a:t>
            </a:r>
          </a:p>
          <a:p>
            <a:pPr fontAlgn="base">
              <a:lnSpc>
                <a:spcPct val="150000"/>
              </a:lnSpc>
            </a:pPr>
            <a:r>
              <a:rPr lang="ko-KR" altLang="en-US" b="1" dirty="0"/>
              <a:t>법원문화공원 사업</a:t>
            </a:r>
            <a:r>
              <a:rPr lang="ko-KR" altLang="en-US" dirty="0"/>
              <a:t>으로 법원 </a:t>
            </a:r>
            <a:r>
              <a:rPr lang="ko-KR" altLang="en-US" dirty="0" err="1"/>
              <a:t>대능리</a:t>
            </a:r>
            <a:r>
              <a:rPr lang="ko-KR" altLang="en-US" dirty="0"/>
              <a:t> 공동묘지를 캠핑</a:t>
            </a:r>
            <a:r>
              <a:rPr lang="en-US" altLang="ko-KR" dirty="0"/>
              <a:t>·</a:t>
            </a:r>
            <a:r>
              <a:rPr lang="ko-KR" altLang="en-US" dirty="0"/>
              <a:t>야영 테마의 문화공원 조성을 추진하고 있습니다</a:t>
            </a:r>
            <a:r>
              <a:rPr lang="en-US" altLang="ko-KR" dirty="0"/>
              <a:t>. 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또한</a:t>
            </a:r>
            <a:r>
              <a:rPr lang="en-US" altLang="ko-KR" dirty="0"/>
              <a:t>, </a:t>
            </a:r>
            <a:r>
              <a:rPr lang="ko-KR" altLang="en-US" dirty="0" err="1"/>
              <a:t>학령산에</a:t>
            </a:r>
            <a:r>
              <a:rPr lang="ko-KR" altLang="en-US" dirty="0"/>
              <a:t> </a:t>
            </a:r>
            <a:r>
              <a:rPr lang="en-US" altLang="ko-KR" dirty="0"/>
              <a:t>6,200</a:t>
            </a:r>
            <a:r>
              <a:rPr lang="ko-KR" altLang="en-US" dirty="0"/>
              <a:t>㎡ 면적의 </a:t>
            </a:r>
            <a:r>
              <a:rPr lang="ko-KR" altLang="en-US" b="1" dirty="0"/>
              <a:t>유아숲체험원을 조성하였고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산업단지 내 </a:t>
            </a:r>
            <a:r>
              <a:rPr lang="ko-KR" altLang="en-US" b="1" dirty="0" err="1"/>
              <a:t>스마트가든</a:t>
            </a:r>
            <a:r>
              <a:rPr lang="ko-KR" altLang="en-US" dirty="0"/>
              <a:t> </a:t>
            </a:r>
            <a:r>
              <a:rPr lang="en-US" altLang="ko-KR" b="1" dirty="0"/>
              <a:t>3</a:t>
            </a:r>
            <a:r>
              <a:rPr lang="ko-KR" altLang="en-US" b="1" dirty="0"/>
              <a:t>개소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ko-KR" altLang="en-US" b="1" dirty="0" err="1"/>
              <a:t>주민참여형</a:t>
            </a:r>
            <a:r>
              <a:rPr lang="ko-KR" altLang="en-US" b="1" dirty="0"/>
              <a:t> 마을공동체 </a:t>
            </a:r>
            <a:r>
              <a:rPr lang="ko-KR" altLang="en-US" b="1" dirty="0" err="1"/>
              <a:t>정원만들기</a:t>
            </a:r>
            <a:r>
              <a:rPr lang="ko-KR" altLang="en-US" b="1" dirty="0"/>
              <a:t> </a:t>
            </a:r>
            <a:r>
              <a:rPr lang="en-US" altLang="ko-KR" b="1" dirty="0"/>
              <a:t>21</a:t>
            </a:r>
            <a:r>
              <a:rPr lang="ko-KR" altLang="en-US" b="1" dirty="0"/>
              <a:t>개소 조성 등</a:t>
            </a:r>
            <a:r>
              <a:rPr lang="ko-KR" altLang="en-US" dirty="0"/>
              <a:t> 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시민들이 언제 어디서나 즐길 수 있는 녹색공간을 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조성하였습니다</a:t>
            </a:r>
            <a:r>
              <a:rPr lang="en-US" altLang="ko-KR" dirty="0"/>
              <a:t>. (</a:t>
            </a:r>
            <a:r>
              <a:rPr lang="ko-KR" altLang="en-US" dirty="0"/>
              <a:t>다음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34005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>
              <a:lnSpc>
                <a:spcPct val="150000"/>
              </a:lnSpc>
            </a:pPr>
            <a:r>
              <a:rPr lang="ko-KR" altLang="en-US" dirty="0"/>
              <a:t>○ </a:t>
            </a:r>
            <a:r>
              <a:rPr lang="en-US" altLang="ko-KR" dirty="0"/>
              <a:t>10</a:t>
            </a:r>
            <a:r>
              <a:rPr lang="ko-KR" altLang="en-US" dirty="0"/>
              <a:t>페이지입니다</a:t>
            </a:r>
            <a:r>
              <a:rPr lang="en-US" altLang="ko-KR" dirty="0"/>
              <a:t>.</a:t>
            </a: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ko-KR" altLang="en-US" b="1" dirty="0" err="1"/>
              <a:t>지속가능한</a:t>
            </a:r>
            <a:r>
              <a:rPr lang="ko-KR" altLang="en-US" b="1" dirty="0"/>
              <a:t> 산림자원 육성 및 산림 </a:t>
            </a:r>
            <a:r>
              <a:rPr lang="ko-KR" altLang="en-US" b="1" dirty="0" err="1"/>
              <a:t>휴양공간</a:t>
            </a:r>
            <a:r>
              <a:rPr lang="ko-KR" altLang="en-US" b="1" dirty="0"/>
              <a:t> 조성</a:t>
            </a:r>
            <a:r>
              <a:rPr lang="ko-KR" altLang="en-US" dirty="0"/>
              <a:t>입니다</a:t>
            </a:r>
            <a:r>
              <a:rPr lang="en-US" altLang="ko-KR" dirty="0"/>
              <a:t>.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b="1" dirty="0" err="1"/>
              <a:t>감악산</a:t>
            </a:r>
            <a:r>
              <a:rPr lang="ko-KR" altLang="en-US" b="1" dirty="0"/>
              <a:t> </a:t>
            </a:r>
            <a:r>
              <a:rPr lang="ko-KR" altLang="en-US" b="1" dirty="0" err="1"/>
              <a:t>힐링파크의</a:t>
            </a:r>
            <a:r>
              <a:rPr lang="ko-KR" altLang="en-US" b="1" dirty="0"/>
              <a:t> </a:t>
            </a:r>
            <a:r>
              <a:rPr lang="ko-KR" altLang="en-US" dirty="0"/>
              <a:t>조성</a:t>
            </a:r>
            <a:r>
              <a:rPr lang="en-US" altLang="ko-KR" dirty="0"/>
              <a:t>·</a:t>
            </a:r>
            <a:r>
              <a:rPr lang="ko-KR" altLang="en-US" dirty="0"/>
              <a:t>관리로 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 err="1"/>
              <a:t>힐링파크</a:t>
            </a:r>
            <a:r>
              <a:rPr lang="ko-KR" altLang="en-US" dirty="0"/>
              <a:t> 시설유지 및 </a:t>
            </a:r>
            <a:r>
              <a:rPr lang="ko-KR" altLang="en-US" dirty="0" err="1"/>
              <a:t>낙석방지망</a:t>
            </a:r>
            <a:r>
              <a:rPr lang="ko-KR" altLang="en-US" dirty="0"/>
              <a:t> 등 안전시설 설치를 완료하였으며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다양한 산림문화 휴양서비스를 제공하여 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지역경제 활성화를 유도하였습니다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pPr fontAlgn="base">
              <a:lnSpc>
                <a:spcPct val="150000"/>
              </a:lnSpc>
            </a:pP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b="1" dirty="0"/>
              <a:t>조림 </a:t>
            </a:r>
            <a:r>
              <a:rPr lang="en-US" altLang="ko-KR" b="1" dirty="0"/>
              <a:t>60ha(</a:t>
            </a:r>
            <a:r>
              <a:rPr lang="ko-KR" altLang="en-US" b="1" dirty="0"/>
              <a:t>헥타르</a:t>
            </a:r>
            <a:r>
              <a:rPr lang="en-US" altLang="ko-KR" b="1" dirty="0"/>
              <a:t>)</a:t>
            </a:r>
            <a:r>
              <a:rPr lang="ko-KR" altLang="en-US" b="1" dirty="0"/>
              <a:t>와 </a:t>
            </a:r>
            <a:r>
              <a:rPr lang="ko-KR" altLang="en-US" b="1" dirty="0" err="1"/>
              <a:t>숲가꾸기</a:t>
            </a:r>
            <a:r>
              <a:rPr lang="ko-KR" altLang="en-US" b="1" dirty="0"/>
              <a:t> 사업 </a:t>
            </a:r>
            <a:r>
              <a:rPr lang="en-US" altLang="ko-KR" b="1" dirty="0"/>
              <a:t>466ha(</a:t>
            </a:r>
            <a:r>
              <a:rPr lang="ko-KR" altLang="en-US" b="1" dirty="0"/>
              <a:t>헥타르</a:t>
            </a:r>
            <a:r>
              <a:rPr lang="en-US" altLang="ko-KR" b="1" dirty="0"/>
              <a:t>) </a:t>
            </a:r>
            <a:r>
              <a:rPr lang="ko-KR" altLang="en-US" b="1" dirty="0"/>
              <a:t>추진 </a:t>
            </a:r>
            <a:r>
              <a:rPr lang="ko-KR" altLang="en-US" dirty="0"/>
              <a:t>및 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관내 심학산</a:t>
            </a:r>
            <a:r>
              <a:rPr lang="en-US" altLang="ko-KR" dirty="0"/>
              <a:t>, </a:t>
            </a:r>
            <a:r>
              <a:rPr lang="ko-KR" altLang="en-US" dirty="0" err="1"/>
              <a:t>사방산</a:t>
            </a:r>
            <a:r>
              <a:rPr lang="en-US" altLang="ko-KR" dirty="0"/>
              <a:t>, </a:t>
            </a:r>
            <a:r>
              <a:rPr lang="ko-KR" altLang="en-US" dirty="0"/>
              <a:t>안산 등 주요 </a:t>
            </a:r>
            <a:r>
              <a:rPr lang="ko-KR" altLang="en-US" b="1" dirty="0"/>
              <a:t>등산로 정비</a:t>
            </a:r>
            <a:r>
              <a:rPr lang="ko-KR" altLang="en-US" dirty="0"/>
              <a:t>를 통해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산림의 경제적</a:t>
            </a:r>
            <a:r>
              <a:rPr lang="en-US" altLang="ko-KR" dirty="0"/>
              <a:t>, </a:t>
            </a:r>
            <a:r>
              <a:rPr lang="ko-KR" altLang="en-US" dirty="0"/>
              <a:t>공익적 가치를 증진하고 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안전한 </a:t>
            </a:r>
            <a:r>
              <a:rPr lang="ko-KR" altLang="en-US" dirty="0" err="1"/>
              <a:t>산림환경을</a:t>
            </a:r>
            <a:r>
              <a:rPr lang="ko-KR" altLang="en-US" dirty="0"/>
              <a:t> 조성하였습니다</a:t>
            </a:r>
            <a:r>
              <a:rPr lang="en-US" altLang="ko-KR" dirty="0"/>
              <a:t>. (</a:t>
            </a:r>
            <a:r>
              <a:rPr lang="ko-KR" altLang="en-US" dirty="0"/>
              <a:t>다음</a:t>
            </a:r>
            <a:r>
              <a:rPr lang="en-US" altLang="ko-KR" dirty="0"/>
              <a:t>)</a:t>
            </a:r>
            <a:endParaRPr lang="ko-KR" altLang="en-US" dirty="0"/>
          </a:p>
          <a:p>
            <a:pPr>
              <a:lnSpc>
                <a:spcPct val="150000"/>
              </a:lnSpc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41737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>
              <a:lnSpc>
                <a:spcPct val="150000"/>
              </a:lnSpc>
            </a:pPr>
            <a:r>
              <a:rPr lang="ko-KR" altLang="en-US" dirty="0"/>
              <a:t>○ </a:t>
            </a:r>
            <a:r>
              <a:rPr lang="en-US" altLang="ko-KR" dirty="0"/>
              <a:t>11</a:t>
            </a:r>
            <a:r>
              <a:rPr lang="ko-KR" altLang="en-US" dirty="0"/>
              <a:t>페이지입니다</a:t>
            </a:r>
            <a:r>
              <a:rPr lang="en-US" altLang="ko-KR" dirty="0"/>
              <a:t>.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ko-KR" altLang="en-US" b="1" dirty="0"/>
              <a:t>깨끗하고 아름다운 가로환경 조성 및 생활환경 개선</a:t>
            </a:r>
            <a:r>
              <a:rPr lang="ko-KR" altLang="en-US" dirty="0"/>
              <a:t>입니다</a:t>
            </a:r>
            <a:r>
              <a:rPr lang="en-US" altLang="ko-KR" dirty="0"/>
              <a:t>.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b="1" dirty="0"/>
              <a:t>가로수 및 녹지대 관리사업 및 수목 </a:t>
            </a:r>
            <a:r>
              <a:rPr lang="ko-KR" altLang="en-US" b="1" dirty="0" err="1"/>
              <a:t>전지전정</a:t>
            </a:r>
            <a:r>
              <a:rPr lang="en-US" altLang="ko-KR" b="1" dirty="0"/>
              <a:t>, </a:t>
            </a:r>
            <a:r>
              <a:rPr lang="ko-KR" altLang="en-US" b="1" dirty="0"/>
              <a:t>병해충방제</a:t>
            </a:r>
            <a:r>
              <a:rPr lang="en-US" altLang="ko-KR" b="1" dirty="0"/>
              <a:t>,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ko-KR" altLang="en-US" b="1" dirty="0" err="1"/>
              <a:t>비료주기</a:t>
            </a:r>
            <a:r>
              <a:rPr lang="en-US" altLang="ko-KR" b="1" dirty="0"/>
              <a:t>, </a:t>
            </a:r>
            <a:r>
              <a:rPr lang="ko-KR" altLang="en-US" b="1" dirty="0" err="1"/>
              <a:t>보호틀</a:t>
            </a:r>
            <a:r>
              <a:rPr lang="ko-KR" altLang="en-US" b="1" dirty="0"/>
              <a:t> 정비사업 등 유지관리사업을 추진하여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쾌적한 가로환경을 조성하고 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 err="1"/>
              <a:t>통일로변</a:t>
            </a:r>
            <a:r>
              <a:rPr lang="ko-KR" altLang="en-US" dirty="0"/>
              <a:t> </a:t>
            </a:r>
            <a:r>
              <a:rPr lang="en-US" altLang="ko-KR" dirty="0"/>
              <a:t>23km </a:t>
            </a:r>
            <a:r>
              <a:rPr lang="ko-KR" altLang="en-US" dirty="0"/>
              <a:t>구간 </a:t>
            </a:r>
            <a:r>
              <a:rPr lang="ko-KR" altLang="en-US" b="1" dirty="0"/>
              <a:t>녹지공간관리는 민간에 위탁하여 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추진하고 있습니다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  <a:endParaRPr lang="en-US" altLang="ko-KR" dirty="0" smtClean="0"/>
          </a:p>
          <a:p>
            <a:pPr fontAlgn="base">
              <a:lnSpc>
                <a:spcPct val="150000"/>
              </a:lnSpc>
            </a:pP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b="1" dirty="0"/>
              <a:t>자유로 </a:t>
            </a:r>
            <a:r>
              <a:rPr lang="en-US" altLang="ko-KR" b="1" dirty="0"/>
              <a:t>7km </a:t>
            </a:r>
            <a:r>
              <a:rPr lang="ko-KR" altLang="en-US" b="1" dirty="0"/>
              <a:t>구간에 </a:t>
            </a:r>
            <a:r>
              <a:rPr lang="ko-KR" altLang="en-US" b="1" dirty="0" err="1"/>
              <a:t>꽃길을</a:t>
            </a:r>
            <a:r>
              <a:rPr lang="ko-KR" altLang="en-US" b="1" dirty="0"/>
              <a:t> 조성하고</a:t>
            </a:r>
            <a:r>
              <a:rPr lang="en-US" altLang="ko-KR" b="1" dirty="0"/>
              <a:t>, 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ko-KR" altLang="en-US" b="1" dirty="0" err="1"/>
              <a:t>공릉천</a:t>
            </a:r>
            <a:r>
              <a:rPr lang="ko-KR" altLang="en-US" b="1" dirty="0"/>
              <a:t> 제방 </a:t>
            </a:r>
            <a:r>
              <a:rPr lang="en-US" altLang="ko-KR" b="1" dirty="0"/>
              <a:t>1km </a:t>
            </a:r>
            <a:r>
              <a:rPr lang="ko-KR" altLang="en-US" b="1" dirty="0"/>
              <a:t>구간에는 </a:t>
            </a:r>
            <a:r>
              <a:rPr lang="ko-KR" altLang="en-US" b="1" dirty="0" err="1"/>
              <a:t>가로수길을</a:t>
            </a:r>
            <a:r>
              <a:rPr lang="ko-KR" altLang="en-US" b="1" dirty="0"/>
              <a:t> 조성하였으며</a:t>
            </a:r>
            <a:r>
              <a:rPr lang="en-US" altLang="ko-KR" b="1" dirty="0"/>
              <a:t>, 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ko-KR" altLang="en-US" b="1" dirty="0" err="1"/>
              <a:t>학교숲</a:t>
            </a:r>
            <a:r>
              <a:rPr lang="ko-KR" altLang="en-US" b="1" dirty="0"/>
              <a:t> 조성 및 </a:t>
            </a:r>
            <a:r>
              <a:rPr lang="en-US" altLang="ko-KR" b="1" dirty="0"/>
              <a:t>53</a:t>
            </a:r>
            <a:r>
              <a:rPr lang="ko-KR" altLang="en-US" b="1" dirty="0"/>
              <a:t>개의 보호수 관리</a:t>
            </a:r>
            <a:r>
              <a:rPr lang="ko-KR" altLang="en-US" dirty="0"/>
              <a:t>를 통하여 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차별화된 녹지를 조성</a:t>
            </a:r>
            <a:r>
              <a:rPr lang="en-US" altLang="ko-KR" dirty="0"/>
              <a:t>·</a:t>
            </a:r>
            <a:r>
              <a:rPr lang="ko-KR" altLang="en-US" dirty="0"/>
              <a:t>관리하고 있습니다</a:t>
            </a:r>
            <a:r>
              <a:rPr lang="en-US" altLang="ko-KR" dirty="0"/>
              <a:t>. (</a:t>
            </a:r>
            <a:r>
              <a:rPr lang="ko-KR" altLang="en-US" dirty="0"/>
              <a:t>다음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46647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>
              <a:lnSpc>
                <a:spcPct val="150000"/>
              </a:lnSpc>
            </a:pPr>
            <a:r>
              <a:rPr lang="ko-KR" altLang="en-US" b="1" dirty="0"/>
              <a:t>□ </a:t>
            </a:r>
            <a:r>
              <a:rPr lang="ko-KR" altLang="en-US" dirty="0"/>
              <a:t>다음은 </a:t>
            </a:r>
            <a:r>
              <a:rPr lang="en-US" altLang="ko-KR" dirty="0"/>
              <a:t>12</a:t>
            </a:r>
            <a:r>
              <a:rPr lang="ko-KR" altLang="en-US" dirty="0"/>
              <a:t>페이지</a:t>
            </a:r>
            <a:r>
              <a:rPr lang="en-US" altLang="ko-KR" dirty="0"/>
              <a:t>,</a:t>
            </a:r>
            <a:r>
              <a:rPr lang="ko-KR" altLang="en-US" b="1" dirty="0"/>
              <a:t> </a:t>
            </a:r>
            <a:r>
              <a:rPr lang="ko-KR" altLang="en-US" b="1" dirty="0" err="1"/>
              <a:t>상수도과</a:t>
            </a:r>
            <a:r>
              <a:rPr lang="ko-KR" altLang="en-US" b="1" dirty="0"/>
              <a:t> 소관입니다</a:t>
            </a:r>
            <a:r>
              <a:rPr lang="en-US" altLang="ko-KR" b="1" dirty="0"/>
              <a:t>.</a:t>
            </a: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ko-KR" altLang="en-US" dirty="0"/>
              <a:t>○ </a:t>
            </a:r>
            <a:r>
              <a:rPr lang="ko-KR" altLang="en-US" b="1" dirty="0"/>
              <a:t>시민 모두가 안심하고 마실 수 있는 깨끗한 </a:t>
            </a:r>
            <a:r>
              <a:rPr lang="ko-KR" altLang="en-US" b="1" dirty="0" err="1"/>
              <a:t>물공급</a:t>
            </a:r>
            <a:r>
              <a:rPr lang="ko-KR" altLang="en-US" b="1" dirty="0"/>
              <a:t> 분야입니다</a:t>
            </a:r>
            <a:r>
              <a:rPr lang="en-US" altLang="ko-KR" b="1" dirty="0"/>
              <a:t>. </a:t>
            </a: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dirty="0" err="1"/>
              <a:t>노후된</a:t>
            </a:r>
            <a:r>
              <a:rPr lang="ko-KR" altLang="en-US" dirty="0"/>
              <a:t> 상수도시설에 대하여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dirty="0"/>
              <a:t>연차적 교체사업으로 추진하고 있으며 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dirty="0" err="1"/>
              <a:t>문산읍</a:t>
            </a:r>
            <a:r>
              <a:rPr lang="ko-KR" altLang="en-US" dirty="0"/>
              <a:t> </a:t>
            </a:r>
            <a:r>
              <a:rPr lang="ko-KR" altLang="en-US" dirty="0" err="1"/>
              <a:t>당동리</a:t>
            </a:r>
            <a:r>
              <a:rPr lang="ko-KR" altLang="en-US" dirty="0"/>
              <a:t> 등 </a:t>
            </a:r>
            <a:r>
              <a:rPr lang="en-US" altLang="ko-KR" dirty="0"/>
              <a:t>4</a:t>
            </a:r>
            <a:r>
              <a:rPr lang="ko-KR" altLang="en-US" dirty="0"/>
              <a:t>개소</a:t>
            </a:r>
            <a:r>
              <a:rPr lang="en-US" altLang="ko-KR" dirty="0"/>
              <a:t>, 17.1km</a:t>
            </a:r>
            <a:r>
              <a:rPr lang="ko-KR" altLang="en-US" dirty="0"/>
              <a:t>를 </a:t>
            </a:r>
            <a:r>
              <a:rPr lang="en-US" altLang="ko-KR" dirty="0"/>
              <a:t>11</a:t>
            </a:r>
            <a:r>
              <a:rPr lang="ko-KR" altLang="en-US" dirty="0"/>
              <a:t>월까지 교체하겠습니다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pPr fontAlgn="base" latinLnBrk="0">
              <a:lnSpc>
                <a:spcPct val="150000"/>
              </a:lnSpc>
            </a:pP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dirty="0"/>
              <a:t>또한 </a:t>
            </a:r>
            <a:r>
              <a:rPr lang="ko-KR" altLang="en-US" dirty="0" err="1"/>
              <a:t>상수관로에</a:t>
            </a:r>
            <a:r>
              <a:rPr lang="ko-KR" altLang="en-US" dirty="0"/>
              <a:t> 수량</a:t>
            </a:r>
            <a:r>
              <a:rPr lang="en-US" altLang="ko-KR" dirty="0"/>
              <a:t>, </a:t>
            </a:r>
            <a:r>
              <a:rPr lang="ko-KR" altLang="en-US" dirty="0"/>
              <a:t>수질</a:t>
            </a:r>
            <a:r>
              <a:rPr lang="en-US" altLang="ko-KR" dirty="0"/>
              <a:t>, </a:t>
            </a:r>
            <a:r>
              <a:rPr lang="ko-KR" altLang="en-US" dirty="0"/>
              <a:t>수압</a:t>
            </a:r>
            <a:r>
              <a:rPr lang="en-US" altLang="ko-KR" dirty="0"/>
              <a:t>, </a:t>
            </a:r>
            <a:r>
              <a:rPr lang="ko-KR" altLang="en-US" dirty="0"/>
              <a:t>누수 등 감시를 위해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dirty="0"/>
              <a:t>정보통신기술을 접목한 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b="1" dirty="0"/>
              <a:t>스마트 </a:t>
            </a:r>
            <a:r>
              <a:rPr lang="ko-KR" altLang="en-US" b="1" dirty="0" err="1"/>
              <a:t>관망관리</a:t>
            </a:r>
            <a:r>
              <a:rPr lang="ko-KR" altLang="en-US" b="1" dirty="0"/>
              <a:t> 체계 구축사업</a:t>
            </a:r>
            <a:r>
              <a:rPr lang="ko-KR" altLang="en-US" dirty="0"/>
              <a:t>을 추진하여 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dirty="0"/>
              <a:t>상수도 비상 상황에 적극 대비하겠습니다</a:t>
            </a:r>
            <a:r>
              <a:rPr lang="en-US" altLang="ko-KR" dirty="0"/>
              <a:t>. (</a:t>
            </a:r>
            <a:r>
              <a:rPr lang="ko-KR" altLang="en-US" dirty="0"/>
              <a:t>다음</a:t>
            </a:r>
            <a:r>
              <a:rPr lang="en-US" altLang="ko-KR" dirty="0"/>
              <a:t>)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09649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>
              <a:lnSpc>
                <a:spcPct val="150000"/>
              </a:lnSpc>
            </a:pPr>
            <a:r>
              <a:rPr lang="ko-KR" altLang="en-US" dirty="0"/>
              <a:t>○ </a:t>
            </a:r>
            <a:r>
              <a:rPr lang="en-US" altLang="ko-KR" dirty="0"/>
              <a:t>13</a:t>
            </a:r>
            <a:r>
              <a:rPr lang="ko-KR" altLang="en-US" dirty="0" err="1"/>
              <a:t>페지이입니다</a:t>
            </a:r>
            <a:r>
              <a:rPr lang="en-US" altLang="ko-KR" dirty="0"/>
              <a:t>.</a:t>
            </a: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ko-KR" altLang="en-US" b="1" dirty="0"/>
              <a:t>안정적인 용수공급을 위한 계획 수립 및 시설확충 입니다</a:t>
            </a:r>
            <a:r>
              <a:rPr lang="en-US" altLang="ko-KR" b="1" dirty="0"/>
              <a:t>. </a:t>
            </a: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dirty="0"/>
              <a:t>북부지역 상수도 공급 불안정 해소를 위해 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dirty="0" err="1"/>
              <a:t>월롱면</a:t>
            </a:r>
            <a:r>
              <a:rPr lang="ko-KR" altLang="en-US" dirty="0"/>
              <a:t> </a:t>
            </a:r>
            <a:r>
              <a:rPr lang="ko-KR" altLang="en-US" dirty="0" err="1"/>
              <a:t>덕은리</a:t>
            </a:r>
            <a:r>
              <a:rPr lang="ko-KR" altLang="en-US" dirty="0"/>
              <a:t> 일원에 배수지를 신설하는 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b="1" dirty="0"/>
              <a:t>상수도 </a:t>
            </a:r>
            <a:r>
              <a:rPr lang="en-US" altLang="ko-KR" b="1" dirty="0"/>
              <a:t>6</a:t>
            </a:r>
            <a:r>
              <a:rPr lang="ko-KR" altLang="en-US" b="1" dirty="0"/>
              <a:t>단계 </a:t>
            </a:r>
            <a:r>
              <a:rPr lang="ko-KR" altLang="en-US" b="1" dirty="0" err="1"/>
              <a:t>확장사업</a:t>
            </a:r>
            <a:r>
              <a:rPr lang="ko-KR" altLang="en-US" dirty="0" err="1"/>
              <a:t>은</a:t>
            </a:r>
            <a:r>
              <a:rPr lang="ko-KR" altLang="en-US" dirty="0"/>
              <a:t> </a:t>
            </a:r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2022</a:t>
            </a:r>
            <a:r>
              <a:rPr lang="ko-KR" altLang="en-US" dirty="0"/>
              <a:t>년 </a:t>
            </a:r>
            <a:r>
              <a:rPr lang="en-US" altLang="ko-KR" dirty="0"/>
              <a:t>7</a:t>
            </a:r>
            <a:r>
              <a:rPr lang="ko-KR" altLang="en-US" dirty="0"/>
              <a:t>월 공사 착공하여</a:t>
            </a:r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2024</a:t>
            </a:r>
            <a:r>
              <a:rPr lang="ko-KR" altLang="en-US" dirty="0"/>
              <a:t>년 </a:t>
            </a:r>
            <a:r>
              <a:rPr lang="ko-KR" altLang="en-US" dirty="0" err="1"/>
              <a:t>공사완료를</a:t>
            </a:r>
            <a:r>
              <a:rPr lang="ko-KR" altLang="en-US" dirty="0"/>
              <a:t> 목표로 추진 중입니다</a:t>
            </a:r>
            <a:r>
              <a:rPr lang="en-US" altLang="ko-KR" dirty="0" smtClean="0"/>
              <a:t>.</a:t>
            </a:r>
          </a:p>
          <a:p>
            <a:pPr fontAlgn="base" latinLnBrk="0">
              <a:lnSpc>
                <a:spcPct val="150000"/>
              </a:lnSpc>
            </a:pPr>
            <a:endParaRPr lang="ko-KR" altLang="en-US" dirty="0"/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dirty="0"/>
              <a:t>아울러 주민생활환경 개선을 위한 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b="1" dirty="0"/>
              <a:t>급수취약지역 상수도 </a:t>
            </a:r>
            <a:r>
              <a:rPr lang="ko-KR" altLang="en-US" b="1" dirty="0" err="1"/>
              <a:t>확장사업</a:t>
            </a:r>
            <a:r>
              <a:rPr lang="ko-KR" altLang="en-US" dirty="0" err="1"/>
              <a:t>은</a:t>
            </a:r>
            <a:r>
              <a:rPr lang="ko-KR" altLang="en-US" dirty="0"/>
              <a:t> </a:t>
            </a:r>
          </a:p>
          <a:p>
            <a:pPr fontAlgn="base" latinLnBrk="0">
              <a:lnSpc>
                <a:spcPct val="150000"/>
              </a:lnSpc>
            </a:pPr>
            <a:r>
              <a:rPr lang="ko-KR" altLang="en-US" dirty="0" err="1"/>
              <a:t>법원읍</a:t>
            </a:r>
            <a:r>
              <a:rPr lang="ko-KR" altLang="en-US" dirty="0"/>
              <a:t> </a:t>
            </a:r>
            <a:r>
              <a:rPr lang="ko-KR" altLang="en-US" dirty="0" err="1"/>
              <a:t>대능리</a:t>
            </a:r>
            <a:r>
              <a:rPr lang="ko-KR" altLang="en-US" dirty="0"/>
              <a:t> 등 </a:t>
            </a:r>
            <a:r>
              <a:rPr lang="en-US" altLang="ko-KR" dirty="0"/>
              <a:t>3</a:t>
            </a:r>
            <a:r>
              <a:rPr lang="ko-KR" altLang="en-US" dirty="0"/>
              <a:t>개소를 대상으로 추진하고 있으며</a:t>
            </a:r>
          </a:p>
          <a:p>
            <a:pPr fontAlgn="base" latinLnBrk="0">
              <a:lnSpc>
                <a:spcPct val="150000"/>
              </a:lnSpc>
            </a:pPr>
            <a:r>
              <a:rPr lang="en-US" altLang="ko-KR" dirty="0"/>
              <a:t>11</a:t>
            </a:r>
            <a:r>
              <a:rPr lang="ko-KR" altLang="en-US" dirty="0"/>
              <a:t>월까지 완료하여 깨끗한 수돗물을 공급하겠습니다</a:t>
            </a:r>
            <a:r>
              <a:rPr lang="en-US" altLang="ko-KR" dirty="0"/>
              <a:t>. (</a:t>
            </a:r>
            <a:r>
              <a:rPr lang="ko-KR" altLang="en-US" dirty="0"/>
              <a:t>다음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21919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fontAlgn="base" latinLnBrk="0">
              <a:lnSpc>
                <a:spcPct val="150000"/>
              </a:lnSpc>
            </a:pPr>
            <a:r>
              <a:rPr lang="ko-KR" altLang="en-US" dirty="0"/>
              <a:t>□ 다음은 </a:t>
            </a:r>
            <a:r>
              <a:rPr lang="en-US" altLang="ko-KR" dirty="0"/>
              <a:t>14</a:t>
            </a:r>
            <a:r>
              <a:rPr lang="ko-KR" altLang="en-US" dirty="0"/>
              <a:t>페이지</a:t>
            </a:r>
            <a:r>
              <a:rPr lang="en-US" altLang="ko-KR" dirty="0"/>
              <a:t>,</a:t>
            </a:r>
            <a:r>
              <a:rPr lang="ko-KR" altLang="en-US" b="1" dirty="0"/>
              <a:t> </a:t>
            </a:r>
            <a:r>
              <a:rPr lang="ko-KR" altLang="en-US" b="1" dirty="0" err="1"/>
              <a:t>하수도과</a:t>
            </a:r>
            <a:r>
              <a:rPr lang="ko-KR" altLang="en-US" b="1" dirty="0"/>
              <a:t> 소관</a:t>
            </a:r>
            <a:r>
              <a:rPr lang="ko-KR" altLang="en-US" dirty="0"/>
              <a:t>입니다</a:t>
            </a:r>
            <a:r>
              <a:rPr lang="en-US" altLang="ko-KR" dirty="0"/>
              <a:t>. 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○ 하수처리구역 확대에 따른 </a:t>
            </a:r>
          </a:p>
          <a:p>
            <a:pPr fontAlgn="base">
              <a:lnSpc>
                <a:spcPct val="150000"/>
              </a:lnSpc>
            </a:pPr>
            <a:r>
              <a:rPr lang="ko-KR" altLang="en-US" b="1" dirty="0"/>
              <a:t>공공하수처리시설 설치 및 개량 사업</a:t>
            </a:r>
            <a:r>
              <a:rPr lang="ko-KR" altLang="en-US" dirty="0"/>
              <a:t>에 대하여</a:t>
            </a:r>
            <a:r>
              <a:rPr lang="ko-KR" altLang="en-US" b="1" dirty="0"/>
              <a:t> </a:t>
            </a:r>
            <a:r>
              <a:rPr lang="ko-KR" altLang="en-US" dirty="0"/>
              <a:t>보고 드리겠습니다</a:t>
            </a:r>
            <a:r>
              <a:rPr lang="en-US" altLang="ko-KR" dirty="0"/>
              <a:t>.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b="1" dirty="0"/>
              <a:t>공공하수처리시설 설치사업</a:t>
            </a:r>
            <a:r>
              <a:rPr lang="ko-KR" altLang="en-US" dirty="0"/>
              <a:t>으로 </a:t>
            </a:r>
          </a:p>
          <a:p>
            <a:pPr fontAlgn="base">
              <a:lnSpc>
                <a:spcPct val="150000"/>
              </a:lnSpc>
            </a:pPr>
            <a:r>
              <a:rPr lang="ko-KR" altLang="en-US" b="1" dirty="0"/>
              <a:t>운정 하수처리시설 증설</a:t>
            </a:r>
            <a:r>
              <a:rPr lang="ko-KR" altLang="en-US" dirty="0"/>
              <a:t>은 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운정</a:t>
            </a:r>
            <a:r>
              <a:rPr lang="en-US" altLang="ko-KR" dirty="0"/>
              <a:t>3</a:t>
            </a:r>
            <a:r>
              <a:rPr lang="ko-KR" altLang="en-US" dirty="0"/>
              <a:t>지구 하수처리를 위해 </a:t>
            </a:r>
            <a:r>
              <a:rPr lang="en-US" altLang="ko-KR" dirty="0"/>
              <a:t>LH</a:t>
            </a:r>
            <a:r>
              <a:rPr lang="ko-KR" altLang="en-US" dirty="0"/>
              <a:t>에서 추진하는 사업으로</a:t>
            </a:r>
          </a:p>
          <a:p>
            <a:pPr fontAlgn="base">
              <a:lnSpc>
                <a:spcPct val="150000"/>
              </a:lnSpc>
            </a:pPr>
            <a:r>
              <a:rPr lang="en-US" altLang="ko-KR" dirty="0" smtClean="0"/>
              <a:t>19</a:t>
            </a:r>
            <a:r>
              <a:rPr lang="ko-KR" altLang="en-US" dirty="0"/>
              <a:t>년 </a:t>
            </a:r>
            <a:r>
              <a:rPr lang="en-US" altLang="ko-KR" dirty="0"/>
              <a:t>8</a:t>
            </a:r>
            <a:r>
              <a:rPr lang="ko-KR" altLang="en-US" dirty="0"/>
              <a:t>월에 착수하였으며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현재 시운전 중으로 성능검사를 마친 후 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내년 </a:t>
            </a:r>
            <a:r>
              <a:rPr lang="en-US" altLang="ko-KR" dirty="0"/>
              <a:t>3</a:t>
            </a:r>
            <a:r>
              <a:rPr lang="ko-KR" altLang="en-US" dirty="0"/>
              <a:t>월경 인수인계 예정입니다</a:t>
            </a:r>
            <a:r>
              <a:rPr lang="en-US" altLang="ko-KR" dirty="0"/>
              <a:t>.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dirty="0"/>
              <a:t>그리고</a:t>
            </a:r>
            <a:r>
              <a:rPr lang="en-US" altLang="ko-KR" dirty="0"/>
              <a:t>, </a:t>
            </a:r>
            <a:r>
              <a:rPr lang="ko-KR" altLang="en-US" dirty="0" err="1"/>
              <a:t>조산리</a:t>
            </a:r>
            <a:r>
              <a:rPr lang="ko-KR" altLang="en-US" dirty="0"/>
              <a:t> 농어촌마을 신설은 </a:t>
            </a:r>
            <a:r>
              <a:rPr lang="en-US" altLang="ko-KR" dirty="0"/>
              <a:t>2023</a:t>
            </a:r>
            <a:r>
              <a:rPr lang="ko-KR" altLang="en-US" dirty="0"/>
              <a:t>년</a:t>
            </a:r>
            <a:r>
              <a:rPr lang="en-US" altLang="ko-KR" dirty="0"/>
              <a:t>, 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ko-KR" altLang="en-US" dirty="0" err="1"/>
              <a:t>광탄증설과</a:t>
            </a:r>
            <a:r>
              <a:rPr lang="ko-KR" altLang="en-US" dirty="0"/>
              <a:t> </a:t>
            </a:r>
            <a:r>
              <a:rPr lang="ko-KR" altLang="en-US" dirty="0" err="1"/>
              <a:t>두포리</a:t>
            </a:r>
            <a:r>
              <a:rPr lang="ko-KR" altLang="en-US" dirty="0"/>
              <a:t> 농어촌마을 신설은 </a:t>
            </a:r>
            <a:r>
              <a:rPr lang="en-US" altLang="ko-KR" dirty="0"/>
              <a:t>2024</a:t>
            </a:r>
            <a:r>
              <a:rPr lang="ko-KR" altLang="en-US" dirty="0"/>
              <a:t>년 공사 완료를 목표로 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현재 실시설계 중입니다</a:t>
            </a:r>
            <a:r>
              <a:rPr lang="en-US" altLang="ko-KR" dirty="0"/>
              <a:t>.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dirty="0"/>
              <a:t>또한</a:t>
            </a:r>
            <a:r>
              <a:rPr lang="en-US" altLang="ko-KR" dirty="0"/>
              <a:t>, </a:t>
            </a:r>
            <a:r>
              <a:rPr lang="ko-KR" altLang="en-US" b="1" dirty="0"/>
              <a:t>공공하수처리시설 </a:t>
            </a:r>
            <a:r>
              <a:rPr lang="ko-KR" altLang="en-US" b="1" dirty="0" err="1"/>
              <a:t>개량사업</a:t>
            </a:r>
            <a:r>
              <a:rPr lang="ko-KR" altLang="en-US" dirty="0" err="1"/>
              <a:t>은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ko-KR" altLang="en-US" b="1" dirty="0"/>
              <a:t>문산</a:t>
            </a:r>
            <a:r>
              <a:rPr lang="en-US" altLang="ko-KR" b="1" dirty="0"/>
              <a:t>, </a:t>
            </a:r>
            <a:r>
              <a:rPr lang="ko-KR" altLang="en-US" b="1" dirty="0"/>
              <a:t>파주</a:t>
            </a:r>
            <a:r>
              <a:rPr lang="en-US" altLang="ko-KR" b="1" dirty="0"/>
              <a:t>, </a:t>
            </a:r>
            <a:r>
              <a:rPr lang="ko-KR" altLang="en-US" b="1" dirty="0"/>
              <a:t>법원</a:t>
            </a:r>
            <a:r>
              <a:rPr lang="en-US" altLang="ko-KR" b="1" dirty="0"/>
              <a:t>, </a:t>
            </a:r>
            <a:r>
              <a:rPr lang="ko-KR" altLang="en-US" b="1" dirty="0"/>
              <a:t>광탄 하수처리시설의 </a:t>
            </a:r>
            <a:r>
              <a:rPr lang="ko-KR" altLang="en-US" b="1" dirty="0" err="1"/>
              <a:t>시설개량</a:t>
            </a:r>
            <a:r>
              <a:rPr lang="ko-KR" altLang="en-US" dirty="0" err="1"/>
              <a:t>을</a:t>
            </a:r>
            <a:r>
              <a:rPr lang="ko-KR" altLang="en-US" dirty="0"/>
              <a:t> 통해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안정적인 </a:t>
            </a:r>
            <a:r>
              <a:rPr lang="ko-KR" altLang="en-US" dirty="0" err="1"/>
              <a:t>방류수질을</a:t>
            </a:r>
            <a:r>
              <a:rPr lang="ko-KR" altLang="en-US" dirty="0"/>
              <a:t> 확보하고자 추진하고 있으며</a:t>
            </a:r>
            <a:r>
              <a:rPr lang="en-US" altLang="ko-KR" dirty="0"/>
              <a:t>, 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금년 </a:t>
            </a:r>
            <a:r>
              <a:rPr lang="en-US" altLang="ko-KR" dirty="0"/>
              <a:t>2</a:t>
            </a:r>
            <a:r>
              <a:rPr lang="ko-KR" altLang="en-US" dirty="0"/>
              <a:t>월에 공사 착공하였고</a:t>
            </a:r>
          </a:p>
          <a:p>
            <a:pPr fontAlgn="base">
              <a:lnSpc>
                <a:spcPct val="150000"/>
              </a:lnSpc>
            </a:pPr>
            <a:r>
              <a:rPr lang="en-US" altLang="ko-KR" dirty="0" smtClean="0"/>
              <a:t>24</a:t>
            </a:r>
            <a:r>
              <a:rPr lang="ko-KR" altLang="en-US" dirty="0"/>
              <a:t>년 </a:t>
            </a:r>
            <a:r>
              <a:rPr lang="en-US" altLang="ko-KR" dirty="0"/>
              <a:t>2</a:t>
            </a:r>
            <a:r>
              <a:rPr lang="ko-KR" altLang="en-US" dirty="0"/>
              <a:t>월 완료 예정입니다</a:t>
            </a:r>
            <a:r>
              <a:rPr lang="en-US" altLang="ko-KR" dirty="0"/>
              <a:t>. (</a:t>
            </a:r>
            <a:r>
              <a:rPr lang="ko-KR" altLang="en-US" dirty="0"/>
              <a:t>다음</a:t>
            </a:r>
            <a:r>
              <a:rPr lang="en-US" altLang="ko-KR" dirty="0"/>
              <a:t>)</a:t>
            </a:r>
            <a:endParaRPr lang="ko-KR" altLang="en-US" dirty="0"/>
          </a:p>
          <a:p>
            <a:pPr>
              <a:lnSpc>
                <a:spcPct val="150000"/>
              </a:lnSpc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38208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dirty="0"/>
              <a:t>○ </a:t>
            </a:r>
            <a:r>
              <a:rPr lang="en-US" altLang="ko-KR" dirty="0"/>
              <a:t>15</a:t>
            </a:r>
            <a:r>
              <a:rPr lang="ko-KR" altLang="en-US" dirty="0"/>
              <a:t>페이지입니다</a:t>
            </a:r>
            <a:r>
              <a:rPr lang="en-US" altLang="ko-KR" dirty="0"/>
              <a:t>.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ko-KR" altLang="en-US" b="1" dirty="0" err="1"/>
              <a:t>청정도시</a:t>
            </a:r>
            <a:r>
              <a:rPr lang="ko-KR" altLang="en-US" b="1" dirty="0"/>
              <a:t> 구현을 위한 공공하수관로 정비사업 추진 관련입니다</a:t>
            </a:r>
            <a:r>
              <a:rPr lang="en-US" altLang="ko-KR" b="1" dirty="0"/>
              <a:t>.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dirty="0" err="1"/>
              <a:t>하수관로</a:t>
            </a:r>
            <a:r>
              <a:rPr lang="ko-KR" altLang="en-US" dirty="0"/>
              <a:t> 정비는 빗물과 </a:t>
            </a:r>
            <a:r>
              <a:rPr lang="ko-KR" altLang="en-US" dirty="0" err="1"/>
              <a:t>생활하수를</a:t>
            </a:r>
            <a:r>
              <a:rPr lang="ko-KR" altLang="en-US" dirty="0"/>
              <a:t> 별도로 구분하여 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이송</a:t>
            </a:r>
            <a:r>
              <a:rPr lang="en-US" altLang="ko-KR" dirty="0"/>
              <a:t>·</a:t>
            </a:r>
            <a:r>
              <a:rPr lang="ko-KR" altLang="en-US" dirty="0"/>
              <a:t>처리하기 위한 분류식 </a:t>
            </a:r>
            <a:r>
              <a:rPr lang="ko-KR" altLang="en-US" dirty="0" err="1"/>
              <a:t>하수관로</a:t>
            </a:r>
            <a:r>
              <a:rPr lang="ko-KR" altLang="en-US" dirty="0"/>
              <a:t> 사업과 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지반침하 예방을 위한 노후하수관로 정비사업을 추진하고 있으며</a:t>
            </a:r>
          </a:p>
          <a:p>
            <a:pPr fontAlgn="base">
              <a:lnSpc>
                <a:spcPct val="150000"/>
              </a:lnSpc>
            </a:pPr>
            <a:r>
              <a:rPr lang="en-US" altLang="ko-KR" dirty="0"/>
              <a:t>- 22</a:t>
            </a:r>
            <a:r>
              <a:rPr lang="ko-KR" altLang="en-US" dirty="0"/>
              <a:t>년 현재 진행 중인 사업은 </a:t>
            </a:r>
            <a:r>
              <a:rPr lang="en-US" altLang="ko-KR" b="1" dirty="0"/>
              <a:t>9</a:t>
            </a:r>
            <a:r>
              <a:rPr lang="ko-KR" altLang="en-US" b="1" dirty="0"/>
              <a:t>개 사업</a:t>
            </a:r>
            <a:r>
              <a:rPr lang="en-US" altLang="ko-KR" b="1" dirty="0"/>
              <a:t>, </a:t>
            </a:r>
            <a:r>
              <a:rPr lang="ko-KR" altLang="en-US" b="1" dirty="0" err="1"/>
              <a:t>총사업비</a:t>
            </a:r>
            <a:r>
              <a:rPr lang="ko-KR" altLang="en-US" b="1" dirty="0"/>
              <a:t> </a:t>
            </a:r>
            <a:r>
              <a:rPr lang="en-US" altLang="ko-KR" b="1" dirty="0"/>
              <a:t>2,060</a:t>
            </a:r>
            <a:r>
              <a:rPr lang="ko-KR" altLang="en-US" b="1" dirty="0"/>
              <a:t>억원입니다</a:t>
            </a:r>
            <a:r>
              <a:rPr lang="en-US" altLang="ko-KR" b="1" dirty="0"/>
              <a:t>.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용미</a:t>
            </a:r>
            <a:r>
              <a:rPr lang="en-US" altLang="ko-KR" dirty="0"/>
              <a:t>, </a:t>
            </a:r>
            <a:r>
              <a:rPr lang="ko-KR" altLang="en-US" dirty="0"/>
              <a:t>운정</a:t>
            </a:r>
            <a:r>
              <a:rPr lang="en-US" altLang="ko-KR" dirty="0"/>
              <a:t>, </a:t>
            </a:r>
            <a:r>
              <a:rPr lang="ko-KR" altLang="en-US" dirty="0"/>
              <a:t>장곡</a:t>
            </a:r>
            <a:r>
              <a:rPr lang="en-US" altLang="ko-KR" dirty="0"/>
              <a:t>, </a:t>
            </a:r>
            <a:r>
              <a:rPr lang="ko-KR" altLang="en-US" dirty="0"/>
              <a:t>교하 </a:t>
            </a:r>
            <a:r>
              <a:rPr lang="ko-KR" altLang="en-US" dirty="0" err="1"/>
              <a:t>하수관로</a:t>
            </a:r>
            <a:r>
              <a:rPr lang="ko-KR" altLang="en-US" dirty="0"/>
              <a:t> 정비사업 등 </a:t>
            </a:r>
          </a:p>
          <a:p>
            <a:pPr fontAlgn="base">
              <a:lnSpc>
                <a:spcPct val="150000"/>
              </a:lnSpc>
            </a:pPr>
            <a:r>
              <a:rPr lang="ko-KR" altLang="en-US" b="1" dirty="0"/>
              <a:t>총 </a:t>
            </a:r>
            <a:r>
              <a:rPr lang="en-US" altLang="ko-KR" b="1" dirty="0"/>
              <a:t>4</a:t>
            </a:r>
            <a:r>
              <a:rPr lang="ko-KR" altLang="en-US" b="1" dirty="0"/>
              <a:t>개 사업이 공사 중이며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용미 </a:t>
            </a:r>
            <a:r>
              <a:rPr lang="en-US" altLang="ko-KR" dirty="0"/>
              <a:t>74%, </a:t>
            </a:r>
            <a:r>
              <a:rPr lang="ko-KR" altLang="en-US" dirty="0"/>
              <a:t>운정 </a:t>
            </a:r>
            <a:r>
              <a:rPr lang="en-US" altLang="ko-KR" dirty="0"/>
              <a:t>81%, </a:t>
            </a:r>
            <a:r>
              <a:rPr lang="ko-KR" altLang="en-US" dirty="0"/>
              <a:t>장곡 </a:t>
            </a:r>
            <a:r>
              <a:rPr lang="en-US" altLang="ko-KR" dirty="0"/>
              <a:t>83%, </a:t>
            </a:r>
            <a:r>
              <a:rPr lang="ko-KR" altLang="en-US" dirty="0"/>
              <a:t>교하 </a:t>
            </a:r>
            <a:r>
              <a:rPr lang="en-US" altLang="ko-KR" dirty="0"/>
              <a:t>14%</a:t>
            </a:r>
            <a:r>
              <a:rPr lang="ko-KR" altLang="en-US" dirty="0"/>
              <a:t>의 </a:t>
            </a:r>
            <a:r>
              <a:rPr lang="ko-KR" altLang="en-US" dirty="0" err="1"/>
              <a:t>공정률을</a:t>
            </a:r>
            <a:r>
              <a:rPr lang="ko-KR" altLang="en-US" dirty="0"/>
              <a:t> 보이고 있습니다</a:t>
            </a:r>
            <a:r>
              <a:rPr lang="en-US" altLang="ko-KR" dirty="0"/>
              <a:t>.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dirty="0"/>
              <a:t>그 밖에 </a:t>
            </a:r>
            <a:r>
              <a:rPr lang="ko-KR" altLang="en-US" dirty="0" err="1"/>
              <a:t>문산파주</a:t>
            </a:r>
            <a:r>
              <a:rPr lang="ko-KR" altLang="en-US" dirty="0"/>
              <a:t> </a:t>
            </a:r>
            <a:r>
              <a:rPr lang="ko-KR" altLang="en-US" dirty="0" err="1"/>
              <a:t>하수관로</a:t>
            </a:r>
            <a:r>
              <a:rPr lang="ko-KR" altLang="en-US" dirty="0"/>
              <a:t> 정비사업 등 </a:t>
            </a:r>
            <a:r>
              <a:rPr lang="en-US" altLang="ko-KR" dirty="0"/>
              <a:t>5</a:t>
            </a:r>
            <a:r>
              <a:rPr lang="ko-KR" altLang="en-US" dirty="0"/>
              <a:t>개 사업은 설계용역 중입니다</a:t>
            </a:r>
            <a:r>
              <a:rPr lang="en-US" altLang="ko-KR" dirty="0"/>
              <a:t>.</a:t>
            </a:r>
            <a:endParaRPr lang="ko-KR" altLang="en-US" dirty="0"/>
          </a:p>
          <a:p>
            <a:pPr fontAlgn="base">
              <a:lnSpc>
                <a:spcPct val="150000"/>
              </a:lnSpc>
            </a:pPr>
            <a:r>
              <a:rPr lang="en-US" altLang="ko-KR" dirty="0"/>
              <a:t>- </a:t>
            </a:r>
            <a:r>
              <a:rPr lang="ko-KR" altLang="en-US" dirty="0"/>
              <a:t>파주시 하수도 정비 기본계획에 맞춰 단계별로 정비하고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/>
              <a:t>유지관리하여 시민 불편이 없도록 노력하겠습니다</a:t>
            </a:r>
            <a:r>
              <a:rPr lang="en-US" altLang="ko-KR" dirty="0"/>
              <a:t>. </a:t>
            </a:r>
            <a:endParaRPr lang="ko-KR" altLang="en-US" dirty="0"/>
          </a:p>
          <a:p>
            <a:pPr>
              <a:lnSpc>
                <a:spcPct val="150000"/>
              </a:lnSpc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66304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87313" y="741363"/>
            <a:ext cx="6623050" cy="372586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ko-KR" altLang="en-US" dirty="0"/>
              <a:t>□ 이상으로 환경수도관리본부 소관 주요업무 추진실적 보고를 마치겠습니다</a:t>
            </a:r>
            <a:r>
              <a:rPr lang="en-US" altLang="ko-KR" dirty="0"/>
              <a:t>.</a:t>
            </a:r>
            <a:endParaRPr lang="ko-KR" altLang="en-US" dirty="0"/>
          </a:p>
          <a:p>
            <a:pPr fontAlgn="base" latinLnBrk="0"/>
            <a:endParaRPr lang="en-US" altLang="ko-KR" dirty="0" smtClean="0"/>
          </a:p>
          <a:p>
            <a:pPr fontAlgn="base" latinLnBrk="0"/>
            <a:r>
              <a:rPr lang="ko-KR" altLang="en-US" dirty="0" smtClean="0"/>
              <a:t>감사합니다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1823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4778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7361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6026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656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4781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4087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6819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9728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4663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91362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22750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68707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5154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3396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45984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31574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68330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82496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70412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2050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49629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21439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29635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28951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9884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00744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36364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783100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8383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53534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21516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0747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10216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0606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78828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70849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2020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0463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517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5" r:id="rId3"/>
    <p:sldLayoutId id="2147483725" r:id="rId4"/>
    <p:sldLayoutId id="2147483726" r:id="rId5"/>
    <p:sldLayoutId id="2147483727" r:id="rId6"/>
    <p:sldLayoutId id="2147483728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  <p:sldLayoutId id="2147483718" r:id="rId15"/>
    <p:sldLayoutId id="2147483719" r:id="rId16"/>
    <p:sldLayoutId id="2147483720" r:id="rId17"/>
    <p:sldLayoutId id="2147483721" r:id="rId18"/>
    <p:sldLayoutId id="2147483722" r:id="rId19"/>
    <p:sldLayoutId id="2147483743" r:id="rId20"/>
    <p:sldLayoutId id="2147483678" r:id="rId21"/>
    <p:sldLayoutId id="2147483685" r:id="rId22"/>
    <p:sldLayoutId id="2147483686" r:id="rId23"/>
    <p:sldLayoutId id="2147483687" r:id="rId24"/>
    <p:sldLayoutId id="2147483688" r:id="rId25"/>
    <p:sldLayoutId id="2147483691" r:id="rId2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810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3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7.jpeg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0.gif"/><Relationship Id="rId4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1162252" y="1589089"/>
            <a:ext cx="6858000" cy="10810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50" dirty="0"/>
          </a:p>
        </p:txBody>
      </p:sp>
      <p:sp>
        <p:nvSpPr>
          <p:cNvPr id="3" name="TextBox 2"/>
          <p:cNvSpPr txBox="1"/>
          <p:nvPr/>
        </p:nvSpPr>
        <p:spPr>
          <a:xfrm>
            <a:off x="1331641" y="1854598"/>
            <a:ext cx="64807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en-US" altLang="ko-KR" sz="2800" b="1" kern="0" spc="-150" dirty="0">
                <a:gradFill>
                  <a:gsLst>
                    <a:gs pos="0">
                      <a:srgbClr val="1F497D">
                        <a:lumMod val="46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2022</a:t>
            </a:r>
            <a:r>
              <a:rPr lang="ko-KR" altLang="en-US" sz="2800" b="1" kern="0" spc="-150" dirty="0" smtClean="0">
                <a:gradFill>
                  <a:gsLst>
                    <a:gs pos="0">
                      <a:srgbClr val="1F497D">
                        <a:lumMod val="46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년 </a:t>
            </a:r>
            <a:r>
              <a:rPr lang="ko-KR" altLang="en-US" sz="2800" b="1" kern="0" spc="-150" dirty="0">
                <a:gradFill>
                  <a:gsLst>
                    <a:gs pos="0">
                      <a:srgbClr val="1F497D">
                        <a:lumMod val="46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주요업무 추진상황</a:t>
            </a:r>
          </a:p>
        </p:txBody>
      </p:sp>
      <p:sp>
        <p:nvSpPr>
          <p:cNvPr id="12" name="직사각형 11"/>
          <p:cNvSpPr/>
          <p:nvPr/>
        </p:nvSpPr>
        <p:spPr>
          <a:xfrm flipV="1">
            <a:off x="2521945" y="1589089"/>
            <a:ext cx="4138613" cy="5476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50"/>
          </a:p>
        </p:txBody>
      </p:sp>
      <p:sp>
        <p:nvSpPr>
          <p:cNvPr id="13" name="직사각형 12"/>
          <p:cNvSpPr/>
          <p:nvPr/>
        </p:nvSpPr>
        <p:spPr>
          <a:xfrm flipV="1">
            <a:off x="2521945" y="2622552"/>
            <a:ext cx="4138613" cy="5357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50"/>
          </a:p>
        </p:txBody>
      </p:sp>
      <p:grpSp>
        <p:nvGrpSpPr>
          <p:cNvPr id="5128" name="그룹 15"/>
          <p:cNvGrpSpPr>
            <a:grpSpLocks/>
          </p:cNvGrpSpPr>
          <p:nvPr/>
        </p:nvGrpSpPr>
        <p:grpSpPr bwMode="auto">
          <a:xfrm flipV="1">
            <a:off x="3474767" y="4159976"/>
            <a:ext cx="1999060" cy="122634"/>
            <a:chOff x="2582152" y="3887424"/>
            <a:chExt cx="3935736" cy="144000"/>
          </a:xfrm>
        </p:grpSpPr>
        <p:sp>
          <p:nvSpPr>
            <p:cNvPr id="14" name="직사각형 13"/>
            <p:cNvSpPr/>
            <p:nvPr/>
          </p:nvSpPr>
          <p:spPr>
            <a:xfrm>
              <a:off x="2582152" y="3887424"/>
              <a:ext cx="145334" cy="1440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350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6372554" y="3887424"/>
              <a:ext cx="145334" cy="1440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350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154813" y="4011910"/>
            <a:ext cx="264687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24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환경수도관리본부</a:t>
            </a:r>
            <a:endParaRPr lang="en-US" altLang="ko-KR" sz="2100" spc="-113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060" y="1"/>
            <a:ext cx="2888940" cy="135925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7" name="TextBox 16"/>
          <p:cNvSpPr txBox="1"/>
          <p:nvPr/>
        </p:nvSpPr>
        <p:spPr>
          <a:xfrm>
            <a:off x="64586" y="139985"/>
            <a:ext cx="35518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2022</a:t>
            </a:r>
            <a:r>
              <a:rPr lang="ko-KR" altLang="en-US" sz="16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년 행정사무감사</a:t>
            </a:r>
            <a:endParaRPr lang="ko-KR" altLang="en-US" sz="1600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05243"/>
            <a:ext cx="1554791" cy="839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2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4755" y="91512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탄소중립 및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기후위기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대응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환경보전과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33900" y="2034064"/>
            <a:ext cx="5778260" cy="3888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기후변화 대응계획 수립</a:t>
            </a:r>
            <a:endParaRPr lang="ko-KR" altLang="en-US" sz="1600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01691"/>
            <a:ext cx="8146690" cy="1002513"/>
            <a:chOff x="363314" y="1126248"/>
            <a:chExt cx="8146690" cy="941909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363314" y="1126248"/>
              <a:ext cx="5760640" cy="363652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err="1" smtClean="0">
                  <a:solidFill>
                    <a:schemeClr val="tx1"/>
                  </a:solidFill>
                  <a:latin typeface="+mn-ea"/>
                </a:rPr>
                <a:t>탄소중립을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 향한 </a:t>
              </a:r>
              <a:r>
                <a:rPr lang="ko-KR" altLang="en-US" b="1" dirty="0" err="1" smtClean="0">
                  <a:solidFill>
                    <a:schemeClr val="tx1"/>
                  </a:solidFill>
                  <a:latin typeface="+mn-ea"/>
                </a:rPr>
                <a:t>이행체계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 구축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413465"/>
              <a:ext cx="8064896" cy="6546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탄소중립</a:t>
              </a:r>
              <a:r>
                <a:rPr lang="en-US" altLang="ko-KR" sz="1600" b="1" dirty="0" smtClean="0">
                  <a:latin typeface="+mn-ea"/>
                </a:rPr>
                <a:t>·</a:t>
              </a:r>
              <a:r>
                <a:rPr lang="ko-KR" altLang="en-US" sz="1600" b="1" dirty="0" smtClean="0">
                  <a:latin typeface="+mn-ea"/>
                </a:rPr>
                <a:t>녹색성장 기본조례 제정</a:t>
              </a:r>
              <a:endParaRPr lang="en-US" altLang="ko-KR" sz="1600" b="1" dirty="0" smtClean="0">
                <a:latin typeface="+mn-ea"/>
              </a:endParaRPr>
            </a:p>
            <a:p>
              <a:r>
                <a:rPr kumimoji="1" lang="en-US" altLang="ko-KR" sz="1400" dirty="0" smtClean="0">
                  <a:latin typeface="+mn-ea"/>
                </a:rPr>
                <a:t> - </a:t>
              </a:r>
              <a:r>
                <a:rPr kumimoji="1" lang="ko-KR" altLang="en-US" sz="1400" dirty="0" smtClean="0">
                  <a:latin typeface="+mn-ea"/>
                </a:rPr>
                <a:t>탄소중립 기본원칙 및 온실가스 감축 시행  </a:t>
              </a:r>
              <a:endParaRPr kumimoji="1" lang="en-US" altLang="ko-KR" sz="1400" dirty="0">
                <a:latin typeface="+mj-ea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334408" y="2368520"/>
            <a:ext cx="8090412" cy="786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buFont typeface="Wingdings" pitchFamily="2" charset="2"/>
              <a:buChar char="§"/>
            </a:pPr>
            <a:r>
              <a:rPr lang="ko-KR" altLang="en-US" sz="1600" b="1" dirty="0" smtClean="0">
                <a:latin typeface="+mn-ea"/>
              </a:rPr>
              <a:t> 연도별 온실가스 배출량 산정 및 </a:t>
            </a:r>
            <a:r>
              <a:rPr lang="ko-KR" altLang="en-US" sz="1600" b="1" dirty="0" err="1" smtClean="0">
                <a:latin typeface="+mn-ea"/>
              </a:rPr>
              <a:t>연차별</a:t>
            </a:r>
            <a:r>
              <a:rPr lang="ko-KR" altLang="en-US" sz="1600" b="1" dirty="0" smtClean="0">
                <a:latin typeface="+mn-ea"/>
              </a:rPr>
              <a:t> 감축목표 구체화</a:t>
            </a:r>
            <a:endParaRPr lang="en-US" altLang="ko-KR" sz="1600" b="1" dirty="0" smtClean="0">
              <a:latin typeface="+mn-ea"/>
            </a:endParaRPr>
          </a:p>
          <a:p>
            <a:r>
              <a:rPr kumimoji="1" lang="en-US" altLang="ko-KR" b="1" dirty="0" smtClean="0">
                <a:latin typeface="+mn-ea"/>
              </a:rPr>
              <a:t> </a:t>
            </a:r>
            <a:r>
              <a:rPr kumimoji="1" lang="en-US" altLang="ko-KR" sz="1400" dirty="0" smtClean="0">
                <a:latin typeface="+mn-ea"/>
              </a:rPr>
              <a:t>-</a:t>
            </a:r>
            <a:r>
              <a:rPr kumimoji="1" lang="en-US" altLang="ko-KR" b="1" dirty="0" smtClean="0">
                <a:latin typeface="+mn-ea"/>
              </a:rPr>
              <a:t> </a:t>
            </a:r>
            <a:r>
              <a:rPr kumimoji="1" lang="ko-KR" altLang="en-US" sz="1400" dirty="0" smtClean="0">
                <a:latin typeface="+mn-ea"/>
              </a:rPr>
              <a:t>계획수립 용역 추진중</a:t>
            </a:r>
            <a:r>
              <a:rPr kumimoji="1" lang="en-US" altLang="ko-KR" sz="1400" dirty="0" smtClean="0">
                <a:latin typeface="+mn-ea"/>
              </a:rPr>
              <a:t>: 84</a:t>
            </a:r>
            <a:r>
              <a:rPr kumimoji="1" lang="ko-KR" altLang="en-US" sz="1400" smtClean="0">
                <a:latin typeface="+mn-ea"/>
              </a:rPr>
              <a:t>백만원</a:t>
            </a:r>
            <a:endParaRPr kumimoji="1" lang="en-US" altLang="ko-KR" sz="1400" dirty="0" smtClean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0740" y="1467504"/>
            <a:ext cx="1720932" cy="12482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6" name="모서리가 둥근 직사각형 15"/>
          <p:cNvSpPr/>
          <p:nvPr/>
        </p:nvSpPr>
        <p:spPr>
          <a:xfrm>
            <a:off x="174755" y="3099185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미세먼지 걱정 없는 대기환경 개선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6920888"/>
              </p:ext>
            </p:extLst>
          </p:nvPr>
        </p:nvGraphicFramePr>
        <p:xfrm>
          <a:off x="354832" y="3487172"/>
          <a:ext cx="6088872" cy="91440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{7DF18680-E054-41AD-8BC1-D1AEF772440D}</a:tableStyleId>
              </a:tblPr>
              <a:tblGrid>
                <a:gridCol w="1552872">
                  <a:extLst>
                    <a:ext uri="{9D8B030D-6E8A-4147-A177-3AD203B41FA5}">
                      <a16:colId xmlns:a16="http://schemas.microsoft.com/office/drawing/2014/main" val="967820671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3409784975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3686882635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1905962088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i="0" spc="-150" baseline="0" dirty="0" smtClean="0">
                          <a:latin typeface="+mn-lt"/>
                        </a:rPr>
                        <a:t>추진실적 </a:t>
                      </a:r>
                      <a:r>
                        <a:rPr lang="en-US" altLang="ko-KR" sz="1000" b="0" i="0" spc="-150" baseline="0" dirty="0" smtClean="0">
                          <a:latin typeface="+mn-lt"/>
                        </a:rPr>
                        <a:t>(8</a:t>
                      </a:r>
                      <a:r>
                        <a:rPr lang="ko-KR" altLang="en-US" sz="1000" b="0" i="0" spc="-150" baseline="0" dirty="0" err="1" smtClean="0">
                          <a:latin typeface="+mn-lt"/>
                        </a:rPr>
                        <a:t>월말기준</a:t>
                      </a:r>
                      <a:r>
                        <a:rPr lang="en-US" altLang="ko-KR" sz="1000" b="0" i="0" spc="-150" baseline="0" dirty="0" smtClean="0">
                          <a:latin typeface="+mn-lt"/>
                        </a:rPr>
                        <a:t>)</a:t>
                      </a:r>
                      <a:endParaRPr lang="ko-KR" altLang="en-US" sz="1000" b="0" i="0" spc="-150" baseline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i="0" spc="-150" baseline="0" dirty="0" err="1" smtClean="0">
                          <a:latin typeface="+mn-lt"/>
                        </a:rPr>
                        <a:t>조기폐차</a:t>
                      </a:r>
                      <a:r>
                        <a:rPr lang="ko-KR" altLang="en-US" sz="1400" b="0" i="0" spc="-150" baseline="0" dirty="0" smtClean="0">
                          <a:latin typeface="+mn-lt"/>
                        </a:rPr>
                        <a:t> 지원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i="0" spc="-150" baseline="0" dirty="0" smtClean="0">
                          <a:latin typeface="+mn-lt"/>
                        </a:rPr>
                        <a:t>저감장치 부착</a:t>
                      </a:r>
                      <a:endParaRPr lang="ko-KR" altLang="en-US" sz="1400" b="0" i="0" spc="-150" baseline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i="0" spc="-150" baseline="0" dirty="0" smtClean="0">
                          <a:latin typeface="+mn-lt"/>
                        </a:rPr>
                        <a:t>친환경자동차 보급 </a:t>
                      </a:r>
                      <a:endParaRPr lang="ko-KR" altLang="en-US" sz="1400" b="0" i="0" spc="-150" baseline="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8846216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i="0" spc="-150" baseline="0" dirty="0" smtClean="0">
                          <a:latin typeface="+mn-lt"/>
                        </a:rPr>
                        <a:t>사  업  량 </a:t>
                      </a:r>
                      <a:r>
                        <a:rPr lang="ko-KR" altLang="en-US" sz="1000" b="0" i="0" spc="-150" baseline="0" dirty="0" smtClean="0">
                          <a:latin typeface="+mn-lt"/>
                        </a:rPr>
                        <a:t> </a:t>
                      </a:r>
                      <a:r>
                        <a:rPr lang="en-US" altLang="ko-KR" sz="1000" b="0" i="0" spc="-150" baseline="0" dirty="0" smtClean="0">
                          <a:latin typeface="+mn-lt"/>
                        </a:rPr>
                        <a:t>(</a:t>
                      </a:r>
                      <a:r>
                        <a:rPr lang="ko-KR" altLang="en-US" sz="1000" b="0" i="0" spc="-150" baseline="0" dirty="0" smtClean="0">
                          <a:latin typeface="+mn-lt"/>
                        </a:rPr>
                        <a:t>대</a:t>
                      </a:r>
                      <a:r>
                        <a:rPr lang="en-US" altLang="ko-KR" sz="1000" b="0" i="0" spc="-150" baseline="0" dirty="0" smtClean="0">
                          <a:latin typeface="+mn-lt"/>
                        </a:rPr>
                        <a:t>)</a:t>
                      </a:r>
                      <a:endParaRPr lang="ko-KR" altLang="en-US" sz="1000" b="0" i="0" spc="-150" baseline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i="0" spc="0" baseline="0" dirty="0" smtClean="0">
                          <a:latin typeface="+mn-lt"/>
                        </a:rPr>
                        <a:t>  365</a:t>
                      </a:r>
                      <a:endParaRPr lang="ko-KR" altLang="en-US" sz="1000" b="0" i="0" spc="0" baseline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i="0" spc="0" baseline="0" dirty="0" smtClean="0">
                          <a:latin typeface="+mn-lt"/>
                        </a:rPr>
                        <a:t>  91</a:t>
                      </a:r>
                      <a:endParaRPr lang="ko-KR" altLang="en-US" sz="1400" b="0" i="0" spc="0" baseline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i="0" spc="0" baseline="0" dirty="0" smtClean="0">
                          <a:latin typeface="+mn-lt"/>
                        </a:rPr>
                        <a:t>   728</a:t>
                      </a:r>
                      <a:endParaRPr lang="ko-KR" altLang="en-US" sz="1400" b="0" i="0" spc="0" baseline="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91288755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400" b="0" i="0" spc="-150" baseline="0" dirty="0" smtClean="0">
                          <a:latin typeface="+mn-lt"/>
                        </a:rPr>
                        <a:t>사 업 비 </a:t>
                      </a:r>
                      <a:r>
                        <a:rPr lang="en-US" altLang="ko-KR" sz="1000" b="0" i="0" spc="-150" baseline="0" dirty="0" smtClean="0">
                          <a:latin typeface="+mn-lt"/>
                        </a:rPr>
                        <a:t>(</a:t>
                      </a:r>
                      <a:r>
                        <a:rPr lang="ko-KR" altLang="en-US" sz="1000" b="0" i="0" spc="-150" baseline="0" dirty="0" smtClean="0">
                          <a:latin typeface="+mn-lt"/>
                        </a:rPr>
                        <a:t>백만원</a:t>
                      </a:r>
                      <a:r>
                        <a:rPr lang="en-US" altLang="ko-KR" sz="1000" b="0" i="0" spc="-150" baseline="0" dirty="0" smtClean="0">
                          <a:latin typeface="+mn-lt"/>
                        </a:rPr>
                        <a:t>)</a:t>
                      </a:r>
                      <a:endParaRPr lang="ko-KR" altLang="en-US" sz="1000" b="0" i="0" spc="-150" baseline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i="0" spc="0" baseline="0" dirty="0" smtClean="0">
                          <a:latin typeface="+mn-lt"/>
                        </a:rPr>
                        <a:t>1,029</a:t>
                      </a:r>
                      <a:endParaRPr lang="ko-KR" altLang="en-US" sz="1000" b="0" i="0" spc="0" baseline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i="0" spc="0" baseline="0" dirty="0" smtClean="0">
                          <a:latin typeface="+mn-lt"/>
                        </a:rPr>
                        <a:t>537</a:t>
                      </a:r>
                      <a:endParaRPr lang="ko-KR" altLang="en-US" sz="1400" b="0" i="0" spc="0" baseline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400" b="0" i="0" spc="0" baseline="0" dirty="0" smtClean="0">
                          <a:latin typeface="+mn-lt"/>
                        </a:rPr>
                        <a:t>17,062</a:t>
                      </a:r>
                      <a:endParaRPr lang="ko-KR" altLang="en-US" sz="1400" b="0" i="0" spc="0" baseline="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31280810"/>
                  </a:ext>
                </a:extLst>
              </a:tr>
            </a:tbl>
          </a:graphicData>
        </a:graphic>
      </p:graphicFrame>
      <p:pic>
        <p:nvPicPr>
          <p:cNvPr id="20" name="_x429473160" descr="EMB0000245c0bb7"/>
          <p:cNvPicPr preferRelativeResize="0">
            <a:picLocks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57" b="1"/>
          <a:stretch/>
        </p:blipFill>
        <p:spPr bwMode="auto">
          <a:xfrm>
            <a:off x="6732240" y="3552142"/>
            <a:ext cx="1692580" cy="10856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45318" y="4343168"/>
            <a:ext cx="604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※</a:t>
            </a:r>
            <a:r>
              <a:rPr lang="ko-KR" altLang="en-US" dirty="0" smtClean="0"/>
              <a:t> </a:t>
            </a:r>
            <a:r>
              <a:rPr lang="ko-KR" altLang="en-US" sz="1200" dirty="0" err="1" smtClean="0"/>
              <a:t>노후경유차</a:t>
            </a:r>
            <a:r>
              <a:rPr lang="ko-KR" altLang="en-US" sz="1200" dirty="0" smtClean="0"/>
              <a:t> 운행제한 단속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과태료 </a:t>
            </a:r>
            <a:r>
              <a:rPr lang="en-US" altLang="ko-KR" sz="1200" dirty="0" smtClean="0"/>
              <a:t>399</a:t>
            </a:r>
            <a:r>
              <a:rPr lang="ko-KR" altLang="en-US" sz="1200" dirty="0" smtClean="0"/>
              <a:t>건 부과 </a:t>
            </a:r>
            <a:r>
              <a:rPr lang="en-US" altLang="ko-KR" sz="1200" dirty="0" smtClean="0"/>
              <a:t>(39</a:t>
            </a:r>
            <a:r>
              <a:rPr lang="ko-KR" altLang="en-US" sz="1200" dirty="0" smtClean="0"/>
              <a:t>백만원</a:t>
            </a:r>
            <a:r>
              <a:rPr lang="en-US" altLang="ko-KR" sz="1200" dirty="0" smtClean="0"/>
              <a:t>)</a:t>
            </a:r>
            <a:endParaRPr lang="ko-KR" altLang="en-US" sz="1200" dirty="0"/>
          </a:p>
        </p:txBody>
      </p:sp>
      <p:sp>
        <p:nvSpPr>
          <p:cNvPr id="23" name="슬라이드 번호 개체 틀 5"/>
          <p:cNvSpPr txBox="1">
            <a:spLocks/>
          </p:cNvSpPr>
          <p:nvPr/>
        </p:nvSpPr>
        <p:spPr>
          <a:xfrm>
            <a:off x="7010400" y="4874496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>
                <a:latin typeface="-윤고딕330" pitchFamily="18" charset="-127"/>
                <a:ea typeface="-윤고딕330" pitchFamily="18" charset="-127"/>
              </a:rPr>
              <a:t> 1 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95248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00" y="4920240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4755" y="698943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미세먼지 걱정 없는 대기환경 개선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821498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환경보전과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174755" y="1106090"/>
            <a:ext cx="6485477" cy="3888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+mj-lt"/>
                <a:ea typeface="HY헤드라인M" pitchFamily="18" charset="-127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j-lt"/>
              </a:rPr>
              <a:t>생활환경 개선 및 </a:t>
            </a:r>
            <a:r>
              <a:rPr lang="ko-KR" altLang="en-US" b="1" dirty="0" err="1" smtClean="0">
                <a:solidFill>
                  <a:schemeClr val="tx1"/>
                </a:solidFill>
                <a:latin typeface="+mj-lt"/>
              </a:rPr>
              <a:t>민감계층</a:t>
            </a:r>
            <a:r>
              <a:rPr lang="ko-KR" altLang="en-US" b="1" dirty="0" smtClean="0">
                <a:solidFill>
                  <a:schemeClr val="tx1"/>
                </a:solidFill>
                <a:latin typeface="+mj-lt"/>
              </a:rPr>
              <a:t> 보호</a:t>
            </a:r>
            <a:endParaRPr lang="ko-KR" altLang="en-US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339623" y="1509644"/>
            <a:ext cx="8114998" cy="1206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3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+mn-ea"/>
              </a:rPr>
              <a:t> </a:t>
            </a:r>
            <a:r>
              <a:rPr lang="ko-KR" altLang="en-US" sz="1400" b="1" dirty="0" err="1" smtClean="0">
                <a:latin typeface="+mn-ea"/>
              </a:rPr>
              <a:t>저녹스</a:t>
            </a:r>
            <a:r>
              <a:rPr lang="ko-KR" altLang="en-US" sz="1400" b="1" dirty="0" smtClean="0">
                <a:latin typeface="+mn-ea"/>
              </a:rPr>
              <a:t> 보일러 교체 지원</a:t>
            </a:r>
            <a:r>
              <a:rPr lang="en-US" altLang="ko-KR" sz="1400" dirty="0" smtClean="0">
                <a:latin typeface="+mn-ea"/>
              </a:rPr>
              <a:t>(1,429</a:t>
            </a:r>
            <a:r>
              <a:rPr lang="ko-KR" altLang="en-US" sz="1400" dirty="0" smtClean="0">
                <a:latin typeface="+mn-ea"/>
              </a:rPr>
              <a:t>대</a:t>
            </a:r>
            <a:r>
              <a:rPr lang="en-US" altLang="ko-KR" sz="1400" dirty="0" smtClean="0">
                <a:latin typeface="+mn-ea"/>
              </a:rPr>
              <a:t>)</a:t>
            </a:r>
          </a:p>
          <a:p>
            <a:pPr>
              <a:lnSpc>
                <a:spcPct val="13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+mn-ea"/>
              </a:rPr>
              <a:t> 취약계층 이용시설 환경개선 지원</a:t>
            </a:r>
            <a:endParaRPr lang="en-US" altLang="ko-KR" sz="1400" b="1" dirty="0">
              <a:latin typeface="+mn-ea"/>
            </a:endParaRPr>
          </a:p>
          <a:p>
            <a:pPr>
              <a:lnSpc>
                <a:spcPct val="130000"/>
              </a:lnSpc>
            </a:pPr>
            <a:r>
              <a:rPr kumimoji="1" lang="ko-KR" altLang="en-US" sz="1400" dirty="0"/>
              <a:t> </a:t>
            </a:r>
            <a:r>
              <a:rPr kumimoji="1" lang="en-US" altLang="ko-KR" sz="1400" dirty="0"/>
              <a:t>- </a:t>
            </a:r>
            <a:r>
              <a:rPr kumimoji="1" lang="ko-KR" altLang="en-US" sz="1400" dirty="0" smtClean="0"/>
              <a:t>노유자 시설 등 공기청정기 설치</a:t>
            </a:r>
            <a:r>
              <a:rPr kumimoji="1" lang="en-US" altLang="ko-KR" sz="1400" dirty="0" smtClean="0"/>
              <a:t>(136</a:t>
            </a:r>
            <a:r>
              <a:rPr kumimoji="1" lang="ko-KR" altLang="en-US" sz="1400" dirty="0" smtClean="0"/>
              <a:t>개소</a:t>
            </a:r>
            <a:r>
              <a:rPr kumimoji="1" lang="en-US" altLang="ko-KR" sz="1400" dirty="0" smtClean="0"/>
              <a:t>)</a:t>
            </a:r>
          </a:p>
          <a:p>
            <a:r>
              <a:rPr kumimoji="1" lang="en-US" altLang="ko-KR" sz="1400" dirty="0" smtClean="0"/>
              <a:t> - </a:t>
            </a:r>
            <a:r>
              <a:rPr kumimoji="1" lang="ko-KR" altLang="en-US" sz="1400" dirty="0" smtClean="0"/>
              <a:t>실내 </a:t>
            </a:r>
            <a:r>
              <a:rPr kumimoji="1" lang="ko-KR" altLang="en-US" sz="1400" dirty="0" err="1" smtClean="0"/>
              <a:t>공기질</a:t>
            </a:r>
            <a:r>
              <a:rPr kumimoji="1" lang="ko-KR" altLang="en-US" sz="1400" dirty="0" smtClean="0"/>
              <a:t> 측정 및 컨설팅 지원</a:t>
            </a:r>
            <a:r>
              <a:rPr kumimoji="1" lang="en-US" altLang="ko-KR" sz="1400" dirty="0" smtClean="0"/>
              <a:t>(600</a:t>
            </a:r>
            <a:r>
              <a:rPr kumimoji="1" lang="ko-KR" altLang="en-US" sz="1400" dirty="0" smtClean="0"/>
              <a:t>개소</a:t>
            </a:r>
            <a:r>
              <a:rPr kumimoji="1" lang="en-US" altLang="ko-KR" sz="1400" dirty="0" smtClean="0"/>
              <a:t>)</a:t>
            </a:r>
            <a:endParaRPr kumimoji="1" lang="en-US" altLang="ko-KR" sz="1400" dirty="0"/>
          </a:p>
        </p:txBody>
      </p:sp>
      <p:sp>
        <p:nvSpPr>
          <p:cNvPr id="27" name="모서리가 둥근 직사각형 26"/>
          <p:cNvSpPr/>
          <p:nvPr/>
        </p:nvSpPr>
        <p:spPr>
          <a:xfrm>
            <a:off x="173701" y="2735126"/>
            <a:ext cx="6486531" cy="388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+mj-lt"/>
                <a:ea typeface="HY헤드라인M" pitchFamily="18" charset="-127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j-lt"/>
              </a:rPr>
              <a:t>정확하고 촘촘한 미세먼지 정보 제공</a:t>
            </a:r>
            <a:endParaRPr lang="ko-KR" altLang="en-US" b="1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339623" y="3164433"/>
            <a:ext cx="6668105" cy="69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3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>
                <a:latin typeface="+mj-lt"/>
              </a:rPr>
              <a:t> 대기오염측정망 유지</a:t>
            </a:r>
            <a:r>
              <a:rPr lang="en-US" altLang="ko-KR" sz="1400" b="1" dirty="0" smtClean="0">
                <a:latin typeface="+mn-ea"/>
              </a:rPr>
              <a:t>·</a:t>
            </a:r>
            <a:r>
              <a:rPr lang="ko-KR" altLang="en-US" sz="1400" b="1" dirty="0" smtClean="0">
                <a:latin typeface="+mn-ea"/>
              </a:rPr>
              <a:t>관리</a:t>
            </a:r>
            <a:r>
              <a:rPr lang="en-US" altLang="ko-KR" sz="1400" dirty="0" smtClean="0">
                <a:latin typeface="+mn-ea"/>
              </a:rPr>
              <a:t>(3</a:t>
            </a:r>
            <a:r>
              <a:rPr lang="ko-KR" altLang="en-US" sz="1400" dirty="0" smtClean="0">
                <a:latin typeface="+mn-ea"/>
              </a:rPr>
              <a:t>개소 </a:t>
            </a:r>
            <a:r>
              <a:rPr lang="en-US" altLang="ko-KR" sz="1400" dirty="0" smtClean="0">
                <a:latin typeface="+mn-ea"/>
              </a:rPr>
              <a:t>/ </a:t>
            </a:r>
            <a:r>
              <a:rPr lang="ko-KR" altLang="en-US" sz="1400" dirty="0" err="1" smtClean="0">
                <a:latin typeface="+mn-ea"/>
              </a:rPr>
              <a:t>금촌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운정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파주</a:t>
            </a:r>
            <a:r>
              <a:rPr lang="en-US" altLang="ko-KR" sz="1400" dirty="0" smtClean="0">
                <a:latin typeface="+mn-ea"/>
              </a:rPr>
              <a:t>)</a:t>
            </a:r>
            <a:endParaRPr kumimoji="1" lang="en-US" altLang="ko-KR" sz="1400" dirty="0" smtClean="0"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/>
              <a:t> </a:t>
            </a:r>
            <a:r>
              <a:rPr kumimoji="1" lang="ko-KR" altLang="en-US" sz="1400" b="1" dirty="0" smtClean="0"/>
              <a:t>미세먼지 </a:t>
            </a:r>
            <a:r>
              <a:rPr kumimoji="1" lang="ko-KR" altLang="en-US" sz="1400" b="1" dirty="0" err="1" smtClean="0"/>
              <a:t>간이측정소</a:t>
            </a:r>
            <a:r>
              <a:rPr kumimoji="1" lang="ko-KR" altLang="en-US" sz="1400" b="1" dirty="0" smtClean="0"/>
              <a:t> 관리</a:t>
            </a:r>
            <a:r>
              <a:rPr kumimoji="1" lang="en-US" altLang="ko-KR" sz="1400" dirty="0" smtClean="0"/>
              <a:t>(23</a:t>
            </a:r>
            <a:r>
              <a:rPr kumimoji="1" lang="ko-KR" altLang="en-US" sz="1400" dirty="0" smtClean="0"/>
              <a:t>개소 </a:t>
            </a:r>
            <a:r>
              <a:rPr kumimoji="1" lang="en-US" altLang="ko-KR" sz="1400" dirty="0" smtClean="0"/>
              <a:t>/ </a:t>
            </a:r>
            <a:r>
              <a:rPr kumimoji="1" lang="ko-KR" altLang="en-US" sz="1400" dirty="0" smtClean="0"/>
              <a:t>우리동네 미세먼지 알림 시스템 연계</a:t>
            </a:r>
            <a:r>
              <a:rPr kumimoji="1" lang="en-US" altLang="ko-KR" sz="1400" dirty="0" smtClean="0"/>
              <a:t>)</a:t>
            </a:r>
            <a:endParaRPr lang="en-US" altLang="ko-KR" sz="1400" dirty="0">
              <a:latin typeface="+mn-ea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173172" y="-1834177"/>
            <a:ext cx="1800000" cy="906863"/>
          </a:xfrm>
          <a:prstGeom prst="rect">
            <a:avLst/>
          </a:prstGeom>
        </p:spPr>
      </p:pic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2659268" y="-31453"/>
            <a:ext cx="4724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3" name="Rectangle 4"/>
          <p:cNvSpPr>
            <a:spLocks noChangeArrowheads="1"/>
          </p:cNvSpPr>
          <p:nvPr/>
        </p:nvSpPr>
        <p:spPr bwMode="auto">
          <a:xfrm>
            <a:off x="6927004" y="1543245"/>
            <a:ext cx="469433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8" name="모서리가 둥근 직사각형 17"/>
          <p:cNvSpPr/>
          <p:nvPr/>
        </p:nvSpPr>
        <p:spPr>
          <a:xfrm>
            <a:off x="173701" y="3867894"/>
            <a:ext cx="6486531" cy="3888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+mj-lt"/>
                <a:ea typeface="HY헤드라인M" pitchFamily="18" charset="-127"/>
              </a:rPr>
              <a:t>❙</a:t>
            </a:r>
            <a:r>
              <a:rPr lang="ko-KR" altLang="en-US" b="1" dirty="0">
                <a:solidFill>
                  <a:schemeClr val="tx1"/>
                </a:solidFill>
                <a:latin typeface="+mj-lt"/>
              </a:rPr>
              <a:t>산업부문 감시 강화 및 컨설팅 지원</a:t>
            </a: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339623" y="4362970"/>
            <a:ext cx="8064896" cy="5237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 대기오염물질 </a:t>
            </a:r>
            <a:r>
              <a:rPr kumimoji="1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배출업체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 방지시설 </a:t>
            </a:r>
            <a:r>
              <a:rPr kumimoji="1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설치지원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n-ea"/>
              </a:rPr>
              <a:t>(125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n-ea"/>
              </a:rPr>
              <a:t>개소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n-ea"/>
              </a:rPr>
              <a:t>)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 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+mn-ea"/>
              </a:rPr>
              <a:t>미세먼지 </a:t>
            </a:r>
            <a:r>
              <a:rPr kumimoji="1" lang="ko-KR" altLang="en-US" sz="1400" b="1" dirty="0" err="1" smtClean="0">
                <a:solidFill>
                  <a:prstClr val="black"/>
                </a:solidFill>
                <a:latin typeface="+mn-ea"/>
              </a:rPr>
              <a:t>배출원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+mn-ea"/>
              </a:rPr>
              <a:t> 조사 및 감시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n-ea"/>
              </a:rPr>
              <a:t>(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n-ea"/>
              </a:rPr>
              <a:t>감시원 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n-ea"/>
              </a:rPr>
              <a:t>14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n-ea"/>
              </a:rPr>
              <a:t>명 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n-ea"/>
              </a:rPr>
              <a:t>/ 866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n-ea"/>
              </a:rPr>
              <a:t>개소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n-ea"/>
              </a:rPr>
              <a:t>)</a:t>
            </a:r>
            <a:endParaRPr kumimoji="1" lang="en-US" altLang="ko-KR" sz="1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321350" y="2750000"/>
            <a:ext cx="8736784" cy="451003"/>
            <a:chOff x="321350" y="2796274"/>
            <a:chExt cx="8736784" cy="462470"/>
          </a:xfrm>
        </p:grpSpPr>
        <p:sp>
          <p:nvSpPr>
            <p:cNvPr id="28" name="TextBox 27"/>
            <p:cNvSpPr txBox="1"/>
            <p:nvPr/>
          </p:nvSpPr>
          <p:spPr bwMode="auto">
            <a:xfrm>
              <a:off x="321350" y="2796274"/>
              <a:ext cx="6768752" cy="3877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kumimoji="1" lang="ko-KR" altLang="en-US" sz="1400" dirty="0" smtClean="0">
                  <a:gradFill>
                    <a:gsLst>
                      <a:gs pos="100000">
                        <a:srgbClr val="F79646">
                          <a:lumMod val="50000"/>
                        </a:srgbClr>
                      </a:gs>
                      <a:gs pos="100000">
                        <a:srgbClr val="1F497D">
                          <a:lumMod val="5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r>
                <a:rPr lang="en-US" altLang="ko-KR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endParaRPr lang="ko-KR" altLang="en-US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29" name="Rectangle 4"/>
            <p:cNvSpPr>
              <a:spLocks noChangeArrowheads="1"/>
            </p:cNvSpPr>
            <p:nvPr/>
          </p:nvSpPr>
          <p:spPr bwMode="auto">
            <a:xfrm>
              <a:off x="7566713" y="3167962"/>
              <a:ext cx="1491421" cy="907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321350" y="2750000"/>
            <a:ext cx="8736784" cy="451003"/>
            <a:chOff x="321350" y="2796274"/>
            <a:chExt cx="8736784" cy="462470"/>
          </a:xfrm>
        </p:grpSpPr>
        <p:sp>
          <p:nvSpPr>
            <p:cNvPr id="32" name="TextBox 31"/>
            <p:cNvSpPr txBox="1"/>
            <p:nvPr/>
          </p:nvSpPr>
          <p:spPr bwMode="auto">
            <a:xfrm>
              <a:off x="321350" y="2796274"/>
              <a:ext cx="6768752" cy="3877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kumimoji="1" lang="ko-KR" altLang="en-US" sz="1400" dirty="0" smtClean="0">
                  <a:gradFill>
                    <a:gsLst>
                      <a:gs pos="100000">
                        <a:srgbClr val="F79646">
                          <a:lumMod val="50000"/>
                        </a:srgbClr>
                      </a:gs>
                      <a:gs pos="100000">
                        <a:srgbClr val="1F497D">
                          <a:lumMod val="5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r>
                <a:rPr lang="en-US" altLang="ko-KR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endParaRPr lang="ko-KR" altLang="en-US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33" name="Rectangle 4"/>
            <p:cNvSpPr>
              <a:spLocks noChangeArrowheads="1"/>
            </p:cNvSpPr>
            <p:nvPr/>
          </p:nvSpPr>
          <p:spPr bwMode="auto">
            <a:xfrm>
              <a:off x="7566713" y="3167962"/>
              <a:ext cx="1491421" cy="907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34" name="모서리가 둥근 직사각형 33"/>
          <p:cNvSpPr/>
          <p:nvPr/>
        </p:nvSpPr>
        <p:spPr>
          <a:xfrm>
            <a:off x="185160" y="1056236"/>
            <a:ext cx="8459636" cy="3897461"/>
          </a:xfrm>
          <a:prstGeom prst="roundRect">
            <a:avLst>
              <a:gd name="adj" fmla="val 1495"/>
            </a:avLst>
          </a:prstGeom>
          <a:noFill/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 rotWithShape="1">
          <a:blip r:embed="rId5"/>
          <a:srcRect t="3072" r="965" b="1598"/>
          <a:stretch/>
        </p:blipFill>
        <p:spPr>
          <a:xfrm>
            <a:off x="6927005" y="2859781"/>
            <a:ext cx="1533428" cy="18236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01" t="-964" r="41600"/>
          <a:stretch/>
        </p:blipFill>
        <p:spPr>
          <a:xfrm rot="5400000">
            <a:off x="7032724" y="1119139"/>
            <a:ext cx="1377514" cy="154643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" name="슬라이드 번호 개체 틀 5"/>
          <p:cNvSpPr txBox="1">
            <a:spLocks/>
          </p:cNvSpPr>
          <p:nvPr/>
        </p:nvSpPr>
        <p:spPr>
          <a:xfrm>
            <a:off x="7010400" y="4874496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noProof="0" dirty="0">
                <a:latin typeface="-윤고딕330" pitchFamily="18" charset="-127"/>
                <a:ea typeface="-윤고딕330" pitchFamily="18" charset="-127"/>
              </a:rPr>
              <a:t>2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3241708" y="1618471"/>
            <a:ext cx="898244" cy="96363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solidFill>
                  <a:schemeClr val="tx1"/>
                </a:solidFill>
                <a:latin typeface="+mj-lt"/>
              </a:rPr>
              <a:t>‘22. 8</a:t>
            </a:r>
            <a:r>
              <a:rPr lang="ko-KR" altLang="en-US" sz="800" dirty="0" smtClean="0">
                <a:solidFill>
                  <a:schemeClr val="tx1"/>
                </a:solidFill>
                <a:latin typeface="+mj-lt"/>
              </a:rPr>
              <a:t>월말 기준</a:t>
            </a:r>
            <a:endParaRPr lang="ko-KR" altLang="en-US" sz="8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9674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모서리가 둥근 직사각형 22"/>
          <p:cNvSpPr/>
          <p:nvPr/>
        </p:nvSpPr>
        <p:spPr>
          <a:xfrm>
            <a:off x="179512" y="1057077"/>
            <a:ext cx="8568952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환경보전과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pSp>
        <p:nvGrpSpPr>
          <p:cNvPr id="40" name="그룹 39"/>
          <p:cNvGrpSpPr/>
          <p:nvPr/>
        </p:nvGrpSpPr>
        <p:grpSpPr>
          <a:xfrm>
            <a:off x="395737" y="2807394"/>
            <a:ext cx="8736784" cy="462470"/>
            <a:chOff x="321350" y="2796274"/>
            <a:chExt cx="8736784" cy="462470"/>
          </a:xfrm>
        </p:grpSpPr>
        <p:sp>
          <p:nvSpPr>
            <p:cNvPr id="42" name="TextBox 41"/>
            <p:cNvSpPr txBox="1"/>
            <p:nvPr/>
          </p:nvSpPr>
          <p:spPr bwMode="auto">
            <a:xfrm>
              <a:off x="321350" y="2796274"/>
              <a:ext cx="6768752" cy="3877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kumimoji="1" lang="ko-KR" altLang="en-US" sz="1400" dirty="0" smtClean="0">
                  <a:gradFill>
                    <a:gsLst>
                      <a:gs pos="100000">
                        <a:srgbClr val="F79646">
                          <a:lumMod val="50000"/>
                        </a:srgbClr>
                      </a:gs>
                      <a:gs pos="100000">
                        <a:srgbClr val="1F497D">
                          <a:lumMod val="5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r>
                <a:rPr lang="en-US" altLang="ko-KR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endParaRPr lang="ko-KR" altLang="en-US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43" name="Rectangle 4"/>
            <p:cNvSpPr>
              <a:spLocks noChangeArrowheads="1"/>
            </p:cNvSpPr>
            <p:nvPr/>
          </p:nvSpPr>
          <p:spPr bwMode="auto">
            <a:xfrm>
              <a:off x="7566713" y="3167962"/>
              <a:ext cx="1491421" cy="907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44" name="모서리가 둥근 직사각형 43"/>
          <p:cNvSpPr/>
          <p:nvPr/>
        </p:nvSpPr>
        <p:spPr>
          <a:xfrm>
            <a:off x="179512" y="708260"/>
            <a:ext cx="8568952" cy="363887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공공폐수처리시설 운영관리 및 설치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45" name="TextBox 44"/>
          <p:cNvSpPr txBox="1"/>
          <p:nvPr/>
        </p:nvSpPr>
        <p:spPr bwMode="auto">
          <a:xfrm>
            <a:off x="327634" y="2319191"/>
            <a:ext cx="6768752" cy="324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1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0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0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46" name="그룹 45"/>
          <p:cNvGrpSpPr/>
          <p:nvPr/>
        </p:nvGrpSpPr>
        <p:grpSpPr>
          <a:xfrm>
            <a:off x="234021" y="1047907"/>
            <a:ext cx="8424936" cy="2558993"/>
            <a:chOff x="467661" y="2900871"/>
            <a:chExt cx="8424936" cy="2631465"/>
          </a:xfrm>
        </p:grpSpPr>
        <p:sp>
          <p:nvSpPr>
            <p:cNvPr id="47" name="TextBox 46"/>
            <p:cNvSpPr txBox="1"/>
            <p:nvPr/>
          </p:nvSpPr>
          <p:spPr bwMode="auto">
            <a:xfrm>
              <a:off x="467661" y="2900871"/>
              <a:ext cx="8424936" cy="184357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lnSpc>
                  <a:spcPct val="150000"/>
                </a:lnSpc>
                <a:spcBef>
                  <a:spcPct val="50000"/>
                </a:spcBef>
                <a:buFont typeface="Wingdings" panose="05000000000000000000" pitchFamily="2" charset="2"/>
                <a:buChar char="ü"/>
              </a:pPr>
              <a:endPara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</a:endParaRPr>
            </a:p>
            <a:p>
              <a:pPr marL="285750" indent="-285750">
                <a:lnSpc>
                  <a:spcPct val="150000"/>
                </a:lnSpc>
                <a:spcBef>
                  <a:spcPct val="50000"/>
                </a:spcBef>
                <a:buFont typeface="Wingdings" panose="05000000000000000000" pitchFamily="2" charset="2"/>
                <a:buChar char="ü"/>
              </a:pPr>
              <a:endPara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</a:endParaRPr>
            </a:p>
            <a:p>
              <a:pPr marL="171450" indent="-171450">
                <a:spcBef>
                  <a:spcPct val="50000"/>
                </a:spcBef>
                <a:buFont typeface="Wingdings" panose="05000000000000000000" pitchFamily="2" charset="2"/>
                <a:buChar char="§"/>
              </a:pPr>
              <a:r>
                <a:rPr lang="ko-KR" altLang="en-US" sz="1200" b="1" dirty="0" smtClean="0"/>
                <a:t>대      상 </a:t>
              </a:r>
              <a:r>
                <a:rPr lang="en-US" altLang="ko-KR" sz="1200" b="1" dirty="0" smtClean="0"/>
                <a:t>: </a:t>
              </a:r>
              <a:r>
                <a:rPr lang="ko-KR" altLang="en-US" sz="1200" b="1" dirty="0" smtClean="0"/>
                <a:t>파주</a:t>
              </a:r>
              <a:r>
                <a:rPr lang="en-US" altLang="ko-KR" sz="1200" b="1" dirty="0" smtClean="0"/>
                <a:t>LCD, </a:t>
              </a:r>
              <a:r>
                <a:rPr lang="ko-KR" altLang="en-US" sz="1200" b="1" dirty="0" smtClean="0"/>
                <a:t>문산</a:t>
              </a:r>
              <a:r>
                <a:rPr lang="en-US" altLang="ko-KR" sz="1200" b="1" dirty="0" smtClean="0"/>
                <a:t>, </a:t>
              </a:r>
              <a:r>
                <a:rPr lang="ko-KR" altLang="en-US" sz="1200" b="1" dirty="0" err="1" smtClean="0"/>
                <a:t>월롱</a:t>
              </a:r>
              <a:r>
                <a:rPr lang="ko-KR" altLang="en-US" sz="1200" b="1" dirty="0" smtClean="0"/>
                <a:t> 공공폐수처리시설</a:t>
              </a:r>
              <a:r>
                <a:rPr lang="en-US" altLang="ko-KR" sz="1200" b="1" dirty="0" smtClean="0"/>
                <a:t>(</a:t>
              </a:r>
              <a:r>
                <a:rPr lang="ko-KR" altLang="en-US" sz="1200" b="1" dirty="0" smtClean="0"/>
                <a:t>총 </a:t>
              </a:r>
              <a:r>
                <a:rPr lang="en-US" altLang="ko-KR" sz="1200" b="1" dirty="0" smtClean="0"/>
                <a:t>307,000</a:t>
              </a:r>
              <a:r>
                <a:rPr lang="ko-KR" altLang="en-US" sz="1200" b="1" dirty="0" smtClean="0"/>
                <a:t>㎥</a:t>
              </a:r>
              <a:r>
                <a:rPr lang="en-US" altLang="ko-KR" sz="1200" b="1" dirty="0" smtClean="0"/>
                <a:t>/</a:t>
              </a:r>
              <a:r>
                <a:rPr lang="ko-KR" altLang="en-US" sz="1200" b="1" dirty="0" smtClean="0"/>
                <a:t>일</a:t>
              </a:r>
              <a:r>
                <a:rPr lang="en-US" altLang="ko-KR" sz="1200" b="1" dirty="0" smtClean="0"/>
                <a:t>) </a:t>
              </a:r>
            </a:p>
            <a:p>
              <a:pPr marL="171450" indent="-171450">
                <a:spcBef>
                  <a:spcPct val="50000"/>
                </a:spcBef>
                <a:buFont typeface="Wingdings" panose="05000000000000000000" pitchFamily="2" charset="2"/>
                <a:buChar char="§"/>
              </a:pPr>
              <a:r>
                <a:rPr lang="ko-KR" altLang="en-US" sz="1200" b="1" spc="70" dirty="0" smtClean="0"/>
                <a:t>사 업 비 </a:t>
              </a:r>
              <a:r>
                <a:rPr lang="en-US" altLang="ko-KR" sz="1200" b="1" dirty="0" smtClean="0"/>
                <a:t>: 432</a:t>
              </a:r>
              <a:r>
                <a:rPr lang="ko-KR" altLang="en-US" sz="1200" b="1" dirty="0" smtClean="0"/>
                <a:t>억원</a:t>
              </a:r>
              <a:endParaRPr lang="en-US" altLang="ko-KR" sz="1200" b="1" dirty="0" smtClean="0"/>
            </a:p>
            <a:p>
              <a:pPr marL="171450" indent="-171450">
                <a:spcBef>
                  <a:spcPct val="50000"/>
                </a:spcBef>
                <a:buFont typeface="Wingdings" panose="05000000000000000000" pitchFamily="2" charset="2"/>
                <a:buChar char="§"/>
              </a:pPr>
              <a:r>
                <a:rPr lang="ko-KR" altLang="en-US" sz="1200" b="1" dirty="0" smtClean="0"/>
                <a:t>운영업체 </a:t>
              </a:r>
              <a:r>
                <a:rPr lang="en-US" altLang="ko-KR" sz="1200" b="1" dirty="0"/>
                <a:t>: </a:t>
              </a:r>
              <a:r>
                <a:rPr lang="ko-KR" altLang="en-US" sz="1200" b="1" dirty="0"/>
                <a:t>환경시설관리</a:t>
              </a:r>
              <a:r>
                <a:rPr lang="ko-KR" altLang="en-US" sz="1200" b="1" dirty="0" smtClean="0"/>
                <a:t>㈜</a:t>
              </a:r>
              <a:r>
                <a:rPr lang="en-US" altLang="ko-KR" sz="1200" b="1" dirty="0" smtClean="0"/>
                <a:t> </a:t>
              </a:r>
              <a:r>
                <a:rPr lang="ko-KR" altLang="en-US" sz="1200" b="1" dirty="0" smtClean="0"/>
                <a:t>등 </a:t>
              </a:r>
              <a:r>
                <a:rPr lang="en-US" altLang="ko-KR" sz="1200" b="1" dirty="0" smtClean="0"/>
                <a:t>4</a:t>
              </a:r>
              <a:r>
                <a:rPr lang="ko-KR" altLang="en-US" sz="1200" b="1" dirty="0" smtClean="0"/>
                <a:t>개 업체</a:t>
              </a:r>
              <a:endParaRPr lang="en-US" altLang="ko-KR" sz="1200" b="1" dirty="0"/>
            </a:p>
            <a:p>
              <a:pPr marL="171450" indent="-171450">
                <a:spcBef>
                  <a:spcPct val="50000"/>
                </a:spcBef>
                <a:buFont typeface="Wingdings" panose="05000000000000000000" pitchFamily="2" charset="2"/>
                <a:buChar char="§"/>
              </a:pPr>
              <a:r>
                <a:rPr lang="ko-KR" altLang="en-US" sz="1200" b="1" dirty="0" smtClean="0"/>
                <a:t>계약기간 </a:t>
              </a:r>
              <a:r>
                <a:rPr lang="en-US" altLang="ko-KR" sz="1200" b="1" dirty="0"/>
                <a:t>: </a:t>
              </a:r>
              <a:r>
                <a:rPr lang="en-US" altLang="ko-KR" sz="1200" b="1" dirty="0" smtClean="0"/>
                <a:t>2021. </a:t>
              </a:r>
              <a:r>
                <a:rPr lang="en-US" altLang="ko-KR" sz="1200" b="1" dirty="0"/>
                <a:t>9. 1. ~ </a:t>
              </a:r>
              <a:r>
                <a:rPr lang="en-US" altLang="ko-KR" sz="1200" b="1" dirty="0" smtClean="0"/>
                <a:t>2024. </a:t>
              </a:r>
              <a:r>
                <a:rPr lang="en-US" altLang="ko-KR" sz="1200" b="1" dirty="0"/>
                <a:t>8. 31.(3</a:t>
              </a:r>
              <a:r>
                <a:rPr lang="ko-KR" altLang="en-US" sz="1200" b="1" dirty="0"/>
                <a:t>년간</a:t>
              </a:r>
              <a:r>
                <a:rPr lang="en-US" altLang="ko-KR" sz="1200" b="1" dirty="0" smtClean="0"/>
                <a:t>)</a:t>
              </a:r>
              <a:endParaRPr lang="en-US" altLang="ko-KR" sz="1200" b="1" dirty="0"/>
            </a:p>
          </p:txBody>
        </p:sp>
        <p:sp>
          <p:nvSpPr>
            <p:cNvPr id="48" name="TextBox 47"/>
            <p:cNvSpPr txBox="1"/>
            <p:nvPr/>
          </p:nvSpPr>
          <p:spPr bwMode="auto">
            <a:xfrm>
              <a:off x="537491" y="5015272"/>
              <a:ext cx="6768752" cy="5170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kumimoji="1" lang="ko-KR" altLang="en-US" sz="1400" dirty="0" smtClean="0">
                  <a:gradFill>
                    <a:gsLst>
                      <a:gs pos="100000">
                        <a:srgbClr val="F79646">
                          <a:lumMod val="50000"/>
                        </a:srgbClr>
                      </a:gs>
                      <a:gs pos="100000">
                        <a:srgbClr val="1F497D">
                          <a:lumMod val="5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r>
                <a:rPr lang="en-US" altLang="ko-KR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endParaRPr lang="ko-KR" altLang="en-US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  <p:sp>
        <p:nvSpPr>
          <p:cNvPr id="49" name="TextBox 48"/>
          <p:cNvSpPr txBox="1"/>
          <p:nvPr/>
        </p:nvSpPr>
        <p:spPr bwMode="auto">
          <a:xfrm>
            <a:off x="259870" y="3451003"/>
            <a:ext cx="5279901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1200" b="1" dirty="0" smtClean="0"/>
              <a:t>위      </a:t>
            </a:r>
            <a:r>
              <a:rPr lang="ko-KR" altLang="en-US" sz="1200" b="1" dirty="0"/>
              <a:t>치 </a:t>
            </a:r>
            <a:r>
              <a:rPr lang="en-US" altLang="ko-KR" sz="1200" b="1" dirty="0"/>
              <a:t>: </a:t>
            </a:r>
            <a:r>
              <a:rPr lang="ko-KR" altLang="en-US" sz="1200" b="1" dirty="0" err="1"/>
              <a:t>법원읍</a:t>
            </a:r>
            <a:r>
              <a:rPr lang="ko-KR" altLang="en-US" sz="1200" b="1" dirty="0"/>
              <a:t> </a:t>
            </a:r>
            <a:r>
              <a:rPr lang="ko-KR" altLang="en-US" sz="1200" b="1" dirty="0" err="1"/>
              <a:t>대능리</a:t>
            </a:r>
            <a:r>
              <a:rPr lang="ko-KR" altLang="en-US" sz="1200" b="1" dirty="0"/>
              <a:t> </a:t>
            </a:r>
            <a:r>
              <a:rPr lang="en-US" altLang="ko-KR" sz="1200" b="1" dirty="0" smtClean="0"/>
              <a:t>456 </a:t>
            </a:r>
            <a:r>
              <a:rPr lang="ko-KR" altLang="en-US" sz="1200" b="1" dirty="0" smtClean="0"/>
              <a:t>일원</a:t>
            </a:r>
            <a:r>
              <a:rPr lang="en-US" altLang="ko-KR" sz="1200" b="1" dirty="0" smtClean="0"/>
              <a:t>(</a:t>
            </a:r>
            <a:r>
              <a:rPr lang="ko-KR" altLang="en-US" sz="1200" b="1" dirty="0"/>
              <a:t>법원산업단지 내</a:t>
            </a:r>
            <a:r>
              <a:rPr lang="en-US" altLang="ko-KR" sz="1200" b="1" dirty="0" smtClean="0"/>
              <a:t>)</a:t>
            </a:r>
          </a:p>
          <a:p>
            <a:pPr marL="171450" indent="-17145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1200" b="1" dirty="0" smtClean="0"/>
              <a:t>사업내용 </a:t>
            </a:r>
            <a:r>
              <a:rPr lang="en-US" altLang="ko-KR" sz="1200" b="1" dirty="0" smtClean="0"/>
              <a:t>: </a:t>
            </a:r>
            <a:r>
              <a:rPr lang="ko-KR" altLang="en-US" sz="1200" b="1" dirty="0" smtClean="0"/>
              <a:t>법원산업단지 폐수를 문산공공폐수처리시설과 연계 처리 </a:t>
            </a:r>
            <a:endParaRPr lang="en-US" altLang="ko-KR" sz="1200" b="1" dirty="0"/>
          </a:p>
          <a:p>
            <a:pPr marL="171450" indent="-17145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1200" b="1" dirty="0" smtClean="0"/>
              <a:t>사업기간 </a:t>
            </a:r>
            <a:r>
              <a:rPr lang="en-US" altLang="ko-KR" sz="1200" b="1" dirty="0"/>
              <a:t>: </a:t>
            </a:r>
            <a:r>
              <a:rPr lang="en-US" altLang="ko-KR" sz="1200" b="1" dirty="0" smtClean="0"/>
              <a:t>2018. 1. </a:t>
            </a:r>
            <a:r>
              <a:rPr lang="en-US" altLang="ko-KR" sz="1200" b="1" dirty="0"/>
              <a:t>~ </a:t>
            </a:r>
            <a:r>
              <a:rPr lang="en-US" altLang="ko-KR" sz="1200" b="1" dirty="0" smtClean="0"/>
              <a:t>2023. 6. </a:t>
            </a:r>
            <a:endParaRPr lang="en-US" altLang="ko-KR" sz="1200" b="1" dirty="0"/>
          </a:p>
          <a:p>
            <a:pPr marL="171450" indent="-17145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1200" b="1" dirty="0" err="1" smtClean="0"/>
              <a:t>총사업비</a:t>
            </a:r>
            <a:r>
              <a:rPr lang="en-US" altLang="ko-KR" sz="1200" b="1" dirty="0" smtClean="0"/>
              <a:t> </a:t>
            </a:r>
            <a:r>
              <a:rPr lang="en-US" altLang="ko-KR" sz="1200" b="1" dirty="0"/>
              <a:t>: </a:t>
            </a:r>
            <a:r>
              <a:rPr lang="en-US" altLang="ko-KR" sz="1200" b="1" dirty="0" smtClean="0"/>
              <a:t>107</a:t>
            </a:r>
            <a:r>
              <a:rPr lang="ko-KR" altLang="en-US" sz="1200" b="1" dirty="0" smtClean="0"/>
              <a:t>억원</a:t>
            </a:r>
            <a:r>
              <a:rPr lang="en-US" altLang="ko-KR" sz="1200" b="1" dirty="0"/>
              <a:t>(</a:t>
            </a:r>
            <a:r>
              <a:rPr lang="ko-KR" altLang="en-US" sz="1200" b="1" dirty="0"/>
              <a:t>국 </a:t>
            </a:r>
            <a:r>
              <a:rPr lang="en-US" altLang="ko-KR" sz="1200" b="1" dirty="0" smtClean="0"/>
              <a:t>48 </a:t>
            </a:r>
            <a:r>
              <a:rPr lang="en-US" altLang="ko-KR" sz="1200" b="1" dirty="0"/>
              <a:t>/ </a:t>
            </a:r>
            <a:r>
              <a:rPr lang="ko-KR" altLang="en-US" sz="1200" b="1" dirty="0"/>
              <a:t>원인자 </a:t>
            </a:r>
            <a:r>
              <a:rPr lang="en-US" altLang="ko-KR" sz="1200" b="1" dirty="0" smtClean="0"/>
              <a:t>59)</a:t>
            </a:r>
            <a:r>
              <a:rPr kumimoji="1" lang="en-US" altLang="ko-KR" sz="1200" dirty="0" smtClean="0">
                <a:ea typeface="-윤고딕340" pitchFamily="18" charset="-127"/>
              </a:rPr>
              <a:t> </a:t>
            </a:r>
          </a:p>
          <a:p>
            <a:pPr marL="171450" indent="-171450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1200" b="1" dirty="0" smtClean="0"/>
              <a:t>추진일정 </a:t>
            </a:r>
            <a:r>
              <a:rPr lang="en-US" altLang="ko-KR" sz="1200" b="1" dirty="0" smtClean="0"/>
              <a:t>: 2022. 4. </a:t>
            </a:r>
            <a:r>
              <a:rPr lang="ko-KR" altLang="en-US" sz="1200" b="1" dirty="0" smtClean="0"/>
              <a:t>착공 </a:t>
            </a:r>
            <a:r>
              <a:rPr lang="en-US" altLang="ko-KR" sz="1200" b="1" dirty="0" smtClean="0"/>
              <a:t>/ 2023. 6. </a:t>
            </a:r>
            <a:r>
              <a:rPr lang="ko-KR" altLang="en-US" sz="1200" b="1" dirty="0" smtClean="0"/>
              <a:t>준공</a:t>
            </a:r>
            <a:r>
              <a:rPr kumimoji="1" lang="en-US" altLang="ko-KR" sz="1200" dirty="0" smtClean="0">
                <a:ea typeface="-윤고딕340" pitchFamily="18" charset="-127"/>
              </a:rPr>
              <a:t> </a:t>
            </a:r>
          </a:p>
        </p:txBody>
      </p:sp>
      <p:pic>
        <p:nvPicPr>
          <p:cNvPr id="53" name="그림 5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5" t="429" r="19086" b="-95"/>
          <a:stretch/>
        </p:blipFill>
        <p:spPr>
          <a:xfrm>
            <a:off x="5462562" y="1703998"/>
            <a:ext cx="3144553" cy="29305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4" name="모서리가 둥근 직사각형 53"/>
          <p:cNvSpPr/>
          <p:nvPr/>
        </p:nvSpPr>
        <p:spPr>
          <a:xfrm>
            <a:off x="323580" y="1180257"/>
            <a:ext cx="4973588" cy="3888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공공폐수처리시설 </a:t>
            </a:r>
            <a:r>
              <a:rPr lang="ko-KR" altLang="en-US" b="1" dirty="0">
                <a:solidFill>
                  <a:schemeClr val="tx1"/>
                </a:solidFill>
                <a:latin typeface="+mn-ea"/>
              </a:rPr>
              <a:t>통합 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운영관리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55" name="모서리가 둥근 직사각형 54"/>
          <p:cNvSpPr/>
          <p:nvPr/>
        </p:nvSpPr>
        <p:spPr>
          <a:xfrm>
            <a:off x="323580" y="2971284"/>
            <a:ext cx="4973588" cy="3888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b="1" dirty="0">
                <a:solidFill>
                  <a:schemeClr val="tx1"/>
                </a:solidFill>
                <a:latin typeface="+mn-ea"/>
              </a:rPr>
              <a:t>법원산업단지 폐수 연계처리관로 설치</a:t>
            </a:r>
          </a:p>
        </p:txBody>
      </p:sp>
      <p:sp>
        <p:nvSpPr>
          <p:cNvPr id="56" name="슬라이드 번호 개체 틀 5"/>
          <p:cNvSpPr txBox="1">
            <a:spLocks/>
          </p:cNvSpPr>
          <p:nvPr/>
        </p:nvSpPr>
        <p:spPr>
          <a:xfrm>
            <a:off x="7010400" y="4874496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noProof="0" dirty="0">
                <a:latin typeface="-윤고딕330" pitchFamily="18" charset="-127"/>
                <a:ea typeface="-윤고딕330" pitchFamily="18" charset="-127"/>
              </a:rPr>
              <a:t>3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5420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환경보전과</a:t>
            </a: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pSp>
        <p:nvGrpSpPr>
          <p:cNvPr id="40" name="그룹 39"/>
          <p:cNvGrpSpPr/>
          <p:nvPr/>
        </p:nvGrpSpPr>
        <p:grpSpPr>
          <a:xfrm>
            <a:off x="179512" y="1034331"/>
            <a:ext cx="8878622" cy="3792017"/>
            <a:chOff x="179512" y="1059582"/>
            <a:chExt cx="8878622" cy="3888432"/>
          </a:xfrm>
        </p:grpSpPr>
        <p:sp>
          <p:nvSpPr>
            <p:cNvPr id="41" name="모서리가 둥근 직사각형 40"/>
            <p:cNvSpPr/>
            <p:nvPr/>
          </p:nvSpPr>
          <p:spPr>
            <a:xfrm>
              <a:off x="179512" y="1059582"/>
              <a:ext cx="8459636" cy="3888432"/>
            </a:xfrm>
            <a:prstGeom prst="roundRect">
              <a:avLst>
                <a:gd name="adj" fmla="val 1495"/>
              </a:avLst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>
                <a:solidFill>
                  <a:prstClr val="white"/>
                </a:solidFill>
              </a:endParaRPr>
            </a:p>
          </p:txBody>
        </p:sp>
        <p:sp>
          <p:nvSpPr>
            <p:cNvPr id="42" name="TextBox 41"/>
            <p:cNvSpPr txBox="1"/>
            <p:nvPr/>
          </p:nvSpPr>
          <p:spPr bwMode="auto">
            <a:xfrm>
              <a:off x="321350" y="2796274"/>
              <a:ext cx="6768752" cy="3877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kumimoji="1" lang="ko-KR" altLang="en-US" sz="1400" dirty="0" smtClean="0">
                  <a:gradFill>
                    <a:gsLst>
                      <a:gs pos="100000">
                        <a:srgbClr val="F79646">
                          <a:lumMod val="50000"/>
                        </a:srgbClr>
                      </a:gs>
                      <a:gs pos="100000">
                        <a:srgbClr val="1F497D">
                          <a:lumMod val="5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r>
                <a:rPr lang="en-US" altLang="ko-KR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endParaRPr lang="ko-KR" altLang="en-US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43" name="Rectangle 4"/>
            <p:cNvSpPr>
              <a:spLocks noChangeArrowheads="1"/>
            </p:cNvSpPr>
            <p:nvPr/>
          </p:nvSpPr>
          <p:spPr bwMode="auto">
            <a:xfrm>
              <a:off x="7566713" y="3167962"/>
              <a:ext cx="1491421" cy="907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44" name="모서리가 둥근 직사각형 43"/>
          <p:cNvSpPr/>
          <p:nvPr/>
        </p:nvSpPr>
        <p:spPr>
          <a:xfrm>
            <a:off x="179512" y="699076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공공폐수처리시설 운영관리 및 설치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45" name="TextBox 44"/>
          <p:cNvSpPr txBox="1"/>
          <p:nvPr/>
        </p:nvSpPr>
        <p:spPr bwMode="auto">
          <a:xfrm>
            <a:off x="325255" y="2307605"/>
            <a:ext cx="6768752" cy="324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1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0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0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46" name="그룹 45"/>
          <p:cNvGrpSpPr/>
          <p:nvPr/>
        </p:nvGrpSpPr>
        <p:grpSpPr>
          <a:xfrm>
            <a:off x="179512" y="886107"/>
            <a:ext cx="8424936" cy="2558993"/>
            <a:chOff x="427332" y="2900871"/>
            <a:chExt cx="8424936" cy="2631465"/>
          </a:xfrm>
        </p:grpSpPr>
        <p:sp>
          <p:nvSpPr>
            <p:cNvPr id="47" name="TextBox 46"/>
            <p:cNvSpPr txBox="1"/>
            <p:nvPr/>
          </p:nvSpPr>
          <p:spPr bwMode="auto">
            <a:xfrm>
              <a:off x="427332" y="2900871"/>
              <a:ext cx="8424936" cy="7041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lnSpc>
                  <a:spcPct val="150000"/>
                </a:lnSpc>
                <a:spcBef>
                  <a:spcPct val="50000"/>
                </a:spcBef>
                <a:buFont typeface="Wingdings" panose="05000000000000000000" pitchFamily="2" charset="2"/>
                <a:buChar char="ü"/>
              </a:pPr>
              <a:endPara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</a:endParaRPr>
            </a:p>
            <a:p>
              <a:pPr marL="285750" indent="-285750">
                <a:lnSpc>
                  <a:spcPct val="150000"/>
                </a:lnSpc>
                <a:spcBef>
                  <a:spcPct val="50000"/>
                </a:spcBef>
                <a:buFont typeface="Wingdings" panose="05000000000000000000" pitchFamily="2" charset="2"/>
                <a:buChar char="ü"/>
              </a:pPr>
              <a:endPara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</a:endParaRPr>
            </a:p>
          </p:txBody>
        </p:sp>
        <p:sp>
          <p:nvSpPr>
            <p:cNvPr id="48" name="TextBox 47"/>
            <p:cNvSpPr txBox="1"/>
            <p:nvPr/>
          </p:nvSpPr>
          <p:spPr bwMode="auto">
            <a:xfrm>
              <a:off x="537491" y="5015272"/>
              <a:ext cx="6768752" cy="5170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kumimoji="1" lang="ko-KR" altLang="en-US" sz="1400" dirty="0" smtClean="0">
                  <a:gradFill>
                    <a:gsLst>
                      <a:gs pos="100000">
                        <a:srgbClr val="F79646">
                          <a:lumMod val="50000"/>
                        </a:srgbClr>
                      </a:gs>
                      <a:gs pos="100000">
                        <a:srgbClr val="1F497D">
                          <a:lumMod val="5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r>
                <a:rPr lang="en-US" altLang="ko-KR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endParaRPr lang="ko-KR" altLang="en-US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  <p:sp>
        <p:nvSpPr>
          <p:cNvPr id="49" name="TextBox 48"/>
          <p:cNvSpPr txBox="1"/>
          <p:nvPr/>
        </p:nvSpPr>
        <p:spPr bwMode="auto">
          <a:xfrm>
            <a:off x="335523" y="1635646"/>
            <a:ext cx="5279901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1200" b="1" dirty="0" smtClean="0">
                <a:latin typeface="맑은 고딕" pitchFamily="50" charset="-127"/>
              </a:rPr>
              <a:t>위      </a:t>
            </a:r>
            <a:r>
              <a:rPr lang="ko-KR" altLang="en-US" sz="1200" b="1" dirty="0">
                <a:latin typeface="맑은 고딕" pitchFamily="50" charset="-127"/>
              </a:rPr>
              <a:t>치 </a:t>
            </a:r>
            <a:r>
              <a:rPr lang="en-US" altLang="ko-KR" sz="1200" b="1" dirty="0">
                <a:latin typeface="맑은 고딕" pitchFamily="50" charset="-127"/>
              </a:rPr>
              <a:t>: </a:t>
            </a:r>
            <a:r>
              <a:rPr lang="ko-KR" altLang="en-US" sz="1200" b="1" dirty="0" err="1" smtClean="0">
                <a:latin typeface="맑은 고딕" pitchFamily="50" charset="-127"/>
              </a:rPr>
              <a:t>월롱면</a:t>
            </a:r>
            <a:r>
              <a:rPr lang="ko-KR" altLang="en-US" sz="1200" b="1" dirty="0" smtClean="0">
                <a:latin typeface="맑은 고딕" pitchFamily="50" charset="-127"/>
              </a:rPr>
              <a:t> </a:t>
            </a:r>
            <a:r>
              <a:rPr lang="ko-KR" altLang="en-US" sz="1200" b="1" dirty="0" err="1" smtClean="0">
                <a:latin typeface="맑은 고딕" pitchFamily="50" charset="-127"/>
              </a:rPr>
              <a:t>덕은리</a:t>
            </a:r>
            <a:r>
              <a:rPr lang="ko-KR" altLang="en-US" sz="1200" b="1" dirty="0" smtClean="0">
                <a:latin typeface="맑은 고딕" pitchFamily="50" charset="-127"/>
              </a:rPr>
              <a:t> </a:t>
            </a:r>
            <a:r>
              <a:rPr lang="en-US" altLang="ko-KR" sz="1200" b="1" dirty="0" smtClean="0">
                <a:latin typeface="맑은 고딕" pitchFamily="50" charset="-127"/>
              </a:rPr>
              <a:t>1229 LCD </a:t>
            </a:r>
            <a:r>
              <a:rPr lang="ko-KR" altLang="en-US" sz="1200" b="1" dirty="0" smtClean="0">
                <a:latin typeface="맑은 고딕" pitchFamily="50" charset="-127"/>
              </a:rPr>
              <a:t>공공폐수처리시설 부지 내</a:t>
            </a:r>
            <a:endParaRPr lang="en-US" altLang="ko-KR" sz="1200" b="1" dirty="0" smtClean="0">
              <a:latin typeface="맑은 고딕" pitchFamily="50" charset="-127"/>
            </a:endParaRPr>
          </a:p>
          <a:p>
            <a:pPr marL="171450" indent="-171450">
              <a:lnSpc>
                <a:spcPct val="150000"/>
              </a:lnSpc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1200" b="1" dirty="0" smtClean="0">
                <a:latin typeface="맑은 고딕" pitchFamily="50" charset="-127"/>
              </a:rPr>
              <a:t>사업내용 </a:t>
            </a:r>
            <a:r>
              <a:rPr lang="en-US" altLang="ko-KR" sz="1200" b="1" dirty="0" smtClean="0">
                <a:latin typeface="맑은 고딕" pitchFamily="50" charset="-127"/>
              </a:rPr>
              <a:t>: </a:t>
            </a:r>
            <a:r>
              <a:rPr lang="ko-KR" altLang="en-US" sz="1200" b="1" dirty="0" smtClean="0">
                <a:latin typeface="맑은 고딕" pitchFamily="50" charset="-127"/>
              </a:rPr>
              <a:t>화재</a:t>
            </a:r>
            <a:r>
              <a:rPr lang="en-US" altLang="ko-KR" sz="1200" b="1" dirty="0" smtClean="0">
                <a:latin typeface="맑은 고딕" pitchFamily="50" charset="-127"/>
              </a:rPr>
              <a:t>, </a:t>
            </a:r>
            <a:r>
              <a:rPr lang="ko-KR" altLang="en-US" sz="1200" b="1" dirty="0" err="1" smtClean="0">
                <a:latin typeface="맑은 고딕" pitchFamily="50" charset="-127"/>
              </a:rPr>
              <a:t>폭발등으로</a:t>
            </a:r>
            <a:r>
              <a:rPr lang="ko-KR" altLang="en-US" sz="1200" b="1" dirty="0" smtClean="0">
                <a:latin typeface="맑은 고딕" pitchFamily="50" charset="-127"/>
              </a:rPr>
              <a:t> 인한 사고 </a:t>
            </a:r>
            <a:r>
              <a:rPr lang="ko-KR" altLang="en-US" sz="1200" b="1" dirty="0" err="1" smtClean="0">
                <a:latin typeface="맑은 고딕" pitchFamily="50" charset="-127"/>
              </a:rPr>
              <a:t>유출수</a:t>
            </a:r>
            <a:r>
              <a:rPr lang="ko-KR" altLang="en-US" sz="1200" b="1" dirty="0" smtClean="0">
                <a:latin typeface="맑은 고딕" pitchFamily="50" charset="-127"/>
              </a:rPr>
              <a:t> 하천 </a:t>
            </a:r>
            <a:r>
              <a:rPr lang="ko-KR" altLang="en-US" sz="1200" b="1" dirty="0" err="1" smtClean="0">
                <a:latin typeface="맑은 고딕" pitchFamily="50" charset="-127"/>
              </a:rPr>
              <a:t>직유입</a:t>
            </a:r>
            <a:r>
              <a:rPr lang="ko-KR" altLang="en-US" sz="1200" b="1" dirty="0" smtClean="0">
                <a:latin typeface="맑은 고딕" pitchFamily="50" charset="-127"/>
              </a:rPr>
              <a:t> 차단을</a:t>
            </a:r>
            <a:endParaRPr lang="en-US" altLang="ko-KR" sz="1200" b="1" dirty="0" smtClean="0">
              <a:latin typeface="맑은 고딕" pitchFamily="50" charset="-127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ko-KR" sz="1200" b="1" dirty="0">
                <a:latin typeface="맑은 고딕" pitchFamily="50" charset="-127"/>
              </a:rPr>
              <a:t> </a:t>
            </a:r>
            <a:r>
              <a:rPr lang="en-US" altLang="ko-KR" sz="1200" b="1" dirty="0" smtClean="0">
                <a:latin typeface="맑은 고딕" pitchFamily="50" charset="-127"/>
              </a:rPr>
              <a:t>               </a:t>
            </a:r>
            <a:r>
              <a:rPr lang="ko-KR" altLang="en-US" sz="1200" b="1" dirty="0" smtClean="0">
                <a:latin typeface="맑은 고딕" pitchFamily="50" charset="-127"/>
              </a:rPr>
              <a:t> 위한 완충저류시설 </a:t>
            </a:r>
            <a:r>
              <a:rPr lang="en-US" altLang="ko-KR" sz="1200" b="1" dirty="0" smtClean="0">
                <a:latin typeface="맑은 고딕" pitchFamily="50" charset="-127"/>
              </a:rPr>
              <a:t>V=10,000</a:t>
            </a:r>
            <a:r>
              <a:rPr lang="ko-KR" altLang="en-US" sz="1200" b="1" dirty="0" smtClean="0">
                <a:latin typeface="맑은 고딕" pitchFamily="50" charset="-127"/>
              </a:rPr>
              <a:t>㎥</a:t>
            </a:r>
            <a:r>
              <a:rPr lang="en-US" altLang="ko-KR" sz="1200" b="1" dirty="0" smtClean="0">
                <a:latin typeface="맑은 고딕" pitchFamily="50" charset="-127"/>
              </a:rPr>
              <a:t>, </a:t>
            </a:r>
            <a:r>
              <a:rPr lang="ko-KR" altLang="en-US" sz="1200" b="1" dirty="0" err="1" smtClean="0">
                <a:latin typeface="맑은 고딕" pitchFamily="50" charset="-127"/>
              </a:rPr>
              <a:t>연계관로</a:t>
            </a:r>
            <a:r>
              <a:rPr lang="en-US" altLang="ko-KR" sz="1200" b="1" dirty="0">
                <a:latin typeface="맑은 고딕" pitchFamily="50" charset="-127"/>
              </a:rPr>
              <a:t> </a:t>
            </a:r>
            <a:r>
              <a:rPr lang="en-US" altLang="ko-KR" sz="1200" b="1" dirty="0" smtClean="0">
                <a:latin typeface="맑은 고딕" pitchFamily="50" charset="-127"/>
              </a:rPr>
              <a:t>L=4.5</a:t>
            </a:r>
            <a:r>
              <a:rPr lang="ko-KR" altLang="en-US" sz="1200" b="1" dirty="0" smtClean="0">
                <a:latin typeface="맑은 고딕" pitchFamily="50" charset="-127"/>
              </a:rPr>
              <a:t>㎞ 설치 </a:t>
            </a:r>
            <a:endParaRPr lang="en-US" altLang="ko-KR" sz="1200" b="1" dirty="0" smtClean="0">
              <a:latin typeface="맑은 고딕" pitchFamily="50" charset="-127"/>
            </a:endParaRPr>
          </a:p>
          <a:p>
            <a:pPr marL="171450" indent="-171450">
              <a:lnSpc>
                <a:spcPct val="150000"/>
              </a:lnSpc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1200" b="1" dirty="0" smtClean="0">
                <a:latin typeface="맑은 고딕" pitchFamily="50" charset="-127"/>
              </a:rPr>
              <a:t>사업기간 </a:t>
            </a:r>
            <a:r>
              <a:rPr lang="en-US" altLang="ko-KR" sz="1200" b="1" dirty="0">
                <a:latin typeface="맑은 고딕" pitchFamily="50" charset="-127"/>
              </a:rPr>
              <a:t>: </a:t>
            </a:r>
            <a:r>
              <a:rPr lang="en-US" altLang="ko-KR" sz="1200" b="1" dirty="0" smtClean="0">
                <a:latin typeface="맑은 고딕" pitchFamily="50" charset="-127"/>
              </a:rPr>
              <a:t>2022. 1. </a:t>
            </a:r>
            <a:r>
              <a:rPr lang="en-US" altLang="ko-KR" sz="1200" b="1" dirty="0">
                <a:latin typeface="맑은 고딕" pitchFamily="50" charset="-127"/>
              </a:rPr>
              <a:t>~ </a:t>
            </a:r>
            <a:r>
              <a:rPr lang="en-US" altLang="ko-KR" sz="1200" b="1" dirty="0" smtClean="0">
                <a:latin typeface="맑은 고딕" pitchFamily="50" charset="-127"/>
              </a:rPr>
              <a:t>2025. 12. </a:t>
            </a:r>
            <a:endParaRPr lang="en-US" altLang="ko-KR" sz="1200" b="1" dirty="0">
              <a:latin typeface="맑은 고딕" pitchFamily="50" charset="-127"/>
            </a:endParaRPr>
          </a:p>
          <a:p>
            <a:pPr marL="171450" indent="-171450">
              <a:lnSpc>
                <a:spcPct val="150000"/>
              </a:lnSpc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1200" b="1" dirty="0" err="1" smtClean="0">
                <a:latin typeface="맑은 고딕" pitchFamily="50" charset="-127"/>
              </a:rPr>
              <a:t>총사업비</a:t>
            </a:r>
            <a:r>
              <a:rPr lang="en-US" altLang="ko-KR" sz="1200" b="1" dirty="0" smtClean="0">
                <a:latin typeface="맑은 고딕" pitchFamily="50" charset="-127"/>
              </a:rPr>
              <a:t> </a:t>
            </a:r>
            <a:r>
              <a:rPr lang="en-US" altLang="ko-KR" sz="1200" b="1" dirty="0">
                <a:latin typeface="맑은 고딕" pitchFamily="50" charset="-127"/>
              </a:rPr>
              <a:t>: </a:t>
            </a:r>
            <a:r>
              <a:rPr lang="en-US" altLang="ko-KR" sz="1200" b="1" dirty="0" smtClean="0">
                <a:latin typeface="맑은 고딕" pitchFamily="50" charset="-127"/>
              </a:rPr>
              <a:t>194</a:t>
            </a:r>
            <a:r>
              <a:rPr lang="ko-KR" altLang="en-US" sz="1200" b="1" dirty="0" smtClean="0">
                <a:latin typeface="맑은 고딕" pitchFamily="50" charset="-127"/>
              </a:rPr>
              <a:t>억원</a:t>
            </a:r>
            <a:r>
              <a:rPr lang="en-US" altLang="ko-KR" sz="1200" b="1" dirty="0">
                <a:latin typeface="맑은 고딕" pitchFamily="50" charset="-127"/>
              </a:rPr>
              <a:t>(</a:t>
            </a:r>
            <a:r>
              <a:rPr lang="ko-KR" altLang="en-US" sz="1200" b="1" dirty="0">
                <a:latin typeface="맑은 고딕" pitchFamily="50" charset="-127"/>
              </a:rPr>
              <a:t>국 </a:t>
            </a:r>
            <a:r>
              <a:rPr lang="en-US" altLang="ko-KR" sz="1200" b="1" dirty="0" smtClean="0">
                <a:latin typeface="맑은 고딕" pitchFamily="50" charset="-127"/>
              </a:rPr>
              <a:t>136 </a:t>
            </a:r>
            <a:r>
              <a:rPr lang="en-US" altLang="ko-KR" sz="1200" b="1" dirty="0">
                <a:latin typeface="맑은 고딕" pitchFamily="50" charset="-127"/>
              </a:rPr>
              <a:t>/ </a:t>
            </a:r>
            <a:r>
              <a:rPr lang="ko-KR" altLang="en-US" sz="1200" b="1" dirty="0" smtClean="0">
                <a:latin typeface="맑은 고딕" pitchFamily="50" charset="-127"/>
              </a:rPr>
              <a:t>시 </a:t>
            </a:r>
            <a:r>
              <a:rPr lang="en-US" altLang="ko-KR" sz="1200" b="1" dirty="0" smtClean="0">
                <a:latin typeface="맑은 고딕" pitchFamily="50" charset="-127"/>
              </a:rPr>
              <a:t>58)</a:t>
            </a:r>
            <a:r>
              <a:rPr kumimoji="1" lang="en-US" altLang="ko-KR" sz="1200" dirty="0" smtClean="0">
                <a:latin typeface="-윤고딕340" pitchFamily="18" charset="-127"/>
                <a:ea typeface="-윤고딕340" pitchFamily="18" charset="-127"/>
              </a:rPr>
              <a:t> </a:t>
            </a:r>
          </a:p>
          <a:p>
            <a:pPr marL="171450" indent="-171450">
              <a:lnSpc>
                <a:spcPct val="150000"/>
              </a:lnSpc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sz="1200" b="1" dirty="0" err="1" smtClean="0">
                <a:latin typeface="맑은 고딕" pitchFamily="50" charset="-127"/>
              </a:rPr>
              <a:t>향후계획</a:t>
            </a:r>
            <a:r>
              <a:rPr lang="ko-KR" altLang="en-US" sz="1200" b="1" dirty="0" smtClean="0">
                <a:latin typeface="맑은 고딕" pitchFamily="50" charset="-127"/>
              </a:rPr>
              <a:t> </a:t>
            </a:r>
            <a:r>
              <a:rPr lang="en-US" altLang="ko-KR" sz="1200" b="1" dirty="0" smtClean="0">
                <a:latin typeface="맑은 고딕" pitchFamily="50" charset="-127"/>
              </a:rPr>
              <a:t>: 2023. 11. </a:t>
            </a:r>
            <a:r>
              <a:rPr lang="ko-KR" altLang="en-US" sz="1200" b="1" dirty="0" smtClean="0">
                <a:latin typeface="맑은 고딕" pitchFamily="50" charset="-127"/>
              </a:rPr>
              <a:t>설계 완료 </a:t>
            </a:r>
            <a:r>
              <a:rPr lang="en-US" altLang="ko-KR" sz="1200" b="1" dirty="0" smtClean="0">
                <a:latin typeface="맑은 고딕" pitchFamily="50" charset="-127"/>
              </a:rPr>
              <a:t>/ 2024. 1. </a:t>
            </a:r>
            <a:r>
              <a:rPr lang="ko-KR" altLang="en-US" sz="1200" b="1" dirty="0" smtClean="0">
                <a:latin typeface="맑은 고딕" pitchFamily="50" charset="-127"/>
              </a:rPr>
              <a:t>착공 </a:t>
            </a:r>
            <a:r>
              <a:rPr lang="en-US" altLang="ko-KR" sz="1200" b="1" dirty="0" smtClean="0">
                <a:latin typeface="맑은 고딕" pitchFamily="50" charset="-127"/>
              </a:rPr>
              <a:t>/ 2025. 12. </a:t>
            </a:r>
            <a:r>
              <a:rPr lang="ko-KR" altLang="en-US" sz="1200" b="1" dirty="0" smtClean="0">
                <a:latin typeface="맑은 고딕" pitchFamily="50" charset="-127"/>
              </a:rPr>
              <a:t>준공</a:t>
            </a:r>
            <a:r>
              <a:rPr kumimoji="1" lang="en-US" altLang="ko-KR" sz="1200" dirty="0" smtClean="0">
                <a:latin typeface="-윤고딕340" pitchFamily="18" charset="-127"/>
                <a:ea typeface="-윤고딕340" pitchFamily="18" charset="-127"/>
              </a:rPr>
              <a:t> </a:t>
            </a:r>
          </a:p>
        </p:txBody>
      </p:sp>
      <p:sp>
        <p:nvSpPr>
          <p:cNvPr id="55" name="모서리가 둥근 직사각형 54"/>
          <p:cNvSpPr/>
          <p:nvPr/>
        </p:nvSpPr>
        <p:spPr>
          <a:xfrm>
            <a:off x="307040" y="1148455"/>
            <a:ext cx="4985040" cy="3888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b="1" spc="-100" dirty="0" smtClean="0">
                <a:solidFill>
                  <a:schemeClr val="tx1"/>
                </a:solidFill>
                <a:latin typeface="+mn-ea"/>
              </a:rPr>
              <a:t>파주</a:t>
            </a:r>
            <a:r>
              <a:rPr lang="en-US" altLang="ko-KR" b="1" spc="-100" dirty="0" smtClean="0">
                <a:solidFill>
                  <a:schemeClr val="tx1"/>
                </a:solidFill>
                <a:latin typeface="+mn-ea"/>
              </a:rPr>
              <a:t>LCD </a:t>
            </a:r>
            <a:r>
              <a:rPr lang="ko-KR" altLang="en-US" b="1" spc="-100" dirty="0" smtClean="0">
                <a:solidFill>
                  <a:schemeClr val="tx1"/>
                </a:solidFill>
                <a:latin typeface="+mn-ea"/>
              </a:rPr>
              <a:t>일반산업단지 완충저류시설 설치</a:t>
            </a:r>
            <a:endParaRPr lang="ko-KR" altLang="en-US" b="1" spc="-1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6" name="슬라이드 번호 개체 틀 5"/>
          <p:cNvSpPr txBox="1">
            <a:spLocks/>
          </p:cNvSpPr>
          <p:nvPr/>
        </p:nvSpPr>
        <p:spPr>
          <a:xfrm>
            <a:off x="7022714" y="4877947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4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702743664" descr="EMB00005ca82c1f"/>
          <p:cNvPicPr preferRelativeResize="0">
            <a:picLocks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5" t="29646" r="31868" b="16619"/>
          <a:stretch/>
        </p:blipFill>
        <p:spPr bwMode="auto">
          <a:xfrm>
            <a:off x="5292080" y="1606749"/>
            <a:ext cx="3146400" cy="21891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941749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00" y="4871937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  <a:cs typeface="+mn-cs"/>
              </a:rPr>
              <a:t> 5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633947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000" b="1" kern="0" spc="-90" noProof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4</a:t>
            </a: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안전하고 건강한 자연보호 활동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93325" y="1721597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환경보전과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pSp>
        <p:nvGrpSpPr>
          <p:cNvPr id="19" name="그룹 18"/>
          <p:cNvGrpSpPr/>
          <p:nvPr/>
        </p:nvGrpSpPr>
        <p:grpSpPr>
          <a:xfrm>
            <a:off x="179513" y="1056835"/>
            <a:ext cx="8784976" cy="3675155"/>
            <a:chOff x="122221" y="1059582"/>
            <a:chExt cx="8935913" cy="3888432"/>
          </a:xfrm>
        </p:grpSpPr>
        <p:sp>
          <p:nvSpPr>
            <p:cNvPr id="20" name="모서리가 둥근 직사각형 19"/>
            <p:cNvSpPr/>
            <p:nvPr/>
          </p:nvSpPr>
          <p:spPr>
            <a:xfrm>
              <a:off x="122221" y="1059582"/>
              <a:ext cx="8782288" cy="3888432"/>
            </a:xfrm>
            <a:prstGeom prst="roundRect">
              <a:avLst>
                <a:gd name="adj" fmla="val 1495"/>
              </a:avLst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>
                <a:solidFill>
                  <a:prstClr val="white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 bwMode="auto">
            <a:xfrm>
              <a:off x="321350" y="2796274"/>
              <a:ext cx="6768752" cy="3877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  <a:buClr>
                  <a:schemeClr val="tx1">
                    <a:lumMod val="75000"/>
                    <a:lumOff val="25000"/>
                  </a:schemeClr>
                </a:buClr>
              </a:pPr>
              <a:r>
                <a:rPr kumimoji="1" lang="ko-KR" altLang="en-US" sz="1400" dirty="0" smtClean="0">
                  <a:gradFill>
                    <a:gsLst>
                      <a:gs pos="100000">
                        <a:srgbClr val="F79646">
                          <a:lumMod val="50000"/>
                        </a:srgbClr>
                      </a:gs>
                      <a:gs pos="100000">
                        <a:srgbClr val="1F497D">
                          <a:lumMod val="5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r>
                <a:rPr lang="en-US" altLang="ko-KR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endParaRPr lang="ko-KR" altLang="en-US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25" name="Rectangle 4"/>
            <p:cNvSpPr>
              <a:spLocks noChangeArrowheads="1"/>
            </p:cNvSpPr>
            <p:nvPr/>
          </p:nvSpPr>
          <p:spPr bwMode="auto">
            <a:xfrm>
              <a:off x="7566713" y="3167962"/>
              <a:ext cx="1491421" cy="907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279180" y="2143162"/>
            <a:ext cx="1386629" cy="50059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  <a:ex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ko-KR" altLang="en-US" sz="1400" b="1" dirty="0">
                <a:solidFill>
                  <a:srgbClr val="002060"/>
                </a:solidFill>
                <a:latin typeface="+mn-ea"/>
              </a:rPr>
              <a:t>야생생물 </a:t>
            </a:r>
            <a:endParaRPr lang="en-US" altLang="ko-KR" sz="1400" b="1" dirty="0" smtClean="0">
              <a:solidFill>
                <a:srgbClr val="002060"/>
              </a:solidFill>
              <a:latin typeface="+mn-ea"/>
            </a:endParaRPr>
          </a:p>
          <a:p>
            <a:pPr algn="ctr"/>
            <a:r>
              <a:rPr lang="ko-KR" altLang="en-US" sz="1400" b="1" dirty="0" err="1" smtClean="0">
                <a:solidFill>
                  <a:srgbClr val="002060"/>
                </a:solidFill>
                <a:latin typeface="+mn-ea"/>
              </a:rPr>
              <a:t>보전사업</a:t>
            </a:r>
            <a:endParaRPr lang="ko-KR" altLang="en-US" sz="14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75471" y="3056642"/>
            <a:ext cx="1405153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rgbClr val="002060"/>
                </a:solidFill>
                <a:latin typeface="+mn-ea"/>
                <a:ea typeface="+mn-ea"/>
              </a:rPr>
              <a:t>야생생물 </a:t>
            </a:r>
            <a:endParaRPr lang="en-US" altLang="ko-KR" sz="1400" b="1" dirty="0" smtClean="0">
              <a:solidFill>
                <a:srgbClr val="002060"/>
              </a:solidFill>
              <a:latin typeface="+mn-ea"/>
              <a:ea typeface="+mn-ea"/>
            </a:endParaRPr>
          </a:p>
          <a:p>
            <a:pPr algn="ctr"/>
            <a:r>
              <a:rPr lang="ko-KR" altLang="en-US" sz="1400" b="1" dirty="0" smtClean="0">
                <a:solidFill>
                  <a:srgbClr val="002060"/>
                </a:solidFill>
                <a:latin typeface="+mn-ea"/>
                <a:ea typeface="+mn-ea"/>
              </a:rPr>
              <a:t>피해예방 사업</a:t>
            </a:r>
            <a:endParaRPr lang="ko-KR" altLang="en-US" sz="1400" b="1" dirty="0">
              <a:solidFill>
                <a:srgbClr val="002060"/>
              </a:solidFill>
              <a:latin typeface="+mn-ea"/>
              <a:ea typeface="+mn-ea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1701563" y="1635646"/>
            <a:ext cx="1502286" cy="434603"/>
            <a:chOff x="1472094" y="1467979"/>
            <a:chExt cx="1308934" cy="259610"/>
          </a:xfrm>
        </p:grpSpPr>
        <p:sp>
          <p:nvSpPr>
            <p:cNvPr id="31" name="TextBox 30"/>
            <p:cNvSpPr txBox="1"/>
            <p:nvPr/>
          </p:nvSpPr>
          <p:spPr>
            <a:xfrm>
              <a:off x="1472094" y="1571316"/>
              <a:ext cx="1301258" cy="156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b="1" dirty="0" smtClean="0">
                  <a:solidFill>
                    <a:schemeClr val="accent1"/>
                  </a:solidFill>
                </a:rPr>
                <a:t>부상야생동물 구조</a:t>
              </a:r>
              <a:endParaRPr lang="ko-KR" altLang="en-US" sz="1100" b="1" dirty="0">
                <a:solidFill>
                  <a:schemeClr val="accent1"/>
                </a:solidFill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479768" y="1467979"/>
              <a:ext cx="1301260" cy="156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30,750</a:t>
              </a:r>
              <a:r>
                <a:rPr lang="ko-KR" altLang="en-US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천원</a:t>
              </a:r>
              <a:endParaRPr lang="en-US" altLang="ko-KR" sz="1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3067012" y="1635646"/>
            <a:ext cx="1493479" cy="434595"/>
            <a:chOff x="1406769" y="1241406"/>
            <a:chExt cx="1301261" cy="534837"/>
          </a:xfrm>
        </p:grpSpPr>
        <p:sp>
          <p:nvSpPr>
            <p:cNvPr id="34" name="TextBox 33"/>
            <p:cNvSpPr txBox="1"/>
            <p:nvPr/>
          </p:nvSpPr>
          <p:spPr>
            <a:xfrm>
              <a:off x="1406772" y="1454291"/>
              <a:ext cx="1301258" cy="3219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b="1" dirty="0" smtClean="0">
                  <a:solidFill>
                    <a:schemeClr val="accent1"/>
                  </a:solidFill>
                </a:rPr>
                <a:t>야생동물 구조</a:t>
              </a:r>
              <a:r>
                <a:rPr lang="en-US" altLang="ko-KR" sz="1100" b="1" dirty="0" smtClean="0">
                  <a:solidFill>
                    <a:schemeClr val="accent1"/>
                  </a:solidFill>
                </a:rPr>
                <a:t>·</a:t>
              </a:r>
              <a:r>
                <a:rPr lang="ko-KR" altLang="en-US" sz="1100" b="1" dirty="0" smtClean="0">
                  <a:solidFill>
                    <a:schemeClr val="accent1"/>
                  </a:solidFill>
                </a:rPr>
                <a:t>치료</a:t>
              </a:r>
              <a:endParaRPr lang="ko-KR" altLang="en-US" sz="1100" b="1" dirty="0">
                <a:solidFill>
                  <a:schemeClr val="accent1"/>
                </a:solidFill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406769" y="1241406"/>
              <a:ext cx="1301260" cy="3219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3,500</a:t>
              </a:r>
              <a:r>
                <a:rPr lang="ko-KR" altLang="en-US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천원</a:t>
              </a:r>
              <a:endParaRPr lang="en-US" altLang="ko-KR" sz="1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7320216" y="1635646"/>
            <a:ext cx="1511098" cy="434596"/>
            <a:chOff x="1391418" y="1241401"/>
            <a:chExt cx="1316612" cy="534838"/>
          </a:xfrm>
        </p:grpSpPr>
        <p:sp>
          <p:nvSpPr>
            <p:cNvPr id="37" name="TextBox 36"/>
            <p:cNvSpPr txBox="1"/>
            <p:nvPr/>
          </p:nvSpPr>
          <p:spPr>
            <a:xfrm>
              <a:off x="1406772" y="1454287"/>
              <a:ext cx="1301258" cy="3219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b="1" dirty="0" smtClean="0">
                  <a:solidFill>
                    <a:schemeClr val="accent1"/>
                  </a:solidFill>
                </a:rPr>
                <a:t>생태하천 유지관리</a:t>
              </a:r>
              <a:endParaRPr lang="ko-KR" altLang="en-US" sz="1100" b="1" dirty="0">
                <a:solidFill>
                  <a:schemeClr val="accent1"/>
                </a:solidFill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391418" y="1241401"/>
              <a:ext cx="1301260" cy="3219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5,000</a:t>
              </a:r>
              <a:r>
                <a:rPr lang="ko-KR" altLang="en-US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천원</a:t>
              </a:r>
              <a:endParaRPr lang="en-US" altLang="ko-KR" sz="1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1718545" y="3625398"/>
            <a:ext cx="1502322" cy="636318"/>
            <a:chOff x="1459855" y="1935618"/>
            <a:chExt cx="1308966" cy="783089"/>
          </a:xfrm>
        </p:grpSpPr>
        <p:sp>
          <p:nvSpPr>
            <p:cNvPr id="40" name="TextBox 39"/>
            <p:cNvSpPr txBox="1"/>
            <p:nvPr/>
          </p:nvSpPr>
          <p:spPr>
            <a:xfrm>
              <a:off x="1459855" y="1935618"/>
              <a:ext cx="1301258" cy="5302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b="1" dirty="0" smtClean="0">
                  <a:solidFill>
                    <a:schemeClr val="accent1"/>
                  </a:solidFill>
                </a:rPr>
                <a:t>야생동물 </a:t>
              </a:r>
              <a:endParaRPr lang="en-US" altLang="ko-KR" sz="1100" b="1" dirty="0" smtClean="0">
                <a:solidFill>
                  <a:schemeClr val="accent1"/>
                </a:solidFill>
              </a:endParaRPr>
            </a:p>
            <a:p>
              <a:pPr algn="ctr"/>
              <a:r>
                <a:rPr lang="ko-KR" altLang="en-US" sz="1100" b="1" dirty="0" err="1" smtClean="0">
                  <a:solidFill>
                    <a:schemeClr val="accent1"/>
                  </a:solidFill>
                </a:rPr>
                <a:t>피해농가</a:t>
              </a:r>
              <a:r>
                <a:rPr lang="ko-KR" altLang="en-US" sz="1100" b="1" dirty="0" smtClean="0">
                  <a:solidFill>
                    <a:schemeClr val="accent1"/>
                  </a:solidFill>
                </a:rPr>
                <a:t> 배상</a:t>
              </a:r>
              <a:endParaRPr lang="ko-KR" altLang="en-US" sz="1100" b="1" dirty="0">
                <a:solidFill>
                  <a:schemeClr val="accent1"/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467561" y="2396755"/>
              <a:ext cx="1301260" cy="3219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10,000</a:t>
              </a:r>
              <a:r>
                <a:rPr lang="ko-KR" altLang="en-US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천원</a:t>
              </a:r>
              <a:endParaRPr lang="en-US" altLang="ko-KR" sz="1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42" name="그룹 41"/>
          <p:cNvGrpSpPr/>
          <p:nvPr/>
        </p:nvGrpSpPr>
        <p:grpSpPr>
          <a:xfrm>
            <a:off x="7227173" y="3594270"/>
            <a:ext cx="1586286" cy="633664"/>
            <a:chOff x="1370362" y="1897315"/>
            <a:chExt cx="1382123" cy="779823"/>
          </a:xfrm>
        </p:grpSpPr>
        <p:sp>
          <p:nvSpPr>
            <p:cNvPr id="43" name="TextBox 42"/>
            <p:cNvSpPr txBox="1"/>
            <p:nvPr/>
          </p:nvSpPr>
          <p:spPr>
            <a:xfrm>
              <a:off x="1370362" y="1897315"/>
              <a:ext cx="1382123" cy="5302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b="1" dirty="0" smtClean="0">
                  <a:solidFill>
                    <a:schemeClr val="accent1"/>
                  </a:solidFill>
                </a:rPr>
                <a:t>생태계교란</a:t>
              </a:r>
              <a:r>
                <a:rPr lang="ko-KR" altLang="en-US" sz="100" b="1" dirty="0" smtClean="0">
                  <a:solidFill>
                    <a:schemeClr val="accent1"/>
                  </a:solidFill>
                </a:rPr>
                <a:t> </a:t>
              </a:r>
              <a:r>
                <a:rPr lang="ko-KR" altLang="en-US" sz="1100" b="1" dirty="0" smtClean="0">
                  <a:solidFill>
                    <a:schemeClr val="accent1"/>
                  </a:solidFill>
                </a:rPr>
                <a:t>야생식물</a:t>
              </a:r>
              <a:r>
                <a:rPr lang="en-US" altLang="ko-KR" sz="1100" b="1" dirty="0" smtClean="0">
                  <a:solidFill>
                    <a:schemeClr val="accent1"/>
                  </a:solidFill>
                </a:rPr>
                <a:t>(</a:t>
              </a:r>
              <a:r>
                <a:rPr lang="ko-KR" altLang="en-US" sz="1100" b="1" dirty="0" err="1" smtClean="0">
                  <a:solidFill>
                    <a:schemeClr val="accent1"/>
                  </a:solidFill>
                </a:rPr>
                <a:t>돼지풀</a:t>
              </a:r>
              <a:r>
                <a:rPr lang="en-US" altLang="ko-KR" sz="1100" b="1" dirty="0" smtClean="0">
                  <a:solidFill>
                    <a:schemeClr val="accent1"/>
                  </a:solidFill>
                </a:rPr>
                <a:t>) </a:t>
              </a:r>
              <a:r>
                <a:rPr lang="ko-KR" altLang="en-US" sz="1100" b="1" dirty="0" smtClean="0">
                  <a:solidFill>
                    <a:schemeClr val="accent1"/>
                  </a:solidFill>
                </a:rPr>
                <a:t>제거</a:t>
              </a:r>
              <a:endParaRPr lang="ko-KR" altLang="en-US" sz="1100" b="1" dirty="0">
                <a:solidFill>
                  <a:schemeClr val="accent1"/>
                </a:solidFill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395839" y="2355186"/>
              <a:ext cx="1301260" cy="3219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258,100</a:t>
              </a:r>
              <a:r>
                <a:rPr lang="ko-KR" altLang="en-US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천원</a:t>
              </a:r>
              <a:endParaRPr lang="en-US" altLang="ko-KR" sz="1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45" name="그룹 44"/>
          <p:cNvGrpSpPr/>
          <p:nvPr/>
        </p:nvGrpSpPr>
        <p:grpSpPr>
          <a:xfrm>
            <a:off x="4491846" y="1419622"/>
            <a:ext cx="1509067" cy="601703"/>
            <a:chOff x="1393187" y="1210023"/>
            <a:chExt cx="1314843" cy="740489"/>
          </a:xfrm>
        </p:grpSpPr>
        <p:sp>
          <p:nvSpPr>
            <p:cNvPr id="46" name="TextBox 45"/>
            <p:cNvSpPr txBox="1"/>
            <p:nvPr/>
          </p:nvSpPr>
          <p:spPr>
            <a:xfrm>
              <a:off x="1406772" y="1420239"/>
              <a:ext cx="1301258" cy="530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b="1" dirty="0" smtClean="0">
                  <a:solidFill>
                    <a:schemeClr val="accent1"/>
                  </a:solidFill>
                </a:rPr>
                <a:t>생태계서비스  </a:t>
              </a:r>
              <a:endParaRPr lang="en-US" altLang="ko-KR" sz="1100" b="1" dirty="0" smtClean="0">
                <a:solidFill>
                  <a:schemeClr val="accent1"/>
                </a:solidFill>
              </a:endParaRPr>
            </a:p>
            <a:p>
              <a:pPr algn="ctr"/>
              <a:r>
                <a:rPr lang="ko-KR" altLang="en-US" sz="1100" b="1" dirty="0" err="1" smtClean="0">
                  <a:solidFill>
                    <a:schemeClr val="accent1"/>
                  </a:solidFill>
                </a:rPr>
                <a:t>지불제</a:t>
              </a:r>
              <a:r>
                <a:rPr lang="en-US" altLang="ko-KR" sz="1100" b="1" dirty="0" smtClean="0">
                  <a:solidFill>
                    <a:schemeClr val="accent1"/>
                  </a:solidFill>
                </a:rPr>
                <a:t>(</a:t>
              </a:r>
              <a:r>
                <a:rPr lang="ko-KR" altLang="en-US" sz="1100" b="1" dirty="0" err="1" smtClean="0">
                  <a:solidFill>
                    <a:schemeClr val="accent1"/>
                  </a:solidFill>
                </a:rPr>
                <a:t>볏짚존치</a:t>
              </a:r>
              <a:r>
                <a:rPr lang="en-US" altLang="ko-KR" sz="1100" b="1" dirty="0" smtClean="0">
                  <a:solidFill>
                    <a:schemeClr val="accent1"/>
                  </a:solidFill>
                </a:rPr>
                <a:t>)</a:t>
              </a:r>
              <a:endParaRPr lang="ko-KR" altLang="en-US" sz="1100" b="1" dirty="0">
                <a:solidFill>
                  <a:schemeClr val="accent1"/>
                </a:solidFill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393187" y="1210023"/>
              <a:ext cx="1301260" cy="3219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110,000</a:t>
              </a:r>
              <a:r>
                <a:rPr lang="ko-KR" altLang="en-US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천원</a:t>
              </a:r>
              <a:endParaRPr lang="en-US" altLang="ko-KR" sz="1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48" name="그룹 47"/>
          <p:cNvGrpSpPr/>
          <p:nvPr/>
        </p:nvGrpSpPr>
        <p:grpSpPr>
          <a:xfrm>
            <a:off x="3553393" y="3583954"/>
            <a:ext cx="1502326" cy="643980"/>
            <a:chOff x="1406772" y="1894055"/>
            <a:chExt cx="1308969" cy="792518"/>
          </a:xfrm>
        </p:grpSpPr>
        <p:sp>
          <p:nvSpPr>
            <p:cNvPr id="49" name="TextBox 48"/>
            <p:cNvSpPr txBox="1"/>
            <p:nvPr/>
          </p:nvSpPr>
          <p:spPr>
            <a:xfrm>
              <a:off x="1406772" y="1894055"/>
              <a:ext cx="1301258" cy="530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b="1" dirty="0" smtClean="0">
                  <a:solidFill>
                    <a:schemeClr val="accent1"/>
                  </a:solidFill>
                </a:rPr>
                <a:t>농작물 피해예방 </a:t>
              </a:r>
              <a:endParaRPr lang="en-US" altLang="ko-KR" sz="1100" b="1" dirty="0" smtClean="0">
                <a:solidFill>
                  <a:schemeClr val="accent1"/>
                </a:solidFill>
              </a:endParaRPr>
            </a:p>
            <a:p>
              <a:pPr algn="ctr"/>
              <a:r>
                <a:rPr lang="ko-KR" altLang="en-US" sz="1100" b="1" dirty="0" err="1" smtClean="0">
                  <a:solidFill>
                    <a:schemeClr val="accent1"/>
                  </a:solidFill>
                </a:rPr>
                <a:t>유해동물</a:t>
              </a:r>
              <a:r>
                <a:rPr lang="ko-KR" altLang="en-US" sz="1100" b="1" dirty="0" smtClean="0">
                  <a:solidFill>
                    <a:schemeClr val="accent1"/>
                  </a:solidFill>
                </a:rPr>
                <a:t> </a:t>
              </a:r>
              <a:r>
                <a:rPr lang="ko-KR" altLang="en-US" sz="1100" b="1" dirty="0" err="1" smtClean="0">
                  <a:solidFill>
                    <a:schemeClr val="accent1"/>
                  </a:solidFill>
                </a:rPr>
                <a:t>구제활동</a:t>
              </a:r>
              <a:endParaRPr lang="ko-KR" altLang="en-US" sz="1100" b="1" dirty="0">
                <a:solidFill>
                  <a:schemeClr val="accent1"/>
                </a:solidFill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414480" y="2364622"/>
              <a:ext cx="1301261" cy="3219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13,170</a:t>
              </a:r>
              <a:r>
                <a:rPr lang="ko-KR" altLang="en-US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천원</a:t>
              </a:r>
              <a:endParaRPr lang="en-US" altLang="ko-KR" sz="1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51" name="그룹 50"/>
          <p:cNvGrpSpPr/>
          <p:nvPr/>
        </p:nvGrpSpPr>
        <p:grpSpPr>
          <a:xfrm>
            <a:off x="5932271" y="1635646"/>
            <a:ext cx="1509066" cy="436755"/>
            <a:chOff x="1393188" y="1238750"/>
            <a:chExt cx="1314842" cy="537497"/>
          </a:xfrm>
        </p:grpSpPr>
        <p:sp>
          <p:nvSpPr>
            <p:cNvPr id="52" name="TextBox 51"/>
            <p:cNvSpPr txBox="1"/>
            <p:nvPr/>
          </p:nvSpPr>
          <p:spPr>
            <a:xfrm>
              <a:off x="1406772" y="1454294"/>
              <a:ext cx="1301258" cy="321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b="1" dirty="0" smtClean="0">
                  <a:solidFill>
                    <a:schemeClr val="accent1"/>
                  </a:solidFill>
                </a:rPr>
                <a:t>하천</a:t>
              </a:r>
              <a:r>
                <a:rPr lang="en-US" altLang="ko-KR" sz="1100" b="1" dirty="0" smtClean="0">
                  <a:solidFill>
                    <a:schemeClr val="accent1"/>
                  </a:solidFill>
                </a:rPr>
                <a:t>·</a:t>
              </a:r>
              <a:r>
                <a:rPr lang="ko-KR" altLang="en-US" sz="1100" b="1" dirty="0" smtClean="0">
                  <a:solidFill>
                    <a:schemeClr val="accent1"/>
                  </a:solidFill>
                </a:rPr>
                <a:t>저수지 정화</a:t>
              </a:r>
              <a:endParaRPr lang="ko-KR" altLang="en-US" sz="1100" b="1" dirty="0">
                <a:solidFill>
                  <a:schemeClr val="accent1"/>
                </a:solidFill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1393188" y="1238750"/>
              <a:ext cx="1301260" cy="321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17,280</a:t>
              </a:r>
              <a:r>
                <a:rPr lang="ko-KR" altLang="en-US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천원</a:t>
              </a:r>
              <a:endParaRPr lang="en-US" altLang="ko-KR" sz="1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54" name="그룹 53"/>
          <p:cNvGrpSpPr/>
          <p:nvPr/>
        </p:nvGrpSpPr>
        <p:grpSpPr>
          <a:xfrm>
            <a:off x="5422948" y="3593771"/>
            <a:ext cx="1493478" cy="634162"/>
            <a:chOff x="1412770" y="1894048"/>
            <a:chExt cx="1301260" cy="780435"/>
          </a:xfrm>
        </p:grpSpPr>
        <p:sp>
          <p:nvSpPr>
            <p:cNvPr id="55" name="TextBox 54"/>
            <p:cNvSpPr txBox="1"/>
            <p:nvPr/>
          </p:nvSpPr>
          <p:spPr>
            <a:xfrm>
              <a:off x="1420481" y="1894048"/>
              <a:ext cx="1287549" cy="530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b="1" dirty="0" smtClean="0">
                  <a:solidFill>
                    <a:schemeClr val="accent1"/>
                  </a:solidFill>
                </a:rPr>
                <a:t>야생동물 피해예방시설</a:t>
              </a:r>
              <a:r>
                <a:rPr lang="en-US" altLang="ko-KR" sz="1100" b="1" dirty="0" smtClean="0">
                  <a:solidFill>
                    <a:schemeClr val="accent1"/>
                  </a:solidFill>
                </a:rPr>
                <a:t>(</a:t>
              </a:r>
              <a:r>
                <a:rPr lang="ko-KR" altLang="en-US" sz="1100" b="1" dirty="0" smtClean="0">
                  <a:solidFill>
                    <a:schemeClr val="accent1"/>
                  </a:solidFill>
                </a:rPr>
                <a:t>울타리</a:t>
              </a:r>
              <a:r>
                <a:rPr lang="en-US" altLang="ko-KR" sz="1100" b="1" dirty="0" smtClean="0">
                  <a:solidFill>
                    <a:schemeClr val="accent1"/>
                  </a:solidFill>
                </a:rPr>
                <a:t>) </a:t>
              </a:r>
              <a:r>
                <a:rPr lang="ko-KR" altLang="en-US" sz="1100" b="1" dirty="0" smtClean="0">
                  <a:solidFill>
                    <a:schemeClr val="accent1"/>
                  </a:solidFill>
                </a:rPr>
                <a:t>설치</a:t>
              </a:r>
              <a:endParaRPr lang="ko-KR" altLang="en-US" sz="1100" b="1" dirty="0">
                <a:solidFill>
                  <a:schemeClr val="accent1"/>
                </a:solidFill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1412770" y="2352531"/>
              <a:ext cx="1301260" cy="3219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108,000</a:t>
              </a:r>
              <a:r>
                <a:rPr lang="ko-KR" altLang="en-US" sz="11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천원</a:t>
              </a:r>
              <a:endParaRPr lang="en-US" altLang="ko-KR" sz="11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57" name="그룹 56"/>
          <p:cNvGrpSpPr/>
          <p:nvPr/>
        </p:nvGrpSpPr>
        <p:grpSpPr>
          <a:xfrm>
            <a:off x="2213183" y="2180860"/>
            <a:ext cx="5959217" cy="1311289"/>
            <a:chOff x="2056493" y="3279744"/>
            <a:chExt cx="6186876" cy="1148179"/>
          </a:xfrm>
        </p:grpSpPr>
        <p:grpSp>
          <p:nvGrpSpPr>
            <p:cNvPr id="58" name="그룹 57"/>
            <p:cNvGrpSpPr>
              <a:grpSpLocks noChangeAspect="1"/>
            </p:cNvGrpSpPr>
            <p:nvPr/>
          </p:nvGrpSpPr>
          <p:grpSpPr>
            <a:xfrm>
              <a:off x="3980524" y="4082056"/>
              <a:ext cx="486200" cy="343710"/>
              <a:chOff x="3197829" y="4569955"/>
              <a:chExt cx="883078" cy="881760"/>
            </a:xfrm>
            <a:solidFill>
              <a:srgbClr val="1F497D"/>
            </a:solidFill>
            <a:effectLst>
              <a:glow rad="101600">
                <a:srgbClr val="FF0000">
                  <a:alpha val="40000"/>
                </a:srgbClr>
              </a:glow>
            </a:effectLst>
          </p:grpSpPr>
          <p:sp>
            <p:nvSpPr>
              <p:cNvPr id="122" name="Oval 26"/>
              <p:cNvSpPr>
                <a:spLocks noChangeArrowheads="1"/>
              </p:cNvSpPr>
              <p:nvPr/>
            </p:nvSpPr>
            <p:spPr bwMode="auto">
              <a:xfrm>
                <a:off x="3197829" y="4569955"/>
                <a:ext cx="883078" cy="881760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grpSp>
            <p:nvGrpSpPr>
              <p:cNvPr id="123" name="그룹 122"/>
              <p:cNvGrpSpPr/>
              <p:nvPr/>
            </p:nvGrpSpPr>
            <p:grpSpPr>
              <a:xfrm>
                <a:off x="3431970" y="4800517"/>
                <a:ext cx="467929" cy="420634"/>
                <a:chOff x="3151188" y="4784725"/>
                <a:chExt cx="738188" cy="663576"/>
              </a:xfrm>
              <a:grpFill/>
            </p:grpSpPr>
            <p:sp>
              <p:nvSpPr>
                <p:cNvPr id="124" name="Freeform 784"/>
                <p:cNvSpPr>
                  <a:spLocks/>
                </p:cNvSpPr>
                <p:nvPr/>
              </p:nvSpPr>
              <p:spPr bwMode="auto">
                <a:xfrm>
                  <a:off x="3573463" y="5002213"/>
                  <a:ext cx="315913" cy="415925"/>
                </a:xfrm>
                <a:custGeom>
                  <a:avLst/>
                  <a:gdLst>
                    <a:gd name="T0" fmla="*/ 0 w 282"/>
                    <a:gd name="T1" fmla="*/ 138 h 371"/>
                    <a:gd name="T2" fmla="*/ 159 w 282"/>
                    <a:gd name="T3" fmla="*/ 371 h 371"/>
                    <a:gd name="T4" fmla="*/ 282 w 282"/>
                    <a:gd name="T5" fmla="*/ 138 h 371"/>
                    <a:gd name="T6" fmla="*/ 246 w 282"/>
                    <a:gd name="T7" fmla="*/ 0 h 371"/>
                    <a:gd name="T8" fmla="*/ 0 w 282"/>
                    <a:gd name="T9" fmla="*/ 138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2" h="371">
                      <a:moveTo>
                        <a:pt x="0" y="138"/>
                      </a:moveTo>
                      <a:cubicBezTo>
                        <a:pt x="159" y="371"/>
                        <a:pt x="159" y="371"/>
                        <a:pt x="159" y="371"/>
                      </a:cubicBezTo>
                      <a:cubicBezTo>
                        <a:pt x="233" y="320"/>
                        <a:pt x="282" y="235"/>
                        <a:pt x="282" y="138"/>
                      </a:cubicBezTo>
                      <a:cubicBezTo>
                        <a:pt x="282" y="88"/>
                        <a:pt x="269" y="41"/>
                        <a:pt x="246" y="0"/>
                      </a:cubicBezTo>
                      <a:lnTo>
                        <a:pt x="0" y="1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25" name="Freeform 785"/>
                <p:cNvSpPr>
                  <a:spLocks/>
                </p:cNvSpPr>
                <p:nvPr/>
              </p:nvSpPr>
              <p:spPr bwMode="auto">
                <a:xfrm>
                  <a:off x="3535363" y="4784725"/>
                  <a:ext cx="274638" cy="315913"/>
                </a:xfrm>
                <a:custGeom>
                  <a:avLst/>
                  <a:gdLst>
                    <a:gd name="T0" fmla="*/ 0 w 245"/>
                    <a:gd name="T1" fmla="*/ 0 h 281"/>
                    <a:gd name="T2" fmla="*/ 0 w 245"/>
                    <a:gd name="T3" fmla="*/ 144 h 281"/>
                    <a:gd name="T4" fmla="*/ 0 w 245"/>
                    <a:gd name="T5" fmla="*/ 281 h 281"/>
                    <a:gd name="T6" fmla="*/ 245 w 245"/>
                    <a:gd name="T7" fmla="*/ 144 h 281"/>
                    <a:gd name="T8" fmla="*/ 0 w 245"/>
                    <a:gd name="T9" fmla="*/ 0 h 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5" h="281">
                      <a:moveTo>
                        <a:pt x="0" y="0"/>
                      </a:move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0" y="281"/>
                        <a:pt x="0" y="281"/>
                        <a:pt x="0" y="281"/>
                      </a:cubicBezTo>
                      <a:cubicBezTo>
                        <a:pt x="245" y="144"/>
                        <a:pt x="245" y="144"/>
                        <a:pt x="245" y="144"/>
                      </a:cubicBezTo>
                      <a:cubicBezTo>
                        <a:pt x="197" y="58"/>
                        <a:pt x="105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26" name="Freeform 786"/>
                <p:cNvSpPr>
                  <a:spLocks/>
                </p:cNvSpPr>
                <p:nvPr/>
              </p:nvSpPr>
              <p:spPr bwMode="auto">
                <a:xfrm>
                  <a:off x="3151188" y="4818063"/>
                  <a:ext cx="492125" cy="630238"/>
                </a:xfrm>
                <a:custGeom>
                  <a:avLst/>
                  <a:gdLst>
                    <a:gd name="T0" fmla="*/ 281 w 439"/>
                    <a:gd name="T1" fmla="*/ 0 h 562"/>
                    <a:gd name="T2" fmla="*/ 0 w 439"/>
                    <a:gd name="T3" fmla="*/ 281 h 562"/>
                    <a:gd name="T4" fmla="*/ 281 w 439"/>
                    <a:gd name="T5" fmla="*/ 562 h 562"/>
                    <a:gd name="T6" fmla="*/ 439 w 439"/>
                    <a:gd name="T7" fmla="*/ 514 h 562"/>
                    <a:gd name="T8" fmla="*/ 281 w 439"/>
                    <a:gd name="T9" fmla="*/ 281 h 562"/>
                    <a:gd name="T10" fmla="*/ 281 w 439"/>
                    <a:gd name="T11" fmla="*/ 143 h 562"/>
                    <a:gd name="T12" fmla="*/ 281 w 439"/>
                    <a:gd name="T13" fmla="*/ 0 h 5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39" h="562">
                      <a:moveTo>
                        <a:pt x="281" y="0"/>
                      </a:moveTo>
                      <a:cubicBezTo>
                        <a:pt x="126" y="0"/>
                        <a:pt x="0" y="126"/>
                        <a:pt x="0" y="281"/>
                      </a:cubicBezTo>
                      <a:cubicBezTo>
                        <a:pt x="0" y="436"/>
                        <a:pt x="126" y="562"/>
                        <a:pt x="281" y="562"/>
                      </a:cubicBezTo>
                      <a:cubicBezTo>
                        <a:pt x="340" y="562"/>
                        <a:pt x="394" y="545"/>
                        <a:pt x="439" y="514"/>
                      </a:cubicBezTo>
                      <a:cubicBezTo>
                        <a:pt x="281" y="281"/>
                        <a:pt x="281" y="281"/>
                        <a:pt x="281" y="281"/>
                      </a:cubicBezTo>
                      <a:cubicBezTo>
                        <a:pt x="281" y="143"/>
                        <a:pt x="281" y="143"/>
                        <a:pt x="281" y="143"/>
                      </a:cubicBezTo>
                      <a:lnTo>
                        <a:pt x="28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59" name="그룹 58"/>
            <p:cNvGrpSpPr>
              <a:grpSpLocks noChangeAspect="1"/>
            </p:cNvGrpSpPr>
            <p:nvPr/>
          </p:nvGrpSpPr>
          <p:grpSpPr>
            <a:xfrm>
              <a:off x="2056493" y="4081967"/>
              <a:ext cx="486200" cy="344737"/>
              <a:chOff x="3197829" y="3242639"/>
              <a:chExt cx="883078" cy="884392"/>
            </a:xfrm>
            <a:solidFill>
              <a:srgbClr val="1F497D"/>
            </a:solidFill>
            <a:effectLst>
              <a:glow rad="101600">
                <a:srgbClr val="FF0000">
                  <a:alpha val="40000"/>
                </a:srgbClr>
              </a:glow>
            </a:effectLst>
          </p:grpSpPr>
          <p:sp>
            <p:nvSpPr>
              <p:cNvPr id="111" name="Oval 53"/>
              <p:cNvSpPr>
                <a:spLocks noChangeArrowheads="1"/>
              </p:cNvSpPr>
              <p:nvPr/>
            </p:nvSpPr>
            <p:spPr bwMode="auto">
              <a:xfrm>
                <a:off x="3197829" y="3242639"/>
                <a:ext cx="883078" cy="88439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grpSp>
            <p:nvGrpSpPr>
              <p:cNvPr id="112" name="그룹 111"/>
              <p:cNvGrpSpPr/>
              <p:nvPr/>
            </p:nvGrpSpPr>
            <p:grpSpPr>
              <a:xfrm>
                <a:off x="3465881" y="3443225"/>
                <a:ext cx="360255" cy="469939"/>
                <a:chOff x="3227387" y="3459163"/>
                <a:chExt cx="568326" cy="741363"/>
              </a:xfrm>
              <a:grpFill/>
            </p:grpSpPr>
            <p:sp>
              <p:nvSpPr>
                <p:cNvPr id="113" name="Freeform 790"/>
                <p:cNvSpPr>
                  <a:spLocks noEditPoints="1"/>
                </p:cNvSpPr>
                <p:nvPr/>
              </p:nvSpPr>
              <p:spPr bwMode="auto">
                <a:xfrm>
                  <a:off x="3227387" y="3459163"/>
                  <a:ext cx="568326" cy="741363"/>
                </a:xfrm>
                <a:custGeom>
                  <a:avLst/>
                  <a:gdLst>
                    <a:gd name="T0" fmla="*/ 241 w 448"/>
                    <a:gd name="T1" fmla="*/ 0 h 587"/>
                    <a:gd name="T2" fmla="*/ 206 w 448"/>
                    <a:gd name="T3" fmla="*/ 0 h 587"/>
                    <a:gd name="T4" fmla="*/ 186 w 448"/>
                    <a:gd name="T5" fmla="*/ 20 h 587"/>
                    <a:gd name="T6" fmla="*/ 186 w 448"/>
                    <a:gd name="T7" fmla="*/ 28 h 587"/>
                    <a:gd name="T8" fmla="*/ 137 w 448"/>
                    <a:gd name="T9" fmla="*/ 28 h 587"/>
                    <a:gd name="T10" fmla="*/ 137 w 448"/>
                    <a:gd name="T11" fmla="*/ 38 h 587"/>
                    <a:gd name="T12" fmla="*/ 0 w 448"/>
                    <a:gd name="T13" fmla="*/ 38 h 587"/>
                    <a:gd name="T14" fmla="*/ 0 w 448"/>
                    <a:gd name="T15" fmla="*/ 587 h 587"/>
                    <a:gd name="T16" fmla="*/ 448 w 448"/>
                    <a:gd name="T17" fmla="*/ 587 h 587"/>
                    <a:gd name="T18" fmla="*/ 448 w 448"/>
                    <a:gd name="T19" fmla="*/ 38 h 587"/>
                    <a:gd name="T20" fmla="*/ 311 w 448"/>
                    <a:gd name="T21" fmla="*/ 38 h 587"/>
                    <a:gd name="T22" fmla="*/ 311 w 448"/>
                    <a:gd name="T23" fmla="*/ 28 h 587"/>
                    <a:gd name="T24" fmla="*/ 262 w 448"/>
                    <a:gd name="T25" fmla="*/ 28 h 587"/>
                    <a:gd name="T26" fmla="*/ 262 w 448"/>
                    <a:gd name="T27" fmla="*/ 20 h 587"/>
                    <a:gd name="T28" fmla="*/ 241 w 448"/>
                    <a:gd name="T29" fmla="*/ 0 h 587"/>
                    <a:gd name="T30" fmla="*/ 198 w 448"/>
                    <a:gd name="T31" fmla="*/ 20 h 587"/>
                    <a:gd name="T32" fmla="*/ 206 w 448"/>
                    <a:gd name="T33" fmla="*/ 12 h 587"/>
                    <a:gd name="T34" fmla="*/ 241 w 448"/>
                    <a:gd name="T35" fmla="*/ 12 h 587"/>
                    <a:gd name="T36" fmla="*/ 249 w 448"/>
                    <a:gd name="T37" fmla="*/ 20 h 587"/>
                    <a:gd name="T38" fmla="*/ 249 w 448"/>
                    <a:gd name="T39" fmla="*/ 28 h 587"/>
                    <a:gd name="T40" fmla="*/ 198 w 448"/>
                    <a:gd name="T41" fmla="*/ 28 h 587"/>
                    <a:gd name="T42" fmla="*/ 198 w 448"/>
                    <a:gd name="T43" fmla="*/ 20 h 587"/>
                    <a:gd name="T44" fmla="*/ 311 w 448"/>
                    <a:gd name="T45" fmla="*/ 83 h 587"/>
                    <a:gd name="T46" fmla="*/ 311 w 448"/>
                    <a:gd name="T47" fmla="*/ 69 h 587"/>
                    <a:gd name="T48" fmla="*/ 369 w 448"/>
                    <a:gd name="T49" fmla="*/ 69 h 587"/>
                    <a:gd name="T50" fmla="*/ 418 w 448"/>
                    <a:gd name="T51" fmla="*/ 69 h 587"/>
                    <a:gd name="T52" fmla="*/ 418 w 448"/>
                    <a:gd name="T53" fmla="*/ 557 h 587"/>
                    <a:gd name="T54" fmla="*/ 30 w 448"/>
                    <a:gd name="T55" fmla="*/ 557 h 587"/>
                    <a:gd name="T56" fmla="*/ 30 w 448"/>
                    <a:gd name="T57" fmla="*/ 407 h 587"/>
                    <a:gd name="T58" fmla="*/ 30 w 448"/>
                    <a:gd name="T59" fmla="*/ 69 h 587"/>
                    <a:gd name="T60" fmla="*/ 137 w 448"/>
                    <a:gd name="T61" fmla="*/ 69 h 587"/>
                    <a:gd name="T62" fmla="*/ 137 w 448"/>
                    <a:gd name="T63" fmla="*/ 83 h 587"/>
                    <a:gd name="T64" fmla="*/ 311 w 448"/>
                    <a:gd name="T65" fmla="*/ 83 h 5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448" h="587">
                      <a:moveTo>
                        <a:pt x="241" y="0"/>
                      </a:moveTo>
                      <a:cubicBezTo>
                        <a:pt x="206" y="0"/>
                        <a:pt x="206" y="0"/>
                        <a:pt x="206" y="0"/>
                      </a:cubicBezTo>
                      <a:cubicBezTo>
                        <a:pt x="195" y="0"/>
                        <a:pt x="186" y="9"/>
                        <a:pt x="186" y="20"/>
                      </a:cubicBezTo>
                      <a:cubicBezTo>
                        <a:pt x="186" y="28"/>
                        <a:pt x="186" y="28"/>
                        <a:pt x="186" y="28"/>
                      </a:cubicBezTo>
                      <a:cubicBezTo>
                        <a:pt x="137" y="28"/>
                        <a:pt x="137" y="28"/>
                        <a:pt x="137" y="28"/>
                      </a:cubicBezTo>
                      <a:cubicBezTo>
                        <a:pt x="137" y="38"/>
                        <a:pt x="137" y="38"/>
                        <a:pt x="137" y="38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0" y="587"/>
                        <a:pt x="0" y="587"/>
                        <a:pt x="0" y="587"/>
                      </a:cubicBezTo>
                      <a:cubicBezTo>
                        <a:pt x="448" y="587"/>
                        <a:pt x="448" y="587"/>
                        <a:pt x="448" y="587"/>
                      </a:cubicBezTo>
                      <a:cubicBezTo>
                        <a:pt x="448" y="38"/>
                        <a:pt x="448" y="38"/>
                        <a:pt x="448" y="38"/>
                      </a:cubicBezTo>
                      <a:cubicBezTo>
                        <a:pt x="311" y="38"/>
                        <a:pt x="311" y="38"/>
                        <a:pt x="311" y="38"/>
                      </a:cubicBezTo>
                      <a:cubicBezTo>
                        <a:pt x="311" y="28"/>
                        <a:pt x="311" y="28"/>
                        <a:pt x="311" y="28"/>
                      </a:cubicBezTo>
                      <a:cubicBezTo>
                        <a:pt x="262" y="28"/>
                        <a:pt x="262" y="28"/>
                        <a:pt x="262" y="28"/>
                      </a:cubicBezTo>
                      <a:cubicBezTo>
                        <a:pt x="262" y="20"/>
                        <a:pt x="262" y="20"/>
                        <a:pt x="262" y="20"/>
                      </a:cubicBezTo>
                      <a:cubicBezTo>
                        <a:pt x="262" y="9"/>
                        <a:pt x="253" y="0"/>
                        <a:pt x="241" y="0"/>
                      </a:cubicBezTo>
                      <a:close/>
                      <a:moveTo>
                        <a:pt x="198" y="20"/>
                      </a:moveTo>
                      <a:cubicBezTo>
                        <a:pt x="198" y="15"/>
                        <a:pt x="202" y="12"/>
                        <a:pt x="206" y="12"/>
                      </a:cubicBezTo>
                      <a:cubicBezTo>
                        <a:pt x="241" y="12"/>
                        <a:pt x="241" y="12"/>
                        <a:pt x="241" y="12"/>
                      </a:cubicBezTo>
                      <a:cubicBezTo>
                        <a:pt x="246" y="12"/>
                        <a:pt x="249" y="15"/>
                        <a:pt x="249" y="20"/>
                      </a:cubicBezTo>
                      <a:cubicBezTo>
                        <a:pt x="249" y="28"/>
                        <a:pt x="249" y="28"/>
                        <a:pt x="249" y="28"/>
                      </a:cubicBezTo>
                      <a:cubicBezTo>
                        <a:pt x="198" y="28"/>
                        <a:pt x="198" y="28"/>
                        <a:pt x="198" y="28"/>
                      </a:cubicBezTo>
                      <a:lnTo>
                        <a:pt x="198" y="20"/>
                      </a:lnTo>
                      <a:close/>
                      <a:moveTo>
                        <a:pt x="311" y="83"/>
                      </a:moveTo>
                      <a:cubicBezTo>
                        <a:pt x="311" y="69"/>
                        <a:pt x="311" y="69"/>
                        <a:pt x="311" y="69"/>
                      </a:cubicBezTo>
                      <a:cubicBezTo>
                        <a:pt x="369" y="69"/>
                        <a:pt x="369" y="69"/>
                        <a:pt x="369" y="69"/>
                      </a:cubicBezTo>
                      <a:cubicBezTo>
                        <a:pt x="418" y="69"/>
                        <a:pt x="418" y="69"/>
                        <a:pt x="418" y="69"/>
                      </a:cubicBezTo>
                      <a:cubicBezTo>
                        <a:pt x="418" y="557"/>
                        <a:pt x="418" y="557"/>
                        <a:pt x="418" y="557"/>
                      </a:cubicBezTo>
                      <a:cubicBezTo>
                        <a:pt x="30" y="557"/>
                        <a:pt x="30" y="557"/>
                        <a:pt x="30" y="557"/>
                      </a:cubicBezTo>
                      <a:cubicBezTo>
                        <a:pt x="30" y="407"/>
                        <a:pt x="30" y="407"/>
                        <a:pt x="30" y="407"/>
                      </a:cubicBezTo>
                      <a:cubicBezTo>
                        <a:pt x="30" y="69"/>
                        <a:pt x="30" y="69"/>
                        <a:pt x="30" y="69"/>
                      </a:cubicBezTo>
                      <a:cubicBezTo>
                        <a:pt x="137" y="69"/>
                        <a:pt x="137" y="69"/>
                        <a:pt x="137" y="69"/>
                      </a:cubicBezTo>
                      <a:cubicBezTo>
                        <a:pt x="137" y="83"/>
                        <a:pt x="137" y="83"/>
                        <a:pt x="137" y="83"/>
                      </a:cubicBezTo>
                      <a:lnTo>
                        <a:pt x="311" y="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4" name="Rectangle 791"/>
                <p:cNvSpPr>
                  <a:spLocks noChangeArrowheads="1"/>
                </p:cNvSpPr>
                <p:nvPr/>
              </p:nvSpPr>
              <p:spPr bwMode="auto">
                <a:xfrm>
                  <a:off x="3398838" y="3654426"/>
                  <a:ext cx="311150" cy="190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5" name="Freeform 792"/>
                <p:cNvSpPr>
                  <a:spLocks/>
                </p:cNvSpPr>
                <p:nvPr/>
              </p:nvSpPr>
              <p:spPr bwMode="auto">
                <a:xfrm>
                  <a:off x="3292475" y="3613151"/>
                  <a:ext cx="92075" cy="92075"/>
                </a:xfrm>
                <a:custGeom>
                  <a:avLst/>
                  <a:gdLst>
                    <a:gd name="T0" fmla="*/ 30 w 58"/>
                    <a:gd name="T1" fmla="*/ 36 h 58"/>
                    <a:gd name="T2" fmla="*/ 10 w 58"/>
                    <a:gd name="T3" fmla="*/ 0 h 58"/>
                    <a:gd name="T4" fmla="*/ 0 w 58"/>
                    <a:gd name="T5" fmla="*/ 6 h 58"/>
                    <a:gd name="T6" fmla="*/ 29 w 58"/>
                    <a:gd name="T7" fmla="*/ 58 h 58"/>
                    <a:gd name="T8" fmla="*/ 58 w 58"/>
                    <a:gd name="T9" fmla="*/ 19 h 58"/>
                    <a:gd name="T10" fmla="*/ 49 w 58"/>
                    <a:gd name="T11" fmla="*/ 11 h 58"/>
                    <a:gd name="T12" fmla="*/ 30 w 58"/>
                    <a:gd name="T13" fmla="*/ 3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8">
                      <a:moveTo>
                        <a:pt x="30" y="36"/>
                      </a:moveTo>
                      <a:lnTo>
                        <a:pt x="10" y="0"/>
                      </a:lnTo>
                      <a:lnTo>
                        <a:pt x="0" y="6"/>
                      </a:lnTo>
                      <a:lnTo>
                        <a:pt x="29" y="58"/>
                      </a:lnTo>
                      <a:lnTo>
                        <a:pt x="58" y="19"/>
                      </a:lnTo>
                      <a:lnTo>
                        <a:pt x="49" y="11"/>
                      </a:lnTo>
                      <a:lnTo>
                        <a:pt x="30" y="3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6" name="Rectangle 793"/>
                <p:cNvSpPr>
                  <a:spLocks noChangeArrowheads="1"/>
                </p:cNvSpPr>
                <p:nvPr/>
              </p:nvSpPr>
              <p:spPr bwMode="auto">
                <a:xfrm>
                  <a:off x="3398838" y="3794126"/>
                  <a:ext cx="311150" cy="190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7" name="Freeform 794"/>
                <p:cNvSpPr>
                  <a:spLocks/>
                </p:cNvSpPr>
                <p:nvPr/>
              </p:nvSpPr>
              <p:spPr bwMode="auto">
                <a:xfrm>
                  <a:off x="3292475" y="3752851"/>
                  <a:ext cx="92075" cy="92075"/>
                </a:xfrm>
                <a:custGeom>
                  <a:avLst/>
                  <a:gdLst>
                    <a:gd name="T0" fmla="*/ 30 w 58"/>
                    <a:gd name="T1" fmla="*/ 36 h 58"/>
                    <a:gd name="T2" fmla="*/ 10 w 58"/>
                    <a:gd name="T3" fmla="*/ 0 h 58"/>
                    <a:gd name="T4" fmla="*/ 0 w 58"/>
                    <a:gd name="T5" fmla="*/ 5 h 58"/>
                    <a:gd name="T6" fmla="*/ 29 w 58"/>
                    <a:gd name="T7" fmla="*/ 58 h 58"/>
                    <a:gd name="T8" fmla="*/ 58 w 58"/>
                    <a:gd name="T9" fmla="*/ 17 h 58"/>
                    <a:gd name="T10" fmla="*/ 49 w 58"/>
                    <a:gd name="T11" fmla="*/ 10 h 58"/>
                    <a:gd name="T12" fmla="*/ 30 w 58"/>
                    <a:gd name="T13" fmla="*/ 3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8">
                      <a:moveTo>
                        <a:pt x="30" y="36"/>
                      </a:moveTo>
                      <a:lnTo>
                        <a:pt x="10" y="0"/>
                      </a:lnTo>
                      <a:lnTo>
                        <a:pt x="0" y="5"/>
                      </a:lnTo>
                      <a:lnTo>
                        <a:pt x="29" y="58"/>
                      </a:lnTo>
                      <a:lnTo>
                        <a:pt x="58" y="17"/>
                      </a:lnTo>
                      <a:lnTo>
                        <a:pt x="49" y="10"/>
                      </a:lnTo>
                      <a:lnTo>
                        <a:pt x="30" y="3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8" name="Rectangle 795"/>
                <p:cNvSpPr>
                  <a:spLocks noChangeArrowheads="1"/>
                </p:cNvSpPr>
                <p:nvPr/>
              </p:nvSpPr>
              <p:spPr bwMode="auto">
                <a:xfrm>
                  <a:off x="3398838" y="3932238"/>
                  <a:ext cx="311150" cy="190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9" name="Freeform 796"/>
                <p:cNvSpPr>
                  <a:spLocks/>
                </p:cNvSpPr>
                <p:nvPr/>
              </p:nvSpPr>
              <p:spPr bwMode="auto">
                <a:xfrm>
                  <a:off x="3292475" y="3889376"/>
                  <a:ext cx="92075" cy="93663"/>
                </a:xfrm>
                <a:custGeom>
                  <a:avLst/>
                  <a:gdLst>
                    <a:gd name="T0" fmla="*/ 30 w 58"/>
                    <a:gd name="T1" fmla="*/ 36 h 59"/>
                    <a:gd name="T2" fmla="*/ 10 w 58"/>
                    <a:gd name="T3" fmla="*/ 0 h 59"/>
                    <a:gd name="T4" fmla="*/ 0 w 58"/>
                    <a:gd name="T5" fmla="*/ 6 h 59"/>
                    <a:gd name="T6" fmla="*/ 29 w 58"/>
                    <a:gd name="T7" fmla="*/ 59 h 59"/>
                    <a:gd name="T8" fmla="*/ 58 w 58"/>
                    <a:gd name="T9" fmla="*/ 19 h 59"/>
                    <a:gd name="T10" fmla="*/ 49 w 58"/>
                    <a:gd name="T11" fmla="*/ 12 h 59"/>
                    <a:gd name="T12" fmla="*/ 30 w 58"/>
                    <a:gd name="T13" fmla="*/ 36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9">
                      <a:moveTo>
                        <a:pt x="30" y="36"/>
                      </a:moveTo>
                      <a:lnTo>
                        <a:pt x="10" y="0"/>
                      </a:lnTo>
                      <a:lnTo>
                        <a:pt x="0" y="6"/>
                      </a:lnTo>
                      <a:lnTo>
                        <a:pt x="29" y="59"/>
                      </a:lnTo>
                      <a:lnTo>
                        <a:pt x="58" y="19"/>
                      </a:lnTo>
                      <a:lnTo>
                        <a:pt x="49" y="12"/>
                      </a:lnTo>
                      <a:lnTo>
                        <a:pt x="30" y="3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20" name="Rectangle 797"/>
                <p:cNvSpPr>
                  <a:spLocks noChangeArrowheads="1"/>
                </p:cNvSpPr>
                <p:nvPr/>
              </p:nvSpPr>
              <p:spPr bwMode="auto">
                <a:xfrm>
                  <a:off x="3398838" y="4070351"/>
                  <a:ext cx="311150" cy="190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21" name="Freeform 798"/>
                <p:cNvSpPr>
                  <a:spLocks/>
                </p:cNvSpPr>
                <p:nvPr/>
              </p:nvSpPr>
              <p:spPr bwMode="auto">
                <a:xfrm>
                  <a:off x="3292475" y="4029076"/>
                  <a:ext cx="92075" cy="92075"/>
                </a:xfrm>
                <a:custGeom>
                  <a:avLst/>
                  <a:gdLst>
                    <a:gd name="T0" fmla="*/ 30 w 58"/>
                    <a:gd name="T1" fmla="*/ 36 h 58"/>
                    <a:gd name="T2" fmla="*/ 10 w 58"/>
                    <a:gd name="T3" fmla="*/ 0 h 58"/>
                    <a:gd name="T4" fmla="*/ 0 w 58"/>
                    <a:gd name="T5" fmla="*/ 6 h 58"/>
                    <a:gd name="T6" fmla="*/ 29 w 58"/>
                    <a:gd name="T7" fmla="*/ 58 h 58"/>
                    <a:gd name="T8" fmla="*/ 58 w 58"/>
                    <a:gd name="T9" fmla="*/ 18 h 58"/>
                    <a:gd name="T10" fmla="*/ 49 w 58"/>
                    <a:gd name="T11" fmla="*/ 10 h 58"/>
                    <a:gd name="T12" fmla="*/ 30 w 58"/>
                    <a:gd name="T13" fmla="*/ 3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" h="58">
                      <a:moveTo>
                        <a:pt x="30" y="36"/>
                      </a:moveTo>
                      <a:lnTo>
                        <a:pt x="10" y="0"/>
                      </a:lnTo>
                      <a:lnTo>
                        <a:pt x="0" y="6"/>
                      </a:lnTo>
                      <a:lnTo>
                        <a:pt x="29" y="58"/>
                      </a:lnTo>
                      <a:lnTo>
                        <a:pt x="58" y="18"/>
                      </a:lnTo>
                      <a:lnTo>
                        <a:pt x="49" y="10"/>
                      </a:lnTo>
                      <a:lnTo>
                        <a:pt x="30" y="3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60" name="그룹 59"/>
            <p:cNvGrpSpPr>
              <a:grpSpLocks noChangeAspect="1"/>
            </p:cNvGrpSpPr>
            <p:nvPr/>
          </p:nvGrpSpPr>
          <p:grpSpPr>
            <a:xfrm>
              <a:off x="7750642" y="3287455"/>
              <a:ext cx="486200" cy="344737"/>
              <a:chOff x="4921529" y="3242639"/>
              <a:chExt cx="883078" cy="884392"/>
            </a:xfrm>
            <a:solidFill>
              <a:srgbClr val="1F497D"/>
            </a:solidFill>
            <a:effectLst>
              <a:glow rad="139700">
                <a:srgbClr val="00D661">
                  <a:alpha val="40000"/>
                </a:srgbClr>
              </a:glow>
            </a:effectLst>
          </p:grpSpPr>
          <p:sp>
            <p:nvSpPr>
              <p:cNvPr id="109" name="Oval 101"/>
              <p:cNvSpPr>
                <a:spLocks noChangeArrowheads="1"/>
              </p:cNvSpPr>
              <p:nvPr/>
            </p:nvSpPr>
            <p:spPr bwMode="auto">
              <a:xfrm>
                <a:off x="4921529" y="3242639"/>
                <a:ext cx="883078" cy="88439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0" name="Freeform 802"/>
              <p:cNvSpPr>
                <a:spLocks noEditPoints="1"/>
              </p:cNvSpPr>
              <p:nvPr/>
            </p:nvSpPr>
            <p:spPr bwMode="auto">
              <a:xfrm>
                <a:off x="5220553" y="3430745"/>
                <a:ext cx="528305" cy="508179"/>
              </a:xfrm>
              <a:custGeom>
                <a:avLst/>
                <a:gdLst>
                  <a:gd name="T0" fmla="*/ 322 w 371"/>
                  <a:gd name="T1" fmla="*/ 261 h 357"/>
                  <a:gd name="T2" fmla="*/ 77 w 371"/>
                  <a:gd name="T3" fmla="*/ 235 h 357"/>
                  <a:gd name="T4" fmla="*/ 185 w 371"/>
                  <a:gd name="T5" fmla="*/ 53 h 357"/>
                  <a:gd name="T6" fmla="*/ 319 w 371"/>
                  <a:gd name="T7" fmla="*/ 135 h 357"/>
                  <a:gd name="T8" fmla="*/ 288 w 371"/>
                  <a:gd name="T9" fmla="*/ 222 h 357"/>
                  <a:gd name="T10" fmla="*/ 256 w 371"/>
                  <a:gd name="T11" fmla="*/ 219 h 357"/>
                  <a:gd name="T12" fmla="*/ 282 w 371"/>
                  <a:gd name="T13" fmla="*/ 93 h 357"/>
                  <a:gd name="T14" fmla="*/ 245 w 371"/>
                  <a:gd name="T15" fmla="*/ 90 h 357"/>
                  <a:gd name="T16" fmla="*/ 239 w 371"/>
                  <a:gd name="T17" fmla="*/ 106 h 357"/>
                  <a:gd name="T18" fmla="*/ 102 w 371"/>
                  <a:gd name="T19" fmla="*/ 161 h 357"/>
                  <a:gd name="T20" fmla="*/ 212 w 371"/>
                  <a:gd name="T21" fmla="*/ 253 h 357"/>
                  <a:gd name="T22" fmla="*/ 328 w 371"/>
                  <a:gd name="T23" fmla="*/ 233 h 357"/>
                  <a:gd name="T24" fmla="*/ 292 w 371"/>
                  <a:gd name="T25" fmla="*/ 40 h 357"/>
                  <a:gd name="T26" fmla="*/ 69 w 371"/>
                  <a:gd name="T27" fmla="*/ 83 h 357"/>
                  <a:gd name="T28" fmla="*/ 144 w 371"/>
                  <a:gd name="T29" fmla="*/ 338 h 357"/>
                  <a:gd name="T30" fmla="*/ 361 w 371"/>
                  <a:gd name="T31" fmla="*/ 263 h 357"/>
                  <a:gd name="T32" fmla="*/ 322 w 371"/>
                  <a:gd name="T33" fmla="*/ 261 h 357"/>
                  <a:gd name="T34" fmla="*/ 199 w 371"/>
                  <a:gd name="T35" fmla="*/ 224 h 357"/>
                  <a:gd name="T36" fmla="*/ 141 w 371"/>
                  <a:gd name="T37" fmla="*/ 208 h 357"/>
                  <a:gd name="T38" fmla="*/ 161 w 371"/>
                  <a:gd name="T39" fmla="*/ 139 h 357"/>
                  <a:gd name="T40" fmla="*/ 227 w 371"/>
                  <a:gd name="T41" fmla="*/ 151 h 357"/>
                  <a:gd name="T42" fmla="*/ 199 w 371"/>
                  <a:gd name="T43" fmla="*/ 224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71" h="357">
                    <a:moveTo>
                      <a:pt x="322" y="261"/>
                    </a:moveTo>
                    <a:cubicBezTo>
                      <a:pt x="279" y="322"/>
                      <a:pt x="122" y="332"/>
                      <a:pt x="77" y="235"/>
                    </a:cubicBezTo>
                    <a:cubicBezTo>
                      <a:pt x="61" y="140"/>
                      <a:pt x="93" y="77"/>
                      <a:pt x="185" y="53"/>
                    </a:cubicBezTo>
                    <a:cubicBezTo>
                      <a:pt x="250" y="45"/>
                      <a:pt x="299" y="70"/>
                      <a:pt x="319" y="135"/>
                    </a:cubicBezTo>
                    <a:cubicBezTo>
                      <a:pt x="325" y="168"/>
                      <a:pt x="311" y="196"/>
                      <a:pt x="288" y="222"/>
                    </a:cubicBezTo>
                    <a:cubicBezTo>
                      <a:pt x="267" y="240"/>
                      <a:pt x="253" y="244"/>
                      <a:pt x="256" y="219"/>
                    </a:cubicBezTo>
                    <a:cubicBezTo>
                      <a:pt x="282" y="93"/>
                      <a:pt x="282" y="93"/>
                      <a:pt x="282" y="93"/>
                    </a:cubicBezTo>
                    <a:cubicBezTo>
                      <a:pt x="245" y="90"/>
                      <a:pt x="245" y="90"/>
                      <a:pt x="245" y="90"/>
                    </a:cubicBezTo>
                    <a:cubicBezTo>
                      <a:pt x="239" y="106"/>
                      <a:pt x="239" y="106"/>
                      <a:pt x="239" y="106"/>
                    </a:cubicBezTo>
                    <a:cubicBezTo>
                      <a:pt x="192" y="63"/>
                      <a:pt x="121" y="89"/>
                      <a:pt x="102" y="161"/>
                    </a:cubicBezTo>
                    <a:cubicBezTo>
                      <a:pt x="86" y="260"/>
                      <a:pt x="153" y="301"/>
                      <a:pt x="212" y="253"/>
                    </a:cubicBezTo>
                    <a:cubicBezTo>
                      <a:pt x="226" y="283"/>
                      <a:pt x="277" y="284"/>
                      <a:pt x="328" y="233"/>
                    </a:cubicBezTo>
                    <a:cubicBezTo>
                      <a:pt x="371" y="166"/>
                      <a:pt x="365" y="90"/>
                      <a:pt x="292" y="40"/>
                    </a:cubicBezTo>
                    <a:cubicBezTo>
                      <a:pt x="215" y="0"/>
                      <a:pt x="130" y="16"/>
                      <a:pt x="69" y="83"/>
                    </a:cubicBezTo>
                    <a:cubicBezTo>
                      <a:pt x="0" y="185"/>
                      <a:pt x="30" y="303"/>
                      <a:pt x="144" y="338"/>
                    </a:cubicBezTo>
                    <a:cubicBezTo>
                      <a:pt x="222" y="357"/>
                      <a:pt x="341" y="326"/>
                      <a:pt x="361" y="263"/>
                    </a:cubicBezTo>
                    <a:lnTo>
                      <a:pt x="322" y="261"/>
                    </a:lnTo>
                    <a:close/>
                    <a:moveTo>
                      <a:pt x="199" y="224"/>
                    </a:moveTo>
                    <a:cubicBezTo>
                      <a:pt x="172" y="246"/>
                      <a:pt x="149" y="240"/>
                      <a:pt x="141" y="208"/>
                    </a:cubicBezTo>
                    <a:cubicBezTo>
                      <a:pt x="141" y="186"/>
                      <a:pt x="145" y="163"/>
                      <a:pt x="161" y="139"/>
                    </a:cubicBezTo>
                    <a:cubicBezTo>
                      <a:pt x="181" y="108"/>
                      <a:pt x="219" y="114"/>
                      <a:pt x="227" y="151"/>
                    </a:cubicBezTo>
                    <a:cubicBezTo>
                      <a:pt x="231" y="187"/>
                      <a:pt x="219" y="209"/>
                      <a:pt x="199" y="22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61" name="그룹 60"/>
            <p:cNvGrpSpPr>
              <a:grpSpLocks noChangeAspect="1"/>
            </p:cNvGrpSpPr>
            <p:nvPr/>
          </p:nvGrpSpPr>
          <p:grpSpPr>
            <a:xfrm>
              <a:off x="3499515" y="3287411"/>
              <a:ext cx="486200" cy="345250"/>
              <a:chOff x="5063094" y="1919413"/>
              <a:chExt cx="883078" cy="885708"/>
            </a:xfrm>
            <a:solidFill>
              <a:srgbClr val="1F497D"/>
            </a:solidFill>
            <a:effectLst>
              <a:glow rad="139700">
                <a:srgbClr val="00D661">
                  <a:alpha val="40000"/>
                </a:srgbClr>
              </a:glow>
            </a:effectLst>
          </p:grpSpPr>
          <p:sp>
            <p:nvSpPr>
              <p:cNvPr id="107" name="Oval 70"/>
              <p:cNvSpPr>
                <a:spLocks noChangeArrowheads="1"/>
              </p:cNvSpPr>
              <p:nvPr/>
            </p:nvSpPr>
            <p:spPr bwMode="auto">
              <a:xfrm>
                <a:off x="5063094" y="1919413"/>
                <a:ext cx="883078" cy="885708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8" name="Freeform 807"/>
              <p:cNvSpPr>
                <a:spLocks noEditPoints="1"/>
              </p:cNvSpPr>
              <p:nvPr/>
            </p:nvSpPr>
            <p:spPr bwMode="auto">
              <a:xfrm>
                <a:off x="5285940" y="2134881"/>
                <a:ext cx="450667" cy="454772"/>
              </a:xfrm>
              <a:custGeom>
                <a:avLst/>
                <a:gdLst>
                  <a:gd name="T0" fmla="*/ 45 w 90"/>
                  <a:gd name="T1" fmla="*/ 0 h 91"/>
                  <a:gd name="T2" fmla="*/ 0 w 90"/>
                  <a:gd name="T3" fmla="*/ 46 h 91"/>
                  <a:gd name="T4" fmla="*/ 45 w 90"/>
                  <a:gd name="T5" fmla="*/ 91 h 91"/>
                  <a:gd name="T6" fmla="*/ 90 w 90"/>
                  <a:gd name="T7" fmla="*/ 46 h 91"/>
                  <a:gd name="T8" fmla="*/ 69 w 90"/>
                  <a:gd name="T9" fmla="*/ 44 h 91"/>
                  <a:gd name="T10" fmla="*/ 68 w 90"/>
                  <a:gd name="T11" fmla="*/ 35 h 91"/>
                  <a:gd name="T12" fmla="*/ 68 w 90"/>
                  <a:gd name="T13" fmla="*/ 29 h 91"/>
                  <a:gd name="T14" fmla="*/ 85 w 90"/>
                  <a:gd name="T15" fmla="*/ 44 h 91"/>
                  <a:gd name="T16" fmla="*/ 65 w 90"/>
                  <a:gd name="T17" fmla="*/ 21 h 91"/>
                  <a:gd name="T18" fmla="*/ 62 w 90"/>
                  <a:gd name="T19" fmla="*/ 14 h 91"/>
                  <a:gd name="T20" fmla="*/ 58 w 90"/>
                  <a:gd name="T21" fmla="*/ 8 h 91"/>
                  <a:gd name="T22" fmla="*/ 25 w 90"/>
                  <a:gd name="T23" fmla="*/ 41 h 91"/>
                  <a:gd name="T24" fmla="*/ 25 w 90"/>
                  <a:gd name="T25" fmla="*/ 35 h 91"/>
                  <a:gd name="T26" fmla="*/ 62 w 90"/>
                  <a:gd name="T27" fmla="*/ 26 h 91"/>
                  <a:gd name="T28" fmla="*/ 65 w 90"/>
                  <a:gd name="T29" fmla="*/ 40 h 91"/>
                  <a:gd name="T30" fmla="*/ 25 w 90"/>
                  <a:gd name="T31" fmla="*/ 44 h 91"/>
                  <a:gd name="T32" fmla="*/ 65 w 90"/>
                  <a:gd name="T33" fmla="*/ 51 h 91"/>
                  <a:gd name="T34" fmla="*/ 62 w 90"/>
                  <a:gd name="T35" fmla="*/ 66 h 91"/>
                  <a:gd name="T36" fmla="*/ 25 w 90"/>
                  <a:gd name="T37" fmla="*/ 57 h 91"/>
                  <a:gd name="T38" fmla="*/ 25 w 90"/>
                  <a:gd name="T39" fmla="*/ 51 h 91"/>
                  <a:gd name="T40" fmla="*/ 33 w 90"/>
                  <a:gd name="T41" fmla="*/ 14 h 91"/>
                  <a:gd name="T42" fmla="*/ 41 w 90"/>
                  <a:gd name="T43" fmla="*/ 6 h 91"/>
                  <a:gd name="T44" fmla="*/ 56 w 90"/>
                  <a:gd name="T45" fmla="*/ 12 h 91"/>
                  <a:gd name="T46" fmla="*/ 57 w 90"/>
                  <a:gd name="T47" fmla="*/ 14 h 91"/>
                  <a:gd name="T48" fmla="*/ 60 w 90"/>
                  <a:gd name="T49" fmla="*/ 19 h 91"/>
                  <a:gd name="T50" fmla="*/ 45 w 90"/>
                  <a:gd name="T51" fmla="*/ 23 h 91"/>
                  <a:gd name="T52" fmla="*/ 30 w 90"/>
                  <a:gd name="T53" fmla="*/ 19 h 91"/>
                  <a:gd name="T54" fmla="*/ 32 w 90"/>
                  <a:gd name="T55" fmla="*/ 14 h 91"/>
                  <a:gd name="T56" fmla="*/ 30 w 90"/>
                  <a:gd name="T57" fmla="*/ 11 h 91"/>
                  <a:gd name="T58" fmla="*/ 26 w 90"/>
                  <a:gd name="T59" fmla="*/ 17 h 91"/>
                  <a:gd name="T60" fmla="*/ 25 w 90"/>
                  <a:gd name="T61" fmla="*/ 21 h 91"/>
                  <a:gd name="T62" fmla="*/ 14 w 90"/>
                  <a:gd name="T63" fmla="*/ 21 h 91"/>
                  <a:gd name="T64" fmla="*/ 22 w 90"/>
                  <a:gd name="T65" fmla="*/ 30 h 91"/>
                  <a:gd name="T66" fmla="*/ 21 w 90"/>
                  <a:gd name="T67" fmla="*/ 40 h 91"/>
                  <a:gd name="T68" fmla="*/ 5 w 90"/>
                  <a:gd name="T69" fmla="*/ 44 h 91"/>
                  <a:gd name="T70" fmla="*/ 21 w 90"/>
                  <a:gd name="T71" fmla="*/ 48 h 91"/>
                  <a:gd name="T72" fmla="*/ 21 w 90"/>
                  <a:gd name="T73" fmla="*/ 57 h 91"/>
                  <a:gd name="T74" fmla="*/ 22 w 90"/>
                  <a:gd name="T75" fmla="*/ 62 h 91"/>
                  <a:gd name="T76" fmla="*/ 5 w 90"/>
                  <a:gd name="T77" fmla="*/ 48 h 91"/>
                  <a:gd name="T78" fmla="*/ 25 w 90"/>
                  <a:gd name="T79" fmla="*/ 71 h 91"/>
                  <a:gd name="T80" fmla="*/ 26 w 90"/>
                  <a:gd name="T81" fmla="*/ 75 h 91"/>
                  <a:gd name="T82" fmla="*/ 30 w 90"/>
                  <a:gd name="T83" fmla="*/ 81 h 91"/>
                  <a:gd name="T84" fmla="*/ 56 w 90"/>
                  <a:gd name="T85" fmla="*/ 80 h 91"/>
                  <a:gd name="T86" fmla="*/ 49 w 90"/>
                  <a:gd name="T87" fmla="*/ 85 h 91"/>
                  <a:gd name="T88" fmla="*/ 41 w 90"/>
                  <a:gd name="T89" fmla="*/ 85 h 91"/>
                  <a:gd name="T90" fmla="*/ 33 w 90"/>
                  <a:gd name="T91" fmla="*/ 78 h 91"/>
                  <a:gd name="T92" fmla="*/ 31 w 90"/>
                  <a:gd name="T93" fmla="*/ 75 h 91"/>
                  <a:gd name="T94" fmla="*/ 29 w 90"/>
                  <a:gd name="T95" fmla="*/ 70 h 91"/>
                  <a:gd name="T96" fmla="*/ 60 w 90"/>
                  <a:gd name="T97" fmla="*/ 73 h 91"/>
                  <a:gd name="T98" fmla="*/ 59 w 90"/>
                  <a:gd name="T99" fmla="*/ 75 h 91"/>
                  <a:gd name="T100" fmla="*/ 58 w 90"/>
                  <a:gd name="T101" fmla="*/ 83 h 91"/>
                  <a:gd name="T102" fmla="*/ 62 w 90"/>
                  <a:gd name="T103" fmla="*/ 78 h 91"/>
                  <a:gd name="T104" fmla="*/ 64 w 90"/>
                  <a:gd name="T105" fmla="*/ 75 h 91"/>
                  <a:gd name="T106" fmla="*/ 73 w 90"/>
                  <a:gd name="T107" fmla="*/ 74 h 91"/>
                  <a:gd name="T108" fmla="*/ 66 w 90"/>
                  <a:gd name="T109" fmla="*/ 67 h 91"/>
                  <a:gd name="T110" fmla="*/ 68 w 90"/>
                  <a:gd name="T111" fmla="*/ 57 h 91"/>
                  <a:gd name="T112" fmla="*/ 69 w 90"/>
                  <a:gd name="T113" fmla="*/ 51 h 91"/>
                  <a:gd name="T114" fmla="*/ 76 w 90"/>
                  <a:gd name="T115" fmla="*/ 7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" h="91">
                    <a:moveTo>
                      <a:pt x="81" y="18"/>
                    </a:moveTo>
                    <a:cubicBezTo>
                      <a:pt x="80" y="17"/>
                      <a:pt x="79" y="16"/>
                      <a:pt x="78" y="15"/>
                    </a:cubicBezTo>
                    <a:cubicBezTo>
                      <a:pt x="70" y="6"/>
                      <a:pt x="58" y="0"/>
                      <a:pt x="45" y="0"/>
                    </a:cubicBezTo>
                    <a:cubicBezTo>
                      <a:pt x="32" y="0"/>
                      <a:pt x="20" y="6"/>
                      <a:pt x="12" y="15"/>
                    </a:cubicBezTo>
                    <a:cubicBezTo>
                      <a:pt x="11" y="16"/>
                      <a:pt x="10" y="17"/>
                      <a:pt x="9" y="18"/>
                    </a:cubicBezTo>
                    <a:cubicBezTo>
                      <a:pt x="3" y="26"/>
                      <a:pt x="0" y="35"/>
                      <a:pt x="0" y="46"/>
                    </a:cubicBezTo>
                    <a:cubicBezTo>
                      <a:pt x="0" y="56"/>
                      <a:pt x="3" y="66"/>
                      <a:pt x="9" y="74"/>
                    </a:cubicBezTo>
                    <a:cubicBezTo>
                      <a:pt x="10" y="75"/>
                      <a:pt x="11" y="76"/>
                      <a:pt x="12" y="77"/>
                    </a:cubicBezTo>
                    <a:cubicBezTo>
                      <a:pt x="20" y="86"/>
                      <a:pt x="32" y="91"/>
                      <a:pt x="45" y="91"/>
                    </a:cubicBezTo>
                    <a:cubicBezTo>
                      <a:pt x="58" y="91"/>
                      <a:pt x="70" y="86"/>
                      <a:pt x="78" y="77"/>
                    </a:cubicBezTo>
                    <a:cubicBezTo>
                      <a:pt x="79" y="76"/>
                      <a:pt x="80" y="75"/>
                      <a:pt x="81" y="74"/>
                    </a:cubicBezTo>
                    <a:cubicBezTo>
                      <a:pt x="87" y="66"/>
                      <a:pt x="90" y="56"/>
                      <a:pt x="90" y="46"/>
                    </a:cubicBezTo>
                    <a:cubicBezTo>
                      <a:pt x="90" y="35"/>
                      <a:pt x="87" y="26"/>
                      <a:pt x="81" y="18"/>
                    </a:cubicBezTo>
                    <a:close/>
                    <a:moveTo>
                      <a:pt x="85" y="44"/>
                    </a:moveTo>
                    <a:cubicBezTo>
                      <a:pt x="69" y="44"/>
                      <a:pt x="69" y="44"/>
                      <a:pt x="69" y="44"/>
                    </a:cubicBezTo>
                    <a:cubicBezTo>
                      <a:pt x="69" y="43"/>
                      <a:pt x="69" y="42"/>
                      <a:pt x="69" y="40"/>
                    </a:cubicBezTo>
                    <a:cubicBezTo>
                      <a:pt x="69" y="40"/>
                      <a:pt x="69" y="40"/>
                      <a:pt x="69" y="40"/>
                    </a:cubicBezTo>
                    <a:cubicBezTo>
                      <a:pt x="69" y="38"/>
                      <a:pt x="69" y="36"/>
                      <a:pt x="68" y="35"/>
                    </a:cubicBezTo>
                    <a:cubicBezTo>
                      <a:pt x="68" y="35"/>
                      <a:pt x="68" y="35"/>
                      <a:pt x="68" y="35"/>
                    </a:cubicBezTo>
                    <a:cubicBezTo>
                      <a:pt x="68" y="33"/>
                      <a:pt x="68" y="31"/>
                      <a:pt x="68" y="30"/>
                    </a:cubicBezTo>
                    <a:cubicBezTo>
                      <a:pt x="68" y="30"/>
                      <a:pt x="68" y="29"/>
                      <a:pt x="68" y="29"/>
                    </a:cubicBezTo>
                    <a:cubicBezTo>
                      <a:pt x="67" y="28"/>
                      <a:pt x="67" y="26"/>
                      <a:pt x="66" y="25"/>
                    </a:cubicBezTo>
                    <a:cubicBezTo>
                      <a:pt x="70" y="24"/>
                      <a:pt x="73" y="22"/>
                      <a:pt x="76" y="21"/>
                    </a:cubicBezTo>
                    <a:cubicBezTo>
                      <a:pt x="81" y="27"/>
                      <a:pt x="84" y="35"/>
                      <a:pt x="85" y="44"/>
                    </a:cubicBezTo>
                    <a:close/>
                    <a:moveTo>
                      <a:pt x="73" y="18"/>
                    </a:moveTo>
                    <a:cubicBezTo>
                      <a:pt x="71" y="19"/>
                      <a:pt x="68" y="20"/>
                      <a:pt x="6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19"/>
                      <a:pt x="64" y="18"/>
                      <a:pt x="64" y="17"/>
                    </a:cubicBezTo>
                    <a:cubicBezTo>
                      <a:pt x="64" y="17"/>
                      <a:pt x="64" y="17"/>
                      <a:pt x="64" y="17"/>
                    </a:cubicBezTo>
                    <a:cubicBezTo>
                      <a:pt x="63" y="16"/>
                      <a:pt x="63" y="15"/>
                      <a:pt x="62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1" y="13"/>
                      <a:pt x="61" y="12"/>
                      <a:pt x="60" y="11"/>
                    </a:cubicBezTo>
                    <a:cubicBezTo>
                      <a:pt x="60" y="10"/>
                      <a:pt x="59" y="9"/>
                      <a:pt x="58" y="8"/>
                    </a:cubicBezTo>
                    <a:cubicBezTo>
                      <a:pt x="64" y="10"/>
                      <a:pt x="69" y="14"/>
                      <a:pt x="73" y="18"/>
                    </a:cubicBezTo>
                    <a:close/>
                    <a:moveTo>
                      <a:pt x="25" y="44"/>
                    </a:moveTo>
                    <a:cubicBezTo>
                      <a:pt x="25" y="43"/>
                      <a:pt x="25" y="42"/>
                      <a:pt x="25" y="41"/>
                    </a:cubicBezTo>
                    <a:cubicBezTo>
                      <a:pt x="25" y="41"/>
                      <a:pt x="25" y="40"/>
                      <a:pt x="25" y="40"/>
                    </a:cubicBezTo>
                    <a:cubicBezTo>
                      <a:pt x="25" y="39"/>
                      <a:pt x="25" y="37"/>
                      <a:pt x="25" y="35"/>
                    </a:cubicBezTo>
                    <a:cubicBezTo>
                      <a:pt x="25" y="35"/>
                      <a:pt x="25" y="35"/>
                      <a:pt x="25" y="35"/>
                    </a:cubicBezTo>
                    <a:cubicBezTo>
                      <a:pt x="26" y="32"/>
                      <a:pt x="27" y="29"/>
                      <a:pt x="27" y="26"/>
                    </a:cubicBezTo>
                    <a:cubicBezTo>
                      <a:pt x="33" y="27"/>
                      <a:pt x="39" y="27"/>
                      <a:pt x="45" y="27"/>
                    </a:cubicBezTo>
                    <a:cubicBezTo>
                      <a:pt x="51" y="27"/>
                      <a:pt x="57" y="27"/>
                      <a:pt x="62" y="26"/>
                    </a:cubicBezTo>
                    <a:cubicBezTo>
                      <a:pt x="63" y="29"/>
                      <a:pt x="64" y="32"/>
                      <a:pt x="64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5" y="37"/>
                      <a:pt x="65" y="39"/>
                      <a:pt x="65" y="40"/>
                    </a:cubicBezTo>
                    <a:cubicBezTo>
                      <a:pt x="65" y="40"/>
                      <a:pt x="65" y="41"/>
                      <a:pt x="65" y="41"/>
                    </a:cubicBezTo>
                    <a:cubicBezTo>
                      <a:pt x="65" y="42"/>
                      <a:pt x="65" y="43"/>
                      <a:pt x="65" y="44"/>
                    </a:cubicBezTo>
                    <a:lnTo>
                      <a:pt x="25" y="44"/>
                    </a:lnTo>
                    <a:close/>
                    <a:moveTo>
                      <a:pt x="65" y="48"/>
                    </a:moveTo>
                    <a:cubicBezTo>
                      <a:pt x="65" y="49"/>
                      <a:pt x="65" y="50"/>
                      <a:pt x="65" y="51"/>
                    </a:cubicBezTo>
                    <a:cubicBezTo>
                      <a:pt x="65" y="51"/>
                      <a:pt x="65" y="51"/>
                      <a:pt x="65" y="51"/>
                    </a:cubicBezTo>
                    <a:cubicBezTo>
                      <a:pt x="65" y="53"/>
                      <a:pt x="65" y="55"/>
                      <a:pt x="64" y="56"/>
                    </a:cubicBezTo>
                    <a:cubicBezTo>
                      <a:pt x="64" y="56"/>
                      <a:pt x="64" y="56"/>
                      <a:pt x="64" y="57"/>
                    </a:cubicBezTo>
                    <a:cubicBezTo>
                      <a:pt x="64" y="60"/>
                      <a:pt x="63" y="63"/>
                      <a:pt x="62" y="66"/>
                    </a:cubicBezTo>
                    <a:cubicBezTo>
                      <a:pt x="57" y="65"/>
                      <a:pt x="51" y="64"/>
                      <a:pt x="45" y="64"/>
                    </a:cubicBezTo>
                    <a:cubicBezTo>
                      <a:pt x="39" y="64"/>
                      <a:pt x="33" y="65"/>
                      <a:pt x="27" y="66"/>
                    </a:cubicBezTo>
                    <a:cubicBezTo>
                      <a:pt x="27" y="63"/>
                      <a:pt x="26" y="60"/>
                      <a:pt x="25" y="57"/>
                    </a:cubicBez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5"/>
                      <a:pt x="25" y="53"/>
                      <a:pt x="25" y="51"/>
                    </a:cubicBezTo>
                    <a:cubicBezTo>
                      <a:pt x="25" y="51"/>
                      <a:pt x="25" y="51"/>
                      <a:pt x="25" y="51"/>
                    </a:cubicBezTo>
                    <a:cubicBezTo>
                      <a:pt x="25" y="50"/>
                      <a:pt x="25" y="49"/>
                      <a:pt x="25" y="48"/>
                    </a:cubicBezTo>
                    <a:lnTo>
                      <a:pt x="65" y="48"/>
                    </a:lnTo>
                    <a:close/>
                    <a:moveTo>
                      <a:pt x="33" y="14"/>
                    </a:moveTo>
                    <a:cubicBezTo>
                      <a:pt x="33" y="13"/>
                      <a:pt x="33" y="13"/>
                      <a:pt x="34" y="12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6" y="9"/>
                      <a:pt x="38" y="7"/>
                      <a:pt x="41" y="6"/>
                    </a:cubicBezTo>
                    <a:cubicBezTo>
                      <a:pt x="42" y="6"/>
                      <a:pt x="43" y="6"/>
                      <a:pt x="45" y="6"/>
                    </a:cubicBezTo>
                    <a:cubicBezTo>
                      <a:pt x="46" y="6"/>
                      <a:pt x="48" y="6"/>
                      <a:pt x="49" y="6"/>
                    </a:cubicBezTo>
                    <a:cubicBezTo>
                      <a:pt x="52" y="7"/>
                      <a:pt x="54" y="9"/>
                      <a:pt x="56" y="12"/>
                    </a:cubicBezTo>
                    <a:cubicBezTo>
                      <a:pt x="56" y="12"/>
                      <a:pt x="56" y="12"/>
                      <a:pt x="56" y="12"/>
                    </a:cubicBezTo>
                    <a:cubicBezTo>
                      <a:pt x="56" y="13"/>
                      <a:pt x="57" y="13"/>
                      <a:pt x="57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8" y="15"/>
                      <a:pt x="58" y="16"/>
                      <a:pt x="59" y="16"/>
                    </a:cubicBezTo>
                    <a:cubicBezTo>
                      <a:pt x="59" y="16"/>
                      <a:pt x="59" y="16"/>
                      <a:pt x="59" y="17"/>
                    </a:cubicBezTo>
                    <a:cubicBezTo>
                      <a:pt x="59" y="17"/>
                      <a:pt x="60" y="18"/>
                      <a:pt x="60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60" y="20"/>
                      <a:pt x="61" y="21"/>
                      <a:pt x="61" y="22"/>
                    </a:cubicBezTo>
                    <a:cubicBezTo>
                      <a:pt x="56" y="23"/>
                      <a:pt x="51" y="23"/>
                      <a:pt x="45" y="23"/>
                    </a:cubicBezTo>
                    <a:cubicBezTo>
                      <a:pt x="39" y="23"/>
                      <a:pt x="34" y="23"/>
                      <a:pt x="29" y="22"/>
                    </a:cubicBezTo>
                    <a:cubicBezTo>
                      <a:pt x="29" y="21"/>
                      <a:pt x="29" y="20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1" y="17"/>
                      <a:pt x="31" y="17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2" y="16"/>
                      <a:pt x="32" y="15"/>
                      <a:pt x="32" y="14"/>
                    </a:cubicBezTo>
                    <a:cubicBezTo>
                      <a:pt x="32" y="14"/>
                      <a:pt x="33" y="14"/>
                      <a:pt x="33" y="14"/>
                    </a:cubicBezTo>
                    <a:close/>
                    <a:moveTo>
                      <a:pt x="32" y="8"/>
                    </a:moveTo>
                    <a:cubicBezTo>
                      <a:pt x="31" y="9"/>
                      <a:pt x="30" y="10"/>
                      <a:pt x="30" y="11"/>
                    </a:cubicBezTo>
                    <a:cubicBezTo>
                      <a:pt x="29" y="12"/>
                      <a:pt x="28" y="13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7" y="15"/>
                      <a:pt x="27" y="16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9"/>
                      <a:pt x="25" y="21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2" y="20"/>
                      <a:pt x="19" y="19"/>
                      <a:pt x="17" y="18"/>
                    </a:cubicBezTo>
                    <a:cubicBezTo>
                      <a:pt x="21" y="14"/>
                      <a:pt x="26" y="10"/>
                      <a:pt x="32" y="8"/>
                    </a:cubicBezTo>
                    <a:close/>
                    <a:moveTo>
                      <a:pt x="14" y="21"/>
                    </a:moveTo>
                    <a:cubicBezTo>
                      <a:pt x="17" y="22"/>
                      <a:pt x="20" y="24"/>
                      <a:pt x="24" y="25"/>
                    </a:cubicBezTo>
                    <a:cubicBezTo>
                      <a:pt x="23" y="26"/>
                      <a:pt x="23" y="28"/>
                      <a:pt x="22" y="29"/>
                    </a:cubicBezTo>
                    <a:cubicBezTo>
                      <a:pt x="22" y="29"/>
                      <a:pt x="22" y="30"/>
                      <a:pt x="22" y="30"/>
                    </a:cubicBezTo>
                    <a:cubicBezTo>
                      <a:pt x="22" y="31"/>
                      <a:pt x="22" y="33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6"/>
                      <a:pt x="21" y="38"/>
                      <a:pt x="21" y="40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21" y="42"/>
                      <a:pt x="21" y="43"/>
                      <a:pt x="21" y="44"/>
                    </a:cubicBezTo>
                    <a:cubicBezTo>
                      <a:pt x="5" y="44"/>
                      <a:pt x="5" y="44"/>
                      <a:pt x="5" y="44"/>
                    </a:cubicBezTo>
                    <a:cubicBezTo>
                      <a:pt x="6" y="35"/>
                      <a:pt x="9" y="27"/>
                      <a:pt x="14" y="21"/>
                    </a:cubicBezTo>
                    <a:close/>
                    <a:moveTo>
                      <a:pt x="5" y="48"/>
                    </a:moveTo>
                    <a:cubicBezTo>
                      <a:pt x="21" y="48"/>
                      <a:pt x="21" y="48"/>
                      <a:pt x="21" y="48"/>
                    </a:cubicBezTo>
                    <a:cubicBezTo>
                      <a:pt x="21" y="49"/>
                      <a:pt x="21" y="50"/>
                      <a:pt x="21" y="51"/>
                    </a:cubicBezTo>
                    <a:cubicBezTo>
                      <a:pt x="21" y="51"/>
                      <a:pt x="21" y="52"/>
                      <a:pt x="21" y="52"/>
                    </a:cubicBezTo>
                    <a:cubicBezTo>
                      <a:pt x="21" y="54"/>
                      <a:pt x="21" y="55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2" y="59"/>
                      <a:pt x="22" y="60"/>
                      <a:pt x="22" y="62"/>
                    </a:cubicBezTo>
                    <a:cubicBezTo>
                      <a:pt x="22" y="62"/>
                      <a:pt x="22" y="62"/>
                      <a:pt x="22" y="62"/>
                    </a:cubicBezTo>
                    <a:cubicBezTo>
                      <a:pt x="23" y="64"/>
                      <a:pt x="23" y="66"/>
                      <a:pt x="24" y="67"/>
                    </a:cubicBezTo>
                    <a:cubicBezTo>
                      <a:pt x="20" y="68"/>
                      <a:pt x="17" y="69"/>
                      <a:pt x="14" y="71"/>
                    </a:cubicBezTo>
                    <a:cubicBezTo>
                      <a:pt x="9" y="65"/>
                      <a:pt x="6" y="57"/>
                      <a:pt x="5" y="48"/>
                    </a:cubicBezTo>
                    <a:close/>
                    <a:moveTo>
                      <a:pt x="32" y="83"/>
                    </a:moveTo>
                    <a:cubicBezTo>
                      <a:pt x="26" y="81"/>
                      <a:pt x="21" y="78"/>
                      <a:pt x="17" y="74"/>
                    </a:cubicBezTo>
                    <a:cubicBezTo>
                      <a:pt x="19" y="73"/>
                      <a:pt x="22" y="72"/>
                      <a:pt x="25" y="71"/>
                    </a:cubicBezTo>
                    <a:cubicBezTo>
                      <a:pt x="25" y="71"/>
                      <a:pt x="25" y="71"/>
                      <a:pt x="25" y="71"/>
                    </a:cubicBezTo>
                    <a:cubicBezTo>
                      <a:pt x="25" y="72"/>
                      <a:pt x="26" y="73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7" y="76"/>
                      <a:pt x="27" y="77"/>
                      <a:pt x="28" y="78"/>
                    </a:cubicBezTo>
                    <a:cubicBezTo>
                      <a:pt x="28" y="78"/>
                      <a:pt x="28" y="78"/>
                      <a:pt x="28" y="78"/>
                    </a:cubicBezTo>
                    <a:cubicBezTo>
                      <a:pt x="28" y="79"/>
                      <a:pt x="29" y="80"/>
                      <a:pt x="30" y="81"/>
                    </a:cubicBezTo>
                    <a:cubicBezTo>
                      <a:pt x="30" y="82"/>
                      <a:pt x="31" y="83"/>
                      <a:pt x="32" y="83"/>
                    </a:cubicBezTo>
                    <a:close/>
                    <a:moveTo>
                      <a:pt x="57" y="78"/>
                    </a:moveTo>
                    <a:cubicBezTo>
                      <a:pt x="57" y="78"/>
                      <a:pt x="56" y="79"/>
                      <a:pt x="56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4" y="82"/>
                      <a:pt x="52" y="84"/>
                      <a:pt x="49" y="85"/>
                    </a:cubicBezTo>
                    <a:cubicBezTo>
                      <a:pt x="49" y="85"/>
                      <a:pt x="49" y="85"/>
                      <a:pt x="49" y="85"/>
                    </a:cubicBezTo>
                    <a:cubicBezTo>
                      <a:pt x="48" y="86"/>
                      <a:pt x="46" y="86"/>
                      <a:pt x="45" y="86"/>
                    </a:cubicBezTo>
                    <a:cubicBezTo>
                      <a:pt x="43" y="86"/>
                      <a:pt x="42" y="86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38" y="84"/>
                      <a:pt x="36" y="82"/>
                      <a:pt x="34" y="80"/>
                    </a:cubicBezTo>
                    <a:cubicBezTo>
                      <a:pt x="34" y="80"/>
                      <a:pt x="34" y="80"/>
                      <a:pt x="34" y="80"/>
                    </a:cubicBezTo>
                    <a:cubicBezTo>
                      <a:pt x="33" y="79"/>
                      <a:pt x="33" y="78"/>
                      <a:pt x="33" y="78"/>
                    </a:cubicBezTo>
                    <a:cubicBezTo>
                      <a:pt x="33" y="78"/>
                      <a:pt x="32" y="78"/>
                      <a:pt x="32" y="78"/>
                    </a:cubicBezTo>
                    <a:cubicBezTo>
                      <a:pt x="32" y="77"/>
                      <a:pt x="32" y="76"/>
                      <a:pt x="31" y="75"/>
                    </a:cubicBezTo>
                    <a:cubicBezTo>
                      <a:pt x="31" y="75"/>
                      <a:pt x="31" y="75"/>
                      <a:pt x="31" y="75"/>
                    </a:cubicBezTo>
                    <a:cubicBezTo>
                      <a:pt x="31" y="74"/>
                      <a:pt x="30" y="74"/>
                      <a:pt x="30" y="73"/>
                    </a:cubicBezTo>
                    <a:cubicBezTo>
                      <a:pt x="30" y="73"/>
                      <a:pt x="30" y="73"/>
                      <a:pt x="30" y="73"/>
                    </a:cubicBezTo>
                    <a:cubicBezTo>
                      <a:pt x="29" y="72"/>
                      <a:pt x="29" y="71"/>
                      <a:pt x="29" y="70"/>
                    </a:cubicBezTo>
                    <a:cubicBezTo>
                      <a:pt x="34" y="69"/>
                      <a:pt x="39" y="68"/>
                      <a:pt x="45" y="68"/>
                    </a:cubicBezTo>
                    <a:cubicBezTo>
                      <a:pt x="51" y="68"/>
                      <a:pt x="56" y="69"/>
                      <a:pt x="61" y="70"/>
                    </a:cubicBezTo>
                    <a:cubicBezTo>
                      <a:pt x="61" y="71"/>
                      <a:pt x="60" y="72"/>
                      <a:pt x="60" y="73"/>
                    </a:cubicBezTo>
                    <a:cubicBezTo>
                      <a:pt x="60" y="73"/>
                      <a:pt x="60" y="73"/>
                      <a:pt x="60" y="73"/>
                    </a:cubicBezTo>
                    <a:cubicBezTo>
                      <a:pt x="60" y="74"/>
                      <a:pt x="59" y="74"/>
                      <a:pt x="59" y="75"/>
                    </a:cubicBezTo>
                    <a:cubicBezTo>
                      <a:pt x="59" y="75"/>
                      <a:pt x="59" y="75"/>
                      <a:pt x="59" y="75"/>
                    </a:cubicBezTo>
                    <a:cubicBezTo>
                      <a:pt x="58" y="76"/>
                      <a:pt x="58" y="77"/>
                      <a:pt x="57" y="78"/>
                    </a:cubicBezTo>
                    <a:cubicBezTo>
                      <a:pt x="57" y="78"/>
                      <a:pt x="57" y="78"/>
                      <a:pt x="57" y="78"/>
                    </a:cubicBezTo>
                    <a:close/>
                    <a:moveTo>
                      <a:pt x="58" y="83"/>
                    </a:moveTo>
                    <a:cubicBezTo>
                      <a:pt x="58" y="83"/>
                      <a:pt x="58" y="83"/>
                      <a:pt x="58" y="83"/>
                    </a:cubicBezTo>
                    <a:cubicBezTo>
                      <a:pt x="59" y="83"/>
                      <a:pt x="60" y="82"/>
                      <a:pt x="60" y="81"/>
                    </a:cubicBezTo>
                    <a:cubicBezTo>
                      <a:pt x="61" y="80"/>
                      <a:pt x="61" y="79"/>
                      <a:pt x="62" y="78"/>
                    </a:cubicBezTo>
                    <a:cubicBezTo>
                      <a:pt x="62" y="78"/>
                      <a:pt x="62" y="78"/>
                      <a:pt x="62" y="78"/>
                    </a:cubicBezTo>
                    <a:cubicBezTo>
                      <a:pt x="63" y="77"/>
                      <a:pt x="63" y="76"/>
                      <a:pt x="64" y="75"/>
                    </a:cubicBezTo>
                    <a:cubicBezTo>
                      <a:pt x="64" y="75"/>
                      <a:pt x="64" y="75"/>
                      <a:pt x="64" y="75"/>
                    </a:cubicBezTo>
                    <a:cubicBezTo>
                      <a:pt x="64" y="73"/>
                      <a:pt x="65" y="72"/>
                      <a:pt x="65" y="71"/>
                    </a:cubicBezTo>
                    <a:cubicBezTo>
                      <a:pt x="65" y="71"/>
                      <a:pt x="65" y="71"/>
                      <a:pt x="65" y="71"/>
                    </a:cubicBezTo>
                    <a:cubicBezTo>
                      <a:pt x="68" y="72"/>
                      <a:pt x="71" y="73"/>
                      <a:pt x="73" y="74"/>
                    </a:cubicBezTo>
                    <a:cubicBezTo>
                      <a:pt x="69" y="78"/>
                      <a:pt x="64" y="81"/>
                      <a:pt x="58" y="83"/>
                    </a:cubicBezTo>
                    <a:close/>
                    <a:moveTo>
                      <a:pt x="76" y="71"/>
                    </a:moveTo>
                    <a:cubicBezTo>
                      <a:pt x="73" y="69"/>
                      <a:pt x="70" y="68"/>
                      <a:pt x="66" y="67"/>
                    </a:cubicBezTo>
                    <a:cubicBezTo>
                      <a:pt x="67" y="66"/>
                      <a:pt x="67" y="64"/>
                      <a:pt x="68" y="62"/>
                    </a:cubicBezTo>
                    <a:cubicBezTo>
                      <a:pt x="68" y="62"/>
                      <a:pt x="68" y="62"/>
                      <a:pt x="68" y="62"/>
                    </a:cubicBezTo>
                    <a:cubicBezTo>
                      <a:pt x="68" y="60"/>
                      <a:pt x="68" y="59"/>
                      <a:pt x="68" y="57"/>
                    </a:cubicBezTo>
                    <a:cubicBezTo>
                      <a:pt x="68" y="57"/>
                      <a:pt x="68" y="57"/>
                      <a:pt x="68" y="57"/>
                    </a:cubicBezTo>
                    <a:cubicBezTo>
                      <a:pt x="69" y="55"/>
                      <a:pt x="69" y="54"/>
                      <a:pt x="69" y="52"/>
                    </a:cubicBezTo>
                    <a:cubicBezTo>
                      <a:pt x="69" y="52"/>
                      <a:pt x="69" y="51"/>
                      <a:pt x="69" y="51"/>
                    </a:cubicBezTo>
                    <a:cubicBezTo>
                      <a:pt x="69" y="50"/>
                      <a:pt x="69" y="49"/>
                      <a:pt x="69" y="48"/>
                    </a:cubicBezTo>
                    <a:cubicBezTo>
                      <a:pt x="85" y="48"/>
                      <a:pt x="85" y="48"/>
                      <a:pt x="85" y="48"/>
                    </a:cubicBezTo>
                    <a:cubicBezTo>
                      <a:pt x="84" y="57"/>
                      <a:pt x="81" y="65"/>
                      <a:pt x="76" y="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62" name="그룹 61"/>
            <p:cNvGrpSpPr>
              <a:grpSpLocks noChangeAspect="1"/>
            </p:cNvGrpSpPr>
            <p:nvPr/>
          </p:nvGrpSpPr>
          <p:grpSpPr>
            <a:xfrm>
              <a:off x="7757169" y="4082056"/>
              <a:ext cx="486200" cy="343710"/>
              <a:chOff x="4933383" y="4569955"/>
              <a:chExt cx="883078" cy="881760"/>
            </a:xfrm>
            <a:solidFill>
              <a:srgbClr val="1F497D"/>
            </a:solidFill>
            <a:effectLst>
              <a:glow rad="101600">
                <a:srgbClr val="FF0000">
                  <a:alpha val="40000"/>
                </a:srgbClr>
              </a:glow>
            </a:effectLst>
          </p:grpSpPr>
          <p:sp>
            <p:nvSpPr>
              <p:cNvPr id="101" name="Oval 86"/>
              <p:cNvSpPr>
                <a:spLocks noChangeArrowheads="1"/>
              </p:cNvSpPr>
              <p:nvPr/>
            </p:nvSpPr>
            <p:spPr bwMode="auto">
              <a:xfrm>
                <a:off x="4933383" y="4569955"/>
                <a:ext cx="883078" cy="881760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grpSp>
            <p:nvGrpSpPr>
              <p:cNvPr id="102" name="그룹 101"/>
              <p:cNvGrpSpPr/>
              <p:nvPr/>
            </p:nvGrpSpPr>
            <p:grpSpPr>
              <a:xfrm>
                <a:off x="5297254" y="4804324"/>
                <a:ext cx="441324" cy="413020"/>
                <a:chOff x="5399136" y="4879590"/>
                <a:chExt cx="506316" cy="473844"/>
              </a:xfrm>
              <a:grpFill/>
            </p:grpSpPr>
            <p:sp>
              <p:nvSpPr>
                <p:cNvPr id="103" name="Freeform 820"/>
                <p:cNvSpPr>
                  <a:spLocks noEditPoints="1"/>
                </p:cNvSpPr>
                <p:nvPr/>
              </p:nvSpPr>
              <p:spPr bwMode="auto">
                <a:xfrm>
                  <a:off x="5399136" y="4879590"/>
                  <a:ext cx="506316" cy="473844"/>
                </a:xfrm>
                <a:custGeom>
                  <a:avLst/>
                  <a:gdLst>
                    <a:gd name="T0" fmla="*/ 93 w 104"/>
                    <a:gd name="T1" fmla="*/ 16 h 97"/>
                    <a:gd name="T2" fmla="*/ 75 w 104"/>
                    <a:gd name="T3" fmla="*/ 16 h 97"/>
                    <a:gd name="T4" fmla="*/ 64 w 104"/>
                    <a:gd name="T5" fmla="*/ 0 h 97"/>
                    <a:gd name="T6" fmla="*/ 39 w 104"/>
                    <a:gd name="T7" fmla="*/ 0 h 97"/>
                    <a:gd name="T8" fmla="*/ 28 w 104"/>
                    <a:gd name="T9" fmla="*/ 16 h 97"/>
                    <a:gd name="T10" fmla="*/ 10 w 104"/>
                    <a:gd name="T11" fmla="*/ 16 h 97"/>
                    <a:gd name="T12" fmla="*/ 0 w 104"/>
                    <a:gd name="T13" fmla="*/ 29 h 97"/>
                    <a:gd name="T14" fmla="*/ 0 w 104"/>
                    <a:gd name="T15" fmla="*/ 84 h 97"/>
                    <a:gd name="T16" fmla="*/ 10 w 104"/>
                    <a:gd name="T17" fmla="*/ 97 h 97"/>
                    <a:gd name="T18" fmla="*/ 93 w 104"/>
                    <a:gd name="T19" fmla="*/ 97 h 97"/>
                    <a:gd name="T20" fmla="*/ 104 w 104"/>
                    <a:gd name="T21" fmla="*/ 84 h 97"/>
                    <a:gd name="T22" fmla="*/ 104 w 104"/>
                    <a:gd name="T23" fmla="*/ 29 h 97"/>
                    <a:gd name="T24" fmla="*/ 93 w 104"/>
                    <a:gd name="T25" fmla="*/ 16 h 97"/>
                    <a:gd name="T26" fmla="*/ 35 w 104"/>
                    <a:gd name="T27" fmla="*/ 16 h 97"/>
                    <a:gd name="T28" fmla="*/ 39 w 104"/>
                    <a:gd name="T29" fmla="*/ 9 h 97"/>
                    <a:gd name="T30" fmla="*/ 64 w 104"/>
                    <a:gd name="T31" fmla="*/ 9 h 97"/>
                    <a:gd name="T32" fmla="*/ 69 w 104"/>
                    <a:gd name="T33" fmla="*/ 16 h 97"/>
                    <a:gd name="T34" fmla="*/ 35 w 104"/>
                    <a:gd name="T35" fmla="*/ 16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04" h="97">
                      <a:moveTo>
                        <a:pt x="93" y="16"/>
                      </a:moveTo>
                      <a:cubicBezTo>
                        <a:pt x="75" y="16"/>
                        <a:pt x="75" y="16"/>
                        <a:pt x="75" y="16"/>
                      </a:cubicBezTo>
                      <a:cubicBezTo>
                        <a:pt x="75" y="9"/>
                        <a:pt x="72" y="0"/>
                        <a:pt x="64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32" y="0"/>
                        <a:pt x="28" y="9"/>
                        <a:pt x="28" y="16"/>
                      </a:cubicBezTo>
                      <a:cubicBezTo>
                        <a:pt x="10" y="16"/>
                        <a:pt x="10" y="16"/>
                        <a:pt x="10" y="16"/>
                      </a:cubicBezTo>
                      <a:cubicBezTo>
                        <a:pt x="4" y="16"/>
                        <a:pt x="0" y="22"/>
                        <a:pt x="0" y="29"/>
                      </a:cubicBezTo>
                      <a:cubicBezTo>
                        <a:pt x="0" y="84"/>
                        <a:pt x="0" y="84"/>
                        <a:pt x="0" y="84"/>
                      </a:cubicBezTo>
                      <a:cubicBezTo>
                        <a:pt x="0" y="91"/>
                        <a:pt x="4" y="97"/>
                        <a:pt x="10" y="97"/>
                      </a:cubicBezTo>
                      <a:cubicBezTo>
                        <a:pt x="93" y="97"/>
                        <a:pt x="93" y="97"/>
                        <a:pt x="93" y="97"/>
                      </a:cubicBezTo>
                      <a:cubicBezTo>
                        <a:pt x="99" y="97"/>
                        <a:pt x="104" y="91"/>
                        <a:pt x="104" y="84"/>
                      </a:cubicBezTo>
                      <a:cubicBezTo>
                        <a:pt x="104" y="29"/>
                        <a:pt x="104" y="29"/>
                        <a:pt x="104" y="29"/>
                      </a:cubicBezTo>
                      <a:cubicBezTo>
                        <a:pt x="104" y="22"/>
                        <a:pt x="99" y="16"/>
                        <a:pt x="93" y="16"/>
                      </a:cubicBezTo>
                      <a:close/>
                      <a:moveTo>
                        <a:pt x="35" y="16"/>
                      </a:moveTo>
                      <a:cubicBezTo>
                        <a:pt x="35" y="12"/>
                        <a:pt x="35" y="9"/>
                        <a:pt x="39" y="9"/>
                      </a:cubicBezTo>
                      <a:cubicBezTo>
                        <a:pt x="64" y="9"/>
                        <a:pt x="64" y="9"/>
                        <a:pt x="64" y="9"/>
                      </a:cubicBezTo>
                      <a:cubicBezTo>
                        <a:pt x="68" y="9"/>
                        <a:pt x="69" y="12"/>
                        <a:pt x="69" y="16"/>
                      </a:cubicBezTo>
                      <a:lnTo>
                        <a:pt x="35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04" name="Freeform 822"/>
                <p:cNvSpPr>
                  <a:spLocks/>
                </p:cNvSpPr>
                <p:nvPr/>
              </p:nvSpPr>
              <p:spPr bwMode="auto">
                <a:xfrm>
                  <a:off x="5462876" y="5050366"/>
                  <a:ext cx="374024" cy="39688"/>
                </a:xfrm>
                <a:custGeom>
                  <a:avLst/>
                  <a:gdLst>
                    <a:gd name="T0" fmla="*/ 77 w 77"/>
                    <a:gd name="T1" fmla="*/ 4 h 8"/>
                    <a:gd name="T2" fmla="*/ 74 w 77"/>
                    <a:gd name="T3" fmla="*/ 8 h 8"/>
                    <a:gd name="T4" fmla="*/ 3 w 77"/>
                    <a:gd name="T5" fmla="*/ 8 h 8"/>
                    <a:gd name="T6" fmla="*/ 0 w 77"/>
                    <a:gd name="T7" fmla="*/ 4 h 8"/>
                    <a:gd name="T8" fmla="*/ 0 w 77"/>
                    <a:gd name="T9" fmla="*/ 4 h 8"/>
                    <a:gd name="T10" fmla="*/ 3 w 77"/>
                    <a:gd name="T11" fmla="*/ 0 h 8"/>
                    <a:gd name="T12" fmla="*/ 74 w 77"/>
                    <a:gd name="T13" fmla="*/ 0 h 8"/>
                    <a:gd name="T14" fmla="*/ 77 w 77"/>
                    <a:gd name="T15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7" h="8">
                      <a:moveTo>
                        <a:pt x="77" y="4"/>
                      </a:moveTo>
                      <a:cubicBezTo>
                        <a:pt x="77" y="6"/>
                        <a:pt x="76" y="8"/>
                        <a:pt x="74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1" y="8"/>
                        <a:pt x="0" y="6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76" y="0"/>
                        <a:pt x="77" y="2"/>
                        <a:pt x="77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05" name="Freeform 823"/>
                <p:cNvSpPr>
                  <a:spLocks/>
                </p:cNvSpPr>
                <p:nvPr/>
              </p:nvSpPr>
              <p:spPr bwMode="auto">
                <a:xfrm>
                  <a:off x="5462876" y="5147781"/>
                  <a:ext cx="374024" cy="34877"/>
                </a:xfrm>
                <a:custGeom>
                  <a:avLst/>
                  <a:gdLst>
                    <a:gd name="T0" fmla="*/ 77 w 77"/>
                    <a:gd name="T1" fmla="*/ 4 h 7"/>
                    <a:gd name="T2" fmla="*/ 74 w 77"/>
                    <a:gd name="T3" fmla="*/ 7 h 7"/>
                    <a:gd name="T4" fmla="*/ 3 w 77"/>
                    <a:gd name="T5" fmla="*/ 7 h 7"/>
                    <a:gd name="T6" fmla="*/ 0 w 77"/>
                    <a:gd name="T7" fmla="*/ 4 h 7"/>
                    <a:gd name="T8" fmla="*/ 0 w 77"/>
                    <a:gd name="T9" fmla="*/ 4 h 7"/>
                    <a:gd name="T10" fmla="*/ 3 w 77"/>
                    <a:gd name="T11" fmla="*/ 0 h 7"/>
                    <a:gd name="T12" fmla="*/ 74 w 77"/>
                    <a:gd name="T13" fmla="*/ 0 h 7"/>
                    <a:gd name="T14" fmla="*/ 77 w 77"/>
                    <a:gd name="T15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7" h="7">
                      <a:moveTo>
                        <a:pt x="77" y="4"/>
                      </a:moveTo>
                      <a:cubicBezTo>
                        <a:pt x="77" y="6"/>
                        <a:pt x="76" y="7"/>
                        <a:pt x="74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1" y="7"/>
                        <a:pt x="0" y="6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76" y="0"/>
                        <a:pt x="77" y="2"/>
                        <a:pt x="77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06" name="Freeform 824"/>
                <p:cNvSpPr>
                  <a:spLocks/>
                </p:cNvSpPr>
                <p:nvPr/>
              </p:nvSpPr>
              <p:spPr bwMode="auto">
                <a:xfrm>
                  <a:off x="5462876" y="5246399"/>
                  <a:ext cx="374024" cy="33674"/>
                </a:xfrm>
                <a:custGeom>
                  <a:avLst/>
                  <a:gdLst>
                    <a:gd name="T0" fmla="*/ 77 w 77"/>
                    <a:gd name="T1" fmla="*/ 3 h 7"/>
                    <a:gd name="T2" fmla="*/ 74 w 77"/>
                    <a:gd name="T3" fmla="*/ 7 h 7"/>
                    <a:gd name="T4" fmla="*/ 3 w 77"/>
                    <a:gd name="T5" fmla="*/ 7 h 7"/>
                    <a:gd name="T6" fmla="*/ 0 w 77"/>
                    <a:gd name="T7" fmla="*/ 3 h 7"/>
                    <a:gd name="T8" fmla="*/ 0 w 77"/>
                    <a:gd name="T9" fmla="*/ 3 h 7"/>
                    <a:gd name="T10" fmla="*/ 3 w 77"/>
                    <a:gd name="T11" fmla="*/ 0 h 7"/>
                    <a:gd name="T12" fmla="*/ 74 w 77"/>
                    <a:gd name="T13" fmla="*/ 0 h 7"/>
                    <a:gd name="T14" fmla="*/ 77 w 77"/>
                    <a:gd name="T15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7" h="7">
                      <a:moveTo>
                        <a:pt x="77" y="3"/>
                      </a:moveTo>
                      <a:cubicBezTo>
                        <a:pt x="77" y="5"/>
                        <a:pt x="76" y="7"/>
                        <a:pt x="74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1" y="7"/>
                        <a:pt x="0" y="5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1"/>
                        <a:pt x="1" y="0"/>
                        <a:pt x="3" y="0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76" y="0"/>
                        <a:pt x="77" y="1"/>
                        <a:pt x="77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63" name="그룹 62"/>
            <p:cNvGrpSpPr>
              <a:grpSpLocks noChangeAspect="1"/>
            </p:cNvGrpSpPr>
            <p:nvPr/>
          </p:nvGrpSpPr>
          <p:grpSpPr>
            <a:xfrm>
              <a:off x="2056493" y="3287501"/>
              <a:ext cx="486200" cy="344224"/>
              <a:chOff x="3197829" y="1920732"/>
              <a:chExt cx="883078" cy="883076"/>
            </a:xfrm>
            <a:solidFill>
              <a:srgbClr val="1F497D"/>
            </a:solidFill>
            <a:effectLst>
              <a:glow rad="139700">
                <a:srgbClr val="00D661">
                  <a:alpha val="40000"/>
                </a:srgbClr>
              </a:glow>
            </a:effectLst>
          </p:grpSpPr>
          <p:sp>
            <p:nvSpPr>
              <p:cNvPr id="93" name="Oval 5"/>
              <p:cNvSpPr>
                <a:spLocks noChangeAspect="1" noChangeArrowheads="1"/>
              </p:cNvSpPr>
              <p:nvPr/>
            </p:nvSpPr>
            <p:spPr bwMode="auto">
              <a:xfrm>
                <a:off x="3197829" y="1920732"/>
                <a:ext cx="883078" cy="883076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94" name="그룹 93"/>
              <p:cNvGrpSpPr/>
              <p:nvPr/>
            </p:nvGrpSpPr>
            <p:grpSpPr>
              <a:xfrm>
                <a:off x="3400383" y="2169267"/>
                <a:ext cx="477967" cy="386006"/>
                <a:chOff x="3135312" y="2257425"/>
                <a:chExt cx="668338" cy="539751"/>
              </a:xfrm>
              <a:grpFill/>
            </p:grpSpPr>
            <p:sp>
              <p:nvSpPr>
                <p:cNvPr id="95" name="Freeform 828"/>
                <p:cNvSpPr>
                  <a:spLocks/>
                </p:cNvSpPr>
                <p:nvPr/>
              </p:nvSpPr>
              <p:spPr bwMode="auto">
                <a:xfrm>
                  <a:off x="3300413" y="2517775"/>
                  <a:ext cx="82550" cy="279400"/>
                </a:xfrm>
                <a:custGeom>
                  <a:avLst/>
                  <a:gdLst>
                    <a:gd name="T0" fmla="*/ 0 w 52"/>
                    <a:gd name="T1" fmla="*/ 31 h 176"/>
                    <a:gd name="T2" fmla="*/ 0 w 52"/>
                    <a:gd name="T3" fmla="*/ 176 h 176"/>
                    <a:gd name="T4" fmla="*/ 52 w 52"/>
                    <a:gd name="T5" fmla="*/ 176 h 176"/>
                    <a:gd name="T6" fmla="*/ 52 w 52"/>
                    <a:gd name="T7" fmla="*/ 0 h 176"/>
                    <a:gd name="T8" fmla="*/ 47 w 52"/>
                    <a:gd name="T9" fmla="*/ 0 h 176"/>
                    <a:gd name="T10" fmla="*/ 0 w 52"/>
                    <a:gd name="T11" fmla="*/ 31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2" h="176">
                      <a:moveTo>
                        <a:pt x="0" y="31"/>
                      </a:moveTo>
                      <a:lnTo>
                        <a:pt x="0" y="176"/>
                      </a:lnTo>
                      <a:lnTo>
                        <a:pt x="52" y="176"/>
                      </a:lnTo>
                      <a:lnTo>
                        <a:pt x="52" y="0"/>
                      </a:lnTo>
                      <a:lnTo>
                        <a:pt x="47" y="0"/>
                      </a:lnTo>
                      <a:lnTo>
                        <a:pt x="0" y="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96" name="Freeform 829"/>
                <p:cNvSpPr>
                  <a:spLocks/>
                </p:cNvSpPr>
                <p:nvPr/>
              </p:nvSpPr>
              <p:spPr bwMode="auto">
                <a:xfrm>
                  <a:off x="3421063" y="2517775"/>
                  <a:ext cx="82550" cy="279400"/>
                </a:xfrm>
                <a:custGeom>
                  <a:avLst/>
                  <a:gdLst>
                    <a:gd name="T0" fmla="*/ 0 w 52"/>
                    <a:gd name="T1" fmla="*/ 0 h 176"/>
                    <a:gd name="T2" fmla="*/ 0 w 52"/>
                    <a:gd name="T3" fmla="*/ 176 h 176"/>
                    <a:gd name="T4" fmla="*/ 52 w 52"/>
                    <a:gd name="T5" fmla="*/ 176 h 176"/>
                    <a:gd name="T6" fmla="*/ 52 w 52"/>
                    <a:gd name="T7" fmla="*/ 0 h 176"/>
                    <a:gd name="T8" fmla="*/ 52 w 52"/>
                    <a:gd name="T9" fmla="*/ 0 h 176"/>
                    <a:gd name="T10" fmla="*/ 0 w 52"/>
                    <a:gd name="T11" fmla="*/ 0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2" h="176">
                      <a:moveTo>
                        <a:pt x="0" y="0"/>
                      </a:moveTo>
                      <a:lnTo>
                        <a:pt x="0" y="176"/>
                      </a:lnTo>
                      <a:lnTo>
                        <a:pt x="52" y="176"/>
                      </a:lnTo>
                      <a:lnTo>
                        <a:pt x="52" y="0"/>
                      </a:lnTo>
                      <a:lnTo>
                        <a:pt x="5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97" name="Freeform 830"/>
                <p:cNvSpPr>
                  <a:spLocks/>
                </p:cNvSpPr>
                <p:nvPr/>
              </p:nvSpPr>
              <p:spPr bwMode="auto">
                <a:xfrm>
                  <a:off x="3173413" y="2586038"/>
                  <a:ext cx="88900" cy="211138"/>
                </a:xfrm>
                <a:custGeom>
                  <a:avLst/>
                  <a:gdLst>
                    <a:gd name="T0" fmla="*/ 0 w 56"/>
                    <a:gd name="T1" fmla="*/ 133 h 133"/>
                    <a:gd name="T2" fmla="*/ 56 w 56"/>
                    <a:gd name="T3" fmla="*/ 133 h 133"/>
                    <a:gd name="T4" fmla="*/ 56 w 56"/>
                    <a:gd name="T5" fmla="*/ 0 h 133"/>
                    <a:gd name="T6" fmla="*/ 0 w 56"/>
                    <a:gd name="T7" fmla="*/ 31 h 133"/>
                    <a:gd name="T8" fmla="*/ 0 w 56"/>
                    <a:gd name="T9" fmla="*/ 133 h 1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133">
                      <a:moveTo>
                        <a:pt x="0" y="133"/>
                      </a:moveTo>
                      <a:lnTo>
                        <a:pt x="56" y="133"/>
                      </a:lnTo>
                      <a:lnTo>
                        <a:pt x="56" y="0"/>
                      </a:lnTo>
                      <a:lnTo>
                        <a:pt x="0" y="31"/>
                      </a:lnTo>
                      <a:lnTo>
                        <a:pt x="0" y="1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98" name="Freeform 831"/>
                <p:cNvSpPr>
                  <a:spLocks/>
                </p:cNvSpPr>
                <p:nvPr/>
              </p:nvSpPr>
              <p:spPr bwMode="auto">
                <a:xfrm>
                  <a:off x="3540125" y="2430463"/>
                  <a:ext cx="90488" cy="366713"/>
                </a:xfrm>
                <a:custGeom>
                  <a:avLst/>
                  <a:gdLst>
                    <a:gd name="T0" fmla="*/ 0 w 57"/>
                    <a:gd name="T1" fmla="*/ 231 h 231"/>
                    <a:gd name="T2" fmla="*/ 57 w 57"/>
                    <a:gd name="T3" fmla="*/ 231 h 231"/>
                    <a:gd name="T4" fmla="*/ 57 w 57"/>
                    <a:gd name="T5" fmla="*/ 0 h 231"/>
                    <a:gd name="T6" fmla="*/ 0 w 57"/>
                    <a:gd name="T7" fmla="*/ 40 h 231"/>
                    <a:gd name="T8" fmla="*/ 0 w 57"/>
                    <a:gd name="T9" fmla="*/ 231 h 2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231">
                      <a:moveTo>
                        <a:pt x="0" y="231"/>
                      </a:moveTo>
                      <a:lnTo>
                        <a:pt x="57" y="231"/>
                      </a:lnTo>
                      <a:lnTo>
                        <a:pt x="57" y="0"/>
                      </a:lnTo>
                      <a:lnTo>
                        <a:pt x="0" y="40"/>
                      </a:lnTo>
                      <a:lnTo>
                        <a:pt x="0" y="2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99" name="Freeform 832"/>
                <p:cNvSpPr>
                  <a:spLocks/>
                </p:cNvSpPr>
                <p:nvPr/>
              </p:nvSpPr>
              <p:spPr bwMode="auto">
                <a:xfrm>
                  <a:off x="3660775" y="2344738"/>
                  <a:ext cx="90488" cy="452438"/>
                </a:xfrm>
                <a:custGeom>
                  <a:avLst/>
                  <a:gdLst>
                    <a:gd name="T0" fmla="*/ 0 w 57"/>
                    <a:gd name="T1" fmla="*/ 39 h 285"/>
                    <a:gd name="T2" fmla="*/ 0 w 57"/>
                    <a:gd name="T3" fmla="*/ 285 h 285"/>
                    <a:gd name="T4" fmla="*/ 57 w 57"/>
                    <a:gd name="T5" fmla="*/ 285 h 285"/>
                    <a:gd name="T6" fmla="*/ 57 w 57"/>
                    <a:gd name="T7" fmla="*/ 8 h 285"/>
                    <a:gd name="T8" fmla="*/ 47 w 57"/>
                    <a:gd name="T9" fmla="*/ 0 h 285"/>
                    <a:gd name="T10" fmla="*/ 0 w 57"/>
                    <a:gd name="T11" fmla="*/ 39 h 2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7" h="285">
                      <a:moveTo>
                        <a:pt x="0" y="39"/>
                      </a:moveTo>
                      <a:lnTo>
                        <a:pt x="0" y="285"/>
                      </a:lnTo>
                      <a:lnTo>
                        <a:pt x="57" y="285"/>
                      </a:lnTo>
                      <a:lnTo>
                        <a:pt x="57" y="8"/>
                      </a:lnTo>
                      <a:lnTo>
                        <a:pt x="47" y="0"/>
                      </a:lnTo>
                      <a:lnTo>
                        <a:pt x="0" y="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00" name="Freeform 833"/>
                <p:cNvSpPr>
                  <a:spLocks/>
                </p:cNvSpPr>
                <p:nvPr/>
              </p:nvSpPr>
              <p:spPr bwMode="auto">
                <a:xfrm>
                  <a:off x="3135312" y="2257425"/>
                  <a:ext cx="668338" cy="373063"/>
                </a:xfrm>
                <a:custGeom>
                  <a:avLst/>
                  <a:gdLst>
                    <a:gd name="T0" fmla="*/ 345 w 421"/>
                    <a:gd name="T1" fmla="*/ 12 h 235"/>
                    <a:gd name="T2" fmla="*/ 364 w 421"/>
                    <a:gd name="T3" fmla="*/ 27 h 235"/>
                    <a:gd name="T4" fmla="*/ 218 w 421"/>
                    <a:gd name="T5" fmla="*/ 133 h 235"/>
                    <a:gd name="T6" fmla="*/ 142 w 421"/>
                    <a:gd name="T7" fmla="*/ 133 h 235"/>
                    <a:gd name="T8" fmla="*/ 0 w 421"/>
                    <a:gd name="T9" fmla="*/ 215 h 235"/>
                    <a:gd name="T10" fmla="*/ 14 w 421"/>
                    <a:gd name="T11" fmla="*/ 235 h 235"/>
                    <a:gd name="T12" fmla="*/ 24 w 421"/>
                    <a:gd name="T13" fmla="*/ 231 h 235"/>
                    <a:gd name="T14" fmla="*/ 80 w 421"/>
                    <a:gd name="T15" fmla="*/ 195 h 235"/>
                    <a:gd name="T16" fmla="*/ 104 w 421"/>
                    <a:gd name="T17" fmla="*/ 184 h 235"/>
                    <a:gd name="T18" fmla="*/ 147 w 421"/>
                    <a:gd name="T19" fmla="*/ 156 h 235"/>
                    <a:gd name="T20" fmla="*/ 156 w 421"/>
                    <a:gd name="T21" fmla="*/ 156 h 235"/>
                    <a:gd name="T22" fmla="*/ 180 w 421"/>
                    <a:gd name="T23" fmla="*/ 156 h 235"/>
                    <a:gd name="T24" fmla="*/ 227 w 421"/>
                    <a:gd name="T25" fmla="*/ 156 h 235"/>
                    <a:gd name="T26" fmla="*/ 232 w 421"/>
                    <a:gd name="T27" fmla="*/ 152 h 235"/>
                    <a:gd name="T28" fmla="*/ 255 w 421"/>
                    <a:gd name="T29" fmla="*/ 137 h 235"/>
                    <a:gd name="T30" fmla="*/ 312 w 421"/>
                    <a:gd name="T31" fmla="*/ 98 h 235"/>
                    <a:gd name="T32" fmla="*/ 331 w 421"/>
                    <a:gd name="T33" fmla="*/ 82 h 235"/>
                    <a:gd name="T34" fmla="*/ 383 w 421"/>
                    <a:gd name="T35" fmla="*/ 47 h 235"/>
                    <a:gd name="T36" fmla="*/ 388 w 421"/>
                    <a:gd name="T37" fmla="*/ 51 h 235"/>
                    <a:gd name="T38" fmla="*/ 397 w 421"/>
                    <a:gd name="T39" fmla="*/ 63 h 235"/>
                    <a:gd name="T40" fmla="*/ 421 w 421"/>
                    <a:gd name="T41" fmla="*/ 0 h 235"/>
                    <a:gd name="T42" fmla="*/ 345 w 421"/>
                    <a:gd name="T43" fmla="*/ 12 h 2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21" h="235">
                      <a:moveTo>
                        <a:pt x="345" y="12"/>
                      </a:moveTo>
                      <a:lnTo>
                        <a:pt x="364" y="27"/>
                      </a:lnTo>
                      <a:lnTo>
                        <a:pt x="218" y="133"/>
                      </a:lnTo>
                      <a:lnTo>
                        <a:pt x="142" y="133"/>
                      </a:lnTo>
                      <a:lnTo>
                        <a:pt x="0" y="215"/>
                      </a:lnTo>
                      <a:lnTo>
                        <a:pt x="14" y="235"/>
                      </a:lnTo>
                      <a:lnTo>
                        <a:pt x="24" y="231"/>
                      </a:lnTo>
                      <a:lnTo>
                        <a:pt x="80" y="195"/>
                      </a:lnTo>
                      <a:lnTo>
                        <a:pt x="104" y="184"/>
                      </a:lnTo>
                      <a:lnTo>
                        <a:pt x="147" y="156"/>
                      </a:lnTo>
                      <a:lnTo>
                        <a:pt x="156" y="156"/>
                      </a:lnTo>
                      <a:lnTo>
                        <a:pt x="180" y="156"/>
                      </a:lnTo>
                      <a:lnTo>
                        <a:pt x="227" y="156"/>
                      </a:lnTo>
                      <a:lnTo>
                        <a:pt x="232" y="152"/>
                      </a:lnTo>
                      <a:lnTo>
                        <a:pt x="255" y="137"/>
                      </a:lnTo>
                      <a:lnTo>
                        <a:pt x="312" y="98"/>
                      </a:lnTo>
                      <a:lnTo>
                        <a:pt x="331" y="82"/>
                      </a:lnTo>
                      <a:lnTo>
                        <a:pt x="383" y="47"/>
                      </a:lnTo>
                      <a:lnTo>
                        <a:pt x="388" y="51"/>
                      </a:lnTo>
                      <a:lnTo>
                        <a:pt x="397" y="63"/>
                      </a:lnTo>
                      <a:lnTo>
                        <a:pt x="421" y="0"/>
                      </a:lnTo>
                      <a:lnTo>
                        <a:pt x="345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cxnSp>
          <p:nvCxnSpPr>
            <p:cNvPr id="64" name="직선 연결선 63"/>
            <p:cNvCxnSpPr>
              <a:cxnSpLocks/>
            </p:cNvCxnSpPr>
            <p:nvPr/>
          </p:nvCxnSpPr>
          <p:spPr>
            <a:xfrm>
              <a:off x="7980742" y="3703530"/>
              <a:ext cx="7354" cy="336868"/>
            </a:xfrm>
            <a:prstGeom prst="line">
              <a:avLst/>
            </a:prstGeom>
            <a:ln w="571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직선 연결선 64"/>
            <p:cNvCxnSpPr>
              <a:cxnSpLocks/>
            </p:cNvCxnSpPr>
            <p:nvPr/>
          </p:nvCxnSpPr>
          <p:spPr>
            <a:xfrm flipH="1">
              <a:off x="3738519" y="3687435"/>
              <a:ext cx="5523" cy="167006"/>
            </a:xfrm>
            <a:prstGeom prst="line">
              <a:avLst/>
            </a:prstGeom>
            <a:ln w="571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직선 연결선 65"/>
            <p:cNvCxnSpPr>
              <a:cxnSpLocks/>
            </p:cNvCxnSpPr>
            <p:nvPr/>
          </p:nvCxnSpPr>
          <p:spPr>
            <a:xfrm flipH="1">
              <a:off x="2284396" y="3685063"/>
              <a:ext cx="10006" cy="359838"/>
            </a:xfrm>
            <a:prstGeom prst="line">
              <a:avLst/>
            </a:prstGeom>
            <a:ln w="571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직선 연결선 66"/>
            <p:cNvCxnSpPr/>
            <p:nvPr/>
          </p:nvCxnSpPr>
          <p:spPr>
            <a:xfrm flipH="1">
              <a:off x="2294401" y="3871978"/>
              <a:ext cx="5663108" cy="2237"/>
            </a:xfrm>
            <a:prstGeom prst="line">
              <a:avLst/>
            </a:prstGeom>
            <a:ln w="571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8" name="그룹 67"/>
            <p:cNvGrpSpPr>
              <a:grpSpLocks noChangeAspect="1"/>
            </p:cNvGrpSpPr>
            <p:nvPr/>
          </p:nvGrpSpPr>
          <p:grpSpPr>
            <a:xfrm>
              <a:off x="4942538" y="3279744"/>
              <a:ext cx="486200" cy="345250"/>
              <a:chOff x="5063094" y="1919413"/>
              <a:chExt cx="883078" cy="885708"/>
            </a:xfrm>
            <a:solidFill>
              <a:srgbClr val="1F497D"/>
            </a:solidFill>
            <a:effectLst>
              <a:glow rad="139700">
                <a:srgbClr val="00D661">
                  <a:alpha val="40000"/>
                </a:srgbClr>
              </a:glow>
            </a:effectLst>
          </p:grpSpPr>
          <p:sp>
            <p:nvSpPr>
              <p:cNvPr id="91" name="Oval 70"/>
              <p:cNvSpPr>
                <a:spLocks noChangeArrowheads="1"/>
              </p:cNvSpPr>
              <p:nvPr/>
            </p:nvSpPr>
            <p:spPr bwMode="auto">
              <a:xfrm>
                <a:off x="5063094" y="1919413"/>
                <a:ext cx="883078" cy="885708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92" name="Freeform 807"/>
              <p:cNvSpPr>
                <a:spLocks noEditPoints="1"/>
              </p:cNvSpPr>
              <p:nvPr/>
            </p:nvSpPr>
            <p:spPr bwMode="auto">
              <a:xfrm>
                <a:off x="5285940" y="2134881"/>
                <a:ext cx="450667" cy="454772"/>
              </a:xfrm>
              <a:custGeom>
                <a:avLst/>
                <a:gdLst>
                  <a:gd name="T0" fmla="*/ 45 w 90"/>
                  <a:gd name="T1" fmla="*/ 0 h 91"/>
                  <a:gd name="T2" fmla="*/ 0 w 90"/>
                  <a:gd name="T3" fmla="*/ 46 h 91"/>
                  <a:gd name="T4" fmla="*/ 45 w 90"/>
                  <a:gd name="T5" fmla="*/ 91 h 91"/>
                  <a:gd name="T6" fmla="*/ 90 w 90"/>
                  <a:gd name="T7" fmla="*/ 46 h 91"/>
                  <a:gd name="T8" fmla="*/ 69 w 90"/>
                  <a:gd name="T9" fmla="*/ 44 h 91"/>
                  <a:gd name="T10" fmla="*/ 68 w 90"/>
                  <a:gd name="T11" fmla="*/ 35 h 91"/>
                  <a:gd name="T12" fmla="*/ 68 w 90"/>
                  <a:gd name="T13" fmla="*/ 29 h 91"/>
                  <a:gd name="T14" fmla="*/ 85 w 90"/>
                  <a:gd name="T15" fmla="*/ 44 h 91"/>
                  <a:gd name="T16" fmla="*/ 65 w 90"/>
                  <a:gd name="T17" fmla="*/ 21 h 91"/>
                  <a:gd name="T18" fmla="*/ 62 w 90"/>
                  <a:gd name="T19" fmla="*/ 14 h 91"/>
                  <a:gd name="T20" fmla="*/ 58 w 90"/>
                  <a:gd name="T21" fmla="*/ 8 h 91"/>
                  <a:gd name="T22" fmla="*/ 25 w 90"/>
                  <a:gd name="T23" fmla="*/ 41 h 91"/>
                  <a:gd name="T24" fmla="*/ 25 w 90"/>
                  <a:gd name="T25" fmla="*/ 35 h 91"/>
                  <a:gd name="T26" fmla="*/ 62 w 90"/>
                  <a:gd name="T27" fmla="*/ 26 h 91"/>
                  <a:gd name="T28" fmla="*/ 65 w 90"/>
                  <a:gd name="T29" fmla="*/ 40 h 91"/>
                  <a:gd name="T30" fmla="*/ 25 w 90"/>
                  <a:gd name="T31" fmla="*/ 44 h 91"/>
                  <a:gd name="T32" fmla="*/ 65 w 90"/>
                  <a:gd name="T33" fmla="*/ 51 h 91"/>
                  <a:gd name="T34" fmla="*/ 62 w 90"/>
                  <a:gd name="T35" fmla="*/ 66 h 91"/>
                  <a:gd name="T36" fmla="*/ 25 w 90"/>
                  <a:gd name="T37" fmla="*/ 57 h 91"/>
                  <a:gd name="T38" fmla="*/ 25 w 90"/>
                  <a:gd name="T39" fmla="*/ 51 h 91"/>
                  <a:gd name="T40" fmla="*/ 33 w 90"/>
                  <a:gd name="T41" fmla="*/ 14 h 91"/>
                  <a:gd name="T42" fmla="*/ 41 w 90"/>
                  <a:gd name="T43" fmla="*/ 6 h 91"/>
                  <a:gd name="T44" fmla="*/ 56 w 90"/>
                  <a:gd name="T45" fmla="*/ 12 h 91"/>
                  <a:gd name="T46" fmla="*/ 57 w 90"/>
                  <a:gd name="T47" fmla="*/ 14 h 91"/>
                  <a:gd name="T48" fmla="*/ 60 w 90"/>
                  <a:gd name="T49" fmla="*/ 19 h 91"/>
                  <a:gd name="T50" fmla="*/ 45 w 90"/>
                  <a:gd name="T51" fmla="*/ 23 h 91"/>
                  <a:gd name="T52" fmla="*/ 30 w 90"/>
                  <a:gd name="T53" fmla="*/ 19 h 91"/>
                  <a:gd name="T54" fmla="*/ 32 w 90"/>
                  <a:gd name="T55" fmla="*/ 14 h 91"/>
                  <a:gd name="T56" fmla="*/ 30 w 90"/>
                  <a:gd name="T57" fmla="*/ 11 h 91"/>
                  <a:gd name="T58" fmla="*/ 26 w 90"/>
                  <a:gd name="T59" fmla="*/ 17 h 91"/>
                  <a:gd name="T60" fmla="*/ 25 w 90"/>
                  <a:gd name="T61" fmla="*/ 21 h 91"/>
                  <a:gd name="T62" fmla="*/ 14 w 90"/>
                  <a:gd name="T63" fmla="*/ 21 h 91"/>
                  <a:gd name="T64" fmla="*/ 22 w 90"/>
                  <a:gd name="T65" fmla="*/ 30 h 91"/>
                  <a:gd name="T66" fmla="*/ 21 w 90"/>
                  <a:gd name="T67" fmla="*/ 40 h 91"/>
                  <a:gd name="T68" fmla="*/ 5 w 90"/>
                  <a:gd name="T69" fmla="*/ 44 h 91"/>
                  <a:gd name="T70" fmla="*/ 21 w 90"/>
                  <a:gd name="T71" fmla="*/ 48 h 91"/>
                  <a:gd name="T72" fmla="*/ 21 w 90"/>
                  <a:gd name="T73" fmla="*/ 57 h 91"/>
                  <a:gd name="T74" fmla="*/ 22 w 90"/>
                  <a:gd name="T75" fmla="*/ 62 h 91"/>
                  <a:gd name="T76" fmla="*/ 5 w 90"/>
                  <a:gd name="T77" fmla="*/ 48 h 91"/>
                  <a:gd name="T78" fmla="*/ 25 w 90"/>
                  <a:gd name="T79" fmla="*/ 71 h 91"/>
                  <a:gd name="T80" fmla="*/ 26 w 90"/>
                  <a:gd name="T81" fmla="*/ 75 h 91"/>
                  <a:gd name="T82" fmla="*/ 30 w 90"/>
                  <a:gd name="T83" fmla="*/ 81 h 91"/>
                  <a:gd name="T84" fmla="*/ 56 w 90"/>
                  <a:gd name="T85" fmla="*/ 80 h 91"/>
                  <a:gd name="T86" fmla="*/ 49 w 90"/>
                  <a:gd name="T87" fmla="*/ 85 h 91"/>
                  <a:gd name="T88" fmla="*/ 41 w 90"/>
                  <a:gd name="T89" fmla="*/ 85 h 91"/>
                  <a:gd name="T90" fmla="*/ 33 w 90"/>
                  <a:gd name="T91" fmla="*/ 78 h 91"/>
                  <a:gd name="T92" fmla="*/ 31 w 90"/>
                  <a:gd name="T93" fmla="*/ 75 h 91"/>
                  <a:gd name="T94" fmla="*/ 29 w 90"/>
                  <a:gd name="T95" fmla="*/ 70 h 91"/>
                  <a:gd name="T96" fmla="*/ 60 w 90"/>
                  <a:gd name="T97" fmla="*/ 73 h 91"/>
                  <a:gd name="T98" fmla="*/ 59 w 90"/>
                  <a:gd name="T99" fmla="*/ 75 h 91"/>
                  <a:gd name="T100" fmla="*/ 58 w 90"/>
                  <a:gd name="T101" fmla="*/ 83 h 91"/>
                  <a:gd name="T102" fmla="*/ 62 w 90"/>
                  <a:gd name="T103" fmla="*/ 78 h 91"/>
                  <a:gd name="T104" fmla="*/ 64 w 90"/>
                  <a:gd name="T105" fmla="*/ 75 h 91"/>
                  <a:gd name="T106" fmla="*/ 73 w 90"/>
                  <a:gd name="T107" fmla="*/ 74 h 91"/>
                  <a:gd name="T108" fmla="*/ 66 w 90"/>
                  <a:gd name="T109" fmla="*/ 67 h 91"/>
                  <a:gd name="T110" fmla="*/ 68 w 90"/>
                  <a:gd name="T111" fmla="*/ 57 h 91"/>
                  <a:gd name="T112" fmla="*/ 69 w 90"/>
                  <a:gd name="T113" fmla="*/ 51 h 91"/>
                  <a:gd name="T114" fmla="*/ 76 w 90"/>
                  <a:gd name="T115" fmla="*/ 7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" h="91">
                    <a:moveTo>
                      <a:pt x="81" y="18"/>
                    </a:moveTo>
                    <a:cubicBezTo>
                      <a:pt x="80" y="17"/>
                      <a:pt x="79" y="16"/>
                      <a:pt x="78" y="15"/>
                    </a:cubicBezTo>
                    <a:cubicBezTo>
                      <a:pt x="70" y="6"/>
                      <a:pt x="58" y="0"/>
                      <a:pt x="45" y="0"/>
                    </a:cubicBezTo>
                    <a:cubicBezTo>
                      <a:pt x="32" y="0"/>
                      <a:pt x="20" y="6"/>
                      <a:pt x="12" y="15"/>
                    </a:cubicBezTo>
                    <a:cubicBezTo>
                      <a:pt x="11" y="16"/>
                      <a:pt x="10" y="17"/>
                      <a:pt x="9" y="18"/>
                    </a:cubicBezTo>
                    <a:cubicBezTo>
                      <a:pt x="3" y="26"/>
                      <a:pt x="0" y="35"/>
                      <a:pt x="0" y="46"/>
                    </a:cubicBezTo>
                    <a:cubicBezTo>
                      <a:pt x="0" y="56"/>
                      <a:pt x="3" y="66"/>
                      <a:pt x="9" y="74"/>
                    </a:cubicBezTo>
                    <a:cubicBezTo>
                      <a:pt x="10" y="75"/>
                      <a:pt x="11" y="76"/>
                      <a:pt x="12" y="77"/>
                    </a:cubicBezTo>
                    <a:cubicBezTo>
                      <a:pt x="20" y="86"/>
                      <a:pt x="32" y="91"/>
                      <a:pt x="45" y="91"/>
                    </a:cubicBezTo>
                    <a:cubicBezTo>
                      <a:pt x="58" y="91"/>
                      <a:pt x="70" y="86"/>
                      <a:pt x="78" y="77"/>
                    </a:cubicBezTo>
                    <a:cubicBezTo>
                      <a:pt x="79" y="76"/>
                      <a:pt x="80" y="75"/>
                      <a:pt x="81" y="74"/>
                    </a:cubicBezTo>
                    <a:cubicBezTo>
                      <a:pt x="87" y="66"/>
                      <a:pt x="90" y="56"/>
                      <a:pt x="90" y="46"/>
                    </a:cubicBezTo>
                    <a:cubicBezTo>
                      <a:pt x="90" y="35"/>
                      <a:pt x="87" y="26"/>
                      <a:pt x="81" y="18"/>
                    </a:cubicBezTo>
                    <a:close/>
                    <a:moveTo>
                      <a:pt x="85" y="44"/>
                    </a:moveTo>
                    <a:cubicBezTo>
                      <a:pt x="69" y="44"/>
                      <a:pt x="69" y="44"/>
                      <a:pt x="69" y="44"/>
                    </a:cubicBezTo>
                    <a:cubicBezTo>
                      <a:pt x="69" y="43"/>
                      <a:pt x="69" y="42"/>
                      <a:pt x="69" y="40"/>
                    </a:cubicBezTo>
                    <a:cubicBezTo>
                      <a:pt x="69" y="40"/>
                      <a:pt x="69" y="40"/>
                      <a:pt x="69" y="40"/>
                    </a:cubicBezTo>
                    <a:cubicBezTo>
                      <a:pt x="69" y="38"/>
                      <a:pt x="69" y="36"/>
                      <a:pt x="68" y="35"/>
                    </a:cubicBezTo>
                    <a:cubicBezTo>
                      <a:pt x="68" y="35"/>
                      <a:pt x="68" y="35"/>
                      <a:pt x="68" y="35"/>
                    </a:cubicBezTo>
                    <a:cubicBezTo>
                      <a:pt x="68" y="33"/>
                      <a:pt x="68" y="31"/>
                      <a:pt x="68" y="30"/>
                    </a:cubicBezTo>
                    <a:cubicBezTo>
                      <a:pt x="68" y="30"/>
                      <a:pt x="68" y="29"/>
                      <a:pt x="68" y="29"/>
                    </a:cubicBezTo>
                    <a:cubicBezTo>
                      <a:pt x="67" y="28"/>
                      <a:pt x="67" y="26"/>
                      <a:pt x="66" y="25"/>
                    </a:cubicBezTo>
                    <a:cubicBezTo>
                      <a:pt x="70" y="24"/>
                      <a:pt x="73" y="22"/>
                      <a:pt x="76" y="21"/>
                    </a:cubicBezTo>
                    <a:cubicBezTo>
                      <a:pt x="81" y="27"/>
                      <a:pt x="84" y="35"/>
                      <a:pt x="85" y="44"/>
                    </a:cubicBezTo>
                    <a:close/>
                    <a:moveTo>
                      <a:pt x="73" y="18"/>
                    </a:moveTo>
                    <a:cubicBezTo>
                      <a:pt x="71" y="19"/>
                      <a:pt x="68" y="20"/>
                      <a:pt x="6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19"/>
                      <a:pt x="64" y="18"/>
                      <a:pt x="64" y="17"/>
                    </a:cubicBezTo>
                    <a:cubicBezTo>
                      <a:pt x="64" y="17"/>
                      <a:pt x="64" y="17"/>
                      <a:pt x="64" y="17"/>
                    </a:cubicBezTo>
                    <a:cubicBezTo>
                      <a:pt x="63" y="16"/>
                      <a:pt x="63" y="15"/>
                      <a:pt x="62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1" y="13"/>
                      <a:pt x="61" y="12"/>
                      <a:pt x="60" y="11"/>
                    </a:cubicBezTo>
                    <a:cubicBezTo>
                      <a:pt x="60" y="10"/>
                      <a:pt x="59" y="9"/>
                      <a:pt x="58" y="8"/>
                    </a:cubicBezTo>
                    <a:cubicBezTo>
                      <a:pt x="64" y="10"/>
                      <a:pt x="69" y="14"/>
                      <a:pt x="73" y="18"/>
                    </a:cubicBezTo>
                    <a:close/>
                    <a:moveTo>
                      <a:pt x="25" y="44"/>
                    </a:moveTo>
                    <a:cubicBezTo>
                      <a:pt x="25" y="43"/>
                      <a:pt x="25" y="42"/>
                      <a:pt x="25" y="41"/>
                    </a:cubicBezTo>
                    <a:cubicBezTo>
                      <a:pt x="25" y="41"/>
                      <a:pt x="25" y="40"/>
                      <a:pt x="25" y="40"/>
                    </a:cubicBezTo>
                    <a:cubicBezTo>
                      <a:pt x="25" y="39"/>
                      <a:pt x="25" y="37"/>
                      <a:pt x="25" y="35"/>
                    </a:cubicBezTo>
                    <a:cubicBezTo>
                      <a:pt x="25" y="35"/>
                      <a:pt x="25" y="35"/>
                      <a:pt x="25" y="35"/>
                    </a:cubicBezTo>
                    <a:cubicBezTo>
                      <a:pt x="26" y="32"/>
                      <a:pt x="27" y="29"/>
                      <a:pt x="27" y="26"/>
                    </a:cubicBezTo>
                    <a:cubicBezTo>
                      <a:pt x="33" y="27"/>
                      <a:pt x="39" y="27"/>
                      <a:pt x="45" y="27"/>
                    </a:cubicBezTo>
                    <a:cubicBezTo>
                      <a:pt x="51" y="27"/>
                      <a:pt x="57" y="27"/>
                      <a:pt x="62" y="26"/>
                    </a:cubicBezTo>
                    <a:cubicBezTo>
                      <a:pt x="63" y="29"/>
                      <a:pt x="64" y="32"/>
                      <a:pt x="64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5" y="37"/>
                      <a:pt x="65" y="39"/>
                      <a:pt x="65" y="40"/>
                    </a:cubicBezTo>
                    <a:cubicBezTo>
                      <a:pt x="65" y="40"/>
                      <a:pt x="65" y="41"/>
                      <a:pt x="65" y="41"/>
                    </a:cubicBezTo>
                    <a:cubicBezTo>
                      <a:pt x="65" y="42"/>
                      <a:pt x="65" y="43"/>
                      <a:pt x="65" y="44"/>
                    </a:cubicBezTo>
                    <a:lnTo>
                      <a:pt x="25" y="44"/>
                    </a:lnTo>
                    <a:close/>
                    <a:moveTo>
                      <a:pt x="65" y="48"/>
                    </a:moveTo>
                    <a:cubicBezTo>
                      <a:pt x="65" y="49"/>
                      <a:pt x="65" y="50"/>
                      <a:pt x="65" y="51"/>
                    </a:cubicBezTo>
                    <a:cubicBezTo>
                      <a:pt x="65" y="51"/>
                      <a:pt x="65" y="51"/>
                      <a:pt x="65" y="51"/>
                    </a:cubicBezTo>
                    <a:cubicBezTo>
                      <a:pt x="65" y="53"/>
                      <a:pt x="65" y="55"/>
                      <a:pt x="64" y="56"/>
                    </a:cubicBezTo>
                    <a:cubicBezTo>
                      <a:pt x="64" y="56"/>
                      <a:pt x="64" y="56"/>
                      <a:pt x="64" y="57"/>
                    </a:cubicBezTo>
                    <a:cubicBezTo>
                      <a:pt x="64" y="60"/>
                      <a:pt x="63" y="63"/>
                      <a:pt x="62" y="66"/>
                    </a:cubicBezTo>
                    <a:cubicBezTo>
                      <a:pt x="57" y="65"/>
                      <a:pt x="51" y="64"/>
                      <a:pt x="45" y="64"/>
                    </a:cubicBezTo>
                    <a:cubicBezTo>
                      <a:pt x="39" y="64"/>
                      <a:pt x="33" y="65"/>
                      <a:pt x="27" y="66"/>
                    </a:cubicBezTo>
                    <a:cubicBezTo>
                      <a:pt x="27" y="63"/>
                      <a:pt x="26" y="60"/>
                      <a:pt x="25" y="57"/>
                    </a:cubicBez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5"/>
                      <a:pt x="25" y="53"/>
                      <a:pt x="25" y="51"/>
                    </a:cubicBezTo>
                    <a:cubicBezTo>
                      <a:pt x="25" y="51"/>
                      <a:pt x="25" y="51"/>
                      <a:pt x="25" y="51"/>
                    </a:cubicBezTo>
                    <a:cubicBezTo>
                      <a:pt x="25" y="50"/>
                      <a:pt x="25" y="49"/>
                      <a:pt x="25" y="48"/>
                    </a:cubicBezTo>
                    <a:lnTo>
                      <a:pt x="65" y="48"/>
                    </a:lnTo>
                    <a:close/>
                    <a:moveTo>
                      <a:pt x="33" y="14"/>
                    </a:moveTo>
                    <a:cubicBezTo>
                      <a:pt x="33" y="13"/>
                      <a:pt x="33" y="13"/>
                      <a:pt x="34" y="12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6" y="9"/>
                      <a:pt x="38" y="7"/>
                      <a:pt x="41" y="6"/>
                    </a:cubicBezTo>
                    <a:cubicBezTo>
                      <a:pt x="42" y="6"/>
                      <a:pt x="43" y="6"/>
                      <a:pt x="45" y="6"/>
                    </a:cubicBezTo>
                    <a:cubicBezTo>
                      <a:pt x="46" y="6"/>
                      <a:pt x="48" y="6"/>
                      <a:pt x="49" y="6"/>
                    </a:cubicBezTo>
                    <a:cubicBezTo>
                      <a:pt x="52" y="7"/>
                      <a:pt x="54" y="9"/>
                      <a:pt x="56" y="12"/>
                    </a:cubicBezTo>
                    <a:cubicBezTo>
                      <a:pt x="56" y="12"/>
                      <a:pt x="56" y="12"/>
                      <a:pt x="56" y="12"/>
                    </a:cubicBezTo>
                    <a:cubicBezTo>
                      <a:pt x="56" y="13"/>
                      <a:pt x="57" y="13"/>
                      <a:pt x="57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8" y="15"/>
                      <a:pt x="58" y="16"/>
                      <a:pt x="59" y="16"/>
                    </a:cubicBezTo>
                    <a:cubicBezTo>
                      <a:pt x="59" y="16"/>
                      <a:pt x="59" y="16"/>
                      <a:pt x="59" y="17"/>
                    </a:cubicBezTo>
                    <a:cubicBezTo>
                      <a:pt x="59" y="17"/>
                      <a:pt x="60" y="18"/>
                      <a:pt x="60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60" y="20"/>
                      <a:pt x="61" y="21"/>
                      <a:pt x="61" y="22"/>
                    </a:cubicBezTo>
                    <a:cubicBezTo>
                      <a:pt x="56" y="23"/>
                      <a:pt x="51" y="23"/>
                      <a:pt x="45" y="23"/>
                    </a:cubicBezTo>
                    <a:cubicBezTo>
                      <a:pt x="39" y="23"/>
                      <a:pt x="34" y="23"/>
                      <a:pt x="29" y="22"/>
                    </a:cubicBezTo>
                    <a:cubicBezTo>
                      <a:pt x="29" y="21"/>
                      <a:pt x="29" y="20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1" y="17"/>
                      <a:pt x="31" y="17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2" y="16"/>
                      <a:pt x="32" y="15"/>
                      <a:pt x="32" y="14"/>
                    </a:cubicBezTo>
                    <a:cubicBezTo>
                      <a:pt x="32" y="14"/>
                      <a:pt x="33" y="14"/>
                      <a:pt x="33" y="14"/>
                    </a:cubicBezTo>
                    <a:close/>
                    <a:moveTo>
                      <a:pt x="32" y="8"/>
                    </a:moveTo>
                    <a:cubicBezTo>
                      <a:pt x="31" y="9"/>
                      <a:pt x="30" y="10"/>
                      <a:pt x="30" y="11"/>
                    </a:cubicBezTo>
                    <a:cubicBezTo>
                      <a:pt x="29" y="12"/>
                      <a:pt x="28" y="13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7" y="15"/>
                      <a:pt x="27" y="16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9"/>
                      <a:pt x="25" y="21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2" y="20"/>
                      <a:pt x="19" y="19"/>
                      <a:pt x="17" y="18"/>
                    </a:cubicBezTo>
                    <a:cubicBezTo>
                      <a:pt x="21" y="14"/>
                      <a:pt x="26" y="10"/>
                      <a:pt x="32" y="8"/>
                    </a:cubicBezTo>
                    <a:close/>
                    <a:moveTo>
                      <a:pt x="14" y="21"/>
                    </a:moveTo>
                    <a:cubicBezTo>
                      <a:pt x="17" y="22"/>
                      <a:pt x="20" y="24"/>
                      <a:pt x="24" y="25"/>
                    </a:cubicBezTo>
                    <a:cubicBezTo>
                      <a:pt x="23" y="26"/>
                      <a:pt x="23" y="28"/>
                      <a:pt x="22" y="29"/>
                    </a:cubicBezTo>
                    <a:cubicBezTo>
                      <a:pt x="22" y="29"/>
                      <a:pt x="22" y="30"/>
                      <a:pt x="22" y="30"/>
                    </a:cubicBezTo>
                    <a:cubicBezTo>
                      <a:pt x="22" y="31"/>
                      <a:pt x="22" y="33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6"/>
                      <a:pt x="21" y="38"/>
                      <a:pt x="21" y="40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21" y="42"/>
                      <a:pt x="21" y="43"/>
                      <a:pt x="21" y="44"/>
                    </a:cubicBezTo>
                    <a:cubicBezTo>
                      <a:pt x="5" y="44"/>
                      <a:pt x="5" y="44"/>
                      <a:pt x="5" y="44"/>
                    </a:cubicBezTo>
                    <a:cubicBezTo>
                      <a:pt x="6" y="35"/>
                      <a:pt x="9" y="27"/>
                      <a:pt x="14" y="21"/>
                    </a:cubicBezTo>
                    <a:close/>
                    <a:moveTo>
                      <a:pt x="5" y="48"/>
                    </a:moveTo>
                    <a:cubicBezTo>
                      <a:pt x="21" y="48"/>
                      <a:pt x="21" y="48"/>
                      <a:pt x="21" y="48"/>
                    </a:cubicBezTo>
                    <a:cubicBezTo>
                      <a:pt x="21" y="49"/>
                      <a:pt x="21" y="50"/>
                      <a:pt x="21" y="51"/>
                    </a:cubicBezTo>
                    <a:cubicBezTo>
                      <a:pt x="21" y="51"/>
                      <a:pt x="21" y="52"/>
                      <a:pt x="21" y="52"/>
                    </a:cubicBezTo>
                    <a:cubicBezTo>
                      <a:pt x="21" y="54"/>
                      <a:pt x="21" y="55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2" y="59"/>
                      <a:pt x="22" y="60"/>
                      <a:pt x="22" y="62"/>
                    </a:cubicBezTo>
                    <a:cubicBezTo>
                      <a:pt x="22" y="62"/>
                      <a:pt x="22" y="62"/>
                      <a:pt x="22" y="62"/>
                    </a:cubicBezTo>
                    <a:cubicBezTo>
                      <a:pt x="23" y="64"/>
                      <a:pt x="23" y="66"/>
                      <a:pt x="24" y="67"/>
                    </a:cubicBezTo>
                    <a:cubicBezTo>
                      <a:pt x="20" y="68"/>
                      <a:pt x="17" y="69"/>
                      <a:pt x="14" y="71"/>
                    </a:cubicBezTo>
                    <a:cubicBezTo>
                      <a:pt x="9" y="65"/>
                      <a:pt x="6" y="57"/>
                      <a:pt x="5" y="48"/>
                    </a:cubicBezTo>
                    <a:close/>
                    <a:moveTo>
                      <a:pt x="32" y="83"/>
                    </a:moveTo>
                    <a:cubicBezTo>
                      <a:pt x="26" y="81"/>
                      <a:pt x="21" y="78"/>
                      <a:pt x="17" y="74"/>
                    </a:cubicBezTo>
                    <a:cubicBezTo>
                      <a:pt x="19" y="73"/>
                      <a:pt x="22" y="72"/>
                      <a:pt x="25" y="71"/>
                    </a:cubicBezTo>
                    <a:cubicBezTo>
                      <a:pt x="25" y="71"/>
                      <a:pt x="25" y="71"/>
                      <a:pt x="25" y="71"/>
                    </a:cubicBezTo>
                    <a:cubicBezTo>
                      <a:pt x="25" y="72"/>
                      <a:pt x="26" y="73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7" y="76"/>
                      <a:pt x="27" y="77"/>
                      <a:pt x="28" y="78"/>
                    </a:cubicBezTo>
                    <a:cubicBezTo>
                      <a:pt x="28" y="78"/>
                      <a:pt x="28" y="78"/>
                      <a:pt x="28" y="78"/>
                    </a:cubicBezTo>
                    <a:cubicBezTo>
                      <a:pt x="28" y="79"/>
                      <a:pt x="29" y="80"/>
                      <a:pt x="30" y="81"/>
                    </a:cubicBezTo>
                    <a:cubicBezTo>
                      <a:pt x="30" y="82"/>
                      <a:pt x="31" y="83"/>
                      <a:pt x="32" y="83"/>
                    </a:cubicBezTo>
                    <a:close/>
                    <a:moveTo>
                      <a:pt x="57" y="78"/>
                    </a:moveTo>
                    <a:cubicBezTo>
                      <a:pt x="57" y="78"/>
                      <a:pt x="56" y="79"/>
                      <a:pt x="56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4" y="82"/>
                      <a:pt x="52" y="84"/>
                      <a:pt x="49" y="85"/>
                    </a:cubicBezTo>
                    <a:cubicBezTo>
                      <a:pt x="49" y="85"/>
                      <a:pt x="49" y="85"/>
                      <a:pt x="49" y="85"/>
                    </a:cubicBezTo>
                    <a:cubicBezTo>
                      <a:pt x="48" y="86"/>
                      <a:pt x="46" y="86"/>
                      <a:pt x="45" y="86"/>
                    </a:cubicBezTo>
                    <a:cubicBezTo>
                      <a:pt x="43" y="86"/>
                      <a:pt x="42" y="86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38" y="84"/>
                      <a:pt x="36" y="82"/>
                      <a:pt x="34" y="80"/>
                    </a:cubicBezTo>
                    <a:cubicBezTo>
                      <a:pt x="34" y="80"/>
                      <a:pt x="34" y="80"/>
                      <a:pt x="34" y="80"/>
                    </a:cubicBezTo>
                    <a:cubicBezTo>
                      <a:pt x="33" y="79"/>
                      <a:pt x="33" y="78"/>
                      <a:pt x="33" y="78"/>
                    </a:cubicBezTo>
                    <a:cubicBezTo>
                      <a:pt x="33" y="78"/>
                      <a:pt x="32" y="78"/>
                      <a:pt x="32" y="78"/>
                    </a:cubicBezTo>
                    <a:cubicBezTo>
                      <a:pt x="32" y="77"/>
                      <a:pt x="32" y="76"/>
                      <a:pt x="31" y="75"/>
                    </a:cubicBezTo>
                    <a:cubicBezTo>
                      <a:pt x="31" y="75"/>
                      <a:pt x="31" y="75"/>
                      <a:pt x="31" y="75"/>
                    </a:cubicBezTo>
                    <a:cubicBezTo>
                      <a:pt x="31" y="74"/>
                      <a:pt x="30" y="74"/>
                      <a:pt x="30" y="73"/>
                    </a:cubicBezTo>
                    <a:cubicBezTo>
                      <a:pt x="30" y="73"/>
                      <a:pt x="30" y="73"/>
                      <a:pt x="30" y="73"/>
                    </a:cubicBezTo>
                    <a:cubicBezTo>
                      <a:pt x="29" y="72"/>
                      <a:pt x="29" y="71"/>
                      <a:pt x="29" y="70"/>
                    </a:cubicBezTo>
                    <a:cubicBezTo>
                      <a:pt x="34" y="69"/>
                      <a:pt x="39" y="68"/>
                      <a:pt x="45" y="68"/>
                    </a:cubicBezTo>
                    <a:cubicBezTo>
                      <a:pt x="51" y="68"/>
                      <a:pt x="56" y="69"/>
                      <a:pt x="61" y="70"/>
                    </a:cubicBezTo>
                    <a:cubicBezTo>
                      <a:pt x="61" y="71"/>
                      <a:pt x="60" y="72"/>
                      <a:pt x="60" y="73"/>
                    </a:cubicBezTo>
                    <a:cubicBezTo>
                      <a:pt x="60" y="73"/>
                      <a:pt x="60" y="73"/>
                      <a:pt x="60" y="73"/>
                    </a:cubicBezTo>
                    <a:cubicBezTo>
                      <a:pt x="60" y="74"/>
                      <a:pt x="59" y="74"/>
                      <a:pt x="59" y="75"/>
                    </a:cubicBezTo>
                    <a:cubicBezTo>
                      <a:pt x="59" y="75"/>
                      <a:pt x="59" y="75"/>
                      <a:pt x="59" y="75"/>
                    </a:cubicBezTo>
                    <a:cubicBezTo>
                      <a:pt x="58" y="76"/>
                      <a:pt x="58" y="77"/>
                      <a:pt x="57" y="78"/>
                    </a:cubicBezTo>
                    <a:cubicBezTo>
                      <a:pt x="57" y="78"/>
                      <a:pt x="57" y="78"/>
                      <a:pt x="57" y="78"/>
                    </a:cubicBezTo>
                    <a:close/>
                    <a:moveTo>
                      <a:pt x="58" y="83"/>
                    </a:moveTo>
                    <a:cubicBezTo>
                      <a:pt x="58" y="83"/>
                      <a:pt x="58" y="83"/>
                      <a:pt x="58" y="83"/>
                    </a:cubicBezTo>
                    <a:cubicBezTo>
                      <a:pt x="59" y="83"/>
                      <a:pt x="60" y="82"/>
                      <a:pt x="60" y="81"/>
                    </a:cubicBezTo>
                    <a:cubicBezTo>
                      <a:pt x="61" y="80"/>
                      <a:pt x="61" y="79"/>
                      <a:pt x="62" y="78"/>
                    </a:cubicBezTo>
                    <a:cubicBezTo>
                      <a:pt x="62" y="78"/>
                      <a:pt x="62" y="78"/>
                      <a:pt x="62" y="78"/>
                    </a:cubicBezTo>
                    <a:cubicBezTo>
                      <a:pt x="63" y="77"/>
                      <a:pt x="63" y="76"/>
                      <a:pt x="64" y="75"/>
                    </a:cubicBezTo>
                    <a:cubicBezTo>
                      <a:pt x="64" y="75"/>
                      <a:pt x="64" y="75"/>
                      <a:pt x="64" y="75"/>
                    </a:cubicBezTo>
                    <a:cubicBezTo>
                      <a:pt x="64" y="73"/>
                      <a:pt x="65" y="72"/>
                      <a:pt x="65" y="71"/>
                    </a:cubicBezTo>
                    <a:cubicBezTo>
                      <a:pt x="65" y="71"/>
                      <a:pt x="65" y="71"/>
                      <a:pt x="65" y="71"/>
                    </a:cubicBezTo>
                    <a:cubicBezTo>
                      <a:pt x="68" y="72"/>
                      <a:pt x="71" y="73"/>
                      <a:pt x="73" y="74"/>
                    </a:cubicBezTo>
                    <a:cubicBezTo>
                      <a:pt x="69" y="78"/>
                      <a:pt x="64" y="81"/>
                      <a:pt x="58" y="83"/>
                    </a:cubicBezTo>
                    <a:close/>
                    <a:moveTo>
                      <a:pt x="76" y="71"/>
                    </a:moveTo>
                    <a:cubicBezTo>
                      <a:pt x="73" y="69"/>
                      <a:pt x="70" y="68"/>
                      <a:pt x="66" y="67"/>
                    </a:cubicBezTo>
                    <a:cubicBezTo>
                      <a:pt x="67" y="66"/>
                      <a:pt x="67" y="64"/>
                      <a:pt x="68" y="62"/>
                    </a:cubicBezTo>
                    <a:cubicBezTo>
                      <a:pt x="68" y="62"/>
                      <a:pt x="68" y="62"/>
                      <a:pt x="68" y="62"/>
                    </a:cubicBezTo>
                    <a:cubicBezTo>
                      <a:pt x="68" y="60"/>
                      <a:pt x="68" y="59"/>
                      <a:pt x="68" y="57"/>
                    </a:cubicBezTo>
                    <a:cubicBezTo>
                      <a:pt x="68" y="57"/>
                      <a:pt x="68" y="57"/>
                      <a:pt x="68" y="57"/>
                    </a:cubicBezTo>
                    <a:cubicBezTo>
                      <a:pt x="69" y="55"/>
                      <a:pt x="69" y="54"/>
                      <a:pt x="69" y="52"/>
                    </a:cubicBezTo>
                    <a:cubicBezTo>
                      <a:pt x="69" y="52"/>
                      <a:pt x="69" y="51"/>
                      <a:pt x="69" y="51"/>
                    </a:cubicBezTo>
                    <a:cubicBezTo>
                      <a:pt x="69" y="50"/>
                      <a:pt x="69" y="49"/>
                      <a:pt x="69" y="48"/>
                    </a:cubicBezTo>
                    <a:cubicBezTo>
                      <a:pt x="85" y="48"/>
                      <a:pt x="85" y="48"/>
                      <a:pt x="85" y="48"/>
                    </a:cubicBezTo>
                    <a:cubicBezTo>
                      <a:pt x="84" y="57"/>
                      <a:pt x="81" y="65"/>
                      <a:pt x="76" y="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69" name="그룹 68"/>
            <p:cNvGrpSpPr>
              <a:grpSpLocks noChangeAspect="1"/>
            </p:cNvGrpSpPr>
            <p:nvPr/>
          </p:nvGrpSpPr>
          <p:grpSpPr>
            <a:xfrm>
              <a:off x="5904553" y="4084213"/>
              <a:ext cx="486200" cy="343710"/>
              <a:chOff x="3197829" y="4569955"/>
              <a:chExt cx="883078" cy="881760"/>
            </a:xfrm>
            <a:solidFill>
              <a:srgbClr val="1F497D"/>
            </a:solidFill>
            <a:effectLst>
              <a:glow rad="101600">
                <a:srgbClr val="FF0000">
                  <a:alpha val="40000"/>
                </a:srgbClr>
              </a:glow>
            </a:effectLst>
          </p:grpSpPr>
          <p:sp>
            <p:nvSpPr>
              <p:cNvPr id="86" name="Oval 26"/>
              <p:cNvSpPr>
                <a:spLocks noChangeArrowheads="1"/>
              </p:cNvSpPr>
              <p:nvPr/>
            </p:nvSpPr>
            <p:spPr bwMode="auto">
              <a:xfrm>
                <a:off x="3197829" y="4569955"/>
                <a:ext cx="883078" cy="881760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grpSp>
            <p:nvGrpSpPr>
              <p:cNvPr id="87" name="그룹 86"/>
              <p:cNvGrpSpPr/>
              <p:nvPr/>
            </p:nvGrpSpPr>
            <p:grpSpPr>
              <a:xfrm>
                <a:off x="3431970" y="4800517"/>
                <a:ext cx="467929" cy="420634"/>
                <a:chOff x="3151188" y="4784725"/>
                <a:chExt cx="738188" cy="663576"/>
              </a:xfrm>
              <a:grpFill/>
            </p:grpSpPr>
            <p:sp>
              <p:nvSpPr>
                <p:cNvPr id="88" name="Freeform 784"/>
                <p:cNvSpPr>
                  <a:spLocks/>
                </p:cNvSpPr>
                <p:nvPr/>
              </p:nvSpPr>
              <p:spPr bwMode="auto">
                <a:xfrm>
                  <a:off x="3573463" y="5002213"/>
                  <a:ext cx="315913" cy="415925"/>
                </a:xfrm>
                <a:custGeom>
                  <a:avLst/>
                  <a:gdLst>
                    <a:gd name="T0" fmla="*/ 0 w 282"/>
                    <a:gd name="T1" fmla="*/ 138 h 371"/>
                    <a:gd name="T2" fmla="*/ 159 w 282"/>
                    <a:gd name="T3" fmla="*/ 371 h 371"/>
                    <a:gd name="T4" fmla="*/ 282 w 282"/>
                    <a:gd name="T5" fmla="*/ 138 h 371"/>
                    <a:gd name="T6" fmla="*/ 246 w 282"/>
                    <a:gd name="T7" fmla="*/ 0 h 371"/>
                    <a:gd name="T8" fmla="*/ 0 w 282"/>
                    <a:gd name="T9" fmla="*/ 138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2" h="371">
                      <a:moveTo>
                        <a:pt x="0" y="138"/>
                      </a:moveTo>
                      <a:cubicBezTo>
                        <a:pt x="159" y="371"/>
                        <a:pt x="159" y="371"/>
                        <a:pt x="159" y="371"/>
                      </a:cubicBezTo>
                      <a:cubicBezTo>
                        <a:pt x="233" y="320"/>
                        <a:pt x="282" y="235"/>
                        <a:pt x="282" y="138"/>
                      </a:cubicBezTo>
                      <a:cubicBezTo>
                        <a:pt x="282" y="88"/>
                        <a:pt x="269" y="41"/>
                        <a:pt x="246" y="0"/>
                      </a:cubicBezTo>
                      <a:lnTo>
                        <a:pt x="0" y="1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89" name="Freeform 785"/>
                <p:cNvSpPr>
                  <a:spLocks/>
                </p:cNvSpPr>
                <p:nvPr/>
              </p:nvSpPr>
              <p:spPr bwMode="auto">
                <a:xfrm>
                  <a:off x="3535363" y="4784725"/>
                  <a:ext cx="274638" cy="315913"/>
                </a:xfrm>
                <a:custGeom>
                  <a:avLst/>
                  <a:gdLst>
                    <a:gd name="T0" fmla="*/ 0 w 245"/>
                    <a:gd name="T1" fmla="*/ 0 h 281"/>
                    <a:gd name="T2" fmla="*/ 0 w 245"/>
                    <a:gd name="T3" fmla="*/ 144 h 281"/>
                    <a:gd name="T4" fmla="*/ 0 w 245"/>
                    <a:gd name="T5" fmla="*/ 281 h 281"/>
                    <a:gd name="T6" fmla="*/ 245 w 245"/>
                    <a:gd name="T7" fmla="*/ 144 h 281"/>
                    <a:gd name="T8" fmla="*/ 0 w 245"/>
                    <a:gd name="T9" fmla="*/ 0 h 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5" h="281">
                      <a:moveTo>
                        <a:pt x="0" y="0"/>
                      </a:move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0" y="281"/>
                        <a:pt x="0" y="281"/>
                        <a:pt x="0" y="281"/>
                      </a:cubicBezTo>
                      <a:cubicBezTo>
                        <a:pt x="245" y="144"/>
                        <a:pt x="245" y="144"/>
                        <a:pt x="245" y="144"/>
                      </a:cubicBezTo>
                      <a:cubicBezTo>
                        <a:pt x="197" y="58"/>
                        <a:pt x="105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90" name="Freeform 786"/>
                <p:cNvSpPr>
                  <a:spLocks/>
                </p:cNvSpPr>
                <p:nvPr/>
              </p:nvSpPr>
              <p:spPr bwMode="auto">
                <a:xfrm>
                  <a:off x="3151188" y="4818063"/>
                  <a:ext cx="492125" cy="630238"/>
                </a:xfrm>
                <a:custGeom>
                  <a:avLst/>
                  <a:gdLst>
                    <a:gd name="T0" fmla="*/ 281 w 439"/>
                    <a:gd name="T1" fmla="*/ 0 h 562"/>
                    <a:gd name="T2" fmla="*/ 0 w 439"/>
                    <a:gd name="T3" fmla="*/ 281 h 562"/>
                    <a:gd name="T4" fmla="*/ 281 w 439"/>
                    <a:gd name="T5" fmla="*/ 562 h 562"/>
                    <a:gd name="T6" fmla="*/ 439 w 439"/>
                    <a:gd name="T7" fmla="*/ 514 h 562"/>
                    <a:gd name="T8" fmla="*/ 281 w 439"/>
                    <a:gd name="T9" fmla="*/ 281 h 562"/>
                    <a:gd name="T10" fmla="*/ 281 w 439"/>
                    <a:gd name="T11" fmla="*/ 143 h 562"/>
                    <a:gd name="T12" fmla="*/ 281 w 439"/>
                    <a:gd name="T13" fmla="*/ 0 h 5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39" h="562">
                      <a:moveTo>
                        <a:pt x="281" y="0"/>
                      </a:moveTo>
                      <a:cubicBezTo>
                        <a:pt x="126" y="0"/>
                        <a:pt x="0" y="126"/>
                        <a:pt x="0" y="281"/>
                      </a:cubicBezTo>
                      <a:cubicBezTo>
                        <a:pt x="0" y="436"/>
                        <a:pt x="126" y="562"/>
                        <a:pt x="281" y="562"/>
                      </a:cubicBezTo>
                      <a:cubicBezTo>
                        <a:pt x="340" y="562"/>
                        <a:pt x="394" y="545"/>
                        <a:pt x="439" y="514"/>
                      </a:cubicBezTo>
                      <a:cubicBezTo>
                        <a:pt x="281" y="281"/>
                        <a:pt x="281" y="281"/>
                        <a:pt x="281" y="281"/>
                      </a:cubicBezTo>
                      <a:cubicBezTo>
                        <a:pt x="281" y="143"/>
                        <a:pt x="281" y="143"/>
                        <a:pt x="281" y="143"/>
                      </a:cubicBezTo>
                      <a:lnTo>
                        <a:pt x="28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70" name="그룹 69"/>
            <p:cNvGrpSpPr>
              <a:grpSpLocks noChangeAspect="1"/>
            </p:cNvGrpSpPr>
            <p:nvPr/>
          </p:nvGrpSpPr>
          <p:grpSpPr>
            <a:xfrm>
              <a:off x="6385561" y="3289569"/>
              <a:ext cx="486200" cy="345250"/>
              <a:chOff x="5063094" y="1919413"/>
              <a:chExt cx="883078" cy="885708"/>
            </a:xfrm>
            <a:solidFill>
              <a:srgbClr val="1F497D"/>
            </a:solidFill>
            <a:effectLst>
              <a:glow rad="139700">
                <a:srgbClr val="00D661">
                  <a:alpha val="40000"/>
                </a:srgbClr>
              </a:glow>
            </a:effectLst>
          </p:grpSpPr>
          <p:sp>
            <p:nvSpPr>
              <p:cNvPr id="84" name="Oval 70"/>
              <p:cNvSpPr>
                <a:spLocks noChangeArrowheads="1"/>
              </p:cNvSpPr>
              <p:nvPr/>
            </p:nvSpPr>
            <p:spPr bwMode="auto">
              <a:xfrm>
                <a:off x="5063094" y="1919413"/>
                <a:ext cx="883078" cy="885708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85" name="Freeform 807"/>
              <p:cNvSpPr>
                <a:spLocks noEditPoints="1"/>
              </p:cNvSpPr>
              <p:nvPr/>
            </p:nvSpPr>
            <p:spPr bwMode="auto">
              <a:xfrm>
                <a:off x="5285940" y="2134881"/>
                <a:ext cx="450667" cy="454772"/>
              </a:xfrm>
              <a:custGeom>
                <a:avLst/>
                <a:gdLst>
                  <a:gd name="T0" fmla="*/ 45 w 90"/>
                  <a:gd name="T1" fmla="*/ 0 h 91"/>
                  <a:gd name="T2" fmla="*/ 0 w 90"/>
                  <a:gd name="T3" fmla="*/ 46 h 91"/>
                  <a:gd name="T4" fmla="*/ 45 w 90"/>
                  <a:gd name="T5" fmla="*/ 91 h 91"/>
                  <a:gd name="T6" fmla="*/ 90 w 90"/>
                  <a:gd name="T7" fmla="*/ 46 h 91"/>
                  <a:gd name="T8" fmla="*/ 69 w 90"/>
                  <a:gd name="T9" fmla="*/ 44 h 91"/>
                  <a:gd name="T10" fmla="*/ 68 w 90"/>
                  <a:gd name="T11" fmla="*/ 35 h 91"/>
                  <a:gd name="T12" fmla="*/ 68 w 90"/>
                  <a:gd name="T13" fmla="*/ 29 h 91"/>
                  <a:gd name="T14" fmla="*/ 85 w 90"/>
                  <a:gd name="T15" fmla="*/ 44 h 91"/>
                  <a:gd name="T16" fmla="*/ 65 w 90"/>
                  <a:gd name="T17" fmla="*/ 21 h 91"/>
                  <a:gd name="T18" fmla="*/ 62 w 90"/>
                  <a:gd name="T19" fmla="*/ 14 h 91"/>
                  <a:gd name="T20" fmla="*/ 58 w 90"/>
                  <a:gd name="T21" fmla="*/ 8 h 91"/>
                  <a:gd name="T22" fmla="*/ 25 w 90"/>
                  <a:gd name="T23" fmla="*/ 41 h 91"/>
                  <a:gd name="T24" fmla="*/ 25 w 90"/>
                  <a:gd name="T25" fmla="*/ 35 h 91"/>
                  <a:gd name="T26" fmla="*/ 62 w 90"/>
                  <a:gd name="T27" fmla="*/ 26 h 91"/>
                  <a:gd name="T28" fmla="*/ 65 w 90"/>
                  <a:gd name="T29" fmla="*/ 40 h 91"/>
                  <a:gd name="T30" fmla="*/ 25 w 90"/>
                  <a:gd name="T31" fmla="*/ 44 h 91"/>
                  <a:gd name="T32" fmla="*/ 65 w 90"/>
                  <a:gd name="T33" fmla="*/ 51 h 91"/>
                  <a:gd name="T34" fmla="*/ 62 w 90"/>
                  <a:gd name="T35" fmla="*/ 66 h 91"/>
                  <a:gd name="T36" fmla="*/ 25 w 90"/>
                  <a:gd name="T37" fmla="*/ 57 h 91"/>
                  <a:gd name="T38" fmla="*/ 25 w 90"/>
                  <a:gd name="T39" fmla="*/ 51 h 91"/>
                  <a:gd name="T40" fmla="*/ 33 w 90"/>
                  <a:gd name="T41" fmla="*/ 14 h 91"/>
                  <a:gd name="T42" fmla="*/ 41 w 90"/>
                  <a:gd name="T43" fmla="*/ 6 h 91"/>
                  <a:gd name="T44" fmla="*/ 56 w 90"/>
                  <a:gd name="T45" fmla="*/ 12 h 91"/>
                  <a:gd name="T46" fmla="*/ 57 w 90"/>
                  <a:gd name="T47" fmla="*/ 14 h 91"/>
                  <a:gd name="T48" fmla="*/ 60 w 90"/>
                  <a:gd name="T49" fmla="*/ 19 h 91"/>
                  <a:gd name="T50" fmla="*/ 45 w 90"/>
                  <a:gd name="T51" fmla="*/ 23 h 91"/>
                  <a:gd name="T52" fmla="*/ 30 w 90"/>
                  <a:gd name="T53" fmla="*/ 19 h 91"/>
                  <a:gd name="T54" fmla="*/ 32 w 90"/>
                  <a:gd name="T55" fmla="*/ 14 h 91"/>
                  <a:gd name="T56" fmla="*/ 30 w 90"/>
                  <a:gd name="T57" fmla="*/ 11 h 91"/>
                  <a:gd name="T58" fmla="*/ 26 w 90"/>
                  <a:gd name="T59" fmla="*/ 17 h 91"/>
                  <a:gd name="T60" fmla="*/ 25 w 90"/>
                  <a:gd name="T61" fmla="*/ 21 h 91"/>
                  <a:gd name="T62" fmla="*/ 14 w 90"/>
                  <a:gd name="T63" fmla="*/ 21 h 91"/>
                  <a:gd name="T64" fmla="*/ 22 w 90"/>
                  <a:gd name="T65" fmla="*/ 30 h 91"/>
                  <a:gd name="T66" fmla="*/ 21 w 90"/>
                  <a:gd name="T67" fmla="*/ 40 h 91"/>
                  <a:gd name="T68" fmla="*/ 5 w 90"/>
                  <a:gd name="T69" fmla="*/ 44 h 91"/>
                  <a:gd name="T70" fmla="*/ 21 w 90"/>
                  <a:gd name="T71" fmla="*/ 48 h 91"/>
                  <a:gd name="T72" fmla="*/ 21 w 90"/>
                  <a:gd name="T73" fmla="*/ 57 h 91"/>
                  <a:gd name="T74" fmla="*/ 22 w 90"/>
                  <a:gd name="T75" fmla="*/ 62 h 91"/>
                  <a:gd name="T76" fmla="*/ 5 w 90"/>
                  <a:gd name="T77" fmla="*/ 48 h 91"/>
                  <a:gd name="T78" fmla="*/ 25 w 90"/>
                  <a:gd name="T79" fmla="*/ 71 h 91"/>
                  <a:gd name="T80" fmla="*/ 26 w 90"/>
                  <a:gd name="T81" fmla="*/ 75 h 91"/>
                  <a:gd name="T82" fmla="*/ 30 w 90"/>
                  <a:gd name="T83" fmla="*/ 81 h 91"/>
                  <a:gd name="T84" fmla="*/ 56 w 90"/>
                  <a:gd name="T85" fmla="*/ 80 h 91"/>
                  <a:gd name="T86" fmla="*/ 49 w 90"/>
                  <a:gd name="T87" fmla="*/ 85 h 91"/>
                  <a:gd name="T88" fmla="*/ 41 w 90"/>
                  <a:gd name="T89" fmla="*/ 85 h 91"/>
                  <a:gd name="T90" fmla="*/ 33 w 90"/>
                  <a:gd name="T91" fmla="*/ 78 h 91"/>
                  <a:gd name="T92" fmla="*/ 31 w 90"/>
                  <a:gd name="T93" fmla="*/ 75 h 91"/>
                  <a:gd name="T94" fmla="*/ 29 w 90"/>
                  <a:gd name="T95" fmla="*/ 70 h 91"/>
                  <a:gd name="T96" fmla="*/ 60 w 90"/>
                  <a:gd name="T97" fmla="*/ 73 h 91"/>
                  <a:gd name="T98" fmla="*/ 59 w 90"/>
                  <a:gd name="T99" fmla="*/ 75 h 91"/>
                  <a:gd name="T100" fmla="*/ 58 w 90"/>
                  <a:gd name="T101" fmla="*/ 83 h 91"/>
                  <a:gd name="T102" fmla="*/ 62 w 90"/>
                  <a:gd name="T103" fmla="*/ 78 h 91"/>
                  <a:gd name="T104" fmla="*/ 64 w 90"/>
                  <a:gd name="T105" fmla="*/ 75 h 91"/>
                  <a:gd name="T106" fmla="*/ 73 w 90"/>
                  <a:gd name="T107" fmla="*/ 74 h 91"/>
                  <a:gd name="T108" fmla="*/ 66 w 90"/>
                  <a:gd name="T109" fmla="*/ 67 h 91"/>
                  <a:gd name="T110" fmla="*/ 68 w 90"/>
                  <a:gd name="T111" fmla="*/ 57 h 91"/>
                  <a:gd name="T112" fmla="*/ 69 w 90"/>
                  <a:gd name="T113" fmla="*/ 51 h 91"/>
                  <a:gd name="T114" fmla="*/ 76 w 90"/>
                  <a:gd name="T115" fmla="*/ 7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" h="91">
                    <a:moveTo>
                      <a:pt x="81" y="18"/>
                    </a:moveTo>
                    <a:cubicBezTo>
                      <a:pt x="80" y="17"/>
                      <a:pt x="79" y="16"/>
                      <a:pt x="78" y="15"/>
                    </a:cubicBezTo>
                    <a:cubicBezTo>
                      <a:pt x="70" y="6"/>
                      <a:pt x="58" y="0"/>
                      <a:pt x="45" y="0"/>
                    </a:cubicBezTo>
                    <a:cubicBezTo>
                      <a:pt x="32" y="0"/>
                      <a:pt x="20" y="6"/>
                      <a:pt x="12" y="15"/>
                    </a:cubicBezTo>
                    <a:cubicBezTo>
                      <a:pt x="11" y="16"/>
                      <a:pt x="10" y="17"/>
                      <a:pt x="9" y="18"/>
                    </a:cubicBezTo>
                    <a:cubicBezTo>
                      <a:pt x="3" y="26"/>
                      <a:pt x="0" y="35"/>
                      <a:pt x="0" y="46"/>
                    </a:cubicBezTo>
                    <a:cubicBezTo>
                      <a:pt x="0" y="56"/>
                      <a:pt x="3" y="66"/>
                      <a:pt x="9" y="74"/>
                    </a:cubicBezTo>
                    <a:cubicBezTo>
                      <a:pt x="10" y="75"/>
                      <a:pt x="11" y="76"/>
                      <a:pt x="12" y="77"/>
                    </a:cubicBezTo>
                    <a:cubicBezTo>
                      <a:pt x="20" y="86"/>
                      <a:pt x="32" y="91"/>
                      <a:pt x="45" y="91"/>
                    </a:cubicBezTo>
                    <a:cubicBezTo>
                      <a:pt x="58" y="91"/>
                      <a:pt x="70" y="86"/>
                      <a:pt x="78" y="77"/>
                    </a:cubicBezTo>
                    <a:cubicBezTo>
                      <a:pt x="79" y="76"/>
                      <a:pt x="80" y="75"/>
                      <a:pt x="81" y="74"/>
                    </a:cubicBezTo>
                    <a:cubicBezTo>
                      <a:pt x="87" y="66"/>
                      <a:pt x="90" y="56"/>
                      <a:pt x="90" y="46"/>
                    </a:cubicBezTo>
                    <a:cubicBezTo>
                      <a:pt x="90" y="35"/>
                      <a:pt x="87" y="26"/>
                      <a:pt x="81" y="18"/>
                    </a:cubicBezTo>
                    <a:close/>
                    <a:moveTo>
                      <a:pt x="85" y="44"/>
                    </a:moveTo>
                    <a:cubicBezTo>
                      <a:pt x="69" y="44"/>
                      <a:pt x="69" y="44"/>
                      <a:pt x="69" y="44"/>
                    </a:cubicBezTo>
                    <a:cubicBezTo>
                      <a:pt x="69" y="43"/>
                      <a:pt x="69" y="42"/>
                      <a:pt x="69" y="40"/>
                    </a:cubicBezTo>
                    <a:cubicBezTo>
                      <a:pt x="69" y="40"/>
                      <a:pt x="69" y="40"/>
                      <a:pt x="69" y="40"/>
                    </a:cubicBezTo>
                    <a:cubicBezTo>
                      <a:pt x="69" y="38"/>
                      <a:pt x="69" y="36"/>
                      <a:pt x="68" y="35"/>
                    </a:cubicBezTo>
                    <a:cubicBezTo>
                      <a:pt x="68" y="35"/>
                      <a:pt x="68" y="35"/>
                      <a:pt x="68" y="35"/>
                    </a:cubicBezTo>
                    <a:cubicBezTo>
                      <a:pt x="68" y="33"/>
                      <a:pt x="68" y="31"/>
                      <a:pt x="68" y="30"/>
                    </a:cubicBezTo>
                    <a:cubicBezTo>
                      <a:pt x="68" y="30"/>
                      <a:pt x="68" y="29"/>
                      <a:pt x="68" y="29"/>
                    </a:cubicBezTo>
                    <a:cubicBezTo>
                      <a:pt x="67" y="28"/>
                      <a:pt x="67" y="26"/>
                      <a:pt x="66" y="25"/>
                    </a:cubicBezTo>
                    <a:cubicBezTo>
                      <a:pt x="70" y="24"/>
                      <a:pt x="73" y="22"/>
                      <a:pt x="76" y="21"/>
                    </a:cubicBezTo>
                    <a:cubicBezTo>
                      <a:pt x="81" y="27"/>
                      <a:pt x="84" y="35"/>
                      <a:pt x="85" y="44"/>
                    </a:cubicBezTo>
                    <a:close/>
                    <a:moveTo>
                      <a:pt x="73" y="18"/>
                    </a:moveTo>
                    <a:cubicBezTo>
                      <a:pt x="71" y="19"/>
                      <a:pt x="68" y="20"/>
                      <a:pt x="6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19"/>
                      <a:pt x="64" y="18"/>
                      <a:pt x="64" y="17"/>
                    </a:cubicBezTo>
                    <a:cubicBezTo>
                      <a:pt x="64" y="17"/>
                      <a:pt x="64" y="17"/>
                      <a:pt x="64" y="17"/>
                    </a:cubicBezTo>
                    <a:cubicBezTo>
                      <a:pt x="63" y="16"/>
                      <a:pt x="63" y="15"/>
                      <a:pt x="62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1" y="13"/>
                      <a:pt x="61" y="12"/>
                      <a:pt x="60" y="11"/>
                    </a:cubicBezTo>
                    <a:cubicBezTo>
                      <a:pt x="60" y="10"/>
                      <a:pt x="59" y="9"/>
                      <a:pt x="58" y="8"/>
                    </a:cubicBezTo>
                    <a:cubicBezTo>
                      <a:pt x="64" y="10"/>
                      <a:pt x="69" y="14"/>
                      <a:pt x="73" y="18"/>
                    </a:cubicBezTo>
                    <a:close/>
                    <a:moveTo>
                      <a:pt x="25" y="44"/>
                    </a:moveTo>
                    <a:cubicBezTo>
                      <a:pt x="25" y="43"/>
                      <a:pt x="25" y="42"/>
                      <a:pt x="25" y="41"/>
                    </a:cubicBezTo>
                    <a:cubicBezTo>
                      <a:pt x="25" y="41"/>
                      <a:pt x="25" y="40"/>
                      <a:pt x="25" y="40"/>
                    </a:cubicBezTo>
                    <a:cubicBezTo>
                      <a:pt x="25" y="39"/>
                      <a:pt x="25" y="37"/>
                      <a:pt x="25" y="35"/>
                    </a:cubicBezTo>
                    <a:cubicBezTo>
                      <a:pt x="25" y="35"/>
                      <a:pt x="25" y="35"/>
                      <a:pt x="25" y="35"/>
                    </a:cubicBezTo>
                    <a:cubicBezTo>
                      <a:pt x="26" y="32"/>
                      <a:pt x="27" y="29"/>
                      <a:pt x="27" y="26"/>
                    </a:cubicBezTo>
                    <a:cubicBezTo>
                      <a:pt x="33" y="27"/>
                      <a:pt x="39" y="27"/>
                      <a:pt x="45" y="27"/>
                    </a:cubicBezTo>
                    <a:cubicBezTo>
                      <a:pt x="51" y="27"/>
                      <a:pt x="57" y="27"/>
                      <a:pt x="62" y="26"/>
                    </a:cubicBezTo>
                    <a:cubicBezTo>
                      <a:pt x="63" y="29"/>
                      <a:pt x="64" y="32"/>
                      <a:pt x="64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5" y="37"/>
                      <a:pt x="65" y="39"/>
                      <a:pt x="65" y="40"/>
                    </a:cubicBezTo>
                    <a:cubicBezTo>
                      <a:pt x="65" y="40"/>
                      <a:pt x="65" y="41"/>
                      <a:pt x="65" y="41"/>
                    </a:cubicBezTo>
                    <a:cubicBezTo>
                      <a:pt x="65" y="42"/>
                      <a:pt x="65" y="43"/>
                      <a:pt x="65" y="44"/>
                    </a:cubicBezTo>
                    <a:lnTo>
                      <a:pt x="25" y="44"/>
                    </a:lnTo>
                    <a:close/>
                    <a:moveTo>
                      <a:pt x="65" y="48"/>
                    </a:moveTo>
                    <a:cubicBezTo>
                      <a:pt x="65" y="49"/>
                      <a:pt x="65" y="50"/>
                      <a:pt x="65" y="51"/>
                    </a:cubicBezTo>
                    <a:cubicBezTo>
                      <a:pt x="65" y="51"/>
                      <a:pt x="65" y="51"/>
                      <a:pt x="65" y="51"/>
                    </a:cubicBezTo>
                    <a:cubicBezTo>
                      <a:pt x="65" y="53"/>
                      <a:pt x="65" y="55"/>
                      <a:pt x="64" y="56"/>
                    </a:cubicBezTo>
                    <a:cubicBezTo>
                      <a:pt x="64" y="56"/>
                      <a:pt x="64" y="56"/>
                      <a:pt x="64" y="57"/>
                    </a:cubicBezTo>
                    <a:cubicBezTo>
                      <a:pt x="64" y="60"/>
                      <a:pt x="63" y="63"/>
                      <a:pt x="62" y="66"/>
                    </a:cubicBezTo>
                    <a:cubicBezTo>
                      <a:pt x="57" y="65"/>
                      <a:pt x="51" y="64"/>
                      <a:pt x="45" y="64"/>
                    </a:cubicBezTo>
                    <a:cubicBezTo>
                      <a:pt x="39" y="64"/>
                      <a:pt x="33" y="65"/>
                      <a:pt x="27" y="66"/>
                    </a:cubicBezTo>
                    <a:cubicBezTo>
                      <a:pt x="27" y="63"/>
                      <a:pt x="26" y="60"/>
                      <a:pt x="25" y="57"/>
                    </a:cubicBez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5"/>
                      <a:pt x="25" y="53"/>
                      <a:pt x="25" y="51"/>
                    </a:cubicBezTo>
                    <a:cubicBezTo>
                      <a:pt x="25" y="51"/>
                      <a:pt x="25" y="51"/>
                      <a:pt x="25" y="51"/>
                    </a:cubicBezTo>
                    <a:cubicBezTo>
                      <a:pt x="25" y="50"/>
                      <a:pt x="25" y="49"/>
                      <a:pt x="25" y="48"/>
                    </a:cubicBezTo>
                    <a:lnTo>
                      <a:pt x="65" y="48"/>
                    </a:lnTo>
                    <a:close/>
                    <a:moveTo>
                      <a:pt x="33" y="14"/>
                    </a:moveTo>
                    <a:cubicBezTo>
                      <a:pt x="33" y="13"/>
                      <a:pt x="33" y="13"/>
                      <a:pt x="34" y="12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6" y="9"/>
                      <a:pt x="38" y="7"/>
                      <a:pt x="41" y="6"/>
                    </a:cubicBezTo>
                    <a:cubicBezTo>
                      <a:pt x="42" y="6"/>
                      <a:pt x="43" y="6"/>
                      <a:pt x="45" y="6"/>
                    </a:cubicBezTo>
                    <a:cubicBezTo>
                      <a:pt x="46" y="6"/>
                      <a:pt x="48" y="6"/>
                      <a:pt x="49" y="6"/>
                    </a:cubicBezTo>
                    <a:cubicBezTo>
                      <a:pt x="52" y="7"/>
                      <a:pt x="54" y="9"/>
                      <a:pt x="56" y="12"/>
                    </a:cubicBezTo>
                    <a:cubicBezTo>
                      <a:pt x="56" y="12"/>
                      <a:pt x="56" y="12"/>
                      <a:pt x="56" y="12"/>
                    </a:cubicBezTo>
                    <a:cubicBezTo>
                      <a:pt x="56" y="13"/>
                      <a:pt x="57" y="13"/>
                      <a:pt x="57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8" y="15"/>
                      <a:pt x="58" y="16"/>
                      <a:pt x="59" y="16"/>
                    </a:cubicBezTo>
                    <a:cubicBezTo>
                      <a:pt x="59" y="16"/>
                      <a:pt x="59" y="16"/>
                      <a:pt x="59" y="17"/>
                    </a:cubicBezTo>
                    <a:cubicBezTo>
                      <a:pt x="59" y="17"/>
                      <a:pt x="60" y="18"/>
                      <a:pt x="60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60" y="20"/>
                      <a:pt x="61" y="21"/>
                      <a:pt x="61" y="22"/>
                    </a:cubicBezTo>
                    <a:cubicBezTo>
                      <a:pt x="56" y="23"/>
                      <a:pt x="51" y="23"/>
                      <a:pt x="45" y="23"/>
                    </a:cubicBezTo>
                    <a:cubicBezTo>
                      <a:pt x="39" y="23"/>
                      <a:pt x="34" y="23"/>
                      <a:pt x="29" y="22"/>
                    </a:cubicBezTo>
                    <a:cubicBezTo>
                      <a:pt x="29" y="21"/>
                      <a:pt x="29" y="20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1" y="17"/>
                      <a:pt x="31" y="17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2" y="16"/>
                      <a:pt x="32" y="15"/>
                      <a:pt x="32" y="14"/>
                    </a:cubicBezTo>
                    <a:cubicBezTo>
                      <a:pt x="32" y="14"/>
                      <a:pt x="33" y="14"/>
                      <a:pt x="33" y="14"/>
                    </a:cubicBezTo>
                    <a:close/>
                    <a:moveTo>
                      <a:pt x="32" y="8"/>
                    </a:moveTo>
                    <a:cubicBezTo>
                      <a:pt x="31" y="9"/>
                      <a:pt x="30" y="10"/>
                      <a:pt x="30" y="11"/>
                    </a:cubicBezTo>
                    <a:cubicBezTo>
                      <a:pt x="29" y="12"/>
                      <a:pt x="28" y="13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7" y="15"/>
                      <a:pt x="27" y="16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9"/>
                      <a:pt x="25" y="21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2" y="20"/>
                      <a:pt x="19" y="19"/>
                      <a:pt x="17" y="18"/>
                    </a:cubicBezTo>
                    <a:cubicBezTo>
                      <a:pt x="21" y="14"/>
                      <a:pt x="26" y="10"/>
                      <a:pt x="32" y="8"/>
                    </a:cubicBezTo>
                    <a:close/>
                    <a:moveTo>
                      <a:pt x="14" y="21"/>
                    </a:moveTo>
                    <a:cubicBezTo>
                      <a:pt x="17" y="22"/>
                      <a:pt x="20" y="24"/>
                      <a:pt x="24" y="25"/>
                    </a:cubicBezTo>
                    <a:cubicBezTo>
                      <a:pt x="23" y="26"/>
                      <a:pt x="23" y="28"/>
                      <a:pt x="22" y="29"/>
                    </a:cubicBezTo>
                    <a:cubicBezTo>
                      <a:pt x="22" y="29"/>
                      <a:pt x="22" y="30"/>
                      <a:pt x="22" y="30"/>
                    </a:cubicBezTo>
                    <a:cubicBezTo>
                      <a:pt x="22" y="31"/>
                      <a:pt x="22" y="33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6"/>
                      <a:pt x="21" y="38"/>
                      <a:pt x="21" y="40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21" y="42"/>
                      <a:pt x="21" y="43"/>
                      <a:pt x="21" y="44"/>
                    </a:cubicBezTo>
                    <a:cubicBezTo>
                      <a:pt x="5" y="44"/>
                      <a:pt x="5" y="44"/>
                      <a:pt x="5" y="44"/>
                    </a:cubicBezTo>
                    <a:cubicBezTo>
                      <a:pt x="6" y="35"/>
                      <a:pt x="9" y="27"/>
                      <a:pt x="14" y="21"/>
                    </a:cubicBezTo>
                    <a:close/>
                    <a:moveTo>
                      <a:pt x="5" y="48"/>
                    </a:moveTo>
                    <a:cubicBezTo>
                      <a:pt x="21" y="48"/>
                      <a:pt x="21" y="48"/>
                      <a:pt x="21" y="48"/>
                    </a:cubicBezTo>
                    <a:cubicBezTo>
                      <a:pt x="21" y="49"/>
                      <a:pt x="21" y="50"/>
                      <a:pt x="21" y="51"/>
                    </a:cubicBezTo>
                    <a:cubicBezTo>
                      <a:pt x="21" y="51"/>
                      <a:pt x="21" y="52"/>
                      <a:pt x="21" y="52"/>
                    </a:cubicBezTo>
                    <a:cubicBezTo>
                      <a:pt x="21" y="54"/>
                      <a:pt x="21" y="55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2" y="59"/>
                      <a:pt x="22" y="60"/>
                      <a:pt x="22" y="62"/>
                    </a:cubicBezTo>
                    <a:cubicBezTo>
                      <a:pt x="22" y="62"/>
                      <a:pt x="22" y="62"/>
                      <a:pt x="22" y="62"/>
                    </a:cubicBezTo>
                    <a:cubicBezTo>
                      <a:pt x="23" y="64"/>
                      <a:pt x="23" y="66"/>
                      <a:pt x="24" y="67"/>
                    </a:cubicBezTo>
                    <a:cubicBezTo>
                      <a:pt x="20" y="68"/>
                      <a:pt x="17" y="69"/>
                      <a:pt x="14" y="71"/>
                    </a:cubicBezTo>
                    <a:cubicBezTo>
                      <a:pt x="9" y="65"/>
                      <a:pt x="6" y="57"/>
                      <a:pt x="5" y="48"/>
                    </a:cubicBezTo>
                    <a:close/>
                    <a:moveTo>
                      <a:pt x="32" y="83"/>
                    </a:moveTo>
                    <a:cubicBezTo>
                      <a:pt x="26" y="81"/>
                      <a:pt x="21" y="78"/>
                      <a:pt x="17" y="74"/>
                    </a:cubicBezTo>
                    <a:cubicBezTo>
                      <a:pt x="19" y="73"/>
                      <a:pt x="22" y="72"/>
                      <a:pt x="25" y="71"/>
                    </a:cubicBezTo>
                    <a:cubicBezTo>
                      <a:pt x="25" y="71"/>
                      <a:pt x="25" y="71"/>
                      <a:pt x="25" y="71"/>
                    </a:cubicBezTo>
                    <a:cubicBezTo>
                      <a:pt x="25" y="72"/>
                      <a:pt x="26" y="73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7" y="76"/>
                      <a:pt x="27" y="77"/>
                      <a:pt x="28" y="78"/>
                    </a:cubicBezTo>
                    <a:cubicBezTo>
                      <a:pt x="28" y="78"/>
                      <a:pt x="28" y="78"/>
                      <a:pt x="28" y="78"/>
                    </a:cubicBezTo>
                    <a:cubicBezTo>
                      <a:pt x="28" y="79"/>
                      <a:pt x="29" y="80"/>
                      <a:pt x="30" y="81"/>
                    </a:cubicBezTo>
                    <a:cubicBezTo>
                      <a:pt x="30" y="82"/>
                      <a:pt x="31" y="83"/>
                      <a:pt x="32" y="83"/>
                    </a:cubicBezTo>
                    <a:close/>
                    <a:moveTo>
                      <a:pt x="57" y="78"/>
                    </a:moveTo>
                    <a:cubicBezTo>
                      <a:pt x="57" y="78"/>
                      <a:pt x="56" y="79"/>
                      <a:pt x="56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4" y="82"/>
                      <a:pt x="52" y="84"/>
                      <a:pt x="49" y="85"/>
                    </a:cubicBezTo>
                    <a:cubicBezTo>
                      <a:pt x="49" y="85"/>
                      <a:pt x="49" y="85"/>
                      <a:pt x="49" y="85"/>
                    </a:cubicBezTo>
                    <a:cubicBezTo>
                      <a:pt x="48" y="86"/>
                      <a:pt x="46" y="86"/>
                      <a:pt x="45" y="86"/>
                    </a:cubicBezTo>
                    <a:cubicBezTo>
                      <a:pt x="43" y="86"/>
                      <a:pt x="42" y="86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38" y="84"/>
                      <a:pt x="36" y="82"/>
                      <a:pt x="34" y="80"/>
                    </a:cubicBezTo>
                    <a:cubicBezTo>
                      <a:pt x="34" y="80"/>
                      <a:pt x="34" y="80"/>
                      <a:pt x="34" y="80"/>
                    </a:cubicBezTo>
                    <a:cubicBezTo>
                      <a:pt x="33" y="79"/>
                      <a:pt x="33" y="78"/>
                      <a:pt x="33" y="78"/>
                    </a:cubicBezTo>
                    <a:cubicBezTo>
                      <a:pt x="33" y="78"/>
                      <a:pt x="32" y="78"/>
                      <a:pt x="32" y="78"/>
                    </a:cubicBezTo>
                    <a:cubicBezTo>
                      <a:pt x="32" y="77"/>
                      <a:pt x="32" y="76"/>
                      <a:pt x="31" y="75"/>
                    </a:cubicBezTo>
                    <a:cubicBezTo>
                      <a:pt x="31" y="75"/>
                      <a:pt x="31" y="75"/>
                      <a:pt x="31" y="75"/>
                    </a:cubicBezTo>
                    <a:cubicBezTo>
                      <a:pt x="31" y="74"/>
                      <a:pt x="30" y="74"/>
                      <a:pt x="30" y="73"/>
                    </a:cubicBezTo>
                    <a:cubicBezTo>
                      <a:pt x="30" y="73"/>
                      <a:pt x="30" y="73"/>
                      <a:pt x="30" y="73"/>
                    </a:cubicBezTo>
                    <a:cubicBezTo>
                      <a:pt x="29" y="72"/>
                      <a:pt x="29" y="71"/>
                      <a:pt x="29" y="70"/>
                    </a:cubicBezTo>
                    <a:cubicBezTo>
                      <a:pt x="34" y="69"/>
                      <a:pt x="39" y="68"/>
                      <a:pt x="45" y="68"/>
                    </a:cubicBezTo>
                    <a:cubicBezTo>
                      <a:pt x="51" y="68"/>
                      <a:pt x="56" y="69"/>
                      <a:pt x="61" y="70"/>
                    </a:cubicBezTo>
                    <a:cubicBezTo>
                      <a:pt x="61" y="71"/>
                      <a:pt x="60" y="72"/>
                      <a:pt x="60" y="73"/>
                    </a:cubicBezTo>
                    <a:cubicBezTo>
                      <a:pt x="60" y="73"/>
                      <a:pt x="60" y="73"/>
                      <a:pt x="60" y="73"/>
                    </a:cubicBezTo>
                    <a:cubicBezTo>
                      <a:pt x="60" y="74"/>
                      <a:pt x="59" y="74"/>
                      <a:pt x="59" y="75"/>
                    </a:cubicBezTo>
                    <a:cubicBezTo>
                      <a:pt x="59" y="75"/>
                      <a:pt x="59" y="75"/>
                      <a:pt x="59" y="75"/>
                    </a:cubicBezTo>
                    <a:cubicBezTo>
                      <a:pt x="58" y="76"/>
                      <a:pt x="58" y="77"/>
                      <a:pt x="57" y="78"/>
                    </a:cubicBezTo>
                    <a:cubicBezTo>
                      <a:pt x="57" y="78"/>
                      <a:pt x="57" y="78"/>
                      <a:pt x="57" y="78"/>
                    </a:cubicBezTo>
                    <a:close/>
                    <a:moveTo>
                      <a:pt x="58" y="83"/>
                    </a:moveTo>
                    <a:cubicBezTo>
                      <a:pt x="58" y="83"/>
                      <a:pt x="58" y="83"/>
                      <a:pt x="58" y="83"/>
                    </a:cubicBezTo>
                    <a:cubicBezTo>
                      <a:pt x="59" y="83"/>
                      <a:pt x="60" y="82"/>
                      <a:pt x="60" y="81"/>
                    </a:cubicBezTo>
                    <a:cubicBezTo>
                      <a:pt x="61" y="80"/>
                      <a:pt x="61" y="79"/>
                      <a:pt x="62" y="78"/>
                    </a:cubicBezTo>
                    <a:cubicBezTo>
                      <a:pt x="62" y="78"/>
                      <a:pt x="62" y="78"/>
                      <a:pt x="62" y="78"/>
                    </a:cubicBezTo>
                    <a:cubicBezTo>
                      <a:pt x="63" y="77"/>
                      <a:pt x="63" y="76"/>
                      <a:pt x="64" y="75"/>
                    </a:cubicBezTo>
                    <a:cubicBezTo>
                      <a:pt x="64" y="75"/>
                      <a:pt x="64" y="75"/>
                      <a:pt x="64" y="75"/>
                    </a:cubicBezTo>
                    <a:cubicBezTo>
                      <a:pt x="64" y="73"/>
                      <a:pt x="65" y="72"/>
                      <a:pt x="65" y="71"/>
                    </a:cubicBezTo>
                    <a:cubicBezTo>
                      <a:pt x="65" y="71"/>
                      <a:pt x="65" y="71"/>
                      <a:pt x="65" y="71"/>
                    </a:cubicBezTo>
                    <a:cubicBezTo>
                      <a:pt x="68" y="72"/>
                      <a:pt x="71" y="73"/>
                      <a:pt x="73" y="74"/>
                    </a:cubicBezTo>
                    <a:cubicBezTo>
                      <a:pt x="69" y="78"/>
                      <a:pt x="64" y="81"/>
                      <a:pt x="58" y="83"/>
                    </a:cubicBezTo>
                    <a:close/>
                    <a:moveTo>
                      <a:pt x="76" y="71"/>
                    </a:moveTo>
                    <a:cubicBezTo>
                      <a:pt x="73" y="69"/>
                      <a:pt x="70" y="68"/>
                      <a:pt x="66" y="67"/>
                    </a:cubicBezTo>
                    <a:cubicBezTo>
                      <a:pt x="67" y="66"/>
                      <a:pt x="67" y="64"/>
                      <a:pt x="68" y="62"/>
                    </a:cubicBezTo>
                    <a:cubicBezTo>
                      <a:pt x="68" y="62"/>
                      <a:pt x="68" y="62"/>
                      <a:pt x="68" y="62"/>
                    </a:cubicBezTo>
                    <a:cubicBezTo>
                      <a:pt x="68" y="60"/>
                      <a:pt x="68" y="59"/>
                      <a:pt x="68" y="57"/>
                    </a:cubicBezTo>
                    <a:cubicBezTo>
                      <a:pt x="68" y="57"/>
                      <a:pt x="68" y="57"/>
                      <a:pt x="68" y="57"/>
                    </a:cubicBezTo>
                    <a:cubicBezTo>
                      <a:pt x="69" y="55"/>
                      <a:pt x="69" y="54"/>
                      <a:pt x="69" y="52"/>
                    </a:cubicBezTo>
                    <a:cubicBezTo>
                      <a:pt x="69" y="52"/>
                      <a:pt x="69" y="51"/>
                      <a:pt x="69" y="51"/>
                    </a:cubicBezTo>
                    <a:cubicBezTo>
                      <a:pt x="69" y="50"/>
                      <a:pt x="69" y="49"/>
                      <a:pt x="69" y="48"/>
                    </a:cubicBezTo>
                    <a:cubicBezTo>
                      <a:pt x="85" y="48"/>
                      <a:pt x="85" y="48"/>
                      <a:pt x="85" y="48"/>
                    </a:cubicBezTo>
                    <a:cubicBezTo>
                      <a:pt x="84" y="57"/>
                      <a:pt x="81" y="65"/>
                      <a:pt x="76" y="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cxnSp>
          <p:nvCxnSpPr>
            <p:cNvPr id="71" name="직선 연결선 70"/>
            <p:cNvCxnSpPr>
              <a:cxnSpLocks/>
            </p:cNvCxnSpPr>
            <p:nvPr/>
          </p:nvCxnSpPr>
          <p:spPr>
            <a:xfrm flipH="1">
              <a:off x="5198164" y="3691983"/>
              <a:ext cx="5523" cy="167006"/>
            </a:xfrm>
            <a:prstGeom prst="line">
              <a:avLst/>
            </a:prstGeom>
            <a:ln w="571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직선 연결선 71"/>
            <p:cNvCxnSpPr>
              <a:cxnSpLocks/>
            </p:cNvCxnSpPr>
            <p:nvPr/>
          </p:nvCxnSpPr>
          <p:spPr>
            <a:xfrm flipH="1">
              <a:off x="6617072" y="3687435"/>
              <a:ext cx="5523" cy="167006"/>
            </a:xfrm>
            <a:prstGeom prst="line">
              <a:avLst/>
            </a:prstGeom>
            <a:ln w="571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직선 연결선 72"/>
            <p:cNvCxnSpPr>
              <a:cxnSpLocks/>
            </p:cNvCxnSpPr>
            <p:nvPr/>
          </p:nvCxnSpPr>
          <p:spPr>
            <a:xfrm flipH="1">
              <a:off x="4223623" y="3874216"/>
              <a:ext cx="5523" cy="167006"/>
            </a:xfrm>
            <a:prstGeom prst="line">
              <a:avLst/>
            </a:prstGeom>
            <a:ln w="571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직선 연결선 73"/>
            <p:cNvCxnSpPr>
              <a:cxnSpLocks/>
            </p:cNvCxnSpPr>
            <p:nvPr/>
          </p:nvCxnSpPr>
          <p:spPr>
            <a:xfrm flipH="1">
              <a:off x="6153507" y="3896362"/>
              <a:ext cx="5523" cy="167006"/>
            </a:xfrm>
            <a:prstGeom prst="line">
              <a:avLst/>
            </a:prstGeom>
            <a:ln w="571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5" name="그림 74"/>
            <p:cNvPicPr>
              <a:picLocks noChangeAspect="1"/>
            </p:cNvPicPr>
            <p:nvPr/>
          </p:nvPicPr>
          <p:blipFill rotWithShape="1">
            <a:blip r:embed="rId4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401" t="6600" r="16401" b="20601"/>
            <a:stretch/>
          </p:blipFill>
          <p:spPr>
            <a:xfrm>
              <a:off x="2182003" y="3339310"/>
              <a:ext cx="235176" cy="247105"/>
            </a:xfrm>
            <a:prstGeom prst="rect">
              <a:avLst/>
            </a:prstGeom>
          </p:spPr>
        </p:pic>
        <p:pic>
          <p:nvPicPr>
            <p:cNvPr id="76" name="그림 75"/>
            <p:cNvPicPr>
              <a:picLocks noChangeAspect="1"/>
            </p:cNvPicPr>
            <p:nvPr/>
          </p:nvPicPr>
          <p:blipFill rotWithShape="1">
            <a:blip r:embed="rId5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799" t="12201" r="26201" b="24800"/>
            <a:stretch/>
          </p:blipFill>
          <p:spPr>
            <a:xfrm>
              <a:off x="5086648" y="3342015"/>
              <a:ext cx="214462" cy="267435"/>
            </a:xfrm>
            <a:prstGeom prst="rect">
              <a:avLst/>
            </a:prstGeom>
          </p:spPr>
        </p:pic>
        <p:pic>
          <p:nvPicPr>
            <p:cNvPr id="77" name="그림 76"/>
            <p:cNvPicPr>
              <a:picLocks noChangeAspect="1"/>
            </p:cNvPicPr>
            <p:nvPr/>
          </p:nvPicPr>
          <p:blipFill rotWithShape="1">
            <a:blip r:embed="rId6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601" r="6601" b="15001"/>
            <a:stretch/>
          </p:blipFill>
          <p:spPr>
            <a:xfrm>
              <a:off x="7939086" y="3326638"/>
              <a:ext cx="265200" cy="251884"/>
            </a:xfrm>
            <a:prstGeom prst="rect">
              <a:avLst/>
            </a:prstGeom>
          </p:spPr>
        </p:pic>
        <p:pic>
          <p:nvPicPr>
            <p:cNvPr id="78" name="그림 77"/>
            <p:cNvPicPr>
              <a:picLocks noChangeAspect="1"/>
            </p:cNvPicPr>
            <p:nvPr/>
          </p:nvPicPr>
          <p:blipFill rotWithShape="1">
            <a:blip r:embed="rId7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001" t="6600" r="13600" b="20601"/>
            <a:stretch/>
          </p:blipFill>
          <p:spPr>
            <a:xfrm>
              <a:off x="4079058" y="4101562"/>
              <a:ext cx="291663" cy="288430"/>
            </a:xfrm>
            <a:prstGeom prst="rect">
              <a:avLst/>
            </a:prstGeom>
          </p:spPr>
        </p:pic>
        <p:pic>
          <p:nvPicPr>
            <p:cNvPr id="79" name="그림 78"/>
            <p:cNvPicPr>
              <a:picLocks noChangeAspect="1"/>
            </p:cNvPicPr>
            <p:nvPr/>
          </p:nvPicPr>
          <p:blipFill rotWithShape="1">
            <a:blip r:embed="rId8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200" t="6600" r="10800" b="17801"/>
            <a:stretch/>
          </p:blipFill>
          <p:spPr>
            <a:xfrm flipH="1">
              <a:off x="7862913" y="4110749"/>
              <a:ext cx="247298" cy="287824"/>
            </a:xfrm>
            <a:prstGeom prst="rect">
              <a:avLst/>
            </a:prstGeom>
          </p:spPr>
        </p:pic>
        <p:pic>
          <p:nvPicPr>
            <p:cNvPr id="80" name="그림 79"/>
            <p:cNvPicPr>
              <a:picLocks noChangeAspect="1"/>
            </p:cNvPicPr>
            <p:nvPr/>
          </p:nvPicPr>
          <p:blipFill rotWithShape="1">
            <a:blip r:embed="rId9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601" t="13600" r="12200" b="30400"/>
            <a:stretch/>
          </p:blipFill>
          <p:spPr>
            <a:xfrm>
              <a:off x="5957662" y="4137583"/>
              <a:ext cx="379985" cy="224808"/>
            </a:xfrm>
            <a:prstGeom prst="rect">
              <a:avLst/>
            </a:prstGeom>
          </p:spPr>
        </p:pic>
        <p:pic>
          <p:nvPicPr>
            <p:cNvPr id="81" name="그림 80"/>
            <p:cNvPicPr>
              <a:picLocks noChangeAspect="1"/>
            </p:cNvPicPr>
            <p:nvPr/>
          </p:nvPicPr>
          <p:blipFill rotWithShape="1">
            <a:blip r:embed="rId10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800" b="15001"/>
            <a:stretch/>
          </p:blipFill>
          <p:spPr>
            <a:xfrm>
              <a:off x="2089880" y="4122875"/>
              <a:ext cx="409042" cy="283317"/>
            </a:xfrm>
            <a:prstGeom prst="rect">
              <a:avLst/>
            </a:prstGeom>
          </p:spPr>
        </p:pic>
        <p:pic>
          <p:nvPicPr>
            <p:cNvPr id="82" name="그림 81"/>
            <p:cNvPicPr>
              <a:picLocks noChangeAspect="1"/>
            </p:cNvPicPr>
            <p:nvPr/>
          </p:nvPicPr>
          <p:blipFill rotWithShape="1">
            <a:blip r:embed="rId11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601" r="6601" b="16401"/>
            <a:stretch/>
          </p:blipFill>
          <p:spPr>
            <a:xfrm>
              <a:off x="3561277" y="3345042"/>
              <a:ext cx="354484" cy="267638"/>
            </a:xfrm>
            <a:prstGeom prst="rect">
              <a:avLst/>
            </a:prstGeom>
          </p:spPr>
        </p:pic>
        <p:pic>
          <p:nvPicPr>
            <p:cNvPr id="83" name="그림 82"/>
            <p:cNvPicPr>
              <a:picLocks noChangeAspect="1"/>
            </p:cNvPicPr>
            <p:nvPr/>
          </p:nvPicPr>
          <p:blipFill rotWithShape="1">
            <a:blip r:embed="rId12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01" t="3801" r="10800" b="17801"/>
            <a:stretch/>
          </p:blipFill>
          <p:spPr>
            <a:xfrm>
              <a:off x="6390753" y="3280931"/>
              <a:ext cx="462957" cy="35654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8363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82450" y="1056835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  6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재활용 분리배출 활성화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자원순환과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9151" y="3090894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en-US" altLang="ko-KR" b="1" dirty="0" err="1" smtClean="0">
                <a:solidFill>
                  <a:schemeClr val="tx1"/>
                </a:solidFill>
                <a:latin typeface="+mn-ea"/>
              </a:rPr>
              <a:t>IoT</a:t>
            </a:r>
            <a:r>
              <a:rPr lang="en-US" altLang="ko-KR" b="1" dirty="0" smtClean="0">
                <a:solidFill>
                  <a:schemeClr val="tx1"/>
                </a:solidFill>
                <a:latin typeface="+mn-ea"/>
              </a:rPr>
              <a:t> (Internet of Things) 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스마트 종이팩 수거함 운영</a:t>
            </a:r>
            <a:endParaRPr lang="ko-KR" altLang="en-US" b="1" dirty="0">
              <a:solidFill>
                <a:schemeClr val="tx1"/>
              </a:solidFill>
              <a:latin typeface="+mn-ea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890252"/>
            <a:chOff x="251520" y="1131590"/>
            <a:chExt cx="8280920" cy="2071386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재활용 </a:t>
              </a:r>
              <a:r>
                <a:rPr lang="ko-KR" altLang="en-US" b="1" dirty="0" err="1" smtClean="0">
                  <a:solidFill>
                    <a:schemeClr val="tx1"/>
                  </a:solidFill>
                  <a:latin typeface="+mn-ea"/>
                </a:rPr>
                <a:t>동네마당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 설치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36556" y="1633763"/>
              <a:ext cx="8064896" cy="1569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분리배출 취약지역에 </a:t>
              </a:r>
              <a:r>
                <a:rPr kumimoji="1" lang="en-US" altLang="ko-KR" sz="1600" b="1" dirty="0" smtClean="0">
                  <a:latin typeface="+mj-lt"/>
                </a:rPr>
                <a:t>5</a:t>
              </a:r>
              <a:r>
                <a:rPr kumimoji="1" lang="ko-KR" altLang="en-US" sz="1600" b="1" dirty="0" smtClean="0">
                  <a:latin typeface="+mj-lt"/>
                </a:rPr>
                <a:t>분류 이상 분리수거함을 설치하여 원활한 분리배출 환경 조성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기   간 </a:t>
              </a:r>
              <a:r>
                <a:rPr kumimoji="1" lang="en-US" altLang="ko-KR" sz="1600" b="1" dirty="0" smtClean="0">
                  <a:latin typeface="+mj-lt"/>
                </a:rPr>
                <a:t>: 2022. 6. ~ 12.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사업비 </a:t>
              </a:r>
              <a:r>
                <a:rPr kumimoji="1" lang="en-US" altLang="ko-KR" sz="1600" b="1" dirty="0" smtClean="0">
                  <a:latin typeface="+mj-lt"/>
                </a:rPr>
                <a:t>: 75</a:t>
              </a:r>
              <a:r>
                <a:rPr kumimoji="1" lang="ko-KR" altLang="en-US" sz="1600" b="1" dirty="0" smtClean="0">
                  <a:latin typeface="+mj-lt"/>
                </a:rPr>
                <a:t>백만원 </a:t>
              </a:r>
              <a:r>
                <a:rPr kumimoji="1" lang="en-US" altLang="ko-KR" sz="1600" b="1" dirty="0" smtClean="0">
                  <a:latin typeface="+mj-lt"/>
                </a:rPr>
                <a:t>(5</a:t>
              </a:r>
              <a:r>
                <a:rPr kumimoji="1" lang="ko-KR" altLang="en-US" sz="1600" b="1" dirty="0" smtClean="0">
                  <a:latin typeface="+mj-lt"/>
                </a:rPr>
                <a:t>개소</a:t>
              </a:r>
              <a:r>
                <a:rPr kumimoji="1" lang="en-US" altLang="ko-KR" sz="1600" b="1" dirty="0" smtClean="0">
                  <a:latin typeface="+mj-lt"/>
                </a:rPr>
                <a:t>)</a:t>
              </a:r>
            </a:p>
            <a:p>
              <a:pPr>
                <a:lnSpc>
                  <a:spcPct val="150000"/>
                </a:lnSpc>
              </a:pPr>
              <a:r>
                <a:rPr kumimoji="1" lang="en-US" altLang="ko-KR" sz="1300" b="1" dirty="0">
                  <a:latin typeface="+mj-lt"/>
                </a:rPr>
                <a:t> </a:t>
              </a:r>
              <a:r>
                <a:rPr kumimoji="1" lang="en-US" altLang="ko-KR" sz="1300" b="1" dirty="0" smtClean="0">
                  <a:latin typeface="+mj-lt"/>
                </a:rPr>
                <a:t>  </a:t>
              </a:r>
              <a:r>
                <a:rPr kumimoji="1" lang="en-US" altLang="ko-KR" sz="1300" b="1" dirty="0"/>
                <a:t>(</a:t>
              </a:r>
              <a:r>
                <a:rPr kumimoji="1" lang="ko-KR" altLang="en-US" sz="1300" b="1" dirty="0"/>
                <a:t>교하 </a:t>
              </a:r>
              <a:r>
                <a:rPr kumimoji="1" lang="ko-KR" altLang="en-US" sz="1300" b="1" dirty="0" err="1"/>
                <a:t>문발동</a:t>
              </a:r>
              <a:r>
                <a:rPr kumimoji="1" lang="en-US" altLang="ko-KR" sz="1300" b="1" dirty="0"/>
                <a:t>, </a:t>
              </a:r>
              <a:r>
                <a:rPr kumimoji="1" lang="ko-KR" altLang="en-US" sz="1300" b="1" dirty="0"/>
                <a:t>조리 오산</a:t>
              </a:r>
              <a:r>
                <a:rPr kumimoji="1" lang="en-US" altLang="ko-KR" sz="1300" b="1" dirty="0"/>
                <a:t>1</a:t>
              </a:r>
              <a:r>
                <a:rPr kumimoji="1" lang="ko-KR" altLang="en-US" sz="1300" b="1" dirty="0"/>
                <a:t>리</a:t>
              </a:r>
              <a:r>
                <a:rPr kumimoji="1" lang="en-US" altLang="ko-KR" sz="1300" b="1" dirty="0"/>
                <a:t>, </a:t>
              </a:r>
              <a:r>
                <a:rPr kumimoji="1" lang="ko-KR" altLang="en-US" sz="1300" b="1" dirty="0" err="1"/>
                <a:t>탄현</a:t>
              </a:r>
              <a:r>
                <a:rPr kumimoji="1" lang="ko-KR" altLang="en-US" sz="1300" b="1" dirty="0"/>
                <a:t> 오금</a:t>
              </a:r>
              <a:r>
                <a:rPr kumimoji="1" lang="en-US" altLang="ko-KR" sz="1300" b="1" dirty="0"/>
                <a:t>2</a:t>
              </a:r>
              <a:r>
                <a:rPr kumimoji="1" lang="ko-KR" altLang="en-US" sz="1300" b="1" dirty="0"/>
                <a:t>리</a:t>
              </a:r>
              <a:r>
                <a:rPr kumimoji="1" lang="en-US" altLang="ko-KR" sz="1300" b="1" dirty="0"/>
                <a:t>, </a:t>
              </a:r>
              <a:r>
                <a:rPr kumimoji="1" lang="ko-KR" altLang="en-US" sz="1300" b="1" dirty="0"/>
                <a:t>광탄 기산</a:t>
              </a:r>
              <a:r>
                <a:rPr kumimoji="1" lang="en-US" altLang="ko-KR" sz="1300" b="1" dirty="0"/>
                <a:t>2</a:t>
              </a:r>
              <a:r>
                <a:rPr kumimoji="1" lang="ko-KR" altLang="en-US" sz="1300" b="1" dirty="0"/>
                <a:t>리</a:t>
              </a:r>
              <a:r>
                <a:rPr kumimoji="1" lang="en-US" altLang="ko-KR" sz="1300" b="1" dirty="0"/>
                <a:t>, </a:t>
              </a:r>
              <a:r>
                <a:rPr kumimoji="1" lang="ko-KR" altLang="en-US" sz="1300" b="1" dirty="0"/>
                <a:t>운정</a:t>
              </a:r>
              <a:r>
                <a:rPr kumimoji="1" lang="en-US" altLang="ko-KR" sz="1300" b="1" dirty="0"/>
                <a:t>3</a:t>
              </a:r>
              <a:r>
                <a:rPr kumimoji="1" lang="ko-KR" altLang="en-US" sz="1300" b="1" dirty="0"/>
                <a:t>동 </a:t>
              </a:r>
              <a:r>
                <a:rPr kumimoji="1" lang="ko-KR" altLang="en-US" sz="1300" b="1" dirty="0" err="1"/>
                <a:t>출장민원실</a:t>
              </a:r>
              <a:r>
                <a:rPr kumimoji="1" lang="ko-KR" altLang="en-US" sz="1300" b="1" dirty="0"/>
                <a:t> 앞</a:t>
              </a:r>
              <a:r>
                <a:rPr kumimoji="1" lang="en-US" altLang="ko-KR" sz="1300" b="1" dirty="0" smtClean="0"/>
                <a:t>)</a:t>
              </a:r>
              <a:endParaRPr kumimoji="1" lang="en-US" altLang="ko-KR" sz="1300" b="1" dirty="0"/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36556" y="3448143"/>
            <a:ext cx="8064896" cy="1419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수거함에 종이팩 투입 후 </a:t>
            </a:r>
            <a:r>
              <a:rPr kumimoji="1" lang="en-US" altLang="ko-KR" sz="1600" b="1" dirty="0" smtClean="0">
                <a:latin typeface="+mj-lt"/>
              </a:rPr>
              <a:t>“</a:t>
            </a:r>
            <a:r>
              <a:rPr kumimoji="1" lang="ko-KR" altLang="en-US" sz="1600" b="1" dirty="0" smtClean="0">
                <a:latin typeface="+mj-lt"/>
              </a:rPr>
              <a:t>오늘의 분리수거</a:t>
            </a:r>
            <a:r>
              <a:rPr kumimoji="1" lang="en-US" altLang="ko-KR" sz="1600" b="1" dirty="0" smtClean="0">
                <a:latin typeface="+mj-lt"/>
              </a:rPr>
              <a:t>“ </a:t>
            </a:r>
            <a:r>
              <a:rPr kumimoji="1" lang="ko-KR" altLang="en-US" sz="1600" b="1" dirty="0" smtClean="0">
                <a:latin typeface="+mj-lt"/>
              </a:rPr>
              <a:t>앱 포인트 적립 및 제품 교환 </a:t>
            </a:r>
            <a:endParaRPr kumimoji="1" lang="en-US" altLang="ko-KR" sz="1600" b="1" dirty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기   간 </a:t>
            </a:r>
            <a:r>
              <a:rPr kumimoji="1" lang="en-US" altLang="ko-KR" sz="1600" b="1" dirty="0" smtClean="0">
                <a:latin typeface="+mj-ea"/>
              </a:rPr>
              <a:t>: 2022. 1. ~ (</a:t>
            </a:r>
            <a:r>
              <a:rPr kumimoji="1" lang="ko-KR" altLang="en-US" sz="1600" b="1" dirty="0" smtClean="0">
                <a:latin typeface="+mj-ea"/>
              </a:rPr>
              <a:t>지속</a:t>
            </a:r>
            <a:r>
              <a:rPr kumimoji="1" lang="en-US" altLang="ko-KR" sz="1600" b="1" dirty="0" smtClean="0">
                <a:latin typeface="+mj-ea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ea"/>
              </a:rPr>
              <a:t> </a:t>
            </a:r>
            <a:r>
              <a:rPr kumimoji="1" lang="ko-KR" altLang="en-US" sz="1600" b="1" dirty="0" smtClean="0">
                <a:latin typeface="+mj-ea"/>
              </a:rPr>
              <a:t>사업비 </a:t>
            </a:r>
            <a:r>
              <a:rPr kumimoji="1" lang="en-US" altLang="ko-KR" sz="1600" b="1" dirty="0" smtClean="0">
                <a:latin typeface="+mj-ea"/>
              </a:rPr>
              <a:t>: 14</a:t>
            </a:r>
            <a:r>
              <a:rPr kumimoji="1" lang="ko-KR" altLang="en-US" sz="1600" b="1" dirty="0" smtClean="0">
                <a:latin typeface="+mj-ea"/>
              </a:rPr>
              <a:t>백만원 </a:t>
            </a:r>
            <a:r>
              <a:rPr kumimoji="1" lang="en-US" altLang="ko-KR" sz="1200" b="1" dirty="0" smtClean="0"/>
              <a:t>(3</a:t>
            </a:r>
            <a:r>
              <a:rPr kumimoji="1" lang="ko-KR" altLang="en-US" sz="1200" b="1" dirty="0" smtClean="0"/>
              <a:t>개소 </a:t>
            </a:r>
            <a:r>
              <a:rPr kumimoji="1" lang="en-US" altLang="ko-KR" sz="1200" b="1" dirty="0" smtClean="0"/>
              <a:t>/ </a:t>
            </a:r>
            <a:r>
              <a:rPr kumimoji="1" lang="ko-KR" altLang="en-US" sz="1200" b="1" dirty="0" smtClean="0"/>
              <a:t>운정</a:t>
            </a:r>
            <a:r>
              <a:rPr kumimoji="1" lang="en-US" altLang="ko-KR" sz="1200" b="1" dirty="0"/>
              <a:t>1</a:t>
            </a:r>
            <a:r>
              <a:rPr kumimoji="1" lang="ko-KR" altLang="en-US" sz="1200" b="1" dirty="0" smtClean="0"/>
              <a:t>동</a:t>
            </a:r>
            <a:r>
              <a:rPr kumimoji="1" lang="en-US" altLang="ko-KR" sz="1200" b="1" dirty="0" smtClean="0"/>
              <a:t>, </a:t>
            </a:r>
            <a:r>
              <a:rPr kumimoji="1" lang="ko-KR" altLang="en-US" sz="1200" b="1" dirty="0" err="1" smtClean="0"/>
              <a:t>월롱</a:t>
            </a:r>
            <a:r>
              <a:rPr kumimoji="1" lang="en-US" altLang="ko-KR" sz="1200" b="1" dirty="0"/>
              <a:t>, </a:t>
            </a:r>
            <a:r>
              <a:rPr kumimoji="1" lang="ko-KR" altLang="en-US" sz="1200" b="1" dirty="0"/>
              <a:t>중앙도서관</a:t>
            </a:r>
            <a:r>
              <a:rPr kumimoji="1" lang="en-US" altLang="ko-KR" sz="1200" b="1" dirty="0"/>
              <a:t>)</a:t>
            </a:r>
          </a:p>
          <a:p>
            <a:pPr>
              <a:lnSpc>
                <a:spcPct val="150000"/>
              </a:lnSpc>
            </a:pPr>
            <a:r>
              <a:rPr kumimoji="1" lang="en-US" altLang="ko-KR" sz="1300" b="1" dirty="0" smtClean="0">
                <a:latin typeface="+mj-ea"/>
              </a:rPr>
              <a:t>   *</a:t>
            </a:r>
            <a:r>
              <a:rPr kumimoji="1" lang="ko-KR" altLang="en-US" sz="1300" b="1" dirty="0" smtClean="0"/>
              <a:t> 기 </a:t>
            </a:r>
            <a:r>
              <a:rPr kumimoji="1" lang="ko-KR" altLang="en-US" sz="1300" b="1" dirty="0"/>
              <a:t>설치 </a:t>
            </a:r>
            <a:r>
              <a:rPr kumimoji="1" lang="en-US" altLang="ko-KR" sz="1300" b="1" dirty="0" smtClean="0"/>
              <a:t>: 3</a:t>
            </a:r>
            <a:r>
              <a:rPr kumimoji="1" lang="ko-KR" altLang="en-US" sz="1300" b="1" dirty="0" smtClean="0"/>
              <a:t>개소</a:t>
            </a:r>
            <a:r>
              <a:rPr kumimoji="1" lang="en-US" altLang="ko-KR" sz="1300" b="1" dirty="0"/>
              <a:t>(</a:t>
            </a:r>
            <a:r>
              <a:rPr kumimoji="1" lang="ko-KR" altLang="en-US" sz="1300" b="1" dirty="0"/>
              <a:t>운정</a:t>
            </a:r>
            <a:r>
              <a:rPr kumimoji="1" lang="en-US" altLang="ko-KR" sz="1300" b="1" dirty="0"/>
              <a:t>1</a:t>
            </a:r>
            <a:r>
              <a:rPr kumimoji="1" lang="ko-KR" altLang="en-US" sz="1300" b="1" dirty="0" smtClean="0"/>
              <a:t>동</a:t>
            </a:r>
            <a:r>
              <a:rPr kumimoji="1" lang="en-US" altLang="ko-KR" sz="1300" b="1" dirty="0" smtClean="0"/>
              <a:t>, </a:t>
            </a:r>
            <a:r>
              <a:rPr kumimoji="1" lang="ko-KR" altLang="en-US" sz="1300" b="1" dirty="0" err="1"/>
              <a:t>금촌</a:t>
            </a:r>
            <a:r>
              <a:rPr kumimoji="1" lang="en-US" altLang="ko-KR" sz="1300" b="1" dirty="0"/>
              <a:t>2</a:t>
            </a:r>
            <a:r>
              <a:rPr kumimoji="1" lang="ko-KR" altLang="en-US" sz="1300" b="1" dirty="0"/>
              <a:t>동</a:t>
            </a:r>
            <a:r>
              <a:rPr kumimoji="1" lang="en-US" altLang="ko-KR" sz="1300" b="1" dirty="0"/>
              <a:t>, </a:t>
            </a:r>
            <a:r>
              <a:rPr kumimoji="1" lang="ko-KR" altLang="en-US" sz="1300" b="1" dirty="0" smtClean="0"/>
              <a:t>문산</a:t>
            </a:r>
            <a:r>
              <a:rPr kumimoji="1" lang="en-US" altLang="ko-KR" sz="1300" b="1" dirty="0" smtClean="0"/>
              <a:t>)</a:t>
            </a: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16" name="_x45960138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10432" y="2016151"/>
            <a:ext cx="1309265" cy="9398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/>
        </p:spPr>
      </p:pic>
      <p:pic>
        <p:nvPicPr>
          <p:cNvPr id="19" name="_x45960138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10432" y="3904818"/>
            <a:ext cx="1309265" cy="9398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373565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8884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7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재활용 분리배출 활성화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자원순환과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268870" y="1176876"/>
            <a:ext cx="828092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  <a:cs typeface="Arial Unicode MS" panose="020B0604020202020204" pitchFamily="50" charset="-127"/>
              </a:rPr>
              <a:t>❙</a:t>
            </a:r>
            <a:r>
              <a:rPr lang="ko-KR" altLang="en-US" b="1" dirty="0" err="1" smtClean="0">
                <a:solidFill>
                  <a:schemeClr val="tx1"/>
                </a:solidFill>
                <a:latin typeface="+mn-ea"/>
                <a:cs typeface="Arial Unicode MS" panose="020B0604020202020204" pitchFamily="50" charset="-127"/>
              </a:rPr>
              <a:t>아이스팩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  <a:cs typeface="Arial Unicode MS" panose="020B0604020202020204" pitchFamily="50" charset="-127"/>
              </a:rPr>
              <a:t> 재사용 사업 추진 </a:t>
            </a:r>
            <a:endParaRPr lang="ko-KR" altLang="en-US" b="1" dirty="0">
              <a:solidFill>
                <a:schemeClr val="tx1"/>
              </a:solidFill>
              <a:latin typeface="+mn-ea"/>
              <a:cs typeface="Arial Unicode MS" panose="020B0604020202020204" pitchFamily="50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49991" y="1654908"/>
            <a:ext cx="7938433" cy="2861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재사용 가능한 깨끗한 </a:t>
            </a:r>
            <a:r>
              <a:rPr kumimoji="1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아이스팩을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rPr>
              <a:t> 선별하여 재사용 활성화</a:t>
            </a:r>
            <a:endParaRPr kumimoji="1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400" b="1" i="0" u="none" strike="noStrike" kern="1200" cap="none" spc="4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기     간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: 2022. 4. ~ 11.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400" b="1" i="0" u="none" strike="noStrike" kern="1200" cap="none" spc="5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사 업 비 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: 56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백만원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수거함 </a:t>
            </a:r>
            <a:r>
              <a:rPr kumimoji="1" lang="en-US" altLang="ko-KR" sz="12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88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운영 인력 </a:t>
            </a: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명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수거방법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: 58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개소에 </a:t>
            </a:r>
            <a:r>
              <a:rPr kumimoji="1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아이스팩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전용 수거함 설치</a:t>
            </a:r>
            <a:endParaRPr kumimoji="1" lang="en-US" altLang="ko-KR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(</a:t>
            </a:r>
            <a:r>
              <a:rPr kumimoji="1"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행복센터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공동주택 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50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r>
              <a:rPr kumimoji="1" lang="en-US" altLang="ko-KR" sz="12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 </a:t>
            </a:r>
            <a:endParaRPr kumimoji="1" lang="en-US" altLang="ko-KR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사업실적 </a:t>
            </a:r>
            <a:endParaRPr kumimoji="1" lang="en-US" altLang="ko-KR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kumimoji="1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아이스팩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총 수거량 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: 34,270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개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(22.8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월말</a:t>
            </a:r>
            <a:r>
              <a:rPr kumimoji="1" lang="ko-KR" altLang="en-US" sz="12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기준</a:t>
            </a:r>
            <a:r>
              <a:rPr kumimoji="1" lang="en-US" altLang="ko-KR" sz="12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1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재사용 된 </a:t>
            </a:r>
            <a:r>
              <a:rPr kumimoji="1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아이스팩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개수 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: 33,550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(22.8</a:t>
            </a:r>
            <a:r>
              <a:rPr kumimoji="1" lang="ko-KR" altLang="en-US" sz="12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월말 기준</a:t>
            </a:r>
            <a:r>
              <a:rPr kumimoji="1" lang="en-US" altLang="ko-KR" sz="12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1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재사용 </a:t>
            </a:r>
            <a:r>
              <a:rPr kumimoji="1"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아이스팩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수요처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관내 식품업체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인터넷 쇼핑몰 등</a:t>
            </a:r>
            <a:endParaRPr kumimoji="1" lang="en-US" altLang="ko-KR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6" t="1856" r="26983"/>
          <a:stretch/>
        </p:blipFill>
        <p:spPr>
          <a:xfrm>
            <a:off x="5901448" y="2143486"/>
            <a:ext cx="2505949" cy="23724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_x45960138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18743" y="2283718"/>
            <a:ext cx="779365" cy="8012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48305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  <a:cs typeface="+mn-cs"/>
              </a:rPr>
              <a:t>8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2. </a:t>
            </a:r>
            <a:r>
              <a:rPr kumimoji="0" lang="ko-KR" altLang="en-US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파주환경순환센터 현대화 사업 추진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자원순환과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2787774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+mn-ea"/>
              </a:rPr>
              <a:t>❙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</a:rPr>
              <a:t>파주환경순환센터 현대화 사업</a:t>
            </a:r>
            <a:endParaRPr kumimoji="0" lang="ko-KR" altLang="en-US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cs typeface="Arial" panose="020B0604020202020204" pitchFamily="34" charset="0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131591"/>
            <a:ext cx="828092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+mn-ea"/>
              </a:rPr>
              <a:t>❙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</a:rPr>
              <a:t>파주환경순환센터 현황</a:t>
            </a:r>
            <a:endParaRPr kumimoji="0" lang="ko-KR" altLang="en-US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0052521"/>
              </p:ext>
            </p:extLst>
          </p:nvPr>
        </p:nvGraphicFramePr>
        <p:xfrm>
          <a:off x="316593" y="3203798"/>
          <a:ext cx="4960398" cy="1615440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971140">
                  <a:extLst>
                    <a:ext uri="{9D8B030D-6E8A-4147-A177-3AD203B41FA5}">
                      <a16:colId xmlns:a16="http://schemas.microsoft.com/office/drawing/2014/main" val="232138290"/>
                    </a:ext>
                  </a:extLst>
                </a:gridCol>
                <a:gridCol w="3989258">
                  <a:extLst>
                    <a:ext uri="{9D8B030D-6E8A-4147-A177-3AD203B41FA5}">
                      <a16:colId xmlns:a16="http://schemas.microsoft.com/office/drawing/2014/main" val="2680273240"/>
                    </a:ext>
                  </a:extLst>
                </a:gridCol>
              </a:tblGrid>
              <a:tr h="299058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000" dirty="0" smtClean="0"/>
                        <a:t>대상시설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/>
                        <a:t>축분혼합처리시설</a:t>
                      </a:r>
                      <a:r>
                        <a:rPr lang="en-US" altLang="ko-KR" sz="1000" dirty="0" smtClean="0"/>
                        <a:t>(80</a:t>
                      </a:r>
                      <a:r>
                        <a:rPr lang="ko-KR" altLang="en-US" sz="1000" dirty="0" smtClean="0"/>
                        <a:t>톤</a:t>
                      </a:r>
                      <a:r>
                        <a:rPr lang="en-US" altLang="ko-KR" sz="1000" dirty="0" smtClean="0"/>
                        <a:t>), </a:t>
                      </a:r>
                      <a:r>
                        <a:rPr lang="ko-KR" altLang="en-US" sz="1000" dirty="0" smtClean="0"/>
                        <a:t>음식물쓰레기처리시설</a:t>
                      </a:r>
                      <a:r>
                        <a:rPr lang="en-US" altLang="ko-KR" sz="1000" dirty="0" smtClean="0"/>
                        <a:t>(30</a:t>
                      </a:r>
                      <a:r>
                        <a:rPr lang="ko-KR" altLang="en-US" sz="1000" dirty="0" smtClean="0"/>
                        <a:t>톤</a:t>
                      </a:r>
                      <a:r>
                        <a:rPr lang="en-US" altLang="ko-KR" sz="1000" dirty="0" smtClean="0"/>
                        <a:t>), </a:t>
                      </a:r>
                      <a:br>
                        <a:rPr lang="en-US" altLang="ko-KR" sz="1000" dirty="0" smtClean="0"/>
                      </a:br>
                      <a:r>
                        <a:rPr lang="ko-KR" altLang="en-US" sz="1000" dirty="0" smtClean="0"/>
                        <a:t>분뇨처리시설</a:t>
                      </a:r>
                      <a:r>
                        <a:rPr lang="en-US" altLang="ko-KR" sz="1000" dirty="0" smtClean="0"/>
                        <a:t>(60</a:t>
                      </a:r>
                      <a:r>
                        <a:rPr lang="ko-KR" altLang="en-US" sz="1000" dirty="0" smtClean="0"/>
                        <a:t>톤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5447793"/>
                  </a:ext>
                </a:extLst>
              </a:tr>
              <a:tr h="188970">
                <a:tc>
                  <a:txBody>
                    <a:bodyPr/>
                    <a:lstStyle/>
                    <a:p>
                      <a:pPr marL="0" marR="0" lvl="0" indent="0" algn="di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/>
                        <a:t>사업규모</a:t>
                      </a:r>
                      <a:endParaRPr lang="ko-KR" altLang="en-US" sz="10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바이오가스화시설 </a:t>
                      </a:r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160</a:t>
                      </a:r>
                      <a:r>
                        <a:rPr lang="ko-KR" altLang="en-US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톤</a:t>
                      </a:r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/</a:t>
                      </a:r>
                      <a:r>
                        <a:rPr lang="ko-KR" altLang="en-US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일 </a:t>
                      </a:r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가축분뇨 </a:t>
                      </a:r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90</a:t>
                      </a:r>
                      <a:r>
                        <a:rPr lang="en-US" altLang="ko-KR" sz="1000" b="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, </a:t>
                      </a:r>
                      <a:r>
                        <a:rPr lang="ko-KR" altLang="en-US" sz="1000" b="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음식물 </a:t>
                      </a:r>
                      <a:r>
                        <a:rPr lang="en-US" altLang="ko-KR" sz="1000" b="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70)</a:t>
                      </a:r>
                      <a:endParaRPr lang="ko-KR" altLang="en-US" sz="1000" b="0" dirty="0" smtClean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5365572"/>
                  </a:ext>
                </a:extLst>
              </a:tr>
              <a:tr h="188970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000" b="1" dirty="0" smtClean="0"/>
                        <a:t>사업비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477</a:t>
                      </a:r>
                      <a:r>
                        <a:rPr lang="ko-KR" altLang="en-US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억</a:t>
                      </a:r>
                      <a:r>
                        <a:rPr lang="ko-KR" altLang="en-US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</a:rPr>
                        <a:t>원 </a:t>
                      </a:r>
                      <a:r>
                        <a:rPr lang="en-US" altLang="ko-KR" sz="10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국비 </a:t>
                      </a:r>
                      <a:r>
                        <a:rPr lang="en-US" altLang="ko-KR" sz="10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302</a:t>
                      </a:r>
                      <a:r>
                        <a:rPr lang="ko-KR" altLang="en-US" sz="10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r>
                        <a:rPr lang="en-US" altLang="ko-KR" sz="10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도비 </a:t>
                      </a:r>
                      <a:r>
                        <a:rPr lang="en-US" altLang="ko-KR" sz="10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</a:t>
                      </a:r>
                      <a:r>
                        <a:rPr lang="ko-KR" altLang="en-US" sz="10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r>
                        <a:rPr lang="en-US" altLang="ko-KR" sz="10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시비 </a:t>
                      </a:r>
                      <a:r>
                        <a:rPr lang="en-US" altLang="ko-KR" sz="10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137</a:t>
                      </a:r>
                      <a:r>
                        <a:rPr lang="ko-KR" altLang="en-US" sz="10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r>
                        <a:rPr lang="en-US" altLang="ko-KR" sz="10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b="0" kern="1200" dirty="0" smtClean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8819915"/>
                  </a:ext>
                </a:extLst>
              </a:tr>
              <a:tr h="188970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000" b="1" dirty="0" smtClean="0"/>
                        <a:t>사업기간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2019. 1. ~ 2026. 5.</a:t>
                      </a:r>
                      <a:endParaRPr lang="ko-KR" altLang="en-US" sz="1000" b="0" dirty="0" smtClean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6179792"/>
                  </a:ext>
                </a:extLst>
              </a:tr>
              <a:tr h="188970">
                <a:tc>
                  <a:txBody>
                    <a:bodyPr/>
                    <a:lstStyle/>
                    <a:p>
                      <a:pPr marL="0" marR="0" lvl="0" indent="0" algn="di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/>
                        <a:t>추진사항</a:t>
                      </a:r>
                      <a:endParaRPr lang="ko-KR" altLang="en-US" sz="1000" b="1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2022.</a:t>
                      </a:r>
                      <a:r>
                        <a:rPr lang="en-US" altLang="ko-KR" sz="1000" b="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7. </a:t>
                      </a:r>
                      <a:r>
                        <a:rPr lang="ko-KR" altLang="en-US" sz="1000" b="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실시설계 적격자 통보</a:t>
                      </a:r>
                      <a:endParaRPr lang="ko-KR" altLang="en-US" sz="1000" b="0" dirty="0" smtClean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6993331"/>
                  </a:ext>
                </a:extLst>
              </a:tr>
              <a:tr h="188970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000" b="1" dirty="0" err="1" smtClean="0"/>
                        <a:t>향후계획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’23. ~ ’26.</a:t>
                      </a:r>
                      <a:r>
                        <a:rPr lang="en-US" altLang="ko-KR" sz="1000" b="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착공 및 준공</a:t>
                      </a:r>
                      <a:endParaRPr lang="ko-KR" altLang="en-US" sz="10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2773272"/>
                  </a:ext>
                </a:extLst>
              </a:tr>
            </a:tbl>
          </a:graphicData>
        </a:graphic>
      </p:graphicFrame>
      <p:graphicFrame>
        <p:nvGraphicFramePr>
          <p:cNvPr id="40" name="표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6248061"/>
              </p:ext>
            </p:extLst>
          </p:nvPr>
        </p:nvGraphicFramePr>
        <p:xfrm>
          <a:off x="272574" y="1525572"/>
          <a:ext cx="8232815" cy="121920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059066">
                  <a:extLst>
                    <a:ext uri="{9D8B030D-6E8A-4147-A177-3AD203B41FA5}">
                      <a16:colId xmlns:a16="http://schemas.microsoft.com/office/drawing/2014/main" val="1797342469"/>
                    </a:ext>
                  </a:extLst>
                </a:gridCol>
                <a:gridCol w="1404156">
                  <a:extLst>
                    <a:ext uri="{9D8B030D-6E8A-4147-A177-3AD203B41FA5}">
                      <a16:colId xmlns:a16="http://schemas.microsoft.com/office/drawing/2014/main" val="1916351303"/>
                    </a:ext>
                  </a:extLst>
                </a:gridCol>
                <a:gridCol w="1404156">
                  <a:extLst>
                    <a:ext uri="{9D8B030D-6E8A-4147-A177-3AD203B41FA5}">
                      <a16:colId xmlns:a16="http://schemas.microsoft.com/office/drawing/2014/main" val="903553783"/>
                    </a:ext>
                  </a:extLst>
                </a:gridCol>
                <a:gridCol w="1404156">
                  <a:extLst>
                    <a:ext uri="{9D8B030D-6E8A-4147-A177-3AD203B41FA5}">
                      <a16:colId xmlns:a16="http://schemas.microsoft.com/office/drawing/2014/main" val="916302625"/>
                    </a:ext>
                  </a:extLst>
                </a:gridCol>
                <a:gridCol w="1404156">
                  <a:extLst>
                    <a:ext uri="{9D8B030D-6E8A-4147-A177-3AD203B41FA5}">
                      <a16:colId xmlns:a16="http://schemas.microsoft.com/office/drawing/2014/main" val="3879379428"/>
                    </a:ext>
                  </a:extLst>
                </a:gridCol>
                <a:gridCol w="1557125">
                  <a:extLst>
                    <a:ext uri="{9D8B030D-6E8A-4147-A177-3AD203B41FA5}">
                      <a16:colId xmlns:a16="http://schemas.microsoft.com/office/drawing/2014/main" val="359855168"/>
                    </a:ext>
                  </a:extLst>
                </a:gridCol>
              </a:tblGrid>
              <a:tr h="204114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000" dirty="0" smtClean="0"/>
                        <a:t>구 분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effectLst/>
                        </a:rPr>
                        <a:t>시설 용량</a:t>
                      </a:r>
                      <a:r>
                        <a:rPr lang="en-US" altLang="ko-KR" sz="1000" dirty="0" smtClean="0">
                          <a:effectLst/>
                        </a:rPr>
                        <a:t>(</a:t>
                      </a:r>
                      <a:r>
                        <a:rPr lang="ko-KR" altLang="en-US" sz="1000" kern="1200" baseline="0" dirty="0" smtClean="0"/>
                        <a:t>톤</a:t>
                      </a:r>
                      <a:r>
                        <a:rPr lang="en-US" altLang="ko-KR" sz="1000" kern="1200" baseline="0" dirty="0" smtClean="0"/>
                        <a:t>/</a:t>
                      </a:r>
                      <a:r>
                        <a:rPr lang="ko-KR" altLang="en-US" sz="1000" dirty="0" smtClean="0"/>
                        <a:t>일</a:t>
                      </a:r>
                      <a:r>
                        <a:rPr lang="en-US" altLang="ko-KR" sz="1000" dirty="0" smtClean="0"/>
                        <a:t>)</a:t>
                      </a:r>
                      <a:endParaRPr lang="en-US" altLang="ko-KR" sz="1000" b="1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effectLst/>
                        </a:rPr>
                        <a:t>반입량</a:t>
                      </a:r>
                      <a:r>
                        <a:rPr lang="en-US" altLang="ko-KR" sz="1000" dirty="0" smtClean="0">
                          <a:effectLst/>
                        </a:rPr>
                        <a:t>(</a:t>
                      </a:r>
                      <a:r>
                        <a:rPr lang="ko-KR" altLang="en-US" sz="1000" dirty="0" smtClean="0">
                          <a:effectLst/>
                        </a:rPr>
                        <a:t>톤</a:t>
                      </a:r>
                      <a:r>
                        <a:rPr lang="en-US" altLang="ko-KR" sz="1000" kern="1200" baseline="0" dirty="0" smtClean="0"/>
                        <a:t>/</a:t>
                      </a:r>
                      <a:r>
                        <a:rPr lang="ko-KR" altLang="en-US" sz="1000" kern="1200" baseline="0" dirty="0" smtClean="0"/>
                        <a:t>년</a:t>
                      </a:r>
                      <a:r>
                        <a:rPr lang="en-US" altLang="ko-KR" sz="1000" dirty="0" smtClean="0"/>
                        <a:t>)</a:t>
                      </a:r>
                      <a:endParaRPr lang="en-US" altLang="ko-KR" sz="1000" b="1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effectLst/>
                        </a:rPr>
                        <a:t>처리량</a:t>
                      </a:r>
                      <a:r>
                        <a:rPr lang="en-US" altLang="ko-KR" sz="1000" dirty="0" smtClean="0">
                          <a:effectLst/>
                        </a:rPr>
                        <a:t>(</a:t>
                      </a:r>
                      <a:r>
                        <a:rPr lang="ko-KR" altLang="en-US" sz="1000" kern="1200" baseline="0" dirty="0" smtClean="0"/>
                        <a:t>톤</a:t>
                      </a:r>
                      <a:r>
                        <a:rPr lang="en-US" altLang="ko-KR" sz="1000" kern="1200" baseline="0" dirty="0" smtClean="0"/>
                        <a:t>/</a:t>
                      </a:r>
                      <a:r>
                        <a:rPr lang="ko-KR" altLang="en-US" sz="1000" dirty="0" smtClean="0"/>
                        <a:t>일</a:t>
                      </a:r>
                      <a:r>
                        <a:rPr lang="en-US" altLang="ko-KR" sz="1000" dirty="0" smtClean="0"/>
                        <a:t>)</a:t>
                      </a:r>
                      <a:endParaRPr lang="en-US" altLang="ko-KR" sz="1000" b="1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effectLst/>
                        </a:rPr>
                        <a:t>가동개시</a:t>
                      </a:r>
                      <a:r>
                        <a:rPr lang="en-US" altLang="ko-KR" sz="1000" dirty="0" smtClean="0">
                          <a:effectLst/>
                        </a:rPr>
                        <a:t>(</a:t>
                      </a:r>
                      <a:r>
                        <a:rPr lang="ko-KR" altLang="en-US" sz="1000" dirty="0" smtClean="0">
                          <a:effectLst/>
                        </a:rPr>
                        <a:t>년</a:t>
                      </a:r>
                      <a:r>
                        <a:rPr lang="en-US" altLang="ko-KR" sz="1000" dirty="0" smtClean="0">
                          <a:effectLst/>
                        </a:rPr>
                        <a:t>)</a:t>
                      </a:r>
                      <a:endParaRPr lang="en-US" altLang="ko-KR" sz="1000" b="1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effectLst/>
                        </a:rPr>
                        <a:t>비고</a:t>
                      </a:r>
                      <a:endParaRPr lang="en-US" altLang="ko-KR" sz="1000" b="1" dirty="0" smtClean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5332585"/>
                  </a:ext>
                </a:extLst>
              </a:tr>
              <a:tr h="204114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000" b="1" dirty="0" smtClean="0"/>
                        <a:t>분뇨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220</a:t>
                      </a:r>
                      <a:r>
                        <a:rPr lang="en-US" altLang="ko-KR" sz="8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(60+80+80)</a:t>
                      </a:r>
                      <a:endParaRPr lang="ko-KR" altLang="en-US" sz="10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42,453</a:t>
                      </a:r>
                      <a:endParaRPr lang="ko-KR" altLang="en-US" sz="10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170</a:t>
                      </a:r>
                      <a:endParaRPr lang="ko-KR" altLang="en-US" sz="10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1997, 2005</a:t>
                      </a:r>
                      <a:endParaRPr lang="ko-KR" altLang="en-US" sz="10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60</a:t>
                      </a:r>
                      <a:r>
                        <a:rPr lang="ko-KR" altLang="en-US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톤</a:t>
                      </a:r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 가동중지</a:t>
                      </a:r>
                      <a:endParaRPr lang="ko-KR" altLang="en-US" sz="10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046429"/>
                  </a:ext>
                </a:extLst>
              </a:tr>
              <a:tr h="204114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000" b="1" dirty="0" smtClean="0"/>
                        <a:t>가축분뇨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200</a:t>
                      </a:r>
                      <a:endParaRPr lang="ko-KR" altLang="en-US" sz="10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14,512</a:t>
                      </a:r>
                      <a:endParaRPr lang="ko-KR" altLang="en-US" sz="10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65</a:t>
                      </a:r>
                      <a:endParaRPr lang="ko-KR" altLang="en-US" sz="10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2000</a:t>
                      </a:r>
                      <a:endParaRPr lang="ko-KR" altLang="en-US" sz="10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3330060"/>
                  </a:ext>
                </a:extLst>
              </a:tr>
              <a:tr h="204114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000" b="1" dirty="0" err="1" smtClean="0"/>
                        <a:t>축분혼합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80</a:t>
                      </a:r>
                      <a:r>
                        <a:rPr lang="en-US" altLang="ko-KR" sz="7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700" b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축분</a:t>
                      </a:r>
                      <a:r>
                        <a:rPr lang="ko-KR" altLang="en-US" sz="7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</a:t>
                      </a:r>
                      <a:r>
                        <a:rPr lang="en-US" altLang="ko-KR" sz="7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60, </a:t>
                      </a:r>
                      <a:r>
                        <a:rPr lang="ko-KR" altLang="en-US" sz="7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음식물 </a:t>
                      </a:r>
                      <a:r>
                        <a:rPr lang="en-US" altLang="ko-KR" sz="7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20)</a:t>
                      </a:r>
                      <a:endParaRPr lang="ko-KR" altLang="en-US" sz="9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1,057</a:t>
                      </a:r>
                      <a:endParaRPr lang="ko-KR" altLang="en-US" sz="10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13</a:t>
                      </a:r>
                      <a:endParaRPr lang="ko-KR" altLang="en-US" sz="10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2004</a:t>
                      </a:r>
                      <a:endParaRPr lang="ko-KR" altLang="en-US" sz="10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‘2021. 5. </a:t>
                      </a:r>
                      <a:r>
                        <a:rPr lang="ko-KR" altLang="en-US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가동중지</a:t>
                      </a:r>
                      <a:endParaRPr lang="ko-KR" altLang="en-US" sz="10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5857506"/>
                  </a:ext>
                </a:extLst>
              </a:tr>
              <a:tr h="204114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000" b="1" dirty="0" smtClean="0"/>
                        <a:t>음식물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110</a:t>
                      </a:r>
                      <a:r>
                        <a:rPr lang="en-US" altLang="ko-KR" sz="7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(30+80)</a:t>
                      </a:r>
                      <a:endParaRPr lang="ko-KR" altLang="en-US" sz="9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17,058</a:t>
                      </a:r>
                      <a:endParaRPr lang="ko-KR" altLang="en-US" sz="10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55</a:t>
                      </a:r>
                      <a:endParaRPr lang="ko-KR" altLang="en-US" sz="10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2008</a:t>
                      </a:r>
                      <a:endParaRPr lang="ko-KR" altLang="en-US" sz="10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</a:t>
                      </a:r>
                      <a:r>
                        <a:rPr lang="ko-KR" altLang="en-US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톤</a:t>
                      </a:r>
                      <a:r>
                        <a:rPr lang="en-US" altLang="ko-KR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0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 가동중지</a:t>
                      </a:r>
                      <a:endParaRPr lang="ko-KR" altLang="en-US" sz="10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3579882"/>
                  </a:ext>
                </a:extLst>
              </a:tr>
            </a:tbl>
          </a:graphicData>
        </a:graphic>
      </p:graphicFrame>
      <p:grpSp>
        <p:nvGrpSpPr>
          <p:cNvPr id="13" name="그룹 12"/>
          <p:cNvGrpSpPr/>
          <p:nvPr/>
        </p:nvGrpSpPr>
        <p:grpSpPr>
          <a:xfrm>
            <a:off x="5354816" y="3201157"/>
            <a:ext cx="3177624" cy="1530833"/>
            <a:chOff x="187602" y="715506"/>
            <a:chExt cx="12536153" cy="5926531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 rotWithShape="1">
            <a:blip r:embed="rId4"/>
            <a:srcRect t="4091" b="20681"/>
            <a:stretch/>
          </p:blipFill>
          <p:spPr>
            <a:xfrm>
              <a:off x="187602" y="715506"/>
              <a:ext cx="12536153" cy="5926531"/>
            </a:xfrm>
            <a:prstGeom prst="rect">
              <a:avLst/>
            </a:prstGeom>
          </p:spPr>
        </p:pic>
        <p:sp>
          <p:nvSpPr>
            <p:cNvPr id="18" name="자유형 17"/>
            <p:cNvSpPr/>
            <p:nvPr/>
          </p:nvSpPr>
          <p:spPr>
            <a:xfrm>
              <a:off x="2893851" y="2987751"/>
              <a:ext cx="5556802" cy="2314029"/>
            </a:xfrm>
            <a:custGeom>
              <a:avLst/>
              <a:gdLst>
                <a:gd name="connsiteX0" fmla="*/ 3055620 w 4335780"/>
                <a:gd name="connsiteY0" fmla="*/ 1767840 h 2400300"/>
                <a:gd name="connsiteX1" fmla="*/ 4335780 w 4335780"/>
                <a:gd name="connsiteY1" fmla="*/ 937260 h 2400300"/>
                <a:gd name="connsiteX2" fmla="*/ 2225040 w 4335780"/>
                <a:gd name="connsiteY2" fmla="*/ 0 h 2400300"/>
                <a:gd name="connsiteX3" fmla="*/ 0 w 4335780"/>
                <a:gd name="connsiteY3" fmla="*/ 1356360 h 2400300"/>
                <a:gd name="connsiteX4" fmla="*/ 2209800 w 4335780"/>
                <a:gd name="connsiteY4" fmla="*/ 2400300 h 2400300"/>
                <a:gd name="connsiteX5" fmla="*/ 3055620 w 4335780"/>
                <a:gd name="connsiteY5" fmla="*/ 1767840 h 2400300"/>
                <a:gd name="connsiteX0" fmla="*/ 3055620 w 4335780"/>
                <a:gd name="connsiteY0" fmla="*/ 1767840 h 2339340"/>
                <a:gd name="connsiteX1" fmla="*/ 4335780 w 4335780"/>
                <a:gd name="connsiteY1" fmla="*/ 937260 h 2339340"/>
                <a:gd name="connsiteX2" fmla="*/ 2225040 w 4335780"/>
                <a:gd name="connsiteY2" fmla="*/ 0 h 2339340"/>
                <a:gd name="connsiteX3" fmla="*/ 0 w 4335780"/>
                <a:gd name="connsiteY3" fmla="*/ 1356360 h 2339340"/>
                <a:gd name="connsiteX4" fmla="*/ 2125980 w 4335780"/>
                <a:gd name="connsiteY4" fmla="*/ 2339340 h 2339340"/>
                <a:gd name="connsiteX5" fmla="*/ 3055620 w 4335780"/>
                <a:gd name="connsiteY5" fmla="*/ 1767840 h 2339340"/>
                <a:gd name="connsiteX0" fmla="*/ 3055620 w 4335780"/>
                <a:gd name="connsiteY0" fmla="*/ 1767840 h 2339340"/>
                <a:gd name="connsiteX1" fmla="*/ 3055620 w 4335780"/>
                <a:gd name="connsiteY1" fmla="*/ 1752600 h 2339340"/>
                <a:gd name="connsiteX2" fmla="*/ 4335780 w 4335780"/>
                <a:gd name="connsiteY2" fmla="*/ 937260 h 2339340"/>
                <a:gd name="connsiteX3" fmla="*/ 2225040 w 4335780"/>
                <a:gd name="connsiteY3" fmla="*/ 0 h 2339340"/>
                <a:gd name="connsiteX4" fmla="*/ 0 w 4335780"/>
                <a:gd name="connsiteY4" fmla="*/ 1356360 h 2339340"/>
                <a:gd name="connsiteX5" fmla="*/ 2125980 w 4335780"/>
                <a:gd name="connsiteY5" fmla="*/ 2339340 h 2339340"/>
                <a:gd name="connsiteX6" fmla="*/ 3055620 w 4335780"/>
                <a:gd name="connsiteY6" fmla="*/ 1767840 h 2339340"/>
                <a:gd name="connsiteX0" fmla="*/ 2125980 w 4335780"/>
                <a:gd name="connsiteY0" fmla="*/ 2339340 h 2339340"/>
                <a:gd name="connsiteX1" fmla="*/ 3055620 w 4335780"/>
                <a:gd name="connsiteY1" fmla="*/ 1752600 h 2339340"/>
                <a:gd name="connsiteX2" fmla="*/ 4335780 w 4335780"/>
                <a:gd name="connsiteY2" fmla="*/ 937260 h 2339340"/>
                <a:gd name="connsiteX3" fmla="*/ 2225040 w 4335780"/>
                <a:gd name="connsiteY3" fmla="*/ 0 h 2339340"/>
                <a:gd name="connsiteX4" fmla="*/ 0 w 4335780"/>
                <a:gd name="connsiteY4" fmla="*/ 1356360 h 2339340"/>
                <a:gd name="connsiteX5" fmla="*/ 2125980 w 4335780"/>
                <a:gd name="connsiteY5" fmla="*/ 2339340 h 2339340"/>
                <a:gd name="connsiteX0" fmla="*/ 2125980 w 4335780"/>
                <a:gd name="connsiteY0" fmla="*/ 2339340 h 2339340"/>
                <a:gd name="connsiteX1" fmla="*/ 4335780 w 4335780"/>
                <a:gd name="connsiteY1" fmla="*/ 937260 h 2339340"/>
                <a:gd name="connsiteX2" fmla="*/ 2225040 w 4335780"/>
                <a:gd name="connsiteY2" fmla="*/ 0 h 2339340"/>
                <a:gd name="connsiteX3" fmla="*/ 0 w 4335780"/>
                <a:gd name="connsiteY3" fmla="*/ 1356360 h 2339340"/>
                <a:gd name="connsiteX4" fmla="*/ 2125980 w 4335780"/>
                <a:gd name="connsiteY4" fmla="*/ 2339340 h 2339340"/>
                <a:gd name="connsiteX0" fmla="*/ 2125980 w 4335780"/>
                <a:gd name="connsiteY0" fmla="*/ 2331720 h 2331720"/>
                <a:gd name="connsiteX1" fmla="*/ 4335780 w 4335780"/>
                <a:gd name="connsiteY1" fmla="*/ 929640 h 2331720"/>
                <a:gd name="connsiteX2" fmla="*/ 2293620 w 4335780"/>
                <a:gd name="connsiteY2" fmla="*/ 0 h 2331720"/>
                <a:gd name="connsiteX3" fmla="*/ 0 w 4335780"/>
                <a:gd name="connsiteY3" fmla="*/ 1348740 h 2331720"/>
                <a:gd name="connsiteX4" fmla="*/ 2125980 w 4335780"/>
                <a:gd name="connsiteY4" fmla="*/ 2331720 h 2331720"/>
                <a:gd name="connsiteX0" fmla="*/ 2116455 w 4335780"/>
                <a:gd name="connsiteY0" fmla="*/ 2322195 h 2322195"/>
                <a:gd name="connsiteX1" fmla="*/ 4335780 w 4335780"/>
                <a:gd name="connsiteY1" fmla="*/ 929640 h 2322195"/>
                <a:gd name="connsiteX2" fmla="*/ 2293620 w 4335780"/>
                <a:gd name="connsiteY2" fmla="*/ 0 h 2322195"/>
                <a:gd name="connsiteX3" fmla="*/ 0 w 4335780"/>
                <a:gd name="connsiteY3" fmla="*/ 1348740 h 2322195"/>
                <a:gd name="connsiteX4" fmla="*/ 2116455 w 4335780"/>
                <a:gd name="connsiteY4" fmla="*/ 2322195 h 2322195"/>
                <a:gd name="connsiteX0" fmla="*/ 2103755 w 4335780"/>
                <a:gd name="connsiteY0" fmla="*/ 2319020 h 2319020"/>
                <a:gd name="connsiteX1" fmla="*/ 4335780 w 4335780"/>
                <a:gd name="connsiteY1" fmla="*/ 929640 h 2319020"/>
                <a:gd name="connsiteX2" fmla="*/ 2293620 w 4335780"/>
                <a:gd name="connsiteY2" fmla="*/ 0 h 2319020"/>
                <a:gd name="connsiteX3" fmla="*/ 0 w 4335780"/>
                <a:gd name="connsiteY3" fmla="*/ 1348740 h 2319020"/>
                <a:gd name="connsiteX4" fmla="*/ 2103755 w 4335780"/>
                <a:gd name="connsiteY4" fmla="*/ 2319020 h 2319020"/>
                <a:gd name="connsiteX0" fmla="*/ 2103755 w 4361180"/>
                <a:gd name="connsiteY0" fmla="*/ 2319020 h 2319020"/>
                <a:gd name="connsiteX1" fmla="*/ 4361180 w 4361180"/>
                <a:gd name="connsiteY1" fmla="*/ 926465 h 2319020"/>
                <a:gd name="connsiteX2" fmla="*/ 2293620 w 4361180"/>
                <a:gd name="connsiteY2" fmla="*/ 0 h 2319020"/>
                <a:gd name="connsiteX3" fmla="*/ 0 w 4361180"/>
                <a:gd name="connsiteY3" fmla="*/ 1348740 h 2319020"/>
                <a:gd name="connsiteX4" fmla="*/ 2103755 w 4361180"/>
                <a:gd name="connsiteY4" fmla="*/ 2319020 h 2319020"/>
                <a:gd name="connsiteX0" fmla="*/ 2103755 w 4370705"/>
                <a:gd name="connsiteY0" fmla="*/ 2319020 h 2319020"/>
                <a:gd name="connsiteX1" fmla="*/ 4370705 w 4370705"/>
                <a:gd name="connsiteY1" fmla="*/ 942340 h 2319020"/>
                <a:gd name="connsiteX2" fmla="*/ 2293620 w 4370705"/>
                <a:gd name="connsiteY2" fmla="*/ 0 h 2319020"/>
                <a:gd name="connsiteX3" fmla="*/ 0 w 4370705"/>
                <a:gd name="connsiteY3" fmla="*/ 1348740 h 2319020"/>
                <a:gd name="connsiteX4" fmla="*/ 2103755 w 4370705"/>
                <a:gd name="connsiteY4" fmla="*/ 2319020 h 2319020"/>
                <a:gd name="connsiteX0" fmla="*/ 2103755 w 4351655"/>
                <a:gd name="connsiteY0" fmla="*/ 2319020 h 2319020"/>
                <a:gd name="connsiteX1" fmla="*/ 4351655 w 4351655"/>
                <a:gd name="connsiteY1" fmla="*/ 923290 h 2319020"/>
                <a:gd name="connsiteX2" fmla="*/ 2293620 w 4351655"/>
                <a:gd name="connsiteY2" fmla="*/ 0 h 2319020"/>
                <a:gd name="connsiteX3" fmla="*/ 0 w 4351655"/>
                <a:gd name="connsiteY3" fmla="*/ 1348740 h 2319020"/>
                <a:gd name="connsiteX4" fmla="*/ 2103755 w 4351655"/>
                <a:gd name="connsiteY4" fmla="*/ 2319020 h 2319020"/>
                <a:gd name="connsiteX0" fmla="*/ 2103755 w 4373880"/>
                <a:gd name="connsiteY0" fmla="*/ 2319020 h 2319020"/>
                <a:gd name="connsiteX1" fmla="*/ 4373880 w 4373880"/>
                <a:gd name="connsiteY1" fmla="*/ 929640 h 2319020"/>
                <a:gd name="connsiteX2" fmla="*/ 2293620 w 4373880"/>
                <a:gd name="connsiteY2" fmla="*/ 0 h 2319020"/>
                <a:gd name="connsiteX3" fmla="*/ 0 w 4373880"/>
                <a:gd name="connsiteY3" fmla="*/ 1348740 h 2319020"/>
                <a:gd name="connsiteX4" fmla="*/ 2103755 w 4373880"/>
                <a:gd name="connsiteY4" fmla="*/ 2319020 h 2319020"/>
                <a:gd name="connsiteX0" fmla="*/ 2103755 w 4361180"/>
                <a:gd name="connsiteY0" fmla="*/ 2319020 h 2319020"/>
                <a:gd name="connsiteX1" fmla="*/ 4361180 w 4361180"/>
                <a:gd name="connsiteY1" fmla="*/ 929640 h 2319020"/>
                <a:gd name="connsiteX2" fmla="*/ 2293620 w 4361180"/>
                <a:gd name="connsiteY2" fmla="*/ 0 h 2319020"/>
                <a:gd name="connsiteX3" fmla="*/ 0 w 4361180"/>
                <a:gd name="connsiteY3" fmla="*/ 1348740 h 2319020"/>
                <a:gd name="connsiteX4" fmla="*/ 2103755 w 4361180"/>
                <a:gd name="connsiteY4" fmla="*/ 2319020 h 2319020"/>
                <a:gd name="connsiteX0" fmla="*/ 2103755 w 4361180"/>
                <a:gd name="connsiteY0" fmla="*/ 2287270 h 2287270"/>
                <a:gd name="connsiteX1" fmla="*/ 4361180 w 4361180"/>
                <a:gd name="connsiteY1" fmla="*/ 897890 h 2287270"/>
                <a:gd name="connsiteX2" fmla="*/ 2357120 w 4361180"/>
                <a:gd name="connsiteY2" fmla="*/ 0 h 2287270"/>
                <a:gd name="connsiteX3" fmla="*/ 0 w 4361180"/>
                <a:gd name="connsiteY3" fmla="*/ 1316990 h 2287270"/>
                <a:gd name="connsiteX4" fmla="*/ 2103755 w 4361180"/>
                <a:gd name="connsiteY4" fmla="*/ 2287270 h 2287270"/>
                <a:gd name="connsiteX0" fmla="*/ 2103755 w 4361180"/>
                <a:gd name="connsiteY0" fmla="*/ 2268220 h 2268220"/>
                <a:gd name="connsiteX1" fmla="*/ 4361180 w 4361180"/>
                <a:gd name="connsiteY1" fmla="*/ 878840 h 2268220"/>
                <a:gd name="connsiteX2" fmla="*/ 2297589 w 4361180"/>
                <a:gd name="connsiteY2" fmla="*/ 0 h 2268220"/>
                <a:gd name="connsiteX3" fmla="*/ 0 w 4361180"/>
                <a:gd name="connsiteY3" fmla="*/ 1297940 h 2268220"/>
                <a:gd name="connsiteX4" fmla="*/ 2103755 w 4361180"/>
                <a:gd name="connsiteY4" fmla="*/ 2268220 h 2268220"/>
                <a:gd name="connsiteX0" fmla="*/ 2103755 w 4348480"/>
                <a:gd name="connsiteY0" fmla="*/ 2268220 h 2268220"/>
                <a:gd name="connsiteX1" fmla="*/ 4348480 w 4348480"/>
                <a:gd name="connsiteY1" fmla="*/ 885190 h 2268220"/>
                <a:gd name="connsiteX2" fmla="*/ 2297589 w 4348480"/>
                <a:gd name="connsiteY2" fmla="*/ 0 h 2268220"/>
                <a:gd name="connsiteX3" fmla="*/ 0 w 4348480"/>
                <a:gd name="connsiteY3" fmla="*/ 1297940 h 2268220"/>
                <a:gd name="connsiteX4" fmla="*/ 2103755 w 4348480"/>
                <a:gd name="connsiteY4" fmla="*/ 2268220 h 2268220"/>
                <a:gd name="connsiteX0" fmla="*/ 2000284 w 4245009"/>
                <a:gd name="connsiteY0" fmla="*/ 2268220 h 2268220"/>
                <a:gd name="connsiteX1" fmla="*/ 4245009 w 4245009"/>
                <a:gd name="connsiteY1" fmla="*/ 885190 h 2268220"/>
                <a:gd name="connsiteX2" fmla="*/ 2194118 w 4245009"/>
                <a:gd name="connsiteY2" fmla="*/ 0 h 2268220"/>
                <a:gd name="connsiteX3" fmla="*/ 0 w 4245009"/>
                <a:gd name="connsiteY3" fmla="*/ 1679327 h 2268220"/>
                <a:gd name="connsiteX4" fmla="*/ 2000284 w 4245009"/>
                <a:gd name="connsiteY4" fmla="*/ 2268220 h 2268220"/>
                <a:gd name="connsiteX0" fmla="*/ 2000284 w 4245009"/>
                <a:gd name="connsiteY0" fmla="*/ 1636958 h 1636958"/>
                <a:gd name="connsiteX1" fmla="*/ 4245009 w 4245009"/>
                <a:gd name="connsiteY1" fmla="*/ 253928 h 1636958"/>
                <a:gd name="connsiteX2" fmla="*/ 2401060 w 4245009"/>
                <a:gd name="connsiteY2" fmla="*/ 0 h 1636958"/>
                <a:gd name="connsiteX3" fmla="*/ 0 w 4245009"/>
                <a:gd name="connsiteY3" fmla="*/ 1048065 h 1636958"/>
                <a:gd name="connsiteX4" fmla="*/ 2000284 w 4245009"/>
                <a:gd name="connsiteY4" fmla="*/ 1636958 h 1636958"/>
                <a:gd name="connsiteX0" fmla="*/ 2000284 w 4072557"/>
                <a:gd name="connsiteY0" fmla="*/ 1636958 h 1636958"/>
                <a:gd name="connsiteX1" fmla="*/ 4072557 w 4072557"/>
                <a:gd name="connsiteY1" fmla="*/ 497227 h 1636958"/>
                <a:gd name="connsiteX2" fmla="*/ 2401060 w 4072557"/>
                <a:gd name="connsiteY2" fmla="*/ 0 h 1636958"/>
                <a:gd name="connsiteX3" fmla="*/ 0 w 4072557"/>
                <a:gd name="connsiteY3" fmla="*/ 1048065 h 1636958"/>
                <a:gd name="connsiteX4" fmla="*/ 2000284 w 4072557"/>
                <a:gd name="connsiteY4" fmla="*/ 1636958 h 1636958"/>
                <a:gd name="connsiteX0" fmla="*/ 1910609 w 4072557"/>
                <a:gd name="connsiteY0" fmla="*/ 1597504 h 1597504"/>
                <a:gd name="connsiteX1" fmla="*/ 4072557 w 4072557"/>
                <a:gd name="connsiteY1" fmla="*/ 497227 h 1597504"/>
                <a:gd name="connsiteX2" fmla="*/ 2401060 w 4072557"/>
                <a:gd name="connsiteY2" fmla="*/ 0 h 1597504"/>
                <a:gd name="connsiteX3" fmla="*/ 0 w 4072557"/>
                <a:gd name="connsiteY3" fmla="*/ 1048065 h 1597504"/>
                <a:gd name="connsiteX4" fmla="*/ 1910609 w 4072557"/>
                <a:gd name="connsiteY4" fmla="*/ 1597504 h 1597504"/>
                <a:gd name="connsiteX0" fmla="*/ 1910609 w 4024271"/>
                <a:gd name="connsiteY0" fmla="*/ 1597504 h 1597504"/>
                <a:gd name="connsiteX1" fmla="*/ 4024271 w 4024271"/>
                <a:gd name="connsiteY1" fmla="*/ 457773 h 1597504"/>
                <a:gd name="connsiteX2" fmla="*/ 2401060 w 4024271"/>
                <a:gd name="connsiteY2" fmla="*/ 0 h 1597504"/>
                <a:gd name="connsiteX3" fmla="*/ 0 w 4024271"/>
                <a:gd name="connsiteY3" fmla="*/ 1048065 h 1597504"/>
                <a:gd name="connsiteX4" fmla="*/ 1910609 w 4024271"/>
                <a:gd name="connsiteY4" fmla="*/ 1597504 h 1597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24271" h="1597504">
                  <a:moveTo>
                    <a:pt x="1910609" y="1597504"/>
                  </a:moveTo>
                  <a:lnTo>
                    <a:pt x="4024271" y="457773"/>
                  </a:lnTo>
                  <a:lnTo>
                    <a:pt x="2401060" y="0"/>
                  </a:lnTo>
                  <a:lnTo>
                    <a:pt x="0" y="1048065"/>
                  </a:lnTo>
                  <a:lnTo>
                    <a:pt x="1910609" y="1597504"/>
                  </a:lnTo>
                  <a:close/>
                </a:path>
              </a:pathLst>
            </a:custGeom>
            <a:noFill/>
            <a:ln w="952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9" name="자유형 18"/>
            <p:cNvSpPr/>
            <p:nvPr/>
          </p:nvSpPr>
          <p:spPr>
            <a:xfrm>
              <a:off x="6086214" y="4508470"/>
              <a:ext cx="5261187" cy="1970252"/>
            </a:xfrm>
            <a:custGeom>
              <a:avLst/>
              <a:gdLst>
                <a:gd name="connsiteX0" fmla="*/ 3055620 w 4335780"/>
                <a:gd name="connsiteY0" fmla="*/ 1767840 h 2400300"/>
                <a:gd name="connsiteX1" fmla="*/ 4335780 w 4335780"/>
                <a:gd name="connsiteY1" fmla="*/ 937260 h 2400300"/>
                <a:gd name="connsiteX2" fmla="*/ 2225040 w 4335780"/>
                <a:gd name="connsiteY2" fmla="*/ 0 h 2400300"/>
                <a:gd name="connsiteX3" fmla="*/ 0 w 4335780"/>
                <a:gd name="connsiteY3" fmla="*/ 1356360 h 2400300"/>
                <a:gd name="connsiteX4" fmla="*/ 2209800 w 4335780"/>
                <a:gd name="connsiteY4" fmla="*/ 2400300 h 2400300"/>
                <a:gd name="connsiteX5" fmla="*/ 3055620 w 4335780"/>
                <a:gd name="connsiteY5" fmla="*/ 1767840 h 2400300"/>
                <a:gd name="connsiteX0" fmla="*/ 2209800 w 4335780"/>
                <a:gd name="connsiteY0" fmla="*/ 2400300 h 2400300"/>
                <a:gd name="connsiteX1" fmla="*/ 4335780 w 4335780"/>
                <a:gd name="connsiteY1" fmla="*/ 937260 h 2400300"/>
                <a:gd name="connsiteX2" fmla="*/ 2225040 w 4335780"/>
                <a:gd name="connsiteY2" fmla="*/ 0 h 2400300"/>
                <a:gd name="connsiteX3" fmla="*/ 0 w 4335780"/>
                <a:gd name="connsiteY3" fmla="*/ 1356360 h 2400300"/>
                <a:gd name="connsiteX4" fmla="*/ 2209800 w 4335780"/>
                <a:gd name="connsiteY4" fmla="*/ 2400300 h 2400300"/>
                <a:gd name="connsiteX0" fmla="*/ 2872740 w 4335780"/>
                <a:gd name="connsiteY0" fmla="*/ 2354580 h 2354580"/>
                <a:gd name="connsiteX1" fmla="*/ 4335780 w 4335780"/>
                <a:gd name="connsiteY1" fmla="*/ 937260 h 2354580"/>
                <a:gd name="connsiteX2" fmla="*/ 2225040 w 4335780"/>
                <a:gd name="connsiteY2" fmla="*/ 0 h 2354580"/>
                <a:gd name="connsiteX3" fmla="*/ 0 w 4335780"/>
                <a:gd name="connsiteY3" fmla="*/ 1356360 h 2354580"/>
                <a:gd name="connsiteX4" fmla="*/ 2872740 w 4335780"/>
                <a:gd name="connsiteY4" fmla="*/ 2354580 h 2354580"/>
                <a:gd name="connsiteX0" fmla="*/ 3025140 w 4335780"/>
                <a:gd name="connsiteY0" fmla="*/ 2346960 h 2346960"/>
                <a:gd name="connsiteX1" fmla="*/ 4335780 w 4335780"/>
                <a:gd name="connsiteY1" fmla="*/ 937260 h 2346960"/>
                <a:gd name="connsiteX2" fmla="*/ 2225040 w 4335780"/>
                <a:gd name="connsiteY2" fmla="*/ 0 h 2346960"/>
                <a:gd name="connsiteX3" fmla="*/ 0 w 4335780"/>
                <a:gd name="connsiteY3" fmla="*/ 1356360 h 2346960"/>
                <a:gd name="connsiteX4" fmla="*/ 3025140 w 4335780"/>
                <a:gd name="connsiteY4" fmla="*/ 2346960 h 2346960"/>
                <a:gd name="connsiteX0" fmla="*/ 3025140 w 4335780"/>
                <a:gd name="connsiteY0" fmla="*/ 2346960 h 2346960"/>
                <a:gd name="connsiteX1" fmla="*/ 4335780 w 4335780"/>
                <a:gd name="connsiteY1" fmla="*/ 937260 h 2346960"/>
                <a:gd name="connsiteX2" fmla="*/ 2225040 w 4335780"/>
                <a:gd name="connsiteY2" fmla="*/ 0 h 2346960"/>
                <a:gd name="connsiteX3" fmla="*/ 0 w 4335780"/>
                <a:gd name="connsiteY3" fmla="*/ 1356360 h 2346960"/>
                <a:gd name="connsiteX4" fmla="*/ 1371600 w 4335780"/>
                <a:gd name="connsiteY4" fmla="*/ 1805940 h 2346960"/>
                <a:gd name="connsiteX5" fmla="*/ 3025140 w 4335780"/>
                <a:gd name="connsiteY5" fmla="*/ 2346960 h 2346960"/>
                <a:gd name="connsiteX0" fmla="*/ 3025140 w 4335780"/>
                <a:gd name="connsiteY0" fmla="*/ 2346960 h 2346960"/>
                <a:gd name="connsiteX1" fmla="*/ 4335780 w 4335780"/>
                <a:gd name="connsiteY1" fmla="*/ 937260 h 2346960"/>
                <a:gd name="connsiteX2" fmla="*/ 2225040 w 4335780"/>
                <a:gd name="connsiteY2" fmla="*/ 0 h 2346960"/>
                <a:gd name="connsiteX3" fmla="*/ 0 w 4335780"/>
                <a:gd name="connsiteY3" fmla="*/ 1356360 h 2346960"/>
                <a:gd name="connsiteX4" fmla="*/ 1280160 w 4335780"/>
                <a:gd name="connsiteY4" fmla="*/ 1927860 h 2346960"/>
                <a:gd name="connsiteX5" fmla="*/ 3025140 w 4335780"/>
                <a:gd name="connsiteY5" fmla="*/ 2346960 h 2346960"/>
                <a:gd name="connsiteX0" fmla="*/ 3223260 w 4533900"/>
                <a:gd name="connsiteY0" fmla="*/ 2346960 h 2346960"/>
                <a:gd name="connsiteX1" fmla="*/ 4533900 w 4533900"/>
                <a:gd name="connsiteY1" fmla="*/ 937260 h 2346960"/>
                <a:gd name="connsiteX2" fmla="*/ 2423160 w 4533900"/>
                <a:gd name="connsiteY2" fmla="*/ 0 h 2346960"/>
                <a:gd name="connsiteX3" fmla="*/ 0 w 4533900"/>
                <a:gd name="connsiteY3" fmla="*/ 1272540 h 2346960"/>
                <a:gd name="connsiteX4" fmla="*/ 1478280 w 4533900"/>
                <a:gd name="connsiteY4" fmla="*/ 1927860 h 2346960"/>
                <a:gd name="connsiteX5" fmla="*/ 3223260 w 4533900"/>
                <a:gd name="connsiteY5" fmla="*/ 2346960 h 2346960"/>
                <a:gd name="connsiteX0" fmla="*/ 3223260 w 4533900"/>
                <a:gd name="connsiteY0" fmla="*/ 2392680 h 2392680"/>
                <a:gd name="connsiteX1" fmla="*/ 4533900 w 4533900"/>
                <a:gd name="connsiteY1" fmla="*/ 982980 h 2392680"/>
                <a:gd name="connsiteX2" fmla="*/ 2133600 w 4533900"/>
                <a:gd name="connsiteY2" fmla="*/ 0 h 2392680"/>
                <a:gd name="connsiteX3" fmla="*/ 0 w 4533900"/>
                <a:gd name="connsiteY3" fmla="*/ 1318260 h 2392680"/>
                <a:gd name="connsiteX4" fmla="*/ 1478280 w 4533900"/>
                <a:gd name="connsiteY4" fmla="*/ 1973580 h 2392680"/>
                <a:gd name="connsiteX5" fmla="*/ 3223260 w 4533900"/>
                <a:gd name="connsiteY5" fmla="*/ 2392680 h 2392680"/>
                <a:gd name="connsiteX0" fmla="*/ 6810523 w 6810523"/>
                <a:gd name="connsiteY0" fmla="*/ 3368642 h 3368642"/>
                <a:gd name="connsiteX1" fmla="*/ 4533900 w 6810523"/>
                <a:gd name="connsiteY1" fmla="*/ 982980 h 3368642"/>
                <a:gd name="connsiteX2" fmla="*/ 2133600 w 6810523"/>
                <a:gd name="connsiteY2" fmla="*/ 0 h 3368642"/>
                <a:gd name="connsiteX3" fmla="*/ 0 w 6810523"/>
                <a:gd name="connsiteY3" fmla="*/ 1318260 h 3368642"/>
                <a:gd name="connsiteX4" fmla="*/ 1478280 w 6810523"/>
                <a:gd name="connsiteY4" fmla="*/ 1973580 h 3368642"/>
                <a:gd name="connsiteX5" fmla="*/ 6810523 w 6810523"/>
                <a:gd name="connsiteY5" fmla="*/ 3368642 h 3368642"/>
                <a:gd name="connsiteX0" fmla="*/ 6810523 w 6810523"/>
                <a:gd name="connsiteY0" fmla="*/ 3368642 h 3368642"/>
                <a:gd name="connsiteX1" fmla="*/ 4533900 w 6810523"/>
                <a:gd name="connsiteY1" fmla="*/ 982980 h 3368642"/>
                <a:gd name="connsiteX2" fmla="*/ 2133600 w 6810523"/>
                <a:gd name="connsiteY2" fmla="*/ 0 h 3368642"/>
                <a:gd name="connsiteX3" fmla="*/ 0 w 6810523"/>
                <a:gd name="connsiteY3" fmla="*/ 1318260 h 3368642"/>
                <a:gd name="connsiteX4" fmla="*/ 4185335 w 6810523"/>
                <a:gd name="connsiteY4" fmla="*/ 2870834 h 3368642"/>
                <a:gd name="connsiteX5" fmla="*/ 6810523 w 6810523"/>
                <a:gd name="connsiteY5" fmla="*/ 3368642 h 3368642"/>
                <a:gd name="connsiteX0" fmla="*/ 6810523 w 7755793"/>
                <a:gd name="connsiteY0" fmla="*/ 3368642 h 3368642"/>
                <a:gd name="connsiteX1" fmla="*/ 7755793 w 7755793"/>
                <a:gd name="connsiteY1" fmla="*/ 2557111 h 3368642"/>
                <a:gd name="connsiteX2" fmla="*/ 2133600 w 7755793"/>
                <a:gd name="connsiteY2" fmla="*/ 0 h 3368642"/>
                <a:gd name="connsiteX3" fmla="*/ 0 w 7755793"/>
                <a:gd name="connsiteY3" fmla="*/ 1318260 h 3368642"/>
                <a:gd name="connsiteX4" fmla="*/ 4185335 w 7755793"/>
                <a:gd name="connsiteY4" fmla="*/ 2870834 h 3368642"/>
                <a:gd name="connsiteX5" fmla="*/ 6810523 w 7755793"/>
                <a:gd name="connsiteY5" fmla="*/ 3368642 h 3368642"/>
                <a:gd name="connsiteX0" fmla="*/ 6926777 w 7872047"/>
                <a:gd name="connsiteY0" fmla="*/ 3368642 h 3368642"/>
                <a:gd name="connsiteX1" fmla="*/ 7872047 w 7872047"/>
                <a:gd name="connsiteY1" fmla="*/ 2557111 h 3368642"/>
                <a:gd name="connsiteX2" fmla="*/ 2249854 w 7872047"/>
                <a:gd name="connsiteY2" fmla="*/ 0 h 3368642"/>
                <a:gd name="connsiteX3" fmla="*/ 0 w 7872047"/>
                <a:gd name="connsiteY3" fmla="*/ 1444192 h 3368642"/>
                <a:gd name="connsiteX4" fmla="*/ 4301589 w 7872047"/>
                <a:gd name="connsiteY4" fmla="*/ 2870834 h 3368642"/>
                <a:gd name="connsiteX5" fmla="*/ 6926777 w 7872047"/>
                <a:gd name="connsiteY5" fmla="*/ 3368642 h 3368642"/>
                <a:gd name="connsiteX0" fmla="*/ 6926777 w 7872047"/>
                <a:gd name="connsiteY0" fmla="*/ 3368642 h 3368642"/>
                <a:gd name="connsiteX1" fmla="*/ 7872047 w 7872047"/>
                <a:gd name="connsiteY1" fmla="*/ 2557111 h 3368642"/>
                <a:gd name="connsiteX2" fmla="*/ 2249854 w 7872047"/>
                <a:gd name="connsiteY2" fmla="*/ 0 h 3368642"/>
                <a:gd name="connsiteX3" fmla="*/ 0 w 7872047"/>
                <a:gd name="connsiteY3" fmla="*/ 1444192 h 3368642"/>
                <a:gd name="connsiteX4" fmla="*/ 4368020 w 7872047"/>
                <a:gd name="connsiteY4" fmla="*/ 2949541 h 3368642"/>
                <a:gd name="connsiteX5" fmla="*/ 6926777 w 7872047"/>
                <a:gd name="connsiteY5" fmla="*/ 3368642 h 3368642"/>
                <a:gd name="connsiteX0" fmla="*/ 7092854 w 8038124"/>
                <a:gd name="connsiteY0" fmla="*/ 3368642 h 3368642"/>
                <a:gd name="connsiteX1" fmla="*/ 8038124 w 8038124"/>
                <a:gd name="connsiteY1" fmla="*/ 2557111 h 3368642"/>
                <a:gd name="connsiteX2" fmla="*/ 2415931 w 8038124"/>
                <a:gd name="connsiteY2" fmla="*/ 0 h 3368642"/>
                <a:gd name="connsiteX3" fmla="*/ 0 w 8038124"/>
                <a:gd name="connsiteY3" fmla="*/ 1313014 h 3368642"/>
                <a:gd name="connsiteX4" fmla="*/ 4534097 w 8038124"/>
                <a:gd name="connsiteY4" fmla="*/ 2949541 h 3368642"/>
                <a:gd name="connsiteX5" fmla="*/ 7092854 w 8038124"/>
                <a:gd name="connsiteY5" fmla="*/ 3368642 h 3368642"/>
                <a:gd name="connsiteX0" fmla="*/ 7092854 w 8038124"/>
                <a:gd name="connsiteY0" fmla="*/ 3421113 h 3421113"/>
                <a:gd name="connsiteX1" fmla="*/ 8038124 w 8038124"/>
                <a:gd name="connsiteY1" fmla="*/ 2609582 h 3421113"/>
                <a:gd name="connsiteX2" fmla="*/ 2374412 w 8038124"/>
                <a:gd name="connsiteY2" fmla="*/ 0 h 3421113"/>
                <a:gd name="connsiteX3" fmla="*/ 0 w 8038124"/>
                <a:gd name="connsiteY3" fmla="*/ 1365485 h 3421113"/>
                <a:gd name="connsiteX4" fmla="*/ 4534097 w 8038124"/>
                <a:gd name="connsiteY4" fmla="*/ 3002012 h 3421113"/>
                <a:gd name="connsiteX5" fmla="*/ 7092854 w 8038124"/>
                <a:gd name="connsiteY5" fmla="*/ 3421113 h 3421113"/>
                <a:gd name="connsiteX0" fmla="*/ 6897409 w 7842679"/>
                <a:gd name="connsiteY0" fmla="*/ 3421113 h 3421113"/>
                <a:gd name="connsiteX1" fmla="*/ 7842679 w 7842679"/>
                <a:gd name="connsiteY1" fmla="*/ 2609582 h 3421113"/>
                <a:gd name="connsiteX2" fmla="*/ 2178967 w 7842679"/>
                <a:gd name="connsiteY2" fmla="*/ 0 h 3421113"/>
                <a:gd name="connsiteX3" fmla="*/ 0 w 7842679"/>
                <a:gd name="connsiteY3" fmla="*/ 1718666 h 3421113"/>
                <a:gd name="connsiteX4" fmla="*/ 4338652 w 7842679"/>
                <a:gd name="connsiteY4" fmla="*/ 3002012 h 3421113"/>
                <a:gd name="connsiteX5" fmla="*/ 6897409 w 7842679"/>
                <a:gd name="connsiteY5" fmla="*/ 3421113 h 3421113"/>
                <a:gd name="connsiteX0" fmla="*/ 6897409 w 7842679"/>
                <a:gd name="connsiteY0" fmla="*/ 3244522 h 3244522"/>
                <a:gd name="connsiteX1" fmla="*/ 7842679 w 7842679"/>
                <a:gd name="connsiteY1" fmla="*/ 2432991 h 3244522"/>
                <a:gd name="connsiteX2" fmla="*/ 2479652 w 7842679"/>
                <a:gd name="connsiteY2" fmla="*/ 0 h 3244522"/>
                <a:gd name="connsiteX3" fmla="*/ 0 w 7842679"/>
                <a:gd name="connsiteY3" fmla="*/ 1542075 h 3244522"/>
                <a:gd name="connsiteX4" fmla="*/ 4338652 w 7842679"/>
                <a:gd name="connsiteY4" fmla="*/ 2825421 h 3244522"/>
                <a:gd name="connsiteX5" fmla="*/ 6897409 w 7842679"/>
                <a:gd name="connsiteY5" fmla="*/ 3244522 h 3244522"/>
                <a:gd name="connsiteX0" fmla="*/ 6897409 w 7842679"/>
                <a:gd name="connsiteY0" fmla="*/ 3244522 h 3244522"/>
                <a:gd name="connsiteX1" fmla="*/ 7842679 w 7842679"/>
                <a:gd name="connsiteY1" fmla="*/ 2432991 h 3244522"/>
                <a:gd name="connsiteX2" fmla="*/ 2479652 w 7842679"/>
                <a:gd name="connsiteY2" fmla="*/ 0 h 3244522"/>
                <a:gd name="connsiteX3" fmla="*/ 0 w 7842679"/>
                <a:gd name="connsiteY3" fmla="*/ 1542075 h 3244522"/>
                <a:gd name="connsiteX4" fmla="*/ 4428857 w 7842679"/>
                <a:gd name="connsiteY4" fmla="*/ 2689582 h 3244522"/>
                <a:gd name="connsiteX5" fmla="*/ 6897409 w 7842679"/>
                <a:gd name="connsiteY5" fmla="*/ 3244522 h 3244522"/>
                <a:gd name="connsiteX0" fmla="*/ 7558916 w 7842679"/>
                <a:gd name="connsiteY0" fmla="*/ 3013596 h 3013596"/>
                <a:gd name="connsiteX1" fmla="*/ 7842679 w 7842679"/>
                <a:gd name="connsiteY1" fmla="*/ 2432991 h 3013596"/>
                <a:gd name="connsiteX2" fmla="*/ 2479652 w 7842679"/>
                <a:gd name="connsiteY2" fmla="*/ 0 h 3013596"/>
                <a:gd name="connsiteX3" fmla="*/ 0 w 7842679"/>
                <a:gd name="connsiteY3" fmla="*/ 1542075 h 3013596"/>
                <a:gd name="connsiteX4" fmla="*/ 4428857 w 7842679"/>
                <a:gd name="connsiteY4" fmla="*/ 2689582 h 3013596"/>
                <a:gd name="connsiteX5" fmla="*/ 7558916 w 7842679"/>
                <a:gd name="connsiteY5" fmla="*/ 3013596 h 3013596"/>
                <a:gd name="connsiteX0" fmla="*/ 7558916 w 7842679"/>
                <a:gd name="connsiteY0" fmla="*/ 2809838 h 2809838"/>
                <a:gd name="connsiteX1" fmla="*/ 7842679 w 7842679"/>
                <a:gd name="connsiteY1" fmla="*/ 2229233 h 2809838"/>
                <a:gd name="connsiteX2" fmla="*/ 2509720 w 7842679"/>
                <a:gd name="connsiteY2" fmla="*/ 0 h 2809838"/>
                <a:gd name="connsiteX3" fmla="*/ 0 w 7842679"/>
                <a:gd name="connsiteY3" fmla="*/ 1338317 h 2809838"/>
                <a:gd name="connsiteX4" fmla="*/ 4428857 w 7842679"/>
                <a:gd name="connsiteY4" fmla="*/ 2485824 h 2809838"/>
                <a:gd name="connsiteX5" fmla="*/ 7558916 w 7842679"/>
                <a:gd name="connsiteY5" fmla="*/ 2809838 h 2809838"/>
                <a:gd name="connsiteX0" fmla="*/ 7558916 w 8023090"/>
                <a:gd name="connsiteY0" fmla="*/ 2809838 h 2809838"/>
                <a:gd name="connsiteX1" fmla="*/ 8023090 w 8023090"/>
                <a:gd name="connsiteY1" fmla="*/ 2106978 h 2809838"/>
                <a:gd name="connsiteX2" fmla="*/ 2509720 w 8023090"/>
                <a:gd name="connsiteY2" fmla="*/ 0 h 2809838"/>
                <a:gd name="connsiteX3" fmla="*/ 0 w 8023090"/>
                <a:gd name="connsiteY3" fmla="*/ 1338317 h 2809838"/>
                <a:gd name="connsiteX4" fmla="*/ 4428857 w 8023090"/>
                <a:gd name="connsiteY4" fmla="*/ 2485824 h 2809838"/>
                <a:gd name="connsiteX5" fmla="*/ 7558916 w 8023090"/>
                <a:gd name="connsiteY5" fmla="*/ 2809838 h 2809838"/>
                <a:gd name="connsiteX0" fmla="*/ 7558916 w 8023090"/>
                <a:gd name="connsiteY0" fmla="*/ 2809838 h 2809838"/>
                <a:gd name="connsiteX1" fmla="*/ 8023090 w 8023090"/>
                <a:gd name="connsiteY1" fmla="*/ 2106978 h 2809838"/>
                <a:gd name="connsiteX2" fmla="*/ 2509720 w 8023090"/>
                <a:gd name="connsiteY2" fmla="*/ 0 h 2809838"/>
                <a:gd name="connsiteX3" fmla="*/ 0 w 8023090"/>
                <a:gd name="connsiteY3" fmla="*/ 1338317 h 2809838"/>
                <a:gd name="connsiteX4" fmla="*/ 5135467 w 8023090"/>
                <a:gd name="connsiteY4" fmla="*/ 2621663 h 2809838"/>
                <a:gd name="connsiteX5" fmla="*/ 7558916 w 8023090"/>
                <a:gd name="connsiteY5" fmla="*/ 2809838 h 2809838"/>
                <a:gd name="connsiteX0" fmla="*/ 7558916 w 8304250"/>
                <a:gd name="connsiteY0" fmla="*/ 2809838 h 2809838"/>
                <a:gd name="connsiteX1" fmla="*/ 8304250 w 8304250"/>
                <a:gd name="connsiteY1" fmla="*/ 2157785 h 2809838"/>
                <a:gd name="connsiteX2" fmla="*/ 2509720 w 8304250"/>
                <a:gd name="connsiteY2" fmla="*/ 0 h 2809838"/>
                <a:gd name="connsiteX3" fmla="*/ 0 w 8304250"/>
                <a:gd name="connsiteY3" fmla="*/ 1338317 h 2809838"/>
                <a:gd name="connsiteX4" fmla="*/ 5135467 w 8304250"/>
                <a:gd name="connsiteY4" fmla="*/ 2621663 h 2809838"/>
                <a:gd name="connsiteX5" fmla="*/ 7558916 w 8304250"/>
                <a:gd name="connsiteY5" fmla="*/ 2809838 h 280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304250" h="2809838">
                  <a:moveTo>
                    <a:pt x="7558916" y="2809838"/>
                  </a:moveTo>
                  <a:lnTo>
                    <a:pt x="8304250" y="2157785"/>
                  </a:lnTo>
                  <a:lnTo>
                    <a:pt x="2509720" y="0"/>
                  </a:lnTo>
                  <a:lnTo>
                    <a:pt x="0" y="1338317"/>
                  </a:lnTo>
                  <a:lnTo>
                    <a:pt x="5135467" y="2621663"/>
                  </a:lnTo>
                  <a:lnTo>
                    <a:pt x="7558916" y="2809838"/>
                  </a:lnTo>
                  <a:close/>
                </a:path>
              </a:pathLst>
            </a:custGeom>
            <a:noFill/>
            <a:ln w="9525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0" name="자유형 19"/>
            <p:cNvSpPr/>
            <p:nvPr/>
          </p:nvSpPr>
          <p:spPr>
            <a:xfrm>
              <a:off x="7771982" y="3834390"/>
              <a:ext cx="4545612" cy="2089331"/>
            </a:xfrm>
            <a:custGeom>
              <a:avLst/>
              <a:gdLst>
                <a:gd name="connsiteX0" fmla="*/ 3055620 w 4335780"/>
                <a:gd name="connsiteY0" fmla="*/ 1767840 h 2400300"/>
                <a:gd name="connsiteX1" fmla="*/ 4335780 w 4335780"/>
                <a:gd name="connsiteY1" fmla="*/ 937260 h 2400300"/>
                <a:gd name="connsiteX2" fmla="*/ 2225040 w 4335780"/>
                <a:gd name="connsiteY2" fmla="*/ 0 h 2400300"/>
                <a:gd name="connsiteX3" fmla="*/ 0 w 4335780"/>
                <a:gd name="connsiteY3" fmla="*/ 1356360 h 2400300"/>
                <a:gd name="connsiteX4" fmla="*/ 2209800 w 4335780"/>
                <a:gd name="connsiteY4" fmla="*/ 2400300 h 2400300"/>
                <a:gd name="connsiteX5" fmla="*/ 3055620 w 4335780"/>
                <a:gd name="connsiteY5" fmla="*/ 1767840 h 2400300"/>
                <a:gd name="connsiteX0" fmla="*/ 2209800 w 4335780"/>
                <a:gd name="connsiteY0" fmla="*/ 2400300 h 2400300"/>
                <a:gd name="connsiteX1" fmla="*/ 4335780 w 4335780"/>
                <a:gd name="connsiteY1" fmla="*/ 937260 h 2400300"/>
                <a:gd name="connsiteX2" fmla="*/ 2225040 w 4335780"/>
                <a:gd name="connsiteY2" fmla="*/ 0 h 2400300"/>
                <a:gd name="connsiteX3" fmla="*/ 0 w 4335780"/>
                <a:gd name="connsiteY3" fmla="*/ 1356360 h 2400300"/>
                <a:gd name="connsiteX4" fmla="*/ 2209800 w 4335780"/>
                <a:gd name="connsiteY4" fmla="*/ 2400300 h 2400300"/>
                <a:gd name="connsiteX0" fmla="*/ 3512820 w 4335780"/>
                <a:gd name="connsiteY0" fmla="*/ 1706880 h 1706880"/>
                <a:gd name="connsiteX1" fmla="*/ 4335780 w 4335780"/>
                <a:gd name="connsiteY1" fmla="*/ 937260 h 1706880"/>
                <a:gd name="connsiteX2" fmla="*/ 2225040 w 4335780"/>
                <a:gd name="connsiteY2" fmla="*/ 0 h 1706880"/>
                <a:gd name="connsiteX3" fmla="*/ 0 w 4335780"/>
                <a:gd name="connsiteY3" fmla="*/ 1356360 h 1706880"/>
                <a:gd name="connsiteX4" fmla="*/ 3512820 w 4335780"/>
                <a:gd name="connsiteY4" fmla="*/ 1706880 h 1706880"/>
                <a:gd name="connsiteX0" fmla="*/ 2484120 w 3307080"/>
                <a:gd name="connsiteY0" fmla="*/ 1706880 h 1706880"/>
                <a:gd name="connsiteX1" fmla="*/ 3307080 w 3307080"/>
                <a:gd name="connsiteY1" fmla="*/ 937260 h 1706880"/>
                <a:gd name="connsiteX2" fmla="*/ 1196340 w 3307080"/>
                <a:gd name="connsiteY2" fmla="*/ 0 h 1706880"/>
                <a:gd name="connsiteX3" fmla="*/ 0 w 3307080"/>
                <a:gd name="connsiteY3" fmla="*/ 502920 h 1706880"/>
                <a:gd name="connsiteX4" fmla="*/ 2484120 w 3307080"/>
                <a:gd name="connsiteY4" fmla="*/ 1706880 h 1706880"/>
                <a:gd name="connsiteX0" fmla="*/ 2484120 w 3307080"/>
                <a:gd name="connsiteY0" fmla="*/ 1859280 h 1859280"/>
                <a:gd name="connsiteX1" fmla="*/ 3307080 w 3307080"/>
                <a:gd name="connsiteY1" fmla="*/ 1089660 h 1859280"/>
                <a:gd name="connsiteX2" fmla="*/ 990600 w 3307080"/>
                <a:gd name="connsiteY2" fmla="*/ 0 h 1859280"/>
                <a:gd name="connsiteX3" fmla="*/ 0 w 3307080"/>
                <a:gd name="connsiteY3" fmla="*/ 655320 h 1859280"/>
                <a:gd name="connsiteX4" fmla="*/ 2484120 w 3307080"/>
                <a:gd name="connsiteY4" fmla="*/ 1859280 h 1859280"/>
                <a:gd name="connsiteX0" fmla="*/ 2484120 w 3307080"/>
                <a:gd name="connsiteY0" fmla="*/ 1889760 h 1889760"/>
                <a:gd name="connsiteX1" fmla="*/ 3307080 w 3307080"/>
                <a:gd name="connsiteY1" fmla="*/ 1120140 h 1889760"/>
                <a:gd name="connsiteX2" fmla="*/ 922020 w 3307080"/>
                <a:gd name="connsiteY2" fmla="*/ 0 h 1889760"/>
                <a:gd name="connsiteX3" fmla="*/ 0 w 3307080"/>
                <a:gd name="connsiteY3" fmla="*/ 685800 h 1889760"/>
                <a:gd name="connsiteX4" fmla="*/ 2484120 w 3307080"/>
                <a:gd name="connsiteY4" fmla="*/ 1889760 h 1889760"/>
                <a:gd name="connsiteX0" fmla="*/ 2579370 w 3402330"/>
                <a:gd name="connsiteY0" fmla="*/ 1889760 h 1889760"/>
                <a:gd name="connsiteX1" fmla="*/ 3402330 w 3402330"/>
                <a:gd name="connsiteY1" fmla="*/ 1120140 h 1889760"/>
                <a:gd name="connsiteX2" fmla="*/ 1017270 w 3402330"/>
                <a:gd name="connsiteY2" fmla="*/ 0 h 1889760"/>
                <a:gd name="connsiteX3" fmla="*/ 0 w 3402330"/>
                <a:gd name="connsiteY3" fmla="*/ 635000 h 1889760"/>
                <a:gd name="connsiteX4" fmla="*/ 2579370 w 3402330"/>
                <a:gd name="connsiteY4" fmla="*/ 1889760 h 1889760"/>
                <a:gd name="connsiteX0" fmla="*/ 2579370 w 3402330"/>
                <a:gd name="connsiteY0" fmla="*/ 1880235 h 1880235"/>
                <a:gd name="connsiteX1" fmla="*/ 3402330 w 3402330"/>
                <a:gd name="connsiteY1" fmla="*/ 1110615 h 1880235"/>
                <a:gd name="connsiteX2" fmla="*/ 1031557 w 3402330"/>
                <a:gd name="connsiteY2" fmla="*/ 0 h 1880235"/>
                <a:gd name="connsiteX3" fmla="*/ 0 w 3402330"/>
                <a:gd name="connsiteY3" fmla="*/ 625475 h 1880235"/>
                <a:gd name="connsiteX4" fmla="*/ 2579370 w 3402330"/>
                <a:gd name="connsiteY4" fmla="*/ 1880235 h 1880235"/>
                <a:gd name="connsiteX0" fmla="*/ 2579370 w 3402330"/>
                <a:gd name="connsiteY0" fmla="*/ 1894523 h 1894523"/>
                <a:gd name="connsiteX1" fmla="*/ 3402330 w 3402330"/>
                <a:gd name="connsiteY1" fmla="*/ 1124903 h 1894523"/>
                <a:gd name="connsiteX2" fmla="*/ 1055370 w 3402330"/>
                <a:gd name="connsiteY2" fmla="*/ 0 h 1894523"/>
                <a:gd name="connsiteX3" fmla="*/ 0 w 3402330"/>
                <a:gd name="connsiteY3" fmla="*/ 639763 h 1894523"/>
                <a:gd name="connsiteX4" fmla="*/ 2579370 w 3402330"/>
                <a:gd name="connsiteY4" fmla="*/ 1894523 h 1894523"/>
                <a:gd name="connsiteX0" fmla="*/ 2579370 w 3402330"/>
                <a:gd name="connsiteY0" fmla="*/ 1850073 h 1850073"/>
                <a:gd name="connsiteX1" fmla="*/ 3402330 w 3402330"/>
                <a:gd name="connsiteY1" fmla="*/ 1080453 h 1850073"/>
                <a:gd name="connsiteX2" fmla="*/ 991870 w 3402330"/>
                <a:gd name="connsiteY2" fmla="*/ 0 h 1850073"/>
                <a:gd name="connsiteX3" fmla="*/ 0 w 3402330"/>
                <a:gd name="connsiteY3" fmla="*/ 595313 h 1850073"/>
                <a:gd name="connsiteX4" fmla="*/ 2579370 w 3402330"/>
                <a:gd name="connsiteY4" fmla="*/ 1850073 h 1850073"/>
                <a:gd name="connsiteX0" fmla="*/ 2469001 w 3291961"/>
                <a:gd name="connsiteY0" fmla="*/ 1850073 h 1850073"/>
                <a:gd name="connsiteX1" fmla="*/ 3291961 w 3291961"/>
                <a:gd name="connsiteY1" fmla="*/ 1080453 h 1850073"/>
                <a:gd name="connsiteX2" fmla="*/ 881501 w 3291961"/>
                <a:gd name="connsiteY2" fmla="*/ 0 h 1850073"/>
                <a:gd name="connsiteX3" fmla="*/ 0 w 3291961"/>
                <a:gd name="connsiteY3" fmla="*/ 805734 h 1850073"/>
                <a:gd name="connsiteX4" fmla="*/ 2469001 w 3291961"/>
                <a:gd name="connsiteY4" fmla="*/ 1850073 h 1850073"/>
                <a:gd name="connsiteX0" fmla="*/ 2469001 w 3291961"/>
                <a:gd name="connsiteY0" fmla="*/ 1468686 h 1468686"/>
                <a:gd name="connsiteX1" fmla="*/ 3291961 w 3291961"/>
                <a:gd name="connsiteY1" fmla="*/ 699066 h 1468686"/>
                <a:gd name="connsiteX2" fmla="*/ 778030 w 3291961"/>
                <a:gd name="connsiteY2" fmla="*/ 0 h 1468686"/>
                <a:gd name="connsiteX3" fmla="*/ 0 w 3291961"/>
                <a:gd name="connsiteY3" fmla="*/ 424347 h 1468686"/>
                <a:gd name="connsiteX4" fmla="*/ 2469001 w 3291961"/>
                <a:gd name="connsiteY4" fmla="*/ 1468686 h 1468686"/>
                <a:gd name="connsiteX0" fmla="*/ 2655249 w 3291961"/>
                <a:gd name="connsiteY0" fmla="*/ 1442383 h 1442383"/>
                <a:gd name="connsiteX1" fmla="*/ 3291961 w 3291961"/>
                <a:gd name="connsiteY1" fmla="*/ 699066 h 1442383"/>
                <a:gd name="connsiteX2" fmla="*/ 778030 w 3291961"/>
                <a:gd name="connsiteY2" fmla="*/ 0 h 1442383"/>
                <a:gd name="connsiteX3" fmla="*/ 0 w 3291961"/>
                <a:gd name="connsiteY3" fmla="*/ 424347 h 1442383"/>
                <a:gd name="connsiteX4" fmla="*/ 2655249 w 3291961"/>
                <a:gd name="connsiteY4" fmla="*/ 1442383 h 1442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91961" h="1442383">
                  <a:moveTo>
                    <a:pt x="2655249" y="1442383"/>
                  </a:moveTo>
                  <a:lnTo>
                    <a:pt x="3291961" y="699066"/>
                  </a:lnTo>
                  <a:lnTo>
                    <a:pt x="778030" y="0"/>
                  </a:lnTo>
                  <a:lnTo>
                    <a:pt x="0" y="424347"/>
                  </a:lnTo>
                  <a:lnTo>
                    <a:pt x="2655249" y="1442383"/>
                  </a:lnTo>
                  <a:close/>
                </a:path>
              </a:pathLst>
            </a:custGeom>
            <a:noFill/>
            <a:ln w="9525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3" name="자유형 22"/>
            <p:cNvSpPr/>
            <p:nvPr/>
          </p:nvSpPr>
          <p:spPr>
            <a:xfrm>
              <a:off x="2925858" y="2666215"/>
              <a:ext cx="2686853" cy="909839"/>
            </a:xfrm>
            <a:custGeom>
              <a:avLst/>
              <a:gdLst>
                <a:gd name="connsiteX0" fmla="*/ 3055620 w 4335780"/>
                <a:gd name="connsiteY0" fmla="*/ 1767840 h 2400300"/>
                <a:gd name="connsiteX1" fmla="*/ 4335780 w 4335780"/>
                <a:gd name="connsiteY1" fmla="*/ 937260 h 2400300"/>
                <a:gd name="connsiteX2" fmla="*/ 2225040 w 4335780"/>
                <a:gd name="connsiteY2" fmla="*/ 0 h 2400300"/>
                <a:gd name="connsiteX3" fmla="*/ 0 w 4335780"/>
                <a:gd name="connsiteY3" fmla="*/ 1356360 h 2400300"/>
                <a:gd name="connsiteX4" fmla="*/ 2209800 w 4335780"/>
                <a:gd name="connsiteY4" fmla="*/ 2400300 h 2400300"/>
                <a:gd name="connsiteX5" fmla="*/ 3055620 w 4335780"/>
                <a:gd name="connsiteY5" fmla="*/ 1767840 h 2400300"/>
                <a:gd name="connsiteX0" fmla="*/ 2209800 w 4335780"/>
                <a:gd name="connsiteY0" fmla="*/ 2400300 h 2400300"/>
                <a:gd name="connsiteX1" fmla="*/ 4335780 w 4335780"/>
                <a:gd name="connsiteY1" fmla="*/ 937260 h 2400300"/>
                <a:gd name="connsiteX2" fmla="*/ 2225040 w 4335780"/>
                <a:gd name="connsiteY2" fmla="*/ 0 h 2400300"/>
                <a:gd name="connsiteX3" fmla="*/ 0 w 4335780"/>
                <a:gd name="connsiteY3" fmla="*/ 1356360 h 2400300"/>
                <a:gd name="connsiteX4" fmla="*/ 2209800 w 4335780"/>
                <a:gd name="connsiteY4" fmla="*/ 2400300 h 2400300"/>
                <a:gd name="connsiteX0" fmla="*/ 3512820 w 4335780"/>
                <a:gd name="connsiteY0" fmla="*/ 1706880 h 1706880"/>
                <a:gd name="connsiteX1" fmla="*/ 4335780 w 4335780"/>
                <a:gd name="connsiteY1" fmla="*/ 937260 h 1706880"/>
                <a:gd name="connsiteX2" fmla="*/ 2225040 w 4335780"/>
                <a:gd name="connsiteY2" fmla="*/ 0 h 1706880"/>
                <a:gd name="connsiteX3" fmla="*/ 0 w 4335780"/>
                <a:gd name="connsiteY3" fmla="*/ 1356360 h 1706880"/>
                <a:gd name="connsiteX4" fmla="*/ 3512820 w 4335780"/>
                <a:gd name="connsiteY4" fmla="*/ 1706880 h 1706880"/>
                <a:gd name="connsiteX0" fmla="*/ 2484120 w 3307080"/>
                <a:gd name="connsiteY0" fmla="*/ 1706880 h 1706880"/>
                <a:gd name="connsiteX1" fmla="*/ 3307080 w 3307080"/>
                <a:gd name="connsiteY1" fmla="*/ 937260 h 1706880"/>
                <a:gd name="connsiteX2" fmla="*/ 1196340 w 3307080"/>
                <a:gd name="connsiteY2" fmla="*/ 0 h 1706880"/>
                <a:gd name="connsiteX3" fmla="*/ 0 w 3307080"/>
                <a:gd name="connsiteY3" fmla="*/ 502920 h 1706880"/>
                <a:gd name="connsiteX4" fmla="*/ 2484120 w 3307080"/>
                <a:gd name="connsiteY4" fmla="*/ 1706880 h 1706880"/>
                <a:gd name="connsiteX0" fmla="*/ 2484120 w 3307080"/>
                <a:gd name="connsiteY0" fmla="*/ 1859280 h 1859280"/>
                <a:gd name="connsiteX1" fmla="*/ 3307080 w 3307080"/>
                <a:gd name="connsiteY1" fmla="*/ 1089660 h 1859280"/>
                <a:gd name="connsiteX2" fmla="*/ 990600 w 3307080"/>
                <a:gd name="connsiteY2" fmla="*/ 0 h 1859280"/>
                <a:gd name="connsiteX3" fmla="*/ 0 w 3307080"/>
                <a:gd name="connsiteY3" fmla="*/ 655320 h 1859280"/>
                <a:gd name="connsiteX4" fmla="*/ 2484120 w 3307080"/>
                <a:gd name="connsiteY4" fmla="*/ 1859280 h 1859280"/>
                <a:gd name="connsiteX0" fmla="*/ 2484120 w 3307080"/>
                <a:gd name="connsiteY0" fmla="*/ 1889760 h 1889760"/>
                <a:gd name="connsiteX1" fmla="*/ 3307080 w 3307080"/>
                <a:gd name="connsiteY1" fmla="*/ 1120140 h 1889760"/>
                <a:gd name="connsiteX2" fmla="*/ 922020 w 3307080"/>
                <a:gd name="connsiteY2" fmla="*/ 0 h 1889760"/>
                <a:gd name="connsiteX3" fmla="*/ 0 w 3307080"/>
                <a:gd name="connsiteY3" fmla="*/ 685800 h 1889760"/>
                <a:gd name="connsiteX4" fmla="*/ 2484120 w 3307080"/>
                <a:gd name="connsiteY4" fmla="*/ 1889760 h 1889760"/>
                <a:gd name="connsiteX0" fmla="*/ 2484120 w 3482340"/>
                <a:gd name="connsiteY0" fmla="*/ 1889760 h 1889760"/>
                <a:gd name="connsiteX1" fmla="*/ 3482340 w 3482340"/>
                <a:gd name="connsiteY1" fmla="*/ 1348740 h 1889760"/>
                <a:gd name="connsiteX2" fmla="*/ 922020 w 3482340"/>
                <a:gd name="connsiteY2" fmla="*/ 0 h 1889760"/>
                <a:gd name="connsiteX3" fmla="*/ 0 w 3482340"/>
                <a:gd name="connsiteY3" fmla="*/ 685800 h 1889760"/>
                <a:gd name="connsiteX4" fmla="*/ 2484120 w 3482340"/>
                <a:gd name="connsiteY4" fmla="*/ 1889760 h 1889760"/>
                <a:gd name="connsiteX0" fmla="*/ 2484120 w 3482340"/>
                <a:gd name="connsiteY0" fmla="*/ 1203960 h 1203960"/>
                <a:gd name="connsiteX1" fmla="*/ 3482340 w 3482340"/>
                <a:gd name="connsiteY1" fmla="*/ 662940 h 1203960"/>
                <a:gd name="connsiteX2" fmla="*/ 2461260 w 3482340"/>
                <a:gd name="connsiteY2" fmla="*/ 259080 h 1203960"/>
                <a:gd name="connsiteX3" fmla="*/ 0 w 3482340"/>
                <a:gd name="connsiteY3" fmla="*/ 0 h 1203960"/>
                <a:gd name="connsiteX4" fmla="*/ 2484120 w 3482340"/>
                <a:gd name="connsiteY4" fmla="*/ 1203960 h 1203960"/>
                <a:gd name="connsiteX0" fmla="*/ 1028700 w 2026920"/>
                <a:gd name="connsiteY0" fmla="*/ 944880 h 944880"/>
                <a:gd name="connsiteX1" fmla="*/ 2026920 w 2026920"/>
                <a:gd name="connsiteY1" fmla="*/ 403860 h 944880"/>
                <a:gd name="connsiteX2" fmla="*/ 1005840 w 2026920"/>
                <a:gd name="connsiteY2" fmla="*/ 0 h 944880"/>
                <a:gd name="connsiteX3" fmla="*/ 0 w 2026920"/>
                <a:gd name="connsiteY3" fmla="*/ 403860 h 944880"/>
                <a:gd name="connsiteX4" fmla="*/ 1028700 w 2026920"/>
                <a:gd name="connsiteY4" fmla="*/ 944880 h 944880"/>
                <a:gd name="connsiteX0" fmla="*/ 1082040 w 2080260"/>
                <a:gd name="connsiteY0" fmla="*/ 944880 h 944880"/>
                <a:gd name="connsiteX1" fmla="*/ 2080260 w 2080260"/>
                <a:gd name="connsiteY1" fmla="*/ 403860 h 944880"/>
                <a:gd name="connsiteX2" fmla="*/ 1059180 w 2080260"/>
                <a:gd name="connsiteY2" fmla="*/ 0 h 944880"/>
                <a:gd name="connsiteX3" fmla="*/ 0 w 2080260"/>
                <a:gd name="connsiteY3" fmla="*/ 472440 h 944880"/>
                <a:gd name="connsiteX4" fmla="*/ 1082040 w 2080260"/>
                <a:gd name="connsiteY4" fmla="*/ 944880 h 944880"/>
                <a:gd name="connsiteX0" fmla="*/ 1013460 w 2011680"/>
                <a:gd name="connsiteY0" fmla="*/ 944880 h 944880"/>
                <a:gd name="connsiteX1" fmla="*/ 2011680 w 2011680"/>
                <a:gd name="connsiteY1" fmla="*/ 403860 h 944880"/>
                <a:gd name="connsiteX2" fmla="*/ 990600 w 2011680"/>
                <a:gd name="connsiteY2" fmla="*/ 0 h 944880"/>
                <a:gd name="connsiteX3" fmla="*/ 0 w 2011680"/>
                <a:gd name="connsiteY3" fmla="*/ 434340 h 944880"/>
                <a:gd name="connsiteX4" fmla="*/ 1013460 w 2011680"/>
                <a:gd name="connsiteY4" fmla="*/ 944880 h 944880"/>
                <a:gd name="connsiteX0" fmla="*/ 1074420 w 2011680"/>
                <a:gd name="connsiteY0" fmla="*/ 944880 h 944880"/>
                <a:gd name="connsiteX1" fmla="*/ 2011680 w 2011680"/>
                <a:gd name="connsiteY1" fmla="*/ 403860 h 944880"/>
                <a:gd name="connsiteX2" fmla="*/ 990600 w 2011680"/>
                <a:gd name="connsiteY2" fmla="*/ 0 h 944880"/>
                <a:gd name="connsiteX3" fmla="*/ 0 w 2011680"/>
                <a:gd name="connsiteY3" fmla="*/ 434340 h 944880"/>
                <a:gd name="connsiteX4" fmla="*/ 1074420 w 2011680"/>
                <a:gd name="connsiteY4" fmla="*/ 944880 h 944880"/>
                <a:gd name="connsiteX0" fmla="*/ 1036320 w 2011680"/>
                <a:gd name="connsiteY0" fmla="*/ 906780 h 906780"/>
                <a:gd name="connsiteX1" fmla="*/ 2011680 w 2011680"/>
                <a:gd name="connsiteY1" fmla="*/ 403860 h 906780"/>
                <a:gd name="connsiteX2" fmla="*/ 990600 w 2011680"/>
                <a:gd name="connsiteY2" fmla="*/ 0 h 906780"/>
                <a:gd name="connsiteX3" fmla="*/ 0 w 2011680"/>
                <a:gd name="connsiteY3" fmla="*/ 434340 h 906780"/>
                <a:gd name="connsiteX4" fmla="*/ 1036320 w 2011680"/>
                <a:gd name="connsiteY4" fmla="*/ 906780 h 906780"/>
                <a:gd name="connsiteX0" fmla="*/ 1036320 w 2011680"/>
                <a:gd name="connsiteY0" fmla="*/ 906780 h 906780"/>
                <a:gd name="connsiteX1" fmla="*/ 2011680 w 2011680"/>
                <a:gd name="connsiteY1" fmla="*/ 388620 h 906780"/>
                <a:gd name="connsiteX2" fmla="*/ 990600 w 2011680"/>
                <a:gd name="connsiteY2" fmla="*/ 0 h 906780"/>
                <a:gd name="connsiteX3" fmla="*/ 0 w 2011680"/>
                <a:gd name="connsiteY3" fmla="*/ 434340 h 906780"/>
                <a:gd name="connsiteX4" fmla="*/ 1036320 w 2011680"/>
                <a:gd name="connsiteY4" fmla="*/ 906780 h 906780"/>
                <a:gd name="connsiteX0" fmla="*/ 1077595 w 2011680"/>
                <a:gd name="connsiteY0" fmla="*/ 916305 h 916305"/>
                <a:gd name="connsiteX1" fmla="*/ 2011680 w 2011680"/>
                <a:gd name="connsiteY1" fmla="*/ 388620 h 916305"/>
                <a:gd name="connsiteX2" fmla="*/ 990600 w 2011680"/>
                <a:gd name="connsiteY2" fmla="*/ 0 h 916305"/>
                <a:gd name="connsiteX3" fmla="*/ 0 w 2011680"/>
                <a:gd name="connsiteY3" fmla="*/ 434340 h 916305"/>
                <a:gd name="connsiteX4" fmla="*/ 1077595 w 2011680"/>
                <a:gd name="connsiteY4" fmla="*/ 916305 h 916305"/>
                <a:gd name="connsiteX0" fmla="*/ 1093470 w 2011680"/>
                <a:gd name="connsiteY0" fmla="*/ 922655 h 922655"/>
                <a:gd name="connsiteX1" fmla="*/ 2011680 w 2011680"/>
                <a:gd name="connsiteY1" fmla="*/ 388620 h 922655"/>
                <a:gd name="connsiteX2" fmla="*/ 990600 w 2011680"/>
                <a:gd name="connsiteY2" fmla="*/ 0 h 922655"/>
                <a:gd name="connsiteX3" fmla="*/ 0 w 2011680"/>
                <a:gd name="connsiteY3" fmla="*/ 434340 h 922655"/>
                <a:gd name="connsiteX4" fmla="*/ 1093470 w 2011680"/>
                <a:gd name="connsiteY4" fmla="*/ 922655 h 922655"/>
                <a:gd name="connsiteX0" fmla="*/ 1093470 w 2011680"/>
                <a:gd name="connsiteY0" fmla="*/ 915511 h 915511"/>
                <a:gd name="connsiteX1" fmla="*/ 2011680 w 2011680"/>
                <a:gd name="connsiteY1" fmla="*/ 381476 h 915511"/>
                <a:gd name="connsiteX2" fmla="*/ 1016794 w 2011680"/>
                <a:gd name="connsiteY2" fmla="*/ 0 h 915511"/>
                <a:gd name="connsiteX3" fmla="*/ 0 w 2011680"/>
                <a:gd name="connsiteY3" fmla="*/ 427196 h 915511"/>
                <a:gd name="connsiteX4" fmla="*/ 1093470 w 2011680"/>
                <a:gd name="connsiteY4" fmla="*/ 915511 h 915511"/>
                <a:gd name="connsiteX0" fmla="*/ 1093470 w 2011680"/>
                <a:gd name="connsiteY0" fmla="*/ 920274 h 920274"/>
                <a:gd name="connsiteX1" fmla="*/ 2011680 w 2011680"/>
                <a:gd name="connsiteY1" fmla="*/ 386239 h 920274"/>
                <a:gd name="connsiteX2" fmla="*/ 1014412 w 2011680"/>
                <a:gd name="connsiteY2" fmla="*/ 0 h 920274"/>
                <a:gd name="connsiteX3" fmla="*/ 0 w 2011680"/>
                <a:gd name="connsiteY3" fmla="*/ 431959 h 920274"/>
                <a:gd name="connsiteX4" fmla="*/ 1093470 w 2011680"/>
                <a:gd name="connsiteY4" fmla="*/ 920274 h 920274"/>
                <a:gd name="connsiteX0" fmla="*/ 1093470 w 2011680"/>
                <a:gd name="connsiteY0" fmla="*/ 920274 h 920274"/>
                <a:gd name="connsiteX1" fmla="*/ 2011680 w 2011680"/>
                <a:gd name="connsiteY1" fmla="*/ 386239 h 920274"/>
                <a:gd name="connsiteX2" fmla="*/ 1002506 w 2011680"/>
                <a:gd name="connsiteY2" fmla="*/ 0 h 920274"/>
                <a:gd name="connsiteX3" fmla="*/ 0 w 2011680"/>
                <a:gd name="connsiteY3" fmla="*/ 431959 h 920274"/>
                <a:gd name="connsiteX4" fmla="*/ 1093470 w 2011680"/>
                <a:gd name="connsiteY4" fmla="*/ 920274 h 920274"/>
                <a:gd name="connsiteX0" fmla="*/ 1093470 w 2011680"/>
                <a:gd name="connsiteY0" fmla="*/ 917893 h 917893"/>
                <a:gd name="connsiteX1" fmla="*/ 2011680 w 2011680"/>
                <a:gd name="connsiteY1" fmla="*/ 383858 h 917893"/>
                <a:gd name="connsiteX2" fmla="*/ 1009650 w 2011680"/>
                <a:gd name="connsiteY2" fmla="*/ 0 h 917893"/>
                <a:gd name="connsiteX3" fmla="*/ 0 w 2011680"/>
                <a:gd name="connsiteY3" fmla="*/ 429578 h 917893"/>
                <a:gd name="connsiteX4" fmla="*/ 1093470 w 2011680"/>
                <a:gd name="connsiteY4" fmla="*/ 917893 h 917893"/>
                <a:gd name="connsiteX0" fmla="*/ 1188720 w 2106930"/>
                <a:gd name="connsiteY0" fmla="*/ 917893 h 917893"/>
                <a:gd name="connsiteX1" fmla="*/ 2106930 w 2106930"/>
                <a:gd name="connsiteY1" fmla="*/ 383858 h 917893"/>
                <a:gd name="connsiteX2" fmla="*/ 1104900 w 2106930"/>
                <a:gd name="connsiteY2" fmla="*/ 0 h 917893"/>
                <a:gd name="connsiteX3" fmla="*/ 0 w 2106930"/>
                <a:gd name="connsiteY3" fmla="*/ 391478 h 917893"/>
                <a:gd name="connsiteX4" fmla="*/ 1188720 w 2106930"/>
                <a:gd name="connsiteY4" fmla="*/ 917893 h 917893"/>
                <a:gd name="connsiteX0" fmla="*/ 1181576 w 2099786"/>
                <a:gd name="connsiteY0" fmla="*/ 917893 h 917893"/>
                <a:gd name="connsiteX1" fmla="*/ 2099786 w 2099786"/>
                <a:gd name="connsiteY1" fmla="*/ 383858 h 917893"/>
                <a:gd name="connsiteX2" fmla="*/ 1097756 w 2099786"/>
                <a:gd name="connsiteY2" fmla="*/ 0 h 917893"/>
                <a:gd name="connsiteX3" fmla="*/ 0 w 2099786"/>
                <a:gd name="connsiteY3" fmla="*/ 398622 h 917893"/>
                <a:gd name="connsiteX4" fmla="*/ 1181576 w 2099786"/>
                <a:gd name="connsiteY4" fmla="*/ 917893 h 917893"/>
                <a:gd name="connsiteX0" fmla="*/ 1188720 w 2106930"/>
                <a:gd name="connsiteY0" fmla="*/ 917893 h 917893"/>
                <a:gd name="connsiteX1" fmla="*/ 2106930 w 2106930"/>
                <a:gd name="connsiteY1" fmla="*/ 383858 h 917893"/>
                <a:gd name="connsiteX2" fmla="*/ 1104900 w 2106930"/>
                <a:gd name="connsiteY2" fmla="*/ 0 h 917893"/>
                <a:gd name="connsiteX3" fmla="*/ 0 w 2106930"/>
                <a:gd name="connsiteY3" fmla="*/ 396241 h 917893"/>
                <a:gd name="connsiteX4" fmla="*/ 1188720 w 2106930"/>
                <a:gd name="connsiteY4" fmla="*/ 917893 h 917893"/>
                <a:gd name="connsiteX0" fmla="*/ 1183957 w 2102167"/>
                <a:gd name="connsiteY0" fmla="*/ 917893 h 917893"/>
                <a:gd name="connsiteX1" fmla="*/ 2102167 w 2102167"/>
                <a:gd name="connsiteY1" fmla="*/ 383858 h 917893"/>
                <a:gd name="connsiteX2" fmla="*/ 1100137 w 2102167"/>
                <a:gd name="connsiteY2" fmla="*/ 0 h 917893"/>
                <a:gd name="connsiteX3" fmla="*/ 0 w 2102167"/>
                <a:gd name="connsiteY3" fmla="*/ 396241 h 917893"/>
                <a:gd name="connsiteX4" fmla="*/ 1183957 w 2102167"/>
                <a:gd name="connsiteY4" fmla="*/ 917893 h 917893"/>
                <a:gd name="connsiteX0" fmla="*/ 1263332 w 2102167"/>
                <a:gd name="connsiteY0" fmla="*/ 949643 h 949643"/>
                <a:gd name="connsiteX1" fmla="*/ 2102167 w 2102167"/>
                <a:gd name="connsiteY1" fmla="*/ 383858 h 949643"/>
                <a:gd name="connsiteX2" fmla="*/ 1100137 w 2102167"/>
                <a:gd name="connsiteY2" fmla="*/ 0 h 949643"/>
                <a:gd name="connsiteX3" fmla="*/ 0 w 2102167"/>
                <a:gd name="connsiteY3" fmla="*/ 396241 h 949643"/>
                <a:gd name="connsiteX4" fmla="*/ 1263332 w 2102167"/>
                <a:gd name="connsiteY4" fmla="*/ 949643 h 949643"/>
                <a:gd name="connsiteX0" fmla="*/ 1263332 w 2216467"/>
                <a:gd name="connsiteY0" fmla="*/ 949643 h 949643"/>
                <a:gd name="connsiteX1" fmla="*/ 2216467 w 2216467"/>
                <a:gd name="connsiteY1" fmla="*/ 434658 h 949643"/>
                <a:gd name="connsiteX2" fmla="*/ 1100137 w 2216467"/>
                <a:gd name="connsiteY2" fmla="*/ 0 h 949643"/>
                <a:gd name="connsiteX3" fmla="*/ 0 w 2216467"/>
                <a:gd name="connsiteY3" fmla="*/ 396241 h 949643"/>
                <a:gd name="connsiteX4" fmla="*/ 1263332 w 2216467"/>
                <a:gd name="connsiteY4" fmla="*/ 949643 h 949643"/>
                <a:gd name="connsiteX0" fmla="*/ 1231582 w 2216467"/>
                <a:gd name="connsiteY0" fmla="*/ 930593 h 930593"/>
                <a:gd name="connsiteX1" fmla="*/ 2216467 w 2216467"/>
                <a:gd name="connsiteY1" fmla="*/ 434658 h 930593"/>
                <a:gd name="connsiteX2" fmla="*/ 1100137 w 2216467"/>
                <a:gd name="connsiteY2" fmla="*/ 0 h 930593"/>
                <a:gd name="connsiteX3" fmla="*/ 0 w 2216467"/>
                <a:gd name="connsiteY3" fmla="*/ 396241 h 930593"/>
                <a:gd name="connsiteX4" fmla="*/ 1231582 w 2216467"/>
                <a:gd name="connsiteY4" fmla="*/ 930593 h 930593"/>
                <a:gd name="connsiteX0" fmla="*/ 1231582 w 2165667"/>
                <a:gd name="connsiteY0" fmla="*/ 930593 h 930593"/>
                <a:gd name="connsiteX1" fmla="*/ 2165667 w 2165667"/>
                <a:gd name="connsiteY1" fmla="*/ 409258 h 930593"/>
                <a:gd name="connsiteX2" fmla="*/ 1100137 w 2165667"/>
                <a:gd name="connsiteY2" fmla="*/ 0 h 930593"/>
                <a:gd name="connsiteX3" fmla="*/ 0 w 2165667"/>
                <a:gd name="connsiteY3" fmla="*/ 396241 h 930593"/>
                <a:gd name="connsiteX4" fmla="*/ 1231582 w 2165667"/>
                <a:gd name="connsiteY4" fmla="*/ 930593 h 930593"/>
                <a:gd name="connsiteX0" fmla="*/ 1231582 w 2137092"/>
                <a:gd name="connsiteY0" fmla="*/ 930593 h 930593"/>
                <a:gd name="connsiteX1" fmla="*/ 2137092 w 2137092"/>
                <a:gd name="connsiteY1" fmla="*/ 430689 h 930593"/>
                <a:gd name="connsiteX2" fmla="*/ 1100137 w 2137092"/>
                <a:gd name="connsiteY2" fmla="*/ 0 h 930593"/>
                <a:gd name="connsiteX3" fmla="*/ 0 w 2137092"/>
                <a:gd name="connsiteY3" fmla="*/ 396241 h 930593"/>
                <a:gd name="connsiteX4" fmla="*/ 1231582 w 2137092"/>
                <a:gd name="connsiteY4" fmla="*/ 930593 h 930593"/>
                <a:gd name="connsiteX0" fmla="*/ 1231582 w 2125186"/>
                <a:gd name="connsiteY0" fmla="*/ 930593 h 930593"/>
                <a:gd name="connsiteX1" fmla="*/ 2125186 w 2125186"/>
                <a:gd name="connsiteY1" fmla="*/ 418783 h 930593"/>
                <a:gd name="connsiteX2" fmla="*/ 1100137 w 2125186"/>
                <a:gd name="connsiteY2" fmla="*/ 0 h 930593"/>
                <a:gd name="connsiteX3" fmla="*/ 0 w 2125186"/>
                <a:gd name="connsiteY3" fmla="*/ 396241 h 930593"/>
                <a:gd name="connsiteX4" fmla="*/ 1231582 w 2125186"/>
                <a:gd name="connsiteY4" fmla="*/ 930593 h 930593"/>
                <a:gd name="connsiteX0" fmla="*/ 1231582 w 2125186"/>
                <a:gd name="connsiteY0" fmla="*/ 930593 h 930593"/>
                <a:gd name="connsiteX1" fmla="*/ 2125186 w 2125186"/>
                <a:gd name="connsiteY1" fmla="*/ 425927 h 930593"/>
                <a:gd name="connsiteX2" fmla="*/ 1100137 w 2125186"/>
                <a:gd name="connsiteY2" fmla="*/ 0 h 930593"/>
                <a:gd name="connsiteX3" fmla="*/ 0 w 2125186"/>
                <a:gd name="connsiteY3" fmla="*/ 396241 h 930593"/>
                <a:gd name="connsiteX4" fmla="*/ 1231582 w 2125186"/>
                <a:gd name="connsiteY4" fmla="*/ 930593 h 930593"/>
                <a:gd name="connsiteX0" fmla="*/ 1162601 w 2056205"/>
                <a:gd name="connsiteY0" fmla="*/ 930593 h 930593"/>
                <a:gd name="connsiteX1" fmla="*/ 2056205 w 2056205"/>
                <a:gd name="connsiteY1" fmla="*/ 425927 h 930593"/>
                <a:gd name="connsiteX2" fmla="*/ 1031156 w 2056205"/>
                <a:gd name="connsiteY2" fmla="*/ 0 h 930593"/>
                <a:gd name="connsiteX3" fmla="*/ 0 w 2056205"/>
                <a:gd name="connsiteY3" fmla="*/ 560632 h 930593"/>
                <a:gd name="connsiteX4" fmla="*/ 1162601 w 2056205"/>
                <a:gd name="connsiteY4" fmla="*/ 930593 h 930593"/>
                <a:gd name="connsiteX0" fmla="*/ 1162601 w 2056205"/>
                <a:gd name="connsiteY0" fmla="*/ 628113 h 628113"/>
                <a:gd name="connsiteX1" fmla="*/ 2056205 w 2056205"/>
                <a:gd name="connsiteY1" fmla="*/ 123447 h 628113"/>
                <a:gd name="connsiteX2" fmla="*/ 1010462 w 2056205"/>
                <a:gd name="connsiteY2" fmla="*/ 0 h 628113"/>
                <a:gd name="connsiteX3" fmla="*/ 0 w 2056205"/>
                <a:gd name="connsiteY3" fmla="*/ 258152 h 628113"/>
                <a:gd name="connsiteX4" fmla="*/ 1162601 w 2056205"/>
                <a:gd name="connsiteY4" fmla="*/ 628113 h 628113"/>
                <a:gd name="connsiteX0" fmla="*/ 1162601 w 1945836"/>
                <a:gd name="connsiteY0" fmla="*/ 628113 h 628113"/>
                <a:gd name="connsiteX1" fmla="*/ 1945836 w 1945836"/>
                <a:gd name="connsiteY1" fmla="*/ 294413 h 628113"/>
                <a:gd name="connsiteX2" fmla="*/ 1010462 w 1945836"/>
                <a:gd name="connsiteY2" fmla="*/ 0 h 628113"/>
                <a:gd name="connsiteX3" fmla="*/ 0 w 1945836"/>
                <a:gd name="connsiteY3" fmla="*/ 258152 h 628113"/>
                <a:gd name="connsiteX4" fmla="*/ 1162601 w 1945836"/>
                <a:gd name="connsiteY4" fmla="*/ 628113 h 628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5836" h="628113">
                  <a:moveTo>
                    <a:pt x="1162601" y="628113"/>
                  </a:moveTo>
                  <a:lnTo>
                    <a:pt x="1945836" y="294413"/>
                  </a:lnTo>
                  <a:lnTo>
                    <a:pt x="1010462" y="0"/>
                  </a:lnTo>
                  <a:lnTo>
                    <a:pt x="0" y="258152"/>
                  </a:lnTo>
                  <a:lnTo>
                    <a:pt x="1162601" y="628113"/>
                  </a:lnTo>
                  <a:close/>
                </a:path>
              </a:pathLst>
            </a:custGeom>
            <a:noFill/>
            <a:ln w="9525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5" name="자유형 24"/>
            <p:cNvSpPr/>
            <p:nvPr/>
          </p:nvSpPr>
          <p:spPr>
            <a:xfrm>
              <a:off x="449416" y="3099325"/>
              <a:ext cx="3999545" cy="1344862"/>
            </a:xfrm>
            <a:custGeom>
              <a:avLst/>
              <a:gdLst>
                <a:gd name="connsiteX0" fmla="*/ 3055620 w 4335780"/>
                <a:gd name="connsiteY0" fmla="*/ 1767840 h 2400300"/>
                <a:gd name="connsiteX1" fmla="*/ 4335780 w 4335780"/>
                <a:gd name="connsiteY1" fmla="*/ 937260 h 2400300"/>
                <a:gd name="connsiteX2" fmla="*/ 2225040 w 4335780"/>
                <a:gd name="connsiteY2" fmla="*/ 0 h 2400300"/>
                <a:gd name="connsiteX3" fmla="*/ 0 w 4335780"/>
                <a:gd name="connsiteY3" fmla="*/ 1356360 h 2400300"/>
                <a:gd name="connsiteX4" fmla="*/ 2209800 w 4335780"/>
                <a:gd name="connsiteY4" fmla="*/ 2400300 h 2400300"/>
                <a:gd name="connsiteX5" fmla="*/ 3055620 w 4335780"/>
                <a:gd name="connsiteY5" fmla="*/ 1767840 h 2400300"/>
                <a:gd name="connsiteX0" fmla="*/ 2209800 w 4335780"/>
                <a:gd name="connsiteY0" fmla="*/ 2400300 h 2400300"/>
                <a:gd name="connsiteX1" fmla="*/ 4335780 w 4335780"/>
                <a:gd name="connsiteY1" fmla="*/ 937260 h 2400300"/>
                <a:gd name="connsiteX2" fmla="*/ 2225040 w 4335780"/>
                <a:gd name="connsiteY2" fmla="*/ 0 h 2400300"/>
                <a:gd name="connsiteX3" fmla="*/ 0 w 4335780"/>
                <a:gd name="connsiteY3" fmla="*/ 1356360 h 2400300"/>
                <a:gd name="connsiteX4" fmla="*/ 2209800 w 4335780"/>
                <a:gd name="connsiteY4" fmla="*/ 2400300 h 2400300"/>
                <a:gd name="connsiteX0" fmla="*/ 3512820 w 4335780"/>
                <a:gd name="connsiteY0" fmla="*/ 1706880 h 1706880"/>
                <a:gd name="connsiteX1" fmla="*/ 4335780 w 4335780"/>
                <a:gd name="connsiteY1" fmla="*/ 937260 h 1706880"/>
                <a:gd name="connsiteX2" fmla="*/ 2225040 w 4335780"/>
                <a:gd name="connsiteY2" fmla="*/ 0 h 1706880"/>
                <a:gd name="connsiteX3" fmla="*/ 0 w 4335780"/>
                <a:gd name="connsiteY3" fmla="*/ 1356360 h 1706880"/>
                <a:gd name="connsiteX4" fmla="*/ 3512820 w 4335780"/>
                <a:gd name="connsiteY4" fmla="*/ 1706880 h 1706880"/>
                <a:gd name="connsiteX0" fmla="*/ 2484120 w 3307080"/>
                <a:gd name="connsiteY0" fmla="*/ 1706880 h 1706880"/>
                <a:gd name="connsiteX1" fmla="*/ 3307080 w 3307080"/>
                <a:gd name="connsiteY1" fmla="*/ 937260 h 1706880"/>
                <a:gd name="connsiteX2" fmla="*/ 1196340 w 3307080"/>
                <a:gd name="connsiteY2" fmla="*/ 0 h 1706880"/>
                <a:gd name="connsiteX3" fmla="*/ 0 w 3307080"/>
                <a:gd name="connsiteY3" fmla="*/ 502920 h 1706880"/>
                <a:gd name="connsiteX4" fmla="*/ 2484120 w 3307080"/>
                <a:gd name="connsiteY4" fmla="*/ 1706880 h 1706880"/>
                <a:gd name="connsiteX0" fmla="*/ 2484120 w 3307080"/>
                <a:gd name="connsiteY0" fmla="*/ 1859280 h 1859280"/>
                <a:gd name="connsiteX1" fmla="*/ 3307080 w 3307080"/>
                <a:gd name="connsiteY1" fmla="*/ 1089660 h 1859280"/>
                <a:gd name="connsiteX2" fmla="*/ 990600 w 3307080"/>
                <a:gd name="connsiteY2" fmla="*/ 0 h 1859280"/>
                <a:gd name="connsiteX3" fmla="*/ 0 w 3307080"/>
                <a:gd name="connsiteY3" fmla="*/ 655320 h 1859280"/>
                <a:gd name="connsiteX4" fmla="*/ 2484120 w 3307080"/>
                <a:gd name="connsiteY4" fmla="*/ 1859280 h 1859280"/>
                <a:gd name="connsiteX0" fmla="*/ 2484120 w 3307080"/>
                <a:gd name="connsiteY0" fmla="*/ 1889760 h 1889760"/>
                <a:gd name="connsiteX1" fmla="*/ 3307080 w 3307080"/>
                <a:gd name="connsiteY1" fmla="*/ 1120140 h 1889760"/>
                <a:gd name="connsiteX2" fmla="*/ 922020 w 3307080"/>
                <a:gd name="connsiteY2" fmla="*/ 0 h 1889760"/>
                <a:gd name="connsiteX3" fmla="*/ 0 w 3307080"/>
                <a:gd name="connsiteY3" fmla="*/ 685800 h 1889760"/>
                <a:gd name="connsiteX4" fmla="*/ 2484120 w 3307080"/>
                <a:gd name="connsiteY4" fmla="*/ 1889760 h 1889760"/>
                <a:gd name="connsiteX0" fmla="*/ 2484120 w 3482340"/>
                <a:gd name="connsiteY0" fmla="*/ 1889760 h 1889760"/>
                <a:gd name="connsiteX1" fmla="*/ 3482340 w 3482340"/>
                <a:gd name="connsiteY1" fmla="*/ 1348740 h 1889760"/>
                <a:gd name="connsiteX2" fmla="*/ 922020 w 3482340"/>
                <a:gd name="connsiteY2" fmla="*/ 0 h 1889760"/>
                <a:gd name="connsiteX3" fmla="*/ 0 w 3482340"/>
                <a:gd name="connsiteY3" fmla="*/ 685800 h 1889760"/>
                <a:gd name="connsiteX4" fmla="*/ 2484120 w 3482340"/>
                <a:gd name="connsiteY4" fmla="*/ 1889760 h 1889760"/>
                <a:gd name="connsiteX0" fmla="*/ 2484120 w 3482340"/>
                <a:gd name="connsiteY0" fmla="*/ 1203960 h 1203960"/>
                <a:gd name="connsiteX1" fmla="*/ 3482340 w 3482340"/>
                <a:gd name="connsiteY1" fmla="*/ 662940 h 1203960"/>
                <a:gd name="connsiteX2" fmla="*/ 2461260 w 3482340"/>
                <a:gd name="connsiteY2" fmla="*/ 259080 h 1203960"/>
                <a:gd name="connsiteX3" fmla="*/ 0 w 3482340"/>
                <a:gd name="connsiteY3" fmla="*/ 0 h 1203960"/>
                <a:gd name="connsiteX4" fmla="*/ 2484120 w 3482340"/>
                <a:gd name="connsiteY4" fmla="*/ 1203960 h 1203960"/>
                <a:gd name="connsiteX0" fmla="*/ 1028700 w 2026920"/>
                <a:gd name="connsiteY0" fmla="*/ 944880 h 944880"/>
                <a:gd name="connsiteX1" fmla="*/ 2026920 w 2026920"/>
                <a:gd name="connsiteY1" fmla="*/ 403860 h 944880"/>
                <a:gd name="connsiteX2" fmla="*/ 1005840 w 2026920"/>
                <a:gd name="connsiteY2" fmla="*/ 0 h 944880"/>
                <a:gd name="connsiteX3" fmla="*/ 0 w 2026920"/>
                <a:gd name="connsiteY3" fmla="*/ 403860 h 944880"/>
                <a:gd name="connsiteX4" fmla="*/ 1028700 w 2026920"/>
                <a:gd name="connsiteY4" fmla="*/ 944880 h 944880"/>
                <a:gd name="connsiteX0" fmla="*/ 1082040 w 2080260"/>
                <a:gd name="connsiteY0" fmla="*/ 944880 h 944880"/>
                <a:gd name="connsiteX1" fmla="*/ 2080260 w 2080260"/>
                <a:gd name="connsiteY1" fmla="*/ 403860 h 944880"/>
                <a:gd name="connsiteX2" fmla="*/ 1059180 w 2080260"/>
                <a:gd name="connsiteY2" fmla="*/ 0 h 944880"/>
                <a:gd name="connsiteX3" fmla="*/ 0 w 2080260"/>
                <a:gd name="connsiteY3" fmla="*/ 472440 h 944880"/>
                <a:gd name="connsiteX4" fmla="*/ 1082040 w 2080260"/>
                <a:gd name="connsiteY4" fmla="*/ 944880 h 944880"/>
                <a:gd name="connsiteX0" fmla="*/ 1013460 w 2011680"/>
                <a:gd name="connsiteY0" fmla="*/ 944880 h 944880"/>
                <a:gd name="connsiteX1" fmla="*/ 2011680 w 2011680"/>
                <a:gd name="connsiteY1" fmla="*/ 403860 h 944880"/>
                <a:gd name="connsiteX2" fmla="*/ 990600 w 2011680"/>
                <a:gd name="connsiteY2" fmla="*/ 0 h 944880"/>
                <a:gd name="connsiteX3" fmla="*/ 0 w 2011680"/>
                <a:gd name="connsiteY3" fmla="*/ 434340 h 944880"/>
                <a:gd name="connsiteX4" fmla="*/ 1013460 w 2011680"/>
                <a:gd name="connsiteY4" fmla="*/ 944880 h 944880"/>
                <a:gd name="connsiteX0" fmla="*/ 1074420 w 2011680"/>
                <a:gd name="connsiteY0" fmla="*/ 944880 h 944880"/>
                <a:gd name="connsiteX1" fmla="*/ 2011680 w 2011680"/>
                <a:gd name="connsiteY1" fmla="*/ 403860 h 944880"/>
                <a:gd name="connsiteX2" fmla="*/ 990600 w 2011680"/>
                <a:gd name="connsiteY2" fmla="*/ 0 h 944880"/>
                <a:gd name="connsiteX3" fmla="*/ 0 w 2011680"/>
                <a:gd name="connsiteY3" fmla="*/ 434340 h 944880"/>
                <a:gd name="connsiteX4" fmla="*/ 1074420 w 2011680"/>
                <a:gd name="connsiteY4" fmla="*/ 944880 h 944880"/>
                <a:gd name="connsiteX0" fmla="*/ 792480 w 2011680"/>
                <a:gd name="connsiteY0" fmla="*/ 1150620 h 1150620"/>
                <a:gd name="connsiteX1" fmla="*/ 2011680 w 2011680"/>
                <a:gd name="connsiteY1" fmla="*/ 403860 h 1150620"/>
                <a:gd name="connsiteX2" fmla="*/ 990600 w 2011680"/>
                <a:gd name="connsiteY2" fmla="*/ 0 h 1150620"/>
                <a:gd name="connsiteX3" fmla="*/ 0 w 2011680"/>
                <a:gd name="connsiteY3" fmla="*/ 434340 h 1150620"/>
                <a:gd name="connsiteX4" fmla="*/ 792480 w 2011680"/>
                <a:gd name="connsiteY4" fmla="*/ 1150620 h 1150620"/>
                <a:gd name="connsiteX0" fmla="*/ 1577340 w 2796540"/>
                <a:gd name="connsiteY0" fmla="*/ 1150620 h 1150620"/>
                <a:gd name="connsiteX1" fmla="*/ 2796540 w 2796540"/>
                <a:gd name="connsiteY1" fmla="*/ 403860 h 1150620"/>
                <a:gd name="connsiteX2" fmla="*/ 1775460 w 2796540"/>
                <a:gd name="connsiteY2" fmla="*/ 0 h 1150620"/>
                <a:gd name="connsiteX3" fmla="*/ 0 w 2796540"/>
                <a:gd name="connsiteY3" fmla="*/ 480060 h 1150620"/>
                <a:gd name="connsiteX4" fmla="*/ 1577340 w 2796540"/>
                <a:gd name="connsiteY4" fmla="*/ 1150620 h 1150620"/>
                <a:gd name="connsiteX0" fmla="*/ 1577340 w 2796540"/>
                <a:gd name="connsiteY0" fmla="*/ 1234440 h 1234440"/>
                <a:gd name="connsiteX1" fmla="*/ 2796540 w 2796540"/>
                <a:gd name="connsiteY1" fmla="*/ 487680 h 1234440"/>
                <a:gd name="connsiteX2" fmla="*/ 1623060 w 2796540"/>
                <a:gd name="connsiteY2" fmla="*/ 0 h 1234440"/>
                <a:gd name="connsiteX3" fmla="*/ 0 w 2796540"/>
                <a:gd name="connsiteY3" fmla="*/ 563880 h 1234440"/>
                <a:gd name="connsiteX4" fmla="*/ 1577340 w 2796540"/>
                <a:gd name="connsiteY4" fmla="*/ 1234440 h 1234440"/>
                <a:gd name="connsiteX0" fmla="*/ 1577340 w 2796540"/>
                <a:gd name="connsiteY0" fmla="*/ 1234440 h 1234440"/>
                <a:gd name="connsiteX1" fmla="*/ 2796540 w 2796540"/>
                <a:gd name="connsiteY1" fmla="*/ 487680 h 1234440"/>
                <a:gd name="connsiteX2" fmla="*/ 1684020 w 2796540"/>
                <a:gd name="connsiteY2" fmla="*/ 0 h 1234440"/>
                <a:gd name="connsiteX3" fmla="*/ 0 w 2796540"/>
                <a:gd name="connsiteY3" fmla="*/ 563880 h 1234440"/>
                <a:gd name="connsiteX4" fmla="*/ 1577340 w 2796540"/>
                <a:gd name="connsiteY4" fmla="*/ 1234440 h 1234440"/>
                <a:gd name="connsiteX0" fmla="*/ 1501140 w 2796540"/>
                <a:gd name="connsiteY0" fmla="*/ 1226820 h 1226820"/>
                <a:gd name="connsiteX1" fmla="*/ 2796540 w 2796540"/>
                <a:gd name="connsiteY1" fmla="*/ 487680 h 1226820"/>
                <a:gd name="connsiteX2" fmla="*/ 1684020 w 2796540"/>
                <a:gd name="connsiteY2" fmla="*/ 0 h 1226820"/>
                <a:gd name="connsiteX3" fmla="*/ 0 w 2796540"/>
                <a:gd name="connsiteY3" fmla="*/ 563880 h 1226820"/>
                <a:gd name="connsiteX4" fmla="*/ 1501140 w 2796540"/>
                <a:gd name="connsiteY4" fmla="*/ 1226820 h 1226820"/>
                <a:gd name="connsiteX0" fmla="*/ 1501140 w 2809240"/>
                <a:gd name="connsiteY0" fmla="*/ 1226820 h 1226820"/>
                <a:gd name="connsiteX1" fmla="*/ 2809240 w 2809240"/>
                <a:gd name="connsiteY1" fmla="*/ 500380 h 1226820"/>
                <a:gd name="connsiteX2" fmla="*/ 1684020 w 2809240"/>
                <a:gd name="connsiteY2" fmla="*/ 0 h 1226820"/>
                <a:gd name="connsiteX3" fmla="*/ 0 w 2809240"/>
                <a:gd name="connsiteY3" fmla="*/ 563880 h 1226820"/>
                <a:gd name="connsiteX4" fmla="*/ 1501140 w 2809240"/>
                <a:gd name="connsiteY4" fmla="*/ 1226820 h 1226820"/>
                <a:gd name="connsiteX0" fmla="*/ 1523365 w 2809240"/>
                <a:gd name="connsiteY0" fmla="*/ 1245870 h 1245870"/>
                <a:gd name="connsiteX1" fmla="*/ 2809240 w 2809240"/>
                <a:gd name="connsiteY1" fmla="*/ 500380 h 1245870"/>
                <a:gd name="connsiteX2" fmla="*/ 1684020 w 2809240"/>
                <a:gd name="connsiteY2" fmla="*/ 0 h 1245870"/>
                <a:gd name="connsiteX3" fmla="*/ 0 w 2809240"/>
                <a:gd name="connsiteY3" fmla="*/ 563880 h 1245870"/>
                <a:gd name="connsiteX4" fmla="*/ 1523365 w 2809240"/>
                <a:gd name="connsiteY4" fmla="*/ 1245870 h 1245870"/>
                <a:gd name="connsiteX0" fmla="*/ 1539240 w 2809240"/>
                <a:gd name="connsiteY0" fmla="*/ 1258570 h 1258570"/>
                <a:gd name="connsiteX1" fmla="*/ 2809240 w 2809240"/>
                <a:gd name="connsiteY1" fmla="*/ 500380 h 1258570"/>
                <a:gd name="connsiteX2" fmla="*/ 1684020 w 2809240"/>
                <a:gd name="connsiteY2" fmla="*/ 0 h 1258570"/>
                <a:gd name="connsiteX3" fmla="*/ 0 w 2809240"/>
                <a:gd name="connsiteY3" fmla="*/ 563880 h 1258570"/>
                <a:gd name="connsiteX4" fmla="*/ 1539240 w 2809240"/>
                <a:gd name="connsiteY4" fmla="*/ 1258570 h 1258570"/>
                <a:gd name="connsiteX0" fmla="*/ 1467802 w 2737802"/>
                <a:gd name="connsiteY0" fmla="*/ 1258570 h 1258570"/>
                <a:gd name="connsiteX1" fmla="*/ 2737802 w 2737802"/>
                <a:gd name="connsiteY1" fmla="*/ 500380 h 1258570"/>
                <a:gd name="connsiteX2" fmla="*/ 1612582 w 2737802"/>
                <a:gd name="connsiteY2" fmla="*/ 0 h 1258570"/>
                <a:gd name="connsiteX3" fmla="*/ 0 w 2737802"/>
                <a:gd name="connsiteY3" fmla="*/ 606742 h 1258570"/>
                <a:gd name="connsiteX4" fmla="*/ 1467802 w 2737802"/>
                <a:gd name="connsiteY4" fmla="*/ 1258570 h 1258570"/>
                <a:gd name="connsiteX0" fmla="*/ 1467802 w 2737802"/>
                <a:gd name="connsiteY0" fmla="*/ 1299051 h 1299051"/>
                <a:gd name="connsiteX1" fmla="*/ 2737802 w 2737802"/>
                <a:gd name="connsiteY1" fmla="*/ 540861 h 1299051"/>
                <a:gd name="connsiteX2" fmla="*/ 1538763 w 2737802"/>
                <a:gd name="connsiteY2" fmla="*/ 0 h 1299051"/>
                <a:gd name="connsiteX3" fmla="*/ 0 w 2737802"/>
                <a:gd name="connsiteY3" fmla="*/ 647223 h 1299051"/>
                <a:gd name="connsiteX4" fmla="*/ 1467802 w 2737802"/>
                <a:gd name="connsiteY4" fmla="*/ 1299051 h 1299051"/>
                <a:gd name="connsiteX0" fmla="*/ 1467802 w 2737802"/>
                <a:gd name="connsiteY0" fmla="*/ 1294289 h 1294289"/>
                <a:gd name="connsiteX1" fmla="*/ 2737802 w 2737802"/>
                <a:gd name="connsiteY1" fmla="*/ 536099 h 1294289"/>
                <a:gd name="connsiteX2" fmla="*/ 1545907 w 2737802"/>
                <a:gd name="connsiteY2" fmla="*/ 0 h 1294289"/>
                <a:gd name="connsiteX3" fmla="*/ 0 w 2737802"/>
                <a:gd name="connsiteY3" fmla="*/ 642461 h 1294289"/>
                <a:gd name="connsiteX4" fmla="*/ 1467802 w 2737802"/>
                <a:gd name="connsiteY4" fmla="*/ 1294289 h 1294289"/>
                <a:gd name="connsiteX0" fmla="*/ 1467802 w 2737802"/>
                <a:gd name="connsiteY0" fmla="*/ 1301433 h 1301433"/>
                <a:gd name="connsiteX1" fmla="*/ 2737802 w 2737802"/>
                <a:gd name="connsiteY1" fmla="*/ 543243 h 1301433"/>
                <a:gd name="connsiteX2" fmla="*/ 1538763 w 2737802"/>
                <a:gd name="connsiteY2" fmla="*/ 0 h 1301433"/>
                <a:gd name="connsiteX3" fmla="*/ 0 w 2737802"/>
                <a:gd name="connsiteY3" fmla="*/ 649605 h 1301433"/>
                <a:gd name="connsiteX4" fmla="*/ 1467802 w 2737802"/>
                <a:gd name="connsiteY4" fmla="*/ 1301433 h 1301433"/>
                <a:gd name="connsiteX0" fmla="*/ 1467802 w 2737802"/>
                <a:gd name="connsiteY0" fmla="*/ 1296670 h 1296670"/>
                <a:gd name="connsiteX1" fmla="*/ 2737802 w 2737802"/>
                <a:gd name="connsiteY1" fmla="*/ 538480 h 1296670"/>
                <a:gd name="connsiteX2" fmla="*/ 1541144 w 2737802"/>
                <a:gd name="connsiteY2" fmla="*/ 0 h 1296670"/>
                <a:gd name="connsiteX3" fmla="*/ 0 w 2737802"/>
                <a:gd name="connsiteY3" fmla="*/ 644842 h 1296670"/>
                <a:gd name="connsiteX4" fmla="*/ 1467802 w 2737802"/>
                <a:gd name="connsiteY4" fmla="*/ 1296670 h 1296670"/>
                <a:gd name="connsiteX0" fmla="*/ 1584483 w 2854483"/>
                <a:gd name="connsiteY0" fmla="*/ 1296670 h 1296670"/>
                <a:gd name="connsiteX1" fmla="*/ 2854483 w 2854483"/>
                <a:gd name="connsiteY1" fmla="*/ 538480 h 1296670"/>
                <a:gd name="connsiteX2" fmla="*/ 1657825 w 2854483"/>
                <a:gd name="connsiteY2" fmla="*/ 0 h 1296670"/>
                <a:gd name="connsiteX3" fmla="*/ 0 w 2854483"/>
                <a:gd name="connsiteY3" fmla="*/ 587692 h 1296670"/>
                <a:gd name="connsiteX4" fmla="*/ 1584483 w 2854483"/>
                <a:gd name="connsiteY4" fmla="*/ 1296670 h 1296670"/>
                <a:gd name="connsiteX0" fmla="*/ 1577340 w 2847340"/>
                <a:gd name="connsiteY0" fmla="*/ 1296670 h 1296670"/>
                <a:gd name="connsiteX1" fmla="*/ 2847340 w 2847340"/>
                <a:gd name="connsiteY1" fmla="*/ 538480 h 1296670"/>
                <a:gd name="connsiteX2" fmla="*/ 1650682 w 2847340"/>
                <a:gd name="connsiteY2" fmla="*/ 0 h 1296670"/>
                <a:gd name="connsiteX3" fmla="*/ 0 w 2847340"/>
                <a:gd name="connsiteY3" fmla="*/ 590073 h 1296670"/>
                <a:gd name="connsiteX4" fmla="*/ 1577340 w 2847340"/>
                <a:gd name="connsiteY4" fmla="*/ 1296670 h 1296670"/>
                <a:gd name="connsiteX0" fmla="*/ 1577340 w 2910840"/>
                <a:gd name="connsiteY0" fmla="*/ 1296670 h 1296670"/>
                <a:gd name="connsiteX1" fmla="*/ 2910840 w 2910840"/>
                <a:gd name="connsiteY1" fmla="*/ 563880 h 1296670"/>
                <a:gd name="connsiteX2" fmla="*/ 1650682 w 2910840"/>
                <a:gd name="connsiteY2" fmla="*/ 0 h 1296670"/>
                <a:gd name="connsiteX3" fmla="*/ 0 w 2910840"/>
                <a:gd name="connsiteY3" fmla="*/ 590073 h 1296670"/>
                <a:gd name="connsiteX4" fmla="*/ 1577340 w 2910840"/>
                <a:gd name="connsiteY4" fmla="*/ 1296670 h 1296670"/>
                <a:gd name="connsiteX0" fmla="*/ 1577340 w 2917190"/>
                <a:gd name="connsiteY0" fmla="*/ 1296670 h 1296670"/>
                <a:gd name="connsiteX1" fmla="*/ 2917190 w 2917190"/>
                <a:gd name="connsiteY1" fmla="*/ 563880 h 1296670"/>
                <a:gd name="connsiteX2" fmla="*/ 1650682 w 2917190"/>
                <a:gd name="connsiteY2" fmla="*/ 0 h 1296670"/>
                <a:gd name="connsiteX3" fmla="*/ 0 w 2917190"/>
                <a:gd name="connsiteY3" fmla="*/ 590073 h 1296670"/>
                <a:gd name="connsiteX4" fmla="*/ 1577340 w 2917190"/>
                <a:gd name="connsiteY4" fmla="*/ 1296670 h 1296670"/>
                <a:gd name="connsiteX0" fmla="*/ 1577340 w 2901315"/>
                <a:gd name="connsiteY0" fmla="*/ 1296670 h 1296670"/>
                <a:gd name="connsiteX1" fmla="*/ 2901315 w 2901315"/>
                <a:gd name="connsiteY1" fmla="*/ 548005 h 1296670"/>
                <a:gd name="connsiteX2" fmla="*/ 1650682 w 2901315"/>
                <a:gd name="connsiteY2" fmla="*/ 0 h 1296670"/>
                <a:gd name="connsiteX3" fmla="*/ 0 w 2901315"/>
                <a:gd name="connsiteY3" fmla="*/ 590073 h 1296670"/>
                <a:gd name="connsiteX4" fmla="*/ 1577340 w 2901315"/>
                <a:gd name="connsiteY4" fmla="*/ 1296670 h 1296670"/>
                <a:gd name="connsiteX0" fmla="*/ 1577340 w 2917190"/>
                <a:gd name="connsiteY0" fmla="*/ 1296670 h 1296670"/>
                <a:gd name="connsiteX1" fmla="*/ 2917190 w 2917190"/>
                <a:gd name="connsiteY1" fmla="*/ 548005 h 1296670"/>
                <a:gd name="connsiteX2" fmla="*/ 1650682 w 2917190"/>
                <a:gd name="connsiteY2" fmla="*/ 0 h 1296670"/>
                <a:gd name="connsiteX3" fmla="*/ 0 w 2917190"/>
                <a:gd name="connsiteY3" fmla="*/ 590073 h 1296670"/>
                <a:gd name="connsiteX4" fmla="*/ 1577340 w 2917190"/>
                <a:gd name="connsiteY4" fmla="*/ 1296670 h 1296670"/>
                <a:gd name="connsiteX0" fmla="*/ 1570442 w 2910292"/>
                <a:gd name="connsiteY0" fmla="*/ 1296670 h 1296670"/>
                <a:gd name="connsiteX1" fmla="*/ 2910292 w 2910292"/>
                <a:gd name="connsiteY1" fmla="*/ 548005 h 1296670"/>
                <a:gd name="connsiteX2" fmla="*/ 1643784 w 2910292"/>
                <a:gd name="connsiteY2" fmla="*/ 0 h 1296670"/>
                <a:gd name="connsiteX3" fmla="*/ 0 w 2910292"/>
                <a:gd name="connsiteY3" fmla="*/ 820221 h 1296670"/>
                <a:gd name="connsiteX4" fmla="*/ 1570442 w 2910292"/>
                <a:gd name="connsiteY4" fmla="*/ 1296670 h 1296670"/>
                <a:gd name="connsiteX0" fmla="*/ 1570442 w 2910292"/>
                <a:gd name="connsiteY0" fmla="*/ 928434 h 928434"/>
                <a:gd name="connsiteX1" fmla="*/ 2910292 w 2910292"/>
                <a:gd name="connsiteY1" fmla="*/ 179769 h 928434"/>
                <a:gd name="connsiteX2" fmla="*/ 1664478 w 2910292"/>
                <a:gd name="connsiteY2" fmla="*/ 0 h 928434"/>
                <a:gd name="connsiteX3" fmla="*/ 0 w 2910292"/>
                <a:gd name="connsiteY3" fmla="*/ 451985 h 928434"/>
                <a:gd name="connsiteX4" fmla="*/ 1570442 w 2910292"/>
                <a:gd name="connsiteY4" fmla="*/ 928434 h 928434"/>
                <a:gd name="connsiteX0" fmla="*/ 1570442 w 2896496"/>
                <a:gd name="connsiteY0" fmla="*/ 928434 h 928434"/>
                <a:gd name="connsiteX1" fmla="*/ 2896496 w 2896496"/>
                <a:gd name="connsiteY1" fmla="*/ 363887 h 928434"/>
                <a:gd name="connsiteX2" fmla="*/ 1664478 w 2896496"/>
                <a:gd name="connsiteY2" fmla="*/ 0 h 928434"/>
                <a:gd name="connsiteX3" fmla="*/ 0 w 2896496"/>
                <a:gd name="connsiteY3" fmla="*/ 451985 h 928434"/>
                <a:gd name="connsiteX4" fmla="*/ 1570442 w 2896496"/>
                <a:gd name="connsiteY4" fmla="*/ 928434 h 928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96496" h="928434">
                  <a:moveTo>
                    <a:pt x="1570442" y="928434"/>
                  </a:moveTo>
                  <a:lnTo>
                    <a:pt x="2896496" y="363887"/>
                  </a:lnTo>
                  <a:lnTo>
                    <a:pt x="1664478" y="0"/>
                  </a:lnTo>
                  <a:lnTo>
                    <a:pt x="0" y="451985"/>
                  </a:lnTo>
                  <a:lnTo>
                    <a:pt x="1570442" y="928434"/>
                  </a:lnTo>
                  <a:close/>
                </a:path>
              </a:pathLst>
            </a:custGeom>
            <a:noFill/>
            <a:ln w="9525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6" name="자유형 25"/>
            <p:cNvSpPr/>
            <p:nvPr/>
          </p:nvSpPr>
          <p:spPr>
            <a:xfrm>
              <a:off x="2980418" y="3801410"/>
              <a:ext cx="3738629" cy="1480049"/>
            </a:xfrm>
            <a:custGeom>
              <a:avLst/>
              <a:gdLst>
                <a:gd name="connsiteX0" fmla="*/ 2057400 w 2976563"/>
                <a:gd name="connsiteY0" fmla="*/ 1547812 h 1547812"/>
                <a:gd name="connsiteX1" fmla="*/ 2976563 w 2976563"/>
                <a:gd name="connsiteY1" fmla="*/ 976312 h 1547812"/>
                <a:gd name="connsiteX2" fmla="*/ 2252663 w 2976563"/>
                <a:gd name="connsiteY2" fmla="*/ 514350 h 1547812"/>
                <a:gd name="connsiteX3" fmla="*/ 2143125 w 2976563"/>
                <a:gd name="connsiteY3" fmla="*/ 600075 h 1547812"/>
                <a:gd name="connsiteX4" fmla="*/ 1023938 w 2976563"/>
                <a:gd name="connsiteY4" fmla="*/ 0 h 1547812"/>
                <a:gd name="connsiteX5" fmla="*/ 0 w 2976563"/>
                <a:gd name="connsiteY5" fmla="*/ 590550 h 1547812"/>
                <a:gd name="connsiteX6" fmla="*/ 2057400 w 2976563"/>
                <a:gd name="connsiteY6" fmla="*/ 1547812 h 1547812"/>
                <a:gd name="connsiteX0" fmla="*/ 2057400 w 2976563"/>
                <a:gd name="connsiteY0" fmla="*/ 1468904 h 1468904"/>
                <a:gd name="connsiteX1" fmla="*/ 2976563 w 2976563"/>
                <a:gd name="connsiteY1" fmla="*/ 897404 h 1468904"/>
                <a:gd name="connsiteX2" fmla="*/ 2252663 w 2976563"/>
                <a:gd name="connsiteY2" fmla="*/ 435442 h 1468904"/>
                <a:gd name="connsiteX3" fmla="*/ 2143125 w 2976563"/>
                <a:gd name="connsiteY3" fmla="*/ 521167 h 1468904"/>
                <a:gd name="connsiteX4" fmla="*/ 1182594 w 2976563"/>
                <a:gd name="connsiteY4" fmla="*/ 0 h 1468904"/>
                <a:gd name="connsiteX5" fmla="*/ 0 w 2976563"/>
                <a:gd name="connsiteY5" fmla="*/ 511642 h 1468904"/>
                <a:gd name="connsiteX6" fmla="*/ 2057400 w 2976563"/>
                <a:gd name="connsiteY6" fmla="*/ 1468904 h 1468904"/>
                <a:gd name="connsiteX0" fmla="*/ 2057400 w 2859296"/>
                <a:gd name="connsiteY0" fmla="*/ 1468904 h 1468904"/>
                <a:gd name="connsiteX1" fmla="*/ 2859296 w 2859296"/>
                <a:gd name="connsiteY1" fmla="*/ 575198 h 1468904"/>
                <a:gd name="connsiteX2" fmla="*/ 2252663 w 2859296"/>
                <a:gd name="connsiteY2" fmla="*/ 435442 h 1468904"/>
                <a:gd name="connsiteX3" fmla="*/ 2143125 w 2859296"/>
                <a:gd name="connsiteY3" fmla="*/ 521167 h 1468904"/>
                <a:gd name="connsiteX4" fmla="*/ 1182594 w 2859296"/>
                <a:gd name="connsiteY4" fmla="*/ 0 h 1468904"/>
                <a:gd name="connsiteX5" fmla="*/ 0 w 2859296"/>
                <a:gd name="connsiteY5" fmla="*/ 511642 h 1468904"/>
                <a:gd name="connsiteX6" fmla="*/ 2057400 w 2859296"/>
                <a:gd name="connsiteY6" fmla="*/ 1468904 h 1468904"/>
                <a:gd name="connsiteX0" fmla="*/ 1974623 w 2859296"/>
                <a:gd name="connsiteY0" fmla="*/ 1100668 h 1100668"/>
                <a:gd name="connsiteX1" fmla="*/ 2859296 w 2859296"/>
                <a:gd name="connsiteY1" fmla="*/ 575198 h 1100668"/>
                <a:gd name="connsiteX2" fmla="*/ 2252663 w 2859296"/>
                <a:gd name="connsiteY2" fmla="*/ 435442 h 1100668"/>
                <a:gd name="connsiteX3" fmla="*/ 2143125 w 2859296"/>
                <a:gd name="connsiteY3" fmla="*/ 521167 h 1100668"/>
                <a:gd name="connsiteX4" fmla="*/ 1182594 w 2859296"/>
                <a:gd name="connsiteY4" fmla="*/ 0 h 1100668"/>
                <a:gd name="connsiteX5" fmla="*/ 0 w 2859296"/>
                <a:gd name="connsiteY5" fmla="*/ 511642 h 1100668"/>
                <a:gd name="connsiteX6" fmla="*/ 1974623 w 2859296"/>
                <a:gd name="connsiteY6" fmla="*/ 1100668 h 1100668"/>
                <a:gd name="connsiteX0" fmla="*/ 1974623 w 2859296"/>
                <a:gd name="connsiteY0" fmla="*/ 1100668 h 1100668"/>
                <a:gd name="connsiteX1" fmla="*/ 2859296 w 2859296"/>
                <a:gd name="connsiteY1" fmla="*/ 575198 h 1100668"/>
                <a:gd name="connsiteX2" fmla="*/ 2252663 w 2859296"/>
                <a:gd name="connsiteY2" fmla="*/ 435442 h 1100668"/>
                <a:gd name="connsiteX3" fmla="*/ 2143125 w 2859296"/>
                <a:gd name="connsiteY3" fmla="*/ 415957 h 1100668"/>
                <a:gd name="connsiteX4" fmla="*/ 1182594 w 2859296"/>
                <a:gd name="connsiteY4" fmla="*/ 0 h 1100668"/>
                <a:gd name="connsiteX5" fmla="*/ 0 w 2859296"/>
                <a:gd name="connsiteY5" fmla="*/ 511642 h 1100668"/>
                <a:gd name="connsiteX6" fmla="*/ 1974623 w 2859296"/>
                <a:gd name="connsiteY6" fmla="*/ 1100668 h 1100668"/>
                <a:gd name="connsiteX0" fmla="*/ 1974623 w 2859296"/>
                <a:gd name="connsiteY0" fmla="*/ 1100668 h 1100668"/>
                <a:gd name="connsiteX1" fmla="*/ 2859296 w 2859296"/>
                <a:gd name="connsiteY1" fmla="*/ 575198 h 1100668"/>
                <a:gd name="connsiteX2" fmla="*/ 2252663 w 2859296"/>
                <a:gd name="connsiteY2" fmla="*/ 435442 h 1100668"/>
                <a:gd name="connsiteX3" fmla="*/ 1182594 w 2859296"/>
                <a:gd name="connsiteY3" fmla="*/ 0 h 1100668"/>
                <a:gd name="connsiteX4" fmla="*/ 0 w 2859296"/>
                <a:gd name="connsiteY4" fmla="*/ 511642 h 1100668"/>
                <a:gd name="connsiteX5" fmla="*/ 1974623 w 2859296"/>
                <a:gd name="connsiteY5" fmla="*/ 1100668 h 1100668"/>
                <a:gd name="connsiteX0" fmla="*/ 1974623 w 2859296"/>
                <a:gd name="connsiteY0" fmla="*/ 1100668 h 1100668"/>
                <a:gd name="connsiteX1" fmla="*/ 2859296 w 2859296"/>
                <a:gd name="connsiteY1" fmla="*/ 575198 h 1100668"/>
                <a:gd name="connsiteX2" fmla="*/ 1182594 w 2859296"/>
                <a:gd name="connsiteY2" fmla="*/ 0 h 1100668"/>
                <a:gd name="connsiteX3" fmla="*/ 0 w 2859296"/>
                <a:gd name="connsiteY3" fmla="*/ 511642 h 1100668"/>
                <a:gd name="connsiteX4" fmla="*/ 1974623 w 2859296"/>
                <a:gd name="connsiteY4" fmla="*/ 1100668 h 1100668"/>
                <a:gd name="connsiteX0" fmla="*/ 1974623 w 2707539"/>
                <a:gd name="connsiteY0" fmla="*/ 1100668 h 1100668"/>
                <a:gd name="connsiteX1" fmla="*/ 2707539 w 2707539"/>
                <a:gd name="connsiteY1" fmla="*/ 575198 h 1100668"/>
                <a:gd name="connsiteX2" fmla="*/ 1182594 w 2707539"/>
                <a:gd name="connsiteY2" fmla="*/ 0 h 1100668"/>
                <a:gd name="connsiteX3" fmla="*/ 0 w 2707539"/>
                <a:gd name="connsiteY3" fmla="*/ 511642 h 1100668"/>
                <a:gd name="connsiteX4" fmla="*/ 1974623 w 2707539"/>
                <a:gd name="connsiteY4" fmla="*/ 1100668 h 1100668"/>
                <a:gd name="connsiteX0" fmla="*/ 1884948 w 2707539"/>
                <a:gd name="connsiteY0" fmla="*/ 1054639 h 1054639"/>
                <a:gd name="connsiteX1" fmla="*/ 2707539 w 2707539"/>
                <a:gd name="connsiteY1" fmla="*/ 575198 h 1054639"/>
                <a:gd name="connsiteX2" fmla="*/ 1182594 w 2707539"/>
                <a:gd name="connsiteY2" fmla="*/ 0 h 1054639"/>
                <a:gd name="connsiteX3" fmla="*/ 0 w 2707539"/>
                <a:gd name="connsiteY3" fmla="*/ 511642 h 1054639"/>
                <a:gd name="connsiteX4" fmla="*/ 1884948 w 2707539"/>
                <a:gd name="connsiteY4" fmla="*/ 1054639 h 1054639"/>
                <a:gd name="connsiteX0" fmla="*/ 1884948 w 2707539"/>
                <a:gd name="connsiteY0" fmla="*/ 1021761 h 1021761"/>
                <a:gd name="connsiteX1" fmla="*/ 2707539 w 2707539"/>
                <a:gd name="connsiteY1" fmla="*/ 542320 h 1021761"/>
                <a:gd name="connsiteX2" fmla="*/ 1127410 w 2707539"/>
                <a:gd name="connsiteY2" fmla="*/ 0 h 1021761"/>
                <a:gd name="connsiteX3" fmla="*/ 0 w 2707539"/>
                <a:gd name="connsiteY3" fmla="*/ 478764 h 1021761"/>
                <a:gd name="connsiteX4" fmla="*/ 1884948 w 2707539"/>
                <a:gd name="connsiteY4" fmla="*/ 1021761 h 1021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7539" h="1021761">
                  <a:moveTo>
                    <a:pt x="1884948" y="1021761"/>
                  </a:moveTo>
                  <a:lnTo>
                    <a:pt x="2707539" y="542320"/>
                  </a:lnTo>
                  <a:lnTo>
                    <a:pt x="1127410" y="0"/>
                  </a:lnTo>
                  <a:lnTo>
                    <a:pt x="0" y="478764"/>
                  </a:lnTo>
                  <a:lnTo>
                    <a:pt x="1884948" y="1021761"/>
                  </a:lnTo>
                  <a:close/>
                </a:path>
              </a:pathLst>
            </a:custGeom>
            <a:solidFill>
              <a:schemeClr val="bg1">
                <a:alpha val="3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276659" y="4198576"/>
              <a:ext cx="2654480" cy="867950"/>
            </a:xfrm>
            <a:prstGeom prst="rect">
              <a:avLst/>
            </a:prstGeom>
            <a:solidFill>
              <a:srgbClr val="00B0F0">
                <a:alpha val="4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분뇨처리시설</a:t>
              </a:r>
              <a:endParaRPr kumimoji="0" lang="en-US" altLang="ko-KR" sz="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(80</a:t>
              </a:r>
              <a:r>
                <a:rPr kumimoji="0" lang="ko-KR" altLang="en-US" sz="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톤</a:t>
              </a:r>
              <a:r>
                <a:rPr kumimoji="0" lang="en-US" altLang="ko-KR" sz="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/</a:t>
              </a:r>
              <a:r>
                <a:rPr kumimoji="0" lang="ko-KR" altLang="en-US" sz="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일</a:t>
              </a:r>
              <a:r>
                <a:rPr kumimoji="0" lang="en-US" altLang="ko-KR" sz="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2219796" y="1806975"/>
              <a:ext cx="3271081" cy="867950"/>
            </a:xfrm>
            <a:prstGeom prst="rect">
              <a:avLst/>
            </a:prstGeom>
            <a:solidFill>
              <a:srgbClr val="00B0F0">
                <a:alpha val="4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가축분뇨처리시설 </a:t>
              </a:r>
              <a:endParaRPr kumimoji="0" lang="en-US" altLang="ko-KR" sz="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(200</a:t>
              </a:r>
              <a:r>
                <a:rPr kumimoji="0" lang="ko-KR" altLang="en-US" sz="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톤</a:t>
              </a:r>
              <a:r>
                <a:rPr kumimoji="0" lang="en-US" altLang="ko-KR" sz="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/</a:t>
              </a:r>
              <a:r>
                <a:rPr kumimoji="0" lang="ko-KR" altLang="en-US" sz="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일</a:t>
              </a:r>
              <a:r>
                <a:rPr kumimoji="0" lang="en-US" altLang="ko-KR" sz="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7089237" y="5566560"/>
              <a:ext cx="2665649" cy="867948"/>
            </a:xfrm>
            <a:prstGeom prst="rect">
              <a:avLst/>
            </a:prstGeom>
            <a:solidFill>
              <a:srgbClr val="00B0F0">
                <a:alpha val="4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분뇨처리시설</a:t>
              </a:r>
              <a:endParaRPr kumimoji="0" lang="en-US" altLang="ko-KR" sz="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(80</a:t>
              </a:r>
              <a:r>
                <a:rPr kumimoji="0" lang="ko-KR" altLang="en-US" sz="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톤</a:t>
              </a:r>
              <a:r>
                <a:rPr kumimoji="0" lang="en-US" altLang="ko-KR" sz="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/</a:t>
              </a:r>
              <a:r>
                <a:rPr kumimoji="0" lang="ko-KR" altLang="en-US" sz="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일</a:t>
              </a:r>
              <a:r>
                <a:rPr kumimoji="0" lang="en-US" altLang="ko-KR" sz="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9513494" y="3383783"/>
              <a:ext cx="2607440" cy="867950"/>
            </a:xfrm>
            <a:prstGeom prst="rect">
              <a:avLst/>
            </a:prstGeom>
            <a:solidFill>
              <a:srgbClr val="00B0F0">
                <a:alpha val="4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음식물류폐기물처리시설</a:t>
              </a:r>
              <a:endParaRPr kumimoji="0" lang="en-US" altLang="ko-KR" sz="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(80</a:t>
              </a:r>
              <a:r>
                <a:rPr kumimoji="0" lang="ko-KR" altLang="en-US" sz="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톤</a:t>
              </a:r>
              <a:r>
                <a:rPr kumimoji="0" lang="en-US" altLang="ko-KR" sz="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/</a:t>
              </a:r>
              <a:r>
                <a:rPr kumimoji="0" lang="ko-KR" altLang="en-US" sz="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일</a:t>
              </a:r>
              <a:r>
                <a:rPr kumimoji="0" lang="en-US" altLang="ko-KR" sz="5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6255307" y="1782748"/>
              <a:ext cx="3411057" cy="1035252"/>
            </a:xfrm>
            <a:prstGeom prst="rect">
              <a:avLst/>
            </a:prstGeom>
            <a:solidFill>
              <a:srgbClr val="FF0000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500" b="1" i="0" u="none" strike="noStrike" kern="1200" cap="none" spc="0" normalizeH="0" baseline="0" noProof="0" dirty="0">
                  <a:ln w="3175"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현대화 사업 </a:t>
              </a:r>
              <a:r>
                <a:rPr kumimoji="0" lang="en-US" altLang="ko-KR" sz="500" b="1" i="0" u="none" strike="noStrike" kern="1200" cap="none" spc="0" normalizeH="0" baseline="0" noProof="0" dirty="0">
                  <a:ln w="3175"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1</a:t>
              </a:r>
              <a:r>
                <a:rPr kumimoji="0" lang="ko-KR" altLang="en-US" sz="500" b="1" i="0" u="none" strike="noStrike" kern="1200" cap="none" spc="0" normalizeH="0" baseline="0" noProof="0" dirty="0">
                  <a:ln w="3175"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단계</a:t>
              </a:r>
              <a:endParaRPr kumimoji="0" lang="en-US" altLang="ko-KR" sz="500" b="1" i="0" u="none" strike="noStrike" kern="1200" cap="none" spc="0" normalizeH="0" baseline="0" noProof="0" dirty="0">
                <a:ln w="3175"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500" b="1" i="0" u="none" strike="noStrike" kern="1200" cap="none" spc="0" normalizeH="0" baseline="0" noProof="0" dirty="0" smtClean="0">
                  <a:ln w="3175"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(160</a:t>
              </a:r>
              <a:r>
                <a:rPr kumimoji="0" lang="ko-KR" altLang="en-US" sz="500" b="1" i="0" u="none" strike="noStrike" kern="1200" cap="none" spc="0" normalizeH="0" baseline="0" noProof="0" dirty="0">
                  <a:ln w="3175"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톤</a:t>
              </a:r>
              <a:r>
                <a:rPr kumimoji="0" lang="en-US" altLang="ko-KR" sz="500" b="1" i="0" u="none" strike="noStrike" kern="1200" cap="none" spc="0" normalizeH="0" baseline="0" noProof="0" dirty="0">
                  <a:ln w="3175"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/</a:t>
              </a:r>
              <a:r>
                <a:rPr kumimoji="0" lang="ko-KR" altLang="en-US" sz="500" b="1" i="0" u="none" strike="noStrike" kern="1200" cap="none" spc="0" normalizeH="0" baseline="0" noProof="0" dirty="0" smtClean="0">
                  <a:ln w="3175"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일</a:t>
              </a:r>
              <a:r>
                <a:rPr kumimoji="0" lang="en-US" altLang="ko-KR" sz="500" b="1" i="0" u="none" strike="noStrike" kern="1200" cap="none" spc="0" normalizeH="0" baseline="0" noProof="0" dirty="0" smtClean="0">
                  <a:ln w="3175"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en-US" altLang="ko-KR" sz="500" b="1" i="0" u="none" strike="noStrike" kern="1200" cap="none" spc="0" normalizeH="0" baseline="0" noProof="0" dirty="0">
                <a:ln w="3175"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400" b="1" i="0" u="none" strike="noStrike" kern="1200" cap="none" spc="0" normalizeH="0" baseline="0" noProof="0" dirty="0" smtClean="0">
                  <a:ln w="3175"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가축분뇨 </a:t>
              </a:r>
              <a:r>
                <a:rPr kumimoji="0" lang="en-US" altLang="ko-KR" sz="400" b="1" i="0" u="none" strike="noStrike" kern="1200" cap="none" spc="0" normalizeH="0" baseline="0" noProof="0" dirty="0">
                  <a:ln w="3175"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90, </a:t>
              </a:r>
              <a:r>
                <a:rPr kumimoji="0" lang="ko-KR" altLang="en-US" sz="400" b="1" i="0" u="none" strike="noStrike" kern="1200" cap="none" spc="0" normalizeH="0" baseline="0" noProof="0" dirty="0">
                  <a:ln w="3175"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음식물 </a:t>
              </a:r>
              <a:r>
                <a:rPr kumimoji="0" lang="en-US" altLang="ko-KR" sz="400" b="1" i="0" u="none" strike="noStrike" kern="1200" cap="none" spc="0" normalizeH="0" baseline="0" noProof="0" dirty="0" smtClean="0">
                  <a:ln w="3175"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70</a:t>
              </a:r>
              <a:endParaRPr kumimoji="0" lang="ko-KR" altLang="en-US" sz="400" b="1" i="0" u="none" strike="noStrike" kern="1200" cap="none" spc="0" normalizeH="0" baseline="0" noProof="0" dirty="0">
                <a:ln w="3175"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32" name="그림 31"/>
            <p:cNvPicPr>
              <a:picLocks noChangeAspect="1"/>
            </p:cNvPicPr>
            <p:nvPr/>
          </p:nvPicPr>
          <p:blipFill rotWithShape="1">
            <a:blip r:embed="rId4"/>
            <a:srcRect l="50971" t="32830" r="38316" b="60398"/>
            <a:stretch/>
          </p:blipFill>
          <p:spPr>
            <a:xfrm>
              <a:off x="6572249" y="3067050"/>
              <a:ext cx="1343025" cy="533400"/>
            </a:xfrm>
            <a:prstGeom prst="rect">
              <a:avLst/>
            </a:prstGeom>
          </p:spPr>
        </p:pic>
        <p:pic>
          <p:nvPicPr>
            <p:cNvPr id="33" name="그림 32"/>
            <p:cNvPicPr>
              <a:picLocks noChangeAspect="1"/>
            </p:cNvPicPr>
            <p:nvPr/>
          </p:nvPicPr>
          <p:blipFill rotWithShape="1">
            <a:blip r:embed="rId4"/>
            <a:srcRect l="45896" t="31124" r="51116" b="63878"/>
            <a:stretch/>
          </p:blipFill>
          <p:spPr>
            <a:xfrm>
              <a:off x="5937250" y="2933700"/>
              <a:ext cx="374650" cy="393700"/>
            </a:xfrm>
            <a:prstGeom prst="rect">
              <a:avLst/>
            </a:prstGeom>
          </p:spPr>
        </p:pic>
        <p:sp>
          <p:nvSpPr>
            <p:cNvPr id="34" name="직사각형 33"/>
            <p:cNvSpPr/>
            <p:nvPr/>
          </p:nvSpPr>
          <p:spPr>
            <a:xfrm>
              <a:off x="3475285" y="4590267"/>
              <a:ext cx="2662659" cy="783278"/>
            </a:xfrm>
            <a:prstGeom prst="rect">
              <a:avLst/>
            </a:prstGeom>
            <a:solidFill>
              <a:srgbClr val="FF0000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500" b="1" i="0" u="none" strike="noStrike" kern="1200" cap="none" spc="0" normalizeH="0" baseline="0" noProof="0" dirty="0" smtClean="0">
                  <a:ln w="3175"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주민편익시설 </a:t>
              </a:r>
              <a:endParaRPr kumimoji="0" lang="en-US" altLang="ko-KR" sz="500" b="1" i="0" u="none" strike="noStrike" kern="1200" cap="none" spc="0" normalizeH="0" baseline="0" noProof="0" dirty="0" smtClean="0">
                <a:ln w="3175"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500" b="1" i="0" u="none" strike="noStrike" kern="1200" cap="none" spc="0" normalizeH="0" baseline="0" noProof="0" dirty="0" smtClean="0">
                  <a:ln w="3175"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예정부지</a:t>
              </a:r>
              <a:endParaRPr kumimoji="0" lang="ko-KR" altLang="en-US" sz="500" b="1" i="0" u="none" strike="noStrike" kern="1200" cap="none" spc="0" normalizeH="0" baseline="0" noProof="0" dirty="0">
                <a:ln w="3175"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2" name="직사각형 1"/>
          <p:cNvSpPr/>
          <p:nvPr/>
        </p:nvSpPr>
        <p:spPr>
          <a:xfrm>
            <a:off x="7474146" y="1299621"/>
            <a:ext cx="113364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(2021. 12.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기준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 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053629" y="4767066"/>
            <a:ext cx="1779998" cy="107722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&lt;</a:t>
            </a:r>
            <a:r>
              <a:rPr kumimoji="0" lang="ko-KR" altLang="en-US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환경순환센터 </a:t>
            </a:r>
            <a:r>
              <a:rPr kumimoji="0" lang="ko-KR" altLang="en-US" sz="7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현대화사업</a:t>
            </a:r>
            <a:r>
              <a:rPr kumimoji="0" lang="ko-KR" altLang="en-US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조감도</a:t>
            </a: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&gt;</a:t>
            </a:r>
            <a:endParaRPr kumimoji="0" lang="ko-KR" altLang="en-US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4504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9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지속적인 녹색공간 확충으로 자연이 살아 숨쉬는 도시 조성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공원녹지과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3"/>
            <a:ext cx="8294359" cy="1440157"/>
            <a:chOff x="251520" y="1131591"/>
            <a:chExt cx="8294359" cy="1578159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1"/>
              <a:ext cx="8294359" cy="417744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err="1" smtClean="0">
                  <a:solidFill>
                    <a:schemeClr val="tx1"/>
                  </a:solidFill>
                  <a:latin typeface="+mn-ea"/>
                </a:rPr>
                <a:t>율곡수목원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 운영</a:t>
              </a:r>
              <a:endParaRPr lang="ko-KR" altLang="en-US" b="1" dirty="0">
                <a:solidFill>
                  <a:schemeClr val="tx1"/>
                </a:solidFill>
                <a:latin typeface="+mn-ea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321350" y="1937657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solidFill>
                    <a:prstClr val="black"/>
                  </a:solidFill>
                </a:rPr>
                <a:t> 쾌적한 </a:t>
              </a:r>
              <a:r>
                <a:rPr lang="ko-KR" altLang="en-US" sz="1600" b="1" spc="-150" dirty="0">
                  <a:solidFill>
                    <a:prstClr val="black"/>
                  </a:solidFill>
                </a:rPr>
                <a:t>관람환경 </a:t>
              </a:r>
              <a:r>
                <a:rPr lang="ko-KR" altLang="en-US" sz="1600" b="1" spc="-150" dirty="0" smtClean="0">
                  <a:solidFill>
                    <a:prstClr val="black"/>
                  </a:solidFill>
                </a:rPr>
                <a:t>조성 및 다양한 볼거리 제공 </a:t>
              </a:r>
              <a:r>
                <a:rPr lang="en-US" altLang="ko-KR" sz="1600" b="1" spc="-150" dirty="0" smtClean="0">
                  <a:solidFill>
                    <a:prstClr val="black"/>
                  </a:solidFill>
                </a:rPr>
                <a:t>: </a:t>
              </a:r>
              <a:r>
                <a:rPr lang="ko-KR" altLang="en-US" sz="1600" b="1" spc="-150" dirty="0" smtClean="0">
                  <a:solidFill>
                    <a:prstClr val="black"/>
                  </a:solidFill>
                </a:rPr>
                <a:t>방문객 </a:t>
              </a:r>
              <a:r>
                <a:rPr lang="en-US" altLang="ko-KR" sz="1600" b="1" spc="-150" dirty="0" smtClean="0">
                  <a:solidFill>
                    <a:prstClr val="black"/>
                  </a:solidFill>
                </a:rPr>
                <a:t>14</a:t>
              </a:r>
              <a:r>
                <a:rPr lang="ko-KR" altLang="en-US" sz="1600" b="1" spc="-150" dirty="0" smtClean="0">
                  <a:solidFill>
                    <a:prstClr val="black"/>
                  </a:solidFill>
                </a:rPr>
                <a:t>만명</a:t>
              </a:r>
              <a:r>
                <a:rPr lang="en-US" altLang="ko-KR" sz="1600" b="1" spc="-150" baseline="30000" dirty="0" smtClean="0">
                  <a:solidFill>
                    <a:prstClr val="black"/>
                  </a:solidFill>
                </a:rPr>
                <a:t>2022.1.~9.</a:t>
              </a:r>
              <a:endParaRPr lang="en-US" altLang="ko-KR" sz="1600" b="1" spc="-150" baseline="30000" dirty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>
                  <a:solidFill>
                    <a:prstClr val="black"/>
                  </a:solidFill>
                </a:rPr>
                <a:t> </a:t>
              </a:r>
              <a:r>
                <a:rPr lang="ko-KR" altLang="en-US" sz="1600" b="1" spc="-150" dirty="0" err="1" smtClean="0">
                  <a:solidFill>
                    <a:prstClr val="black"/>
                  </a:solidFill>
                </a:rPr>
                <a:t>초화류</a:t>
              </a:r>
              <a:r>
                <a:rPr lang="ko-KR" altLang="en-US" sz="1600" b="1" spc="-150" dirty="0" smtClean="0">
                  <a:solidFill>
                    <a:prstClr val="black"/>
                  </a:solidFill>
                </a:rPr>
                <a:t> </a:t>
              </a:r>
              <a:r>
                <a:rPr lang="ko-KR" altLang="en-US" sz="1600" b="1" spc="-150" dirty="0" err="1" smtClean="0">
                  <a:solidFill>
                    <a:prstClr val="black"/>
                  </a:solidFill>
                </a:rPr>
                <a:t>식재</a:t>
              </a:r>
              <a:r>
                <a:rPr lang="ko-KR" altLang="en-US" sz="1600" b="1" spc="-150" dirty="0" smtClean="0">
                  <a:solidFill>
                    <a:prstClr val="black"/>
                  </a:solidFill>
                </a:rPr>
                <a:t> </a:t>
              </a:r>
              <a:r>
                <a:rPr lang="en-US" altLang="ko-KR" sz="1600" b="1" spc="-150" dirty="0" smtClean="0">
                  <a:solidFill>
                    <a:prstClr val="black"/>
                  </a:solidFill>
                </a:rPr>
                <a:t>: </a:t>
              </a:r>
              <a:r>
                <a:rPr lang="ko-KR" altLang="en-US" sz="1600" b="1" spc="-150" dirty="0" smtClean="0">
                  <a:solidFill>
                    <a:prstClr val="black"/>
                  </a:solidFill>
                </a:rPr>
                <a:t>튤립</a:t>
              </a:r>
              <a:r>
                <a:rPr lang="en-US" altLang="ko-KR" sz="1600" b="1" spc="-150" dirty="0" smtClean="0">
                  <a:solidFill>
                    <a:prstClr val="black"/>
                  </a:solidFill>
                </a:rPr>
                <a:t>, </a:t>
              </a:r>
              <a:r>
                <a:rPr lang="ko-KR" altLang="en-US" sz="1600" b="1" spc="-150" dirty="0" err="1" smtClean="0">
                  <a:solidFill>
                    <a:prstClr val="black"/>
                  </a:solidFill>
                </a:rPr>
                <a:t>꽃무릇</a:t>
              </a:r>
              <a:r>
                <a:rPr lang="ko-KR" altLang="en-US" sz="1600" b="1" spc="-150" dirty="0" smtClean="0">
                  <a:solidFill>
                    <a:prstClr val="black"/>
                  </a:solidFill>
                </a:rPr>
                <a:t> 등 구근 </a:t>
              </a:r>
              <a:r>
                <a:rPr lang="en-US" altLang="ko-KR" sz="1600" b="1" spc="-150" dirty="0" smtClean="0">
                  <a:solidFill>
                    <a:prstClr val="black"/>
                  </a:solidFill>
                </a:rPr>
                <a:t>38,000</a:t>
              </a:r>
              <a:r>
                <a:rPr lang="ko-KR" altLang="en-US" sz="1600" b="1" spc="-150" dirty="0" smtClean="0">
                  <a:solidFill>
                    <a:prstClr val="black"/>
                  </a:solidFill>
                </a:rPr>
                <a:t>본</a:t>
              </a:r>
              <a:r>
                <a:rPr lang="en-US" altLang="ko-KR" sz="1600" b="1" spc="-150" dirty="0" smtClean="0">
                  <a:solidFill>
                    <a:prstClr val="black"/>
                  </a:solidFill>
                </a:rPr>
                <a:t>, </a:t>
              </a:r>
              <a:r>
                <a:rPr lang="ko-KR" altLang="en-US" sz="1600" b="1" spc="-150" dirty="0" smtClean="0">
                  <a:solidFill>
                    <a:prstClr val="black"/>
                  </a:solidFill>
                </a:rPr>
                <a:t>구절초 </a:t>
              </a:r>
              <a:r>
                <a:rPr lang="en-US" altLang="ko-KR" sz="1600" b="1" spc="-150" dirty="0" smtClean="0">
                  <a:solidFill>
                    <a:prstClr val="black"/>
                  </a:solidFill>
                </a:rPr>
                <a:t>45,000</a:t>
              </a:r>
              <a:r>
                <a:rPr lang="ko-KR" altLang="en-US" sz="1600" b="1" spc="-150" dirty="0" smtClean="0">
                  <a:solidFill>
                    <a:prstClr val="black"/>
                  </a:solidFill>
                </a:rPr>
                <a:t>본</a:t>
              </a:r>
              <a:endParaRPr lang="en-US" altLang="ko-KR" sz="1600" b="1" spc="-150" dirty="0" smtClean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600" b="1" spc="-150" dirty="0">
                  <a:solidFill>
                    <a:prstClr val="black"/>
                  </a:solidFill>
                </a:rPr>
                <a:t> </a:t>
              </a:r>
              <a:r>
                <a:rPr lang="ko-KR" altLang="en-US" sz="1600" b="1" spc="-150" dirty="0" smtClean="0">
                  <a:solidFill>
                    <a:prstClr val="black"/>
                  </a:solidFill>
                </a:rPr>
                <a:t>체험 프로그램 운영 </a:t>
              </a:r>
              <a:r>
                <a:rPr lang="en-US" altLang="ko-KR" sz="1600" b="1" spc="-150" dirty="0" smtClean="0">
                  <a:solidFill>
                    <a:prstClr val="black"/>
                  </a:solidFill>
                </a:rPr>
                <a:t>: </a:t>
              </a:r>
              <a:r>
                <a:rPr lang="ko-KR" altLang="en-US" sz="1600" b="1" spc="-150" dirty="0" smtClean="0">
                  <a:solidFill>
                    <a:prstClr val="black"/>
                  </a:solidFill>
                </a:rPr>
                <a:t>산림치유</a:t>
              </a:r>
              <a:r>
                <a:rPr lang="en-US" altLang="ko-KR" sz="1600" b="1" spc="-150" baseline="30000" dirty="0" smtClean="0">
                  <a:solidFill>
                    <a:prstClr val="black"/>
                  </a:solidFill>
                </a:rPr>
                <a:t>309</a:t>
              </a:r>
              <a:r>
                <a:rPr lang="ko-KR" altLang="en-US" sz="1600" b="1" spc="-150" baseline="30000" dirty="0" smtClean="0">
                  <a:solidFill>
                    <a:prstClr val="black"/>
                  </a:solidFill>
                </a:rPr>
                <a:t>회 </a:t>
              </a:r>
              <a:r>
                <a:rPr lang="en-US" altLang="ko-KR" sz="1600" b="1" spc="-150" baseline="30000" dirty="0" smtClean="0">
                  <a:solidFill>
                    <a:prstClr val="black"/>
                  </a:solidFill>
                </a:rPr>
                <a:t>848</a:t>
              </a:r>
              <a:r>
                <a:rPr lang="ko-KR" altLang="en-US" sz="1600" b="1" spc="-150" baseline="30000" dirty="0" smtClean="0">
                  <a:solidFill>
                    <a:prstClr val="black"/>
                  </a:solidFill>
                </a:rPr>
                <a:t>명</a:t>
              </a:r>
              <a:r>
                <a:rPr lang="en-US" altLang="ko-KR" sz="1600" b="1" spc="-150" baseline="30000" dirty="0" smtClean="0">
                  <a:solidFill>
                    <a:prstClr val="black"/>
                  </a:solidFill>
                </a:rPr>
                <a:t> </a:t>
              </a:r>
              <a:r>
                <a:rPr lang="en-US" altLang="ko-KR" sz="1600" b="1" spc="-150" dirty="0" smtClean="0">
                  <a:solidFill>
                    <a:prstClr val="black"/>
                  </a:solidFill>
                </a:rPr>
                <a:t>, </a:t>
              </a:r>
              <a:r>
                <a:rPr lang="ko-KR" altLang="en-US" sz="1600" b="1" spc="-150" dirty="0" err="1" smtClean="0">
                  <a:solidFill>
                    <a:prstClr val="black"/>
                  </a:solidFill>
                </a:rPr>
                <a:t>유아숲체험</a:t>
              </a:r>
              <a:r>
                <a:rPr lang="en-US" altLang="ko-KR" sz="1600" b="1" spc="-150" baseline="30000" dirty="0" smtClean="0">
                  <a:solidFill>
                    <a:prstClr val="black"/>
                  </a:solidFill>
                </a:rPr>
                <a:t>164</a:t>
              </a:r>
              <a:r>
                <a:rPr lang="ko-KR" altLang="en-US" sz="1600" b="1" spc="-150" baseline="30000" dirty="0" smtClean="0">
                  <a:solidFill>
                    <a:prstClr val="black"/>
                  </a:solidFill>
                </a:rPr>
                <a:t>회</a:t>
              </a:r>
              <a:r>
                <a:rPr lang="en-US" altLang="ko-KR" sz="1600" b="1" spc="-150" baseline="30000" dirty="0">
                  <a:solidFill>
                    <a:prstClr val="black"/>
                  </a:solidFill>
                </a:rPr>
                <a:t> </a:t>
              </a:r>
              <a:r>
                <a:rPr lang="en-US" altLang="ko-KR" sz="1600" b="1" spc="-150" baseline="30000" dirty="0" smtClean="0">
                  <a:solidFill>
                    <a:prstClr val="black"/>
                  </a:solidFill>
                </a:rPr>
                <a:t>2,657</a:t>
              </a:r>
              <a:r>
                <a:rPr lang="ko-KR" altLang="en-US" sz="1600" b="1" spc="-150" baseline="30000" dirty="0" smtClean="0">
                  <a:solidFill>
                    <a:prstClr val="black"/>
                  </a:solidFill>
                </a:rPr>
                <a:t>명</a:t>
              </a:r>
              <a:endParaRPr lang="en-US" altLang="ko-KR" sz="1600" b="1" spc="-150" baseline="30000" dirty="0" smtClean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endParaRPr lang="en-US" altLang="ko-KR" sz="1600" b="1" spc="-150" dirty="0">
                <a:solidFill>
                  <a:prstClr val="black"/>
                </a:solidFill>
              </a:endParaRPr>
            </a:p>
          </p:txBody>
        </p:sp>
      </p:grpSp>
      <p:sp>
        <p:nvSpPr>
          <p:cNvPr id="27" name="모서리가 둥근 직사각형 26"/>
          <p:cNvSpPr/>
          <p:nvPr/>
        </p:nvSpPr>
        <p:spPr>
          <a:xfrm>
            <a:off x="251519" y="2643758"/>
            <a:ext cx="8294361" cy="3568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언제 어디서나 </a:t>
            </a:r>
            <a:r>
              <a:rPr lang="ko-KR" altLang="en-US" b="1" dirty="0">
                <a:solidFill>
                  <a:schemeClr val="tx1"/>
                </a:solidFill>
                <a:latin typeface="+mn-ea"/>
              </a:rPr>
              <a:t>즐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길 수 있는 녹색공간 조성</a:t>
            </a:r>
            <a:endParaRPr lang="ko-KR" altLang="en-US" b="1" dirty="0">
              <a:solidFill>
                <a:schemeClr val="tx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321350" y="3035480"/>
            <a:ext cx="8064896" cy="1840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 smtClean="0">
                <a:latin typeface="+mj-lt"/>
              </a:rPr>
              <a:t> </a:t>
            </a:r>
            <a:r>
              <a:rPr kumimoji="1" lang="ko-KR" altLang="en-US" sz="1600" b="1" dirty="0" smtClean="0">
                <a:latin typeface="+mj-lt"/>
              </a:rPr>
              <a:t>경기 </a:t>
            </a:r>
            <a:r>
              <a:rPr kumimoji="1" lang="ko-KR" altLang="en-US" sz="1600" b="1" dirty="0" err="1" smtClean="0">
                <a:latin typeface="+mj-lt"/>
              </a:rPr>
              <a:t>어울림터</a:t>
            </a:r>
            <a:r>
              <a:rPr kumimoji="1" lang="ko-KR" altLang="en-US" sz="1600" b="1" dirty="0" smtClean="0">
                <a:latin typeface="+mj-lt"/>
              </a:rPr>
              <a:t> 공원조성 </a:t>
            </a:r>
            <a:r>
              <a:rPr kumimoji="1" lang="en-US" altLang="ko-KR" sz="1600" b="1" dirty="0" smtClean="0">
                <a:latin typeface="+mj-lt"/>
              </a:rPr>
              <a:t>: </a:t>
            </a: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ko-KR" altLang="en-US" sz="1600" b="1" dirty="0" err="1" smtClean="0">
                <a:latin typeface="+mj-lt"/>
              </a:rPr>
              <a:t>금촌</a:t>
            </a:r>
            <a:r>
              <a:rPr kumimoji="1" lang="en-US" altLang="ko-KR" sz="1600" b="1" dirty="0" smtClean="0">
                <a:latin typeface="+mj-lt"/>
              </a:rPr>
              <a:t>2</a:t>
            </a:r>
            <a:r>
              <a:rPr kumimoji="1" lang="ko-KR" altLang="en-US" sz="1600" b="1" dirty="0" smtClean="0">
                <a:latin typeface="+mj-lt"/>
              </a:rPr>
              <a:t>동 공원</a:t>
            </a:r>
            <a:r>
              <a:rPr kumimoji="1" lang="en-US" altLang="ko-KR" sz="1600" b="1" dirty="0" smtClean="0">
                <a:latin typeface="+mj-lt"/>
              </a:rPr>
              <a:t>11</a:t>
            </a:r>
            <a:r>
              <a:rPr kumimoji="1" lang="ko-KR" altLang="en-US" sz="1600" b="1" dirty="0" smtClean="0">
                <a:latin typeface="+mj-lt"/>
              </a:rPr>
              <a:t>개소</a:t>
            </a:r>
            <a:r>
              <a:rPr kumimoji="1" lang="en-US" altLang="ko-KR" sz="1600" b="1" dirty="0" smtClean="0">
                <a:latin typeface="+mj-lt"/>
              </a:rPr>
              <a:t>, </a:t>
            </a:r>
            <a:r>
              <a:rPr kumimoji="1" lang="ko-KR" altLang="en-US" sz="1600" b="1" dirty="0" smtClean="0">
                <a:latin typeface="+mj-lt"/>
              </a:rPr>
              <a:t>보행자도로</a:t>
            </a:r>
            <a:r>
              <a:rPr kumimoji="1" lang="en-US" altLang="ko-KR" sz="1600" b="1" dirty="0" smtClean="0">
                <a:latin typeface="+mj-lt"/>
              </a:rPr>
              <a:t>1</a:t>
            </a:r>
            <a:r>
              <a:rPr kumimoji="1" lang="ko-KR" altLang="en-US" sz="1600" b="1" dirty="0" smtClean="0">
                <a:latin typeface="+mj-lt"/>
              </a:rPr>
              <a:t>개소</a:t>
            </a: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lt"/>
              </a:rPr>
              <a:t> </a:t>
            </a:r>
            <a:r>
              <a:rPr kumimoji="1" lang="ko-KR" altLang="en-US" sz="1600" b="1" dirty="0" smtClean="0">
                <a:latin typeface="+mj-lt"/>
              </a:rPr>
              <a:t>법원문화공원 조성 </a:t>
            </a:r>
            <a:r>
              <a:rPr kumimoji="1" lang="en-US" altLang="ko-KR" sz="1600" b="1" dirty="0" smtClean="0">
                <a:latin typeface="+mj-lt"/>
              </a:rPr>
              <a:t>: </a:t>
            </a:r>
            <a:r>
              <a:rPr kumimoji="1" lang="ko-KR" altLang="en-US" sz="1600" b="1" dirty="0" smtClean="0">
                <a:latin typeface="+mj-lt"/>
              </a:rPr>
              <a:t>법원 </a:t>
            </a:r>
            <a:r>
              <a:rPr kumimoji="1" lang="ko-KR" altLang="en-US" sz="1600" b="1" dirty="0" err="1" smtClean="0">
                <a:latin typeface="+mj-lt"/>
              </a:rPr>
              <a:t>대능리</a:t>
            </a:r>
            <a:r>
              <a:rPr kumimoji="1" lang="ko-KR" altLang="en-US" sz="1600" b="1" dirty="0" smtClean="0">
                <a:latin typeface="+mj-lt"/>
              </a:rPr>
              <a:t> 산</a:t>
            </a:r>
            <a:r>
              <a:rPr kumimoji="1" lang="en-US" altLang="ko-KR" sz="1600" b="1" dirty="0" smtClean="0">
                <a:latin typeface="+mj-lt"/>
              </a:rPr>
              <a:t>18 / 27,769</a:t>
            </a:r>
            <a:r>
              <a:rPr kumimoji="1" lang="en-US" altLang="ko-KR" sz="1600" b="1" dirty="0"/>
              <a:t> ㎡</a:t>
            </a: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유아숲체험원</a:t>
            </a:r>
            <a:r>
              <a:rPr kumimoji="1" lang="en-US" altLang="ko-KR" sz="1600" b="1" dirty="0" smtClean="0">
                <a:latin typeface="+mj-lt"/>
              </a:rPr>
              <a:t> </a:t>
            </a:r>
            <a:r>
              <a:rPr kumimoji="1" lang="ko-KR" altLang="en-US" sz="1600" b="1" dirty="0" smtClean="0">
                <a:latin typeface="+mj-lt"/>
              </a:rPr>
              <a:t>조성 </a:t>
            </a:r>
            <a:r>
              <a:rPr kumimoji="1" lang="en-US" altLang="ko-KR" sz="1600" b="1" dirty="0" smtClean="0">
                <a:latin typeface="+mj-lt"/>
              </a:rPr>
              <a:t>: 6,200</a:t>
            </a:r>
            <a:r>
              <a:rPr kumimoji="1" lang="en-US" altLang="ko-KR" sz="1600" b="1" dirty="0" smtClean="0"/>
              <a:t>㎡, </a:t>
            </a:r>
            <a:r>
              <a:rPr kumimoji="1" lang="ko-KR" altLang="en-US" sz="1600" b="1" dirty="0" err="1" smtClean="0"/>
              <a:t>학령산</a:t>
            </a: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ko-KR" altLang="en-US" sz="1600" b="1" dirty="0" err="1" smtClean="0">
                <a:latin typeface="+mj-lt"/>
              </a:rPr>
              <a:t>스마트가든</a:t>
            </a:r>
            <a:r>
              <a:rPr kumimoji="1" lang="ko-KR" altLang="en-US" sz="1600" b="1" dirty="0" smtClean="0">
                <a:latin typeface="+mj-lt"/>
              </a:rPr>
              <a:t> 조성 </a:t>
            </a:r>
            <a:r>
              <a:rPr kumimoji="1" lang="en-US" altLang="ko-KR" sz="1600" b="1" dirty="0" smtClean="0">
                <a:latin typeface="+mj-lt"/>
              </a:rPr>
              <a:t>: </a:t>
            </a:r>
            <a:r>
              <a:rPr kumimoji="1" lang="ko-KR" altLang="en-US" sz="1600" b="1" dirty="0" smtClean="0">
                <a:latin typeface="+mj-lt"/>
              </a:rPr>
              <a:t>산업단지 </a:t>
            </a:r>
            <a:r>
              <a:rPr kumimoji="1" lang="en-US" altLang="ko-KR" sz="1600" b="1" dirty="0" smtClean="0">
                <a:latin typeface="+mj-lt"/>
              </a:rPr>
              <a:t>3</a:t>
            </a:r>
            <a:r>
              <a:rPr kumimoji="1" lang="ko-KR" altLang="en-US" sz="1600" b="1" dirty="0" smtClean="0">
                <a:latin typeface="+mj-lt"/>
              </a:rPr>
              <a:t>개소</a:t>
            </a:r>
            <a:r>
              <a:rPr kumimoji="1" lang="en-US" altLang="ko-KR" sz="1600" b="1" dirty="0" smtClean="0">
                <a:latin typeface="+mj-lt"/>
              </a:rPr>
              <a:t>(</a:t>
            </a:r>
            <a:r>
              <a:rPr kumimoji="1" lang="ko-KR" altLang="en-US" sz="1600" b="1" dirty="0" err="1" smtClean="0">
                <a:latin typeface="+mj-lt"/>
              </a:rPr>
              <a:t>적성산단</a:t>
            </a:r>
            <a:r>
              <a:rPr kumimoji="1" lang="en-US" altLang="ko-KR" sz="1600" b="1" dirty="0" smtClean="0">
                <a:latin typeface="+mj-lt"/>
              </a:rPr>
              <a:t>2,</a:t>
            </a:r>
            <a:r>
              <a:rPr kumimoji="1" lang="ko-KR" altLang="en-US" sz="1600" b="1" dirty="0" err="1" smtClean="0">
                <a:latin typeface="+mj-lt"/>
              </a:rPr>
              <a:t>선유산단</a:t>
            </a:r>
            <a:r>
              <a:rPr kumimoji="1" lang="en-US" altLang="ko-KR" sz="1600" b="1" dirty="0" smtClean="0">
                <a:latin typeface="+mj-lt"/>
              </a:rPr>
              <a:t>1)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/>
              <a:t> </a:t>
            </a:r>
            <a:r>
              <a:rPr kumimoji="1" lang="ko-KR" altLang="en-US" sz="1600" b="1" dirty="0" err="1"/>
              <a:t>주민참여형</a:t>
            </a:r>
            <a:r>
              <a:rPr kumimoji="1" lang="ko-KR" altLang="en-US" sz="1600" b="1" dirty="0"/>
              <a:t> 마을공동체 </a:t>
            </a:r>
            <a:r>
              <a:rPr kumimoji="1" lang="ko-KR" altLang="en-US" sz="1600" b="1" dirty="0" smtClean="0"/>
              <a:t>정원 조성</a:t>
            </a:r>
            <a:r>
              <a:rPr kumimoji="1" lang="en-US" altLang="ko-KR" sz="1600" b="1" dirty="0" smtClean="0">
                <a:latin typeface="+mj-lt"/>
              </a:rPr>
              <a:t> : 21</a:t>
            </a:r>
            <a:r>
              <a:rPr kumimoji="1" lang="ko-KR" altLang="en-US" sz="1600" b="1" dirty="0" smtClean="0">
                <a:latin typeface="+mj-lt"/>
              </a:rPr>
              <a:t>개소</a:t>
            </a:r>
            <a:r>
              <a:rPr kumimoji="1" lang="en-US" altLang="ko-KR" sz="1600" b="1" dirty="0" smtClean="0">
                <a:latin typeface="+mj-lt"/>
              </a:rPr>
              <a:t>(</a:t>
            </a:r>
            <a:r>
              <a:rPr kumimoji="1" lang="ko-KR" altLang="en-US" sz="1600" b="1" dirty="0" smtClean="0">
                <a:latin typeface="+mj-lt"/>
              </a:rPr>
              <a:t>신규</a:t>
            </a:r>
            <a:r>
              <a:rPr kumimoji="1" lang="en-US" altLang="ko-KR" sz="1600" b="1" dirty="0" smtClean="0">
                <a:latin typeface="+mj-lt"/>
              </a:rPr>
              <a:t>9, </a:t>
            </a:r>
            <a:r>
              <a:rPr kumimoji="1" lang="ko-KR" altLang="en-US" sz="1600" b="1" dirty="0" smtClean="0">
                <a:latin typeface="+mj-lt"/>
              </a:rPr>
              <a:t>기존 </a:t>
            </a:r>
            <a:r>
              <a:rPr kumimoji="1" lang="en-US" altLang="ko-KR" sz="1600" b="1" dirty="0" smtClean="0">
                <a:latin typeface="+mj-lt"/>
              </a:rPr>
              <a:t>12)</a:t>
            </a:r>
            <a:endParaRPr kumimoji="1" lang="en-US" altLang="ko-KR" sz="1600" b="1" dirty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7" name="모서리가 둥근 직사각형 6"/>
          <p:cNvSpPr/>
          <p:nvPr/>
        </p:nvSpPr>
        <p:spPr>
          <a:xfrm>
            <a:off x="6084168" y="4772106"/>
            <a:ext cx="1223856" cy="149012"/>
          </a:xfrm>
          <a:prstGeom prst="roundRect">
            <a:avLst/>
          </a:prstGeom>
          <a:solidFill>
            <a:srgbClr val="EBF1DE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유아숲체험원</a:t>
            </a:r>
            <a:endParaRPr lang="ko-KR" altLang="en-US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4118" y="4083918"/>
            <a:ext cx="1227611" cy="671936"/>
          </a:xfrm>
          <a:prstGeom prst="rect">
            <a:avLst/>
          </a:prstGeom>
          <a:effectLst>
            <a:softEdge rad="0"/>
          </a:effectLst>
        </p:spPr>
      </p:pic>
      <p:sp>
        <p:nvSpPr>
          <p:cNvPr id="20" name="모서리가 둥근 직사각형 19"/>
          <p:cNvSpPr/>
          <p:nvPr/>
        </p:nvSpPr>
        <p:spPr>
          <a:xfrm>
            <a:off x="7335996" y="4767626"/>
            <a:ext cx="1223856" cy="149012"/>
          </a:xfrm>
          <a:prstGeom prst="roundRect">
            <a:avLst/>
          </a:prstGeom>
          <a:solidFill>
            <a:srgbClr val="EBF1DE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스마트가든</a:t>
            </a:r>
            <a:endParaRPr lang="ko-KR" altLang="en-US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517404320" descr="EMB00002c1cbf3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32" y="3003798"/>
            <a:ext cx="1537592" cy="872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모서리가 둥근 직사각형 24"/>
          <p:cNvSpPr/>
          <p:nvPr/>
        </p:nvSpPr>
        <p:spPr>
          <a:xfrm>
            <a:off x="7010432" y="3910167"/>
            <a:ext cx="1549420" cy="142375"/>
          </a:xfrm>
          <a:prstGeom prst="roundRect">
            <a:avLst/>
          </a:prstGeom>
          <a:solidFill>
            <a:srgbClr val="EBF1DE"/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경기 </a:t>
            </a:r>
            <a:r>
              <a:rPr lang="ko-KR" altLang="en-US" sz="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어울림터</a:t>
            </a:r>
            <a:r>
              <a:rPr lang="ko-KR" altLang="en-US" sz="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위치도</a:t>
            </a:r>
            <a:endParaRPr lang="ko-KR" altLang="en-US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1551631"/>
            <a:ext cx="1795844" cy="1010161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4079995"/>
            <a:ext cx="1223856" cy="670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682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204881" y="91512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10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지속가능한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산림자원 육성 및 산림휴양공간 조성 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공원녹지과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321350" y="1203598"/>
            <a:ext cx="8275846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감악산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힐링파크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조성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∙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관리</a:t>
            </a:r>
            <a:endParaRPr lang="ko-KR" altLang="en-US" sz="1600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316593" y="1563639"/>
            <a:ext cx="6631669" cy="1331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ko-KR" altLang="en-US" sz="1600" b="1" dirty="0" err="1" smtClean="0">
                <a:latin typeface="+mj-lt"/>
              </a:rPr>
              <a:t>출렁다리</a:t>
            </a:r>
            <a:r>
              <a:rPr kumimoji="1" lang="en-US" altLang="ko-KR" sz="1600" b="1" dirty="0" smtClean="0">
                <a:latin typeface="+mj-lt"/>
              </a:rPr>
              <a:t>, </a:t>
            </a:r>
            <a:r>
              <a:rPr kumimoji="1" lang="ko-KR" altLang="en-US" sz="1600" b="1" dirty="0" err="1" smtClean="0">
                <a:latin typeface="+mj-lt"/>
              </a:rPr>
              <a:t>먹거리촌</a:t>
            </a:r>
            <a:r>
              <a:rPr kumimoji="1" lang="en-US" altLang="ko-KR" sz="1600" b="1" dirty="0" smtClean="0">
                <a:latin typeface="+mj-lt"/>
              </a:rPr>
              <a:t>, </a:t>
            </a:r>
            <a:r>
              <a:rPr kumimoji="1" lang="ko-KR" altLang="en-US" sz="1600" b="1" dirty="0" err="1" smtClean="0">
                <a:latin typeface="+mj-lt"/>
              </a:rPr>
              <a:t>수변산책로</a:t>
            </a:r>
            <a:r>
              <a:rPr kumimoji="1" lang="ko-KR" altLang="en-US" sz="1600" b="1" dirty="0" smtClean="0">
                <a:latin typeface="+mj-lt"/>
              </a:rPr>
              <a:t> 등을 활용한 지역경제 활성화 </a:t>
            </a:r>
            <a:r>
              <a:rPr kumimoji="1" lang="en-US" altLang="ko-KR" sz="1600" b="1" dirty="0" smtClean="0">
                <a:latin typeface="+mj-lt"/>
              </a:rPr>
              <a:t>: </a:t>
            </a:r>
            <a:r>
              <a:rPr kumimoji="1" lang="ko-KR" altLang="en-US" sz="1600" b="1" dirty="0" smtClean="0">
                <a:latin typeface="+mj-lt"/>
              </a:rPr>
              <a:t>방문객 </a:t>
            </a:r>
            <a:r>
              <a:rPr kumimoji="1" lang="en-US" altLang="ko-KR" sz="1600" b="1" dirty="0" smtClean="0">
                <a:latin typeface="+mj-lt"/>
              </a:rPr>
              <a:t>18</a:t>
            </a:r>
            <a:r>
              <a:rPr kumimoji="1" lang="ko-KR" altLang="en-US" sz="1600" b="1" dirty="0" smtClean="0">
                <a:latin typeface="+mj-lt"/>
              </a:rPr>
              <a:t>만명</a:t>
            </a:r>
            <a:r>
              <a:rPr kumimoji="1" lang="en-US" altLang="ko-KR" sz="1600" b="1" baseline="30000" dirty="0" smtClean="0">
                <a:latin typeface="+mj-lt"/>
              </a:rPr>
              <a:t>2022.1.~9.</a:t>
            </a:r>
            <a:r>
              <a:rPr kumimoji="1" lang="ko-KR" altLang="en-US" sz="1600" b="1" baseline="30000" dirty="0" smtClean="0">
                <a:latin typeface="+mj-lt"/>
              </a:rPr>
              <a:t> </a:t>
            </a:r>
            <a:endParaRPr kumimoji="1" lang="en-US" altLang="ko-KR" sz="1600" b="1" baseline="30000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</a:t>
            </a:r>
            <a:r>
              <a:rPr kumimoji="1" lang="ko-KR" altLang="en-US" sz="1600" b="1" dirty="0" err="1" smtClean="0">
                <a:latin typeface="+mj-ea"/>
              </a:rPr>
              <a:t>힐링파크</a:t>
            </a:r>
            <a:r>
              <a:rPr kumimoji="1" lang="ko-KR" altLang="en-US" sz="1600" b="1" dirty="0" smtClean="0">
                <a:latin typeface="+mj-ea"/>
              </a:rPr>
              <a:t> 시설유지 및 </a:t>
            </a:r>
            <a:r>
              <a:rPr kumimoji="1" lang="ko-KR" altLang="en-US" sz="1600" b="1" dirty="0" err="1" smtClean="0">
                <a:latin typeface="+mj-ea"/>
              </a:rPr>
              <a:t>낙석방지책</a:t>
            </a:r>
            <a:r>
              <a:rPr kumimoji="1" lang="ko-KR" altLang="en-US" sz="1600" b="1" dirty="0" smtClean="0">
                <a:latin typeface="+mj-ea"/>
              </a:rPr>
              <a:t> 등 안전시설 설치 </a:t>
            </a:r>
            <a:endParaRPr kumimoji="1" lang="en-US" altLang="ko-KR" sz="1600" b="1" dirty="0" smtClean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사업비 </a:t>
            </a:r>
            <a:r>
              <a:rPr kumimoji="1" lang="en-US" altLang="ko-KR" sz="1600" b="1" dirty="0" smtClean="0">
                <a:latin typeface="+mj-ea"/>
              </a:rPr>
              <a:t>: 917</a:t>
            </a:r>
            <a:r>
              <a:rPr kumimoji="1" lang="ko-KR" altLang="en-US" sz="1600" b="1" dirty="0" smtClean="0">
                <a:latin typeface="+mj-ea"/>
              </a:rPr>
              <a:t>백만원 </a:t>
            </a:r>
            <a:r>
              <a:rPr kumimoji="1" lang="en-US" altLang="ko-KR" sz="1600" b="1" dirty="0" smtClean="0">
                <a:latin typeface="+mj-ea"/>
              </a:rPr>
              <a:t>/ </a:t>
            </a:r>
            <a:r>
              <a:rPr kumimoji="1" lang="ko-KR" altLang="en-US" sz="1600" b="1" dirty="0" smtClean="0">
                <a:latin typeface="+mj-ea"/>
              </a:rPr>
              <a:t>면적 </a:t>
            </a:r>
            <a:r>
              <a:rPr kumimoji="1" lang="en-US" altLang="ko-KR" sz="1600" b="1" dirty="0" smtClean="0">
                <a:latin typeface="+mj-ea"/>
              </a:rPr>
              <a:t>: 101,036</a:t>
            </a:r>
            <a:r>
              <a:rPr kumimoji="1" lang="en-US" altLang="ko-KR" sz="1600" b="1" dirty="0"/>
              <a:t> ㎡</a:t>
            </a:r>
            <a:r>
              <a:rPr kumimoji="1" lang="en-US" altLang="ko-KR" sz="1600" b="1" dirty="0" smtClean="0">
                <a:latin typeface="+mj-ea"/>
              </a:rPr>
              <a:t> </a:t>
            </a:r>
            <a:r>
              <a:rPr kumimoji="1" lang="ko-KR" altLang="en-US" sz="1600" b="1" dirty="0" smtClean="0">
                <a:latin typeface="+mj-ea"/>
              </a:rPr>
              <a:t> </a:t>
            </a:r>
            <a:endParaRPr kumimoji="1" lang="en-US" altLang="ko-KR" sz="1600" b="1" dirty="0">
              <a:latin typeface="+mj-ea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302086" y="3164943"/>
            <a:ext cx="8295109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조림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∙숲가꾸기</a:t>
            </a:r>
            <a:r>
              <a:rPr lang="ko-KR" altLang="en-US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및 등산로 정비사업 </a:t>
            </a:r>
            <a:endParaRPr lang="ko-KR" altLang="en-US" sz="1600" b="1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316593" y="3734288"/>
            <a:ext cx="8064896" cy="709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 smtClean="0">
                <a:latin typeface="+mj-lt"/>
              </a:rPr>
              <a:t> </a:t>
            </a:r>
            <a:r>
              <a:rPr kumimoji="1" lang="ko-KR" altLang="en-US" sz="1600" b="1" dirty="0" smtClean="0">
                <a:latin typeface="+mj-lt"/>
              </a:rPr>
              <a:t>산림의 경제적</a:t>
            </a:r>
            <a:r>
              <a:rPr lang="en-US" altLang="ko-KR" sz="1600" b="1" dirty="0">
                <a:latin typeface="+mn-ea"/>
              </a:rPr>
              <a:t> </a:t>
            </a:r>
            <a:r>
              <a:rPr lang="en-US" altLang="ko-KR" sz="1600" b="1" dirty="0" smtClean="0">
                <a:latin typeface="+mn-ea"/>
              </a:rPr>
              <a:t>·</a:t>
            </a:r>
            <a:r>
              <a:rPr lang="ko-KR" altLang="en-US" sz="1600" b="1" dirty="0" smtClean="0">
                <a:latin typeface="+mn-ea"/>
              </a:rPr>
              <a:t>공익적 가치 증진 및 쾌적하고 안전한 </a:t>
            </a:r>
            <a:r>
              <a:rPr lang="ko-KR" altLang="en-US" sz="1600" b="1" dirty="0" err="1" smtClean="0">
                <a:latin typeface="+mn-ea"/>
              </a:rPr>
              <a:t>산림환경</a:t>
            </a:r>
            <a:r>
              <a:rPr lang="ko-KR" altLang="en-US" sz="1600" b="1" dirty="0" smtClean="0">
                <a:latin typeface="+mn-ea"/>
              </a:rPr>
              <a:t> 조성</a:t>
            </a: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조림 </a:t>
            </a:r>
            <a:r>
              <a:rPr kumimoji="1" lang="en-US" altLang="ko-KR" sz="1600" b="1" dirty="0" smtClean="0">
                <a:latin typeface="+mj-lt"/>
              </a:rPr>
              <a:t>60ha , </a:t>
            </a:r>
            <a:r>
              <a:rPr kumimoji="1" lang="ko-KR" altLang="en-US" sz="1600" b="1" dirty="0" err="1" smtClean="0">
                <a:latin typeface="+mj-lt"/>
              </a:rPr>
              <a:t>숲가꾸기</a:t>
            </a:r>
            <a:r>
              <a:rPr kumimoji="1" lang="ko-KR" altLang="en-US" sz="1600" b="1" dirty="0">
                <a:latin typeface="+mj-lt"/>
              </a:rPr>
              <a:t> </a:t>
            </a:r>
            <a:r>
              <a:rPr kumimoji="1" lang="en-US" altLang="ko-KR" sz="1600" b="1" dirty="0" smtClean="0">
                <a:latin typeface="+mj-lt"/>
              </a:rPr>
              <a:t>466ha / </a:t>
            </a:r>
            <a:r>
              <a:rPr kumimoji="1" lang="ko-KR" altLang="en-US" sz="1600" b="1" dirty="0" smtClean="0">
                <a:latin typeface="+mj-lt"/>
              </a:rPr>
              <a:t>사업비 </a:t>
            </a:r>
            <a:r>
              <a:rPr kumimoji="1" lang="en-US" altLang="ko-KR" sz="1600" b="1" dirty="0" smtClean="0">
                <a:latin typeface="+mj-lt"/>
              </a:rPr>
              <a:t>: 1,249</a:t>
            </a:r>
            <a:r>
              <a:rPr kumimoji="1" lang="ko-KR" altLang="en-US" sz="1600" b="1" dirty="0" smtClean="0">
                <a:latin typeface="+mj-lt"/>
              </a:rPr>
              <a:t>백만원</a:t>
            </a:r>
            <a:r>
              <a:rPr kumimoji="1" lang="en-US" altLang="ko-KR" sz="1600" b="1" dirty="0" smtClean="0">
                <a:latin typeface="+mj-lt"/>
              </a:rPr>
              <a:t> </a:t>
            </a:r>
            <a:r>
              <a:rPr kumimoji="1" lang="ko-KR" altLang="en-US" sz="1600" b="1" dirty="0" smtClean="0">
                <a:latin typeface="+mj-lt"/>
              </a:rPr>
              <a:t> </a:t>
            </a: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심학산</a:t>
            </a:r>
            <a:r>
              <a:rPr kumimoji="1" lang="en-US" altLang="ko-KR" sz="1600" b="1" dirty="0" smtClean="0">
                <a:latin typeface="+mj-ea"/>
              </a:rPr>
              <a:t>, </a:t>
            </a:r>
            <a:r>
              <a:rPr kumimoji="1" lang="ko-KR" altLang="en-US" sz="1600" b="1" dirty="0" err="1" smtClean="0">
                <a:latin typeface="+mj-ea"/>
              </a:rPr>
              <a:t>사방산</a:t>
            </a:r>
            <a:r>
              <a:rPr kumimoji="1" lang="en-US" altLang="ko-KR" sz="1600" b="1" dirty="0">
                <a:latin typeface="+mj-ea"/>
              </a:rPr>
              <a:t> </a:t>
            </a:r>
            <a:r>
              <a:rPr kumimoji="1" lang="ko-KR" altLang="en-US" sz="1600" b="1" dirty="0" smtClean="0">
                <a:latin typeface="+mj-ea"/>
              </a:rPr>
              <a:t>등 </a:t>
            </a:r>
            <a:r>
              <a:rPr kumimoji="1" lang="en-US" altLang="ko-KR" sz="1600" b="1" dirty="0" smtClean="0">
                <a:latin typeface="+mj-ea"/>
              </a:rPr>
              <a:t>6</a:t>
            </a:r>
            <a:r>
              <a:rPr kumimoji="1" lang="ko-KR" altLang="en-US" sz="1600" b="1" dirty="0" smtClean="0">
                <a:latin typeface="+mj-ea"/>
              </a:rPr>
              <a:t>개소 등산로 정비 </a:t>
            </a:r>
            <a:r>
              <a:rPr kumimoji="1" lang="en-US" altLang="ko-KR" sz="1600" b="1" dirty="0" smtClean="0">
                <a:latin typeface="+mj-ea"/>
              </a:rPr>
              <a:t>/ </a:t>
            </a:r>
            <a:r>
              <a:rPr kumimoji="1" lang="ko-KR" altLang="en-US" sz="1600" b="1" dirty="0" smtClean="0">
                <a:latin typeface="+mj-ea"/>
              </a:rPr>
              <a:t>사업비 </a:t>
            </a:r>
            <a:r>
              <a:rPr kumimoji="1" lang="en-US" altLang="ko-KR" sz="1600" b="1" dirty="0" smtClean="0">
                <a:latin typeface="+mj-ea"/>
              </a:rPr>
              <a:t>: 220</a:t>
            </a:r>
            <a:r>
              <a:rPr kumimoji="1" lang="ko-KR" altLang="en-US" sz="1600" b="1" dirty="0" smtClean="0">
                <a:latin typeface="+mj-ea"/>
              </a:rPr>
              <a:t>백만원 </a:t>
            </a:r>
            <a:endParaRPr kumimoji="1" lang="en-US" altLang="ko-KR" sz="1600" b="1" dirty="0" smtClean="0">
              <a:latin typeface="+mj-lt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4"/>
          <a:srcRect t="11213" b="5211"/>
          <a:stretch/>
        </p:blipFill>
        <p:spPr>
          <a:xfrm>
            <a:off x="5974852" y="3865881"/>
            <a:ext cx="2664296" cy="919496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6979445" y="1995686"/>
            <a:ext cx="1586763" cy="1080120"/>
            <a:chOff x="6635163" y="1194019"/>
            <a:chExt cx="1891102" cy="1640914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5163" y="1194019"/>
              <a:ext cx="1891102" cy="1351433"/>
            </a:xfrm>
            <a:prstGeom prst="rect">
              <a:avLst/>
            </a:prstGeom>
            <a:effectLst>
              <a:softEdge rad="25400"/>
            </a:effectLst>
          </p:spPr>
        </p:pic>
        <p:sp>
          <p:nvSpPr>
            <p:cNvPr id="20" name="모서리가 둥근 직사각형 19"/>
            <p:cNvSpPr/>
            <p:nvPr/>
          </p:nvSpPr>
          <p:spPr>
            <a:xfrm>
              <a:off x="6635163" y="2571750"/>
              <a:ext cx="1891102" cy="263183"/>
            </a:xfrm>
            <a:prstGeom prst="roundRect">
              <a:avLst/>
            </a:prstGeom>
            <a:solidFill>
              <a:srgbClr val="EBF1DE"/>
            </a:solidFill>
            <a:ln w="158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b="1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감악산</a:t>
              </a:r>
              <a:r>
                <a:rPr lang="ko-KR" altLang="en-US" sz="1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</a:t>
              </a:r>
              <a:r>
                <a:rPr lang="ko-KR" altLang="en-US" sz="1000" b="1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힐링파크</a:t>
              </a:r>
              <a:endParaRPr lang="ko-KR" altLang="en-US" sz="1000" b="1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1599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깨끗하고 아름다운 가로환경 조성 및 생활환경 개선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공원녹지과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2895034"/>
            <a:ext cx="8280920" cy="39679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차별화된 쾌적한 녹지 조성</a:t>
            </a:r>
            <a:endParaRPr lang="ko-KR" altLang="en-US" b="1" dirty="0">
              <a:solidFill>
                <a:schemeClr val="tx1"/>
              </a:solidFill>
              <a:latin typeface="+mn-ea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179512" y="1131592"/>
            <a:ext cx="8280920" cy="1539347"/>
            <a:chOff x="251520" y="1131590"/>
            <a:chExt cx="8280920" cy="1686855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깨끗하고 아름다운 가로환경 조성</a:t>
              </a:r>
              <a:endParaRPr lang="ko-KR" altLang="en-US" b="1" dirty="0">
                <a:solidFill>
                  <a:schemeClr val="tx1"/>
                </a:solidFill>
                <a:latin typeface="+mn-ea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526129"/>
              <a:ext cx="8064896" cy="12923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가로수 및 녹지대 관리 </a:t>
              </a:r>
              <a:r>
                <a:rPr kumimoji="1" lang="en-US" altLang="ko-KR" sz="1600" b="1" dirty="0" smtClean="0">
                  <a:latin typeface="+mj-lt"/>
                </a:rPr>
                <a:t>: 1,130</a:t>
              </a:r>
              <a:r>
                <a:rPr kumimoji="1" lang="ko-KR" altLang="en-US" sz="1600" b="1" dirty="0" smtClean="0">
                  <a:latin typeface="+mj-lt"/>
                </a:rPr>
                <a:t>백만원 </a:t>
              </a:r>
              <a:r>
                <a:rPr kumimoji="1" lang="en-US" altLang="ko-KR" sz="1600" b="1" dirty="0" smtClean="0">
                  <a:latin typeface="+mj-lt"/>
                </a:rPr>
                <a:t>/ 443km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 smtClean="0"/>
                <a:t> 수목 전지</a:t>
              </a:r>
              <a:r>
                <a:rPr kumimoji="1" lang="en-US" altLang="ko-KR" sz="1600" b="1" dirty="0"/>
                <a:t>·</a:t>
              </a:r>
              <a:r>
                <a:rPr kumimoji="1" lang="ko-KR" altLang="en-US" sz="1600" b="1" dirty="0"/>
                <a:t>전정</a:t>
              </a:r>
              <a:r>
                <a:rPr kumimoji="1" lang="en-US" altLang="ko-KR" sz="1600" b="1" dirty="0"/>
                <a:t>, </a:t>
              </a:r>
              <a:r>
                <a:rPr kumimoji="1" lang="ko-KR" altLang="en-US" sz="1600" b="1" dirty="0"/>
                <a:t>병해충방제 </a:t>
              </a:r>
              <a:r>
                <a:rPr kumimoji="1" lang="ko-KR" altLang="en-US" sz="1600" b="1" dirty="0" smtClean="0"/>
                <a:t>등</a:t>
              </a:r>
              <a:r>
                <a:rPr kumimoji="1" lang="en-US" altLang="ko-KR" sz="1600" b="1" dirty="0" smtClean="0"/>
                <a:t> </a:t>
              </a:r>
              <a:r>
                <a:rPr kumimoji="1" lang="en-US" altLang="ko-KR" sz="1600" b="1" dirty="0"/>
                <a:t>: </a:t>
              </a:r>
              <a:r>
                <a:rPr kumimoji="1" lang="en-US" altLang="ko-KR" sz="1600" b="1" dirty="0" smtClean="0"/>
                <a:t>1,100</a:t>
              </a:r>
              <a:r>
                <a:rPr kumimoji="1" lang="ko-KR" altLang="en-US" sz="1600" b="1" dirty="0" smtClean="0"/>
                <a:t>백만원</a:t>
              </a:r>
              <a:endParaRPr kumimoji="1" lang="en-US" altLang="ko-KR" sz="1600" b="1" dirty="0" smtClean="0"/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 smtClean="0"/>
                <a:t> </a:t>
              </a:r>
              <a:r>
                <a:rPr kumimoji="1" lang="ko-KR" altLang="en-US" sz="1600" b="1" dirty="0" err="1" smtClean="0"/>
                <a:t>통일로변</a:t>
              </a:r>
              <a:r>
                <a:rPr kumimoji="1" lang="ko-KR" altLang="en-US" sz="1600" b="1" dirty="0" smtClean="0"/>
                <a:t> </a:t>
              </a:r>
              <a:r>
                <a:rPr kumimoji="1" lang="ko-KR" altLang="en-US" sz="1600" b="1" dirty="0"/>
                <a:t>녹지공간관리 민간위탁 </a:t>
              </a:r>
              <a:r>
                <a:rPr kumimoji="1" lang="en-US" altLang="ko-KR" sz="1600" b="1" dirty="0" smtClean="0"/>
                <a:t>: </a:t>
              </a:r>
              <a:r>
                <a:rPr kumimoji="1" lang="en-US" altLang="ko-KR" sz="1600" b="1" dirty="0"/>
                <a:t>330</a:t>
              </a:r>
              <a:r>
                <a:rPr kumimoji="1" lang="ko-KR" altLang="en-US" sz="1600" b="1" dirty="0"/>
                <a:t>백만원 </a:t>
              </a:r>
              <a:r>
                <a:rPr kumimoji="1" lang="en-US" altLang="ko-KR" sz="1600" b="1" dirty="0"/>
                <a:t>/ </a:t>
              </a:r>
              <a:r>
                <a:rPr kumimoji="1" lang="en-US" altLang="ko-KR" sz="1600" b="1" dirty="0" smtClean="0"/>
                <a:t>23km</a:t>
              </a:r>
              <a:r>
                <a:rPr kumimoji="1" lang="ko-KR" altLang="en-US" sz="1600" b="1" dirty="0" smtClean="0"/>
                <a:t> </a:t>
              </a:r>
              <a:endParaRPr kumimoji="1" lang="en-US" altLang="ko-KR" sz="1600" b="1" dirty="0"/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376180" y="3351850"/>
            <a:ext cx="8064896" cy="1451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명품 자유로 </a:t>
            </a:r>
            <a:r>
              <a:rPr kumimoji="1" lang="ko-KR" altLang="en-US" sz="1600" b="1" dirty="0" err="1" smtClean="0">
                <a:latin typeface="+mj-lt"/>
              </a:rPr>
              <a:t>꽃길</a:t>
            </a:r>
            <a:r>
              <a:rPr kumimoji="1" lang="ko-KR" altLang="en-US" sz="1600" b="1" dirty="0" smtClean="0">
                <a:latin typeface="+mj-lt"/>
              </a:rPr>
              <a:t> 조성 </a:t>
            </a:r>
            <a:r>
              <a:rPr kumimoji="1" lang="en-US" altLang="ko-KR" sz="1600" b="1" dirty="0" smtClean="0">
                <a:latin typeface="+mj-lt"/>
              </a:rPr>
              <a:t>: 250</a:t>
            </a:r>
            <a:r>
              <a:rPr kumimoji="1" lang="ko-KR" altLang="en-US" sz="1600" b="1" dirty="0" smtClean="0">
                <a:latin typeface="+mj-lt"/>
              </a:rPr>
              <a:t>백만원 </a:t>
            </a:r>
            <a:r>
              <a:rPr kumimoji="1" lang="en-US" altLang="ko-KR" sz="1600" b="1" dirty="0" smtClean="0">
                <a:latin typeface="+mj-lt"/>
              </a:rPr>
              <a:t>/ 7km</a:t>
            </a:r>
            <a:r>
              <a:rPr kumimoji="1" lang="en-US" altLang="ko-KR" sz="1600" b="1" dirty="0">
                <a:latin typeface="+mj-lt"/>
              </a:rPr>
              <a:t> </a:t>
            </a:r>
            <a:r>
              <a:rPr kumimoji="1" lang="en-US" altLang="ko-KR" sz="1600" b="1" dirty="0" smtClean="0">
                <a:latin typeface="+mj-lt"/>
              </a:rPr>
              <a:t>(</a:t>
            </a:r>
            <a:r>
              <a:rPr kumimoji="1" lang="ko-KR" altLang="en-US" sz="1600" b="1" dirty="0" smtClean="0">
                <a:latin typeface="+mj-lt"/>
              </a:rPr>
              <a:t>자유로휴게소</a:t>
            </a:r>
            <a:r>
              <a:rPr kumimoji="1" lang="en-US" altLang="ko-KR" sz="1600" b="1" dirty="0" smtClean="0">
                <a:latin typeface="+mj-lt"/>
              </a:rPr>
              <a:t>~</a:t>
            </a:r>
            <a:r>
              <a:rPr kumimoji="1" lang="ko-KR" altLang="en-US" sz="1600" b="1" dirty="0" err="1" smtClean="0">
                <a:latin typeface="+mj-lt"/>
              </a:rPr>
              <a:t>송촌대교</a:t>
            </a:r>
            <a:r>
              <a:rPr kumimoji="1" lang="en-US" altLang="ko-KR" sz="1600" b="1" dirty="0" smtClean="0">
                <a:latin typeface="+mj-lt"/>
              </a:rPr>
              <a:t>, </a:t>
            </a:r>
            <a:r>
              <a:rPr kumimoji="1" lang="ko-KR" altLang="en-US" sz="1600" b="1" dirty="0" err="1" smtClean="0">
                <a:latin typeface="+mj-lt"/>
              </a:rPr>
              <a:t>동지역</a:t>
            </a:r>
            <a:r>
              <a:rPr kumimoji="1" lang="ko-KR" altLang="en-US" sz="1600" b="1" dirty="0" smtClean="0">
                <a:latin typeface="+mj-lt"/>
              </a:rPr>
              <a:t> 구간</a:t>
            </a:r>
            <a:r>
              <a:rPr kumimoji="1" lang="en-US" altLang="ko-KR" sz="1600" b="1" dirty="0" smtClean="0">
                <a:latin typeface="+mj-lt"/>
              </a:rPr>
              <a:t>)</a:t>
            </a:r>
            <a:endParaRPr kumimoji="1" lang="en-US" altLang="ko-KR" sz="1600" b="1" dirty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가로수길 조성 </a:t>
            </a:r>
            <a:r>
              <a:rPr kumimoji="1" lang="en-US" altLang="ko-KR" sz="1600" b="1" dirty="0" smtClean="0">
                <a:latin typeface="+mj-ea"/>
              </a:rPr>
              <a:t>: 80</a:t>
            </a:r>
            <a:r>
              <a:rPr kumimoji="1" lang="ko-KR" altLang="en-US" sz="1600" b="1" dirty="0" smtClean="0">
                <a:latin typeface="+mj-ea"/>
              </a:rPr>
              <a:t>백만원 </a:t>
            </a:r>
            <a:r>
              <a:rPr kumimoji="1" lang="en-US" altLang="ko-KR" sz="1600" b="1" dirty="0" smtClean="0">
                <a:latin typeface="+mj-ea"/>
              </a:rPr>
              <a:t>/ 1km, </a:t>
            </a:r>
            <a:r>
              <a:rPr kumimoji="1" lang="ko-KR" altLang="en-US" sz="1600" b="1" dirty="0" err="1" smtClean="0">
                <a:latin typeface="+mj-ea"/>
              </a:rPr>
              <a:t>공릉천</a:t>
            </a:r>
            <a:r>
              <a:rPr kumimoji="1" lang="ko-KR" altLang="en-US" sz="1600" b="1" dirty="0" smtClean="0">
                <a:latin typeface="+mj-ea"/>
              </a:rPr>
              <a:t> </a:t>
            </a:r>
            <a:r>
              <a:rPr kumimoji="1" lang="ko-KR" altLang="en-US" sz="1600" b="1" dirty="0" err="1" smtClean="0">
                <a:latin typeface="+mj-ea"/>
              </a:rPr>
              <a:t>제방길</a:t>
            </a:r>
            <a:endParaRPr kumimoji="1" lang="en-US" altLang="ko-KR" sz="1600" b="1" dirty="0" smtClean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ea"/>
              </a:rPr>
              <a:t> </a:t>
            </a:r>
            <a:r>
              <a:rPr kumimoji="1" lang="ko-KR" altLang="en-US" sz="1600" b="1" dirty="0" err="1" smtClean="0">
                <a:latin typeface="+mj-ea"/>
              </a:rPr>
              <a:t>학교숲</a:t>
            </a:r>
            <a:r>
              <a:rPr kumimoji="1" lang="ko-KR" altLang="en-US" sz="1600" b="1" dirty="0" smtClean="0">
                <a:latin typeface="+mj-ea"/>
              </a:rPr>
              <a:t> 조성 </a:t>
            </a:r>
            <a:r>
              <a:rPr kumimoji="1" lang="en-US" altLang="ko-KR" sz="1600" b="1" dirty="0" smtClean="0">
                <a:latin typeface="+mj-ea"/>
              </a:rPr>
              <a:t>: 1</a:t>
            </a:r>
            <a:r>
              <a:rPr kumimoji="1" lang="ko-KR" altLang="en-US" sz="1600" b="1" dirty="0" smtClean="0">
                <a:latin typeface="+mj-ea"/>
              </a:rPr>
              <a:t>개소</a:t>
            </a:r>
            <a:r>
              <a:rPr kumimoji="1" lang="en-US" altLang="ko-KR" sz="1600" b="1" dirty="0" smtClean="0">
                <a:latin typeface="+mj-ea"/>
              </a:rPr>
              <a:t>, </a:t>
            </a:r>
            <a:r>
              <a:rPr kumimoji="1" lang="ko-KR" altLang="en-US" sz="1600" b="1" dirty="0" err="1" smtClean="0">
                <a:latin typeface="+mj-ea"/>
              </a:rPr>
              <a:t>문산제일고</a:t>
            </a:r>
            <a:endParaRPr kumimoji="1" lang="en-US" altLang="ko-KR" sz="1600" b="1" dirty="0" smtClean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ea"/>
              </a:rPr>
              <a:t> </a:t>
            </a:r>
            <a:r>
              <a:rPr kumimoji="1" lang="ko-KR" altLang="en-US" sz="1600" b="1" dirty="0" smtClean="0">
                <a:latin typeface="+mj-ea"/>
              </a:rPr>
              <a:t>보호수 관리 </a:t>
            </a:r>
            <a:r>
              <a:rPr kumimoji="1" lang="en-US" altLang="ko-KR" sz="1600" b="1" dirty="0" smtClean="0">
                <a:latin typeface="+mj-ea"/>
              </a:rPr>
              <a:t>: 53</a:t>
            </a:r>
            <a:r>
              <a:rPr kumimoji="1" lang="ko-KR" altLang="en-US" sz="1600" b="1" dirty="0" smtClean="0">
                <a:latin typeface="+mj-ea"/>
              </a:rPr>
              <a:t>개소</a:t>
            </a:r>
            <a:endParaRPr kumimoji="1" lang="en-US" altLang="ko-KR" sz="1600" b="1" dirty="0" smtClean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3635896" y="4001048"/>
            <a:ext cx="4930039" cy="946968"/>
            <a:chOff x="3251170" y="3885694"/>
            <a:chExt cx="5314765" cy="1062320"/>
          </a:xfrm>
        </p:grpSpPr>
        <p:pic>
          <p:nvPicPr>
            <p:cNvPr id="20" name="그림 19"/>
            <p:cNvPicPr preferRelativeResize="0">
              <a:picLocks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51170" y="3897881"/>
              <a:ext cx="1298986" cy="809112"/>
            </a:xfrm>
            <a:prstGeom prst="rect">
              <a:avLst/>
            </a:prstGeom>
            <a:ln>
              <a:noFill/>
            </a:ln>
            <a:effectLst>
              <a:softEdge rad="25400"/>
            </a:effectLst>
          </p:spPr>
        </p:pic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7174" y="3900068"/>
              <a:ext cx="1305142" cy="824927"/>
            </a:xfrm>
            <a:prstGeom prst="rect">
              <a:avLst/>
            </a:prstGeom>
            <a:ln>
              <a:noFill/>
            </a:ln>
            <a:effectLst>
              <a:softEdge rad="25400"/>
            </a:effectLst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0279" y="3897881"/>
              <a:ext cx="1303743" cy="818960"/>
            </a:xfrm>
            <a:prstGeom prst="rect">
              <a:avLst/>
            </a:prstGeom>
            <a:ln>
              <a:noFill/>
            </a:ln>
            <a:effectLst>
              <a:softEdge rad="25400"/>
            </a:effectLst>
          </p:spPr>
        </p:pic>
        <p:pic>
          <p:nvPicPr>
            <p:cNvPr id="23" name="그림 2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91094" y="3885694"/>
              <a:ext cx="1305142" cy="824928"/>
            </a:xfrm>
            <a:prstGeom prst="rect">
              <a:avLst/>
            </a:prstGeom>
            <a:ln>
              <a:noFill/>
            </a:ln>
            <a:effectLst>
              <a:softEdge rad="25400"/>
            </a:effectLst>
          </p:spPr>
        </p:pic>
        <p:sp>
          <p:nvSpPr>
            <p:cNvPr id="25" name="모서리가 둥근 직사각형 24"/>
            <p:cNvSpPr/>
            <p:nvPr/>
          </p:nvSpPr>
          <p:spPr>
            <a:xfrm>
              <a:off x="3275856" y="4729332"/>
              <a:ext cx="1298986" cy="216024"/>
            </a:xfrm>
            <a:prstGeom prst="roundRect">
              <a:avLst/>
            </a:prstGeom>
            <a:solidFill>
              <a:srgbClr val="EBF1DE"/>
            </a:solidFill>
            <a:ln w="158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명품 자유로 </a:t>
              </a:r>
              <a:r>
                <a:rPr lang="ko-KR" altLang="en-US" sz="1000" b="1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꽃길</a:t>
              </a:r>
              <a:endParaRPr lang="ko-KR" altLang="en-US" sz="1400" b="1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6" name="모서리가 둥근 직사각형 25"/>
            <p:cNvSpPr/>
            <p:nvPr/>
          </p:nvSpPr>
          <p:spPr>
            <a:xfrm>
              <a:off x="4605688" y="4724995"/>
              <a:ext cx="1298986" cy="216024"/>
            </a:xfrm>
            <a:prstGeom prst="roundRect">
              <a:avLst/>
            </a:prstGeom>
            <a:solidFill>
              <a:srgbClr val="EBF1DE"/>
            </a:solidFill>
            <a:ln w="158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b="1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가로수길</a:t>
              </a:r>
              <a:endParaRPr lang="ko-KR" altLang="en-US" sz="1400" b="1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7" name="모서리가 둥근 직사각형 26"/>
            <p:cNvSpPr/>
            <p:nvPr/>
          </p:nvSpPr>
          <p:spPr>
            <a:xfrm>
              <a:off x="5937117" y="4731990"/>
              <a:ext cx="1298986" cy="216024"/>
            </a:xfrm>
            <a:prstGeom prst="roundRect">
              <a:avLst/>
            </a:prstGeom>
            <a:solidFill>
              <a:srgbClr val="EBF1DE"/>
            </a:solidFill>
            <a:ln w="158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b="1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학교숲</a:t>
              </a:r>
              <a:endParaRPr lang="ko-KR" altLang="en-US" sz="1400" b="1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7266949" y="4731990"/>
              <a:ext cx="1298986" cy="216024"/>
            </a:xfrm>
            <a:prstGeom prst="roundRect">
              <a:avLst/>
            </a:prstGeom>
            <a:solidFill>
              <a:srgbClr val="EBF1DE"/>
            </a:solidFill>
            <a:ln w="158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보호수</a:t>
              </a:r>
              <a:endParaRPr lang="ko-KR" altLang="en-US" sz="1400" b="1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6780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12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시민 모두가 안심하고 마실 수 있는 깨끗한 물 공급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상수도과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131594"/>
            <a:ext cx="8280920" cy="38557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깨끗한 물 공급을 위한 노후 </a:t>
            </a:r>
            <a:r>
              <a:rPr lang="ko-KR" altLang="en-US" b="1" dirty="0" err="1" smtClean="0">
                <a:solidFill>
                  <a:schemeClr val="tx1"/>
                </a:solidFill>
                <a:latin typeface="+mn-ea"/>
              </a:rPr>
              <a:t>상수관로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 교체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45108" y="1523380"/>
            <a:ext cx="8064896" cy="1370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172800" indent="-1728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600" b="1" dirty="0" smtClean="0">
                <a:latin typeface="+mn-ea"/>
              </a:rPr>
              <a:t>위     치 </a:t>
            </a:r>
            <a:r>
              <a:rPr kumimoji="1" lang="en-US" altLang="ko-KR" sz="1600" b="1" dirty="0" smtClean="0">
                <a:latin typeface="+mn-ea"/>
              </a:rPr>
              <a:t>: </a:t>
            </a:r>
            <a:r>
              <a:rPr kumimoji="1" lang="ko-KR" altLang="en-US" sz="1600" b="1" dirty="0" err="1" smtClean="0">
                <a:latin typeface="+mn-ea"/>
              </a:rPr>
              <a:t>문산읍</a:t>
            </a:r>
            <a:r>
              <a:rPr kumimoji="1" lang="ko-KR" altLang="en-US" sz="1600" b="1" dirty="0" smtClean="0">
                <a:latin typeface="+mn-ea"/>
              </a:rPr>
              <a:t> </a:t>
            </a:r>
            <a:r>
              <a:rPr kumimoji="1" lang="ko-KR" altLang="en-US" sz="1600" b="1" dirty="0" err="1" smtClean="0">
                <a:latin typeface="+mn-ea"/>
              </a:rPr>
              <a:t>당동리</a:t>
            </a:r>
            <a:r>
              <a:rPr kumimoji="1" lang="ko-KR" altLang="en-US" sz="1600" b="1" dirty="0" smtClean="0">
                <a:latin typeface="+mn-ea"/>
              </a:rPr>
              <a:t> 등</a:t>
            </a:r>
            <a:r>
              <a:rPr lang="ko-KR" altLang="en-US" sz="1600" b="1" dirty="0" smtClean="0">
                <a:latin typeface="+mn-ea"/>
              </a:rPr>
              <a:t> </a:t>
            </a:r>
            <a:r>
              <a:rPr lang="en-US" altLang="ko-KR" sz="1600" b="1" dirty="0" smtClean="0">
                <a:latin typeface="+mn-ea"/>
              </a:rPr>
              <a:t>4</a:t>
            </a:r>
            <a:r>
              <a:rPr lang="ko-KR" altLang="en-US" sz="1600" b="1" dirty="0" smtClean="0">
                <a:latin typeface="+mn-ea"/>
              </a:rPr>
              <a:t>개소</a:t>
            </a:r>
            <a:endParaRPr lang="en-US" altLang="ko-KR" sz="1600" b="1" dirty="0">
              <a:latin typeface="+mn-ea"/>
            </a:endParaRPr>
          </a:p>
          <a:p>
            <a:pPr marL="172800" indent="-1728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>
                <a:latin typeface="+mn-ea"/>
              </a:rPr>
              <a:t>사 업 량 </a:t>
            </a:r>
            <a:r>
              <a:rPr lang="en-US" altLang="ko-KR" sz="1600" b="1" dirty="0">
                <a:latin typeface="+mn-ea"/>
              </a:rPr>
              <a:t>: 17.1km</a:t>
            </a:r>
          </a:p>
          <a:p>
            <a:pPr marL="172800" indent="-1728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+mn-ea"/>
              </a:rPr>
              <a:t>사 </a:t>
            </a:r>
            <a:r>
              <a:rPr lang="ko-KR" altLang="en-US" sz="1600" b="1" dirty="0">
                <a:latin typeface="+mn-ea"/>
              </a:rPr>
              <a:t>업 비 </a:t>
            </a:r>
            <a:r>
              <a:rPr lang="en-US" altLang="ko-KR" sz="1600" b="1" dirty="0">
                <a:latin typeface="+mn-ea"/>
              </a:rPr>
              <a:t>:</a:t>
            </a:r>
            <a:r>
              <a:rPr lang="ko-KR" altLang="en-US" sz="1600" b="1" dirty="0">
                <a:latin typeface="+mn-ea"/>
              </a:rPr>
              <a:t> </a:t>
            </a:r>
            <a:r>
              <a:rPr lang="en-US" altLang="ko-KR" sz="1600" b="1" dirty="0" smtClean="0">
                <a:latin typeface="+mn-ea"/>
              </a:rPr>
              <a:t>40</a:t>
            </a:r>
            <a:r>
              <a:rPr lang="ko-KR" altLang="en-US" sz="1600" b="1" dirty="0" smtClean="0">
                <a:latin typeface="+mn-ea"/>
              </a:rPr>
              <a:t>억원</a:t>
            </a:r>
            <a:endParaRPr lang="en-US" altLang="ko-KR" sz="1600" b="1" dirty="0">
              <a:latin typeface="+mn-ea"/>
            </a:endParaRPr>
          </a:p>
          <a:p>
            <a:pPr marL="172800" indent="-1728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600" b="1" spc="-100" dirty="0" smtClean="0">
                <a:latin typeface="+mn-ea"/>
              </a:rPr>
              <a:t>사업기간</a:t>
            </a:r>
            <a:r>
              <a:rPr lang="ko-KR" altLang="en-US" sz="1600" b="1" dirty="0" smtClean="0">
                <a:latin typeface="+mn-ea"/>
              </a:rPr>
              <a:t> </a:t>
            </a:r>
            <a:r>
              <a:rPr lang="en-US" altLang="ko-KR" sz="1600" b="1" dirty="0">
                <a:latin typeface="+mn-ea"/>
              </a:rPr>
              <a:t>: </a:t>
            </a:r>
            <a:r>
              <a:rPr lang="en-US" altLang="ko-KR" sz="1600" b="1" dirty="0" smtClean="0">
                <a:latin typeface="+mn-ea"/>
              </a:rPr>
              <a:t>2022. 1. </a:t>
            </a:r>
            <a:r>
              <a:rPr lang="en-US" altLang="ko-KR" sz="1600" b="1" dirty="0">
                <a:latin typeface="+mn-ea"/>
              </a:rPr>
              <a:t>~ </a:t>
            </a:r>
            <a:r>
              <a:rPr lang="en-US" altLang="ko-KR" sz="1600" b="1" dirty="0" smtClean="0">
                <a:latin typeface="+mn-ea"/>
              </a:rPr>
              <a:t>2022. 11.</a:t>
            </a:r>
            <a:endParaRPr kumimoji="1" lang="en-US" altLang="ko-KR" sz="1600" b="1" dirty="0" smtClean="0">
              <a:latin typeface="+mn-ea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445108" y="3271042"/>
            <a:ext cx="8064896" cy="1676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172800" indent="-1728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600" b="1" dirty="0" smtClean="0">
                <a:latin typeface="+mn-ea"/>
              </a:rPr>
              <a:t>위     치 </a:t>
            </a:r>
            <a:r>
              <a:rPr kumimoji="1" lang="en-US" altLang="ko-KR" sz="1600" b="1" dirty="0" smtClean="0">
                <a:latin typeface="+mn-ea"/>
              </a:rPr>
              <a:t>: </a:t>
            </a:r>
            <a:r>
              <a:rPr kumimoji="1" lang="ko-KR" altLang="en-US" sz="1600" b="1" dirty="0" smtClean="0">
                <a:latin typeface="+mn-ea"/>
              </a:rPr>
              <a:t>파주시 관내 </a:t>
            </a:r>
            <a:r>
              <a:rPr kumimoji="1" lang="ko-KR" altLang="en-US" sz="1600" b="1" dirty="0" err="1" smtClean="0">
                <a:latin typeface="+mn-ea"/>
              </a:rPr>
              <a:t>상수관로</a:t>
            </a:r>
            <a:endParaRPr kumimoji="1" lang="en-US" altLang="ko-KR" sz="1600" b="1" dirty="0" smtClean="0">
              <a:latin typeface="+mn-ea"/>
            </a:endParaRPr>
          </a:p>
          <a:p>
            <a:pPr marL="172800" indent="-1728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+mn-ea"/>
              </a:rPr>
              <a:t>사 </a:t>
            </a:r>
            <a:r>
              <a:rPr lang="ko-KR" altLang="en-US" sz="1600" b="1" dirty="0">
                <a:latin typeface="+mn-ea"/>
              </a:rPr>
              <a:t>업 량 </a:t>
            </a:r>
            <a:r>
              <a:rPr lang="en-US" altLang="ko-KR" sz="1600" b="1" dirty="0">
                <a:latin typeface="+mn-ea"/>
              </a:rPr>
              <a:t>: </a:t>
            </a:r>
            <a:r>
              <a:rPr lang="ko-KR" altLang="en-US" sz="1600" b="1" dirty="0" smtClean="0">
                <a:latin typeface="+mn-ea"/>
              </a:rPr>
              <a:t>수량</a:t>
            </a:r>
            <a:r>
              <a:rPr lang="en-US" altLang="ko-KR" sz="1600" b="1" dirty="0" smtClean="0">
                <a:latin typeface="+mn-ea"/>
              </a:rPr>
              <a:t>·</a:t>
            </a:r>
            <a:r>
              <a:rPr lang="ko-KR" altLang="en-US" sz="1600" b="1" dirty="0" smtClean="0">
                <a:latin typeface="+mn-ea"/>
              </a:rPr>
              <a:t>수질</a:t>
            </a:r>
            <a:r>
              <a:rPr lang="en-US" altLang="ko-KR" sz="1600" b="1" dirty="0" smtClean="0">
                <a:latin typeface="+mn-ea"/>
              </a:rPr>
              <a:t>·</a:t>
            </a:r>
            <a:r>
              <a:rPr lang="ko-KR" altLang="en-US" sz="1600" b="1" dirty="0" smtClean="0">
                <a:latin typeface="+mn-ea"/>
              </a:rPr>
              <a:t>수압 감시</a:t>
            </a:r>
            <a:r>
              <a:rPr lang="en-US" altLang="ko-KR" sz="1600" b="1" dirty="0" smtClean="0">
                <a:latin typeface="+mn-ea"/>
              </a:rPr>
              <a:t>, </a:t>
            </a:r>
            <a:r>
              <a:rPr lang="ko-KR" altLang="en-US" sz="1600" b="1" dirty="0" err="1" smtClean="0">
                <a:latin typeface="+mn-ea"/>
              </a:rPr>
              <a:t>누수감지</a:t>
            </a:r>
            <a:r>
              <a:rPr lang="en-US" altLang="ko-KR" sz="1600" b="1" dirty="0" smtClean="0">
                <a:latin typeface="+mn-ea"/>
              </a:rPr>
              <a:t>, </a:t>
            </a:r>
            <a:r>
              <a:rPr lang="ko-KR" altLang="en-US" sz="1600" b="1" dirty="0" smtClean="0">
                <a:latin typeface="+mn-ea"/>
              </a:rPr>
              <a:t>관 세척 등</a:t>
            </a:r>
            <a:endParaRPr lang="en-US" altLang="ko-KR" sz="1600" b="1" dirty="0" smtClean="0">
              <a:latin typeface="+mn-ea"/>
            </a:endParaRPr>
          </a:p>
          <a:p>
            <a:pPr marL="172800" indent="-1728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+mn-ea"/>
              </a:rPr>
              <a:t>사 </a:t>
            </a:r>
            <a:r>
              <a:rPr lang="ko-KR" altLang="en-US" sz="1600" b="1" dirty="0">
                <a:latin typeface="+mn-ea"/>
              </a:rPr>
              <a:t>업 비 </a:t>
            </a:r>
            <a:r>
              <a:rPr lang="en-US" altLang="ko-KR" sz="1600" b="1" dirty="0">
                <a:latin typeface="+mn-ea"/>
              </a:rPr>
              <a:t>:</a:t>
            </a:r>
            <a:r>
              <a:rPr lang="ko-KR" altLang="en-US" sz="1600" b="1" dirty="0">
                <a:latin typeface="+mn-ea"/>
              </a:rPr>
              <a:t> </a:t>
            </a:r>
            <a:r>
              <a:rPr lang="en-US" altLang="ko-KR" sz="1600" b="1" dirty="0" smtClean="0">
                <a:latin typeface="+mn-ea"/>
              </a:rPr>
              <a:t>41</a:t>
            </a:r>
            <a:r>
              <a:rPr lang="ko-KR" altLang="en-US" sz="1600" b="1" dirty="0" smtClean="0">
                <a:latin typeface="+mn-ea"/>
              </a:rPr>
              <a:t>억원</a:t>
            </a:r>
            <a:r>
              <a:rPr lang="ko-KR" altLang="en-US" sz="1300" b="1" dirty="0" smtClean="0">
                <a:latin typeface="+mn-ea"/>
              </a:rPr>
              <a:t> </a:t>
            </a:r>
            <a:r>
              <a:rPr lang="en-US" altLang="ko-KR" sz="1300" b="1" dirty="0" smtClean="0">
                <a:latin typeface="+mn-ea"/>
              </a:rPr>
              <a:t>(</a:t>
            </a:r>
            <a:r>
              <a:rPr lang="ko-KR" altLang="en-US" sz="1300" b="1" dirty="0" smtClean="0">
                <a:latin typeface="+mn-ea"/>
              </a:rPr>
              <a:t>국비 </a:t>
            </a:r>
            <a:r>
              <a:rPr lang="en-US" altLang="ko-KR" sz="1300" b="1" dirty="0" smtClean="0">
                <a:latin typeface="+mn-ea"/>
              </a:rPr>
              <a:t>70%, </a:t>
            </a:r>
            <a:r>
              <a:rPr lang="ko-KR" altLang="en-US" sz="1300" b="1" dirty="0" smtClean="0">
                <a:latin typeface="+mn-ea"/>
              </a:rPr>
              <a:t>시비 </a:t>
            </a:r>
            <a:r>
              <a:rPr lang="en-US" altLang="ko-KR" sz="1300" b="1" dirty="0" smtClean="0">
                <a:latin typeface="+mn-ea"/>
              </a:rPr>
              <a:t>30%)</a:t>
            </a:r>
            <a:endParaRPr lang="en-US" altLang="ko-KR" sz="1300" b="1" dirty="0">
              <a:latin typeface="+mn-ea"/>
            </a:endParaRPr>
          </a:p>
          <a:p>
            <a:pPr marL="172800" indent="-1728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600" b="1" spc="-100" dirty="0" smtClean="0">
                <a:latin typeface="+mn-ea"/>
              </a:rPr>
              <a:t>사업기간</a:t>
            </a:r>
            <a:r>
              <a:rPr lang="ko-KR" altLang="en-US" sz="1600" b="1" dirty="0" smtClean="0">
                <a:latin typeface="+mn-ea"/>
              </a:rPr>
              <a:t> </a:t>
            </a:r>
            <a:r>
              <a:rPr lang="en-US" altLang="ko-KR" sz="1600" b="1" dirty="0">
                <a:latin typeface="+mn-ea"/>
              </a:rPr>
              <a:t>: </a:t>
            </a:r>
            <a:r>
              <a:rPr lang="en-US" altLang="ko-KR" sz="1600" b="1" dirty="0" smtClean="0">
                <a:latin typeface="+mn-ea"/>
              </a:rPr>
              <a:t>2021. 1. </a:t>
            </a:r>
            <a:r>
              <a:rPr lang="en-US" altLang="ko-KR" sz="1600" b="1" dirty="0">
                <a:latin typeface="+mn-ea"/>
              </a:rPr>
              <a:t>~ </a:t>
            </a:r>
            <a:r>
              <a:rPr lang="en-US" altLang="ko-KR" sz="1600" b="1" dirty="0" smtClean="0">
                <a:latin typeface="+mn-ea"/>
              </a:rPr>
              <a:t>2023. 6.</a:t>
            </a:r>
          </a:p>
          <a:p>
            <a:pPr marL="172800" indent="-1728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600" b="1" spc="-100" dirty="0" smtClean="0">
                <a:latin typeface="+mn-ea"/>
              </a:rPr>
              <a:t>추진일정</a:t>
            </a:r>
            <a:r>
              <a:rPr lang="ko-KR" altLang="en-US" sz="1600" b="1" dirty="0" smtClean="0">
                <a:latin typeface="+mn-ea"/>
              </a:rPr>
              <a:t> </a:t>
            </a:r>
            <a:r>
              <a:rPr lang="en-US" altLang="ko-KR" sz="1600" b="1" dirty="0">
                <a:latin typeface="+mn-ea"/>
              </a:rPr>
              <a:t>: </a:t>
            </a:r>
            <a:r>
              <a:rPr lang="en-US" altLang="ko-KR" sz="1300" b="1" dirty="0" smtClean="0">
                <a:latin typeface="+mn-ea"/>
              </a:rPr>
              <a:t>(‘22. 10.)</a:t>
            </a:r>
            <a:r>
              <a:rPr lang="en-US" altLang="ko-KR" sz="1600" b="1" dirty="0" smtClean="0">
                <a:latin typeface="+mn-ea"/>
              </a:rPr>
              <a:t> </a:t>
            </a:r>
            <a:r>
              <a:rPr lang="ko-KR" altLang="en-US" sz="1600" b="1" dirty="0" err="1" smtClean="0">
                <a:latin typeface="+mn-ea"/>
              </a:rPr>
              <a:t>추가사업</a:t>
            </a:r>
            <a:r>
              <a:rPr lang="en-US" altLang="ko-KR" sz="1600" b="1" baseline="30000" dirty="0" smtClean="0">
                <a:latin typeface="+mn-ea"/>
              </a:rPr>
              <a:t>(</a:t>
            </a:r>
            <a:r>
              <a:rPr lang="ko-KR" altLang="en-US" sz="1600" b="1" baseline="30000" dirty="0" smtClean="0">
                <a:latin typeface="+mn-ea"/>
              </a:rPr>
              <a:t>비상 </a:t>
            </a:r>
            <a:r>
              <a:rPr lang="ko-KR" altLang="en-US" sz="1600" b="1" baseline="30000" dirty="0" err="1" smtClean="0">
                <a:latin typeface="+mn-ea"/>
              </a:rPr>
              <a:t>수계전환</a:t>
            </a:r>
            <a:r>
              <a:rPr lang="en-US" altLang="ko-KR" sz="1600" b="1" baseline="30000" dirty="0" smtClean="0">
                <a:latin typeface="+mn-ea"/>
              </a:rPr>
              <a:t>)</a:t>
            </a:r>
            <a:r>
              <a:rPr lang="ko-KR" altLang="en-US" sz="1600" b="1" dirty="0" smtClean="0">
                <a:latin typeface="+mn-ea"/>
              </a:rPr>
              <a:t> 설계 착수</a:t>
            </a:r>
            <a:endParaRPr lang="en-US" altLang="ko-KR" sz="1600" b="1" dirty="0">
              <a:latin typeface="+mn-ea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253956" y="2905502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정보통신기술을 접목한 스마트 </a:t>
            </a:r>
            <a:r>
              <a:rPr lang="ko-KR" altLang="en-US" b="1" dirty="0" err="1" smtClean="0">
                <a:solidFill>
                  <a:schemeClr val="tx1"/>
                </a:solidFill>
                <a:latin typeface="+mn-ea"/>
              </a:rPr>
              <a:t>관망관리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 인프라 구축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6" name="_x811521280" descr="EMB00004cb8046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2944" y="3312999"/>
            <a:ext cx="2552236" cy="15954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12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13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안정적인 용수공급 계획 수립 및 시설 확충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상수도과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131594"/>
            <a:ext cx="8280920" cy="38557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안정적인 수돗물 공급을 위한 </a:t>
            </a:r>
            <a:r>
              <a:rPr lang="ko-KR" altLang="en-US" b="1" dirty="0" err="1" smtClean="0">
                <a:solidFill>
                  <a:schemeClr val="tx1"/>
                </a:solidFill>
                <a:latin typeface="+mn-ea"/>
              </a:rPr>
              <a:t>덕은배수지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 건설</a:t>
            </a:r>
            <a:r>
              <a:rPr lang="ko-KR" altLang="en-US" b="1" baseline="300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b="1" baseline="30000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b="1" baseline="30000" dirty="0">
                <a:solidFill>
                  <a:srgbClr val="0000FF"/>
                </a:solidFill>
                <a:latin typeface="+mn-ea"/>
              </a:rPr>
              <a:t>상수도 </a:t>
            </a:r>
            <a:r>
              <a:rPr lang="en-US" altLang="ko-KR" b="1" baseline="30000" dirty="0">
                <a:solidFill>
                  <a:srgbClr val="0000FF"/>
                </a:solidFill>
                <a:latin typeface="+mn-ea"/>
              </a:rPr>
              <a:t>6</a:t>
            </a:r>
            <a:r>
              <a:rPr lang="ko-KR" altLang="en-US" b="1" baseline="30000" dirty="0">
                <a:solidFill>
                  <a:srgbClr val="0000FF"/>
                </a:solidFill>
                <a:latin typeface="+mn-ea"/>
              </a:rPr>
              <a:t>단계 확장</a:t>
            </a:r>
            <a:r>
              <a:rPr lang="en-US" altLang="ko-KR" b="1" baseline="30000" dirty="0" smtClean="0">
                <a:solidFill>
                  <a:srgbClr val="0000FF"/>
                </a:solidFill>
                <a:latin typeface="+mn-ea"/>
              </a:rPr>
              <a:t>)</a:t>
            </a:r>
            <a:endParaRPr lang="ko-KR" altLang="en-US" baseline="3000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45108" y="1523379"/>
            <a:ext cx="8064896" cy="1660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  <p:txBody>
          <a:bodyPr wrap="none" anchor="ctr"/>
          <a:lstStyle/>
          <a:p>
            <a:pPr marL="172800" indent="-1728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600" b="1" dirty="0" smtClean="0">
                <a:latin typeface="+mn-ea"/>
              </a:rPr>
              <a:t>위     치 </a:t>
            </a:r>
            <a:r>
              <a:rPr kumimoji="1" lang="en-US" altLang="ko-KR" sz="1600" b="1" dirty="0" smtClean="0">
                <a:latin typeface="+mn-ea"/>
              </a:rPr>
              <a:t>: </a:t>
            </a:r>
            <a:r>
              <a:rPr kumimoji="1" lang="ko-KR" altLang="en-US" sz="1600" b="1" dirty="0" err="1" smtClean="0">
                <a:latin typeface="+mn-ea"/>
              </a:rPr>
              <a:t>월롱면</a:t>
            </a:r>
            <a:r>
              <a:rPr kumimoji="1" lang="ko-KR" altLang="en-US" sz="1600" b="1" dirty="0" smtClean="0">
                <a:latin typeface="+mn-ea"/>
              </a:rPr>
              <a:t> </a:t>
            </a:r>
            <a:r>
              <a:rPr kumimoji="1" lang="ko-KR" altLang="en-US" sz="1600" b="1" dirty="0" err="1" smtClean="0">
                <a:latin typeface="+mn-ea"/>
              </a:rPr>
              <a:t>덕은리</a:t>
            </a:r>
            <a:r>
              <a:rPr kumimoji="1" lang="ko-KR" altLang="en-US" sz="1600" b="1" dirty="0" smtClean="0">
                <a:latin typeface="+mn-ea"/>
              </a:rPr>
              <a:t> 산</a:t>
            </a:r>
            <a:r>
              <a:rPr kumimoji="1" lang="en-US" altLang="ko-KR" sz="1600" b="1" dirty="0" smtClean="0">
                <a:latin typeface="+mn-ea"/>
              </a:rPr>
              <a:t>14-4</a:t>
            </a:r>
            <a:r>
              <a:rPr kumimoji="1" lang="ko-KR" altLang="en-US" sz="1600" b="1" dirty="0" smtClean="0">
                <a:latin typeface="+mn-ea"/>
              </a:rPr>
              <a:t>번지 일원</a:t>
            </a:r>
            <a:endParaRPr kumimoji="1" lang="en-US" altLang="ko-KR" sz="1600" b="1" dirty="0" smtClean="0">
              <a:latin typeface="+mn-ea"/>
            </a:endParaRPr>
          </a:p>
          <a:p>
            <a:pPr marL="172800" indent="-1728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+mn-ea"/>
              </a:rPr>
              <a:t>사 </a:t>
            </a:r>
            <a:r>
              <a:rPr lang="ko-KR" altLang="en-US" sz="1600" b="1" dirty="0">
                <a:latin typeface="+mn-ea"/>
              </a:rPr>
              <a:t>업 량 </a:t>
            </a:r>
            <a:r>
              <a:rPr lang="en-US" altLang="ko-KR" sz="1600" b="1" dirty="0">
                <a:latin typeface="+mn-ea"/>
              </a:rPr>
              <a:t>: </a:t>
            </a:r>
            <a:r>
              <a:rPr lang="ko-KR" altLang="en-US" sz="1600" b="1" dirty="0" smtClean="0">
                <a:latin typeface="+mn-ea"/>
              </a:rPr>
              <a:t>배수지 </a:t>
            </a:r>
            <a:r>
              <a:rPr lang="en-US" altLang="ko-KR" sz="1600" b="1" dirty="0" smtClean="0">
                <a:latin typeface="+mn-ea"/>
              </a:rPr>
              <a:t>1</a:t>
            </a:r>
            <a:r>
              <a:rPr lang="ko-KR" altLang="en-US" sz="1600" b="1" dirty="0" smtClean="0">
                <a:latin typeface="+mn-ea"/>
              </a:rPr>
              <a:t>개소</a:t>
            </a:r>
            <a:r>
              <a:rPr lang="en-US" altLang="ko-KR" sz="1600" b="1" dirty="0" smtClean="0">
                <a:latin typeface="+mn-ea"/>
              </a:rPr>
              <a:t>, </a:t>
            </a:r>
            <a:r>
              <a:rPr lang="ko-KR" altLang="en-US" sz="1600" b="1" dirty="0" err="1" smtClean="0">
                <a:latin typeface="+mn-ea"/>
              </a:rPr>
              <a:t>가압장</a:t>
            </a:r>
            <a:r>
              <a:rPr lang="ko-KR" altLang="en-US" sz="1600" b="1" dirty="0" smtClean="0">
                <a:latin typeface="+mn-ea"/>
              </a:rPr>
              <a:t> </a:t>
            </a:r>
            <a:r>
              <a:rPr lang="en-US" altLang="ko-KR" sz="1600" b="1" dirty="0" smtClean="0">
                <a:latin typeface="+mn-ea"/>
              </a:rPr>
              <a:t>1</a:t>
            </a:r>
            <a:r>
              <a:rPr lang="ko-KR" altLang="en-US" sz="1600" b="1" dirty="0" smtClean="0">
                <a:latin typeface="+mn-ea"/>
              </a:rPr>
              <a:t>개소</a:t>
            </a:r>
            <a:r>
              <a:rPr lang="en-US" altLang="ko-KR" sz="1600" b="1" dirty="0" smtClean="0">
                <a:latin typeface="+mn-ea"/>
              </a:rPr>
              <a:t>, </a:t>
            </a:r>
            <a:r>
              <a:rPr lang="ko-KR" altLang="en-US" sz="1600" b="1" dirty="0" err="1" smtClean="0">
                <a:latin typeface="+mn-ea"/>
              </a:rPr>
              <a:t>관로</a:t>
            </a:r>
            <a:r>
              <a:rPr lang="ko-KR" altLang="en-US" sz="1600" b="1" dirty="0" smtClean="0">
                <a:latin typeface="+mn-ea"/>
              </a:rPr>
              <a:t> </a:t>
            </a:r>
            <a:r>
              <a:rPr lang="en-US" altLang="ko-KR" sz="1600" b="1" dirty="0" smtClean="0">
                <a:latin typeface="+mn-ea"/>
              </a:rPr>
              <a:t>7.3km</a:t>
            </a:r>
            <a:endParaRPr lang="en-US" altLang="ko-KR" sz="1600" b="1" dirty="0">
              <a:latin typeface="+mn-ea"/>
            </a:endParaRPr>
          </a:p>
          <a:p>
            <a:pPr marL="172800" indent="-1728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+mn-ea"/>
              </a:rPr>
              <a:t>사 </a:t>
            </a:r>
            <a:r>
              <a:rPr lang="ko-KR" altLang="en-US" sz="1600" b="1" dirty="0">
                <a:latin typeface="+mn-ea"/>
              </a:rPr>
              <a:t>업 비 </a:t>
            </a:r>
            <a:r>
              <a:rPr lang="en-US" altLang="ko-KR" sz="1600" b="1" dirty="0">
                <a:latin typeface="+mn-ea"/>
              </a:rPr>
              <a:t>:</a:t>
            </a:r>
            <a:r>
              <a:rPr lang="ko-KR" altLang="en-US" sz="1600" b="1" dirty="0">
                <a:latin typeface="+mn-ea"/>
              </a:rPr>
              <a:t> </a:t>
            </a:r>
            <a:r>
              <a:rPr lang="en-US" altLang="ko-KR" sz="1600" b="1" dirty="0" smtClean="0">
                <a:latin typeface="+mn-ea"/>
              </a:rPr>
              <a:t>230</a:t>
            </a:r>
            <a:r>
              <a:rPr lang="ko-KR" altLang="en-US" sz="1600" b="1" dirty="0" smtClean="0">
                <a:latin typeface="+mn-ea"/>
              </a:rPr>
              <a:t>억원</a:t>
            </a:r>
            <a:endParaRPr lang="en-US" altLang="ko-KR" sz="1600" b="1" dirty="0">
              <a:latin typeface="+mn-ea"/>
            </a:endParaRPr>
          </a:p>
          <a:p>
            <a:pPr marL="172800" indent="-1728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600" b="1" spc="-100" dirty="0" smtClean="0">
                <a:latin typeface="+mn-ea"/>
              </a:rPr>
              <a:t>사업기간</a:t>
            </a:r>
            <a:r>
              <a:rPr lang="ko-KR" altLang="en-US" sz="1600" b="1" dirty="0" smtClean="0">
                <a:latin typeface="+mn-ea"/>
              </a:rPr>
              <a:t> </a:t>
            </a:r>
            <a:r>
              <a:rPr lang="en-US" altLang="ko-KR" sz="1600" b="1" dirty="0">
                <a:latin typeface="+mn-ea"/>
              </a:rPr>
              <a:t>: </a:t>
            </a:r>
            <a:r>
              <a:rPr lang="en-US" altLang="ko-KR" sz="1600" b="1" dirty="0" smtClean="0">
                <a:latin typeface="+mn-ea"/>
              </a:rPr>
              <a:t>2019. 5. </a:t>
            </a:r>
            <a:r>
              <a:rPr lang="en-US" altLang="ko-KR" sz="1600" b="1" dirty="0">
                <a:latin typeface="+mn-ea"/>
              </a:rPr>
              <a:t>~ </a:t>
            </a:r>
            <a:r>
              <a:rPr lang="en-US" altLang="ko-KR" sz="1600" b="1" dirty="0" smtClean="0">
                <a:latin typeface="+mn-ea"/>
              </a:rPr>
              <a:t>2024. 7.</a:t>
            </a:r>
          </a:p>
          <a:p>
            <a:pPr marL="172800" indent="-1728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600" b="1" spc="-100" dirty="0" smtClean="0">
                <a:latin typeface="+mn-ea"/>
              </a:rPr>
              <a:t>추진일정</a:t>
            </a:r>
            <a:r>
              <a:rPr lang="ko-KR" altLang="en-US" sz="1600" b="1" dirty="0" smtClean="0">
                <a:latin typeface="+mn-ea"/>
              </a:rPr>
              <a:t> </a:t>
            </a:r>
            <a:r>
              <a:rPr lang="en-US" altLang="ko-KR" sz="1600" b="1" dirty="0" smtClean="0">
                <a:latin typeface="+mn-ea"/>
              </a:rPr>
              <a:t>: ‘22. 7. </a:t>
            </a:r>
            <a:r>
              <a:rPr lang="ko-KR" altLang="en-US" sz="1600" b="1" dirty="0" smtClean="0">
                <a:latin typeface="+mn-ea"/>
              </a:rPr>
              <a:t>착공 </a:t>
            </a:r>
            <a:r>
              <a:rPr lang="en-US" altLang="ko-KR" sz="1600" b="1" dirty="0" smtClean="0">
                <a:latin typeface="+mn-ea"/>
              </a:rPr>
              <a:t>/ ‘24. 7. </a:t>
            </a:r>
            <a:r>
              <a:rPr lang="ko-KR" altLang="en-US" sz="1600" b="1" dirty="0" smtClean="0">
                <a:latin typeface="+mn-ea"/>
              </a:rPr>
              <a:t>준공</a:t>
            </a:r>
            <a:endParaRPr lang="en-US" altLang="ko-KR" sz="1600" b="1" dirty="0">
              <a:latin typeface="+mn-ea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445108" y="3520968"/>
            <a:ext cx="8064896" cy="1365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172800" indent="-1728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600" b="1" dirty="0">
                <a:latin typeface="+mn-ea"/>
              </a:rPr>
              <a:t>위     치 </a:t>
            </a:r>
            <a:r>
              <a:rPr kumimoji="1" lang="en-US" altLang="ko-KR" sz="1600" b="1" dirty="0">
                <a:latin typeface="+mn-ea"/>
              </a:rPr>
              <a:t>: </a:t>
            </a:r>
            <a:r>
              <a:rPr kumimoji="1" lang="ko-KR" altLang="en-US" sz="1600" b="1" dirty="0" err="1" smtClean="0">
                <a:latin typeface="+mn-ea"/>
              </a:rPr>
              <a:t>법원읍</a:t>
            </a:r>
            <a:r>
              <a:rPr kumimoji="1" lang="ko-KR" altLang="en-US" sz="1600" b="1" dirty="0" smtClean="0">
                <a:latin typeface="+mn-ea"/>
              </a:rPr>
              <a:t> </a:t>
            </a:r>
            <a:r>
              <a:rPr kumimoji="1" lang="ko-KR" altLang="en-US" sz="1600" b="1" dirty="0" err="1" smtClean="0">
                <a:latin typeface="+mn-ea"/>
              </a:rPr>
              <a:t>대능리</a:t>
            </a:r>
            <a:r>
              <a:rPr kumimoji="1" lang="ko-KR" altLang="en-US" sz="1600" b="1" dirty="0" smtClean="0">
                <a:latin typeface="+mn-ea"/>
              </a:rPr>
              <a:t> 등</a:t>
            </a:r>
            <a:r>
              <a:rPr lang="ko-KR" altLang="en-US" sz="1600" b="1" dirty="0" smtClean="0">
                <a:latin typeface="+mn-ea"/>
              </a:rPr>
              <a:t> </a:t>
            </a:r>
            <a:r>
              <a:rPr lang="en-US" altLang="ko-KR" sz="1600" b="1" dirty="0" smtClean="0">
                <a:latin typeface="+mn-ea"/>
              </a:rPr>
              <a:t>3</a:t>
            </a:r>
            <a:r>
              <a:rPr lang="ko-KR" altLang="en-US" sz="1600" b="1" dirty="0" smtClean="0">
                <a:latin typeface="+mn-ea"/>
              </a:rPr>
              <a:t>개소</a:t>
            </a:r>
            <a:endParaRPr lang="en-US" altLang="ko-KR" sz="1600" b="1" dirty="0">
              <a:latin typeface="+mn-ea"/>
            </a:endParaRPr>
          </a:p>
          <a:p>
            <a:pPr marL="172800" indent="-1728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>
                <a:latin typeface="+mn-ea"/>
              </a:rPr>
              <a:t>사 업 량 </a:t>
            </a:r>
            <a:r>
              <a:rPr lang="en-US" altLang="ko-KR" sz="1600" b="1" dirty="0">
                <a:latin typeface="+mn-ea"/>
              </a:rPr>
              <a:t>: </a:t>
            </a:r>
            <a:r>
              <a:rPr lang="en-US" altLang="ko-KR" sz="1600" b="1" dirty="0" smtClean="0">
                <a:latin typeface="+mn-ea"/>
              </a:rPr>
              <a:t>4.8km</a:t>
            </a:r>
            <a:endParaRPr lang="en-US" altLang="ko-KR" sz="1600" b="1" dirty="0">
              <a:latin typeface="+mn-ea"/>
            </a:endParaRPr>
          </a:p>
          <a:p>
            <a:pPr marL="172800" indent="-1728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>
                <a:latin typeface="+mn-ea"/>
              </a:rPr>
              <a:t>사 업 비 </a:t>
            </a:r>
            <a:r>
              <a:rPr lang="en-US" altLang="ko-KR" sz="1600" b="1" dirty="0">
                <a:latin typeface="+mn-ea"/>
              </a:rPr>
              <a:t>:</a:t>
            </a:r>
            <a:r>
              <a:rPr lang="ko-KR" altLang="en-US" sz="1600" b="1" dirty="0">
                <a:latin typeface="+mn-ea"/>
              </a:rPr>
              <a:t> </a:t>
            </a:r>
            <a:r>
              <a:rPr lang="en-US" altLang="ko-KR" sz="1600" b="1" dirty="0" smtClean="0">
                <a:latin typeface="+mn-ea"/>
              </a:rPr>
              <a:t>11</a:t>
            </a:r>
            <a:r>
              <a:rPr lang="ko-KR" altLang="en-US" sz="1600" b="1" dirty="0" smtClean="0">
                <a:latin typeface="+mn-ea"/>
              </a:rPr>
              <a:t>억원</a:t>
            </a:r>
            <a:endParaRPr lang="en-US" altLang="ko-KR" sz="1600" b="1" dirty="0">
              <a:latin typeface="+mn-ea"/>
            </a:endParaRPr>
          </a:p>
          <a:p>
            <a:pPr marL="172800" indent="-1728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600" b="1" spc="-100" dirty="0">
                <a:latin typeface="+mn-ea"/>
              </a:rPr>
              <a:t>사업기간</a:t>
            </a:r>
            <a:r>
              <a:rPr lang="ko-KR" altLang="en-US" sz="1600" b="1" dirty="0">
                <a:latin typeface="+mn-ea"/>
              </a:rPr>
              <a:t> </a:t>
            </a:r>
            <a:r>
              <a:rPr lang="en-US" altLang="ko-KR" sz="1600" b="1" dirty="0">
                <a:latin typeface="+mn-ea"/>
              </a:rPr>
              <a:t>: 2022. 1. ~ 2022. 11.</a:t>
            </a:r>
            <a:endParaRPr kumimoji="1" lang="en-US" altLang="ko-KR" sz="1600" b="1" dirty="0">
              <a:latin typeface="+mn-ea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253956" y="3219822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주민생활환경 개선을 위한 급수취약지역 상수도 확장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541" y="1563638"/>
            <a:ext cx="2927307" cy="15996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8101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공공하수처리시설 설치 및 개량사업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하수도과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3860700"/>
              </p:ext>
            </p:extLst>
          </p:nvPr>
        </p:nvGraphicFramePr>
        <p:xfrm>
          <a:off x="179512" y="1148703"/>
          <a:ext cx="8459637" cy="19184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60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08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938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73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964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5518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4104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dirty="0" smtClean="0">
                          <a:effectLst/>
                        </a:rPr>
                        <a:t>사 업 명</a:t>
                      </a:r>
                      <a:endParaRPr lang="ko-KR" altLang="en-US" sz="1000" b="1" dirty="0">
                        <a:effectLst/>
                        <a:latin typeface="경기천년제목V Bold" panose="02020803020101020101" pitchFamily="18" charset="-127"/>
                        <a:ea typeface="경기천년제목V Bold" panose="020208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dirty="0" smtClean="0">
                          <a:effectLst/>
                        </a:rPr>
                        <a:t>위   치</a:t>
                      </a:r>
                      <a:endParaRPr lang="ko-KR" altLang="en-US" sz="1000" b="1" dirty="0">
                        <a:effectLst/>
                        <a:latin typeface="경기천년제목V Bold" panose="02020803020101020101" pitchFamily="18" charset="-127"/>
                        <a:ea typeface="경기천년제목V Bold" panose="020208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dirty="0" smtClean="0">
                          <a:effectLst/>
                        </a:rPr>
                        <a:t>사 업 량</a:t>
                      </a:r>
                      <a:endParaRPr lang="ko-KR" altLang="en-US" sz="1000" b="1" dirty="0">
                        <a:effectLst/>
                        <a:latin typeface="경기천년제목V Bold" panose="02020803020101020101" pitchFamily="18" charset="-127"/>
                        <a:ea typeface="경기천년제목V Bold" panose="020208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dirty="0" smtClean="0">
                          <a:effectLst/>
                        </a:rPr>
                        <a:t>사업비</a:t>
                      </a:r>
                      <a:endParaRPr lang="en-US" altLang="ko-KR" sz="1000" dirty="0" smtClean="0">
                        <a:effectLst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dirty="0" smtClean="0">
                          <a:effectLst/>
                        </a:rPr>
                        <a:t>(</a:t>
                      </a:r>
                      <a:r>
                        <a:rPr lang="ko-KR" altLang="en-US" sz="1000" dirty="0" err="1" smtClean="0">
                          <a:effectLst/>
                        </a:rPr>
                        <a:t>백만원</a:t>
                      </a:r>
                      <a:r>
                        <a:rPr lang="en-US" altLang="ko-KR" sz="1000" dirty="0" smtClean="0">
                          <a:effectLst/>
                        </a:rPr>
                        <a:t>)</a:t>
                      </a:r>
                      <a:endParaRPr lang="en-US" altLang="ko-KR" sz="1000" b="1" dirty="0" smtClean="0">
                        <a:effectLst/>
                        <a:latin typeface="경기천년제목V Bold" panose="02020803020101020101" pitchFamily="18" charset="-127"/>
                        <a:ea typeface="경기천년제목V Bold" panose="020208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dirty="0" smtClean="0">
                          <a:effectLst/>
                        </a:rPr>
                        <a:t>사업기간</a:t>
                      </a:r>
                      <a:endParaRPr lang="ko-KR" altLang="en-US" sz="1000" b="1" dirty="0">
                        <a:effectLst/>
                        <a:latin typeface="경기천년제목V Bold" panose="02020803020101020101" pitchFamily="18" charset="-127"/>
                        <a:ea typeface="경기천년제목V Bold" panose="020208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000" dirty="0" err="1" smtClean="0">
                          <a:effectLst/>
                        </a:rPr>
                        <a:t>공정율</a:t>
                      </a:r>
                      <a:endParaRPr lang="en-US" altLang="ko-KR" sz="1000" dirty="0" smtClean="0">
                        <a:effectLst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effectLst/>
                        </a:rPr>
                        <a:t>(8</a:t>
                      </a:r>
                      <a:r>
                        <a:rPr lang="ko-KR" altLang="en-US" sz="900" dirty="0" smtClean="0">
                          <a:effectLst/>
                        </a:rPr>
                        <a:t>月 기준</a:t>
                      </a:r>
                      <a:r>
                        <a:rPr lang="en-US" altLang="ko-KR" sz="900" dirty="0" smtClean="0">
                          <a:effectLst/>
                        </a:rPr>
                        <a:t>)</a:t>
                      </a:r>
                      <a:endParaRPr lang="en-US" altLang="ko-KR" sz="900" b="1" dirty="0" smtClean="0">
                        <a:effectLst/>
                        <a:latin typeface="경기천년제목V Bold" panose="02020803020101020101" pitchFamily="18" charset="-127"/>
                        <a:ea typeface="경기천년제목V Bold" panose="020208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7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/>
                        <a:t>운정증설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경기천년제목V Bold" panose="02020803020101020101" pitchFamily="18" charset="-127"/>
                        <a:ea typeface="경기천년제목V Bold" panose="020208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/>
                        <a:t>와동동</a:t>
                      </a:r>
                      <a:r>
                        <a:rPr lang="ko-KR" altLang="en-US" sz="1000" dirty="0" smtClean="0"/>
                        <a:t> </a:t>
                      </a:r>
                      <a:r>
                        <a:rPr lang="en-US" altLang="ko-KR" sz="1000" dirty="0" smtClean="0"/>
                        <a:t>1516</a:t>
                      </a:r>
                    </a:p>
                    <a:p>
                      <a:pPr algn="ctr" latinLnBrk="1"/>
                      <a:r>
                        <a:rPr lang="en-US" altLang="ko-KR" sz="1000" dirty="0" smtClean="0"/>
                        <a:t> </a:t>
                      </a:r>
                      <a:r>
                        <a:rPr lang="en-US" altLang="ko-KR" sz="900" dirty="0" smtClean="0"/>
                        <a:t>(</a:t>
                      </a:r>
                      <a:r>
                        <a:rPr lang="ko-KR" altLang="en-US" sz="900" dirty="0" smtClean="0"/>
                        <a:t>운정 하수처리장 內</a:t>
                      </a:r>
                      <a:r>
                        <a:rPr lang="en-US" altLang="ko-KR" sz="900" dirty="0" smtClean="0"/>
                        <a:t>)</a:t>
                      </a:r>
                      <a:endParaRPr lang="en-US" altLang="ko-KR" sz="900" b="0" dirty="0" smtClean="0"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/>
                        <a:t>60,000</a:t>
                      </a:r>
                      <a:r>
                        <a:rPr lang="ko-KR" altLang="en-US" sz="900" dirty="0" smtClean="0"/>
                        <a:t>톤</a:t>
                      </a:r>
                      <a:r>
                        <a:rPr lang="en-US" altLang="ko-KR" sz="900" dirty="0" smtClean="0"/>
                        <a:t>/</a:t>
                      </a:r>
                      <a:r>
                        <a:rPr lang="ko-KR" altLang="en-US" sz="900" dirty="0" smtClean="0"/>
                        <a:t>일</a:t>
                      </a:r>
                      <a:endParaRPr lang="ko-KR" altLang="en-US" sz="900" b="0" dirty="0" smtClean="0"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/>
                        <a:t>104,085</a:t>
                      </a:r>
                      <a:endParaRPr lang="ko-KR" altLang="en-US" sz="900" b="0" dirty="0" smtClean="0"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/>
                        <a:t>‘18.01~’22.10</a:t>
                      </a:r>
                      <a:endParaRPr lang="ko-KR" altLang="en-US" sz="900" b="0" dirty="0" smtClean="0"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/>
                        <a:t>93.5%</a:t>
                      </a:r>
                      <a:endParaRPr lang="ko-KR" altLang="en-US" sz="900" b="0" dirty="0" smtClean="0"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320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/>
                        <a:t>광탄증설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경기천년제목V Bold" panose="02020803020101020101" pitchFamily="18" charset="-127"/>
                        <a:ea typeface="경기천년제목V Bold" panose="020208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 smtClean="0">
                          <a:latin typeface="+mn-ea"/>
                          <a:ea typeface="+mn-ea"/>
                        </a:rPr>
                        <a:t>신산리</a:t>
                      </a:r>
                      <a:r>
                        <a:rPr lang="ko-KR" altLang="en-US" sz="1000" b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dirty="0" smtClean="0">
                          <a:latin typeface="+mn-ea"/>
                          <a:ea typeface="+mn-ea"/>
                        </a:rPr>
                        <a:t>51-42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3,000</a:t>
                      </a:r>
                      <a:r>
                        <a:rPr lang="ko-KR" altLang="en-US" sz="900" dirty="0" smtClean="0"/>
                        <a:t>톤</a:t>
                      </a:r>
                      <a:r>
                        <a:rPr lang="en-US" altLang="ko-KR" sz="900" dirty="0" smtClean="0"/>
                        <a:t>/</a:t>
                      </a:r>
                      <a:r>
                        <a:rPr lang="ko-KR" altLang="en-US" sz="900" dirty="0" smtClean="0"/>
                        <a:t>일</a:t>
                      </a:r>
                      <a:endParaRPr lang="ko-KR" altLang="en-US" sz="900" b="0" dirty="0"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</a:rPr>
                        <a:t>9,302</a:t>
                      </a:r>
                      <a:endParaRPr lang="ko-KR" altLang="en-US" sz="900" b="0" dirty="0" smtClean="0"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/>
                        <a:t>‘16.01~’24.12</a:t>
                      </a:r>
                      <a:endParaRPr lang="ko-KR" altLang="en-US" sz="900" b="0" dirty="0" smtClean="0"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 smtClean="0"/>
                        <a:t>설계 중</a:t>
                      </a:r>
                      <a:endParaRPr lang="ko-KR" altLang="en-US" sz="900" b="0" dirty="0" smtClean="0"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463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/>
                        <a:t>두포리</a:t>
                      </a:r>
                      <a:r>
                        <a:rPr lang="ko-KR" altLang="en-US" sz="1000" dirty="0" smtClean="0"/>
                        <a:t> 농어촌 마을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경기천년제목V Bold" panose="02020803020101020101" pitchFamily="18" charset="-127"/>
                        <a:ea typeface="경기천년제목V Bold" panose="020208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 </a:t>
                      </a:r>
                      <a:r>
                        <a:rPr lang="ko-KR" altLang="en-US" sz="900" dirty="0" err="1" smtClean="0"/>
                        <a:t>두포</a:t>
                      </a:r>
                      <a:r>
                        <a:rPr lang="en-US" altLang="ko-KR" sz="900" dirty="0" smtClean="0"/>
                        <a:t>, </a:t>
                      </a:r>
                      <a:r>
                        <a:rPr lang="ko-KR" altLang="en-US" sz="900" dirty="0" smtClean="0"/>
                        <a:t>마산</a:t>
                      </a:r>
                      <a:r>
                        <a:rPr lang="en-US" altLang="ko-KR" sz="900" dirty="0" smtClean="0"/>
                        <a:t>, </a:t>
                      </a:r>
                      <a:r>
                        <a:rPr lang="ko-KR" altLang="en-US" sz="900" dirty="0" err="1" smtClean="0"/>
                        <a:t>금곡리</a:t>
                      </a:r>
                      <a:r>
                        <a:rPr lang="ko-KR" altLang="en-US" sz="900" dirty="0" smtClean="0"/>
                        <a:t> 일원</a:t>
                      </a:r>
                      <a:endParaRPr lang="ko-KR" altLang="en-US" sz="900" b="0" dirty="0"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 smtClean="0"/>
                        <a:t>1,400</a:t>
                      </a:r>
                      <a:r>
                        <a:rPr lang="ko-KR" altLang="en-US" sz="800" dirty="0" smtClean="0"/>
                        <a:t>톤</a:t>
                      </a:r>
                      <a:r>
                        <a:rPr lang="en-US" altLang="ko-KR" sz="800" dirty="0" smtClean="0"/>
                        <a:t>, L=21.17km, </a:t>
                      </a:r>
                      <a:r>
                        <a:rPr lang="ko-KR" altLang="en-US" sz="800" dirty="0" smtClean="0"/>
                        <a:t>배수설비 </a:t>
                      </a:r>
                      <a:r>
                        <a:rPr lang="en-US" altLang="ko-KR" sz="800" dirty="0" smtClean="0"/>
                        <a:t>819</a:t>
                      </a:r>
                      <a:r>
                        <a:rPr lang="ko-KR" altLang="en-US" sz="800" dirty="0" smtClean="0"/>
                        <a:t>가구</a:t>
                      </a:r>
                      <a:endParaRPr lang="ko-KR" altLang="en-US" sz="800" b="0" dirty="0"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/>
                        <a:t>12,026</a:t>
                      </a:r>
                      <a:endParaRPr lang="en-US" altLang="ko-KR" sz="900" b="0" dirty="0" smtClean="0"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/>
                        <a:t>‘17.01~’24.12</a:t>
                      </a:r>
                      <a:endParaRPr lang="ko-KR" altLang="en-US" sz="900" b="0" dirty="0" smtClean="0"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 smtClean="0"/>
                        <a:t>설계 중</a:t>
                      </a:r>
                      <a:endParaRPr lang="ko-KR" altLang="en-US" sz="900" b="0" dirty="0" smtClean="0"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047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/>
                        <a:t>조산리</a:t>
                      </a:r>
                      <a:r>
                        <a:rPr lang="ko-KR" altLang="en-US" sz="1000" dirty="0" smtClean="0"/>
                        <a:t> 농어촌 마을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경기천년제목V Bold" panose="02020803020101020101" pitchFamily="18" charset="-127"/>
                        <a:ea typeface="경기천년제목V Bold" panose="020208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 err="1" smtClean="0"/>
                        <a:t>조산리</a:t>
                      </a:r>
                      <a:r>
                        <a:rPr lang="ko-KR" altLang="en-US" sz="900" dirty="0" smtClean="0"/>
                        <a:t> 일원</a:t>
                      </a:r>
                      <a:endParaRPr lang="ko-KR" altLang="en-US" sz="900" b="0" dirty="0" smtClean="0"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60</a:t>
                      </a:r>
                      <a:r>
                        <a:rPr lang="ko-KR" altLang="en-US" sz="900" dirty="0" smtClean="0"/>
                        <a:t>톤</a:t>
                      </a:r>
                      <a:r>
                        <a:rPr lang="en-US" altLang="ko-KR" sz="900" dirty="0" smtClean="0"/>
                        <a:t>/</a:t>
                      </a:r>
                      <a:r>
                        <a:rPr lang="ko-KR" altLang="en-US" sz="900" dirty="0" smtClean="0"/>
                        <a:t>일</a:t>
                      </a:r>
                      <a:endParaRPr lang="ko-KR" altLang="en-US" sz="900" b="0" dirty="0"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/>
                        <a:t>2,874</a:t>
                      </a:r>
                      <a:endParaRPr lang="ko-KR" altLang="en-US" sz="900" b="0" dirty="0" smtClean="0"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/>
                        <a:t>‘18.01~’23.12</a:t>
                      </a:r>
                      <a:endParaRPr lang="ko-KR" altLang="en-US" sz="900" b="0" dirty="0" smtClean="0"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latin typeface="+mn-lt"/>
                          <a:ea typeface="+mn-ea"/>
                        </a:rPr>
                        <a:t>설치인가 </a:t>
                      </a:r>
                      <a:r>
                        <a:rPr lang="ko-KR" altLang="en-US" sz="900" b="0" dirty="0" err="1" smtClean="0">
                          <a:latin typeface="+mn-lt"/>
                          <a:ea typeface="+mn-ea"/>
                        </a:rPr>
                        <a:t>승인완료</a:t>
                      </a:r>
                      <a:endParaRPr lang="ko-KR" altLang="en-US" sz="900" b="0" dirty="0" smtClean="0"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320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/>
                        <a:t>공공하수처리시설 </a:t>
                      </a:r>
                      <a:endParaRPr lang="en-US" altLang="ko-KR" sz="1000" dirty="0" smtClean="0"/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/>
                        <a:t>시설 개량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경기천년제목V Bold" panose="02020803020101020101" pitchFamily="18" charset="-127"/>
                        <a:ea typeface="경기천년제목V Bold" panose="020208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 smtClean="0"/>
                        <a:t>문산</a:t>
                      </a:r>
                      <a:r>
                        <a:rPr lang="en-US" altLang="ko-KR" sz="900" dirty="0" smtClean="0"/>
                        <a:t>, </a:t>
                      </a:r>
                      <a:r>
                        <a:rPr lang="ko-KR" altLang="en-US" sz="900" dirty="0" smtClean="0"/>
                        <a:t>파주</a:t>
                      </a:r>
                      <a:r>
                        <a:rPr lang="en-US" altLang="ko-KR" sz="900" dirty="0" smtClean="0"/>
                        <a:t>, </a:t>
                      </a:r>
                      <a:r>
                        <a:rPr lang="ko-KR" altLang="en-US" sz="900" dirty="0" smtClean="0"/>
                        <a:t>법원</a:t>
                      </a:r>
                      <a:r>
                        <a:rPr lang="en-US" altLang="ko-KR" sz="900" dirty="0" smtClean="0"/>
                        <a:t>, </a:t>
                      </a:r>
                      <a:r>
                        <a:rPr lang="ko-KR" altLang="en-US" sz="900" dirty="0" smtClean="0"/>
                        <a:t>광탄</a:t>
                      </a:r>
                      <a:endParaRPr lang="ko-KR" altLang="en-US" sz="900" b="0" dirty="0" smtClean="0"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문산 </a:t>
                      </a:r>
                      <a:r>
                        <a:rPr lang="en-US" altLang="ko-KR" sz="900" dirty="0" smtClean="0"/>
                        <a:t>7,500</a:t>
                      </a:r>
                      <a:r>
                        <a:rPr lang="ko-KR" altLang="en-US" sz="900" dirty="0" smtClean="0"/>
                        <a:t>톤</a:t>
                      </a:r>
                      <a:r>
                        <a:rPr lang="en-US" altLang="ko-KR" sz="900" dirty="0" smtClean="0"/>
                        <a:t>/</a:t>
                      </a:r>
                      <a:r>
                        <a:rPr lang="ko-KR" altLang="en-US" sz="900" dirty="0" smtClean="0"/>
                        <a:t>일</a:t>
                      </a:r>
                      <a:r>
                        <a:rPr lang="en-US" altLang="ko-KR" sz="900" dirty="0" smtClean="0"/>
                        <a:t>, </a:t>
                      </a:r>
                      <a:r>
                        <a:rPr lang="ko-KR" altLang="en-US" sz="900" dirty="0" smtClean="0"/>
                        <a:t>파주 </a:t>
                      </a:r>
                      <a:r>
                        <a:rPr lang="en-US" altLang="ko-KR" sz="900" dirty="0" smtClean="0"/>
                        <a:t>4,500</a:t>
                      </a:r>
                      <a:r>
                        <a:rPr lang="ko-KR" altLang="en-US" sz="900" dirty="0" smtClean="0"/>
                        <a:t>톤</a:t>
                      </a:r>
                      <a:r>
                        <a:rPr lang="en-US" altLang="ko-KR" sz="900" dirty="0" smtClean="0"/>
                        <a:t>/</a:t>
                      </a:r>
                      <a:r>
                        <a:rPr lang="ko-KR" altLang="en-US" sz="900" dirty="0" smtClean="0"/>
                        <a:t>일</a:t>
                      </a:r>
                      <a:r>
                        <a:rPr lang="en-US" altLang="ko-KR" sz="900" dirty="0" smtClean="0"/>
                        <a:t>,        </a:t>
                      </a:r>
                      <a:r>
                        <a:rPr lang="ko-KR" altLang="en-US" sz="900" dirty="0" smtClean="0"/>
                        <a:t>법원 </a:t>
                      </a:r>
                      <a:r>
                        <a:rPr lang="en-US" altLang="ko-KR" sz="900" dirty="0" smtClean="0"/>
                        <a:t>3,000</a:t>
                      </a:r>
                      <a:r>
                        <a:rPr lang="ko-KR" altLang="en-US" sz="900" dirty="0" smtClean="0"/>
                        <a:t>톤</a:t>
                      </a:r>
                      <a:r>
                        <a:rPr lang="en-US" altLang="ko-KR" sz="900" dirty="0" smtClean="0"/>
                        <a:t>/</a:t>
                      </a:r>
                      <a:r>
                        <a:rPr lang="ko-KR" altLang="en-US" sz="900" dirty="0" smtClean="0"/>
                        <a:t>일</a:t>
                      </a:r>
                      <a:r>
                        <a:rPr lang="en-US" altLang="ko-KR" sz="900" dirty="0" smtClean="0"/>
                        <a:t>, </a:t>
                      </a:r>
                      <a:r>
                        <a:rPr lang="ko-KR" altLang="en-US" sz="900" dirty="0" err="1" smtClean="0"/>
                        <a:t>광탄</a:t>
                      </a:r>
                      <a:r>
                        <a:rPr lang="ko-KR" altLang="en-US" sz="900" dirty="0" smtClean="0"/>
                        <a:t> </a:t>
                      </a:r>
                      <a:r>
                        <a:rPr lang="en-US" altLang="ko-KR" sz="900" dirty="0" smtClean="0"/>
                        <a:t>2,000</a:t>
                      </a:r>
                      <a:r>
                        <a:rPr lang="ko-KR" altLang="en-US" sz="900" dirty="0" smtClean="0"/>
                        <a:t>톤</a:t>
                      </a:r>
                      <a:r>
                        <a:rPr lang="en-US" altLang="ko-KR" sz="900" dirty="0" smtClean="0"/>
                        <a:t>/</a:t>
                      </a:r>
                      <a:r>
                        <a:rPr lang="ko-KR" altLang="en-US" sz="900" dirty="0" smtClean="0"/>
                        <a:t>일</a:t>
                      </a:r>
                      <a:endParaRPr lang="ko-KR" altLang="en-US" sz="900" b="0" dirty="0"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/>
                        <a:t>35,779</a:t>
                      </a:r>
                      <a:endParaRPr lang="ko-KR" altLang="en-US" sz="900" b="0" dirty="0" smtClean="0"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/>
                        <a:t>‘18.01~’24.02</a:t>
                      </a:r>
                      <a:endParaRPr lang="ko-KR" altLang="en-US" sz="900" b="0" dirty="0" smtClean="0"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/>
                        <a:t>10%</a:t>
                      </a:r>
                      <a:endParaRPr lang="ko-KR" altLang="en-US" sz="900" b="0" dirty="0" smtClean="0"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19" name="_x435432328" descr="EMB00001004207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50" y="3126776"/>
            <a:ext cx="3888432" cy="1605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1180537" y="4830420"/>
            <a:ext cx="224612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kern="0" dirty="0">
                <a:solidFill>
                  <a:srgbClr val="000000"/>
                </a:solidFill>
                <a:ea typeface="경기천년제목 Light" panose="02020403020101020101" pitchFamily="18" charset="-127"/>
              </a:rPr>
              <a:t> </a:t>
            </a:r>
            <a:r>
              <a:rPr lang="en-US" altLang="ko-KR" sz="1100" kern="0" dirty="0">
                <a:solidFill>
                  <a:srgbClr val="000000"/>
                </a:solidFill>
                <a:latin typeface="+mn-ea"/>
              </a:rPr>
              <a:t>&lt;</a:t>
            </a:r>
            <a:r>
              <a:rPr lang="ko-KR" altLang="en-US" sz="1100" kern="0" spc="-80" dirty="0">
                <a:solidFill>
                  <a:srgbClr val="000000"/>
                </a:solidFill>
                <a:latin typeface="+mn-ea"/>
              </a:rPr>
              <a:t>운정 공공하수처리장 </a:t>
            </a:r>
            <a:r>
              <a:rPr lang="ko-KR" altLang="en-US" sz="1100" kern="0" spc="-80" dirty="0" err="1">
                <a:solidFill>
                  <a:srgbClr val="000000"/>
                </a:solidFill>
                <a:latin typeface="+mn-ea"/>
              </a:rPr>
              <a:t>증설사업</a:t>
            </a:r>
            <a:r>
              <a:rPr lang="en-US" altLang="ko-KR" sz="1100" kern="0" dirty="0">
                <a:solidFill>
                  <a:srgbClr val="000000"/>
                </a:solidFill>
                <a:latin typeface="+mn-ea"/>
              </a:rPr>
              <a:t>&gt;</a:t>
            </a:r>
            <a:r>
              <a:rPr lang="ko-KR" altLang="en-US" sz="1100" b="1" kern="0" baseline="30000" dirty="0">
                <a:solidFill>
                  <a:srgbClr val="000000"/>
                </a:solidFill>
                <a:latin typeface="+mn-ea"/>
              </a:rPr>
              <a:t> </a:t>
            </a:r>
            <a:endParaRPr lang="ko-KR" altLang="en-US" sz="1100" dirty="0">
              <a:latin typeface="+mn-ea"/>
            </a:endParaRPr>
          </a:p>
        </p:txBody>
      </p:sp>
      <p:pic>
        <p:nvPicPr>
          <p:cNvPr id="10" name="_x129570464" descr="EMB00004b680ba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1" t="12411" r="13947" b="12654"/>
          <a:stretch>
            <a:fillRect/>
          </a:stretch>
        </p:blipFill>
        <p:spPr bwMode="auto">
          <a:xfrm rot="5400000">
            <a:off x="5888445" y="2090173"/>
            <a:ext cx="1618145" cy="36654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5724128" y="4817808"/>
            <a:ext cx="232980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kern="0" dirty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sz="1100" kern="0" dirty="0" smtClean="0">
                <a:solidFill>
                  <a:srgbClr val="000000"/>
                </a:solidFill>
                <a:latin typeface="+mn-ea"/>
              </a:rPr>
              <a:t>&lt;</a:t>
            </a:r>
            <a:r>
              <a:rPr lang="ko-KR" altLang="en-US" sz="1100" kern="0" spc="-80" dirty="0" err="1" smtClean="0">
                <a:solidFill>
                  <a:srgbClr val="000000"/>
                </a:solidFill>
                <a:latin typeface="+mn-ea"/>
              </a:rPr>
              <a:t>두포리</a:t>
            </a:r>
            <a:r>
              <a:rPr lang="ko-KR" altLang="en-US" sz="1100" kern="0" spc="-80" dirty="0" smtClean="0">
                <a:solidFill>
                  <a:srgbClr val="000000"/>
                </a:solidFill>
                <a:latin typeface="+mn-ea"/>
              </a:rPr>
              <a:t>  농어촌마을 하수도 정비</a:t>
            </a:r>
            <a:r>
              <a:rPr lang="en-US" altLang="ko-KR" sz="1100" kern="0" dirty="0" smtClean="0">
                <a:solidFill>
                  <a:srgbClr val="000000"/>
                </a:solidFill>
                <a:latin typeface="+mn-ea"/>
              </a:rPr>
              <a:t>&gt;</a:t>
            </a:r>
            <a:r>
              <a:rPr lang="ko-KR" altLang="en-US" sz="1100" b="1" kern="0" baseline="30000" dirty="0" smtClean="0">
                <a:solidFill>
                  <a:srgbClr val="000000"/>
                </a:solidFill>
                <a:latin typeface="+mn-ea"/>
              </a:rPr>
              <a:t> </a:t>
            </a:r>
            <a:endParaRPr lang="ko-KR" altLang="en-US" sz="1100" dirty="0">
              <a:latin typeface="+mn-ea"/>
            </a:endParaRPr>
          </a:p>
        </p:txBody>
      </p:sp>
      <p:sp>
        <p:nvSpPr>
          <p:cNvPr id="12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14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23928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하수도과</a:t>
            </a:r>
            <a:endParaRPr lang="ko-KR" altLang="en-US" b="1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4" name="모서리가 둥근 직사각형 3"/>
          <p:cNvSpPr/>
          <p:nvPr/>
        </p:nvSpPr>
        <p:spPr>
          <a:xfrm>
            <a:off x="198430" y="699542"/>
            <a:ext cx="8512202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청정도시 구현을 위한 </a:t>
            </a:r>
            <a:r>
              <a:rPr lang="ko-KR" altLang="en-US" sz="2000" b="1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공공하수관로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정비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4" t="6601" r="12365" b="5201"/>
          <a:stretch/>
        </p:blipFill>
        <p:spPr>
          <a:xfrm>
            <a:off x="1893343" y="1322110"/>
            <a:ext cx="4587874" cy="3753714"/>
          </a:xfrm>
          <a:prstGeom prst="rect">
            <a:avLst/>
          </a:prstGeom>
        </p:spPr>
      </p:pic>
      <p:cxnSp>
        <p:nvCxnSpPr>
          <p:cNvPr id="7" name="직선 연결선 6"/>
          <p:cNvCxnSpPr/>
          <p:nvPr/>
        </p:nvCxnSpPr>
        <p:spPr>
          <a:xfrm>
            <a:off x="3046945" y="1315902"/>
            <a:ext cx="737940" cy="2715758"/>
          </a:xfrm>
          <a:prstGeom prst="line">
            <a:avLst/>
          </a:prstGeom>
          <a:ln w="158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 bwMode="auto">
          <a:xfrm>
            <a:off x="336534" y="283759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2344725" y="1322110"/>
            <a:ext cx="720080" cy="0"/>
          </a:xfrm>
          <a:prstGeom prst="line">
            <a:avLst/>
          </a:prstGeom>
          <a:ln w="158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타원 9"/>
          <p:cNvSpPr/>
          <p:nvPr/>
        </p:nvSpPr>
        <p:spPr>
          <a:xfrm>
            <a:off x="4785909" y="4295122"/>
            <a:ext cx="123332" cy="12333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15875">
            <a:solidFill>
              <a:schemeClr val="accent4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/>
          <p:cNvSpPr/>
          <p:nvPr/>
        </p:nvSpPr>
        <p:spPr>
          <a:xfrm>
            <a:off x="4152013" y="4142890"/>
            <a:ext cx="123332" cy="12333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 w="15875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>
            <a:endCxn id="11" idx="1"/>
          </p:cNvCxnSpPr>
          <p:nvPr/>
        </p:nvCxnSpPr>
        <p:spPr>
          <a:xfrm>
            <a:off x="3056919" y="1330525"/>
            <a:ext cx="1113156" cy="2830427"/>
          </a:xfrm>
          <a:prstGeom prst="line">
            <a:avLst/>
          </a:prstGeom>
          <a:ln w="158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타원 13"/>
          <p:cNvSpPr/>
          <p:nvPr/>
        </p:nvSpPr>
        <p:spPr>
          <a:xfrm>
            <a:off x="3734141" y="4007090"/>
            <a:ext cx="123332" cy="12333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 w="15875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3452931" y="4319970"/>
            <a:ext cx="123332" cy="12333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15875">
            <a:solidFill>
              <a:schemeClr val="accent4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/>
          <p:cNvSpPr/>
          <p:nvPr/>
        </p:nvSpPr>
        <p:spPr>
          <a:xfrm>
            <a:off x="3057717" y="4806266"/>
            <a:ext cx="123332" cy="12333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15875">
            <a:solidFill>
              <a:schemeClr val="accent4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/>
          <p:cNvSpPr/>
          <p:nvPr/>
        </p:nvSpPr>
        <p:spPr>
          <a:xfrm>
            <a:off x="3922941" y="4381886"/>
            <a:ext cx="123332" cy="12333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15875">
            <a:solidFill>
              <a:schemeClr val="accent4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8" name="직선 연결선 17"/>
          <p:cNvCxnSpPr>
            <a:stCxn id="69" idx="3"/>
            <a:endCxn id="17" idx="1"/>
          </p:cNvCxnSpPr>
          <p:nvPr/>
        </p:nvCxnSpPr>
        <p:spPr>
          <a:xfrm>
            <a:off x="2411760" y="2830536"/>
            <a:ext cx="1529243" cy="1569412"/>
          </a:xfrm>
          <a:prstGeom prst="line">
            <a:avLst/>
          </a:prstGeom>
          <a:ln w="158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>
            <a:stCxn id="69" idx="3"/>
            <a:endCxn id="15" idx="1"/>
          </p:cNvCxnSpPr>
          <p:nvPr/>
        </p:nvCxnSpPr>
        <p:spPr>
          <a:xfrm>
            <a:off x="2411760" y="2830536"/>
            <a:ext cx="1059233" cy="1507496"/>
          </a:xfrm>
          <a:prstGeom prst="line">
            <a:avLst/>
          </a:prstGeom>
          <a:ln w="158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>
            <a:stCxn id="69" idx="3"/>
            <a:endCxn id="16" idx="0"/>
          </p:cNvCxnSpPr>
          <p:nvPr/>
        </p:nvCxnSpPr>
        <p:spPr>
          <a:xfrm>
            <a:off x="2411760" y="2830536"/>
            <a:ext cx="707623" cy="1975730"/>
          </a:xfrm>
          <a:prstGeom prst="line">
            <a:avLst/>
          </a:prstGeom>
          <a:ln w="158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5795280" y="1754158"/>
            <a:ext cx="720080" cy="0"/>
          </a:xfrm>
          <a:prstGeom prst="line">
            <a:avLst/>
          </a:prstGeom>
          <a:ln w="158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>
            <a:stCxn id="10" idx="0"/>
          </p:cNvCxnSpPr>
          <p:nvPr/>
        </p:nvCxnSpPr>
        <p:spPr>
          <a:xfrm flipV="1">
            <a:off x="4847575" y="1754158"/>
            <a:ext cx="942579" cy="2540964"/>
          </a:xfrm>
          <a:prstGeom prst="line">
            <a:avLst/>
          </a:prstGeom>
          <a:ln w="158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타원 22"/>
          <p:cNvSpPr/>
          <p:nvPr/>
        </p:nvSpPr>
        <p:spPr>
          <a:xfrm>
            <a:off x="4497877" y="4275154"/>
            <a:ext cx="123332" cy="123332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15875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318"/>
          <a:stretch/>
        </p:blipFill>
        <p:spPr>
          <a:xfrm>
            <a:off x="7393668" y="4182549"/>
            <a:ext cx="1278031" cy="953731"/>
          </a:xfrm>
          <a:prstGeom prst="rect">
            <a:avLst/>
          </a:prstGeom>
        </p:spPr>
      </p:pic>
      <p:sp>
        <p:nvSpPr>
          <p:cNvPr id="26" name="타원 25"/>
          <p:cNvSpPr/>
          <p:nvPr/>
        </p:nvSpPr>
        <p:spPr>
          <a:xfrm>
            <a:off x="5235487" y="1601496"/>
            <a:ext cx="123332" cy="12333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 w="15875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타원 27"/>
          <p:cNvSpPr/>
          <p:nvPr/>
        </p:nvSpPr>
        <p:spPr>
          <a:xfrm>
            <a:off x="3039890" y="4250980"/>
            <a:ext cx="123332" cy="123332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15875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타원 28"/>
          <p:cNvSpPr/>
          <p:nvPr/>
        </p:nvSpPr>
        <p:spPr>
          <a:xfrm>
            <a:off x="3655341" y="4346446"/>
            <a:ext cx="123332" cy="123332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15875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0" name="직선 연결선 29"/>
          <p:cNvCxnSpPr/>
          <p:nvPr/>
        </p:nvCxnSpPr>
        <p:spPr>
          <a:xfrm>
            <a:off x="5794021" y="3338334"/>
            <a:ext cx="720080" cy="0"/>
          </a:xfrm>
          <a:prstGeom prst="line">
            <a:avLst/>
          </a:prstGeom>
          <a:ln w="158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>
            <a:stCxn id="23" idx="7"/>
          </p:cNvCxnSpPr>
          <p:nvPr/>
        </p:nvCxnSpPr>
        <p:spPr>
          <a:xfrm flipV="1">
            <a:off x="4603147" y="3338334"/>
            <a:ext cx="1190874" cy="954882"/>
          </a:xfrm>
          <a:prstGeom prst="line">
            <a:avLst/>
          </a:prstGeom>
          <a:ln w="158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그룹 31"/>
          <p:cNvGrpSpPr/>
          <p:nvPr/>
        </p:nvGrpSpPr>
        <p:grpSpPr>
          <a:xfrm>
            <a:off x="6516216" y="1610142"/>
            <a:ext cx="2160240" cy="2330894"/>
            <a:chOff x="251520" y="1730627"/>
            <a:chExt cx="2160240" cy="2330894"/>
          </a:xfrm>
        </p:grpSpPr>
        <p:sp>
          <p:nvSpPr>
            <p:cNvPr id="77" name="모서리가 둥근 직사각형 76"/>
            <p:cNvSpPr/>
            <p:nvPr/>
          </p:nvSpPr>
          <p:spPr>
            <a:xfrm>
              <a:off x="251520" y="1736007"/>
              <a:ext cx="2160240" cy="763736"/>
            </a:xfrm>
            <a:prstGeom prst="roundRect">
              <a:avLst>
                <a:gd name="adj" fmla="val 1495"/>
              </a:avLst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>
                <a:solidFill>
                  <a:prstClr val="white"/>
                </a:solidFill>
              </a:endParaRPr>
            </a:p>
          </p:txBody>
        </p:sp>
        <p:grpSp>
          <p:nvGrpSpPr>
            <p:cNvPr id="78" name="그룹 77"/>
            <p:cNvGrpSpPr/>
            <p:nvPr/>
          </p:nvGrpSpPr>
          <p:grpSpPr>
            <a:xfrm>
              <a:off x="251521" y="1730627"/>
              <a:ext cx="2160239" cy="2330894"/>
              <a:chOff x="440813" y="2424478"/>
              <a:chExt cx="9068988" cy="3107858"/>
            </a:xfrm>
          </p:grpSpPr>
          <p:sp>
            <p:nvSpPr>
              <p:cNvPr id="81" name="모서리가 둥근 직사각형 80"/>
              <p:cNvSpPr/>
              <p:nvPr/>
            </p:nvSpPr>
            <p:spPr>
              <a:xfrm>
                <a:off x="440813" y="2424478"/>
                <a:ext cx="9068988" cy="377087"/>
              </a:xfrm>
              <a:prstGeom prst="roundRect">
                <a:avLst>
                  <a:gd name="adj" fmla="val 12164"/>
                </a:avLst>
              </a:prstGeom>
              <a:gradFill flip="none" rotWithShape="1">
                <a:gsLst>
                  <a:gs pos="96330">
                    <a:schemeClr val="accent4">
                      <a:lumMod val="40000"/>
                      <a:lumOff val="60000"/>
                    </a:schemeClr>
                  </a:gs>
                  <a:gs pos="49000">
                    <a:schemeClr val="accent4"/>
                  </a:gs>
                  <a:gs pos="50000">
                    <a:schemeClr val="accent4">
                      <a:lumMod val="75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eaLnBrk="0" latinLnBrk="0" hangingPunct="0"/>
                <a:r>
                  <a:rPr lang="ko-KR" altLang="en-US" sz="1000" b="1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ea typeface="경기천년제목V Bold" panose="02020803020101020101" pitchFamily="18" charset="-127"/>
                    <a:cs typeface="Arial" pitchFamily="34" charset="0"/>
                  </a:rPr>
                  <a:t>용미 공공하수처리시설 설치</a:t>
                </a:r>
                <a:endParaRPr lang="ko-KR" altLang="en-US" sz="1000" b="1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a typeface="경기천년제목V Bold" panose="02020803020101020101" pitchFamily="18" charset="-127"/>
                  <a:cs typeface="Arial" pitchFamily="34" charset="0"/>
                </a:endParaRPr>
              </a:p>
            </p:txBody>
          </p:sp>
          <p:sp>
            <p:nvSpPr>
              <p:cNvPr id="82" name="TextBox 81"/>
              <p:cNvSpPr txBox="1"/>
              <p:nvPr/>
            </p:nvSpPr>
            <p:spPr bwMode="auto">
              <a:xfrm>
                <a:off x="537491" y="5015272"/>
                <a:ext cx="6768752" cy="5170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Bef>
                    <a:spcPct val="50000"/>
                  </a:spcBef>
                  <a:buClr>
                    <a:schemeClr val="tx1">
                      <a:lumMod val="75000"/>
                      <a:lumOff val="25000"/>
                    </a:schemeClr>
                  </a:buClr>
                </a:pPr>
                <a:r>
                  <a:rPr kumimoji="1" lang="ko-KR" altLang="en-US" sz="1400" dirty="0" smtClean="0">
                    <a:gradFill>
                      <a:gsLst>
                        <a:gs pos="100000">
                          <a:srgbClr val="F79646">
                            <a:lumMod val="50000"/>
                          </a:srgbClr>
                        </a:gs>
                        <a:gs pos="100000">
                          <a:srgbClr val="1F497D">
                            <a:lumMod val="5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 </a:t>
                </a:r>
                <a:r>
                  <a:rPr lang="en-US" altLang="ko-KR" sz="1100" kern="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4F81B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 </a:t>
                </a:r>
                <a:endParaRPr lang="ko-KR" altLang="en-US" sz="11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</p:grpSp>
        <p:sp>
          <p:nvSpPr>
            <p:cNvPr id="79" name="TextBox 78"/>
            <p:cNvSpPr txBox="1"/>
            <p:nvPr/>
          </p:nvSpPr>
          <p:spPr>
            <a:xfrm>
              <a:off x="265696" y="2038710"/>
              <a:ext cx="214606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buFontTx/>
                <a:buChar char="-"/>
              </a:pPr>
              <a:r>
                <a:rPr lang="ko-KR" altLang="en-US" sz="900" dirty="0" err="1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하수관로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 25.4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㎞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,  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배수설비 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870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가구</a:t>
              </a:r>
              <a:endParaRPr lang="en-US" altLang="ko-KR" sz="900" dirty="0" smtClean="0"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265696" y="2233470"/>
              <a:ext cx="214606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buFontTx/>
                <a:buChar char="-"/>
              </a:pP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사업비 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35,271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백만원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 (</a:t>
              </a:r>
              <a:r>
                <a:rPr lang="ko-KR" altLang="en-US" sz="900" dirty="0" err="1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공정률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 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74%)</a:t>
              </a:r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251520" y="2689128"/>
            <a:ext cx="2160240" cy="2330894"/>
            <a:chOff x="251520" y="1730627"/>
            <a:chExt cx="2160240" cy="2330894"/>
          </a:xfrm>
        </p:grpSpPr>
        <p:sp>
          <p:nvSpPr>
            <p:cNvPr id="65" name="모서리가 둥근 직사각형 64"/>
            <p:cNvSpPr/>
            <p:nvPr/>
          </p:nvSpPr>
          <p:spPr>
            <a:xfrm>
              <a:off x="251520" y="1736007"/>
              <a:ext cx="2160240" cy="763736"/>
            </a:xfrm>
            <a:prstGeom prst="roundRect">
              <a:avLst>
                <a:gd name="adj" fmla="val 1495"/>
              </a:avLst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>
                <a:solidFill>
                  <a:prstClr val="white"/>
                </a:solidFill>
              </a:endParaRPr>
            </a:p>
          </p:txBody>
        </p:sp>
        <p:grpSp>
          <p:nvGrpSpPr>
            <p:cNvPr id="66" name="그룹 65"/>
            <p:cNvGrpSpPr/>
            <p:nvPr/>
          </p:nvGrpSpPr>
          <p:grpSpPr>
            <a:xfrm>
              <a:off x="251521" y="1730627"/>
              <a:ext cx="2160239" cy="2330894"/>
              <a:chOff x="440813" y="2424478"/>
              <a:chExt cx="9068988" cy="3107858"/>
            </a:xfrm>
          </p:grpSpPr>
          <p:sp>
            <p:nvSpPr>
              <p:cNvPr id="69" name="모서리가 둥근 직사각형 68"/>
              <p:cNvSpPr/>
              <p:nvPr/>
            </p:nvSpPr>
            <p:spPr>
              <a:xfrm>
                <a:off x="440813" y="2424478"/>
                <a:ext cx="9068988" cy="377087"/>
              </a:xfrm>
              <a:prstGeom prst="roundRect">
                <a:avLst>
                  <a:gd name="adj" fmla="val 12164"/>
                </a:avLst>
              </a:prstGeom>
              <a:gradFill flip="none" rotWithShape="1">
                <a:gsLst>
                  <a:gs pos="96330">
                    <a:schemeClr val="accent4">
                      <a:lumMod val="40000"/>
                      <a:lumOff val="60000"/>
                    </a:schemeClr>
                  </a:gs>
                  <a:gs pos="49000">
                    <a:schemeClr val="accent4"/>
                  </a:gs>
                  <a:gs pos="50000">
                    <a:schemeClr val="accent4">
                      <a:lumMod val="75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eaLnBrk="0" latinLnBrk="0" hangingPunct="0"/>
                <a:r>
                  <a:rPr lang="ko-KR" altLang="en-US" sz="1000" b="1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경기천년제목V Bold" panose="02020803020101020101" pitchFamily="18" charset="-127"/>
                    <a:ea typeface="경기천년제목V Bold" panose="02020803020101020101" pitchFamily="18" charset="-127"/>
                    <a:cs typeface="Arial" pitchFamily="34" charset="0"/>
                  </a:rPr>
                  <a:t>운정 </a:t>
                </a:r>
                <a:r>
                  <a:rPr lang="ko-KR" altLang="en-US" sz="1000" b="1" kern="0" spc="-90" dirty="0" err="1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경기천년제목V Bold" panose="02020803020101020101" pitchFamily="18" charset="-127"/>
                    <a:ea typeface="경기천년제목V Bold" panose="02020803020101020101" pitchFamily="18" charset="-127"/>
                    <a:cs typeface="Arial" pitchFamily="34" charset="0"/>
                  </a:rPr>
                  <a:t>하수관로</a:t>
                </a:r>
                <a:r>
                  <a:rPr lang="ko-KR" altLang="en-US" sz="1000" b="1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경기천년제목V Bold" panose="02020803020101020101" pitchFamily="18" charset="-127"/>
                    <a:ea typeface="경기천년제목V Bold" panose="02020803020101020101" pitchFamily="18" charset="-127"/>
                    <a:cs typeface="Arial" pitchFamily="34" charset="0"/>
                  </a:rPr>
                  <a:t> 정비</a:t>
                </a:r>
                <a:endParaRPr lang="ko-KR" altLang="en-US" sz="1000" b="1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경기천년제목V Bold" panose="02020803020101020101" pitchFamily="18" charset="-127"/>
                  <a:ea typeface="경기천년제목V Bold" panose="02020803020101020101" pitchFamily="18" charset="-127"/>
                  <a:cs typeface="Arial" pitchFamily="34" charset="0"/>
                </a:endParaRPr>
              </a:p>
            </p:txBody>
          </p:sp>
          <p:sp>
            <p:nvSpPr>
              <p:cNvPr id="70" name="TextBox 69"/>
              <p:cNvSpPr txBox="1"/>
              <p:nvPr/>
            </p:nvSpPr>
            <p:spPr bwMode="auto">
              <a:xfrm>
                <a:off x="537491" y="5015272"/>
                <a:ext cx="6768752" cy="5170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Bef>
                    <a:spcPct val="50000"/>
                  </a:spcBef>
                  <a:buClr>
                    <a:schemeClr val="tx1">
                      <a:lumMod val="75000"/>
                      <a:lumOff val="25000"/>
                    </a:schemeClr>
                  </a:buClr>
                </a:pPr>
                <a:r>
                  <a:rPr kumimoji="1" lang="ko-KR" altLang="en-US" sz="1400" dirty="0" smtClean="0">
                    <a:gradFill>
                      <a:gsLst>
                        <a:gs pos="100000">
                          <a:srgbClr val="F79646">
                            <a:lumMod val="50000"/>
                          </a:srgbClr>
                        </a:gs>
                        <a:gs pos="100000">
                          <a:srgbClr val="1F497D">
                            <a:lumMod val="5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 </a:t>
                </a:r>
                <a:r>
                  <a:rPr lang="en-US" altLang="ko-KR" sz="1100" kern="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4F81B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 </a:t>
                </a:r>
                <a:endParaRPr lang="ko-KR" altLang="en-US" sz="11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</p:grpSp>
        <p:sp>
          <p:nvSpPr>
            <p:cNvPr id="67" name="TextBox 66"/>
            <p:cNvSpPr txBox="1"/>
            <p:nvPr/>
          </p:nvSpPr>
          <p:spPr>
            <a:xfrm>
              <a:off x="265696" y="2038710"/>
              <a:ext cx="214606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buFontTx/>
                <a:buChar char="-"/>
              </a:pPr>
              <a:r>
                <a:rPr lang="ko-KR" altLang="en-US" sz="900" dirty="0" err="1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하수관로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 46.5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㎞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,  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배수설비 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1,232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가구</a:t>
              </a:r>
              <a:endParaRPr lang="en-US" altLang="ko-KR" sz="900" dirty="0" smtClean="0"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265696" y="2233470"/>
              <a:ext cx="214606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buFontTx/>
                <a:buChar char="-"/>
              </a:pP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사업비 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47,847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백만원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 (</a:t>
              </a:r>
              <a:r>
                <a:rPr lang="ko-KR" altLang="en-US" sz="900" dirty="0" err="1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공정률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 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81%)</a:t>
              </a:r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6515360" y="2402230"/>
            <a:ext cx="2160240" cy="2330894"/>
            <a:chOff x="251520" y="1730627"/>
            <a:chExt cx="2160240" cy="2330894"/>
          </a:xfrm>
        </p:grpSpPr>
        <p:sp>
          <p:nvSpPr>
            <p:cNvPr id="59" name="모서리가 둥근 직사각형 58"/>
            <p:cNvSpPr/>
            <p:nvPr/>
          </p:nvSpPr>
          <p:spPr>
            <a:xfrm>
              <a:off x="251520" y="1736007"/>
              <a:ext cx="2160240" cy="763736"/>
            </a:xfrm>
            <a:prstGeom prst="roundRect">
              <a:avLst>
                <a:gd name="adj" fmla="val 1495"/>
              </a:avLst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>
                <a:solidFill>
                  <a:prstClr val="white"/>
                </a:solidFill>
              </a:endParaRPr>
            </a:p>
          </p:txBody>
        </p:sp>
        <p:grpSp>
          <p:nvGrpSpPr>
            <p:cNvPr id="60" name="그룹 59"/>
            <p:cNvGrpSpPr/>
            <p:nvPr/>
          </p:nvGrpSpPr>
          <p:grpSpPr>
            <a:xfrm>
              <a:off x="251521" y="1730627"/>
              <a:ext cx="2160239" cy="2330894"/>
              <a:chOff x="440813" y="2424478"/>
              <a:chExt cx="9068988" cy="3107858"/>
            </a:xfrm>
          </p:grpSpPr>
          <p:sp>
            <p:nvSpPr>
              <p:cNvPr id="63" name="모서리가 둥근 직사각형 62"/>
              <p:cNvSpPr/>
              <p:nvPr/>
            </p:nvSpPr>
            <p:spPr>
              <a:xfrm>
                <a:off x="440813" y="2424478"/>
                <a:ext cx="9068988" cy="377087"/>
              </a:xfrm>
              <a:prstGeom prst="roundRect">
                <a:avLst>
                  <a:gd name="adj" fmla="val 12164"/>
                </a:avLst>
              </a:prstGeom>
              <a:gradFill flip="none" rotWithShape="1">
                <a:gsLst>
                  <a:gs pos="0">
                    <a:schemeClr val="accent5">
                      <a:lumMod val="75000"/>
                    </a:schemeClr>
                  </a:gs>
                  <a:gs pos="95413">
                    <a:schemeClr val="accent5">
                      <a:lumMod val="40000"/>
                      <a:lumOff val="60000"/>
                    </a:schemeClr>
                  </a:gs>
                  <a:gs pos="52000">
                    <a:schemeClr val="accent5">
                      <a:lumMod val="75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eaLnBrk="0" latinLnBrk="0" hangingPunct="0"/>
                <a:r>
                  <a:rPr lang="ko-KR" altLang="en-US" sz="1000" b="1" kern="0" spc="-90" dirty="0" err="1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경기천년제목V Bold" panose="02020803020101020101" pitchFamily="18" charset="-127"/>
                    <a:ea typeface="경기천년제목V Bold" panose="02020803020101020101" pitchFamily="18" charset="-127"/>
                    <a:cs typeface="Arial" pitchFamily="34" charset="0"/>
                  </a:rPr>
                  <a:t>분수리</a:t>
                </a:r>
                <a:r>
                  <a:rPr lang="ko-KR" altLang="en-US" sz="1000" b="1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경기천년제목V Bold" panose="02020803020101020101" pitchFamily="18" charset="-127"/>
                    <a:ea typeface="경기천년제목V Bold" panose="02020803020101020101" pitchFamily="18" charset="-127"/>
                    <a:cs typeface="Arial" pitchFamily="34" charset="0"/>
                  </a:rPr>
                  <a:t> </a:t>
                </a:r>
                <a:r>
                  <a:rPr lang="ko-KR" altLang="en-US" sz="1000" b="1" kern="0" spc="-90" dirty="0" err="1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경기천년제목V Bold" panose="02020803020101020101" pitchFamily="18" charset="-127"/>
                    <a:ea typeface="경기천년제목V Bold" panose="02020803020101020101" pitchFamily="18" charset="-127"/>
                    <a:cs typeface="Arial" pitchFamily="34" charset="0"/>
                  </a:rPr>
                  <a:t>하수관로</a:t>
                </a:r>
                <a:r>
                  <a:rPr lang="ko-KR" altLang="en-US" sz="1000" b="1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경기천년제목V Bold" panose="02020803020101020101" pitchFamily="18" charset="-127"/>
                    <a:ea typeface="경기천년제목V Bold" panose="02020803020101020101" pitchFamily="18" charset="-127"/>
                    <a:cs typeface="Arial" pitchFamily="34" charset="0"/>
                  </a:rPr>
                  <a:t>  정비</a:t>
                </a:r>
                <a:endParaRPr lang="ko-KR" altLang="en-US" sz="1000" b="1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경기천년제목V Bold" panose="02020803020101020101" pitchFamily="18" charset="-127"/>
                  <a:ea typeface="경기천년제목V Bold" panose="02020803020101020101" pitchFamily="18" charset="-127"/>
                  <a:cs typeface="Arial" pitchFamily="34" charset="0"/>
                </a:endParaRPr>
              </a:p>
            </p:txBody>
          </p:sp>
          <p:sp>
            <p:nvSpPr>
              <p:cNvPr id="64" name="TextBox 63"/>
              <p:cNvSpPr txBox="1"/>
              <p:nvPr/>
            </p:nvSpPr>
            <p:spPr bwMode="auto">
              <a:xfrm>
                <a:off x="537491" y="5015272"/>
                <a:ext cx="6768752" cy="5170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Bef>
                    <a:spcPct val="50000"/>
                  </a:spcBef>
                  <a:buClr>
                    <a:schemeClr val="tx1">
                      <a:lumMod val="75000"/>
                      <a:lumOff val="25000"/>
                    </a:schemeClr>
                  </a:buClr>
                </a:pPr>
                <a:r>
                  <a:rPr kumimoji="1" lang="ko-KR" altLang="en-US" sz="1400" dirty="0" smtClean="0">
                    <a:gradFill>
                      <a:gsLst>
                        <a:gs pos="100000">
                          <a:srgbClr val="F79646">
                            <a:lumMod val="50000"/>
                          </a:srgbClr>
                        </a:gs>
                        <a:gs pos="100000">
                          <a:srgbClr val="1F497D">
                            <a:lumMod val="5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 </a:t>
                </a:r>
                <a:r>
                  <a:rPr lang="en-US" altLang="ko-KR" sz="1100" kern="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4F81B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 </a:t>
                </a:r>
                <a:endParaRPr lang="ko-KR" altLang="en-US" sz="11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</p:grpSp>
        <p:sp>
          <p:nvSpPr>
            <p:cNvPr id="61" name="TextBox 60"/>
            <p:cNvSpPr txBox="1"/>
            <p:nvPr/>
          </p:nvSpPr>
          <p:spPr>
            <a:xfrm>
              <a:off x="265696" y="2038710"/>
              <a:ext cx="214606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buFontTx/>
                <a:buChar char="-"/>
              </a:pPr>
              <a:r>
                <a:rPr lang="ko-KR" altLang="en-US" sz="900" dirty="0" err="1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하수관로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 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35.84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㎞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, 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배수설비 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1,779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가구</a:t>
              </a:r>
              <a:endParaRPr lang="en-US" altLang="ko-KR" sz="900" dirty="0" smtClean="0"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265696" y="2233470"/>
              <a:ext cx="214606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buFontTx/>
                <a:buChar char="-"/>
              </a:pP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사업비 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36,663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백만원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 (</a:t>
              </a:r>
              <a:r>
                <a:rPr lang="ko-KR" altLang="en-US" sz="900" dirty="0" err="1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설계중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)</a:t>
              </a:r>
            </a:p>
          </p:txBody>
        </p:sp>
      </p:grpSp>
      <p:sp>
        <p:nvSpPr>
          <p:cNvPr id="36" name="모서리가 둥근 직사각형 35"/>
          <p:cNvSpPr/>
          <p:nvPr/>
        </p:nvSpPr>
        <p:spPr>
          <a:xfrm>
            <a:off x="251520" y="3507854"/>
            <a:ext cx="2160240" cy="763736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grpSp>
        <p:nvGrpSpPr>
          <p:cNvPr id="112" name="그룹 111"/>
          <p:cNvGrpSpPr/>
          <p:nvPr/>
        </p:nvGrpSpPr>
        <p:grpSpPr>
          <a:xfrm>
            <a:off x="251521" y="3494259"/>
            <a:ext cx="2160239" cy="733675"/>
            <a:chOff x="177398" y="3582710"/>
            <a:chExt cx="2160239" cy="733675"/>
          </a:xfrm>
        </p:grpSpPr>
        <p:sp>
          <p:nvSpPr>
            <p:cNvPr id="37" name="모서리가 둥근 직사각형 36"/>
            <p:cNvSpPr/>
            <p:nvPr/>
          </p:nvSpPr>
          <p:spPr>
            <a:xfrm>
              <a:off x="177398" y="3582710"/>
              <a:ext cx="2160239" cy="282815"/>
            </a:xfrm>
            <a:prstGeom prst="roundRect">
              <a:avLst>
                <a:gd name="adj" fmla="val 12164"/>
              </a:avLst>
            </a:prstGeom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95413">
                  <a:schemeClr val="accent5">
                    <a:lumMod val="40000"/>
                    <a:lumOff val="60000"/>
                  </a:schemeClr>
                </a:gs>
                <a:gs pos="52000">
                  <a:schemeClr val="accent5">
                    <a:lumMod val="75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eaLnBrk="0" latinLnBrk="0" hangingPunct="0"/>
              <a:r>
                <a:rPr lang="ko-KR" altLang="en-US" sz="1000" b="1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경기천년제목V Bold" panose="02020803020101020101" pitchFamily="18" charset="-127"/>
                  <a:ea typeface="경기천년제목V Bold" panose="02020803020101020101" pitchFamily="18" charset="-127"/>
                  <a:cs typeface="Arial" pitchFamily="34" charset="0"/>
                </a:rPr>
                <a:t>노후하수관로 정비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91573" y="3890793"/>
              <a:ext cx="214606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buFontTx/>
                <a:buChar char="-"/>
              </a:pPr>
              <a:r>
                <a:rPr lang="ko-KR" altLang="en-US" sz="900" dirty="0" err="1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하수관로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 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28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㎞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, </a:t>
              </a:r>
              <a:r>
                <a:rPr lang="ko-KR" altLang="en-US" sz="900" dirty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파주시 전역</a:t>
              </a:r>
              <a:endParaRPr lang="en-US" altLang="ko-KR" sz="9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91573" y="4085553"/>
              <a:ext cx="214606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buFontTx/>
                <a:buChar char="-"/>
              </a:pP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사업비 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22,446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백만원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 (</a:t>
              </a:r>
              <a:r>
                <a:rPr lang="ko-KR" altLang="en-US" sz="900" dirty="0" err="1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설계중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)</a:t>
              </a:r>
            </a:p>
          </p:txBody>
        </p:sp>
      </p:grpSp>
      <p:cxnSp>
        <p:nvCxnSpPr>
          <p:cNvPr id="40" name="직선 연결선 39"/>
          <p:cNvCxnSpPr/>
          <p:nvPr/>
        </p:nvCxnSpPr>
        <p:spPr>
          <a:xfrm>
            <a:off x="2337637" y="4483374"/>
            <a:ext cx="809452" cy="103817"/>
          </a:xfrm>
          <a:prstGeom prst="line">
            <a:avLst/>
          </a:prstGeom>
          <a:ln w="158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>
            <a:endCxn id="29" idx="3"/>
          </p:cNvCxnSpPr>
          <p:nvPr/>
        </p:nvCxnSpPr>
        <p:spPr>
          <a:xfrm flipV="1">
            <a:off x="3150835" y="4451716"/>
            <a:ext cx="522568" cy="148287"/>
          </a:xfrm>
          <a:prstGeom prst="line">
            <a:avLst/>
          </a:prstGeom>
          <a:ln w="158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연결선 41"/>
          <p:cNvCxnSpPr>
            <a:stCxn id="28" idx="4"/>
          </p:cNvCxnSpPr>
          <p:nvPr/>
        </p:nvCxnSpPr>
        <p:spPr>
          <a:xfrm>
            <a:off x="3101556" y="4374312"/>
            <a:ext cx="66588" cy="231899"/>
          </a:xfrm>
          <a:prstGeom prst="line">
            <a:avLst/>
          </a:prstGeom>
          <a:ln w="158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1329525" y="1929532"/>
            <a:ext cx="539453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" dirty="0" smtClean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‘24</a:t>
            </a:r>
            <a:r>
              <a:rPr lang="ko-KR" altLang="en-US" sz="600" dirty="0" smtClean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 준공</a:t>
            </a:r>
            <a:endParaRPr lang="en-US" altLang="ko-KR" sz="600" dirty="0" smtClean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301037" y="2706036"/>
            <a:ext cx="539453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" dirty="0" smtClean="0">
                <a:solidFill>
                  <a:srgbClr val="FFFF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‘22</a:t>
            </a:r>
            <a:r>
              <a:rPr lang="ko-KR" altLang="en-US" sz="600" dirty="0" smtClean="0">
                <a:solidFill>
                  <a:srgbClr val="FFFF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 준공</a:t>
            </a:r>
            <a:endParaRPr lang="en-US" altLang="ko-KR" sz="600" dirty="0" smtClean="0">
              <a:solidFill>
                <a:srgbClr val="FFFF00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026269" y="1610142"/>
            <a:ext cx="539453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" dirty="0" smtClean="0">
                <a:solidFill>
                  <a:srgbClr val="FFFF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‘22</a:t>
            </a:r>
            <a:r>
              <a:rPr lang="ko-KR" altLang="en-US" sz="600" dirty="0" smtClean="0">
                <a:solidFill>
                  <a:srgbClr val="FFFF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 준공</a:t>
            </a:r>
            <a:endParaRPr lang="en-US" altLang="ko-KR" sz="600" dirty="0" smtClean="0">
              <a:solidFill>
                <a:srgbClr val="FFFF00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694581" y="2402230"/>
            <a:ext cx="539453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" dirty="0" smtClean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’24</a:t>
            </a:r>
            <a:r>
              <a:rPr lang="ko-KR" altLang="en-US" sz="600" dirty="0" smtClean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 준공</a:t>
            </a:r>
            <a:endParaRPr lang="en-US" altLang="ko-KR" sz="600" dirty="0" smtClean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284867" y="3485395"/>
            <a:ext cx="539453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" dirty="0" smtClean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‘25</a:t>
            </a:r>
            <a:r>
              <a:rPr lang="ko-KR" altLang="en-US" sz="600" dirty="0" smtClean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 준공</a:t>
            </a:r>
            <a:endParaRPr lang="en-US" altLang="ko-KR" sz="600" dirty="0" smtClean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48" name="모서리가 둥근 직사각형 47"/>
          <p:cNvSpPr/>
          <p:nvPr/>
        </p:nvSpPr>
        <p:spPr>
          <a:xfrm>
            <a:off x="251520" y="4299942"/>
            <a:ext cx="2160240" cy="763736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grpSp>
        <p:nvGrpSpPr>
          <p:cNvPr id="115" name="그룹 114"/>
          <p:cNvGrpSpPr/>
          <p:nvPr/>
        </p:nvGrpSpPr>
        <p:grpSpPr>
          <a:xfrm>
            <a:off x="251521" y="4299942"/>
            <a:ext cx="2160239" cy="733675"/>
            <a:chOff x="177398" y="4369418"/>
            <a:chExt cx="2160239" cy="733675"/>
          </a:xfrm>
        </p:grpSpPr>
        <p:sp>
          <p:nvSpPr>
            <p:cNvPr id="49" name="모서리가 둥근 직사각형 48"/>
            <p:cNvSpPr/>
            <p:nvPr/>
          </p:nvSpPr>
          <p:spPr>
            <a:xfrm>
              <a:off x="177398" y="4369418"/>
              <a:ext cx="2160239" cy="282815"/>
            </a:xfrm>
            <a:prstGeom prst="roundRect">
              <a:avLst>
                <a:gd name="adj" fmla="val 12164"/>
              </a:avLst>
            </a:prstGeom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95413">
                  <a:schemeClr val="accent5">
                    <a:lumMod val="40000"/>
                    <a:lumOff val="60000"/>
                  </a:schemeClr>
                </a:gs>
                <a:gs pos="52000">
                  <a:schemeClr val="accent5">
                    <a:lumMod val="75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eaLnBrk="0" latinLnBrk="0" hangingPunct="0"/>
              <a:r>
                <a:rPr lang="ko-KR" altLang="en-US" sz="1000" b="1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경기천년제목V Bold" panose="02020803020101020101" pitchFamily="18" charset="-127"/>
                  <a:ea typeface="경기천년제목V Bold" panose="02020803020101020101" pitchFamily="18" charset="-127"/>
                  <a:cs typeface="Arial" pitchFamily="34" charset="0"/>
                </a:rPr>
                <a:t>교하 </a:t>
              </a:r>
              <a:r>
                <a:rPr lang="ko-KR" altLang="en-US" sz="1000" b="1" kern="0" spc="-90" dirty="0" err="1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경기천년제목V Bold" panose="02020803020101020101" pitchFamily="18" charset="-127"/>
                  <a:ea typeface="경기천년제목V Bold" panose="02020803020101020101" pitchFamily="18" charset="-127"/>
                  <a:cs typeface="Arial" pitchFamily="34" charset="0"/>
                </a:rPr>
                <a:t>하수관로</a:t>
              </a:r>
              <a:r>
                <a:rPr lang="ko-KR" altLang="en-US" sz="1000" b="1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경기천년제목V Bold" panose="02020803020101020101" pitchFamily="18" charset="-127"/>
                  <a:ea typeface="경기천년제목V Bold" panose="02020803020101020101" pitchFamily="18" charset="-127"/>
                  <a:cs typeface="Arial" pitchFamily="34" charset="0"/>
                </a:rPr>
                <a:t>  정비</a:t>
              </a:r>
              <a:endParaRPr lang="ko-KR" altLang="en-US" sz="1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경기천년제목V Bold" panose="02020803020101020101" pitchFamily="18" charset="-127"/>
                <a:ea typeface="경기천년제목V Bold" panose="02020803020101020101" pitchFamily="18" charset="-127"/>
                <a:cs typeface="Arial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91573" y="4677501"/>
              <a:ext cx="214606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buFontTx/>
                <a:buChar char="-"/>
              </a:pPr>
              <a:r>
                <a:rPr lang="ko-KR" altLang="en-US" sz="900" dirty="0" err="1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하수관로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 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15.6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㎞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, 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배수설비 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398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가구</a:t>
              </a:r>
              <a:endParaRPr lang="en-US" altLang="ko-KR" sz="900" dirty="0" smtClean="0"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91573" y="4872261"/>
              <a:ext cx="214606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buFontTx/>
                <a:buChar char="-"/>
              </a:pP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사업비 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15,272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백만원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  (</a:t>
              </a:r>
              <a:r>
                <a:rPr lang="ko-KR" altLang="en-US" sz="900" dirty="0" err="1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공정률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 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14%)</a:t>
              </a:r>
              <a:endParaRPr lang="en-US" altLang="ko-KR" sz="9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1303303" y="4304213"/>
            <a:ext cx="539453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" dirty="0" smtClean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‘24</a:t>
            </a:r>
            <a:r>
              <a:rPr lang="ko-KR" altLang="en-US" sz="600" dirty="0" smtClean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 준공</a:t>
            </a:r>
            <a:endParaRPr lang="en-US" altLang="ko-KR" sz="600" dirty="0" smtClean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53" name="타원 52"/>
          <p:cNvSpPr/>
          <p:nvPr/>
        </p:nvSpPr>
        <p:spPr>
          <a:xfrm>
            <a:off x="4669665" y="3842390"/>
            <a:ext cx="123332" cy="123332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15875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4" name="직선 연결선 53"/>
          <p:cNvCxnSpPr/>
          <p:nvPr/>
        </p:nvCxnSpPr>
        <p:spPr>
          <a:xfrm flipV="1">
            <a:off x="5977925" y="2545845"/>
            <a:ext cx="540556" cy="7987"/>
          </a:xfrm>
          <a:prstGeom prst="line">
            <a:avLst/>
          </a:prstGeom>
          <a:ln w="158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연결선 54"/>
          <p:cNvCxnSpPr>
            <a:stCxn id="53" idx="7"/>
          </p:cNvCxnSpPr>
          <p:nvPr/>
        </p:nvCxnSpPr>
        <p:spPr>
          <a:xfrm flipV="1">
            <a:off x="4774935" y="2560697"/>
            <a:ext cx="1201067" cy="1299755"/>
          </a:xfrm>
          <a:prstGeom prst="line">
            <a:avLst/>
          </a:prstGeom>
          <a:ln w="158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7702840" y="3194318"/>
            <a:ext cx="539453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" dirty="0" smtClean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’23</a:t>
            </a:r>
            <a:r>
              <a:rPr lang="ko-KR" altLang="en-US" sz="600" dirty="0" smtClean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 준공</a:t>
            </a:r>
            <a:endParaRPr lang="en-US" altLang="ko-KR" sz="600" dirty="0" smtClean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57" name="직선 연결선 56"/>
          <p:cNvCxnSpPr>
            <a:endCxn id="58" idx="1"/>
          </p:cNvCxnSpPr>
          <p:nvPr/>
        </p:nvCxnSpPr>
        <p:spPr>
          <a:xfrm>
            <a:off x="2340627" y="2112985"/>
            <a:ext cx="2700052" cy="2128191"/>
          </a:xfrm>
          <a:prstGeom prst="line">
            <a:avLst/>
          </a:prstGeom>
          <a:ln w="158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타원 57"/>
          <p:cNvSpPr/>
          <p:nvPr/>
        </p:nvSpPr>
        <p:spPr>
          <a:xfrm>
            <a:off x="5022617" y="4223114"/>
            <a:ext cx="123332" cy="12333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 w="15875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3" name="직선 연결선 82"/>
          <p:cNvCxnSpPr/>
          <p:nvPr/>
        </p:nvCxnSpPr>
        <p:spPr>
          <a:xfrm>
            <a:off x="5868144" y="968024"/>
            <a:ext cx="720080" cy="0"/>
          </a:xfrm>
          <a:prstGeom prst="line">
            <a:avLst/>
          </a:prstGeom>
          <a:ln w="158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/>
          <p:nvPr/>
        </p:nvCxnSpPr>
        <p:spPr>
          <a:xfrm flipV="1">
            <a:off x="5326040" y="968024"/>
            <a:ext cx="542104" cy="648812"/>
          </a:xfrm>
          <a:prstGeom prst="line">
            <a:avLst/>
          </a:prstGeom>
          <a:ln w="158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" name="그룹 85"/>
          <p:cNvGrpSpPr/>
          <p:nvPr/>
        </p:nvGrpSpPr>
        <p:grpSpPr>
          <a:xfrm>
            <a:off x="6516216" y="771550"/>
            <a:ext cx="2166217" cy="2420097"/>
            <a:chOff x="251520" y="1723561"/>
            <a:chExt cx="2166217" cy="2337960"/>
          </a:xfrm>
        </p:grpSpPr>
        <p:sp>
          <p:nvSpPr>
            <p:cNvPr id="87" name="모서리가 둥근 직사각형 86"/>
            <p:cNvSpPr/>
            <p:nvPr/>
          </p:nvSpPr>
          <p:spPr>
            <a:xfrm>
              <a:off x="251520" y="1736007"/>
              <a:ext cx="2160240" cy="763736"/>
            </a:xfrm>
            <a:prstGeom prst="roundRect">
              <a:avLst>
                <a:gd name="adj" fmla="val 1495"/>
              </a:avLst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>
                <a:solidFill>
                  <a:prstClr val="white"/>
                </a:solidFill>
              </a:endParaRPr>
            </a:p>
          </p:txBody>
        </p:sp>
        <p:grpSp>
          <p:nvGrpSpPr>
            <p:cNvPr id="88" name="그룹 87"/>
            <p:cNvGrpSpPr/>
            <p:nvPr/>
          </p:nvGrpSpPr>
          <p:grpSpPr>
            <a:xfrm>
              <a:off x="257498" y="1723561"/>
              <a:ext cx="2160239" cy="2337960"/>
              <a:chOff x="465905" y="2415057"/>
              <a:chExt cx="9068988" cy="3117279"/>
            </a:xfrm>
          </p:grpSpPr>
          <p:sp>
            <p:nvSpPr>
              <p:cNvPr id="91" name="모서리가 둥근 직사각형 90"/>
              <p:cNvSpPr/>
              <p:nvPr/>
            </p:nvSpPr>
            <p:spPr>
              <a:xfrm>
                <a:off x="465905" y="2415057"/>
                <a:ext cx="9068988" cy="377087"/>
              </a:xfrm>
              <a:prstGeom prst="roundRect">
                <a:avLst>
                  <a:gd name="adj" fmla="val 12164"/>
                </a:avLst>
              </a:prstGeom>
              <a:gradFill flip="none" rotWithShape="1"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95413">
                    <a:schemeClr val="tx2">
                      <a:lumMod val="20000"/>
                      <a:lumOff val="80000"/>
                    </a:schemeClr>
                  </a:gs>
                  <a:gs pos="52000">
                    <a:schemeClr val="tx2">
                      <a:lumMod val="60000"/>
                      <a:lumOff val="40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eaLnBrk="0" latinLnBrk="0" hangingPunct="0"/>
                <a:r>
                  <a:rPr lang="ko-KR" altLang="en-US" sz="1000" b="1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경기천년제목V Bold" panose="02020803020101020101" pitchFamily="18" charset="-127"/>
                    <a:ea typeface="경기천년제목V Bold" panose="02020803020101020101" pitchFamily="18" charset="-127"/>
                    <a:cs typeface="Arial" pitchFamily="34" charset="0"/>
                  </a:rPr>
                  <a:t>적성</a:t>
                </a:r>
                <a:r>
                  <a:rPr lang="en-US" altLang="ko-KR" sz="1000" b="1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경기천년제목V Bold" panose="02020803020101020101" pitchFamily="18" charset="-127"/>
                    <a:ea typeface="경기천년제목V Bold" panose="02020803020101020101" pitchFamily="18" charset="-127"/>
                    <a:cs typeface="Arial" pitchFamily="34" charset="0"/>
                  </a:rPr>
                  <a:t>(</a:t>
                </a:r>
                <a:r>
                  <a:rPr lang="ko-KR" altLang="en-US" sz="1000" b="1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경기천년제목V Bold" panose="02020803020101020101" pitchFamily="18" charset="-127"/>
                    <a:ea typeface="경기천년제목V Bold" panose="02020803020101020101" pitchFamily="18" charset="-127"/>
                    <a:cs typeface="Arial" pitchFamily="34" charset="0"/>
                  </a:rPr>
                  <a:t>두지</a:t>
                </a:r>
                <a:r>
                  <a:rPr lang="en-US" altLang="ko-KR" sz="1000" b="1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경기천년제목V Bold" panose="02020803020101020101" pitchFamily="18" charset="-127"/>
                    <a:ea typeface="경기천년제목V Bold" panose="02020803020101020101" pitchFamily="18" charset="-127"/>
                    <a:cs typeface="Arial" pitchFamily="34" charset="0"/>
                  </a:rPr>
                  <a:t>,</a:t>
                </a:r>
                <a:r>
                  <a:rPr lang="ko-KR" altLang="en-US" sz="1000" b="1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경기천년제목V Bold" panose="02020803020101020101" pitchFamily="18" charset="-127"/>
                    <a:ea typeface="경기천년제목V Bold" panose="02020803020101020101" pitchFamily="18" charset="-127"/>
                    <a:cs typeface="Arial" pitchFamily="34" charset="0"/>
                  </a:rPr>
                  <a:t>구읍</a:t>
                </a:r>
                <a:r>
                  <a:rPr lang="en-US" altLang="ko-KR" sz="1000" b="1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경기천년제목V Bold" panose="02020803020101020101" pitchFamily="18" charset="-127"/>
                    <a:ea typeface="경기천년제목V Bold" panose="02020803020101020101" pitchFamily="18" charset="-127"/>
                    <a:cs typeface="Arial" pitchFamily="34" charset="0"/>
                  </a:rPr>
                  <a:t>)</a:t>
                </a:r>
                <a:r>
                  <a:rPr lang="ko-KR" altLang="en-US" sz="1000" b="1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경기천년제목V Bold" panose="02020803020101020101" pitchFamily="18" charset="-127"/>
                    <a:ea typeface="경기천년제목V Bold" panose="02020803020101020101" pitchFamily="18" charset="-127"/>
                    <a:cs typeface="Arial" pitchFamily="34" charset="0"/>
                  </a:rPr>
                  <a:t> </a:t>
                </a:r>
                <a:r>
                  <a:rPr lang="ko-KR" altLang="en-US" sz="1000" b="1" kern="0" spc="-90" dirty="0" err="1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경기천년제목V Bold" panose="02020803020101020101" pitchFamily="18" charset="-127"/>
                    <a:ea typeface="경기천년제목V Bold" panose="02020803020101020101" pitchFamily="18" charset="-127"/>
                    <a:cs typeface="Arial" pitchFamily="34" charset="0"/>
                  </a:rPr>
                  <a:t>하수관로</a:t>
                </a:r>
                <a:r>
                  <a:rPr lang="ko-KR" altLang="en-US" sz="1000" b="1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경기천년제목V Bold" panose="02020803020101020101" pitchFamily="18" charset="-127"/>
                    <a:ea typeface="경기천년제목V Bold" panose="02020803020101020101" pitchFamily="18" charset="-127"/>
                    <a:cs typeface="Arial" pitchFamily="34" charset="0"/>
                  </a:rPr>
                  <a:t>  정비 </a:t>
                </a:r>
                <a:endParaRPr lang="ko-KR" altLang="en-US" sz="1000" b="1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경기천년제목V Bold" panose="02020803020101020101" pitchFamily="18" charset="-127"/>
                  <a:ea typeface="경기천년제목V Bold" panose="02020803020101020101" pitchFamily="18" charset="-127"/>
                  <a:cs typeface="Arial" pitchFamily="34" charset="0"/>
                </a:endParaRPr>
              </a:p>
            </p:txBody>
          </p:sp>
          <p:sp>
            <p:nvSpPr>
              <p:cNvPr id="92" name="TextBox 91"/>
              <p:cNvSpPr txBox="1"/>
              <p:nvPr/>
            </p:nvSpPr>
            <p:spPr bwMode="auto">
              <a:xfrm>
                <a:off x="537491" y="5015272"/>
                <a:ext cx="6768752" cy="5170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Bef>
                    <a:spcPct val="50000"/>
                  </a:spcBef>
                  <a:buClr>
                    <a:schemeClr val="tx1">
                      <a:lumMod val="75000"/>
                      <a:lumOff val="25000"/>
                    </a:schemeClr>
                  </a:buClr>
                </a:pPr>
                <a:r>
                  <a:rPr kumimoji="1" lang="ko-KR" altLang="en-US" sz="1400" dirty="0" smtClean="0">
                    <a:gradFill>
                      <a:gsLst>
                        <a:gs pos="100000">
                          <a:srgbClr val="F79646">
                            <a:lumMod val="50000"/>
                          </a:srgbClr>
                        </a:gs>
                        <a:gs pos="100000">
                          <a:srgbClr val="1F497D">
                            <a:lumMod val="5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 </a:t>
                </a:r>
                <a:r>
                  <a:rPr lang="en-US" altLang="ko-KR" sz="1100" kern="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4F81B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 </a:t>
                </a:r>
                <a:endParaRPr lang="ko-KR" altLang="en-US" sz="11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</p:grpSp>
        <p:sp>
          <p:nvSpPr>
            <p:cNvPr id="89" name="TextBox 88"/>
            <p:cNvSpPr txBox="1"/>
            <p:nvPr/>
          </p:nvSpPr>
          <p:spPr>
            <a:xfrm>
              <a:off x="265696" y="2038710"/>
              <a:ext cx="214606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buFontTx/>
                <a:buChar char="-"/>
              </a:pPr>
              <a:r>
                <a:rPr lang="ko-KR" altLang="en-US" sz="900" dirty="0" err="1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하수관로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 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3.8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㎞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, 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배수설비 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38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가구</a:t>
              </a:r>
              <a:endParaRPr lang="en-US" altLang="ko-KR" sz="900" dirty="0" smtClean="0"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265696" y="2233470"/>
              <a:ext cx="214606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buFontTx/>
                <a:buChar char="-"/>
              </a:pP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사업비 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2,298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백만원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 (</a:t>
              </a:r>
              <a:r>
                <a:rPr lang="ko-KR" altLang="en-US" sz="900" dirty="0" err="1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설계중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)</a:t>
              </a:r>
            </a:p>
          </p:txBody>
        </p:sp>
      </p:grpSp>
      <p:grpSp>
        <p:nvGrpSpPr>
          <p:cNvPr id="93" name="그룹 92"/>
          <p:cNvGrpSpPr/>
          <p:nvPr/>
        </p:nvGrpSpPr>
        <p:grpSpPr>
          <a:xfrm>
            <a:off x="6516216" y="3193184"/>
            <a:ext cx="2160240" cy="2330894"/>
            <a:chOff x="6588224" y="3147814"/>
            <a:chExt cx="2160240" cy="2330894"/>
          </a:xfrm>
        </p:grpSpPr>
        <p:grpSp>
          <p:nvGrpSpPr>
            <p:cNvPr id="94" name="그룹 93"/>
            <p:cNvGrpSpPr/>
            <p:nvPr/>
          </p:nvGrpSpPr>
          <p:grpSpPr>
            <a:xfrm>
              <a:off x="6588224" y="3147814"/>
              <a:ext cx="2160240" cy="2330894"/>
              <a:chOff x="251520" y="1730627"/>
              <a:chExt cx="2160240" cy="2330894"/>
            </a:xfrm>
          </p:grpSpPr>
          <p:sp>
            <p:nvSpPr>
              <p:cNvPr id="96" name="모서리가 둥근 직사각형 95"/>
              <p:cNvSpPr/>
              <p:nvPr/>
            </p:nvSpPr>
            <p:spPr>
              <a:xfrm>
                <a:off x="251520" y="1736007"/>
                <a:ext cx="2160240" cy="763736"/>
              </a:xfrm>
              <a:prstGeom prst="roundRect">
                <a:avLst>
                  <a:gd name="adj" fmla="val 1495"/>
                </a:avLst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dirty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97" name="그룹 96"/>
              <p:cNvGrpSpPr/>
              <p:nvPr/>
            </p:nvGrpSpPr>
            <p:grpSpPr>
              <a:xfrm>
                <a:off x="251521" y="1730627"/>
                <a:ext cx="2160239" cy="2330894"/>
                <a:chOff x="440813" y="2424478"/>
                <a:chExt cx="9068988" cy="3107858"/>
              </a:xfrm>
            </p:grpSpPr>
            <p:sp>
              <p:nvSpPr>
                <p:cNvPr id="100" name="모서리가 둥근 직사각형 99"/>
                <p:cNvSpPr/>
                <p:nvPr/>
              </p:nvSpPr>
              <p:spPr>
                <a:xfrm>
                  <a:off x="440813" y="2424478"/>
                  <a:ext cx="9068988" cy="377087"/>
                </a:xfrm>
                <a:prstGeom prst="roundRect">
                  <a:avLst>
                    <a:gd name="adj" fmla="val 12164"/>
                  </a:avLst>
                </a:prstGeom>
                <a:gradFill flip="none" rotWithShape="1">
                  <a:gsLst>
                    <a:gs pos="0">
                      <a:schemeClr val="accent5">
                        <a:lumMod val="75000"/>
                      </a:schemeClr>
                    </a:gs>
                    <a:gs pos="95413">
                      <a:schemeClr val="accent5">
                        <a:lumMod val="40000"/>
                        <a:lumOff val="60000"/>
                      </a:schemeClr>
                    </a:gs>
                    <a:gs pos="52000">
                      <a:schemeClr val="accent5">
                        <a:lumMod val="75000"/>
                      </a:schemeClr>
                    </a:gs>
                  </a:gsLst>
                  <a:lin ang="27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eaLnBrk="0" latinLnBrk="0" hangingPunct="0"/>
                  <a:r>
                    <a:rPr lang="ko-KR" altLang="en-US" sz="1000" b="1" kern="0" spc="-90" dirty="0" err="1" smtClean="0">
                      <a:gradFill>
                        <a:gsLst>
                          <a:gs pos="100000">
                            <a:prstClr val="white"/>
                          </a:gs>
                          <a:gs pos="100000">
                            <a:srgbClr val="0070C0"/>
                          </a:gs>
                        </a:gsLst>
                        <a:lin ang="5400000" scaled="0"/>
                      </a:gradFill>
                      <a:latin typeface="경기천년제목V Bold" panose="02020803020101020101" pitchFamily="18" charset="-127"/>
                      <a:ea typeface="경기천년제목V Bold" panose="02020803020101020101" pitchFamily="18" charset="-127"/>
                      <a:cs typeface="Arial" pitchFamily="34" charset="0"/>
                    </a:rPr>
                    <a:t>장곡리</a:t>
                  </a:r>
                  <a:r>
                    <a:rPr lang="ko-KR" altLang="en-US" sz="1000" b="1" kern="0" spc="-90" dirty="0" smtClean="0">
                      <a:gradFill>
                        <a:gsLst>
                          <a:gs pos="100000">
                            <a:prstClr val="white"/>
                          </a:gs>
                          <a:gs pos="100000">
                            <a:srgbClr val="0070C0"/>
                          </a:gs>
                        </a:gsLst>
                        <a:lin ang="5400000" scaled="0"/>
                      </a:gradFill>
                      <a:latin typeface="경기천년제목V Bold" panose="02020803020101020101" pitchFamily="18" charset="-127"/>
                      <a:ea typeface="경기천년제목V Bold" panose="02020803020101020101" pitchFamily="18" charset="-127"/>
                      <a:cs typeface="Arial" pitchFamily="34" charset="0"/>
                    </a:rPr>
                    <a:t> </a:t>
                  </a:r>
                  <a:r>
                    <a:rPr lang="ko-KR" altLang="en-US" sz="1000" b="1" kern="0" spc="-90" dirty="0" err="1" smtClean="0">
                      <a:gradFill>
                        <a:gsLst>
                          <a:gs pos="100000">
                            <a:prstClr val="white"/>
                          </a:gs>
                          <a:gs pos="100000">
                            <a:srgbClr val="0070C0"/>
                          </a:gs>
                        </a:gsLst>
                        <a:lin ang="5400000" scaled="0"/>
                      </a:gradFill>
                      <a:latin typeface="경기천년제목V Bold" panose="02020803020101020101" pitchFamily="18" charset="-127"/>
                      <a:ea typeface="경기천년제목V Bold" panose="02020803020101020101" pitchFamily="18" charset="-127"/>
                      <a:cs typeface="Arial" pitchFamily="34" charset="0"/>
                    </a:rPr>
                    <a:t>하수관로</a:t>
                  </a:r>
                  <a:r>
                    <a:rPr lang="ko-KR" altLang="en-US" sz="1000" b="1" kern="0" spc="-90" dirty="0" smtClean="0">
                      <a:gradFill>
                        <a:gsLst>
                          <a:gs pos="100000">
                            <a:prstClr val="white"/>
                          </a:gs>
                          <a:gs pos="100000">
                            <a:srgbClr val="0070C0"/>
                          </a:gs>
                        </a:gsLst>
                        <a:lin ang="5400000" scaled="0"/>
                      </a:gradFill>
                      <a:latin typeface="경기천년제목V Bold" panose="02020803020101020101" pitchFamily="18" charset="-127"/>
                      <a:ea typeface="경기천년제목V Bold" panose="02020803020101020101" pitchFamily="18" charset="-127"/>
                      <a:cs typeface="Arial" pitchFamily="34" charset="0"/>
                    </a:rPr>
                    <a:t>  정비</a:t>
                  </a:r>
                  <a:endParaRPr lang="ko-KR" altLang="en-US" sz="1000" b="1" kern="0" spc="-90" dirty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경기천년제목V Bold" panose="02020803020101020101" pitchFamily="18" charset="-127"/>
                    <a:ea typeface="경기천년제목V Bold" panose="02020803020101020101" pitchFamily="18" charset="-127"/>
                    <a:cs typeface="Arial" pitchFamily="34" charset="0"/>
                  </a:endParaRPr>
                </a:p>
              </p:txBody>
            </p:sp>
            <p:sp>
              <p:nvSpPr>
                <p:cNvPr id="101" name="TextBox 100"/>
                <p:cNvSpPr txBox="1"/>
                <p:nvPr/>
              </p:nvSpPr>
              <p:spPr bwMode="auto">
                <a:xfrm>
                  <a:off x="537491" y="5015272"/>
                  <a:ext cx="6768752" cy="517064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>
                    <a:lnSpc>
                      <a:spcPct val="150000"/>
                    </a:lnSpc>
                    <a:spcBef>
                      <a:spcPct val="50000"/>
                    </a:spcBef>
                    <a:buClr>
                      <a:schemeClr val="tx1">
                        <a:lumMod val="75000"/>
                        <a:lumOff val="25000"/>
                      </a:schemeClr>
                    </a:buClr>
                  </a:pPr>
                  <a:r>
                    <a:rPr kumimoji="1" lang="ko-KR" altLang="en-US" sz="1400" dirty="0" smtClean="0">
                      <a:gradFill>
                        <a:gsLst>
                          <a:gs pos="100000">
                            <a:srgbClr val="F79646">
                              <a:lumMod val="50000"/>
                            </a:srgbClr>
                          </a:gs>
                          <a:gs pos="100000">
                            <a:srgbClr val="1F497D">
                              <a:lumMod val="50000"/>
                            </a:srgbClr>
                          </a:gs>
                        </a:gsLst>
                        <a:lin ang="5400000" scaled="0"/>
                      </a:gradFill>
                      <a:latin typeface="-윤고딕340" pitchFamily="18" charset="-127"/>
                      <a:ea typeface="-윤고딕340" pitchFamily="18" charset="-127"/>
                    </a:rPr>
                    <a:t> </a:t>
                  </a:r>
                  <a:r>
                    <a:rPr lang="en-US" altLang="ko-KR" sz="1100" kern="0" dirty="0" smtClean="0">
                      <a:gradFill>
                        <a:gsLst>
                          <a:gs pos="100000">
                            <a:prstClr val="black">
                              <a:lumMod val="75000"/>
                              <a:lumOff val="25000"/>
                            </a:prstClr>
                          </a:gs>
                          <a:gs pos="100000">
                            <a:srgbClr val="4F81BD">
                              <a:tint val="23500"/>
                              <a:satMod val="160000"/>
                            </a:srgbClr>
                          </a:gs>
                        </a:gsLst>
                        <a:lin ang="5400000" scaled="0"/>
                      </a:gradFill>
                      <a:latin typeface="-윤고딕340" pitchFamily="18" charset="-127"/>
                      <a:ea typeface="-윤고딕340" pitchFamily="18" charset="-127"/>
                    </a:rPr>
                    <a:t> </a:t>
                  </a:r>
                  <a:endParaRPr lang="ko-KR" altLang="en-US" sz="1100" kern="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4F81B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endParaRPr>
                </a:p>
              </p:txBody>
            </p:sp>
          </p:grpSp>
          <p:sp>
            <p:nvSpPr>
              <p:cNvPr id="98" name="TextBox 97"/>
              <p:cNvSpPr txBox="1"/>
              <p:nvPr/>
            </p:nvSpPr>
            <p:spPr>
              <a:xfrm>
                <a:off x="265696" y="2038710"/>
                <a:ext cx="2146064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71450" indent="-171450">
                  <a:buFontTx/>
                  <a:buChar char="-"/>
                </a:pPr>
                <a:r>
                  <a:rPr lang="ko-KR" altLang="en-US" sz="900" dirty="0" err="1" smtClean="0">
                    <a:latin typeface="경기천년제목 Medium" panose="02020603020101020101" pitchFamily="18" charset="-127"/>
                    <a:ea typeface="경기천년제목 Medium" panose="02020603020101020101" pitchFamily="18" charset="-127"/>
                  </a:rPr>
                  <a:t>하수관로</a:t>
                </a:r>
                <a:r>
                  <a:rPr lang="ko-KR" altLang="en-US" sz="900" dirty="0" smtClean="0">
                    <a:latin typeface="경기천년제목 Medium" panose="02020603020101020101" pitchFamily="18" charset="-127"/>
                    <a:ea typeface="경기천년제목 Medium" panose="02020603020101020101" pitchFamily="18" charset="-127"/>
                  </a:rPr>
                  <a:t> </a:t>
                </a:r>
                <a:r>
                  <a:rPr lang="en-US" altLang="ko-KR" sz="900" dirty="0" smtClean="0">
                    <a:latin typeface="경기천년제목 Medium" panose="02020603020101020101" pitchFamily="18" charset="-127"/>
                    <a:ea typeface="경기천년제목 Medium" panose="02020603020101020101" pitchFamily="18" charset="-127"/>
                  </a:rPr>
                  <a:t>22.4</a:t>
                </a:r>
                <a:r>
                  <a:rPr lang="ko-KR" altLang="en-US" sz="900" dirty="0" smtClean="0">
                    <a:latin typeface="경기천년제목 Medium" panose="02020603020101020101" pitchFamily="18" charset="-127"/>
                    <a:ea typeface="경기천년제목 Medium" panose="02020603020101020101" pitchFamily="18" charset="-127"/>
                  </a:rPr>
                  <a:t>㎞</a:t>
                </a:r>
                <a:r>
                  <a:rPr lang="en-US" altLang="ko-KR" sz="900" dirty="0" smtClean="0">
                    <a:latin typeface="경기천년제목 Medium" panose="02020603020101020101" pitchFamily="18" charset="-127"/>
                    <a:ea typeface="경기천년제목 Medium" panose="02020603020101020101" pitchFamily="18" charset="-127"/>
                  </a:rPr>
                  <a:t>, </a:t>
                </a:r>
                <a:r>
                  <a:rPr lang="ko-KR" altLang="en-US" sz="900" dirty="0" smtClean="0">
                    <a:latin typeface="경기천년제목 Medium" panose="02020603020101020101" pitchFamily="18" charset="-127"/>
                    <a:ea typeface="경기천년제목 Medium" panose="02020603020101020101" pitchFamily="18" charset="-127"/>
                  </a:rPr>
                  <a:t>배수설비 </a:t>
                </a:r>
                <a:r>
                  <a:rPr lang="en-US" altLang="ko-KR" sz="900" dirty="0" smtClean="0">
                    <a:latin typeface="경기천년제목 Medium" panose="02020603020101020101" pitchFamily="18" charset="-127"/>
                    <a:ea typeface="경기천년제목 Medium" panose="02020603020101020101" pitchFamily="18" charset="-127"/>
                  </a:rPr>
                  <a:t>642</a:t>
                </a:r>
                <a:r>
                  <a:rPr lang="ko-KR" altLang="en-US" sz="900" dirty="0" smtClean="0">
                    <a:latin typeface="경기천년제목 Medium" panose="02020603020101020101" pitchFamily="18" charset="-127"/>
                    <a:ea typeface="경기천년제목 Medium" panose="02020603020101020101" pitchFamily="18" charset="-127"/>
                  </a:rPr>
                  <a:t>가구</a:t>
                </a:r>
                <a:endPara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endParaRPr>
              </a:p>
            </p:txBody>
          </p:sp>
          <p:sp>
            <p:nvSpPr>
              <p:cNvPr id="99" name="TextBox 98"/>
              <p:cNvSpPr txBox="1"/>
              <p:nvPr/>
            </p:nvSpPr>
            <p:spPr>
              <a:xfrm>
                <a:off x="265696" y="2233470"/>
                <a:ext cx="2146064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71450" indent="-171450">
                  <a:buFontTx/>
                  <a:buChar char="-"/>
                </a:pPr>
                <a:r>
                  <a:rPr lang="ko-KR" altLang="en-US" sz="900" dirty="0" smtClean="0">
                    <a:latin typeface="경기천년제목 Medium" panose="02020603020101020101" pitchFamily="18" charset="-127"/>
                    <a:ea typeface="경기천년제목 Medium" panose="02020603020101020101" pitchFamily="18" charset="-127"/>
                  </a:rPr>
                  <a:t>사업비 </a:t>
                </a:r>
                <a:r>
                  <a:rPr lang="en-US" altLang="ko-KR" sz="900" dirty="0" smtClean="0">
                    <a:latin typeface="경기천년제목 Medium" panose="02020603020101020101" pitchFamily="18" charset="-127"/>
                    <a:ea typeface="경기천년제목 Medium" panose="02020603020101020101" pitchFamily="18" charset="-127"/>
                  </a:rPr>
                  <a:t>32,519</a:t>
                </a:r>
                <a:r>
                  <a:rPr lang="ko-KR" altLang="en-US" sz="900" dirty="0" smtClean="0">
                    <a:latin typeface="경기천년제목 Medium" panose="02020603020101020101" pitchFamily="18" charset="-127"/>
                    <a:ea typeface="경기천년제목 Medium" panose="02020603020101020101" pitchFamily="18" charset="-127"/>
                  </a:rPr>
                  <a:t>백만원</a:t>
                </a:r>
                <a:r>
                  <a:rPr lang="en-US" altLang="ko-KR" sz="900" dirty="0" smtClean="0">
                    <a:latin typeface="경기천년제목 Medium" panose="02020603020101020101" pitchFamily="18" charset="-127"/>
                    <a:ea typeface="경기천년제목 Medium" panose="02020603020101020101" pitchFamily="18" charset="-127"/>
                  </a:rPr>
                  <a:t> (</a:t>
                </a:r>
                <a:r>
                  <a:rPr lang="ko-KR" altLang="en-US" sz="900" dirty="0" err="1">
                    <a:latin typeface="경기천년제목 Medium" panose="02020603020101020101" pitchFamily="18" charset="-127"/>
                    <a:ea typeface="경기천년제목 Medium" panose="02020603020101020101" pitchFamily="18" charset="-127"/>
                  </a:rPr>
                  <a:t>공정률</a:t>
                </a:r>
                <a:r>
                  <a:rPr lang="ko-KR" altLang="en-US" sz="900" dirty="0">
                    <a:latin typeface="경기천년제목 Medium" panose="02020603020101020101" pitchFamily="18" charset="-127"/>
                    <a:ea typeface="경기천년제목 Medium" panose="02020603020101020101" pitchFamily="18" charset="-127"/>
                  </a:rPr>
                  <a:t> </a:t>
                </a:r>
                <a:r>
                  <a:rPr lang="en-US" altLang="ko-KR" sz="900" dirty="0" smtClean="0">
                    <a:latin typeface="경기천년제목 Medium" panose="02020603020101020101" pitchFamily="18" charset="-127"/>
                    <a:ea typeface="경기천년제목 Medium" panose="02020603020101020101" pitchFamily="18" charset="-127"/>
                  </a:rPr>
                  <a:t>83%)</a:t>
                </a:r>
              </a:p>
            </p:txBody>
          </p:sp>
        </p:grpSp>
        <p:sp>
          <p:nvSpPr>
            <p:cNvPr id="95" name="TextBox 94"/>
            <p:cNvSpPr txBox="1"/>
            <p:nvPr/>
          </p:nvSpPr>
          <p:spPr>
            <a:xfrm>
              <a:off x="7776963" y="3147814"/>
              <a:ext cx="539453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600" dirty="0" smtClean="0">
                  <a:solidFill>
                    <a:schemeClr val="bg1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’23</a:t>
              </a:r>
              <a:r>
                <a:rPr lang="ko-KR" altLang="en-US" sz="600" dirty="0" smtClean="0">
                  <a:solidFill>
                    <a:schemeClr val="bg1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년 준공</a:t>
              </a:r>
              <a:endParaRPr lang="en-US" altLang="ko-KR" sz="600" dirty="0" smtClean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pic>
        <p:nvPicPr>
          <p:cNvPr id="102" name="그림 10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06"/>
          <a:stretch/>
        </p:blipFill>
        <p:spPr>
          <a:xfrm>
            <a:off x="5527876" y="4173279"/>
            <a:ext cx="1225165" cy="941559"/>
          </a:xfrm>
          <a:prstGeom prst="rect">
            <a:avLst/>
          </a:prstGeom>
        </p:spPr>
      </p:pic>
      <p:grpSp>
        <p:nvGrpSpPr>
          <p:cNvPr id="103" name="그룹 102"/>
          <p:cNvGrpSpPr/>
          <p:nvPr/>
        </p:nvGrpSpPr>
        <p:grpSpPr>
          <a:xfrm>
            <a:off x="251520" y="1104952"/>
            <a:ext cx="2160240" cy="2330894"/>
            <a:chOff x="251520" y="1730627"/>
            <a:chExt cx="2160240" cy="2330894"/>
          </a:xfrm>
        </p:grpSpPr>
        <p:sp>
          <p:nvSpPr>
            <p:cNvPr id="104" name="모서리가 둥근 직사각형 103"/>
            <p:cNvSpPr/>
            <p:nvPr/>
          </p:nvSpPr>
          <p:spPr>
            <a:xfrm>
              <a:off x="251520" y="1736007"/>
              <a:ext cx="2160240" cy="763736"/>
            </a:xfrm>
            <a:prstGeom prst="roundRect">
              <a:avLst>
                <a:gd name="adj" fmla="val 1495"/>
              </a:avLst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>
                <a:solidFill>
                  <a:prstClr val="white"/>
                </a:solidFill>
              </a:endParaRPr>
            </a:p>
          </p:txBody>
        </p:sp>
        <p:grpSp>
          <p:nvGrpSpPr>
            <p:cNvPr id="105" name="그룹 104"/>
            <p:cNvGrpSpPr/>
            <p:nvPr/>
          </p:nvGrpSpPr>
          <p:grpSpPr>
            <a:xfrm>
              <a:off x="251521" y="1730627"/>
              <a:ext cx="2160239" cy="2330894"/>
              <a:chOff x="440813" y="2424478"/>
              <a:chExt cx="9068988" cy="3107858"/>
            </a:xfrm>
          </p:grpSpPr>
          <p:sp>
            <p:nvSpPr>
              <p:cNvPr id="108" name="모서리가 둥근 직사각형 107"/>
              <p:cNvSpPr/>
              <p:nvPr/>
            </p:nvSpPr>
            <p:spPr>
              <a:xfrm>
                <a:off x="440813" y="2424478"/>
                <a:ext cx="9068988" cy="377087"/>
              </a:xfrm>
              <a:prstGeom prst="roundRect">
                <a:avLst>
                  <a:gd name="adj" fmla="val 12164"/>
                </a:avLst>
              </a:prstGeom>
              <a:gradFill flip="none" rotWithShape="1"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96330">
                    <a:schemeClr val="tx2">
                      <a:lumMod val="20000"/>
                      <a:lumOff val="80000"/>
                    </a:schemeClr>
                  </a:gs>
                  <a:gs pos="50000">
                    <a:schemeClr val="tx2">
                      <a:lumMod val="60000"/>
                      <a:lumOff val="40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eaLnBrk="0" latinLnBrk="0" hangingPunct="0"/>
                <a:r>
                  <a:rPr lang="ko-KR" altLang="en-US" sz="1000" b="1" kern="0" spc="-90" dirty="0" err="1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ea typeface="경기천년제목V Bold" panose="02020803020101020101" pitchFamily="18" charset="-127"/>
                    <a:cs typeface="Arial" pitchFamily="34" charset="0"/>
                  </a:rPr>
                  <a:t>문산파주</a:t>
                </a:r>
                <a:r>
                  <a:rPr lang="en-US" altLang="ko-KR" sz="1000" b="1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ea typeface="경기천년제목V Bold" panose="02020803020101020101" pitchFamily="18" charset="-127"/>
                    <a:cs typeface="Arial" pitchFamily="34" charset="0"/>
                  </a:rPr>
                  <a:t> </a:t>
                </a:r>
                <a:r>
                  <a:rPr lang="ko-KR" altLang="en-US" sz="1000" b="1" kern="0" spc="-90" dirty="0" err="1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ea typeface="경기천년제목V Bold" panose="02020803020101020101" pitchFamily="18" charset="-127"/>
                    <a:cs typeface="Arial" pitchFamily="34" charset="0"/>
                  </a:rPr>
                  <a:t>하수관로</a:t>
                </a:r>
                <a:r>
                  <a:rPr lang="ko-KR" altLang="en-US" sz="1000" b="1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ea typeface="경기천년제목V Bold" panose="02020803020101020101" pitchFamily="18" charset="-127"/>
                    <a:cs typeface="Arial" pitchFamily="34" charset="0"/>
                  </a:rPr>
                  <a:t> 정비</a:t>
                </a:r>
                <a:endParaRPr lang="ko-KR" altLang="en-US" sz="1000" b="1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a typeface="경기천년제목V Bold" panose="02020803020101020101" pitchFamily="18" charset="-127"/>
                  <a:cs typeface="Arial" pitchFamily="34" charset="0"/>
                </a:endParaRPr>
              </a:p>
            </p:txBody>
          </p:sp>
          <p:sp>
            <p:nvSpPr>
              <p:cNvPr id="109" name="TextBox 108"/>
              <p:cNvSpPr txBox="1"/>
              <p:nvPr/>
            </p:nvSpPr>
            <p:spPr bwMode="auto">
              <a:xfrm>
                <a:off x="537492" y="5015272"/>
                <a:ext cx="6768751" cy="5170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Bef>
                    <a:spcPct val="50000"/>
                  </a:spcBef>
                  <a:buClr>
                    <a:schemeClr val="tx1">
                      <a:lumMod val="75000"/>
                      <a:lumOff val="25000"/>
                    </a:schemeClr>
                  </a:buClr>
                </a:pPr>
                <a:r>
                  <a:rPr kumimoji="1" lang="ko-KR" altLang="en-US" sz="1400" dirty="0" smtClean="0">
                    <a:gradFill>
                      <a:gsLst>
                        <a:gs pos="100000">
                          <a:srgbClr val="F79646">
                            <a:lumMod val="50000"/>
                          </a:srgbClr>
                        </a:gs>
                        <a:gs pos="100000">
                          <a:srgbClr val="1F497D">
                            <a:lumMod val="5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 </a:t>
                </a:r>
                <a:r>
                  <a:rPr lang="en-US" altLang="ko-KR" sz="1100" kern="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4F81B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 </a:t>
                </a:r>
                <a:endParaRPr lang="ko-KR" altLang="en-US" sz="11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</p:grpSp>
        <p:sp>
          <p:nvSpPr>
            <p:cNvPr id="106" name="TextBox 105"/>
            <p:cNvSpPr txBox="1"/>
            <p:nvPr/>
          </p:nvSpPr>
          <p:spPr>
            <a:xfrm>
              <a:off x="265696" y="2038710"/>
              <a:ext cx="214606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buFontTx/>
                <a:buChar char="-"/>
              </a:pPr>
              <a:r>
                <a:rPr lang="ko-KR" altLang="en-US" sz="900" dirty="0" err="1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하수관로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 10.5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㎞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,  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배수설비 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356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가구</a:t>
              </a:r>
              <a:endParaRPr lang="en-US" altLang="ko-KR" sz="900" dirty="0" smtClean="0"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265696" y="2233470"/>
              <a:ext cx="214606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buFontTx/>
                <a:buChar char="-"/>
              </a:pP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사업비 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8,718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백만원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 (</a:t>
              </a:r>
              <a:r>
                <a:rPr lang="ko-KR" altLang="en-US" sz="900" dirty="0" err="1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설계중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)</a:t>
              </a:r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251520" y="1897040"/>
            <a:ext cx="2160240" cy="2330894"/>
            <a:chOff x="251520" y="1730627"/>
            <a:chExt cx="2160240" cy="2330894"/>
          </a:xfrm>
        </p:grpSpPr>
        <p:sp>
          <p:nvSpPr>
            <p:cNvPr id="71" name="모서리가 둥근 직사각형 70"/>
            <p:cNvSpPr/>
            <p:nvPr/>
          </p:nvSpPr>
          <p:spPr>
            <a:xfrm>
              <a:off x="251520" y="1736007"/>
              <a:ext cx="2160240" cy="763736"/>
            </a:xfrm>
            <a:prstGeom prst="roundRect">
              <a:avLst>
                <a:gd name="adj" fmla="val 1495"/>
              </a:avLst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>
                <a:solidFill>
                  <a:prstClr val="white"/>
                </a:solidFill>
              </a:endParaRPr>
            </a:p>
          </p:txBody>
        </p:sp>
        <p:grpSp>
          <p:nvGrpSpPr>
            <p:cNvPr id="72" name="그룹 71"/>
            <p:cNvGrpSpPr/>
            <p:nvPr/>
          </p:nvGrpSpPr>
          <p:grpSpPr>
            <a:xfrm>
              <a:off x="251521" y="1730627"/>
              <a:ext cx="2160239" cy="2330894"/>
              <a:chOff x="440813" y="2424479"/>
              <a:chExt cx="9068988" cy="3107857"/>
            </a:xfrm>
          </p:grpSpPr>
          <p:sp>
            <p:nvSpPr>
              <p:cNvPr id="75" name="모서리가 둥근 직사각형 74"/>
              <p:cNvSpPr/>
              <p:nvPr/>
            </p:nvSpPr>
            <p:spPr>
              <a:xfrm>
                <a:off x="440813" y="2424479"/>
                <a:ext cx="9068988" cy="377087"/>
              </a:xfrm>
              <a:prstGeom prst="roundRect">
                <a:avLst>
                  <a:gd name="adj" fmla="val 12164"/>
                </a:avLst>
              </a:prstGeom>
              <a:gradFill flip="none" rotWithShape="1">
                <a:gsLst>
                  <a:gs pos="96330">
                    <a:schemeClr val="tx2">
                      <a:lumMod val="20000"/>
                      <a:lumOff val="80000"/>
                    </a:schemeClr>
                  </a:gs>
                  <a:gs pos="0">
                    <a:schemeClr val="tx2">
                      <a:lumMod val="60000"/>
                      <a:lumOff val="40000"/>
                    </a:schemeClr>
                  </a:gs>
                  <a:gs pos="50000">
                    <a:schemeClr val="tx2">
                      <a:lumMod val="60000"/>
                      <a:lumOff val="40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eaLnBrk="0" latinLnBrk="0" hangingPunct="0"/>
                <a:r>
                  <a:rPr lang="ko-KR" altLang="en-US" sz="1000" b="1" kern="0" spc="-90" dirty="0" err="1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경기천년제목V Bold" panose="02020803020101020101" pitchFamily="18" charset="-127"/>
                    <a:ea typeface="경기천년제목V Bold" panose="02020803020101020101" pitchFamily="18" charset="-127"/>
                    <a:cs typeface="Arial" pitchFamily="34" charset="0"/>
                  </a:rPr>
                  <a:t>갈곡리</a:t>
                </a:r>
                <a:r>
                  <a:rPr lang="ko-KR" altLang="en-US" sz="1000" b="1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경기천년제목V Bold" panose="02020803020101020101" pitchFamily="18" charset="-127"/>
                    <a:ea typeface="경기천년제목V Bold" panose="02020803020101020101" pitchFamily="18" charset="-127"/>
                    <a:cs typeface="Arial" pitchFamily="34" charset="0"/>
                  </a:rPr>
                  <a:t> </a:t>
                </a:r>
                <a:r>
                  <a:rPr lang="ko-KR" altLang="en-US" sz="1000" b="1" kern="0" spc="-90" dirty="0" err="1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경기천년제목V Bold" panose="02020803020101020101" pitchFamily="18" charset="-127"/>
                    <a:ea typeface="경기천년제목V Bold" panose="02020803020101020101" pitchFamily="18" charset="-127"/>
                    <a:cs typeface="Arial" pitchFamily="34" charset="0"/>
                  </a:rPr>
                  <a:t>하수관로</a:t>
                </a:r>
                <a:r>
                  <a:rPr lang="ko-KR" altLang="en-US" sz="1000" b="1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경기천년제목V Bold" panose="02020803020101020101" pitchFamily="18" charset="-127"/>
                    <a:ea typeface="경기천년제목V Bold" panose="02020803020101020101" pitchFamily="18" charset="-127"/>
                    <a:cs typeface="Arial" pitchFamily="34" charset="0"/>
                  </a:rPr>
                  <a:t> 정비</a:t>
                </a:r>
                <a:endParaRPr lang="ko-KR" altLang="en-US" sz="1000" b="1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경기천년제목V Bold" panose="02020803020101020101" pitchFamily="18" charset="-127"/>
                  <a:ea typeface="경기천년제목V Bold" panose="02020803020101020101" pitchFamily="18" charset="-127"/>
                  <a:cs typeface="Arial" pitchFamily="34" charset="0"/>
                </a:endParaRPr>
              </a:p>
            </p:txBody>
          </p:sp>
          <p:sp>
            <p:nvSpPr>
              <p:cNvPr id="76" name="TextBox 75"/>
              <p:cNvSpPr txBox="1"/>
              <p:nvPr/>
            </p:nvSpPr>
            <p:spPr bwMode="auto">
              <a:xfrm>
                <a:off x="537492" y="5015272"/>
                <a:ext cx="6768751" cy="5170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Bef>
                    <a:spcPct val="50000"/>
                  </a:spcBef>
                  <a:buClr>
                    <a:schemeClr val="tx1">
                      <a:lumMod val="75000"/>
                      <a:lumOff val="25000"/>
                    </a:schemeClr>
                  </a:buClr>
                </a:pPr>
                <a:r>
                  <a:rPr kumimoji="1" lang="ko-KR" altLang="en-US" sz="1400" dirty="0" smtClean="0">
                    <a:gradFill>
                      <a:gsLst>
                        <a:gs pos="100000">
                          <a:srgbClr val="F79646">
                            <a:lumMod val="50000"/>
                          </a:srgbClr>
                        </a:gs>
                        <a:gs pos="100000">
                          <a:srgbClr val="1F497D">
                            <a:lumMod val="5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 </a:t>
                </a:r>
                <a:r>
                  <a:rPr lang="en-US" altLang="ko-KR" sz="1100" kern="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4F81B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 </a:t>
                </a:r>
                <a:endParaRPr lang="ko-KR" altLang="en-US" sz="11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</p:grpSp>
        <p:sp>
          <p:nvSpPr>
            <p:cNvPr id="73" name="TextBox 72"/>
            <p:cNvSpPr txBox="1"/>
            <p:nvPr/>
          </p:nvSpPr>
          <p:spPr>
            <a:xfrm>
              <a:off x="265696" y="2038710"/>
              <a:ext cx="214606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buFontTx/>
                <a:buChar char="-"/>
              </a:pPr>
              <a:r>
                <a:rPr lang="ko-KR" altLang="en-US" sz="900" dirty="0" err="1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하수관로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 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5.2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㎞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,  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배수설비 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209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가구</a:t>
              </a:r>
              <a:endParaRPr lang="en-US" altLang="ko-KR" sz="900" dirty="0" smtClean="0"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265696" y="2233470"/>
              <a:ext cx="214606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buFontTx/>
                <a:buChar char="-"/>
              </a:pP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사업비 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5,027</a:t>
              </a:r>
              <a:r>
                <a:rPr lang="ko-KR" altLang="en-US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백만원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 (</a:t>
              </a:r>
              <a:r>
                <a:rPr lang="ko-KR" altLang="en-US" sz="900" dirty="0" err="1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설계중</a:t>
              </a:r>
              <a:r>
                <a:rPr lang="en-US" altLang="ko-KR" sz="900" dirty="0" smtClean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)</a:t>
              </a:r>
            </a:p>
          </p:txBody>
        </p:sp>
      </p:grpSp>
      <p:grpSp>
        <p:nvGrpSpPr>
          <p:cNvPr id="116" name="그룹 115"/>
          <p:cNvGrpSpPr/>
          <p:nvPr/>
        </p:nvGrpSpPr>
        <p:grpSpPr>
          <a:xfrm>
            <a:off x="6473314" y="4100408"/>
            <a:ext cx="926192" cy="228636"/>
            <a:chOff x="6379997" y="3973794"/>
            <a:chExt cx="926192" cy="228636"/>
          </a:xfrm>
        </p:grpSpPr>
        <p:cxnSp>
          <p:nvCxnSpPr>
            <p:cNvPr id="25" name="직선 화살표 연결선 24"/>
            <p:cNvCxnSpPr/>
            <p:nvPr/>
          </p:nvCxnSpPr>
          <p:spPr>
            <a:xfrm>
              <a:off x="6524013" y="4194276"/>
              <a:ext cx="546586" cy="815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6379997" y="3973794"/>
              <a:ext cx="926192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600" dirty="0" smtClean="0">
                  <a:solidFill>
                    <a:srgbClr val="0000FF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공공하수관로 정비</a:t>
              </a:r>
              <a:endParaRPr lang="en-US" altLang="ko-KR" sz="60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7" name="TextBox 116"/>
          <p:cNvSpPr txBox="1"/>
          <p:nvPr/>
        </p:nvSpPr>
        <p:spPr>
          <a:xfrm>
            <a:off x="8171179" y="765048"/>
            <a:ext cx="539453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" dirty="0" smtClean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‘24</a:t>
            </a:r>
            <a:r>
              <a:rPr lang="ko-KR" altLang="en-US" sz="600" dirty="0" smtClean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 준공</a:t>
            </a:r>
            <a:endParaRPr lang="en-US" altLang="ko-KR" sz="600" dirty="0" smtClean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1403648" y="1894403"/>
            <a:ext cx="539453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" dirty="0" smtClean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‘24</a:t>
            </a:r>
            <a:r>
              <a:rPr lang="ko-KR" altLang="en-US" sz="600" dirty="0" smtClean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 준공</a:t>
            </a:r>
            <a:endParaRPr lang="en-US" altLang="ko-KR" sz="600" dirty="0" smtClean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1547664" y="1090940"/>
            <a:ext cx="539453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" dirty="0" smtClean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‘24</a:t>
            </a:r>
            <a:r>
              <a:rPr lang="ko-KR" altLang="en-US" sz="600" dirty="0" smtClean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 준공</a:t>
            </a:r>
            <a:endParaRPr lang="en-US" altLang="ko-KR" sz="600" dirty="0" smtClean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13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15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3539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94036" y="1995686"/>
            <a:ext cx="9144000" cy="8527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감 사 합 </a:t>
            </a:r>
            <a:r>
              <a:rPr lang="ko-KR" altLang="en-US" sz="3600" b="1" kern="0" spc="-150" dirty="0" err="1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니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다</a:t>
            </a: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.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5" name="자유형 4"/>
          <p:cNvSpPr/>
          <p:nvPr/>
        </p:nvSpPr>
        <p:spPr>
          <a:xfrm>
            <a:off x="580036" y="3219822"/>
            <a:ext cx="8172000" cy="0"/>
          </a:xfrm>
          <a:custGeom>
            <a:avLst/>
            <a:gdLst>
              <a:gd name="connsiteX0" fmla="*/ 0 w 7879404"/>
              <a:gd name="connsiteY0" fmla="*/ 0 h 0"/>
              <a:gd name="connsiteX1" fmla="*/ 7879404 w 787940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79404">
                <a:moveTo>
                  <a:pt x="0" y="0"/>
                </a:moveTo>
                <a:lnTo>
                  <a:pt x="7879404" y="0"/>
                </a:lnTo>
              </a:path>
            </a:pathLst>
          </a:custGeom>
          <a:noFill/>
          <a:ln w="41275">
            <a:gradFill>
              <a:gsLst>
                <a:gs pos="0">
                  <a:schemeClr val="tx2">
                    <a:lumMod val="5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0706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6350">
          <a:solidFill>
            <a:schemeClr val="bg1">
              <a:lumMod val="75000"/>
            </a:schemeClr>
          </a:solidFill>
        </a:ln>
      </a:spPr>
      <a:bodyPr rtlCol="0" anchor="ctr"/>
      <a:lstStyle>
        <a:defPPr algn="ctr">
          <a:defRPr sz="1600" dirty="0">
            <a:solidFill>
              <a:prstClr val="white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chemeClr val="accent3">
              <a:lumMod val="75000"/>
            </a:schemeClr>
          </a:solidFill>
          <a:prstDash val="sysDash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6374</TotalTime>
  <Words>3165</Words>
  <Application>Microsoft Office PowerPoint</Application>
  <PresentationFormat>화면 슬라이드 쇼(16:9)</PresentationFormat>
  <Paragraphs>568</Paragraphs>
  <Slides>17</Slides>
  <Notes>17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17</vt:i4>
      </vt:variant>
    </vt:vector>
  </HeadingPairs>
  <TitlesOfParts>
    <vt:vector size="32" baseType="lpstr">
      <vt:lpstr>HY헤드라인M</vt:lpstr>
      <vt:lpstr>Arial Unicode MS</vt:lpstr>
      <vt:lpstr>맑은 고딕</vt:lpstr>
      <vt:lpstr>Wingdings</vt:lpstr>
      <vt:lpstr>-윤고딕330</vt:lpstr>
      <vt:lpstr>경기천년제목V Bold</vt:lpstr>
      <vt:lpstr>경기천년제목 Medium</vt:lpstr>
      <vt:lpstr>Arial</vt:lpstr>
      <vt:lpstr>경기천년제목 Light</vt:lpstr>
      <vt:lpstr>바탕</vt:lpstr>
      <vt:lpstr>-윤고딕340</vt:lpstr>
      <vt:lpstr>HY견고딕</vt:lpstr>
      <vt:lpstr>디자인 사용자 지정</vt:lpstr>
      <vt:lpstr>1_Office 테마</vt:lpstr>
      <vt:lpstr>2_Office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.</cp:lastModifiedBy>
  <cp:revision>524</cp:revision>
  <cp:lastPrinted>2022-09-28T08:45:21Z</cp:lastPrinted>
  <dcterms:created xsi:type="dcterms:W3CDTF">2015-01-08T13:06:47Z</dcterms:created>
  <dcterms:modified xsi:type="dcterms:W3CDTF">2022-09-29T02:22:03Z</dcterms:modified>
</cp:coreProperties>
</file>