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36"/>
  </p:notesMasterIdLst>
  <p:handoutMasterIdLst>
    <p:handoutMasterId r:id="rId37"/>
  </p:handoutMasterIdLst>
  <p:sldIdLst>
    <p:sldId id="274" r:id="rId2"/>
    <p:sldId id="482" r:id="rId3"/>
    <p:sldId id="464" r:id="rId4"/>
    <p:sldId id="490" r:id="rId5"/>
    <p:sldId id="516" r:id="rId6"/>
    <p:sldId id="517" r:id="rId7"/>
    <p:sldId id="488" r:id="rId8"/>
    <p:sldId id="551" r:id="rId9"/>
    <p:sldId id="526" r:id="rId10"/>
    <p:sldId id="527" r:id="rId11"/>
    <p:sldId id="529" r:id="rId12"/>
    <p:sldId id="550" r:id="rId13"/>
    <p:sldId id="530" r:id="rId14"/>
    <p:sldId id="531" r:id="rId15"/>
    <p:sldId id="532" r:id="rId16"/>
    <p:sldId id="533" r:id="rId17"/>
    <p:sldId id="534" r:id="rId18"/>
    <p:sldId id="535" r:id="rId19"/>
    <p:sldId id="555" r:id="rId20"/>
    <p:sldId id="539" r:id="rId21"/>
    <p:sldId id="556" r:id="rId22"/>
    <p:sldId id="541" r:id="rId23"/>
    <p:sldId id="542" r:id="rId24"/>
    <p:sldId id="543" r:id="rId25"/>
    <p:sldId id="544" r:id="rId26"/>
    <p:sldId id="545" r:id="rId27"/>
    <p:sldId id="546" r:id="rId28"/>
    <p:sldId id="547" r:id="rId29"/>
    <p:sldId id="548" r:id="rId30"/>
    <p:sldId id="558" r:id="rId31"/>
    <p:sldId id="557" r:id="rId32"/>
    <p:sldId id="560" r:id="rId33"/>
    <p:sldId id="559" r:id="rId34"/>
    <p:sldId id="435" r:id="rId3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99FF"/>
    <a:srgbClr val="FDB200"/>
    <a:srgbClr val="12458B"/>
    <a:srgbClr val="00A5B8"/>
    <a:srgbClr val="0066FF"/>
    <a:srgbClr val="9933FF"/>
    <a:srgbClr val="6600FF"/>
    <a:srgbClr val="00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74" autoAdjust="0"/>
    <p:restoredTop sz="79627" autoAdjust="0"/>
  </p:normalViewPr>
  <p:slideViewPr>
    <p:cSldViewPr>
      <p:cViewPr varScale="1">
        <p:scale>
          <a:sx n="72" d="100"/>
          <a:sy n="72" d="100"/>
        </p:scale>
        <p:origin x="444" y="78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268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기획경제국장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000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시정업무보고를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국은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소통과 협업을 통해 혁신적이고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시정발전을 선도하고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시민이 공감하고 만족하는 법무행정 구현하며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투명한 재정운영과 전략적인 공유재산 활용으로 지역경제 활력을 제고하고자 노력하고 있습니다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일자리 확대와 소상공인 지원을 통한 경제활력 선도도시를 구현하고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기업과 노동자가 상생하는 경기북부 경제도시로의 도약을 목표로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시정을 추진하고 있습니다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566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5264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409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2487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0311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990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57090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9722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3616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4019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9810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1159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2516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99597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0381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4761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10292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7494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71940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4587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3595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89056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9994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시작에 맞춰 가치중심의 정책기조인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‘지속가능발전 기반의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확립하여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시정의 대전환을 이끌어가겠습니다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발전과 사회적 가치실현을 시정 목표로 삼아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상생부문의 정책과제를 선정하고 실행하여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ESG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행정을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3291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4997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25935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소관시정업무보고를 마치며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기획경제국은 적극적인 정책 발굴과 경제 활력을 이끌어 내어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발전을 이루는 파주시를 만들도록 노력해 나가겠습니다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84553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기획경제국장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000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시정업무보고를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33465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/>
              <a:t>○ 민선</a:t>
            </a:r>
            <a:r>
              <a:rPr lang="en-US" altLang="ko-KR" dirty="0"/>
              <a:t>8</a:t>
            </a:r>
            <a:r>
              <a:rPr lang="ko-KR" altLang="en-US" dirty="0"/>
              <a:t>기 시작에 맞춰 가치중심의 정책기조인 </a:t>
            </a:r>
            <a:r>
              <a:rPr lang="ko-KR" altLang="en-US" b="1" dirty="0"/>
              <a:t>‘지속가능발전 기반의 </a:t>
            </a:r>
            <a:r>
              <a:rPr lang="ko-KR" altLang="en-US" b="1" dirty="0" err="1"/>
              <a:t>파주형</a:t>
            </a:r>
            <a:r>
              <a:rPr lang="ko-KR" altLang="en-US" b="1" dirty="0"/>
              <a:t> </a:t>
            </a:r>
            <a:r>
              <a:rPr lang="en-US" altLang="ko-KR" b="1" dirty="0"/>
              <a:t>ESG’</a:t>
            </a:r>
            <a:r>
              <a:rPr lang="ko-KR" altLang="en-US" dirty="0"/>
              <a:t>를 확립하여</a:t>
            </a:r>
          </a:p>
          <a:p>
            <a:pPr fontAlgn="base" latinLnBrk="0"/>
            <a:r>
              <a:rPr lang="ko-KR" altLang="en-US" dirty="0"/>
              <a:t>    시정의 대전환을 이끌어가겠습니다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/>
            <a:r>
              <a:rPr lang="ko-KR" altLang="en-US" dirty="0"/>
              <a:t>    </a:t>
            </a:r>
            <a:r>
              <a:rPr lang="ko-KR" altLang="en-US" dirty="0" err="1"/>
              <a:t>지속가능한</a:t>
            </a:r>
            <a:r>
              <a:rPr lang="ko-KR" altLang="en-US" dirty="0"/>
              <a:t> 발전과 사회적 가치실현을 시정 목표로 삼아</a:t>
            </a:r>
            <a:r>
              <a:rPr lang="en-US" altLang="ko-KR" dirty="0"/>
              <a:t>,</a:t>
            </a:r>
            <a:r>
              <a:rPr lang="ko-KR" altLang="en-US" dirty="0"/>
              <a:t> 환경</a:t>
            </a:r>
            <a:r>
              <a:rPr lang="en-US" altLang="ko-KR" dirty="0"/>
              <a:t>·</a:t>
            </a:r>
            <a:r>
              <a:rPr lang="ko-KR" altLang="en-US" dirty="0"/>
              <a:t>사회</a:t>
            </a:r>
            <a:r>
              <a:rPr lang="en-US" altLang="ko-KR" dirty="0"/>
              <a:t>·</a:t>
            </a:r>
            <a:r>
              <a:rPr lang="ko-KR" altLang="en-US" dirty="0"/>
              <a:t>상생부문의 정책과제를 선정하고 실행하여</a:t>
            </a:r>
          </a:p>
          <a:p>
            <a:pPr fontAlgn="base" latinLnBrk="0"/>
            <a:r>
              <a:rPr lang="ko-KR" altLang="en-US" dirty="0"/>
              <a:t>    </a:t>
            </a:r>
            <a:r>
              <a:rPr lang="ko-KR" altLang="en-US" dirty="0" err="1"/>
              <a:t>파주형</a:t>
            </a:r>
            <a:r>
              <a:rPr lang="ko-KR" altLang="en-US" dirty="0"/>
              <a:t> </a:t>
            </a:r>
            <a:r>
              <a:rPr lang="en-US" altLang="ko-KR" dirty="0"/>
              <a:t>ESG</a:t>
            </a:r>
            <a:r>
              <a:rPr lang="ko-KR" altLang="en-US" dirty="0"/>
              <a:t>행정을 추진하고자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91982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먼저 기획예산과 소관 업무보고입니다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/>
              <a:t>○ 민선</a:t>
            </a:r>
            <a:r>
              <a:rPr lang="en-US" altLang="ko-KR" dirty="0"/>
              <a:t>8</a:t>
            </a:r>
            <a:r>
              <a:rPr lang="ko-KR" altLang="en-US" dirty="0"/>
              <a:t>기 시작에 맞춰 가치중심의 정책기조인 </a:t>
            </a:r>
            <a:r>
              <a:rPr lang="ko-KR" altLang="en-US" b="1" dirty="0"/>
              <a:t>‘지속가능발전 기반의 </a:t>
            </a:r>
            <a:r>
              <a:rPr lang="ko-KR" altLang="en-US" b="1" dirty="0" err="1"/>
              <a:t>파주형</a:t>
            </a:r>
            <a:r>
              <a:rPr lang="ko-KR" altLang="en-US" b="1" dirty="0"/>
              <a:t> </a:t>
            </a:r>
            <a:r>
              <a:rPr lang="en-US" altLang="ko-KR" b="1" dirty="0"/>
              <a:t>ESG’</a:t>
            </a:r>
            <a:r>
              <a:rPr lang="ko-KR" altLang="en-US" dirty="0"/>
              <a:t>를 확립하여</a:t>
            </a:r>
          </a:p>
          <a:p>
            <a:pPr fontAlgn="base" latinLnBrk="0"/>
            <a:r>
              <a:rPr lang="ko-KR" altLang="en-US" dirty="0"/>
              <a:t>    시정의 대전환을 이끌어가겠습니다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/>
            <a:r>
              <a:rPr lang="ko-KR" altLang="en-US" dirty="0"/>
              <a:t>    </a:t>
            </a:r>
            <a:r>
              <a:rPr lang="ko-KR" altLang="en-US" dirty="0" err="1"/>
              <a:t>지속가능한</a:t>
            </a:r>
            <a:r>
              <a:rPr lang="ko-KR" altLang="en-US" dirty="0"/>
              <a:t> 발전과 사회적 가치실현을 시정 목표로 삼아</a:t>
            </a:r>
            <a:r>
              <a:rPr lang="en-US" altLang="ko-KR" dirty="0"/>
              <a:t>,</a:t>
            </a:r>
            <a:r>
              <a:rPr lang="ko-KR" altLang="en-US" dirty="0"/>
              <a:t> 환경</a:t>
            </a:r>
            <a:r>
              <a:rPr lang="en-US" altLang="ko-KR" dirty="0"/>
              <a:t>·</a:t>
            </a:r>
            <a:r>
              <a:rPr lang="ko-KR" altLang="en-US" dirty="0"/>
              <a:t>사회</a:t>
            </a:r>
            <a:r>
              <a:rPr lang="en-US" altLang="ko-KR" dirty="0"/>
              <a:t>·</a:t>
            </a:r>
            <a:r>
              <a:rPr lang="ko-KR" altLang="en-US" dirty="0"/>
              <a:t>상생부문의 정책과제를 선정하고 실행하여</a:t>
            </a:r>
          </a:p>
          <a:p>
            <a:pPr fontAlgn="base" latinLnBrk="0"/>
            <a:r>
              <a:rPr lang="ko-KR" altLang="en-US" dirty="0"/>
              <a:t>    </a:t>
            </a:r>
            <a:r>
              <a:rPr lang="ko-KR" altLang="en-US" dirty="0" err="1"/>
              <a:t>파주형</a:t>
            </a:r>
            <a:r>
              <a:rPr lang="ko-KR" altLang="en-US" dirty="0"/>
              <a:t> </a:t>
            </a:r>
            <a:r>
              <a:rPr lang="en-US" altLang="ko-KR" dirty="0"/>
              <a:t>ESG</a:t>
            </a:r>
            <a:r>
              <a:rPr lang="ko-KR" altLang="en-US" dirty="0"/>
              <a:t>행정을 추진하고자 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37518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소관시정업무보고를 마치며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기획경제국은 적극적인 정책 발굴과 경제 활력을 이끌어 내어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발전을 이루는 파주시를 만들도록 노력해 나가겠습니다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</a:t>
            </a:r>
            <a:r>
              <a:rPr lang="en-US" altLang="ko-KR" sz="2200" dirty="0"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9.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67651" y="4384738"/>
            <a:ext cx="22236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농업기술센터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419872" y="4470322"/>
            <a:ext cx="2520279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농업기술센터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농업기술센터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734506"/>
              </p:ext>
            </p:extLst>
          </p:nvPr>
        </p:nvGraphicFramePr>
        <p:xfrm>
          <a:off x="249621" y="3789041"/>
          <a:ext cx="8552430" cy="2711604"/>
        </p:xfrm>
        <a:graphic>
          <a:graphicData uri="http://schemas.openxmlformats.org/drawingml/2006/table">
            <a:tbl>
              <a:tblPr/>
              <a:tblGrid>
                <a:gridCol w="787720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3818323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  <a:gridCol w="3798003">
                  <a:extLst>
                    <a:ext uri="{9D8B030D-6E8A-4147-A177-3AD203B41FA5}">
                      <a16:colId xmlns:a16="http://schemas.microsoft.com/office/drawing/2014/main" val="3314134136"/>
                    </a:ext>
                  </a:extLst>
                </a:gridCol>
              </a:tblGrid>
              <a:tr h="27116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역점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농업인 복지증진 및 농촌 활성화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농업생산기반시설 현대화 및 영농기반조성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농지의 효율적 관리체계 구축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파주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농특산물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유통경쟁력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강화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파주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농특산물의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안정적인 생산기반조성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지속가능한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축수산업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육성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쾌적한 가축사육 환경 조성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선제적 가축전염병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방역체계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구축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반려동물 복지 구현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선도농업인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육성을 위한 전문교육 확대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명품 농산물 축제 성공적 개최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농촌관광 육성 지원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도시농업 육성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안심먹거리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체계 구축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식량작물 기술보급 강화 및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품질고급화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새소득작목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개발 및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스마트농업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기반조성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친환경 원예작물 안정생산기반 강화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파주개성인삼 명품화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한방약초산업 육성</a:t>
                      </a:r>
                      <a:endParaRPr lang="ko-KR" altLang="en-US" sz="14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854340"/>
              </p:ext>
            </p:extLst>
          </p:nvPr>
        </p:nvGraphicFramePr>
        <p:xfrm>
          <a:off x="263257" y="1634810"/>
          <a:ext cx="8552430" cy="2091402"/>
        </p:xfrm>
        <a:graphic>
          <a:graphicData uri="http://schemas.openxmlformats.org/drawingml/2006/table">
            <a:tbl>
              <a:tblPr/>
              <a:tblGrid>
                <a:gridCol w="775567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7628479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</a:tblGrid>
              <a:tr h="20822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20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비전</a:t>
                      </a:r>
                      <a:r>
                        <a:rPr lang="en-US" altLang="ko-KR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→ 안전하고 경쟁력 있는 농업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스마트한 농촌</a:t>
                      </a:r>
                      <a:r>
                        <a:rPr lang="en-US" altLang="ko-KR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잘 사는 농업인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농업인의 복지 증진 및 </a:t>
                      </a:r>
                      <a:r>
                        <a:rPr lang="ko-KR" alt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영농기반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마련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지속가능한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축수산기반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강화 및 반려동물 복지 구현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미래농업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전문인력 육성 및 도시농업기반 구축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신기술 연구 및 스마트농업기반 조성</a:t>
                      </a:r>
                      <a:endParaRPr lang="ko-KR" altLang="en-US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32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/>
              <a:t>◈ 농촌의 고령화 심화</a:t>
            </a:r>
            <a:r>
              <a:rPr lang="en-US" altLang="ko-KR" b="1" dirty="0"/>
              <a:t>, </a:t>
            </a:r>
            <a:r>
              <a:rPr lang="ko-KR" altLang="en-US" b="1" dirty="0" err="1"/>
              <a:t>도농간</a:t>
            </a:r>
            <a:r>
              <a:rPr lang="ko-KR" altLang="en-US" b="1" dirty="0"/>
              <a:t> 소득격차 해소를 위한 농업인 복지 증진</a:t>
            </a:r>
            <a:endParaRPr lang="en-US" altLang="ko-KR" b="1" dirty="0"/>
          </a:p>
          <a:p>
            <a:pPr latinLnBrk="0"/>
            <a:r>
              <a:rPr lang="ko-KR" altLang="en-US" b="1" dirty="0"/>
              <a:t>◈ </a:t>
            </a:r>
            <a:r>
              <a:rPr lang="ko-KR" altLang="en-US" b="1" dirty="0" err="1"/>
              <a:t>귀농귀촌인</a:t>
            </a:r>
            <a:r>
              <a:rPr lang="en-US" altLang="ko-KR" b="1" dirty="0"/>
              <a:t>, </a:t>
            </a:r>
            <a:r>
              <a:rPr lang="ko-KR" altLang="en-US" b="1" dirty="0" err="1"/>
              <a:t>청년농</a:t>
            </a:r>
            <a:r>
              <a:rPr lang="ko-KR" altLang="en-US" b="1" dirty="0"/>
              <a:t> 육성을 통한 농업인력구조 개선 및 농촌 활성화</a:t>
            </a:r>
          </a:p>
          <a:p>
            <a:pPr>
              <a:lnSpc>
                <a:spcPct val="12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농업인 복지 증진 및 농촌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2342419"/>
            <a:ext cx="41054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농업인 복지 증진 및 삶의 질 향상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4657" y="2876528"/>
            <a:ext cx="7065986" cy="120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농민기본소득 지원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12,000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기본형 공익직접지불제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7,685ha/ 16,798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농가 경영안정 및 삶의 질 향상을 위한 시책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122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취약계층 농업인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농작업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영농대행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여성농업인 지원 등</a:t>
            </a:r>
            <a:endParaRPr lang="en-US" altLang="ko-KR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83859" y="4149547"/>
            <a:ext cx="45283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spc="-10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귀농귀촌</a:t>
            </a:r>
            <a:r>
              <a:rPr lang="ko-KR" altLang="en-US" sz="2000" b="1" spc="-1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활성화 및 </a:t>
            </a:r>
            <a:r>
              <a:rPr lang="ko-KR" altLang="en-US" sz="2000" b="1" spc="-10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2000" b="1" spc="-1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 육성</a:t>
            </a:r>
            <a:endParaRPr lang="ko-KR" altLang="en-US" sz="2000" spc="-1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1444161" y="4574667"/>
            <a:ext cx="7065986" cy="1950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파평산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힐링하우스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리모델링을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통한 귀농귀촌지원센터 확대 이전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(`24~)</a:t>
            </a: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농촌인력중개센터 운영 활성화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80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북파주농협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젊고 유능한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육성 지원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선발 및 영농정착지원금 지급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62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497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4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청년농업인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경영실습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임대농장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스마트팜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확대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→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 </a:t>
            </a:r>
            <a:r>
              <a:rPr lang="en-US" altLang="ko-KR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’25</a:t>
            </a:r>
            <a:r>
              <a:rPr lang="ko-KR" altLang="en-US" sz="1400" b="1" baseline="30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년까지</a:t>
            </a:r>
            <a:endParaRPr lang="en-US" altLang="ko-KR" sz="1400" b="1" baseline="30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후계농업경영인 육성자금 지원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10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5,000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59358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657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/>
            <a:r>
              <a:rPr lang="ko-KR" altLang="en-US" b="1" dirty="0">
                <a:latin typeface="맑은 고딕" pitchFamily="50" charset="-127"/>
              </a:rPr>
              <a:t>◈ 농업생산기반시설 현대화를 통한 안정적인 </a:t>
            </a:r>
            <a:r>
              <a:rPr lang="ko-KR" altLang="en-US" b="1" dirty="0" err="1">
                <a:latin typeface="맑은 고딕" pitchFamily="50" charset="-127"/>
              </a:rPr>
              <a:t>영농기반</a:t>
            </a:r>
            <a:r>
              <a:rPr lang="ko-KR" altLang="en-US" b="1" dirty="0">
                <a:latin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</a:rPr>
              <a:t>마련</a:t>
            </a:r>
            <a:endParaRPr lang="ko-KR" altLang="en-US" sz="800" b="1" dirty="0">
              <a:latin typeface="맑은 고딕" panose="020B0503020000020004" pitchFamily="50" charset="-127"/>
            </a:endParaRPr>
          </a:p>
          <a:p>
            <a:pPr latinLnBrk="0"/>
            <a:r>
              <a:rPr lang="ko-KR" altLang="en-US" b="1" dirty="0">
                <a:latin typeface="맑은 고딕" pitchFamily="50" charset="-127"/>
              </a:rPr>
              <a:t>◈ 열악한 </a:t>
            </a:r>
            <a:r>
              <a:rPr lang="ko-KR" altLang="en-US" b="1" dirty="0" err="1">
                <a:latin typeface="맑은 고딕" pitchFamily="50" charset="-127"/>
              </a:rPr>
              <a:t>영농환경</a:t>
            </a:r>
            <a:r>
              <a:rPr lang="ko-KR" altLang="en-US" b="1" dirty="0">
                <a:latin typeface="맑은 고딕" pitchFamily="50" charset="-127"/>
              </a:rPr>
              <a:t> 개선과 안정적인 농업용수 공급으로 </a:t>
            </a:r>
            <a:r>
              <a:rPr lang="ko-KR" altLang="en-US" b="1" dirty="0" err="1" smtClean="0">
                <a:latin typeface="맑은 고딕" pitchFamily="50" charset="-127"/>
              </a:rPr>
              <a:t>가뭄해결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61993" y="214538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719409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966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농업생산기반시설 현대화 및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영농기반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504256" y="2158331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현대화를 통한 안정영농기반 조성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094" y="2632551"/>
            <a:ext cx="2736304" cy="1858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_x363838944" descr="EMB0000253026b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4490868"/>
            <a:ext cx="3456385" cy="19624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1471055" y="2632551"/>
            <a:ext cx="6201889" cy="3895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민북지역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다목적 농촌용수개발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42,381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1500" b="1" spc="-15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양수장</a:t>
            </a:r>
            <a:r>
              <a:rPr kumimoji="1"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1500" b="1" spc="-150" dirty="0">
                <a:solidFill>
                  <a:prstClr val="black"/>
                </a:solidFill>
                <a:latin typeface="맑은 고딕" panose="020B0503020000020004" pitchFamily="50" charset="-127"/>
              </a:rPr>
              <a:t>개소</a:t>
            </a:r>
            <a:r>
              <a:rPr kumimoji="1" lang="en-US" altLang="ko-KR" sz="1500" b="1" spc="-15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500" b="1" spc="-15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송수관로</a:t>
            </a:r>
            <a:r>
              <a:rPr kumimoji="1" lang="ko-KR" altLang="en-US" sz="1500" b="1" spc="-15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L=0.707</a:t>
            </a:r>
            <a:r>
              <a:rPr kumimoji="1"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㎞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</a:t>
            </a: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500" b="1" spc="-15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용수관로</a:t>
            </a:r>
            <a:r>
              <a:rPr kumimoji="1"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L=20.9</a:t>
            </a:r>
            <a:r>
              <a:rPr kumimoji="1"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㎞ </a:t>
            </a:r>
            <a:endParaRPr kumimoji="1" lang="en-US" altLang="ko-KR" sz="1400" b="1" spc="-15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285750" indent="-285750" latinLnBrk="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연풍지구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농업기반시설 조성 </a:t>
            </a:r>
            <a:r>
              <a:rPr lang="en-US" altLang="ko-KR" sz="16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3,000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30000"/>
              </a:lnSpc>
            </a:pPr>
            <a:r>
              <a:rPr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  - </a:t>
            </a:r>
            <a:r>
              <a:rPr kumimoji="1" lang="ko-KR" altLang="en-US" sz="1500" b="1" spc="-15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양수장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개소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kumimoji="1" lang="ko-KR" altLang="en-US" sz="1500" b="1" spc="-15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송수관로</a:t>
            </a:r>
            <a:r>
              <a:rPr kumimoji="1" lang="ko-KR" altLang="en-US" sz="1500" b="1" spc="-15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조 </a:t>
            </a:r>
            <a:r>
              <a:rPr kumimoji="1" lang="en-US" altLang="ko-KR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4.0</a:t>
            </a:r>
            <a:r>
              <a:rPr kumimoji="1" lang="ko-KR" altLang="en-US" sz="15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㎞ </a:t>
            </a:r>
            <a:endParaRPr lang="ko-KR" altLang="en-US" sz="1500" b="1" spc="-1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농업용수시설 유지관리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128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326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0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lvl="0" indent="-285750" latinLnBrk="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농업생산기반시설 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현대화 </a:t>
            </a:r>
            <a:r>
              <a:rPr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4,986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농업기반시설 개보수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배수로 정비</a:t>
            </a: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영농환경개선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주민참여예산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수리시설 정비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가뭄대비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농업생산기반시설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500" b="1" spc="-1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마정지구</a:t>
            </a:r>
            <a:r>
              <a:rPr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대구획경지정리사업</a:t>
            </a:r>
            <a:endParaRPr lang="en-US" altLang="ko-KR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latinLnBrk="0">
              <a:lnSpc>
                <a:spcPct val="130000"/>
              </a:lnSpc>
              <a:defRPr/>
            </a:pP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용수로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L=3.9</a:t>
            </a:r>
            <a:r>
              <a:rPr kumimoji="1"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㎞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개거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L=1.0</a:t>
            </a:r>
            <a:r>
              <a:rPr kumimoji="1"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㎞</a:t>
            </a:r>
            <a:endParaRPr lang="ko-KR" altLang="en-US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211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-4445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59521"/>
            <a:ext cx="7416824" cy="431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 smtClean="0"/>
              <a:t>◈ 농지의 체계적인 관리를 통한 효율적 이용 도모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1973671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30399"/>
            <a:ext cx="792163" cy="575393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0766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농지의 효율적 관리체계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1970443"/>
            <a:ext cx="5761640" cy="454937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농지의 체계적인 관리를 통한 효율적 이용 도모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1477103" y="2411068"/>
            <a:ext cx="7065986" cy="4186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우량농지 체계적 관리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농지의 효율적인 관리를 위한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농지위원회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운영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농지불법행위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주차장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농막 등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차단을 위한 정기적 단속 실시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농지대장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정비를 통한 농지 행정 자료 현행화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농업진흥지역 관리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농업진흥지역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9,610.5ha/50,681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필지 중 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7.27ha/84</a:t>
            </a:r>
            <a:r>
              <a:rPr lang="ko-KR" altLang="en-US" sz="1500" b="1" dirty="0" smtClean="0">
                <a:latin typeface="맑은 고딕" panose="020B0503020000020004" pitchFamily="50" charset="-127"/>
              </a:rPr>
              <a:t>필지 해제 건의 예정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200" b="1" dirty="0" smtClean="0">
                <a:latin typeface="맑은 고딕" panose="020B0503020000020004" pitchFamily="50" charset="-127"/>
              </a:rPr>
              <a:t>     </a:t>
            </a:r>
            <a:r>
              <a:rPr lang="en-US" altLang="ko-KR" sz="1200" b="1" dirty="0">
                <a:latin typeface="맑은 고딕" panose="020B0503020000020004" pitchFamily="50" charset="-127"/>
              </a:rPr>
              <a:t>· 2023</a:t>
            </a:r>
            <a:r>
              <a:rPr lang="ko-KR" altLang="en-US" sz="1200" b="1" dirty="0">
                <a:latin typeface="맑은 고딕" panose="020B0503020000020004" pitchFamily="50" charset="-127"/>
              </a:rPr>
              <a:t>년 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2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월 </a:t>
            </a:r>
            <a:r>
              <a:rPr lang="ko-KR" altLang="en-US" sz="1200" b="1" dirty="0" err="1" smtClean="0">
                <a:latin typeface="맑은 고딕" panose="020B0503020000020004" pitchFamily="50" charset="-127"/>
              </a:rPr>
              <a:t>심의자료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 제출 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시 → 경기도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)</a:t>
            </a:r>
            <a:endParaRPr lang="en-US" altLang="ko-KR" sz="12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· 2023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경기도 농정심의회 심의 및 상정 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경기도 → 농림축산식품부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농지의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보호육성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762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농지이용실태조사 지원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: 12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207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농지관리위원회 운영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11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528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500" b="1" baseline="30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농지불법행위 단속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연중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27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ko-KR" altLang="en-US" sz="15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054350" y="31559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414" y="5078202"/>
            <a:ext cx="2432510" cy="143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2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87965" y="130990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 smtClean="0"/>
              <a:t>◈ </a:t>
            </a:r>
            <a:r>
              <a:rPr lang="ko-KR" altLang="en-US" b="1" dirty="0">
                <a:latin typeface="맑은 고딕" panose="020B0503020000020004" pitchFamily="50" charset="-127"/>
              </a:rPr>
              <a:t>파주농특산물 브랜드 파워 강화로 고품질 </a:t>
            </a:r>
            <a:r>
              <a:rPr lang="ko-KR" altLang="en-US" b="1" dirty="0" err="1">
                <a:latin typeface="맑은 고딕" panose="020B0503020000020004" pitchFamily="50" charset="-127"/>
              </a:rPr>
              <a:t>파주농산물</a:t>
            </a:r>
            <a:r>
              <a:rPr lang="ko-KR" altLang="en-US" b="1" dirty="0">
                <a:latin typeface="맑은 고딕" panose="020B0503020000020004" pitchFamily="50" charset="-127"/>
              </a:rPr>
              <a:t> 유통기반 구축</a:t>
            </a:r>
            <a:endParaRPr lang="en-US" altLang="ko-KR" b="1" dirty="0" smtClean="0"/>
          </a:p>
          <a:p>
            <a:pPr latinLnBrk="0">
              <a:lnSpc>
                <a:spcPct val="120000"/>
              </a:lnSpc>
            </a:pPr>
            <a:r>
              <a:rPr lang="ko-KR" altLang="en-US" b="1" dirty="0" smtClean="0"/>
              <a:t>◈ </a:t>
            </a:r>
            <a:r>
              <a:rPr lang="ko-KR" altLang="en-US" b="1" dirty="0">
                <a:latin typeface="맑은 고딕" panose="020B0503020000020004" pitchFamily="50" charset="-127"/>
              </a:rPr>
              <a:t>안전한 </a:t>
            </a:r>
            <a:r>
              <a:rPr lang="ko-KR" altLang="en-US" b="1" dirty="0" err="1">
                <a:latin typeface="맑은 고딕" panose="020B0503020000020004" pitchFamily="50" charset="-127"/>
              </a:rPr>
              <a:t>파주농산물</a:t>
            </a:r>
            <a:r>
              <a:rPr lang="ko-KR" altLang="en-US" b="1" dirty="0">
                <a:latin typeface="맑은 고딕" panose="020B0503020000020004" pitchFamily="50" charset="-127"/>
              </a:rPr>
              <a:t> 확보 등 농업인 </a:t>
            </a:r>
            <a:r>
              <a:rPr lang="ko-KR" altLang="en-US" b="1" dirty="0" err="1">
                <a:latin typeface="맑은 고딕" panose="020B0503020000020004" pitchFamily="50" charset="-127"/>
              </a:rPr>
              <a:t>소득안전망</a:t>
            </a:r>
            <a:r>
              <a:rPr lang="ko-KR" altLang="en-US" b="1" dirty="0">
                <a:latin typeface="맑은 고딕" panose="020B0503020000020004" pitchFamily="50" charset="-127"/>
              </a:rPr>
              <a:t> 확충</a:t>
            </a:r>
          </a:p>
          <a:p>
            <a:pPr>
              <a:lnSpc>
                <a:spcPct val="12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552" y="2187025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46035" y="1260533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95536" y="66795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농특산물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마케팅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전략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552" y="1260533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60209" y="2167919"/>
            <a:ext cx="41054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파주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</a:rPr>
              <a:t>농특산물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</a:rPr>
              <a:t> 브랜드 파워 강화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387965" y="2646787"/>
            <a:ext cx="7560841" cy="85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대중매체 홍보 확대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개매체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500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사용음식점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 차액지원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10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천포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120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브랜드 인지도 강화 및 직거래 활성화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830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460209" y="3594377"/>
            <a:ext cx="691276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 활성화 등 유통 기반 구축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21749" y="4123927"/>
            <a:ext cx="6424159" cy="94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안전농산물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생산∙유통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인프라 확대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585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농산물 가공산업 육성 및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수출농산물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고부가가치 농업 육성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4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265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24128" y="484400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502439864" descr="EMB0000069838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638" y="5155966"/>
            <a:ext cx="2270606" cy="14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780" y="5155968"/>
            <a:ext cx="2094380" cy="1490613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372200" y="4698766"/>
            <a:ext cx="10012574" cy="52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73207840" descr="EMB00008f482cb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151616"/>
            <a:ext cx="2088232" cy="149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59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2405" y="1208229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lang="ko-KR" altLang="en-US" b="1" dirty="0">
                <a:latin typeface="맑은 고딕" panose="020B0503020000020004" pitchFamily="50" charset="-127"/>
              </a:rPr>
              <a:t>◈ 농업 생산성 향상 및 농가소득 보전</a:t>
            </a:r>
            <a:endParaRPr lang="en-US" altLang="ko-KR" b="1" dirty="0">
              <a:latin typeface="맑은 고딕" panose="020B0503020000020004" pitchFamily="50" charset="-127"/>
            </a:endParaRPr>
          </a:p>
          <a:p>
            <a:pPr latinLnBrk="0">
              <a:lnSpc>
                <a:spcPct val="120000"/>
              </a:lnSpc>
            </a:pPr>
            <a:r>
              <a:rPr lang="ko-KR" altLang="en-US" b="1" dirty="0">
                <a:latin typeface="맑은 고딕" panose="020B0503020000020004" pitchFamily="50" charset="-127"/>
              </a:rPr>
              <a:t>◈ 친환경 농산물 생산기반 확대 및 시설원예 경쟁력 강화</a:t>
            </a:r>
          </a:p>
          <a:p>
            <a:pPr>
              <a:lnSpc>
                <a:spcPct val="12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52902" y="214066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54992" y="1203848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농특산물의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안정적인 생산기반 조성</a:t>
            </a:r>
            <a:endParaRPr lang="en-US" altLang="ko-KR" sz="24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5322" y="1217207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8606" y="214032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62405" y="2140669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친환경 농산물 등 </a:t>
            </a:r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생산성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향상을 위한 지원 확대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61325" y="2632163"/>
            <a:ext cx="7417904" cy="1965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고품질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파주쌀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생산을 위한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1,721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5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왕우렁이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못자리 </a:t>
            </a:r>
            <a:r>
              <a:rPr lang="ko-KR" altLang="en-US" sz="15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상토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무인공동방제기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토양개량제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벼 건조장 등</a:t>
            </a:r>
            <a:endParaRPr lang="en-US" altLang="ko-KR" sz="15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밭작물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경쟁력 강화를 위한 생산기반 육성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2,768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lang="ko-KR" altLang="en-US" sz="15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콩∙보리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탈곡콤바인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칼슘유황비료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밭직불제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유기질비료</a:t>
            </a:r>
            <a:r>
              <a:rPr lang="en-US" altLang="ko-KR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잡곡생산기반조성 등</a:t>
            </a:r>
            <a:endParaRPr lang="en-US" altLang="ko-KR" sz="1500" b="1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</a:rPr>
              <a:t>고령농</a:t>
            </a:r>
            <a:r>
              <a:rPr lang="ko-KR" altLang="en-US" sz="1600" b="1" dirty="0" err="1">
                <a:latin typeface="맑은 고딕" panose="020B0503020000020004" pitchFamily="50" charset="-127"/>
              </a:rPr>
              <a:t>∙취약계층을</a:t>
            </a:r>
            <a:r>
              <a:rPr lang="ko-KR" altLang="en-US" sz="1600" b="1" dirty="0">
                <a:latin typeface="맑은 고딕" panose="020B0503020000020004" pitchFamily="50" charset="-127"/>
              </a:rPr>
              <a:t> 위한 영농 지원 </a:t>
            </a:r>
            <a:r>
              <a:rPr lang="en-US" altLang="ko-KR" sz="1600" b="1" dirty="0">
                <a:latin typeface="맑은 고딕" panose="020B0503020000020004" pitchFamily="50" charset="-127"/>
              </a:rPr>
              <a:t>: 4</a:t>
            </a:r>
            <a:r>
              <a:rPr lang="ko-KR" altLang="en-US" sz="1600" b="1" dirty="0" err="1">
                <a:latin typeface="맑은 고딕" panose="020B0503020000020004" pitchFamily="50" charset="-127"/>
              </a:rPr>
              <a:t>개사업</a:t>
            </a:r>
            <a:r>
              <a:rPr lang="en-US" altLang="ko-KR" sz="1600" b="1" dirty="0">
                <a:latin typeface="맑은 고딕" panose="020B0503020000020004" pitchFamily="50" charset="-127"/>
              </a:rPr>
              <a:t>/ 963</a:t>
            </a:r>
            <a:r>
              <a:rPr lang="ko-KR" altLang="en-US" sz="1600" b="1" dirty="0">
                <a:latin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모판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트랙터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탈부착기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동력운반차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소형농기계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지원 등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61325" y="5301286"/>
            <a:ext cx="741790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원예분야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생산기반시설 현대화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7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2,404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에너지 비용 절감 시설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500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특용작물 생산시설 현대화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398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62405" y="4769300"/>
            <a:ext cx="690356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시설원예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특용작물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현대화사업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지원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206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-4445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59521"/>
            <a:ext cx="7416824" cy="73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 smtClean="0"/>
              <a:t>◈ 농촌체험 시설을 도시민에게 홍보 및 체험 지원</a:t>
            </a:r>
            <a:endParaRPr lang="en-US" altLang="ko-KR" b="1" dirty="0" smtClean="0"/>
          </a:p>
          <a:p>
            <a:pPr>
              <a:lnSpc>
                <a:spcPct val="120000"/>
              </a:lnSpc>
            </a:pPr>
            <a:r>
              <a:rPr lang="ko-KR" altLang="en-US" b="1" dirty="0" smtClean="0"/>
              <a:t>◈ 농촌체험마을 및 </a:t>
            </a:r>
            <a:r>
              <a:rPr lang="ko-KR" altLang="en-US" b="1" dirty="0" err="1" smtClean="0"/>
              <a:t>농촌민박의</a:t>
            </a:r>
            <a:r>
              <a:rPr lang="ko-KR" altLang="en-US" b="1" dirty="0" smtClean="0"/>
              <a:t> 안전한 환경 조성으로 사고예방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9552" y="2210730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30399"/>
            <a:ext cx="792163" cy="90245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0766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농촌체험 인프라 구축으로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도농교류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6740" y="128917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농업정책과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2210730"/>
            <a:ext cx="5761640" cy="454937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농촌 환경자원 발굴을 통한 농촌 관광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소득화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1475656" y="4831969"/>
            <a:ext cx="7065986" cy="1339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농촌민박서비스 안전교육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농촌민박사업자 소방안전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식품위생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 교육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anose="020B0503020000020004" pitchFamily="50" charset="-127"/>
              </a:rPr>
              <a:t>농촌민박</a:t>
            </a:r>
            <a:r>
              <a:rPr lang="ko-KR" altLang="en-US" sz="1600" b="1" dirty="0" smtClean="0">
                <a:latin typeface="맑은 고딕" panose="020B0503020000020004" pitchFamily="50" charset="-127"/>
              </a:rPr>
              <a:t> 안전관리 지원 </a:t>
            </a:r>
            <a:r>
              <a:rPr lang="en-US" altLang="ko-KR" sz="1600" b="1" dirty="0" smtClean="0">
                <a:latin typeface="맑은 고딕" panose="020B0503020000020004" pitchFamily="50" charset="-127"/>
              </a:rPr>
              <a:t>: 4</a:t>
            </a:r>
            <a:r>
              <a:rPr lang="ko-KR" altLang="en-US" sz="1600" b="1" dirty="0" smtClean="0">
                <a:latin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</a:endParaRPr>
          </a:p>
          <a:p>
            <a:pPr latinLnBrk="0">
              <a:lnSpc>
                <a:spcPct val="140000"/>
              </a:lnSpc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소방</a:t>
            </a:r>
            <a:r>
              <a:rPr lang="en-US" altLang="ko-KR" sz="1500" b="1" dirty="0" smtClean="0">
                <a:latin typeface="맑은 고딕" panose="020B0503020000020004" pitchFamily="50" charset="-127"/>
              </a:rPr>
              <a:t>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가스 안전점검 전문업체를 통한 안전관리 지원</a:t>
            </a:r>
            <a:endParaRPr lang="ko-KR" altLang="en-US" sz="1500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054350" y="31559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8890" y="4325144"/>
            <a:ext cx="2952328" cy="454937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atinLnBrk="0"/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농촌민박서비스 강화</a:t>
            </a:r>
            <a:endParaRPr lang="ko-KR" altLang="en-US" sz="2000" b="1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81055" y="2709822"/>
            <a:ext cx="7065986" cy="1563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 체험활동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농촌체험휴양마을 사무장채용지원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39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농촌체험휴양마을 보험가입 지원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2.6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농촌체험휴양마을 리더 및 사무장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역량교육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5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1.2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608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2274" y="1220966"/>
            <a:ext cx="7532213" cy="695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◈ 사육환경 개선으로 생산성 향상 등 축산업 경쟁력 강화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  <a:cs typeface="+mn-cs"/>
              </a:rPr>
              <a:t>◈ </a:t>
            </a:r>
            <a:r>
              <a: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축산농가 인력부족 및 생산비 절감을 위한 사육환경 </a:t>
            </a: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개선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091564"/>
            <a:ext cx="793750" cy="443378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48304"/>
            <a:ext cx="792163" cy="750178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1705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동물관리과</a:t>
            </a:r>
            <a:endParaRPr kumimoji="1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02658" y="2091564"/>
            <a:ext cx="702978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축종별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맞춤형 지원을 통한 경쟁력 강화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6" y="2636912"/>
            <a:ext cx="720080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한우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젖소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개량촉진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안정적인 </a:t>
            </a:r>
            <a:r>
              <a:rPr kumimoji="0" lang="ko-KR" altLang="en-US" sz="1600" b="1" i="0" u="none" strike="noStrike" kern="1200" cap="none" spc="-10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풀사료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생산기반 조성 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51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567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-10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경기한우명품화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낙농산업경쟁력 강화</a:t>
            </a:r>
            <a:r>
              <a:rPr kumimoji="0" lang="en-US" altLang="ko-KR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조사료 생산 관련 사업 등</a:t>
            </a:r>
            <a:endParaRPr kumimoji="0" lang="en-US" altLang="ko-KR" sz="1600" b="1" i="0" u="none" strike="noStrike" kern="1200" cap="none" spc="-10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양돈 사육환경 개선을 통한 생산성 향상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274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자돈인큐베이터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출하선별기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지하수 정수시설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가금농가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맞춤형 지원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232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환기시설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열풍기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안개분무기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양봉장비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보급 등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양봉산업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기반 확대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10,438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176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채밀기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상차용리프트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사료용해기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밀원수묘목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식재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지원 등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4D0CCE-F13B-4B14-934D-7F3EF4DF7BB9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4" name="직사각형 23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67596" y="663079"/>
              <a:ext cx="629263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400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</a:t>
              </a:r>
              <a:r>
                <a:rPr kumimoji="0" lang="en-US" altLang="ko-KR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. </a:t>
              </a:r>
              <a:r>
                <a:rPr lang="ko-KR" altLang="en-US" sz="2400" spc="-15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축종별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경쟁력 강화</a:t>
              </a:r>
              <a:endPara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30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32917" y="1268760"/>
            <a:ext cx="7416824" cy="76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  <a:ea typeface="+mn-ea"/>
              </a:rPr>
              <a:t>◈ </a:t>
            </a:r>
            <a:r>
              <a:rPr lang="ko-KR" altLang="en-US" b="1" dirty="0" smtClean="0">
                <a:latin typeface="+mn-ea"/>
                <a:ea typeface="+mn-ea"/>
              </a:rPr>
              <a:t>자동화 시설</a:t>
            </a:r>
            <a:r>
              <a:rPr lang="en-US" altLang="ko-KR" b="1" dirty="0" smtClean="0">
                <a:latin typeface="+mn-ea"/>
                <a:ea typeface="+mn-ea"/>
              </a:rPr>
              <a:t>,</a:t>
            </a:r>
            <a:r>
              <a:rPr lang="ko-KR" altLang="en-US" b="1" dirty="0" smtClean="0">
                <a:latin typeface="+mn-ea"/>
                <a:ea typeface="+mn-ea"/>
              </a:rPr>
              <a:t> 장비 지원으로 깨끗하고 쾌적한 축산환경 조성</a:t>
            </a:r>
            <a:endParaRPr lang="en-US" altLang="ko-KR" b="1" dirty="0" smtClean="0">
              <a:latin typeface="+mn-ea"/>
              <a:ea typeface="+mn-ea"/>
            </a:endParaRPr>
          </a:p>
          <a:p>
            <a:pPr latinLnBrk="0">
              <a:lnSpc>
                <a:spcPct val="120000"/>
              </a:lnSpc>
            </a:pPr>
            <a:r>
              <a:rPr kumimoji="0" lang="ko-KR" altLang="en-US" b="1" dirty="0" smtClean="0">
                <a:latin typeface="+mn-ea"/>
                <a:ea typeface="+mn-ea"/>
              </a:rPr>
              <a:t>◈ 축산농가 자연재해</a:t>
            </a:r>
            <a:r>
              <a:rPr kumimoji="0" lang="en-US" altLang="ko-KR" b="1" dirty="0" smtClean="0">
                <a:latin typeface="+mn-ea"/>
                <a:ea typeface="+mn-ea"/>
              </a:rPr>
              <a:t>, </a:t>
            </a:r>
            <a:r>
              <a:rPr kumimoji="0" lang="ko-KR" altLang="en-US" b="1" dirty="0" smtClean="0">
                <a:latin typeface="+mn-ea"/>
                <a:ea typeface="+mn-ea"/>
              </a:rPr>
              <a:t>화재</a:t>
            </a:r>
            <a:r>
              <a:rPr kumimoji="0" lang="en-US" altLang="ko-KR" b="1" dirty="0" smtClean="0">
                <a:latin typeface="+mn-ea"/>
                <a:ea typeface="+mn-ea"/>
              </a:rPr>
              <a:t>, </a:t>
            </a:r>
            <a:r>
              <a:rPr kumimoji="0" lang="ko-KR" altLang="en-US" b="1" dirty="0" smtClean="0">
                <a:latin typeface="+mn-ea"/>
                <a:ea typeface="+mn-ea"/>
              </a:rPr>
              <a:t>각종사고 및 질병 등으로 피해 예방</a:t>
            </a:r>
            <a:endParaRPr lang="en-US" altLang="ko-KR" b="1" dirty="0"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76872"/>
            <a:ext cx="793750" cy="432048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29248" y="1263155"/>
            <a:ext cx="802665" cy="1013717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쾌적하고 냄새 없는 가축사육 환경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8163" y="1286455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4208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dirty="0" err="1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kumimoji="1"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5656" y="2276872"/>
            <a:ext cx="70567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깨끗하고 쾌적한 축산물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생산환경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32917" y="2780928"/>
            <a:ext cx="6883499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ICT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융복합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확산사업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/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,000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가축행복농장지원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,616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축산환경개선 지원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수분조절제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: 174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톤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1,332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축산농가 재해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안전기반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구축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축사전기안전 강화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127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축산재해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긴급지원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가축재해보험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가입지원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2,325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849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폭염대비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축사지붕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관수시설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                              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4" name="직사각형 23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67596" y="663079"/>
              <a:ext cx="629263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2. 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쾌적한 축산환경  조성 및 재해 </a:t>
              </a:r>
              <a:r>
                <a:rPr lang="ko-KR" altLang="en-US" sz="2400" spc="-15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안전기반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구축</a:t>
              </a:r>
              <a:endPara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3397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가축전염병 상시방역체계 구축을 통한 가축질병 제로화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가축사육 농가의 자체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방역강화로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가축전염병 확산 방지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가축전염병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발생에 따른 조치사항 및 대응계획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- </a:t>
            </a:r>
            <a:r>
              <a:rPr kumimoji="0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①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dirty="0" err="1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kumimoji="1"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4D0CCE-F13B-4B14-934D-7F3EF4DF7BB9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2" name="그룹 21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3" name="직사각형 22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67594" y="655997"/>
              <a:ext cx="877640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kumimoji="0" lang="en-US" altLang="ko-KR" sz="2400" b="0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3. </a:t>
              </a:r>
              <a:r>
                <a:rPr kumimoji="0" lang="ko-KR" altLang="en-US" sz="2400" b="0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선제적 가축전염병 </a:t>
              </a:r>
              <a:r>
                <a:rPr kumimoji="0" lang="ko-KR" altLang="en-US" sz="2400" b="0" i="0" u="none" strike="noStrike" kern="1200" cap="none" spc="-150" normalizeH="0" baseline="0" noProof="0" dirty="0" err="1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방역체계</a:t>
              </a:r>
              <a:r>
                <a:rPr kumimoji="0" lang="ko-KR" altLang="en-US" sz="2400" b="0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 구축으로 가축전염병 근절</a:t>
              </a:r>
              <a:endPara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8515350" y="639763"/>
              <a:ext cx="628650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506038" y="2348880"/>
            <a:ext cx="717041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</a:rPr>
              <a:t>선제적 대응체계 구축 및 소독의 일상화로 가축질병 발생 차단</a:t>
            </a:r>
            <a:endParaRPr lang="ko-KR" altLang="en-US" sz="2000" b="1" baseline="30000" dirty="0">
              <a:solidFill>
                <a:srgbClr val="0000FF"/>
              </a:solidFill>
              <a:latin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34030" y="2764209"/>
            <a:ext cx="7488832" cy="3257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유입 방지를 위한 거점소독시설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농업기술센터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통일로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600),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적성교차로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적성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두지리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47-3)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금승교차로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탄현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금승리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365)</a:t>
            </a:r>
            <a:endParaRPr kumimoji="0" lang="en-US" altLang="ko-KR" sz="12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가축방역차량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농장주변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연중 상시 소독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개반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구제역 예방백신 접종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상하반기 소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돼지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염소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1.7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천두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가축전염병 발생 대비 긴급가축방역사업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식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246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축산농가 예방백신 및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소독약품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지원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종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19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/ 1,106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강화된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방역시설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합동점검 후 양돈농가 입식 추진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가축방역대책 상황실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(ASF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ㆍ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AI)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운영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매년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익년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해제시까지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872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348879"/>
            <a:ext cx="793750" cy="410445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9552" y="243308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dirty="0" err="1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kumimoji="1"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5655" y="2348880"/>
            <a:ext cx="720080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육성 지원 및 내수면 어족자원 증대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75655" y="2844499"/>
            <a:ext cx="7272810" cy="3436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육성지원으로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저변 확대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5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318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학생∙장애학생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재활∙사회공익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승마체험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말산업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청년인턴 취업 지원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승마장 톱밥 구입 지원을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승마환경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개선</a:t>
            </a: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특산어종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방류 및 증식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/265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임진강 등 내수면에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어린물고기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방류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어족자원 증식을 위한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인공산란장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설치∙관리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5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내수면 어업 환경 개선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개사업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   - 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임진강변 낚시터 환경개선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등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5536" y="663079"/>
            <a:ext cx="69847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2400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말산업</a:t>
            </a:r>
            <a:r>
              <a:rPr kumimoji="0" lang="ko-KR" altLang="en-US" sz="2400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및 내수면 기반조성으로 </a:t>
            </a:r>
            <a:r>
              <a:rPr kumimoji="0" lang="ko-KR" altLang="en-US" sz="2400" spc="-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신소득원</a:t>
            </a:r>
            <a:r>
              <a:rPr kumimoji="0" lang="ko-KR" altLang="en-US" sz="2400" spc="-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육성</a:t>
            </a:r>
            <a:endParaRPr kumimoji="0" lang="en-US" altLang="ko-KR" sz="2400" spc="-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5656" y="1412777"/>
            <a:ext cx="7416824" cy="648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1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승마체험 지원 등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승마산업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육성으로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승마문화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저변 확대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1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어업기반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조성으로 어민 소득증대 및 어족자원 증식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750" y="1413447"/>
            <a:ext cx="792163" cy="857479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781413"/>
            <a:ext cx="2351130" cy="1596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4" name="직사각형 23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67595" y="663079"/>
              <a:ext cx="6618937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4. </a:t>
              </a:r>
              <a:r>
                <a:rPr lang="ko-KR" altLang="en-US" sz="2400" spc="-15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말산업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및 내수면 기반조성으로 </a:t>
              </a:r>
              <a:r>
                <a:rPr lang="ko-KR" altLang="en-US" sz="2400" spc="-15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신소득원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육성</a:t>
              </a:r>
              <a:endPara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자유형 35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96" r="30393"/>
          <a:stretch/>
        </p:blipFill>
        <p:spPr>
          <a:xfrm>
            <a:off x="7597499" y="2780928"/>
            <a:ext cx="1510509" cy="1849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601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생명 존중이 기본이 되는 동물복지 정책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유기</a:t>
            </a:r>
            <a:r>
              <a:rPr lang="en-US" altLang="ko-KR" dirty="0" smtClean="0"/>
              <a:t>·</a:t>
            </a:r>
            <a:r>
              <a:rPr lang="ko-KR" altLang="en-US" b="1" dirty="0" err="1" smtClean="0">
                <a:latin typeface="맑은 고딕" pitchFamily="50" charset="-127"/>
              </a:rPr>
              <a:t>유실동물</a:t>
            </a:r>
            <a:r>
              <a:rPr lang="ko-KR" altLang="en-US" b="1" dirty="0" smtClean="0">
                <a:latin typeface="맑은 고딕" pitchFamily="50" charset="-127"/>
              </a:rPr>
              <a:t> 구조</a:t>
            </a:r>
            <a:r>
              <a:rPr lang="en-US" altLang="ko-KR" dirty="0" smtClean="0"/>
              <a:t>·</a:t>
            </a:r>
            <a:r>
              <a:rPr lang="ko-KR" altLang="en-US" b="1" dirty="0" smtClean="0">
                <a:latin typeface="맑은 고딕" pitchFamily="50" charset="-127"/>
              </a:rPr>
              <a:t>보호기능 강화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사람과 반려동물이 공존하는 문화 정착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dirty="0" err="1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kumimoji="1"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204864"/>
            <a:ext cx="705678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유기</a:t>
            </a:r>
            <a:r>
              <a:rPr lang="ko-KR" altLang="en-US" sz="2000" b="1" dirty="0" err="1" smtClean="0">
                <a:solidFill>
                  <a:prstClr val="white"/>
                </a:solidFill>
                <a:latin typeface="맑은 고딕" pitchFamily="50" charset="-127"/>
              </a:rPr>
              <a:t>ㆍ유실동물의</a:t>
            </a:r>
            <a:r>
              <a:rPr lang="ko-KR" altLang="en-US" sz="2000" b="1" dirty="0" smtClean="0">
                <a:solidFill>
                  <a:prstClr val="white"/>
                </a:solidFill>
                <a:latin typeface="맑은 고딕" pitchFamily="50" charset="-127"/>
              </a:rPr>
              <a:t> 지속적인 발생으로 동물복지 구현 필요</a:t>
            </a:r>
            <a:endParaRPr lang="en-US" altLang="ko-KR" sz="2000" b="1" dirty="0" smtClean="0">
              <a:solidFill>
                <a:prstClr val="white"/>
              </a:solidFill>
              <a:latin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5" y="2734820"/>
            <a:ext cx="7460205" cy="3051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유기동물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보호</a:t>
            </a:r>
            <a:r>
              <a:rPr lang="en-US" altLang="ko-KR" dirty="0" smtClean="0"/>
              <a:t>·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1,000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마리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150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동물보호소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환경개선지원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1,000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마리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30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</a:t>
            </a:r>
            <a:r>
              <a:rPr lang="en-US" altLang="ko-KR" dirty="0" smtClean="0"/>
              <a:t>·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유실동물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관리수준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개선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: 400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마리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/ 28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동물보호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명예감시원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민간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동물보호시설 환경개선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120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7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들개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유기견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예방구조단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운영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두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/ 40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5" name="그룹 24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8" name="직사각형 27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7595" y="655997"/>
              <a:ext cx="845287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2400" spc="-15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5</a:t>
              </a:r>
              <a:r>
                <a:rPr kumimoji="0" lang="en-US" altLang="ko-KR" sz="2400" b="0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. </a:t>
              </a:r>
              <a:r>
                <a:rPr lang="ko-KR" altLang="en-US" sz="2400" spc="-15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체계적인 동물보호 관리체계 구축</a:t>
              </a:r>
              <a:endPara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7884368" y="639763"/>
              <a:ext cx="125963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020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err="1">
                <a:latin typeface="맑은 고딕" pitchFamily="50" charset="-127"/>
              </a:rPr>
              <a:t>반려문화</a:t>
            </a:r>
            <a:r>
              <a:rPr lang="ko-KR" altLang="en-US" b="1" dirty="0">
                <a:latin typeface="맑은 고딕" pitchFamily="50" charset="-127"/>
              </a:rPr>
              <a:t> 공간 확보를 통한 놀이공간 조성</a:t>
            </a:r>
            <a:endParaRPr lang="en-US" altLang="ko-KR" b="1" dirty="0">
              <a:latin typeface="맑은 고딕" pitchFamily="50" charset="-127"/>
            </a:endParaRPr>
          </a:p>
          <a:p>
            <a:r>
              <a:rPr lang="ko-KR" altLang="en-US" b="1" dirty="0">
                <a:latin typeface="맑은 고딕" pitchFamily="50" charset="-127"/>
              </a:rPr>
              <a:t>◈ 반려동물 </a:t>
            </a:r>
            <a:r>
              <a:rPr lang="ko-KR" altLang="en-US" b="1" dirty="0" err="1">
                <a:latin typeface="맑은 고딕" pitchFamily="50" charset="-127"/>
              </a:rPr>
              <a:t>공존문화</a:t>
            </a:r>
            <a:r>
              <a:rPr lang="ko-KR" altLang="en-US" b="1" dirty="0">
                <a:latin typeface="맑은 고딕" pitchFamily="50" charset="-127"/>
              </a:rPr>
              <a:t> 정착을 위한 </a:t>
            </a:r>
            <a:r>
              <a:rPr lang="ko-KR" altLang="en-US" b="1" dirty="0" err="1">
                <a:latin typeface="맑은 고딕" pitchFamily="50" charset="-127"/>
              </a:rPr>
              <a:t>교육〮홍보</a:t>
            </a:r>
            <a:r>
              <a:rPr lang="ko-KR" altLang="en-US" b="1" dirty="0">
                <a:latin typeface="맑은 고딕" pitchFamily="50" charset="-127"/>
              </a:rPr>
              <a:t> 강화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04864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1439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사람과 반려동물이 공존하는 문화 정착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7687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dirty="0" err="1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kumimoji="1"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204864"/>
            <a:ext cx="71287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반려동물을 이해하고 공존할 수 있는 반려동물 </a:t>
            </a:r>
            <a:r>
              <a:rPr lang="ko-KR" altLang="en-US" sz="2000" b="1" dirty="0" err="1">
                <a:solidFill>
                  <a:schemeClr val="bg1"/>
                </a:solidFill>
                <a:latin typeface="맑은 고딕" pitchFamily="50" charset="-127"/>
              </a:rPr>
              <a:t>문화환경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 조성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5655" y="2734820"/>
            <a:ext cx="7416825" cy="3718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올바른 반려동물 문화 정착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반려동물 문화교실 운영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10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반려견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놀이터 조성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2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/ 320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동물과 공존하는 성숙한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문화정착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길고양이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중성화 수술 지원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1,000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마리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/ 200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읍〮면지역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실외사육견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중성화수술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지원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150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마리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/ 54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반려동물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등록지원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및 동물복지 향상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동물등록제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비용 지원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1,100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마리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/ 22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유기〮유실동물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관리수준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개선지원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입양비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지원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) : 90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마리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/ 13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돌봄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취약가구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반려동물 의료서비스 등 지원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30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마리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/4.8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 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 marL="285750" indent="-28575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반려동물 영업관리 강화 및 관련산업 육성 지원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5" name="그룹 24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8" name="직사각형 27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  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7595" y="655997"/>
              <a:ext cx="845287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kumimoji="0" lang="en-US" altLang="ko-KR" sz="2400" b="0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HY견고딕" pitchFamily="18" charset="-127"/>
                  <a:ea typeface="HY견고딕" pitchFamily="18" charset="-127"/>
                  <a:cs typeface="+mn-cs"/>
                </a:rPr>
                <a:t>6. </a:t>
              </a:r>
              <a:r>
                <a:rPr lang="ko-KR" altLang="en-US" sz="2400" spc="-15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사람과 동물이 함께하는 반려동물 </a:t>
              </a:r>
              <a:r>
                <a:rPr lang="ko-KR" altLang="en-US" sz="2400" spc="-150" dirty="0" err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문화조성</a:t>
              </a:r>
              <a:endPara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7884368" y="639763"/>
              <a:ext cx="125963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118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◈ 반려견과 사람이 어울릴 수 있는 반려동물 문화공간 확보</a:t>
            </a:r>
            <a:endParaRPr kumimoji="0" lang="en-US" altLang="ko-KR" b="1" spc="-1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itchFamily="50" charset="-127"/>
              </a:rPr>
              <a:t>◈ 동물보호</a:t>
            </a:r>
            <a:r>
              <a:rPr lang="en-US" altLang="ko-KR" b="1" dirty="0" smtClean="0">
                <a:latin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</a:rPr>
              <a:t>생명존중가치 실현</a:t>
            </a:r>
            <a:r>
              <a:rPr lang="en-US" altLang="ko-KR" b="1" dirty="0" smtClean="0">
                <a:latin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</a:rPr>
              <a:t>동물과 함께하는 교류의 장 마련</a:t>
            </a:r>
            <a:endParaRPr kumimoji="0" lang="en-US" altLang="ko-KR" b="1" spc="-100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57886" y="219387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340768"/>
            <a:ext cx="792163" cy="781103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86689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반려동물 놀이터 조성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dirty="0" err="1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동물관리과</a:t>
            </a:r>
            <a:endParaRPr kumimoji="1" lang="ko-KR" altLang="en-US" dirty="0">
              <a:solidFill>
                <a:srgbClr val="1F497D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02376" y="2168859"/>
            <a:ext cx="705678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prstClr val="white"/>
                </a:solidFill>
                <a:latin typeface="맑은 고딕" pitchFamily="50" charset="-127"/>
              </a:rPr>
              <a:t>사업개요</a:t>
            </a:r>
            <a:endParaRPr lang="en-US" altLang="ko-KR" sz="20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447988" y="2520225"/>
            <a:ext cx="7165559" cy="195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장      소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문산읍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내포리 산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120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번지 일원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사 업 비 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400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백만원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추정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사업기간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: 2023. ~  2025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.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주요시설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   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동물보호센터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보호실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진료실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입양상담실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사무실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야외훈련장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등                          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   </a:t>
            </a: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반려견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놀이터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숲속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야영장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24" name="그룹 23"/>
          <p:cNvGrpSpPr/>
          <p:nvPr/>
        </p:nvGrpSpPr>
        <p:grpSpPr>
          <a:xfrm>
            <a:off x="0" y="648176"/>
            <a:ext cx="9144000" cy="512762"/>
            <a:chOff x="0" y="639763"/>
            <a:chExt cx="9144000" cy="512762"/>
          </a:xfrm>
        </p:grpSpPr>
        <p:sp>
          <p:nvSpPr>
            <p:cNvPr id="25" name="직사각형 24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7596" y="663079"/>
              <a:ext cx="629263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7. 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반려동물 테마파크 조성</a:t>
              </a:r>
              <a:endPara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7" name="_x540777616" descr="EMB000056b00cd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509120"/>
            <a:ext cx="302433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_x699116480" descr="EMB00005ee854d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220072" y="4478628"/>
            <a:ext cx="3096344" cy="1665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85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대각선 방향의 모서리가 둥근 사각형 46"/>
          <p:cNvSpPr/>
          <p:nvPr/>
        </p:nvSpPr>
        <p:spPr bwMode="auto">
          <a:xfrm>
            <a:off x="1453058" y="5805264"/>
            <a:ext cx="4847134" cy="377885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sz="1600" b="1" dirty="0"/>
              <a:t>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휴게시설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화장실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공동농기구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창고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 편의제공</a:t>
            </a:r>
            <a:endParaRPr kumimoji="0" lang="ko-KR" altLang="en-US" sz="16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</a:rPr>
              <a:t>주말농장 </a:t>
            </a:r>
            <a:r>
              <a:rPr lang="ko-KR" altLang="en-US" b="1" dirty="0" err="1">
                <a:latin typeface="맑은 고딕" pitchFamily="50" charset="-127"/>
              </a:rPr>
              <a:t>조성∙운영으로</a:t>
            </a:r>
            <a:r>
              <a:rPr lang="ko-KR" altLang="en-US" b="1" dirty="0">
                <a:latin typeface="맑은 고딕" pitchFamily="50" charset="-127"/>
              </a:rPr>
              <a:t> 도시민에게 </a:t>
            </a:r>
            <a:r>
              <a:rPr lang="ko-KR" altLang="en-US" b="1" dirty="0" err="1">
                <a:latin typeface="맑은 고딕" pitchFamily="50" charset="-127"/>
              </a:rPr>
              <a:t>영농체험</a:t>
            </a:r>
            <a:r>
              <a:rPr lang="ko-KR" altLang="en-US" b="1" dirty="0">
                <a:latin typeface="맑은 고딕" pitchFamily="50" charset="-127"/>
              </a:rPr>
              <a:t> 기회 </a:t>
            </a:r>
            <a:r>
              <a:rPr lang="ko-KR" altLang="en-US" b="1" dirty="0" smtClean="0">
                <a:latin typeface="맑은 고딕" pitchFamily="50" charset="-127"/>
              </a:rPr>
              <a:t>제공</a:t>
            </a: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itchFamily="50" charset="-127"/>
              </a:rPr>
              <a:t>◈ </a:t>
            </a:r>
            <a:r>
              <a:rPr lang="ko-KR" altLang="en-US" b="1" dirty="0" err="1" smtClean="0">
                <a:latin typeface="맑은 고딕" pitchFamily="50" charset="-127"/>
              </a:rPr>
              <a:t>영농체험을</a:t>
            </a:r>
            <a:r>
              <a:rPr lang="ko-KR" altLang="en-US" b="1" dirty="0" smtClean="0">
                <a:latin typeface="맑은 고딕" pitchFamily="50" charset="-127"/>
              </a:rPr>
              <a:t> 통한 도시민의 관심과 참여 유도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3419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편의를 위한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도심권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주말농장 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288132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</a:rPr>
              <a:t>주말농장 기반시설 조성</a:t>
            </a:r>
            <a:endParaRPr lang="ko-KR" altLang="en-US" sz="2000" b="1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_x201450848" descr="EMB00004e54203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71" y="2352336"/>
            <a:ext cx="2808312" cy="179916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_x201450776" descr="EMB00004e54203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961" y="4251799"/>
            <a:ext cx="2837422" cy="1854179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대각선 방향의 모서리가 둥근 사각형 41"/>
          <p:cNvSpPr/>
          <p:nvPr/>
        </p:nvSpPr>
        <p:spPr bwMode="auto">
          <a:xfrm>
            <a:off x="1472693" y="2817397"/>
            <a:ext cx="4706378" cy="1019304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600" b="1" dirty="0"/>
              <a:t>▪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공영 주말농장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   치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파주시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금촌동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1017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번지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(48,115</a:t>
            </a:r>
            <a:r>
              <a:rPr lang="ko-KR" altLang="en-US" sz="1500" dirty="0" smtClean="0"/>
              <a:t>㎡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구좌수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2,500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구좌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대각선 방향의 모서리가 둥근 사각형 43"/>
          <p:cNvSpPr/>
          <p:nvPr/>
        </p:nvSpPr>
        <p:spPr bwMode="auto">
          <a:xfrm>
            <a:off x="1444857" y="3883980"/>
            <a:ext cx="4734214" cy="1202332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600" b="1" dirty="0"/>
              <a:t>▪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마을주도형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주말농장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   치 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문산읍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마정리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625-6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번지 등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(8,250</a:t>
            </a:r>
            <a:r>
              <a:rPr lang="ko-KR" altLang="en-US" sz="1500" dirty="0" smtClean="0"/>
              <a:t>㎡</a:t>
            </a:r>
            <a:r>
              <a:rPr lang="en-US" altLang="ko-KR" sz="1500" dirty="0" smtClean="0"/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500" dirty="0" smtClean="0"/>
              <a:t> 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5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구좌수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3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00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구좌</a:t>
            </a:r>
            <a:endParaRPr lang="ko-KR" altLang="en-US" sz="1500" dirty="0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1502836" y="5278897"/>
            <a:ext cx="288132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</a:rPr>
              <a:t>주말농장 운영</a:t>
            </a:r>
            <a:endParaRPr lang="ko-KR" altLang="en-US" sz="2000" b="1" dirty="0">
              <a:solidFill>
                <a:schemeClr val="bg1"/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25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도시농업과 관련한 볼거리와 체험행사를 통해 도시농업에 대한 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b="1" dirty="0">
                <a:latin typeface="맑은 고딕" pitchFamily="50" charset="-127"/>
              </a:rPr>
              <a:t>    </a:t>
            </a:r>
            <a:r>
              <a:rPr lang="ko-KR" altLang="en-US" b="1" dirty="0">
                <a:latin typeface="맑은 고딕" pitchFamily="50" charset="-127"/>
              </a:rPr>
              <a:t>시민들의 인식 확산과 실천을 유도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3419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회 파주시 도시농업박람회 개최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115312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사업개요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_x671932496" descr="EMB000049e4007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53" y="2357061"/>
            <a:ext cx="2685833" cy="1864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대각선 방향의 모서리가 둥근 사각형 34"/>
          <p:cNvSpPr/>
          <p:nvPr/>
        </p:nvSpPr>
        <p:spPr bwMode="auto">
          <a:xfrm>
            <a:off x="1479392" y="2827153"/>
            <a:ext cx="4532768" cy="48574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▪ 기      간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2023. 9. 22.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~ 24. / 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일간</a:t>
            </a:r>
            <a:endParaRPr kumimoji="0" lang="ko-KR" altLang="en-US" sz="16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대각선 방향의 모서리가 둥근 사각형 43"/>
          <p:cNvSpPr/>
          <p:nvPr/>
        </p:nvSpPr>
        <p:spPr bwMode="auto">
          <a:xfrm>
            <a:off x="1460326" y="3354775"/>
            <a:ext cx="4532768" cy="1190517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▪ 주요내용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전시누리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체험누리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장터누리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텃밭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콘테스트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조형물 및 다양한 작물 전시 등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Rectangle 23"/>
          <p:cNvSpPr>
            <a:spLocks noChangeArrowheads="1"/>
          </p:cNvSpPr>
          <p:nvPr/>
        </p:nvSpPr>
        <p:spPr bwMode="auto">
          <a:xfrm>
            <a:off x="1481125" y="4759522"/>
            <a:ext cx="114665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대각선 방향의 모서리가 둥근 사각형 45"/>
          <p:cNvSpPr/>
          <p:nvPr/>
        </p:nvSpPr>
        <p:spPr bwMode="auto">
          <a:xfrm>
            <a:off x="1474655" y="5264245"/>
            <a:ext cx="4954697" cy="39094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▪ 다양한 도시농업 콘텐츠를 통한 도시농업 활성화  </a:t>
            </a:r>
            <a:endParaRPr kumimoji="0" lang="ko-KR" altLang="en-US" sz="16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대각선 방향의 모서리가 둥근 사각형 46"/>
          <p:cNvSpPr/>
          <p:nvPr/>
        </p:nvSpPr>
        <p:spPr bwMode="auto">
          <a:xfrm>
            <a:off x="1481126" y="5707874"/>
            <a:ext cx="4948226" cy="39094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▪ 농산물 판매장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쉼터 설치 등 방문객 편의성 증진</a:t>
            </a:r>
            <a:endParaRPr kumimoji="0" lang="ko-KR" altLang="en-US" sz="16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53" y="4273774"/>
            <a:ext cx="2685833" cy="1804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694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10805" y="1403049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anose="020B0503020000020004" pitchFamily="50" charset="-127"/>
              </a:rPr>
              <a:t>◈ </a:t>
            </a:r>
            <a:r>
              <a:rPr lang="ko-KR" altLang="en-US" b="1" spc="-150" dirty="0">
                <a:latin typeface="맑은 고딕" panose="020B0503020000020004" pitchFamily="50" charset="-127"/>
              </a:rPr>
              <a:t>지역에서 생산한 신선하고 안전한 농산물 소비를 위한 </a:t>
            </a:r>
            <a:r>
              <a:rPr lang="ko-KR" altLang="en-US" b="1" spc="-150" dirty="0" err="1">
                <a:latin typeface="맑은 고딕" panose="020B0503020000020004" pitchFamily="50" charset="-127"/>
              </a:rPr>
              <a:t>로컬푸드</a:t>
            </a:r>
            <a:r>
              <a:rPr lang="ko-KR" altLang="en-US" b="1" spc="-150" dirty="0">
                <a:latin typeface="맑은 고딕" panose="020B0503020000020004" pitchFamily="50" charset="-127"/>
              </a:rPr>
              <a:t> 체계 구축</a:t>
            </a:r>
          </a:p>
          <a:p>
            <a:pPr>
              <a:lnSpc>
                <a:spcPct val="120000"/>
              </a:lnSpc>
            </a:pPr>
            <a:r>
              <a:rPr lang="ko-KR" altLang="en-US" b="1" spc="-150" dirty="0">
                <a:latin typeface="맑은 고딕" panose="020B0503020000020004" pitchFamily="50" charset="-127"/>
              </a:rPr>
              <a:t>◈  </a:t>
            </a:r>
            <a:r>
              <a:rPr lang="ko-KR" altLang="en-US" b="1" spc="-150" dirty="0" err="1">
                <a:latin typeface="맑은 고딕" panose="020B0503020000020004" pitchFamily="50" charset="-127"/>
              </a:rPr>
              <a:t>파주형</a:t>
            </a:r>
            <a:r>
              <a:rPr lang="ko-KR" altLang="en-US" b="1" spc="-150" dirty="0">
                <a:latin typeface="맑은 고딕" panose="020B0503020000020004" pitchFamily="50" charset="-127"/>
              </a:rPr>
              <a:t> </a:t>
            </a:r>
            <a:r>
              <a:rPr lang="ko-KR" altLang="en-US" b="1" spc="-150" dirty="0" err="1">
                <a:latin typeface="맑은 고딕" panose="020B0503020000020004" pitchFamily="50" charset="-127"/>
              </a:rPr>
              <a:t>공공급식</a:t>
            </a:r>
            <a:r>
              <a:rPr lang="ko-KR" altLang="en-US" b="1" spc="-150" dirty="0">
                <a:latin typeface="맑은 고딕" panose="020B0503020000020004" pitchFamily="50" charset="-127"/>
              </a:rPr>
              <a:t> 사업추진을 통한 시민 건강증진 및 농업인 소득증대 도모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지속가능한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안심먹거리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체계 구축 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대각선 방향의 모서리가 둥근 사각형 42"/>
          <p:cNvSpPr/>
          <p:nvPr/>
        </p:nvSpPr>
        <p:spPr bwMode="auto">
          <a:xfrm>
            <a:off x="1547665" y="2834845"/>
            <a:ext cx="7379963" cy="1458251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+mn-lt"/>
                <a:ea typeface="맑은 고딕" panose="020B0503020000020004" pitchFamily="50" charset="-127"/>
              </a:rPr>
              <a:t>먹거리 기본권 보장을 위한 선순환 체계 구축</a:t>
            </a:r>
            <a:endParaRPr lang="en-US" altLang="ko-KR" sz="1600" b="1" dirty="0" smtClean="0">
              <a:latin typeface="+mn-lt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600" b="1" dirty="0" smtClean="0">
                <a:latin typeface="+mn-lt"/>
                <a:ea typeface="맑은 고딕" panose="020B0503020000020004" pitchFamily="50" charset="-127"/>
              </a:rPr>
              <a:t>  - </a:t>
            </a:r>
            <a:r>
              <a:rPr lang="ko-KR" altLang="en-US" sz="1600" b="1" dirty="0" smtClean="0">
                <a:latin typeface="+mn-lt"/>
                <a:ea typeface="맑은 고딕" panose="020B0503020000020004" pitchFamily="50" charset="-127"/>
              </a:rPr>
              <a:t>먹거리 </a:t>
            </a:r>
            <a:r>
              <a:rPr lang="ko-KR" altLang="en-US" sz="1600" b="1" dirty="0">
                <a:latin typeface="+mn-lt"/>
                <a:ea typeface="맑은 고딕" panose="020B0503020000020004" pitchFamily="50" charset="-127"/>
              </a:rPr>
              <a:t>교육 및 민관 </a:t>
            </a:r>
            <a:r>
              <a:rPr lang="ko-KR" altLang="en-US" sz="1600" b="1" dirty="0" err="1">
                <a:latin typeface="+mn-lt"/>
                <a:ea typeface="맑은 고딕" panose="020B0503020000020004" pitchFamily="50" charset="-127"/>
              </a:rPr>
              <a:t>협의체계</a:t>
            </a:r>
            <a:r>
              <a:rPr lang="ko-KR" altLang="en-US" sz="1600" b="1" dirty="0">
                <a:latin typeface="+mn-lt"/>
                <a:ea typeface="맑은 고딕" panose="020B0503020000020004" pitchFamily="50" charset="-127"/>
              </a:rPr>
              <a:t> 구축 </a:t>
            </a:r>
            <a:r>
              <a:rPr lang="en-US" altLang="ko-KR" sz="1600" b="1" dirty="0">
                <a:latin typeface="+mn-lt"/>
                <a:ea typeface="맑은 고딕" panose="020B0503020000020004" pitchFamily="50" charset="-127"/>
              </a:rPr>
              <a:t>: 2</a:t>
            </a:r>
            <a:r>
              <a:rPr lang="ko-KR" altLang="en-US" sz="1600" b="1" dirty="0" err="1">
                <a:latin typeface="+mn-lt"/>
                <a:ea typeface="맑은 고딕" panose="020B0503020000020004" pitchFamily="50" charset="-127"/>
              </a:rPr>
              <a:t>개사업</a:t>
            </a:r>
            <a:r>
              <a:rPr lang="en-US" altLang="ko-KR" sz="1600" b="1" dirty="0">
                <a:latin typeface="+mn-lt"/>
                <a:ea typeface="맑은 고딕" panose="020B0503020000020004" pitchFamily="50" charset="-127"/>
              </a:rPr>
              <a:t>/ 70</a:t>
            </a:r>
            <a:r>
              <a:rPr lang="ko-KR" altLang="en-US" sz="1600" b="1" dirty="0">
                <a:latin typeface="+mn-lt"/>
                <a:ea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+mn-lt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sz="1600" b="1" dirty="0" smtClean="0">
                <a:latin typeface="+mn-lt"/>
              </a:rPr>
              <a:t>  - </a:t>
            </a:r>
            <a:r>
              <a:rPr lang="ko-KR" altLang="en-US" sz="1600" b="1" dirty="0" smtClean="0">
                <a:latin typeface="+mn-ea"/>
                <a:ea typeface="+mn-ea"/>
              </a:rPr>
              <a:t>우수농산물 </a:t>
            </a:r>
            <a:r>
              <a:rPr lang="ko-KR" altLang="en-US" sz="1600" b="1" dirty="0">
                <a:latin typeface="+mn-ea"/>
                <a:ea typeface="+mn-ea"/>
              </a:rPr>
              <a:t>학교급식 및 </a:t>
            </a:r>
            <a:r>
              <a:rPr lang="ko-KR" altLang="en-US" sz="1600" b="1" dirty="0" err="1">
                <a:latin typeface="+mn-ea"/>
                <a:ea typeface="+mn-ea"/>
              </a:rPr>
              <a:t>과일간식</a:t>
            </a:r>
            <a:r>
              <a:rPr lang="ko-KR" altLang="en-US" sz="1600" b="1" dirty="0">
                <a:latin typeface="+mn-ea"/>
                <a:ea typeface="+mn-ea"/>
              </a:rPr>
              <a:t> 공급 </a:t>
            </a:r>
            <a:r>
              <a:rPr lang="en-US" altLang="ko-KR" sz="1600" b="1" dirty="0">
                <a:latin typeface="+mn-ea"/>
                <a:ea typeface="+mn-ea"/>
              </a:rPr>
              <a:t>: </a:t>
            </a:r>
            <a:r>
              <a:rPr lang="en-US" altLang="ko-KR" sz="1600" b="1" dirty="0" smtClean="0">
                <a:latin typeface="+mn-ea"/>
                <a:ea typeface="+mn-ea"/>
              </a:rPr>
              <a:t>5</a:t>
            </a:r>
            <a:r>
              <a:rPr lang="ko-KR" altLang="en-US" sz="1600" b="1" dirty="0" err="1" smtClean="0">
                <a:latin typeface="+mn-ea"/>
                <a:ea typeface="+mn-ea"/>
              </a:rPr>
              <a:t>개사업</a:t>
            </a:r>
            <a:r>
              <a:rPr lang="en-US" altLang="ko-KR" sz="1600" b="1" dirty="0">
                <a:latin typeface="+mn-ea"/>
                <a:ea typeface="+mn-ea"/>
              </a:rPr>
              <a:t>/ </a:t>
            </a:r>
            <a:r>
              <a:rPr lang="en-US" altLang="ko-KR" sz="1600" b="1" dirty="0" smtClean="0">
                <a:latin typeface="+mn-ea"/>
                <a:ea typeface="+mn-ea"/>
              </a:rPr>
              <a:t>5,236</a:t>
            </a:r>
            <a:r>
              <a:rPr lang="ko-KR" altLang="en-US" sz="1600" b="1" dirty="0" smtClean="0">
                <a:latin typeface="+mn-ea"/>
                <a:ea typeface="+mn-ea"/>
              </a:rPr>
              <a:t>백만원</a:t>
            </a:r>
            <a:endParaRPr lang="en-US" altLang="ko-KR" sz="1600" b="1" dirty="0">
              <a:latin typeface="+mn-ea"/>
              <a:ea typeface="+mn-ea"/>
            </a:endParaRPr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547666" y="2361093"/>
            <a:ext cx="741682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지속가능한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안심먹거리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체계 구축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 bwMode="auto">
          <a:xfrm>
            <a:off x="1510805" y="4398621"/>
            <a:ext cx="7379963" cy="191069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먹거리 공공성 강화를 위한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파주형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추진</a:t>
            </a:r>
            <a:endParaRPr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상생나눔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꾸러미 지원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370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37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sz="1600" b="1" dirty="0" smtClean="0">
                <a:latin typeface="+mn-ea"/>
                <a:ea typeface="+mn-ea"/>
              </a:rPr>
              <a:t>  </a:t>
            </a:r>
            <a:r>
              <a:rPr lang="en-US" altLang="ko-KR" sz="1600" b="1" dirty="0" smtClean="0">
                <a:latin typeface="+mn-ea"/>
                <a:ea typeface="+mn-ea"/>
              </a:rPr>
              <a:t>- </a:t>
            </a:r>
            <a:r>
              <a:rPr lang="ko-KR" altLang="en-US" sz="1600" b="1" dirty="0" smtClean="0">
                <a:latin typeface="+mn-ea"/>
                <a:ea typeface="+mn-ea"/>
              </a:rPr>
              <a:t>공공급식시설 </a:t>
            </a:r>
            <a:r>
              <a:rPr lang="ko-KR" altLang="en-US" sz="1600" b="1" dirty="0" err="1">
                <a:latin typeface="+mn-ea"/>
                <a:ea typeface="+mn-ea"/>
              </a:rPr>
              <a:t>파주쌀</a:t>
            </a:r>
            <a:r>
              <a:rPr lang="ko-KR" altLang="en-US" sz="1600" b="1" dirty="0">
                <a:latin typeface="+mn-ea"/>
                <a:ea typeface="+mn-ea"/>
              </a:rPr>
              <a:t> </a:t>
            </a:r>
            <a:r>
              <a:rPr lang="ko-KR" altLang="en-US" sz="1600" b="1" dirty="0" err="1">
                <a:latin typeface="+mn-ea"/>
                <a:ea typeface="+mn-ea"/>
              </a:rPr>
              <a:t>공급차액</a:t>
            </a:r>
            <a:r>
              <a:rPr lang="ko-KR" altLang="en-US" sz="1600" b="1" dirty="0">
                <a:latin typeface="+mn-ea"/>
                <a:ea typeface="+mn-ea"/>
              </a:rPr>
              <a:t> 지원 </a:t>
            </a:r>
            <a:r>
              <a:rPr lang="en-US" altLang="ko-KR" sz="1600" b="1" dirty="0">
                <a:latin typeface="+mn-ea"/>
                <a:ea typeface="+mn-ea"/>
              </a:rPr>
              <a:t>: 57</a:t>
            </a:r>
            <a:r>
              <a:rPr lang="ko-KR" altLang="en-US" sz="1600" b="1" dirty="0">
                <a:latin typeface="+mn-ea"/>
                <a:ea typeface="+mn-ea"/>
              </a:rPr>
              <a:t>개소</a:t>
            </a:r>
            <a:r>
              <a:rPr lang="en-US" altLang="ko-KR" sz="1600" b="1" dirty="0">
                <a:latin typeface="+mn-ea"/>
                <a:ea typeface="+mn-ea"/>
              </a:rPr>
              <a:t>/ 51</a:t>
            </a:r>
            <a:r>
              <a:rPr lang="ko-KR" altLang="en-US" sz="1600" b="1" dirty="0" smtClean="0">
                <a:latin typeface="+mn-ea"/>
                <a:ea typeface="+mn-ea"/>
              </a:rPr>
              <a:t>백만원</a:t>
            </a:r>
            <a:r>
              <a:rPr lang="en-US" altLang="ko-KR" sz="1600" b="1" dirty="0" smtClean="0">
                <a:latin typeface="+mn-ea"/>
                <a:ea typeface="+mn-ea"/>
              </a:rPr>
              <a:t> </a:t>
            </a:r>
          </a:p>
          <a:p>
            <a:pPr latinLnBrk="0">
              <a:lnSpc>
                <a:spcPct val="150000"/>
              </a:lnSpc>
            </a:pPr>
            <a:r>
              <a:rPr lang="en-US" altLang="ko-KR" sz="1600" b="1" dirty="0">
                <a:latin typeface="+mn-ea"/>
                <a:ea typeface="+mn-ea"/>
              </a:rPr>
              <a:t> </a:t>
            </a:r>
            <a:r>
              <a:rPr lang="en-US" altLang="ko-KR" sz="1600" b="1" dirty="0" smtClean="0">
                <a:latin typeface="+mn-ea"/>
                <a:ea typeface="+mn-ea"/>
              </a:rPr>
              <a:t> -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우수농산물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영유아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공공급식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시범사업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374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136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lang="en-US" altLang="ko-KR" sz="1600" b="1" baseline="30000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569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첨단 시대의 미래를 선도할 중추적 </a:t>
            </a:r>
            <a:r>
              <a:rPr lang="ko-KR" altLang="en-US" b="1" dirty="0" err="1">
                <a:latin typeface="맑은 고딕" pitchFamily="50" charset="-127"/>
              </a:rPr>
              <a:t>농촌인력</a:t>
            </a:r>
            <a:r>
              <a:rPr lang="ko-KR" altLang="en-US" b="1" dirty="0">
                <a:latin typeface="맑은 고딕" pitchFamily="50" charset="-127"/>
              </a:rPr>
              <a:t> 육성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농업환경 변화에 대응하는 전문적 교육으로 농업인 역량 강화</a:t>
            </a:r>
            <a:endParaRPr lang="en-US" altLang="ko-KR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7966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r>
              <a:rPr kumimoji="0" lang="en-US" altLang="ko-KR" sz="240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3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선도농업인</a:t>
            </a:r>
            <a:r>
              <a:rPr lang="ko-KR" altLang="en-US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육성을 위한 전문교육 확대</a:t>
            </a:r>
            <a:endParaRPr kumimoji="0" lang="en-US" altLang="ko-KR" sz="2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89754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err="1">
                <a:solidFill>
                  <a:schemeClr val="bg1"/>
                </a:solidFill>
                <a:latin typeface="맑은 고딕" pitchFamily="50" charset="-127"/>
              </a:rPr>
              <a:t>미래농업</a:t>
            </a:r>
            <a:r>
              <a:rPr lang="ko-KR" altLang="en-US" sz="2000" b="1" dirty="0">
                <a:solidFill>
                  <a:schemeClr val="bg1"/>
                </a:solidFill>
                <a:latin typeface="맑은 고딕" pitchFamily="50" charset="-127"/>
              </a:rPr>
              <a:t> 전문인력 육성을 위한 교육 추진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4656" y="3065541"/>
            <a:ext cx="756084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새해농업인실용교육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14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과목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19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1,380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‘23. 1. 9.~ 2.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17.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농업인실용교육 추진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농업인대학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운영 지원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로컬푸드반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등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 과정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100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‘23. 2. ~ 3. :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농업인대학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공고 및 교육생 선정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‘23. 3. ~ 8. :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농업인대학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운영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- '23. 9.        :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수료식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우수교육생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시상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농업용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드론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자격증 취득 지원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15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/ 5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‘23. 1.         :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신청접수 및 대상자 선정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’23. 2. ~ 11. :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드론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기초 및 심화 교육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 - '23. 12.        :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자격증 취득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60718440" descr="EMB000002c02ec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70789"/>
            <a:ext cx="2663296" cy="13002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177612"/>
            <a:ext cx="2610036" cy="1484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99" y="5451490"/>
            <a:ext cx="2663297" cy="12904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0610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4"/>
            <a:ext cx="7632848" cy="773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맑은 고딕" pitchFamily="50" charset="-127"/>
              </a:rPr>
              <a:t>◈ 파주시 </a:t>
            </a:r>
            <a:r>
              <a:rPr lang="ko-KR" altLang="en-US" sz="1400" b="1" dirty="0" err="1">
                <a:latin typeface="맑은 고딕" pitchFamily="50" charset="-127"/>
              </a:rPr>
              <a:t>농특산물을</a:t>
            </a:r>
            <a:r>
              <a:rPr lang="ko-KR" altLang="en-US" sz="1400" b="1" dirty="0">
                <a:latin typeface="맑은 고딕" pitchFamily="50" charset="-127"/>
              </a:rPr>
              <a:t> 활용한 가공기술 표준화 및 기술이전을 통한 농산물 가공제품  브랜드화</a:t>
            </a:r>
            <a:endParaRPr lang="en-US" altLang="ko-KR" sz="1400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맑은 고딕" pitchFamily="50" charset="-127"/>
              </a:rPr>
              <a:t>◈ </a:t>
            </a:r>
            <a:r>
              <a:rPr lang="ko-KR" altLang="en-US" sz="1400" b="1" dirty="0" smtClean="0">
                <a:latin typeface="맑은 고딕" pitchFamily="50" charset="-127"/>
              </a:rPr>
              <a:t>지역농산물 부가가치 창출을 위한 농업인 가공상품 개발 기반 및 창업활성화</a:t>
            </a:r>
            <a:endParaRPr lang="en-US" altLang="ko-KR" sz="1400" b="1" dirty="0"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5" y="663079"/>
            <a:ext cx="66526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농업인 농산물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가공상품화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기반조성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Rectangle 23"/>
          <p:cNvSpPr>
            <a:spLocks noChangeArrowheads="1"/>
          </p:cNvSpPr>
          <p:nvPr/>
        </p:nvSpPr>
        <p:spPr bwMode="auto">
          <a:xfrm>
            <a:off x="1474656" y="2342419"/>
            <a:ext cx="554561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북부 농산물종합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가공센터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1419214" y="2673530"/>
            <a:ext cx="7508415" cy="197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2023. 1. ~ 2025. 12.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latin typeface="맑은 고딕" pitchFamily="50" charset="-127"/>
              </a:rPr>
              <a:t>사업위치</a:t>
            </a:r>
            <a:r>
              <a:rPr lang="ko-KR" altLang="en-US" sz="1600" b="1" dirty="0" smtClean="0">
                <a:latin typeface="맑은 고딕" pitchFamily="50" charset="-127"/>
              </a:rPr>
              <a:t> 및 규모 </a:t>
            </a:r>
            <a:r>
              <a:rPr lang="en-US" altLang="ko-KR" sz="1600" b="1" dirty="0" smtClean="0">
                <a:latin typeface="맑은 고딕" pitchFamily="50" charset="-127"/>
              </a:rPr>
              <a:t>: </a:t>
            </a:r>
            <a:r>
              <a:rPr lang="ko-KR" altLang="en-US" sz="1600" b="1" dirty="0" err="1" smtClean="0">
                <a:latin typeface="맑은 고딕" pitchFamily="50" charset="-127"/>
              </a:rPr>
              <a:t>북파주</a:t>
            </a:r>
            <a:r>
              <a:rPr lang="ko-KR" altLang="en-US" sz="1600" b="1" dirty="0" smtClean="0">
                <a:latin typeface="맑은 고딕" pitchFamily="50" charset="-127"/>
              </a:rPr>
              <a:t> 권역</a:t>
            </a:r>
            <a:r>
              <a:rPr lang="en-US" altLang="ko-KR" sz="1600" b="1" dirty="0" smtClean="0">
                <a:latin typeface="맑은 고딕" pitchFamily="50" charset="-127"/>
              </a:rPr>
              <a:t>/ 500</a:t>
            </a:r>
            <a:r>
              <a:rPr lang="ko-KR" altLang="en-US" sz="1600" b="1" dirty="0" smtClean="0">
                <a:latin typeface="맑은 고딕" pitchFamily="50" charset="-127"/>
              </a:rPr>
              <a:t>㎡</a:t>
            </a:r>
            <a:r>
              <a:rPr lang="en-US" altLang="ko-KR" sz="1600" b="1" dirty="0" smtClean="0">
                <a:latin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</a:rPr>
              <a:t>약 </a:t>
            </a:r>
            <a:r>
              <a:rPr lang="en-US" altLang="ko-KR" sz="1600" b="1" dirty="0" smtClean="0">
                <a:latin typeface="맑은 고딕" pitchFamily="50" charset="-127"/>
              </a:rPr>
              <a:t>150</a:t>
            </a:r>
            <a:r>
              <a:rPr lang="ko-KR" altLang="en-US" sz="1600" b="1" dirty="0" smtClean="0">
                <a:latin typeface="맑은 고딕" pitchFamily="50" charset="-127"/>
              </a:rPr>
              <a:t>평</a:t>
            </a:r>
            <a:r>
              <a:rPr lang="en-US" altLang="ko-KR" sz="1600" b="1" dirty="0" smtClean="0">
                <a:latin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itchFamily="50" charset="-127"/>
              </a:rPr>
              <a:t>사 업 비 </a:t>
            </a:r>
            <a:r>
              <a:rPr lang="en-US" altLang="ko-KR" sz="1600" b="1" dirty="0" smtClean="0">
                <a:latin typeface="맑은 고딕" pitchFamily="50" charset="-127"/>
              </a:rPr>
              <a:t>: 1,000</a:t>
            </a:r>
            <a:r>
              <a:rPr lang="ko-KR" altLang="en-US" sz="1600" b="1" dirty="0" smtClean="0">
                <a:latin typeface="맑은 고딕" pitchFamily="50" charset="-127"/>
              </a:rPr>
              <a:t>백만원</a:t>
            </a:r>
            <a:r>
              <a:rPr lang="en-US" altLang="ko-KR" sz="1600" b="1" dirty="0" smtClean="0">
                <a:latin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</a:rPr>
              <a:t>추정</a:t>
            </a:r>
            <a:r>
              <a:rPr lang="en-US" altLang="ko-KR" sz="1600" b="1" dirty="0" smtClean="0">
                <a:latin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itchFamily="50" charset="-127"/>
              </a:rPr>
              <a:t>사업내용 </a:t>
            </a:r>
            <a:r>
              <a:rPr lang="en-US" altLang="ko-KR" sz="1600" b="1" dirty="0" smtClean="0">
                <a:latin typeface="맑은 고딕" pitchFamily="50" charset="-127"/>
              </a:rPr>
              <a:t>: </a:t>
            </a:r>
            <a:r>
              <a:rPr lang="ko-KR" altLang="en-US" sz="1600" b="1" dirty="0" smtClean="0">
                <a:latin typeface="맑은 고딕" pitchFamily="50" charset="-127"/>
              </a:rPr>
              <a:t>지역농산물을 활용한 </a:t>
            </a:r>
            <a:r>
              <a:rPr lang="ko-KR" altLang="en-US" sz="1600" b="1" dirty="0" err="1" smtClean="0">
                <a:latin typeface="맑은 고딕" pitchFamily="50" charset="-127"/>
              </a:rPr>
              <a:t>반찬류</a:t>
            </a:r>
            <a:r>
              <a:rPr lang="en-US" altLang="ko-KR" sz="1600" b="1" dirty="0" smtClean="0">
                <a:latin typeface="맑은 고딕" pitchFamily="50" charset="-127"/>
              </a:rPr>
              <a:t>, </a:t>
            </a:r>
            <a:r>
              <a:rPr lang="ko-KR" altLang="en-US" sz="1600" b="1" dirty="0" err="1" smtClean="0">
                <a:latin typeface="맑은 고딕" pitchFamily="50" charset="-127"/>
              </a:rPr>
              <a:t>밀키트류</a:t>
            </a:r>
            <a:r>
              <a:rPr lang="ko-KR" altLang="en-US" sz="1600" b="1" dirty="0" smtClean="0">
                <a:latin typeface="맑은 고딕" pitchFamily="50" charset="-127"/>
              </a:rPr>
              <a:t> 등 생산 가능한 </a:t>
            </a:r>
            <a:endParaRPr lang="en-US" altLang="ko-KR" sz="1600" b="1" dirty="0" smtClean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</a:rPr>
              <a:t>                 HACCP</a:t>
            </a:r>
            <a:r>
              <a:rPr lang="ko-KR" altLang="en-US" sz="1600" b="1" dirty="0" smtClean="0">
                <a:latin typeface="맑은 고딕" pitchFamily="50" charset="-127"/>
              </a:rPr>
              <a:t>인증 농산물 </a:t>
            </a:r>
            <a:r>
              <a:rPr lang="ko-KR" altLang="en-US" sz="1600" b="1" dirty="0" err="1" smtClean="0">
                <a:latin typeface="맑은 고딕" pitchFamily="50" charset="-127"/>
              </a:rPr>
              <a:t>가공센터</a:t>
            </a:r>
            <a:r>
              <a:rPr lang="ko-KR" altLang="en-US" sz="1600" b="1" dirty="0" smtClean="0">
                <a:latin typeface="맑은 고딕" pitchFamily="50" charset="-127"/>
              </a:rPr>
              <a:t> 구축</a:t>
            </a:r>
            <a:endParaRPr lang="en-US" altLang="ko-KR" sz="1600" b="1" dirty="0" smtClean="0">
              <a:latin typeface="맑은 고딕" pitchFamily="50" charset="-127"/>
            </a:endParaRPr>
          </a:p>
        </p:txBody>
      </p:sp>
      <p:sp>
        <p:nvSpPr>
          <p:cNvPr id="44" name="Rectangle 23"/>
          <p:cNvSpPr>
            <a:spLocks noChangeArrowheads="1"/>
          </p:cNvSpPr>
          <p:nvPr/>
        </p:nvSpPr>
        <p:spPr bwMode="auto">
          <a:xfrm>
            <a:off x="1474655" y="4610303"/>
            <a:ext cx="630227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농업인 농산물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가공창업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지원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1404142" y="5087622"/>
            <a:ext cx="7632353" cy="14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2023. 1. ~ 2023. 12.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193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주요사업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농산물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가공창업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지원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 소규모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창업기술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지원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농업인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가공사업장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시설장비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개선지원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파주농산물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가공제품 개발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050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10805" y="1403049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anose="020B0503020000020004" pitchFamily="50" charset="-127"/>
              </a:rPr>
              <a:t>◈ </a:t>
            </a:r>
            <a:r>
              <a:rPr lang="ko-KR" altLang="en-US" b="1" dirty="0" err="1" smtClean="0">
                <a:latin typeface="맑은 고딕" panose="020B0503020000020004" pitchFamily="50" charset="-127"/>
              </a:rPr>
              <a:t>운정지역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 </a:t>
            </a:r>
            <a:r>
              <a:rPr lang="ko-KR" altLang="en-US" b="1" dirty="0" err="1" smtClean="0">
                <a:latin typeface="맑은 고딕" panose="020B0503020000020004" pitchFamily="50" charset="-127"/>
              </a:rPr>
              <a:t>로컬푸드복합센터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 건립 및 </a:t>
            </a:r>
            <a:r>
              <a:rPr lang="ko-KR" altLang="en-US" b="1" dirty="0" err="1" smtClean="0">
                <a:latin typeface="맑은 고딕" panose="020B0503020000020004" pitchFamily="50" charset="-127"/>
              </a:rPr>
              <a:t>파주푸드통합지원센터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 설립을</a:t>
            </a:r>
            <a:endParaRPr lang="en-US" altLang="ko-KR" b="1" dirty="0" smtClean="0">
              <a:latin typeface="맑은 고딕" panose="020B0503020000020004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b="1" spc="-150" dirty="0">
                <a:latin typeface="맑은 고딕" panose="020B0503020000020004" pitchFamily="50" charset="-127"/>
              </a:rPr>
              <a:t> </a:t>
            </a:r>
            <a:r>
              <a:rPr lang="en-US" altLang="ko-KR" b="1" spc="-150" dirty="0" smtClean="0">
                <a:latin typeface="맑은 고딕" panose="020B0503020000020004" pitchFamily="50" charset="-127"/>
              </a:rPr>
              <a:t>    </a:t>
            </a:r>
            <a:r>
              <a:rPr lang="ko-KR" altLang="en-US" b="1" spc="-150" dirty="0" smtClean="0">
                <a:latin typeface="맑은 고딕" panose="020B0503020000020004" pitchFamily="50" charset="-127"/>
              </a:rPr>
              <a:t>통해 파주시 </a:t>
            </a:r>
            <a:r>
              <a:rPr lang="ko-KR" altLang="en-US" b="1" spc="-150" dirty="0" err="1" smtClean="0">
                <a:latin typeface="맑은 고딕" panose="020B0503020000020004" pitchFamily="50" charset="-127"/>
              </a:rPr>
              <a:t>친환경ㆍ로컬푸드</a:t>
            </a:r>
            <a:r>
              <a:rPr lang="ko-KR" altLang="en-US" b="1" spc="-150" dirty="0" smtClean="0">
                <a:latin typeface="맑은 고딕" panose="020B0503020000020004" pitchFamily="50" charset="-127"/>
              </a:rPr>
              <a:t> 공공조달 체계 구축</a:t>
            </a:r>
            <a:endParaRPr lang="ko-KR" altLang="en-US" b="1" spc="-150" dirty="0">
              <a:latin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966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</a:t>
            </a:r>
            <a:r>
              <a:rPr lang="en-US" altLang="ko-KR" sz="240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3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친환경ㆍ로컬푸드</a:t>
            </a:r>
            <a:r>
              <a:rPr lang="ko-KR" altLang="en-US" sz="240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공공조달체계 구축 </a:t>
            </a:r>
            <a:endParaRPr lang="en-US" altLang="ko-KR" sz="2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도시농업과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634" y="2276872"/>
            <a:ext cx="7386862" cy="403765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794104" y="124930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</a:rPr>
              <a:t>  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37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9706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03648" y="1484784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국내육성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신품종 콩</a:t>
            </a:r>
            <a:r>
              <a:rPr lang="en-US" altLang="ko-KR" dirty="0" smtClean="0"/>
              <a:t>·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벼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재배확대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및 품질 고급화를 통한 소득안정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농업생산성 향상을 위한 생력화 추진 및 지원확대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619368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품질관리 체계 강화 및 잡곡 신품종 보급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0" y="639763"/>
            <a:ext cx="9144000" cy="512762"/>
            <a:chOff x="0" y="639763"/>
            <a:chExt cx="9144000" cy="512762"/>
          </a:xfrm>
        </p:grpSpPr>
        <p:sp>
          <p:nvSpPr>
            <p:cNvPr id="4" name="직사각형 3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67596" y="663079"/>
              <a:ext cx="629263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400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</a:t>
              </a:r>
              <a:r>
                <a:rPr kumimoji="0" lang="en-US" altLang="ko-KR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. 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식량작물 기술보급 강화 및 </a:t>
              </a:r>
              <a:r>
                <a:rPr lang="ko-KR" altLang="en-US" sz="2400" spc="-15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품질고급화</a:t>
              </a:r>
              <a:r>
                <a:rPr lang="en-US" altLang="ko-KR" sz="2400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- </a:t>
              </a:r>
              <a:r>
                <a:rPr lang="ko-KR" altLang="en-US" sz="2400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①</a:t>
              </a:r>
              <a:endPara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356926"/>
            <a:ext cx="1889760" cy="1359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47" y="5357247"/>
            <a:ext cx="2543264" cy="1360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541" y="5356925"/>
            <a:ext cx="2386655" cy="1359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4" name="대각선 방향의 모서리가 둥근 사각형 53"/>
          <p:cNvSpPr/>
          <p:nvPr/>
        </p:nvSpPr>
        <p:spPr bwMode="auto">
          <a:xfrm>
            <a:off x="1474659" y="2826681"/>
            <a:ext cx="6264694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4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생산이력제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1,021ha, 1,765.9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kumimoji="0" lang="en-US" altLang="ko-KR" sz="12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(180kg/10a)</a:t>
            </a:r>
          </a:p>
        </p:txBody>
      </p:sp>
      <p:sp>
        <p:nvSpPr>
          <p:cNvPr id="55" name="대각선 방향의 모서리가 둥근 사각형 54"/>
          <p:cNvSpPr/>
          <p:nvPr/>
        </p:nvSpPr>
        <p:spPr bwMode="auto">
          <a:xfrm>
            <a:off x="1474656" y="3323476"/>
            <a:ext cx="6264697" cy="91483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유통 및 소비 촉진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vl="0">
              <a:lnSpc>
                <a:spcPct val="120000"/>
              </a:lnSpc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인증 전문점 확대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115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lang="ko-KR" altLang="en-US" sz="1400" b="1" spc="-100" dirty="0">
                <a:solidFill>
                  <a:prstClr val="black"/>
                </a:solidFill>
                <a:latin typeface="맑은 고딕" pitchFamily="50" charset="-127"/>
              </a:rPr>
              <a:t>→ </a:t>
            </a:r>
            <a:r>
              <a:rPr lang="en-US" altLang="ko-KR" sz="1400" b="1" spc="-100" dirty="0" smtClean="0">
                <a:solidFill>
                  <a:prstClr val="black"/>
                </a:solidFill>
                <a:latin typeface="맑은 고딕" pitchFamily="50" charset="-127"/>
              </a:rPr>
              <a:t>130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 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-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GAP 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인증 농가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확대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`22</a:t>
            </a:r>
            <a:r>
              <a:rPr kumimoji="0" lang="ko-KR" altLang="en-US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158.9ha(141</a:t>
            </a:r>
            <a:r>
              <a:rPr kumimoji="0" lang="ko-KR" altLang="en-US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→ 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`23</a:t>
            </a:r>
            <a:r>
              <a:rPr kumimoji="0" lang="ko-KR" altLang="en-US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300ha(150</a:t>
            </a:r>
            <a:r>
              <a:rPr kumimoji="0" lang="ko-KR" altLang="en-US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농가</a:t>
            </a:r>
            <a:r>
              <a:rPr kumimoji="0" lang="en-US" altLang="ko-KR" sz="14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56" name="대각선 방향의 모서리가 둥근 사각형 55"/>
          <p:cNvSpPr/>
          <p:nvPr/>
        </p:nvSpPr>
        <p:spPr bwMode="auto">
          <a:xfrm>
            <a:off x="1474656" y="4313590"/>
            <a:ext cx="6264698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지역활력화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작목기반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조성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사업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445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대각선 방향의 모서리가 둥근 사각형 56"/>
          <p:cNvSpPr/>
          <p:nvPr/>
        </p:nvSpPr>
        <p:spPr bwMode="auto">
          <a:xfrm>
            <a:off x="1474656" y="4810385"/>
            <a:ext cx="6264698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고품질 식량작물 재배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613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473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371" y="1836805"/>
            <a:ext cx="2616781" cy="1180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537537" y="1412775"/>
            <a:ext cx="7540794" cy="5400601"/>
            <a:chOff x="537537" y="613099"/>
            <a:chExt cx="7540794" cy="6128270"/>
          </a:xfrm>
        </p:grpSpPr>
        <p:grpSp>
          <p:nvGrpSpPr>
            <p:cNvPr id="39" name="그룹 24"/>
            <p:cNvGrpSpPr>
              <a:grpSpLocks/>
            </p:cNvGrpSpPr>
            <p:nvPr/>
          </p:nvGrpSpPr>
          <p:grpSpPr bwMode="auto">
            <a:xfrm>
              <a:off x="537537" y="613099"/>
              <a:ext cx="793750" cy="6128270"/>
              <a:chOff x="538808" y="3212175"/>
              <a:chExt cx="792658" cy="3313169"/>
            </a:xfrm>
          </p:grpSpPr>
          <p:sp>
            <p:nvSpPr>
              <p:cNvPr id="100" name="직사각형 99"/>
              <p:cNvSpPr/>
              <p:nvPr/>
            </p:nvSpPr>
            <p:spPr>
              <a:xfrm>
                <a:off x="539304" y="3212175"/>
                <a:ext cx="792162" cy="331316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1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538926" y="686588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1401505" y="613099"/>
              <a:ext cx="5222932" cy="432048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sz="2000" b="1" dirty="0" err="1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파주명품쌀</a:t>
              </a:r>
              <a:r>
                <a:rPr lang="ko-KR" altLang="en-US" sz="2000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 품질 고급화를 통한 경쟁력 강화</a:t>
              </a:r>
              <a:endParaRPr kumimoji="0" lang="ko-KR" altLang="en-US" sz="20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4" name="대각선 방향의 모서리가 둥근 사각형 43"/>
            <p:cNvSpPr/>
            <p:nvPr/>
          </p:nvSpPr>
          <p:spPr bwMode="auto">
            <a:xfrm>
              <a:off x="1400107" y="1178105"/>
              <a:ext cx="4972093" cy="1255564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285750" lvl="0" indent="-285750">
                <a:lnSpc>
                  <a:spcPct val="120000"/>
                </a:lnSpc>
                <a:buFont typeface="Wingdings" panose="05000000000000000000" pitchFamily="2" charset="2"/>
                <a:buChar char="l"/>
                <a:defRPr/>
              </a:pPr>
              <a:r>
                <a:rPr kumimoji="0" lang="ko-KR" altLang="en-US" sz="1400" b="1" dirty="0" err="1">
                  <a:solidFill>
                    <a:prstClr val="black"/>
                  </a:solidFill>
                  <a:latin typeface="+mj-ea"/>
                  <a:ea typeface="+mj-ea"/>
                </a:rPr>
                <a:t>파주명품쌀</a:t>
              </a:r>
              <a:r>
                <a:rPr kumimoji="0" lang="ko-KR" altLang="en-US" sz="1400" b="1" dirty="0">
                  <a:solidFill>
                    <a:prstClr val="black"/>
                  </a:solidFill>
                  <a:latin typeface="+mj-ea"/>
                  <a:ea typeface="+mj-ea"/>
                </a:rPr>
                <a:t> 생산 </a:t>
              </a:r>
              <a:r>
                <a:rPr kumimoji="0" lang="ko-KR" altLang="en-US" sz="1400" b="1" dirty="0" err="1">
                  <a:solidFill>
                    <a:prstClr val="black"/>
                  </a:solidFill>
                  <a:latin typeface="+mj-ea"/>
                  <a:ea typeface="+mj-ea"/>
                </a:rPr>
                <a:t>새기술</a:t>
              </a:r>
              <a:r>
                <a:rPr kumimoji="0" lang="ko-KR" altLang="en-US" sz="1400" b="1" dirty="0">
                  <a:solidFill>
                    <a:prstClr val="black"/>
                  </a:solidFill>
                  <a:latin typeface="+mj-ea"/>
                  <a:ea typeface="+mj-ea"/>
                </a:rPr>
                <a:t> 보급 및 </a:t>
              </a:r>
              <a:r>
                <a:rPr kumimoji="0" lang="ko-KR" altLang="en-US" sz="1400" b="1" dirty="0" err="1">
                  <a:solidFill>
                    <a:prstClr val="black"/>
                  </a:solidFill>
                  <a:latin typeface="+mj-ea"/>
                  <a:ea typeface="+mj-ea"/>
                </a:rPr>
                <a:t>저탄소</a:t>
              </a:r>
              <a:r>
                <a:rPr kumimoji="0" lang="ko-KR" altLang="en-US" sz="1400" b="1" dirty="0">
                  <a:solidFill>
                    <a:prstClr val="black"/>
                  </a:solidFill>
                  <a:latin typeface="+mj-ea"/>
                  <a:ea typeface="+mj-ea"/>
                </a:rPr>
                <a:t> 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실천</a:t>
              </a:r>
              <a:endParaRPr lang="en-US" altLang="ko-KR" sz="1400" b="1" dirty="0" smtClean="0">
                <a:solidFill>
                  <a:prstClr val="black"/>
                </a:solidFill>
                <a:latin typeface="+mj-ea"/>
                <a:ea typeface="+mj-ea"/>
              </a:endParaRPr>
            </a:p>
            <a:p>
              <a:pPr lvl="0">
                <a:lnSpc>
                  <a:spcPct val="120000"/>
                </a:lnSpc>
                <a:defRPr/>
              </a:pPr>
              <a:r>
                <a:rPr kumimoji="0"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- </a:t>
              </a: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+mj-ea"/>
                  <a:ea typeface="+mj-ea"/>
                </a:rPr>
                <a:t>국내육성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</a:t>
              </a: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+mj-ea"/>
                  <a:ea typeface="+mj-ea"/>
                </a:rPr>
                <a:t>내랭성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</a:t>
              </a: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+mj-ea"/>
                  <a:ea typeface="+mj-ea"/>
                </a:rPr>
                <a:t>조생종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벼 생산단지 지원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: 30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백만원</a:t>
              </a:r>
              <a:endParaRPr kumimoji="0" lang="en-US" altLang="ko-KR" sz="1400" b="1" dirty="0" smtClean="0">
                <a:solidFill>
                  <a:prstClr val="black"/>
                </a:solidFill>
                <a:latin typeface="+mj-ea"/>
                <a:ea typeface="+mj-ea"/>
              </a:endParaRPr>
            </a:p>
            <a:p>
              <a:pPr lvl="0">
                <a:lnSpc>
                  <a:spcPct val="120000"/>
                </a:lnSpc>
                <a:defRPr/>
              </a:pPr>
              <a:r>
                <a:rPr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- </a:t>
              </a: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+mj-ea"/>
                  <a:ea typeface="+mj-ea"/>
                </a:rPr>
                <a:t>특수미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상품화 </a:t>
              </a: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+mj-ea"/>
                  <a:ea typeface="+mj-ea"/>
                </a:rPr>
                <a:t>기술시범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: 200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백만원</a:t>
              </a:r>
              <a:endParaRPr kumimoji="0" lang="en-US" altLang="ko-KR" sz="1400" b="1" dirty="0" smtClean="0">
                <a:solidFill>
                  <a:prstClr val="black"/>
                </a:solidFill>
                <a:latin typeface="+mj-ea"/>
                <a:ea typeface="+mj-ea"/>
              </a:endParaRPr>
            </a:p>
            <a:p>
              <a:pPr lvl="0">
                <a:lnSpc>
                  <a:spcPct val="120000"/>
                </a:lnSpc>
                <a:defRPr/>
              </a:pPr>
              <a:r>
                <a:rPr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- </a:t>
              </a: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+mj-ea"/>
                  <a:ea typeface="+mj-ea"/>
                </a:rPr>
                <a:t>저탄소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 실천 생산단지 조성 등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: 2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개 사업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, 170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+mj-ea"/>
                  <a:ea typeface="+mj-ea"/>
                </a:rPr>
                <a:t>백만원</a:t>
              </a:r>
              <a:endParaRPr kumimoji="0" lang="en-US" altLang="ko-KR" sz="1400" b="1" dirty="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대각선 방향의 모서리가 둥근 사각형 44"/>
            <p:cNvSpPr/>
            <p:nvPr/>
          </p:nvSpPr>
          <p:spPr bwMode="auto">
            <a:xfrm>
              <a:off x="1400106" y="2492436"/>
              <a:ext cx="6678225" cy="41953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285750" indent="-285750">
                <a:lnSpc>
                  <a:spcPct val="120000"/>
                </a:lnSpc>
                <a:buFont typeface="Wingdings" panose="05000000000000000000" pitchFamily="2" charset="2"/>
                <a:buChar char="l"/>
                <a:defRPr/>
              </a:pPr>
              <a:r>
                <a:rPr lang="ko-KR" altLang="en-US" sz="1400" b="1" dirty="0">
                  <a:latin typeface="+mj-ea"/>
                  <a:ea typeface="+mj-ea"/>
                </a:rPr>
                <a:t>초기</a:t>
              </a:r>
              <a:r>
                <a:rPr lang="en-US" altLang="ko-KR" sz="1400" b="1" dirty="0">
                  <a:latin typeface="+mj-ea"/>
                  <a:ea typeface="+mj-ea"/>
                </a:rPr>
                <a:t>·</a:t>
              </a:r>
              <a:r>
                <a:rPr lang="ko-KR" altLang="en-US" sz="1400" b="1" dirty="0" err="1">
                  <a:latin typeface="+mj-ea"/>
                  <a:ea typeface="+mj-ea"/>
                </a:rPr>
                <a:t>돌발병해충</a:t>
              </a:r>
              <a:r>
                <a:rPr lang="en-US" altLang="ko-KR" sz="1400" b="1" dirty="0">
                  <a:latin typeface="+mj-ea"/>
                  <a:ea typeface="+mj-ea"/>
                </a:rPr>
                <a:t>, </a:t>
              </a:r>
              <a:r>
                <a:rPr lang="ko-KR" altLang="en-US" sz="1400" b="1" dirty="0" err="1">
                  <a:latin typeface="+mj-ea"/>
                  <a:ea typeface="+mj-ea"/>
                </a:rPr>
                <a:t>공동방제로</a:t>
              </a:r>
              <a:r>
                <a:rPr lang="ko-KR" altLang="en-US" sz="1400" b="1" dirty="0">
                  <a:latin typeface="+mj-ea"/>
                  <a:ea typeface="+mj-ea"/>
                </a:rPr>
                <a:t> 안정적인 농산물 생산</a:t>
              </a:r>
              <a:r>
                <a:rPr lang="en-US" altLang="ko-KR" sz="1400" b="1" dirty="0">
                  <a:latin typeface="+mj-ea"/>
                  <a:ea typeface="+mj-ea"/>
                </a:rPr>
                <a:t>: 15,508ha / 990</a:t>
              </a:r>
              <a:r>
                <a:rPr lang="ko-KR" altLang="en-US" sz="1400" b="1" dirty="0">
                  <a:latin typeface="+mj-ea"/>
                  <a:ea typeface="+mj-ea"/>
                </a:rPr>
                <a:t>백만원</a:t>
              </a:r>
            </a:p>
          </p:txBody>
        </p:sp>
      </p:grpSp>
      <p:sp>
        <p:nvSpPr>
          <p:cNvPr id="52" name="Rectangle 23"/>
          <p:cNvSpPr>
            <a:spLocks noChangeArrowheads="1"/>
          </p:cNvSpPr>
          <p:nvPr/>
        </p:nvSpPr>
        <p:spPr bwMode="auto">
          <a:xfrm>
            <a:off x="1401504" y="3573016"/>
            <a:ext cx="504686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품질 고급화를 위한 과학영농시설 운영 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대각선 방향의 모서리가 둥근 사각형 52"/>
          <p:cNvSpPr/>
          <p:nvPr/>
        </p:nvSpPr>
        <p:spPr bwMode="auto">
          <a:xfrm>
            <a:off x="1453819" y="4645543"/>
            <a:ext cx="2398101" cy="504057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종합분석관리실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대각선 방향의 모서리가 둥근 사각형 53"/>
          <p:cNvSpPr/>
          <p:nvPr/>
        </p:nvSpPr>
        <p:spPr bwMode="auto">
          <a:xfrm>
            <a:off x="4054397" y="4645988"/>
            <a:ext cx="2393974" cy="505105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농산물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안전분석실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대각선 방향의 모서리가 둥근 사각형 54"/>
          <p:cNvSpPr/>
          <p:nvPr/>
        </p:nvSpPr>
        <p:spPr bwMode="auto">
          <a:xfrm>
            <a:off x="6650849" y="4634435"/>
            <a:ext cx="2256746" cy="522757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가축분뇨부숙도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측정실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203" y="5252617"/>
            <a:ext cx="2419331" cy="1344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436" y="5252618"/>
            <a:ext cx="2283159" cy="1344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396" y="5252617"/>
            <a:ext cx="2415167" cy="1344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7" name="대각선 방향의 모서리가 둥근 사각형 56"/>
          <p:cNvSpPr/>
          <p:nvPr/>
        </p:nvSpPr>
        <p:spPr bwMode="auto">
          <a:xfrm>
            <a:off x="1448509" y="4086747"/>
            <a:ext cx="5029680" cy="504057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병해충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예찰포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관찰포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진단실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 운영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361" y="3573016"/>
            <a:ext cx="2529378" cy="1002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5" name="그룹 24"/>
          <p:cNvGrpSpPr/>
          <p:nvPr/>
        </p:nvGrpSpPr>
        <p:grpSpPr>
          <a:xfrm>
            <a:off x="0" y="639763"/>
            <a:ext cx="9144000" cy="512762"/>
            <a:chOff x="0" y="639763"/>
            <a:chExt cx="9144000" cy="512762"/>
          </a:xfrm>
        </p:grpSpPr>
        <p:sp>
          <p:nvSpPr>
            <p:cNvPr id="26" name="직사각형 25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67595" y="663079"/>
              <a:ext cx="628325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2400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</a:t>
              </a:r>
              <a:r>
                <a:rPr kumimoji="0" lang="en-US" altLang="ko-KR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. 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식량작물 기술보급 강화 및 </a:t>
              </a:r>
              <a:r>
                <a:rPr lang="ko-KR" altLang="en-US" sz="2400" spc="-15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품질고급화</a:t>
              </a:r>
              <a:r>
                <a:rPr lang="en-US" altLang="ko-KR" sz="2400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- </a:t>
              </a:r>
              <a:r>
                <a:rPr lang="ko-KR" altLang="en-US" sz="2400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②</a:t>
              </a:r>
              <a:endPara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486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9706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자유형 6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27"/>
          <p:cNvGrpSpPr>
            <a:grpSpLocks/>
          </p:cNvGrpSpPr>
          <p:nvPr/>
        </p:nvGrpSpPr>
        <p:grpSpPr bwMode="auto">
          <a:xfrm>
            <a:off x="539750" y="1413448"/>
            <a:ext cx="792163" cy="1248586"/>
            <a:chOff x="395288" y="1628800"/>
            <a:chExt cx="792162" cy="2232967"/>
          </a:xfrm>
        </p:grpSpPr>
        <p:sp>
          <p:nvSpPr>
            <p:cNvPr id="9" name="직사각형 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그룹 24"/>
          <p:cNvGrpSpPr>
            <a:grpSpLocks/>
          </p:cNvGrpSpPr>
          <p:nvPr/>
        </p:nvGrpSpPr>
        <p:grpSpPr bwMode="auto">
          <a:xfrm>
            <a:off x="528956" y="2689815"/>
            <a:ext cx="793750" cy="3805534"/>
            <a:chOff x="538808" y="3212976"/>
            <a:chExt cx="792658" cy="3312368"/>
          </a:xfrm>
        </p:grpSpPr>
        <p:sp>
          <p:nvSpPr>
            <p:cNvPr id="12" name="직사각형 1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403648" y="1412776"/>
            <a:ext cx="741682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파주장단콩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우량계통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육성 안정적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종자공급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및 농가소득 증대 제고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itchFamily="50" charset="-127"/>
              </a:rPr>
              <a:t>◈ </a:t>
            </a:r>
            <a:r>
              <a:rPr lang="ko-KR" altLang="en-US" b="1" dirty="0" err="1" smtClean="0">
                <a:latin typeface="맑은 고딕" pitchFamily="50" charset="-127"/>
              </a:rPr>
              <a:t>스마트팜</a:t>
            </a:r>
            <a:r>
              <a:rPr lang="ko-KR" altLang="en-US" b="1" dirty="0" smtClean="0">
                <a:latin typeface="맑은 고딕" pitchFamily="50" charset="-127"/>
              </a:rPr>
              <a:t> 시설을 활용한 </a:t>
            </a:r>
            <a:r>
              <a:rPr lang="ko-KR" altLang="en-US" b="1" dirty="0" err="1" smtClean="0">
                <a:latin typeface="맑은 고딕" pitchFamily="50" charset="-127"/>
              </a:rPr>
              <a:t>새소득작목</a:t>
            </a:r>
            <a:r>
              <a:rPr lang="ko-KR" altLang="en-US" b="1" dirty="0" smtClean="0">
                <a:latin typeface="맑은 고딕" pitchFamily="50" charset="-127"/>
              </a:rPr>
              <a:t> 발굴 및 </a:t>
            </a:r>
            <a:r>
              <a:rPr lang="ko-KR" altLang="en-US" b="1" dirty="0" err="1" smtClean="0">
                <a:latin typeface="맑은 고딕" pitchFamily="50" charset="-127"/>
              </a:rPr>
              <a:t>스마트농업</a:t>
            </a:r>
            <a:r>
              <a:rPr lang="ko-KR" altLang="en-US" b="1" dirty="0" smtClean="0">
                <a:latin typeface="맑은 고딕" pitchFamily="50" charset="-127"/>
              </a:rPr>
              <a:t> 인재 양성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남북농업협력대비 북방지역에 적합한 품종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벼</a:t>
            </a:r>
            <a:r>
              <a:rPr lang="en-US" altLang="ko-KR" b="1" spc="-1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〮</a:t>
            </a:r>
            <a:r>
              <a:rPr lang="ko-KR" altLang="en-US" b="1" spc="-1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콩</a:t>
            </a:r>
            <a:r>
              <a:rPr lang="en-US" altLang="ko-KR" b="1" spc="-1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b="1" spc="-1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시험연구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64910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1474655" y="2708920"/>
            <a:ext cx="55184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평화농장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스마트팜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농장 운영 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대각선 방향의 모서리가 둥근 사각형 18"/>
          <p:cNvSpPr/>
          <p:nvPr/>
        </p:nvSpPr>
        <p:spPr bwMode="auto">
          <a:xfrm>
            <a:off x="1511752" y="3236855"/>
            <a:ext cx="5481359" cy="3169096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>
              <a:lnSpc>
                <a:spcPct val="120000"/>
              </a:lnSpc>
              <a:buFont typeface="Wingdings" panose="05000000000000000000" pitchFamily="2" charset="2"/>
              <a:buChar char="l"/>
              <a:defRPr/>
            </a:pPr>
            <a:endParaRPr kumimoji="0" lang="en-US" altLang="ko-KR" sz="14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새소득작목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스마트농업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기반조성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619672" y="3212976"/>
            <a:ext cx="5348498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평화농장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시험연구포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(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장단면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거곡리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): 550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백만원</a:t>
            </a:r>
            <a:endParaRPr lang="en-US" altLang="ko-KR" sz="1400" b="1" dirty="0" smtClean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 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- 1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구역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(9.5ha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):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파주장단콩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채종포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조성을 위한 기반정비</a:t>
            </a:r>
            <a:endParaRPr lang="en-US" altLang="ko-KR" sz="1400" b="1" dirty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- 2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구역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(3.4ha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): 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남북농업협력 대비 및 품종 비교를 위한 </a:t>
            </a:r>
            <a:endParaRPr lang="en-US" altLang="ko-KR" sz="1400" b="1" dirty="0" smtClean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                     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벼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〮콩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시험연구포장 조성</a:t>
            </a:r>
            <a:endParaRPr lang="en-US" altLang="ko-KR" sz="1400" b="1" dirty="0" smtClean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 - 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3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구역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(2.0ha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): 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약용 및 특용작물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지역적응성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시험포장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 조성</a:t>
            </a:r>
            <a:endParaRPr lang="en-US" altLang="ko-KR" sz="1400" b="1" dirty="0" smtClean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800" b="1" dirty="0">
              <a:solidFill>
                <a:prstClr val="black"/>
              </a:solidFill>
              <a:latin typeface="+mj-ea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스마트팜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  <a:ea typeface="함초롬바탕" panose="02030604000101010101" pitchFamily="18" charset="-127"/>
                <a:cs typeface="함초롬바탕" panose="02030604000101010101" pitchFamily="18" charset="-127"/>
              </a:rPr>
              <a:t>·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테스트베드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시험연구포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(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파평면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덕천리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): 107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백만원</a:t>
            </a:r>
            <a:endParaRPr lang="en-US" altLang="ko-KR" sz="1400" b="1" dirty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-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영농형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태양광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실증시험포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: 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콩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+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양파 이모작 시험</a:t>
            </a:r>
            <a:endParaRPr lang="en-US" altLang="ko-KR" sz="1400" b="1" dirty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-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스마트농업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테스트베드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신소득작목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실증시험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: 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고추냉이</a:t>
            </a:r>
            <a:endParaRPr lang="en-US" altLang="ko-KR" sz="1400" b="1" dirty="0">
              <a:solidFill>
                <a:prstClr val="black"/>
              </a:solidFill>
              <a:latin typeface="+mj-ea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-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스마트농업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역량강화를 위한 </a:t>
            </a:r>
            <a:r>
              <a:rPr lang="ko-KR" altLang="en-US" sz="1400" b="1" dirty="0" err="1">
                <a:solidFill>
                  <a:prstClr val="black"/>
                </a:solidFill>
                <a:latin typeface="+mj-ea"/>
              </a:rPr>
              <a:t>스마트팜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 교육 추진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(8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회</a:t>
            </a: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) </a:t>
            </a:r>
            <a:r>
              <a:rPr lang="ko-KR" altLang="en-US" sz="1400" b="1" dirty="0">
                <a:solidFill>
                  <a:prstClr val="black"/>
                </a:solidFill>
                <a:latin typeface="+mj-ea"/>
              </a:rPr>
              <a:t>등</a:t>
            </a:r>
            <a:endParaRPr lang="en-US" altLang="ko-KR" sz="1400" b="1" dirty="0">
              <a:solidFill>
                <a:prstClr val="black"/>
              </a:solidFill>
              <a:latin typeface="+mj-ea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912893408" descr="EMB00004f28bf00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608" y="3185529"/>
            <a:ext cx="2127600" cy="1591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1" name="_x912894920" descr="EMB00004f28bf01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9" b="7683"/>
          <a:stretch>
            <a:fillRect/>
          </a:stretch>
        </p:blipFill>
        <p:spPr bwMode="auto">
          <a:xfrm>
            <a:off x="7039608" y="4829549"/>
            <a:ext cx="2127600" cy="1591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08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9706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자유형 6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27"/>
          <p:cNvGrpSpPr>
            <a:grpSpLocks/>
          </p:cNvGrpSpPr>
          <p:nvPr/>
        </p:nvGrpSpPr>
        <p:grpSpPr bwMode="auto">
          <a:xfrm>
            <a:off x="539750" y="1413448"/>
            <a:ext cx="792163" cy="843423"/>
            <a:chOff x="395288" y="1628800"/>
            <a:chExt cx="792162" cy="2232967"/>
          </a:xfrm>
        </p:grpSpPr>
        <p:sp>
          <p:nvSpPr>
            <p:cNvPr id="9" name="직사각형 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그룹 24"/>
          <p:cNvGrpSpPr>
            <a:grpSpLocks/>
          </p:cNvGrpSpPr>
          <p:nvPr/>
        </p:nvGrpSpPr>
        <p:grpSpPr bwMode="auto">
          <a:xfrm>
            <a:off x="528956" y="2288137"/>
            <a:ext cx="793750" cy="4207212"/>
            <a:chOff x="538808" y="3212976"/>
            <a:chExt cx="792658" cy="3312368"/>
          </a:xfrm>
        </p:grpSpPr>
        <p:sp>
          <p:nvSpPr>
            <p:cNvPr id="12" name="직사각형 1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403648" y="1412776"/>
            <a:ext cx="7416824" cy="844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재래종 </a:t>
            </a:r>
            <a:r>
              <a:rPr lang="ko-KR" altLang="en-US" b="1" dirty="0" err="1">
                <a:latin typeface="맑은 고딕" pitchFamily="50" charset="-127"/>
              </a:rPr>
              <a:t>서리태</a:t>
            </a:r>
            <a:r>
              <a:rPr lang="ko-KR" altLang="en-US" b="1" dirty="0">
                <a:latin typeface="맑은 고딕" pitchFamily="50" charset="-127"/>
              </a:rPr>
              <a:t> 품종등록으로 </a:t>
            </a:r>
            <a:r>
              <a:rPr lang="ko-KR" altLang="en-US" b="1" dirty="0" err="1">
                <a:latin typeface="맑은 고딕" pitchFamily="50" charset="-127"/>
              </a:rPr>
              <a:t>파주장단콩</a:t>
            </a:r>
            <a:r>
              <a:rPr lang="ko-KR" altLang="en-US" b="1" dirty="0">
                <a:latin typeface="맑은 고딕" pitchFamily="50" charset="-127"/>
              </a:rPr>
              <a:t> 품질 고급화 및 파주시 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b="1" dirty="0">
                <a:latin typeface="맑은 고딕" pitchFamily="50" charset="-127"/>
              </a:rPr>
              <a:t>    </a:t>
            </a:r>
            <a:r>
              <a:rPr lang="ko-KR" altLang="en-US" b="1" dirty="0">
                <a:latin typeface="맑은 고딕" pitchFamily="50" charset="-127"/>
              </a:rPr>
              <a:t>전략 작목 육성</a:t>
            </a:r>
            <a:endParaRPr lang="en-US" altLang="ko-KR" b="1" dirty="0">
              <a:latin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64910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파주장단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서리태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품종등록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474655" y="2275773"/>
            <a:ext cx="429458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사업개요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03053" y="2803893"/>
            <a:ext cx="6685371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25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사업기간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: 2022. 01. ~ 2026. 12.(5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년간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</a:t>
            </a:r>
          </a:p>
          <a:p>
            <a:pPr marL="285750" lvl="0" indent="-285750">
              <a:lnSpc>
                <a:spcPct val="125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추진주체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파주시농업기술센터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, </a:t>
            </a:r>
          </a:p>
          <a:p>
            <a:pPr lvl="0">
              <a:lnSpc>
                <a:spcPct val="125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                  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경기도농업기술원 소득자원연구소</a:t>
            </a:r>
            <a:endParaRPr lang="en-US" altLang="ko-KR" sz="1400" b="1" dirty="0" smtClean="0">
              <a:solidFill>
                <a:prstClr val="black"/>
              </a:solidFill>
              <a:latin typeface="+mj-ea"/>
            </a:endParaRPr>
          </a:p>
          <a:p>
            <a:pPr marL="285750" lvl="0" indent="-285750">
              <a:lnSpc>
                <a:spcPct val="125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사업내용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: 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파주시 재래종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서리태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(50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종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) </a:t>
            </a:r>
          </a:p>
          <a:p>
            <a:pPr lvl="0">
              <a:lnSpc>
                <a:spcPct val="125000"/>
              </a:lnSpc>
              <a:defRPr/>
            </a:pPr>
            <a:r>
              <a:rPr lang="en-US" altLang="ko-KR" sz="1400" b="1" dirty="0">
                <a:solidFill>
                  <a:prstClr val="black"/>
                </a:solidFill>
                <a:latin typeface="+mj-ea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+mj-ea"/>
              </a:rPr>
              <a:t>                 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순계분리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 통한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j-ea"/>
              </a:rPr>
              <a:t>품종등록</a:t>
            </a:r>
            <a:r>
              <a:rPr lang="ko-KR" altLang="en-US" sz="1400" b="1" dirty="0" smtClean="0">
                <a:solidFill>
                  <a:prstClr val="black"/>
                </a:solidFill>
                <a:latin typeface="+mj-ea"/>
              </a:rPr>
              <a:t> 추진</a:t>
            </a:r>
            <a:endParaRPr lang="en-US" altLang="ko-KR" sz="1400" b="1" dirty="0" smtClean="0">
              <a:solidFill>
                <a:prstClr val="black"/>
              </a:solidFill>
              <a:latin typeface="+mj-ea"/>
            </a:endParaRPr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474654" y="4405891"/>
            <a:ext cx="745297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/>
          </p:nvPr>
        </p:nvGraphicFramePr>
        <p:xfrm>
          <a:off x="1514165" y="4939029"/>
          <a:ext cx="7413466" cy="151430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897595">
                  <a:extLst>
                    <a:ext uri="{9D8B030D-6E8A-4147-A177-3AD203B41FA5}">
                      <a16:colId xmlns:a16="http://schemas.microsoft.com/office/drawing/2014/main" val="2344757846"/>
                    </a:ext>
                  </a:extLst>
                </a:gridCol>
                <a:gridCol w="2171957">
                  <a:extLst>
                    <a:ext uri="{9D8B030D-6E8A-4147-A177-3AD203B41FA5}">
                      <a16:colId xmlns:a16="http://schemas.microsoft.com/office/drawing/2014/main" val="2379903363"/>
                    </a:ext>
                  </a:extLst>
                </a:gridCol>
                <a:gridCol w="2171957">
                  <a:extLst>
                    <a:ext uri="{9D8B030D-6E8A-4147-A177-3AD203B41FA5}">
                      <a16:colId xmlns:a16="http://schemas.microsoft.com/office/drawing/2014/main" val="803207744"/>
                    </a:ext>
                  </a:extLst>
                </a:gridCol>
                <a:gridCol w="2171957">
                  <a:extLst>
                    <a:ext uri="{9D8B030D-6E8A-4147-A177-3AD203B41FA5}">
                      <a16:colId xmlns:a16="http://schemas.microsoft.com/office/drawing/2014/main" val="2860144195"/>
                    </a:ext>
                  </a:extLst>
                </a:gridCol>
              </a:tblGrid>
              <a:tr h="4079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구   분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2023~2024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2025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2026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3899357"/>
                  </a:ext>
                </a:extLst>
              </a:tr>
              <a:tr h="5531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파주시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생육평가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err="1" smtClean="0"/>
                        <a:t>식미검정</a:t>
                      </a:r>
                      <a:r>
                        <a:rPr lang="ko-KR" altLang="en-US" dirty="0" smtClean="0"/>
                        <a:t> 및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 </a:t>
                      </a:r>
                      <a:r>
                        <a:rPr lang="ko-KR" altLang="en-US" dirty="0" err="1" smtClean="0"/>
                        <a:t>반응조사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실증재배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mtClean="0"/>
                        <a:t>보급종생산</a:t>
                      </a:r>
                    </a:p>
                    <a:p>
                      <a:pPr algn="ctr" latinLnBrk="1"/>
                      <a:r>
                        <a:rPr lang="en-US" altLang="ko-KR" sz="1200" smtClean="0"/>
                        <a:t>(</a:t>
                      </a:r>
                      <a:r>
                        <a:rPr lang="ko-KR" altLang="en-US" sz="1200" smtClean="0"/>
                        <a:t>파주시</a:t>
                      </a:r>
                      <a:r>
                        <a:rPr lang="en-US" altLang="ko-KR" sz="1200" smtClean="0"/>
                        <a:t>+</a:t>
                      </a:r>
                      <a:r>
                        <a:rPr lang="ko-KR" altLang="en-US" sz="1200" smtClean="0"/>
                        <a:t>한국농업기술진흥원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9620827"/>
                  </a:ext>
                </a:extLst>
              </a:tr>
              <a:tr h="5531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소득자원연구소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계통재배</a:t>
                      </a:r>
                      <a:r>
                        <a:rPr lang="ko-KR" altLang="en-US" dirty="0" smtClean="0"/>
                        <a:t> 및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선발〮생산력</a:t>
                      </a:r>
                      <a:r>
                        <a:rPr lang="ko-KR" altLang="en-US" dirty="0" smtClean="0"/>
                        <a:t> 검정</a:t>
                      </a:r>
                      <a:endParaRPr lang="en-US" altLang="ko-KR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품종특성표</a:t>
                      </a:r>
                      <a:r>
                        <a:rPr lang="ko-KR" altLang="en-US" dirty="0" smtClean="0"/>
                        <a:t> 및 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품종보호출원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기본식물</a:t>
                      </a:r>
                      <a:r>
                        <a:rPr lang="ko-KR" altLang="en-US" dirty="0" smtClean="0"/>
                        <a:t> 양성</a:t>
                      </a:r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0847183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410" y="2262160"/>
            <a:ext cx="3144099" cy="209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6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10805" y="1403049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원예작물 안정적 생산기반 구축 및 차별화 모색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기상 및 소비자 변화에 대응한 농산물 생산으로 농업소득 안정화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원예작물 안정생산 기반 강화 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①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대각선 방향의 모서리가 둥근 사각형 42"/>
          <p:cNvSpPr/>
          <p:nvPr/>
        </p:nvSpPr>
        <p:spPr bwMode="auto">
          <a:xfrm>
            <a:off x="1547665" y="2834845"/>
            <a:ext cx="7379963" cy="1434280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err="1" smtClean="0">
                <a:latin typeface="+mn-lt"/>
                <a:ea typeface="+mj-ea"/>
              </a:rPr>
              <a:t>원예농산물</a:t>
            </a:r>
            <a:r>
              <a:rPr lang="ko-KR" altLang="en-US" sz="1400" b="1" dirty="0" smtClean="0">
                <a:latin typeface="+mn-lt"/>
                <a:ea typeface="+mj-ea"/>
              </a:rPr>
              <a:t> 안정생산 및 품질향상 기술보급</a:t>
            </a:r>
            <a:r>
              <a:rPr lang="en-US" altLang="ko-KR" sz="1400" b="1" dirty="0" smtClean="0">
                <a:latin typeface="+mn-lt"/>
                <a:ea typeface="+mj-ea"/>
              </a:rPr>
              <a:t>: 250</a:t>
            </a:r>
            <a:r>
              <a:rPr lang="ko-KR" altLang="en-US" sz="1400" b="1" dirty="0" smtClean="0">
                <a:latin typeface="+mn-lt"/>
                <a:ea typeface="+mj-ea"/>
              </a:rPr>
              <a:t>백만원</a:t>
            </a:r>
            <a:endParaRPr lang="en-US" altLang="ko-KR" sz="1400" b="1" dirty="0" smtClean="0">
              <a:latin typeface="+mn-lt"/>
              <a:ea typeface="+mj-ea"/>
            </a:endParaRPr>
          </a:p>
          <a:p>
            <a:pPr latinLnBrk="0">
              <a:defRPr/>
            </a:pPr>
            <a:r>
              <a:rPr lang="en-US" altLang="ko-KR" sz="1400" b="1" dirty="0" smtClean="0">
                <a:latin typeface="+mn-lt"/>
                <a:ea typeface="+mj-ea"/>
              </a:rPr>
              <a:t>   - </a:t>
            </a:r>
            <a:r>
              <a:rPr lang="ko-KR" altLang="en-US" sz="1400" b="1" dirty="0" smtClean="0">
                <a:latin typeface="+mn-lt"/>
                <a:ea typeface="+mj-ea"/>
              </a:rPr>
              <a:t>시설하우스 및 노지 </a:t>
            </a:r>
            <a:r>
              <a:rPr lang="ko-KR" altLang="en-US" sz="1400" b="1" dirty="0" err="1" smtClean="0">
                <a:latin typeface="+mn-lt"/>
                <a:ea typeface="+mj-ea"/>
              </a:rPr>
              <a:t>스마트팜</a:t>
            </a:r>
            <a:r>
              <a:rPr lang="ko-KR" altLang="en-US" sz="1400" b="1" dirty="0" smtClean="0">
                <a:latin typeface="+mn-lt"/>
                <a:ea typeface="+mj-ea"/>
              </a:rPr>
              <a:t> 기술보급</a:t>
            </a:r>
            <a:r>
              <a:rPr lang="en-US" altLang="ko-KR" sz="1400" b="1" dirty="0" smtClean="0">
                <a:latin typeface="+mn-lt"/>
                <a:ea typeface="+mj-ea"/>
              </a:rPr>
              <a:t>: 4</a:t>
            </a:r>
            <a:r>
              <a:rPr lang="ko-KR" altLang="en-US" sz="1400" b="1" dirty="0" smtClean="0">
                <a:latin typeface="+mn-lt"/>
                <a:ea typeface="+mj-ea"/>
              </a:rPr>
              <a:t>개소 </a:t>
            </a:r>
            <a:r>
              <a:rPr lang="en-US" altLang="ko-KR" sz="1400" b="1" dirty="0" smtClean="0">
                <a:latin typeface="+mn-lt"/>
                <a:ea typeface="+mj-ea"/>
              </a:rPr>
              <a:t>/ 70</a:t>
            </a:r>
            <a:r>
              <a:rPr lang="ko-KR" altLang="en-US" sz="1400" b="1" dirty="0" smtClean="0">
                <a:latin typeface="+mn-lt"/>
                <a:ea typeface="+mj-ea"/>
              </a:rPr>
              <a:t>백만원</a:t>
            </a:r>
            <a:endParaRPr lang="en-US" altLang="ko-KR" sz="1400" b="1" dirty="0" smtClean="0">
              <a:latin typeface="+mn-lt"/>
              <a:ea typeface="+mj-ea"/>
            </a:endParaRPr>
          </a:p>
          <a:p>
            <a:pPr latinLnBrk="0">
              <a:defRPr/>
            </a:pPr>
            <a:r>
              <a:rPr lang="en-US" altLang="ko-KR" sz="1400" b="1" dirty="0">
                <a:latin typeface="+mn-lt"/>
                <a:ea typeface="+mj-ea"/>
              </a:rPr>
              <a:t> </a:t>
            </a:r>
            <a:r>
              <a:rPr lang="en-US" altLang="ko-KR" sz="1400" b="1" dirty="0" smtClean="0">
                <a:latin typeface="+mn-lt"/>
                <a:ea typeface="+mj-ea"/>
              </a:rPr>
              <a:t>  - </a:t>
            </a:r>
            <a:r>
              <a:rPr lang="ko-KR" altLang="en-US" sz="1400" b="1" dirty="0" smtClean="0">
                <a:latin typeface="+mn-lt"/>
                <a:ea typeface="+mj-ea"/>
              </a:rPr>
              <a:t>시설하우스 </a:t>
            </a:r>
            <a:r>
              <a:rPr lang="ko-KR" altLang="en-US" sz="1400" b="1" dirty="0" err="1" smtClean="0">
                <a:latin typeface="+mn-lt"/>
                <a:ea typeface="+mj-ea"/>
              </a:rPr>
              <a:t>화재알림</a:t>
            </a:r>
            <a:r>
              <a:rPr lang="ko-KR" altLang="en-US" sz="1400" b="1" dirty="0" smtClean="0">
                <a:latin typeface="+mn-lt"/>
                <a:ea typeface="+mj-ea"/>
              </a:rPr>
              <a:t> 시설 보급</a:t>
            </a:r>
            <a:r>
              <a:rPr lang="en-US" altLang="ko-KR" sz="1400" b="1" dirty="0" smtClean="0">
                <a:latin typeface="+mn-lt"/>
                <a:ea typeface="+mj-ea"/>
              </a:rPr>
              <a:t>: 10</a:t>
            </a:r>
            <a:r>
              <a:rPr lang="ko-KR" altLang="en-US" sz="1400" b="1" dirty="0" smtClean="0">
                <a:latin typeface="+mn-lt"/>
                <a:ea typeface="+mj-ea"/>
              </a:rPr>
              <a:t>개소 </a:t>
            </a:r>
            <a:r>
              <a:rPr lang="en-US" altLang="ko-KR" sz="1400" b="1" dirty="0" smtClean="0">
                <a:latin typeface="+mn-lt"/>
                <a:ea typeface="+mj-ea"/>
              </a:rPr>
              <a:t>/ 80</a:t>
            </a:r>
            <a:r>
              <a:rPr lang="ko-KR" altLang="en-US" sz="1400" b="1" dirty="0" smtClean="0">
                <a:latin typeface="+mn-lt"/>
                <a:ea typeface="+mj-ea"/>
              </a:rPr>
              <a:t>백만원</a:t>
            </a:r>
            <a:endParaRPr lang="en-US" altLang="ko-KR" sz="1400" b="1" dirty="0" smtClean="0">
              <a:latin typeface="+mn-lt"/>
              <a:ea typeface="+mj-ea"/>
            </a:endParaRPr>
          </a:p>
          <a:p>
            <a:pPr latinLnBrk="0">
              <a:defRPr/>
            </a:pPr>
            <a:r>
              <a:rPr lang="en-US" altLang="ko-KR" sz="1400" b="1" dirty="0">
                <a:latin typeface="+mn-lt"/>
                <a:ea typeface="+mj-ea"/>
              </a:rPr>
              <a:t> </a:t>
            </a:r>
            <a:r>
              <a:rPr lang="en-US" altLang="ko-KR" sz="1400" b="1" dirty="0" smtClean="0">
                <a:latin typeface="+mn-lt"/>
                <a:ea typeface="+mj-ea"/>
              </a:rPr>
              <a:t>  - </a:t>
            </a:r>
            <a:r>
              <a:rPr lang="ko-KR" altLang="en-US" sz="1400" b="1" dirty="0" err="1" smtClean="0">
                <a:latin typeface="+mn-lt"/>
                <a:ea typeface="+mj-ea"/>
              </a:rPr>
              <a:t>고온기</a:t>
            </a:r>
            <a:r>
              <a:rPr lang="ko-KR" altLang="en-US" sz="1400" b="1" dirty="0" smtClean="0">
                <a:latin typeface="+mn-lt"/>
                <a:ea typeface="+mj-ea"/>
              </a:rPr>
              <a:t> </a:t>
            </a:r>
            <a:r>
              <a:rPr lang="ko-KR" altLang="en-US" sz="1400" b="1" dirty="0" err="1" smtClean="0">
                <a:latin typeface="+mn-lt"/>
                <a:ea typeface="+mj-ea"/>
              </a:rPr>
              <a:t>화훼류</a:t>
            </a:r>
            <a:r>
              <a:rPr lang="ko-KR" altLang="en-US" sz="1400" b="1" dirty="0" smtClean="0">
                <a:latin typeface="+mn-lt"/>
                <a:ea typeface="+mj-ea"/>
              </a:rPr>
              <a:t> 안정생산 및 온도 저감 기술 보급</a:t>
            </a:r>
            <a:r>
              <a:rPr lang="en-US" altLang="ko-KR" sz="1400" b="1" dirty="0" smtClean="0">
                <a:latin typeface="+mn-lt"/>
                <a:ea typeface="+mj-ea"/>
              </a:rPr>
              <a:t>: 0.3ha / 70</a:t>
            </a:r>
            <a:r>
              <a:rPr lang="ko-KR" altLang="en-US" sz="1400" b="1" dirty="0" smtClean="0">
                <a:latin typeface="+mn-lt"/>
                <a:ea typeface="+mj-ea"/>
              </a:rPr>
              <a:t>백만원</a:t>
            </a:r>
            <a:endParaRPr lang="en-US" altLang="ko-KR" sz="1400" b="1" dirty="0" smtClean="0">
              <a:latin typeface="+mn-lt"/>
              <a:ea typeface="+mj-ea"/>
            </a:endParaRPr>
          </a:p>
          <a:p>
            <a:pPr latinLnBrk="0">
              <a:defRPr/>
            </a:pPr>
            <a:r>
              <a:rPr lang="en-US" altLang="ko-KR" sz="1400" b="1" dirty="0">
                <a:latin typeface="+mn-lt"/>
                <a:ea typeface="+mj-ea"/>
              </a:rPr>
              <a:t> </a:t>
            </a:r>
            <a:r>
              <a:rPr lang="en-US" altLang="ko-KR" sz="1400" b="1" dirty="0" smtClean="0">
                <a:latin typeface="+mn-lt"/>
                <a:ea typeface="+mj-ea"/>
              </a:rPr>
              <a:t>  - </a:t>
            </a:r>
            <a:r>
              <a:rPr lang="ko-KR" altLang="en-US" sz="1400" b="1" dirty="0" smtClean="0">
                <a:latin typeface="+mn-lt"/>
                <a:ea typeface="+mj-ea"/>
              </a:rPr>
              <a:t>과수 </a:t>
            </a:r>
            <a:r>
              <a:rPr lang="ko-KR" altLang="en-US" sz="1400" b="1" dirty="0" err="1" smtClean="0">
                <a:latin typeface="+mn-lt"/>
                <a:ea typeface="+mj-ea"/>
              </a:rPr>
              <a:t>유해조수</a:t>
            </a:r>
            <a:r>
              <a:rPr lang="ko-KR" altLang="en-US" sz="1400" b="1" dirty="0" smtClean="0">
                <a:latin typeface="+mn-lt"/>
                <a:ea typeface="+mj-ea"/>
              </a:rPr>
              <a:t> </a:t>
            </a:r>
            <a:r>
              <a:rPr lang="ko-KR" altLang="en-US" sz="1400" b="1" dirty="0" err="1" smtClean="0">
                <a:latin typeface="+mn-lt"/>
                <a:ea typeface="+mj-ea"/>
              </a:rPr>
              <a:t>피해경감</a:t>
            </a:r>
            <a:r>
              <a:rPr lang="ko-KR" altLang="en-US" sz="1400" b="1" dirty="0" smtClean="0">
                <a:latin typeface="+mn-lt"/>
                <a:ea typeface="+mj-ea"/>
              </a:rPr>
              <a:t> 기술 보급</a:t>
            </a:r>
            <a:r>
              <a:rPr lang="en-US" altLang="ko-KR" sz="1400" b="1" dirty="0" smtClean="0">
                <a:latin typeface="+mn-lt"/>
                <a:ea typeface="+mj-ea"/>
              </a:rPr>
              <a:t>: 5ha / 30</a:t>
            </a:r>
            <a:r>
              <a:rPr lang="ko-KR" altLang="en-US" sz="1400" b="1" dirty="0" smtClean="0">
                <a:latin typeface="+mn-lt"/>
                <a:ea typeface="+mj-ea"/>
              </a:rPr>
              <a:t>백만원</a:t>
            </a:r>
            <a:r>
              <a:rPr lang="en-US" altLang="ko-KR" sz="1400" b="1" dirty="0" smtClean="0">
                <a:latin typeface="+mn-lt"/>
                <a:ea typeface="+mj-ea"/>
              </a:rPr>
              <a:t>    </a:t>
            </a:r>
            <a:endParaRPr lang="ko-KR" altLang="en-US" sz="1400" b="1" dirty="0">
              <a:latin typeface="+mn-lt"/>
              <a:ea typeface="+mj-ea"/>
            </a:endParaRPr>
          </a:p>
        </p:txBody>
      </p:sp>
      <p:sp>
        <p:nvSpPr>
          <p:cNvPr id="52" name="대각선 방향의 모서리가 둥근 사각형 51"/>
          <p:cNvSpPr/>
          <p:nvPr/>
        </p:nvSpPr>
        <p:spPr bwMode="auto">
          <a:xfrm>
            <a:off x="1529235" y="4350795"/>
            <a:ext cx="7379963" cy="80639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이상기상 대응 안전 농산물 생산 지원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150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관수시설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 과수 동상해 방지 시설지원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2ha / 100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과수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안정생산을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위한 종합관리 시범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1.5ha / 50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547666" y="2361093"/>
            <a:ext cx="741682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원예작물 안정생산 및 구축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 bwMode="auto">
          <a:xfrm>
            <a:off x="1529234" y="5238862"/>
            <a:ext cx="7379963" cy="1142465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검역병해충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돌발병해충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확산방지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199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국가관리병해충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예찰방제단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예찰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106ha 4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94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검역병해충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돌발병해충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방제약제 지원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660ha / 100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U-IT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병해충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예찰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기상장비 활용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적기방제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시기 안내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16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개소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5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35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1340769"/>
            <a:ext cx="793750" cy="511331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원예작물 안정생산 기반 강화 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②</a:t>
            </a:r>
            <a:endParaRPr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대각선 방향의 모서리가 둥근 사각형 42"/>
          <p:cNvSpPr/>
          <p:nvPr/>
        </p:nvSpPr>
        <p:spPr bwMode="auto">
          <a:xfrm>
            <a:off x="1512515" y="1946903"/>
            <a:ext cx="7379963" cy="618001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 latinLnBrk="0">
              <a:buFont typeface="Wingdings" panose="05000000000000000000" pitchFamily="2" charset="2"/>
              <a:buChar char="l"/>
              <a:defRPr/>
            </a:pPr>
            <a:r>
              <a:rPr lang="ko-KR" altLang="en-US" sz="1400" b="1" dirty="0" smtClean="0">
                <a:latin typeface="+mn-lt"/>
                <a:ea typeface="+mj-ea"/>
              </a:rPr>
              <a:t>생석회 등 친환경 </a:t>
            </a:r>
            <a:r>
              <a:rPr lang="ko-KR" altLang="en-US" sz="1400" b="1" dirty="0" err="1" smtClean="0">
                <a:latin typeface="+mn-lt"/>
                <a:ea typeface="+mj-ea"/>
              </a:rPr>
              <a:t>천연농약</a:t>
            </a:r>
            <a:r>
              <a:rPr lang="ko-KR" altLang="en-US" sz="1400" b="1" dirty="0" smtClean="0">
                <a:latin typeface="+mn-lt"/>
                <a:ea typeface="+mj-ea"/>
              </a:rPr>
              <a:t> 생산자재 지원</a:t>
            </a:r>
            <a:r>
              <a:rPr lang="en-US" altLang="ko-KR" sz="1400" b="1" dirty="0" smtClean="0">
                <a:latin typeface="+mn-lt"/>
                <a:ea typeface="+mj-ea"/>
              </a:rPr>
              <a:t>: 110ha / 12.5</a:t>
            </a:r>
            <a:r>
              <a:rPr lang="ko-KR" altLang="en-US" sz="1400" b="1" dirty="0" smtClean="0">
                <a:latin typeface="+mn-lt"/>
                <a:ea typeface="+mj-ea"/>
              </a:rPr>
              <a:t>백만원</a:t>
            </a:r>
            <a:endParaRPr lang="en-US" altLang="ko-KR" sz="1400" b="1" dirty="0">
              <a:latin typeface="+mn-lt"/>
              <a:ea typeface="+mj-ea"/>
            </a:endParaRPr>
          </a:p>
        </p:txBody>
      </p:sp>
      <p:sp>
        <p:nvSpPr>
          <p:cNvPr id="52" name="대각선 방향의 모서리가 둥근 사각형 51"/>
          <p:cNvSpPr/>
          <p:nvPr/>
        </p:nvSpPr>
        <p:spPr bwMode="auto">
          <a:xfrm>
            <a:off x="1501676" y="2636912"/>
            <a:ext cx="7379963" cy="114070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lvl="0" indent="-285750" fontAlgn="auto" latinLnBrk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친환경 유용미생물 공급 및 운영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247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농작물 병해충 예방 및 생산성 향상 미생물 공급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톤</a:t>
            </a:r>
            <a:endParaRPr kumimoji="0" lang="en-US" altLang="ko-KR" sz="14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퇴비 </a:t>
            </a:r>
            <a:r>
              <a:rPr kumimoji="0" lang="ko-KR" altLang="en-US" sz="14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부숙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축산 활용 미생물 공급</a:t>
            </a:r>
            <a:r>
              <a: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550</a:t>
            </a:r>
            <a:r>
              <a:rPr kumimoji="0" lang="ko-KR" altLang="en-US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톤</a:t>
            </a:r>
            <a:endParaRPr kumimoji="0" lang="en-US" altLang="ko-KR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547666" y="1412776"/>
            <a:ext cx="741682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친환경 안전 농산물 생산 지원 강화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대각선 방향의 모서리가 둥근 사각형 32"/>
          <p:cNvSpPr/>
          <p:nvPr/>
        </p:nvSpPr>
        <p:spPr bwMode="auto">
          <a:xfrm>
            <a:off x="1486557" y="3861048"/>
            <a:ext cx="2398101" cy="513884"/>
          </a:xfrm>
          <a:prstGeom prst="round2DiagRect">
            <a:avLst/>
          </a:prstGeom>
          <a:solidFill>
            <a:schemeClr val="accent1">
              <a:lumMod val="75000"/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저장소 전경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대각선 방향의 모서리가 둥근 사각형 33"/>
          <p:cNvSpPr/>
          <p:nvPr/>
        </p:nvSpPr>
        <p:spPr bwMode="auto">
          <a:xfrm>
            <a:off x="3974099" y="3861048"/>
            <a:ext cx="2398101" cy="513884"/>
          </a:xfrm>
          <a:prstGeom prst="round2DiagRect">
            <a:avLst/>
          </a:prstGeom>
          <a:solidFill>
            <a:schemeClr val="accent1">
              <a:lumMod val="75000"/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실험실 전경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대각선 방향의 모서리가 둥근 사각형 34"/>
          <p:cNvSpPr/>
          <p:nvPr/>
        </p:nvSpPr>
        <p:spPr bwMode="auto">
          <a:xfrm>
            <a:off x="6444208" y="3861048"/>
            <a:ext cx="2398101" cy="513884"/>
          </a:xfrm>
          <a:prstGeom prst="round2DiagRect">
            <a:avLst/>
          </a:prstGeom>
          <a:solidFill>
            <a:schemeClr val="accent1">
              <a:lumMod val="75000"/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건물 외부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689" y="4444084"/>
            <a:ext cx="7498789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08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4656" y="1407443"/>
            <a:ext cx="7416824" cy="50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농기계 임대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배송서비스 강화로 농업인 경영안정 및 편의 도모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060849"/>
            <a:ext cx="793750" cy="439323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8"/>
            <a:ext cx="792163" cy="546344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농기계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임대사업소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운영 서비스 강화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048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060848"/>
            <a:ext cx="741682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농기계임대사업소 운영현황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1474656" y="2564904"/>
          <a:ext cx="7416822" cy="141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088">
                  <a:extLst>
                    <a:ext uri="{9D8B030D-6E8A-4147-A177-3AD203B41FA5}">
                      <a16:colId xmlns:a16="http://schemas.microsoft.com/office/drawing/2014/main" val="99500595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3290618455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76896613"/>
                    </a:ext>
                  </a:extLst>
                </a:gridCol>
                <a:gridCol w="1907711">
                  <a:extLst>
                    <a:ext uri="{9D8B030D-6E8A-4147-A177-3AD203B41FA5}">
                      <a16:colId xmlns:a16="http://schemas.microsoft.com/office/drawing/2014/main" val="1456115278"/>
                    </a:ext>
                  </a:extLst>
                </a:gridCol>
                <a:gridCol w="1907711">
                  <a:extLst>
                    <a:ext uri="{9D8B030D-6E8A-4147-A177-3AD203B41FA5}">
                      <a16:colId xmlns:a16="http://schemas.microsoft.com/office/drawing/2014/main" val="2501515562"/>
                    </a:ext>
                  </a:extLst>
                </a:gridCol>
              </a:tblGrid>
              <a:tr h="15422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구분</a:t>
                      </a:r>
                      <a:endParaRPr lang="ko-KR" altLang="en-US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위 치</a:t>
                      </a:r>
                      <a:endParaRPr lang="ko-KR" altLang="en-US" b="1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농기계 현황</a:t>
                      </a:r>
                      <a:endParaRPr lang="ko-KR" altLang="en-US" b="1" dirty="0"/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임대 및 배송 실적</a:t>
                      </a:r>
                      <a:endParaRPr lang="ko-KR" altLang="en-US" b="1" dirty="0"/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227005"/>
                  </a:ext>
                </a:extLst>
              </a:tr>
              <a:tr h="14507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2021</a:t>
                      </a:r>
                      <a:r>
                        <a:rPr lang="ko-KR" altLang="en-US" b="1" dirty="0" smtClean="0"/>
                        <a:t>년</a:t>
                      </a:r>
                      <a:endParaRPr lang="ko-KR" altLang="en-US" b="1" dirty="0"/>
                    </a:p>
                  </a:txBody>
                  <a:tcPr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/>
                        <a:t>2022</a:t>
                      </a:r>
                      <a:r>
                        <a:rPr lang="ko-KR" altLang="en-US" b="1" dirty="0" smtClean="0"/>
                        <a:t>년</a:t>
                      </a:r>
                      <a:r>
                        <a:rPr lang="en-US" altLang="ko-KR" sz="1200" b="1" dirty="0" smtClean="0"/>
                        <a:t>(12.31.</a:t>
                      </a:r>
                      <a:r>
                        <a:rPr lang="ko-KR" altLang="en-US" sz="1200" b="1" dirty="0" smtClean="0"/>
                        <a:t>기준</a:t>
                      </a:r>
                      <a:r>
                        <a:rPr lang="en-US" altLang="ko-KR" sz="1200" b="1" dirty="0" smtClean="0"/>
                        <a:t>)</a:t>
                      </a:r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010732"/>
                  </a:ext>
                </a:extLst>
              </a:tr>
              <a:tr h="2079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계</a:t>
                      </a:r>
                      <a:endParaRPr lang="ko-KR" altLang="en-US" sz="1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113</a:t>
                      </a:r>
                      <a:r>
                        <a:rPr lang="ko-KR" altLang="en-US" sz="1200" b="1" dirty="0" smtClean="0"/>
                        <a:t>종 </a:t>
                      </a:r>
                      <a:r>
                        <a:rPr lang="en-US" altLang="ko-KR" sz="1200" b="1" dirty="0" smtClean="0"/>
                        <a:t>409</a:t>
                      </a:r>
                      <a:r>
                        <a:rPr lang="ko-KR" altLang="en-US" sz="1200" b="1" dirty="0" smtClean="0"/>
                        <a:t>대</a:t>
                      </a:r>
                      <a:endParaRPr lang="ko-KR" altLang="en-US" sz="1200" b="1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4,053</a:t>
                      </a:r>
                      <a:r>
                        <a:rPr lang="ko-KR" altLang="en-US" sz="1200" b="1" dirty="0" smtClean="0"/>
                        <a:t>명</a:t>
                      </a:r>
                      <a:r>
                        <a:rPr lang="en-US" altLang="ko-KR" sz="1200" b="1" dirty="0" smtClean="0"/>
                        <a:t>/5,702</a:t>
                      </a:r>
                      <a:r>
                        <a:rPr lang="ko-KR" altLang="en-US" sz="1200" b="1" dirty="0" smtClean="0"/>
                        <a:t>대</a:t>
                      </a:r>
                      <a:r>
                        <a:rPr lang="en-US" altLang="ko-KR" sz="1200" b="1" dirty="0" smtClean="0"/>
                        <a:t>/241</a:t>
                      </a:r>
                      <a:r>
                        <a:rPr lang="ko-KR" altLang="en-US" sz="1200" b="1" dirty="0" smtClean="0"/>
                        <a:t>건</a:t>
                      </a:r>
                      <a:endParaRPr lang="ko-KR" altLang="en-US" sz="1200" b="1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4,009</a:t>
                      </a:r>
                      <a:r>
                        <a:rPr lang="ko-KR" altLang="en-US" sz="1200" b="1" dirty="0" smtClean="0"/>
                        <a:t>명</a:t>
                      </a:r>
                      <a:r>
                        <a:rPr lang="en-US" altLang="ko-KR" sz="1200" b="1" dirty="0" smtClean="0"/>
                        <a:t>/5,491</a:t>
                      </a:r>
                      <a:r>
                        <a:rPr lang="ko-KR" altLang="en-US" sz="1200" b="1" dirty="0" smtClean="0"/>
                        <a:t>대</a:t>
                      </a:r>
                      <a:r>
                        <a:rPr lang="en-US" altLang="ko-KR" sz="1200" b="1" dirty="0" smtClean="0"/>
                        <a:t>/311</a:t>
                      </a:r>
                      <a:r>
                        <a:rPr lang="ko-KR" altLang="en-US" sz="1200" b="1" dirty="0" smtClean="0"/>
                        <a:t>건</a:t>
                      </a:r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95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/>
                        <a:t>본소</a:t>
                      </a:r>
                      <a:endParaRPr lang="ko-KR" alt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/>
                        <a:t>통일로</a:t>
                      </a:r>
                      <a:r>
                        <a:rPr lang="en-US" altLang="ko-KR" sz="1200" b="0" dirty="0" smtClean="0"/>
                        <a:t>620</a:t>
                      </a:r>
                      <a:r>
                        <a:rPr lang="ko-KR" altLang="en-US" sz="1200" b="0" dirty="0" err="1" smtClean="0"/>
                        <a:t>번길</a:t>
                      </a:r>
                      <a:r>
                        <a:rPr lang="ko-KR" altLang="en-US" sz="1200" b="0" dirty="0" smtClean="0"/>
                        <a:t> </a:t>
                      </a:r>
                      <a:r>
                        <a:rPr lang="en-US" altLang="ko-KR" sz="1200" b="0" dirty="0" smtClean="0"/>
                        <a:t>35</a:t>
                      </a:r>
                      <a:endParaRPr lang="ko-KR" alt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/>
                        <a:t>79</a:t>
                      </a:r>
                      <a:r>
                        <a:rPr lang="ko-KR" altLang="en-US" sz="1200" b="0" dirty="0" smtClean="0"/>
                        <a:t>종 </a:t>
                      </a:r>
                      <a:r>
                        <a:rPr lang="en-US" altLang="ko-KR" sz="1200" b="0" dirty="0" smtClean="0"/>
                        <a:t>180</a:t>
                      </a:r>
                      <a:r>
                        <a:rPr lang="ko-KR" altLang="en-US" sz="1200" b="0" dirty="0" smtClean="0"/>
                        <a:t>대</a:t>
                      </a:r>
                      <a:endParaRPr lang="ko-KR" altLang="en-US" sz="1200" b="0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/>
                        <a:t>1,754</a:t>
                      </a:r>
                      <a:r>
                        <a:rPr lang="ko-KR" altLang="en-US" sz="1200" b="0" dirty="0" smtClean="0"/>
                        <a:t>명</a:t>
                      </a:r>
                      <a:r>
                        <a:rPr lang="en-US" altLang="ko-KR" sz="1200" b="0" dirty="0" smtClean="0"/>
                        <a:t>/2,515</a:t>
                      </a:r>
                      <a:r>
                        <a:rPr lang="ko-KR" altLang="en-US" sz="1200" b="0" dirty="0" smtClean="0"/>
                        <a:t>대</a:t>
                      </a:r>
                      <a:r>
                        <a:rPr lang="en-US" altLang="ko-KR" sz="1200" b="0" dirty="0" smtClean="0"/>
                        <a:t>/145</a:t>
                      </a:r>
                      <a:r>
                        <a:rPr lang="ko-KR" altLang="en-US" sz="1200" b="0" dirty="0" smtClean="0"/>
                        <a:t>건</a:t>
                      </a:r>
                      <a:endParaRPr lang="ko-KR" altLang="en-US" sz="1200" b="0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/>
                        <a:t>1,790</a:t>
                      </a:r>
                      <a:r>
                        <a:rPr lang="ko-KR" altLang="en-US" sz="1200" b="0" dirty="0" smtClean="0"/>
                        <a:t>명</a:t>
                      </a:r>
                      <a:r>
                        <a:rPr lang="en-US" altLang="ko-KR" sz="1200" b="0" dirty="0" smtClean="0"/>
                        <a:t>/2,497</a:t>
                      </a:r>
                      <a:r>
                        <a:rPr lang="ko-KR" altLang="en-US" sz="1200" b="0" dirty="0" smtClean="0"/>
                        <a:t>대</a:t>
                      </a:r>
                      <a:r>
                        <a:rPr lang="en-US" altLang="ko-KR" sz="1200" b="0" dirty="0" smtClean="0"/>
                        <a:t>/162</a:t>
                      </a:r>
                      <a:r>
                        <a:rPr lang="ko-KR" altLang="en-US" sz="1200" b="0" dirty="0" smtClean="0"/>
                        <a:t>건</a:t>
                      </a:r>
                      <a:endParaRPr lang="ko-KR" altLang="en-US" sz="1200" b="0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41225166"/>
                  </a:ext>
                </a:extLst>
              </a:tr>
              <a:tr h="1244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/>
                        <a:t>북부지소</a:t>
                      </a:r>
                      <a:endParaRPr lang="ko-KR" alt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/>
                        <a:t>파평면</a:t>
                      </a:r>
                      <a:r>
                        <a:rPr lang="ko-KR" altLang="en-US" sz="1200" b="0" dirty="0" smtClean="0"/>
                        <a:t> </a:t>
                      </a:r>
                      <a:r>
                        <a:rPr lang="ko-KR" altLang="en-US" sz="1200" b="0" dirty="0" err="1" smtClean="0"/>
                        <a:t>청송로</a:t>
                      </a:r>
                      <a:r>
                        <a:rPr lang="ko-KR" altLang="en-US" sz="1200" b="0" dirty="0" smtClean="0"/>
                        <a:t> </a:t>
                      </a:r>
                      <a:r>
                        <a:rPr lang="en-US" altLang="ko-KR" sz="1200" b="0" dirty="0" smtClean="0"/>
                        <a:t>503-5</a:t>
                      </a:r>
                      <a:endParaRPr lang="ko-KR" altLang="en-US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/>
                        <a:t>112</a:t>
                      </a:r>
                      <a:r>
                        <a:rPr lang="ko-KR" altLang="en-US" sz="1200" b="0" dirty="0" smtClean="0"/>
                        <a:t>종 </a:t>
                      </a:r>
                      <a:r>
                        <a:rPr lang="en-US" altLang="ko-KR" sz="1200" b="0" dirty="0" smtClean="0"/>
                        <a:t>229</a:t>
                      </a:r>
                      <a:r>
                        <a:rPr lang="ko-KR" altLang="en-US" sz="1200" b="0" dirty="0" smtClean="0"/>
                        <a:t>대</a:t>
                      </a:r>
                      <a:endParaRPr lang="ko-KR" altLang="en-US" sz="1200" b="0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/>
                        <a:t>2,299</a:t>
                      </a:r>
                      <a:r>
                        <a:rPr lang="ko-KR" altLang="en-US" sz="1200" b="0" dirty="0" smtClean="0"/>
                        <a:t>명</a:t>
                      </a:r>
                      <a:r>
                        <a:rPr lang="en-US" altLang="ko-KR" sz="1200" b="0" dirty="0" smtClean="0"/>
                        <a:t>/3,187</a:t>
                      </a:r>
                      <a:r>
                        <a:rPr lang="ko-KR" altLang="en-US" sz="1200" b="0" dirty="0" smtClean="0"/>
                        <a:t>대</a:t>
                      </a:r>
                      <a:r>
                        <a:rPr lang="en-US" altLang="ko-KR" sz="1200" b="0" dirty="0" smtClean="0"/>
                        <a:t>/96</a:t>
                      </a:r>
                      <a:r>
                        <a:rPr lang="ko-KR" altLang="en-US" sz="1200" b="0" dirty="0" smtClean="0"/>
                        <a:t>건</a:t>
                      </a:r>
                      <a:endParaRPr lang="ko-KR" altLang="en-US" sz="1200" b="0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/>
                        <a:t>2,219</a:t>
                      </a:r>
                      <a:r>
                        <a:rPr lang="ko-KR" altLang="en-US" sz="1200" b="0" dirty="0" smtClean="0"/>
                        <a:t>명</a:t>
                      </a:r>
                      <a:r>
                        <a:rPr lang="en-US" altLang="ko-KR" sz="1200" b="0" dirty="0" smtClean="0"/>
                        <a:t>/2,994</a:t>
                      </a:r>
                      <a:r>
                        <a:rPr lang="ko-KR" altLang="en-US" sz="1200" b="0" dirty="0" smtClean="0"/>
                        <a:t>대</a:t>
                      </a:r>
                      <a:r>
                        <a:rPr lang="en-US" altLang="ko-KR" sz="1200" b="0" dirty="0" smtClean="0"/>
                        <a:t>/149</a:t>
                      </a:r>
                      <a:r>
                        <a:rPr lang="ko-KR" altLang="en-US" sz="1200" b="0" dirty="0" smtClean="0"/>
                        <a:t>건</a:t>
                      </a:r>
                      <a:endParaRPr lang="ko-KR" altLang="en-US" sz="1200" b="0" dirty="0"/>
                    </a:p>
                  </a:txBody>
                  <a:tcPr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4312067"/>
                  </a:ext>
                </a:extLst>
              </a:tr>
            </a:tbl>
          </a:graphicData>
        </a:graphic>
      </p:graphicFrame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74656" y="4054232"/>
            <a:ext cx="741682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농기계 임대사업 운영 강화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74656" y="4588747"/>
            <a:ext cx="7344817" cy="143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lvl="0" indent="-28575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농기계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임대사업소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농번기철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(3~6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9~11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월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토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</a:rPr>
              <a:t> · 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일요일 정상운영 지속추진</a:t>
            </a:r>
            <a:endParaRPr kumimoji="0" lang="en-US" altLang="ko-KR" sz="1600" b="1" i="0" u="none" strike="noStrike" kern="1200" cap="none" spc="-100" normalizeH="0" noProof="0" dirty="0" smtClean="0">
              <a:ln>
                <a:noFill/>
              </a:ln>
              <a:solidFill>
                <a:srgbClr val="03429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임대 </a:t>
            </a:r>
            <a:r>
              <a:rPr kumimoji="0" lang="ko-KR" altLang="en-US" sz="1600" b="1" spc="-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농기계 배송서비스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강화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개팀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차량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톤 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kumimoji="0"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3.5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톤 </a:t>
            </a:r>
            <a:r>
              <a:rPr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lang="en-US" altLang="ko-KR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노후농기계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대체 사업 추진 등 </a:t>
            </a:r>
            <a:r>
              <a:rPr lang="ko-KR" altLang="en-US" sz="1600" b="1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노후농기계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폐기</a:t>
            </a:r>
            <a:r>
              <a:rPr lang="en-US" altLang="ko-KR" sz="1400" b="1" spc="-100" dirty="0">
                <a:solidFill>
                  <a:prstClr val="black"/>
                </a:solidFill>
                <a:latin typeface="맑은 고딕" panose="020B0503020000020004" pitchFamily="50" charset="-127"/>
              </a:rPr>
              <a:t> · </a:t>
            </a:r>
            <a:r>
              <a:rPr lang="ko-KR" altLang="en-US" sz="1600" b="1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교체 및 신규 구입</a:t>
            </a:r>
            <a:endParaRPr kumimoji="0" lang="en-US" altLang="ko-KR" sz="1600" b="1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귀농</a:t>
            </a:r>
            <a:r>
              <a:rPr lang="en-US" altLang="ko-KR" sz="1600" b="1" spc="-100" dirty="0">
                <a:solidFill>
                  <a:prstClr val="black"/>
                </a:solidFill>
                <a:latin typeface="맑은 고딕" panose="020B0503020000020004" pitchFamily="50" charset="-127"/>
              </a:rPr>
              <a:t> ·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귀촌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Bauhaus 93" panose="04030905020B02020C02" pitchFamily="82" charset="0"/>
                <a:ea typeface="맑은 고딕" pitchFamily="50" charset="-127"/>
              </a:rPr>
              <a:t> 등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Bauhaus 93" panose="04030905020B02020C02" pitchFamily="82" charset="0"/>
                <a:ea typeface="맑은 고딕" pitchFamily="50" charset="-127"/>
              </a:rPr>
              <a:t>신규영농자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Bauhaus 93" panose="04030905020B02020C02" pitchFamily="82" charset="0"/>
                <a:ea typeface="맑은 고딕" pitchFamily="50" charset="-127"/>
              </a:rPr>
              <a:t> 대상 농기계 사용방법 및 안전교육 실시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625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10805" y="1403049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고려인삼 맥을 잇는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파주개성인삼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’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명품화로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품질 경쟁력 도모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약용작물 안정 생산 기반 조성으로 한방약초산업 육성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파주개성인삼 및 한방약초 생산기반조성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연구개발과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대각선 방향의 모서리가 둥근 사각형 40"/>
          <p:cNvSpPr/>
          <p:nvPr/>
        </p:nvSpPr>
        <p:spPr bwMode="auto">
          <a:xfrm>
            <a:off x="2267745" y="2276160"/>
            <a:ext cx="6264694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en-US" altLang="ko-KR" sz="1500" b="1" dirty="0">
                <a:latin typeface="+mj-ea"/>
                <a:ea typeface="+mj-ea"/>
              </a:rPr>
              <a:t> </a:t>
            </a:r>
            <a:r>
              <a:rPr lang="ko-KR" altLang="en-US" sz="1500" b="1" kern="0" spc="-150" dirty="0" smtClean="0">
                <a:latin typeface="+mj-ea"/>
                <a:ea typeface="+mj-ea"/>
              </a:rPr>
              <a:t>인삼 재배 예정지 유기질 퇴비 및 미생물 제제 지원</a:t>
            </a:r>
            <a:r>
              <a:rPr lang="en-US" altLang="ko-KR" sz="1500" b="1" kern="0" dirty="0" smtClean="0">
                <a:latin typeface="+mj-ea"/>
                <a:ea typeface="+mj-ea"/>
              </a:rPr>
              <a:t>: 14</a:t>
            </a:r>
            <a:r>
              <a:rPr lang="ko-KR" altLang="en-US" sz="1500" b="1" kern="0" dirty="0" smtClean="0">
                <a:latin typeface="+mj-ea"/>
                <a:ea typeface="+mj-ea"/>
              </a:rPr>
              <a:t>개소 </a:t>
            </a:r>
            <a:r>
              <a:rPr lang="en-US" altLang="ko-KR" sz="1500" b="1" kern="0" dirty="0" smtClean="0">
                <a:latin typeface="+mj-ea"/>
                <a:ea typeface="+mj-ea"/>
              </a:rPr>
              <a:t>/ 150</a:t>
            </a:r>
            <a:r>
              <a:rPr lang="ko-KR" altLang="en-US" sz="1500" b="1" kern="0" dirty="0" smtClean="0">
                <a:latin typeface="+mj-ea"/>
                <a:ea typeface="+mj-ea"/>
              </a:rPr>
              <a:t>백만원</a:t>
            </a:r>
            <a:endParaRPr lang="ko-KR" altLang="en-US" sz="1500" b="1" kern="0" dirty="0">
              <a:latin typeface="+mj-ea"/>
              <a:ea typeface="+mj-ea"/>
            </a:endParaRPr>
          </a:p>
        </p:txBody>
      </p:sp>
      <p:sp>
        <p:nvSpPr>
          <p:cNvPr id="43" name="대각선 방향의 모서리가 둥근 사각형 42"/>
          <p:cNvSpPr/>
          <p:nvPr/>
        </p:nvSpPr>
        <p:spPr bwMode="auto">
          <a:xfrm>
            <a:off x="2267742" y="2772955"/>
            <a:ext cx="6264697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en-US" altLang="ko-KR" sz="1500" b="1" dirty="0">
                <a:latin typeface="+mj-ea"/>
                <a:ea typeface="+mj-ea"/>
              </a:rPr>
              <a:t> </a:t>
            </a:r>
            <a:r>
              <a:rPr lang="ko-KR" altLang="en-US" sz="1500" b="1" spc="-150" dirty="0" err="1" smtClean="0">
                <a:latin typeface="+mj-ea"/>
                <a:ea typeface="+mj-ea"/>
              </a:rPr>
              <a:t>터널식</a:t>
            </a:r>
            <a:r>
              <a:rPr lang="ko-KR" altLang="en-US" sz="1500" b="1" spc="-150" dirty="0" smtClean="0">
                <a:latin typeface="+mj-ea"/>
                <a:ea typeface="+mj-ea"/>
              </a:rPr>
              <a:t> </a:t>
            </a:r>
            <a:r>
              <a:rPr lang="ko-KR" altLang="en-US" sz="1500" b="1" spc="-150" dirty="0" err="1" smtClean="0">
                <a:latin typeface="+mj-ea"/>
                <a:ea typeface="+mj-ea"/>
              </a:rPr>
              <a:t>해가림</a:t>
            </a:r>
            <a:r>
              <a:rPr lang="ko-KR" altLang="en-US" sz="1500" b="1" spc="-150" dirty="0" smtClean="0">
                <a:latin typeface="+mj-ea"/>
                <a:ea typeface="+mj-ea"/>
              </a:rPr>
              <a:t> 이용 인삼재배 신기술 시범사업</a:t>
            </a:r>
            <a:r>
              <a:rPr lang="en-US" altLang="ko-KR" sz="1500" b="1" spc="-150" dirty="0" smtClean="0">
                <a:latin typeface="+mj-ea"/>
                <a:ea typeface="+mj-ea"/>
              </a:rPr>
              <a:t>(</a:t>
            </a:r>
            <a:r>
              <a:rPr lang="ko-KR" altLang="en-US" sz="1500" b="1" spc="-150" dirty="0" smtClean="0">
                <a:latin typeface="+mj-ea"/>
                <a:ea typeface="+mj-ea"/>
              </a:rPr>
              <a:t>신규</a:t>
            </a:r>
            <a:r>
              <a:rPr lang="en-US" altLang="ko-KR" sz="1500" b="1" spc="-150" dirty="0" smtClean="0">
                <a:latin typeface="+mj-ea"/>
                <a:ea typeface="+mj-ea"/>
              </a:rPr>
              <a:t>)</a:t>
            </a:r>
            <a:r>
              <a:rPr lang="en-US" altLang="ko-KR" sz="1500" b="1" dirty="0" smtClean="0">
                <a:latin typeface="+mj-ea"/>
                <a:ea typeface="+mj-ea"/>
              </a:rPr>
              <a:t>: 1</a:t>
            </a:r>
            <a:r>
              <a:rPr lang="ko-KR" altLang="en-US" sz="1500" b="1" dirty="0" smtClean="0">
                <a:latin typeface="+mj-ea"/>
                <a:ea typeface="+mj-ea"/>
              </a:rPr>
              <a:t>개소 </a:t>
            </a:r>
            <a:r>
              <a:rPr lang="en-US" altLang="ko-KR" sz="1500" b="1" dirty="0" smtClean="0">
                <a:latin typeface="+mj-ea"/>
                <a:ea typeface="+mj-ea"/>
              </a:rPr>
              <a:t>/ 100</a:t>
            </a:r>
            <a:r>
              <a:rPr lang="ko-KR" altLang="en-US" sz="1500" b="1" dirty="0" smtClean="0">
                <a:latin typeface="+mj-ea"/>
                <a:ea typeface="+mj-ea"/>
              </a:rPr>
              <a:t>백만원</a:t>
            </a:r>
            <a:endParaRPr lang="ko-KR" altLang="en-US" sz="1500" b="1" dirty="0">
              <a:latin typeface="+mj-ea"/>
              <a:ea typeface="+mj-ea"/>
            </a:endParaRPr>
          </a:p>
        </p:txBody>
      </p:sp>
      <p:sp>
        <p:nvSpPr>
          <p:cNvPr id="52" name="대각선 방향의 모서리가 둥근 사각형 51"/>
          <p:cNvSpPr/>
          <p:nvPr/>
        </p:nvSpPr>
        <p:spPr bwMode="auto">
          <a:xfrm>
            <a:off x="2267742" y="3266274"/>
            <a:ext cx="6264698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/>
            <a:r>
              <a:rPr lang="ko-KR" altLang="en-US" sz="1500" b="1" dirty="0" smtClean="0">
                <a:latin typeface="+mj-ea"/>
                <a:ea typeface="+mj-ea"/>
              </a:rPr>
              <a:t> </a:t>
            </a:r>
            <a:r>
              <a:rPr lang="ko-KR" altLang="en-US" sz="1500" b="1" dirty="0" err="1" smtClean="0">
                <a:latin typeface="+mj-ea"/>
                <a:ea typeface="+mj-ea"/>
              </a:rPr>
              <a:t>인삼재배지</a:t>
            </a:r>
            <a:r>
              <a:rPr lang="ko-KR" altLang="en-US" sz="1500" b="1" dirty="0" smtClean="0">
                <a:latin typeface="+mj-ea"/>
                <a:ea typeface="+mj-ea"/>
              </a:rPr>
              <a:t> 객토 지원</a:t>
            </a:r>
            <a:r>
              <a:rPr lang="en-US" altLang="ko-KR" sz="1500" b="1" dirty="0" smtClean="0">
                <a:latin typeface="+mj-ea"/>
                <a:ea typeface="+mj-ea"/>
              </a:rPr>
              <a:t>: 6.6ha / 250</a:t>
            </a:r>
            <a:r>
              <a:rPr lang="ko-KR" altLang="en-US" sz="1500" b="1" dirty="0" smtClean="0">
                <a:latin typeface="+mj-ea"/>
                <a:ea typeface="+mj-ea"/>
              </a:rPr>
              <a:t>백만원</a:t>
            </a:r>
            <a:endParaRPr lang="ko-KR" altLang="en-US" sz="1500" b="1" dirty="0">
              <a:latin typeface="+mj-ea"/>
              <a:ea typeface="+mj-ea"/>
            </a:endParaRPr>
          </a:p>
        </p:txBody>
      </p:sp>
      <p:sp>
        <p:nvSpPr>
          <p:cNvPr id="53" name="대각선 방향의 모서리가 둥근 사각형 52"/>
          <p:cNvSpPr/>
          <p:nvPr/>
        </p:nvSpPr>
        <p:spPr bwMode="auto">
          <a:xfrm>
            <a:off x="1547668" y="2276159"/>
            <a:ext cx="576054" cy="2401747"/>
          </a:xfrm>
          <a:prstGeom prst="round2DiagRect">
            <a:avLst/>
          </a:prstGeom>
          <a:solidFill>
            <a:srgbClr val="0080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파주개성인삼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명품화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대각선 방향의 모서리가 둥근 사각형 53"/>
          <p:cNvSpPr/>
          <p:nvPr/>
        </p:nvSpPr>
        <p:spPr bwMode="auto">
          <a:xfrm>
            <a:off x="2267740" y="3739025"/>
            <a:ext cx="6264698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/>
            <a:r>
              <a:rPr lang="ko-KR" altLang="en-US" sz="1500" b="1" dirty="0" smtClean="0">
                <a:latin typeface="+mj-ea"/>
                <a:ea typeface="+mj-ea"/>
              </a:rPr>
              <a:t> </a:t>
            </a:r>
            <a:r>
              <a:rPr lang="ko-KR" altLang="en-US" sz="1500" b="1" dirty="0" err="1" smtClean="0">
                <a:latin typeface="+mj-ea"/>
                <a:ea typeface="+mj-ea"/>
              </a:rPr>
              <a:t>인삼재배지</a:t>
            </a:r>
            <a:r>
              <a:rPr lang="ko-KR" altLang="en-US" sz="1500" b="1" dirty="0" smtClean="0">
                <a:latin typeface="+mj-ea"/>
                <a:ea typeface="+mj-ea"/>
              </a:rPr>
              <a:t> </a:t>
            </a:r>
            <a:r>
              <a:rPr lang="ko-KR" altLang="en-US" sz="1500" b="1" dirty="0" err="1" smtClean="0">
                <a:latin typeface="+mj-ea"/>
                <a:ea typeface="+mj-ea"/>
              </a:rPr>
              <a:t>폐차광망</a:t>
            </a:r>
            <a:r>
              <a:rPr lang="ko-KR" altLang="en-US" sz="1500" b="1" dirty="0" smtClean="0">
                <a:latin typeface="+mj-ea"/>
                <a:ea typeface="+mj-ea"/>
              </a:rPr>
              <a:t> 수거 지원</a:t>
            </a:r>
            <a:r>
              <a:rPr lang="en-US" altLang="ko-KR" sz="1500" b="1" dirty="0" smtClean="0">
                <a:latin typeface="+mj-ea"/>
                <a:ea typeface="+mj-ea"/>
              </a:rPr>
              <a:t>: 50</a:t>
            </a:r>
            <a:r>
              <a:rPr lang="ko-KR" altLang="en-US" sz="1500" b="1" dirty="0" smtClean="0">
                <a:latin typeface="+mj-ea"/>
                <a:ea typeface="+mj-ea"/>
              </a:rPr>
              <a:t>톤 </a:t>
            </a:r>
            <a:r>
              <a:rPr lang="en-US" altLang="ko-KR" sz="1500" b="1" dirty="0" smtClean="0">
                <a:latin typeface="+mj-ea"/>
                <a:ea typeface="+mj-ea"/>
              </a:rPr>
              <a:t>/ 20</a:t>
            </a:r>
            <a:r>
              <a:rPr lang="ko-KR" altLang="en-US" sz="1500" b="1" dirty="0" smtClean="0">
                <a:latin typeface="+mj-ea"/>
                <a:ea typeface="+mj-ea"/>
              </a:rPr>
              <a:t>백만원</a:t>
            </a:r>
            <a:endParaRPr lang="ko-KR" altLang="en-US" sz="1500" b="1" dirty="0">
              <a:latin typeface="+mj-ea"/>
              <a:ea typeface="+mj-ea"/>
            </a:endParaRPr>
          </a:p>
        </p:txBody>
      </p:sp>
      <p:sp>
        <p:nvSpPr>
          <p:cNvPr id="55" name="대각선 방향의 모서리가 둥근 사각형 54"/>
          <p:cNvSpPr/>
          <p:nvPr/>
        </p:nvSpPr>
        <p:spPr bwMode="auto">
          <a:xfrm>
            <a:off x="2261258" y="4244144"/>
            <a:ext cx="6264698" cy="421519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/>
            <a:r>
              <a:rPr lang="ko-KR" altLang="en-US" sz="1500" b="1" dirty="0" smtClean="0">
                <a:latin typeface="+mj-ea"/>
                <a:ea typeface="+mj-ea"/>
              </a:rPr>
              <a:t> </a:t>
            </a:r>
            <a:r>
              <a:rPr lang="ko-KR" altLang="en-US" sz="1500" b="1" spc="-150" dirty="0" smtClean="0">
                <a:latin typeface="+mj-ea"/>
                <a:ea typeface="+mj-ea"/>
              </a:rPr>
              <a:t>인삼 </a:t>
            </a:r>
            <a:r>
              <a:rPr lang="ko-KR" altLang="en-US" sz="1500" b="1" spc="-150" dirty="0" err="1" smtClean="0">
                <a:latin typeface="+mj-ea"/>
                <a:ea typeface="+mj-ea"/>
              </a:rPr>
              <a:t>고온피해</a:t>
            </a:r>
            <a:r>
              <a:rPr lang="ko-KR" altLang="en-US" sz="1500" b="1" spc="-150" dirty="0" smtClean="0">
                <a:latin typeface="+mj-ea"/>
                <a:ea typeface="+mj-ea"/>
              </a:rPr>
              <a:t> 경감을 위한 시설재배 시범사업</a:t>
            </a:r>
            <a:r>
              <a:rPr lang="en-US" altLang="ko-KR" sz="1500" b="1" spc="-150" dirty="0" smtClean="0">
                <a:latin typeface="+mj-ea"/>
                <a:ea typeface="+mj-ea"/>
              </a:rPr>
              <a:t>(</a:t>
            </a:r>
            <a:r>
              <a:rPr lang="ko-KR" altLang="en-US" sz="1500" b="1" spc="-150" dirty="0" smtClean="0">
                <a:latin typeface="+mj-ea"/>
                <a:ea typeface="+mj-ea"/>
              </a:rPr>
              <a:t>신규</a:t>
            </a:r>
            <a:r>
              <a:rPr lang="en-US" altLang="ko-KR" sz="1500" b="1" spc="-150" dirty="0" smtClean="0">
                <a:latin typeface="+mj-ea"/>
                <a:ea typeface="+mj-ea"/>
              </a:rPr>
              <a:t>)</a:t>
            </a:r>
            <a:r>
              <a:rPr lang="en-US" altLang="ko-KR" sz="1500" b="1" dirty="0" smtClean="0">
                <a:latin typeface="+mj-ea"/>
                <a:ea typeface="+mj-ea"/>
              </a:rPr>
              <a:t>: 1</a:t>
            </a:r>
            <a:r>
              <a:rPr lang="ko-KR" altLang="en-US" sz="1500" b="1" dirty="0" smtClean="0">
                <a:latin typeface="+mj-ea"/>
                <a:ea typeface="+mj-ea"/>
              </a:rPr>
              <a:t>개소 </a:t>
            </a:r>
            <a:r>
              <a:rPr lang="en-US" altLang="ko-KR" sz="1500" b="1" dirty="0" smtClean="0">
                <a:latin typeface="+mj-ea"/>
                <a:ea typeface="+mj-ea"/>
              </a:rPr>
              <a:t>/ 40</a:t>
            </a:r>
            <a:r>
              <a:rPr lang="ko-KR" altLang="en-US" sz="1500" b="1" dirty="0" smtClean="0">
                <a:latin typeface="+mj-ea"/>
                <a:ea typeface="+mj-ea"/>
              </a:rPr>
              <a:t>백만원</a:t>
            </a:r>
            <a:endParaRPr lang="ko-KR" altLang="en-US" sz="1500" b="1" dirty="0">
              <a:latin typeface="+mj-ea"/>
              <a:ea typeface="+mj-ea"/>
            </a:endParaRPr>
          </a:p>
        </p:txBody>
      </p:sp>
      <p:sp>
        <p:nvSpPr>
          <p:cNvPr id="56" name="대각선 방향의 모서리가 둥근 사각형 55"/>
          <p:cNvSpPr/>
          <p:nvPr/>
        </p:nvSpPr>
        <p:spPr bwMode="auto">
          <a:xfrm>
            <a:off x="2240760" y="4768698"/>
            <a:ext cx="6264694" cy="417596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500" b="1" dirty="0" smtClean="0">
                <a:latin typeface="+mj-ea"/>
                <a:ea typeface="+mj-ea"/>
              </a:rPr>
              <a:t>약용작물 안정 생산 시범사업</a:t>
            </a:r>
            <a:r>
              <a:rPr lang="en-US" altLang="ko-KR" sz="1500" b="1" dirty="0" smtClean="0">
                <a:latin typeface="+mj-ea"/>
                <a:ea typeface="+mj-ea"/>
              </a:rPr>
              <a:t>: 1</a:t>
            </a:r>
            <a:r>
              <a:rPr lang="ko-KR" altLang="en-US" sz="1500" b="1" dirty="0" smtClean="0">
                <a:latin typeface="+mj-ea"/>
                <a:ea typeface="+mj-ea"/>
              </a:rPr>
              <a:t>개소 </a:t>
            </a:r>
            <a:r>
              <a:rPr lang="en-US" altLang="ko-KR" sz="1500" b="1" dirty="0" smtClean="0">
                <a:latin typeface="+mj-ea"/>
                <a:ea typeface="+mj-ea"/>
              </a:rPr>
              <a:t>/ 20</a:t>
            </a:r>
            <a:r>
              <a:rPr lang="ko-KR" altLang="en-US" sz="1500" b="1" dirty="0" smtClean="0">
                <a:latin typeface="+mj-ea"/>
                <a:ea typeface="+mj-ea"/>
              </a:rPr>
              <a:t>백만원 </a:t>
            </a:r>
            <a:endParaRPr lang="en-US" altLang="ko-KR" sz="1500" b="1" dirty="0">
              <a:latin typeface="+mj-ea"/>
              <a:ea typeface="+mj-ea"/>
            </a:endParaRPr>
          </a:p>
        </p:txBody>
      </p:sp>
      <p:sp>
        <p:nvSpPr>
          <p:cNvPr id="57" name="대각선 방향의 모서리가 둥근 사각형 56"/>
          <p:cNvSpPr/>
          <p:nvPr/>
        </p:nvSpPr>
        <p:spPr bwMode="auto">
          <a:xfrm>
            <a:off x="1547667" y="4748200"/>
            <a:ext cx="576053" cy="1921160"/>
          </a:xfrm>
          <a:prstGeom prst="round2DiagRect">
            <a:avLst/>
          </a:prstGeom>
          <a:solidFill>
            <a:srgbClr val="0070C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smtClean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한방약초산업</a:t>
            </a:r>
            <a:endParaRPr kumimoji="0" lang="en-US" altLang="ko-KR" sz="1500" b="1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r>
              <a:rPr kumimoji="0" lang="ko-KR" altLang="en-US" sz="15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육성</a:t>
            </a:r>
            <a:endParaRPr kumimoji="0"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대각선 방향의 모서리가 둥근 사각형 58"/>
          <p:cNvSpPr/>
          <p:nvPr/>
        </p:nvSpPr>
        <p:spPr bwMode="auto">
          <a:xfrm>
            <a:off x="2240760" y="5263664"/>
            <a:ext cx="6264694" cy="417596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500" b="1" dirty="0" err="1" smtClean="0">
                <a:latin typeface="+mj-ea"/>
                <a:ea typeface="+mj-ea"/>
              </a:rPr>
              <a:t>토종종자</a:t>
            </a:r>
            <a:r>
              <a:rPr lang="ko-KR" altLang="en-US" sz="1500" b="1" dirty="0" smtClean="0">
                <a:latin typeface="+mj-ea"/>
                <a:ea typeface="+mj-ea"/>
              </a:rPr>
              <a:t> 수집</a:t>
            </a:r>
            <a:r>
              <a:rPr lang="en-US" altLang="ko-KR" sz="1500" b="1" dirty="0" smtClean="0">
                <a:latin typeface="+mj-ea"/>
                <a:ea typeface="+mj-ea"/>
              </a:rPr>
              <a:t>·</a:t>
            </a:r>
            <a:r>
              <a:rPr lang="ko-KR" altLang="en-US" sz="1500" b="1" dirty="0" smtClean="0">
                <a:latin typeface="+mj-ea"/>
                <a:ea typeface="+mj-ea"/>
              </a:rPr>
              <a:t>보존 사업</a:t>
            </a:r>
            <a:r>
              <a:rPr lang="en-US" altLang="ko-KR" sz="1500" b="1" dirty="0" smtClean="0">
                <a:latin typeface="+mj-ea"/>
                <a:ea typeface="+mj-ea"/>
              </a:rPr>
              <a:t>: 10</a:t>
            </a:r>
            <a:r>
              <a:rPr lang="ko-KR" altLang="en-US" sz="1500" b="1" dirty="0" smtClean="0">
                <a:latin typeface="+mj-ea"/>
                <a:ea typeface="+mj-ea"/>
              </a:rPr>
              <a:t>백만원</a:t>
            </a:r>
            <a:endParaRPr lang="en-US" altLang="ko-KR" sz="1500" b="1" dirty="0">
              <a:latin typeface="+mj-ea"/>
              <a:ea typeface="+mj-ea"/>
            </a:endParaRPr>
          </a:p>
        </p:txBody>
      </p:sp>
      <p:sp>
        <p:nvSpPr>
          <p:cNvPr id="60" name="대각선 방향의 모서리가 둥근 사각형 59"/>
          <p:cNvSpPr/>
          <p:nvPr/>
        </p:nvSpPr>
        <p:spPr bwMode="auto">
          <a:xfrm>
            <a:off x="2267746" y="5756798"/>
            <a:ext cx="6264694" cy="417596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500" b="1" dirty="0" smtClean="0">
                <a:latin typeface="+mj-ea"/>
                <a:ea typeface="+mj-ea"/>
              </a:rPr>
              <a:t>약용작물 실증 재배</a:t>
            </a:r>
            <a:r>
              <a:rPr lang="en-US" altLang="ko-KR" sz="1500" b="1" dirty="0">
                <a:latin typeface="+mj-ea"/>
                <a:ea typeface="+mj-ea"/>
              </a:rPr>
              <a:t>/</a:t>
            </a:r>
            <a:r>
              <a:rPr lang="ko-KR" altLang="en-US" sz="1500" b="1" dirty="0" err="1" smtClean="0">
                <a:latin typeface="+mj-ea"/>
                <a:ea typeface="+mj-ea"/>
              </a:rPr>
              <a:t>전시포</a:t>
            </a:r>
            <a:r>
              <a:rPr lang="ko-KR" altLang="en-US" sz="1500" b="1" dirty="0" smtClean="0">
                <a:latin typeface="+mj-ea"/>
                <a:ea typeface="+mj-ea"/>
              </a:rPr>
              <a:t> 운영</a:t>
            </a:r>
            <a:r>
              <a:rPr lang="en-US" altLang="ko-KR" sz="1500" b="1" dirty="0" smtClean="0">
                <a:latin typeface="+mj-ea"/>
                <a:ea typeface="+mj-ea"/>
              </a:rPr>
              <a:t>: 2</a:t>
            </a:r>
            <a:r>
              <a:rPr lang="ko-KR" altLang="en-US" sz="1500" b="1" dirty="0" smtClean="0">
                <a:latin typeface="+mj-ea"/>
                <a:ea typeface="+mj-ea"/>
              </a:rPr>
              <a:t>개소</a:t>
            </a:r>
            <a:r>
              <a:rPr lang="en-US" altLang="ko-KR" sz="1500" b="1" dirty="0" smtClean="0">
                <a:latin typeface="+mj-ea"/>
                <a:ea typeface="+mj-ea"/>
              </a:rPr>
              <a:t>(</a:t>
            </a:r>
            <a:r>
              <a:rPr lang="ko-KR" altLang="en-US" sz="1500" b="1" dirty="0" err="1" smtClean="0">
                <a:latin typeface="+mj-ea"/>
                <a:ea typeface="+mj-ea"/>
              </a:rPr>
              <a:t>장단면</a:t>
            </a:r>
            <a:r>
              <a:rPr lang="en-US" altLang="ko-KR" sz="1500" b="1" dirty="0" smtClean="0">
                <a:latin typeface="+mj-ea"/>
                <a:ea typeface="+mj-ea"/>
              </a:rPr>
              <a:t>, </a:t>
            </a:r>
            <a:r>
              <a:rPr lang="ko-KR" altLang="en-US" sz="1500" b="1" dirty="0" err="1" smtClean="0">
                <a:latin typeface="+mj-ea"/>
                <a:ea typeface="+mj-ea"/>
              </a:rPr>
              <a:t>법원읍</a:t>
            </a:r>
            <a:r>
              <a:rPr lang="en-US" altLang="ko-KR" sz="1500" b="1" dirty="0" smtClean="0">
                <a:latin typeface="+mj-ea"/>
                <a:ea typeface="+mj-ea"/>
              </a:rPr>
              <a:t>)</a:t>
            </a:r>
            <a:endParaRPr lang="en-US" altLang="ko-KR" sz="1500" b="1" dirty="0">
              <a:latin typeface="+mj-ea"/>
              <a:ea typeface="+mj-ea"/>
            </a:endParaRPr>
          </a:p>
        </p:txBody>
      </p:sp>
      <p:sp>
        <p:nvSpPr>
          <p:cNvPr id="61" name="대각선 방향의 모서리가 둥근 사각형 60"/>
          <p:cNvSpPr/>
          <p:nvPr/>
        </p:nvSpPr>
        <p:spPr bwMode="auto">
          <a:xfrm>
            <a:off x="2267746" y="6237312"/>
            <a:ext cx="6264694" cy="417596"/>
          </a:xfrm>
          <a:prstGeom prst="round2DiagRect">
            <a:avLst/>
          </a:prstGeom>
          <a:solidFill>
            <a:schemeClr val="accent5"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ko-KR" altLang="en-US" sz="1500" b="1" dirty="0" err="1" smtClean="0">
                <a:latin typeface="+mj-ea"/>
                <a:ea typeface="+mj-ea"/>
              </a:rPr>
              <a:t>농가보급</a:t>
            </a:r>
            <a:r>
              <a:rPr lang="ko-KR" altLang="en-US" sz="1500" b="1" dirty="0" smtClean="0">
                <a:latin typeface="+mj-ea"/>
                <a:ea typeface="+mj-ea"/>
              </a:rPr>
              <a:t> 및 생산기반 마련</a:t>
            </a:r>
            <a:r>
              <a:rPr lang="en-US" altLang="ko-KR" sz="1500" b="1" dirty="0" smtClean="0">
                <a:latin typeface="+mj-ea"/>
                <a:ea typeface="+mj-ea"/>
              </a:rPr>
              <a:t>: </a:t>
            </a:r>
            <a:r>
              <a:rPr lang="ko-KR" altLang="en-US" sz="1500" b="1" dirty="0" smtClean="0">
                <a:latin typeface="+mj-ea"/>
                <a:ea typeface="+mj-ea"/>
              </a:rPr>
              <a:t>홍보</a:t>
            </a:r>
            <a:r>
              <a:rPr lang="en-US" altLang="ko-KR" sz="1500" b="1" dirty="0" smtClean="0">
                <a:latin typeface="+mj-ea"/>
                <a:ea typeface="+mj-ea"/>
              </a:rPr>
              <a:t>·</a:t>
            </a:r>
            <a:r>
              <a:rPr lang="ko-KR" altLang="en-US" sz="1500" b="1" dirty="0" smtClean="0">
                <a:latin typeface="+mj-ea"/>
                <a:ea typeface="+mj-ea"/>
              </a:rPr>
              <a:t>체험 및 </a:t>
            </a:r>
            <a:r>
              <a:rPr lang="ko-KR" altLang="en-US" sz="1500" b="1" dirty="0" err="1" smtClean="0">
                <a:latin typeface="+mj-ea"/>
                <a:ea typeface="+mj-ea"/>
              </a:rPr>
              <a:t>현장교육장</a:t>
            </a:r>
            <a:r>
              <a:rPr lang="ko-KR" altLang="en-US" sz="1500" b="1" dirty="0" smtClean="0">
                <a:latin typeface="+mj-ea"/>
                <a:ea typeface="+mj-ea"/>
              </a:rPr>
              <a:t> 활용</a:t>
            </a:r>
            <a:endParaRPr lang="en-US" altLang="ko-KR" sz="15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5181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412086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5941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</a:t>
            </a:r>
            <a:r>
              <a:rPr lang="en-US" altLang="ko-KR" sz="2200" dirty="0"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9.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7895" y="4384738"/>
            <a:ext cx="324319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파주장단콩웰빙마루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2993366" y="4424192"/>
            <a:ext cx="3378834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109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296639" y="141277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파주시가 추진하는 신개념 </a:t>
            </a:r>
            <a:r>
              <a:rPr lang="ko-KR" altLang="en-US" b="1" dirty="0" err="1">
                <a:latin typeface="맑은 고딕" pitchFamily="50" charset="-127"/>
              </a:rPr>
              <a:t>농업융복합</a:t>
            </a:r>
            <a:r>
              <a:rPr lang="ko-KR" altLang="en-US" b="1" dirty="0">
                <a:latin typeface="맑은 고딕" pitchFamily="50" charset="-127"/>
              </a:rPr>
              <a:t> 특화사업으로 </a:t>
            </a:r>
            <a:r>
              <a:rPr lang="ko-KR" altLang="en-US" b="1" dirty="0" err="1">
                <a:latin typeface="맑은 고딕" pitchFamily="50" charset="-127"/>
              </a:rPr>
              <a:t>파주장단콩</a:t>
            </a:r>
            <a:r>
              <a:rPr lang="ko-KR" altLang="en-US" b="1" dirty="0">
                <a:latin typeface="맑은 고딕" pitchFamily="50" charset="-127"/>
              </a:rPr>
              <a:t> 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b="1" dirty="0">
                <a:latin typeface="맑은 고딕" pitchFamily="50" charset="-127"/>
              </a:rPr>
              <a:t>    </a:t>
            </a:r>
            <a:r>
              <a:rPr lang="ko-KR" altLang="en-US" b="1" dirty="0">
                <a:latin typeface="맑은 고딕" pitchFamily="50" charset="-127"/>
              </a:rPr>
              <a:t>및 파주농특산물을 기반으로 파주 농업의 가치 재창출</a:t>
            </a:r>
            <a:endParaRPr lang="en-US" altLang="ko-KR" b="1" dirty="0">
              <a:latin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 bwMode="auto">
          <a:xfrm>
            <a:off x="421950" y="2342419"/>
            <a:ext cx="793253" cy="4110917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Rectangle 23"/>
          <p:cNvSpPr>
            <a:spLocks noChangeArrowheads="1"/>
          </p:cNvSpPr>
          <p:nvPr/>
        </p:nvSpPr>
        <p:spPr bwMode="auto">
          <a:xfrm>
            <a:off x="528956" y="2431967"/>
            <a:ext cx="722312" cy="20980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9" name="직사각형 28"/>
          <p:cNvSpPr/>
          <p:nvPr/>
        </p:nvSpPr>
        <p:spPr bwMode="auto">
          <a:xfrm>
            <a:off x="421950" y="1413447"/>
            <a:ext cx="792163" cy="863425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539750" y="1428489"/>
            <a:ext cx="720725" cy="6809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7595" y="663079"/>
            <a:ext cx="63419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</a:t>
            </a:r>
            <a:r>
              <a:rPr kumimoji="0" lang="en-US" altLang="ko-KR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3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파주장단콩웰빙마루</a:t>
            </a:r>
            <a:r>
              <a:rPr lang="ko-KR" altLang="en-US" sz="2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운영</a:t>
            </a:r>
            <a:endParaRPr lang="en-US" altLang="ko-KR" sz="2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950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950" y="234241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846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파주장단콩웰빙마루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367152" y="2342419"/>
            <a:ext cx="50415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>
                <a:solidFill>
                  <a:schemeClr val="bg1"/>
                </a:solidFill>
                <a:latin typeface="맑은 고딕" pitchFamily="50" charset="-127"/>
              </a:rPr>
              <a:t> 일반현황 및 추진방향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296639" y="2636912"/>
            <a:ext cx="7560841" cy="3894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70" dirty="0">
                <a:latin typeface="맑은 고딕" pitchFamily="50" charset="-127"/>
                <a:ea typeface="맑은 고딕" pitchFamily="50" charset="-127"/>
              </a:rPr>
              <a:t>소 재 지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탄현면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필승로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396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시설규모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대지면적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48,940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㎡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연면적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3,506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㎡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개동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주요시설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생산가공동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판매관리동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>
                <a:latin typeface="맑은 고딕" pitchFamily="50" charset="-127"/>
                <a:ea typeface="맑은 고딕" pitchFamily="50" charset="-127"/>
              </a:rPr>
              <a:t>체험외식동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>
                <a:latin typeface="맑은 고딕" pitchFamily="50" charset="-127"/>
                <a:ea typeface="맑은 고딕" pitchFamily="50" charset="-127"/>
              </a:rPr>
              <a:t>조직현황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: 22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임원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2, </a:t>
            </a:r>
            <a:r>
              <a:rPr lang="ko-KR" altLang="en-US" sz="1600" b="1" dirty="0" err="1">
                <a:latin typeface="맑은 고딕" pitchFamily="50" charset="-127"/>
                <a:ea typeface="맑은 고딕" pitchFamily="50" charset="-127"/>
              </a:rPr>
              <a:t>경영지원팀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7,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사업운영팀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13)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di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70" dirty="0">
                <a:latin typeface="맑은 고딕" pitchFamily="50" charset="-127"/>
                <a:ea typeface="맑은 고딕" pitchFamily="50" charset="-127"/>
              </a:rPr>
              <a:t>개 장 일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: `21. 11. 11.</a:t>
            </a:r>
          </a:p>
          <a:p>
            <a:pPr marL="285750" indent="-285750" algn="di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60" dirty="0">
                <a:latin typeface="맑은 고딕" pitchFamily="50" charset="-127"/>
                <a:ea typeface="맑은 고딕" pitchFamily="50" charset="-127"/>
              </a:rPr>
              <a:t>출 자 액 </a:t>
            </a: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: 247.3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180.2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 관내농협 등 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67.1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di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2022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매출액 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: 16.9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억원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>
                <a:latin typeface="맑은 고딕" pitchFamily="50" charset="-127"/>
                <a:ea typeface="맑은 고딕" pitchFamily="50" charset="-127"/>
              </a:rPr>
              <a:t>2023 </a:t>
            </a:r>
            <a:r>
              <a:rPr kumimoji="0" lang="ko-KR" altLang="en-US" sz="1600" b="1" dirty="0"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파주농산물 기반 수익 컨텐츠 창출로 재무건전성 제고</a:t>
            </a:r>
            <a:endParaRPr kumimoji="0" lang="en-US" altLang="ko-KR" sz="14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지역상생 거버넌스 마케팅 시스템 확립</a:t>
            </a:r>
            <a:endParaRPr kumimoji="0"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35BD09D-A57E-3F9B-A311-0759E7BE0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3953720"/>
            <a:ext cx="3275856" cy="29042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AFA793-1620-13BE-0F6E-14D8C54A0088}"/>
              </a:ext>
            </a:extLst>
          </p:cNvPr>
          <p:cNvSpPr txBox="1"/>
          <p:nvPr/>
        </p:nvSpPr>
        <p:spPr>
          <a:xfrm>
            <a:off x="7598567" y="4077072"/>
            <a:ext cx="15454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/>
              <a:t>(</a:t>
            </a:r>
            <a:r>
              <a:rPr lang="ko-KR" altLang="en-US" sz="1000" dirty="0"/>
              <a:t>단위</a:t>
            </a:r>
            <a:r>
              <a:rPr lang="en-US" altLang="ko-KR" sz="1000" dirty="0"/>
              <a:t>: </a:t>
            </a:r>
            <a:r>
              <a:rPr lang="ko-KR" altLang="en-US" sz="1000" dirty="0"/>
              <a:t>백만원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8163613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7595" y="663079"/>
            <a:ext cx="63419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400" spc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b="0" i="0" u="none" strike="noStrike" kern="1200" cap="none" spc="30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</a:rPr>
              <a:t>파주장단콩웰빙마루</a:t>
            </a:r>
            <a:r>
              <a:rPr kumimoji="0" lang="ko-KR" altLang="en-US" sz="24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</a:rPr>
              <a:t> 운영</a:t>
            </a:r>
            <a:r>
              <a:rPr kumimoji="0" lang="en-US" altLang="ko-KR" sz="24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</a:rPr>
              <a:t>계속</a:t>
            </a:r>
            <a:r>
              <a:rPr kumimoji="0" lang="en-US" altLang="ko-KR" sz="24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342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파주장단콩웰빙마루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D526C3E0-B6B3-0351-12A0-242992E85D6B}"/>
              </a:ext>
            </a:extLst>
          </p:cNvPr>
          <p:cNvSpPr/>
          <p:nvPr/>
        </p:nvSpPr>
        <p:spPr bwMode="auto">
          <a:xfrm>
            <a:off x="421950" y="1628922"/>
            <a:ext cx="793253" cy="4320357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Rectangle 23">
            <a:extLst>
              <a:ext uri="{FF2B5EF4-FFF2-40B4-BE49-F238E27FC236}">
                <a16:creationId xmlns:a16="http://schemas.microsoft.com/office/drawing/2014/main" id="{C852B1F3-30E3-4522-FDE5-AFE19AC237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453" y="1767925"/>
            <a:ext cx="722312" cy="20952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C6806B-C078-1CDC-B5B4-029DEC8843B1}"/>
              </a:ext>
            </a:extLst>
          </p:cNvPr>
          <p:cNvSpPr txBox="1"/>
          <p:nvPr/>
        </p:nvSpPr>
        <p:spPr>
          <a:xfrm>
            <a:off x="432049" y="1628923"/>
            <a:ext cx="72487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Rectangle 23">
            <a:extLst>
              <a:ext uri="{FF2B5EF4-FFF2-40B4-BE49-F238E27FC236}">
                <a16:creationId xmlns:a16="http://schemas.microsoft.com/office/drawing/2014/main" id="{44CAC39E-D729-B476-B02B-551F1687A8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152" y="1628923"/>
            <a:ext cx="6302271" cy="392771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파주농산물 기반 수익 컨텐츠 창출로 재무건전성 제고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214149CA-6775-B47A-E723-06AC74C12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6639" y="2107696"/>
            <a:ext cx="7739857" cy="2330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휴먼명조"/>
                <a:cs typeface="+mn-cs"/>
              </a:rPr>
              <a:t>(</a:t>
            </a:r>
            <a:r>
              <a:rPr kumimoji="0" lang="ko-KR" altLang="en-US" sz="15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휴먼명조"/>
                <a:cs typeface="+mn-cs"/>
              </a:rPr>
              <a:t>장류사업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휴먼명조"/>
                <a:cs typeface="+mn-cs"/>
              </a:rPr>
              <a:t>)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휴먼명조"/>
                <a:cs typeface="+mn-cs"/>
              </a:rPr>
              <a:t>제조기반 경쟁력을 활용한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휴먼명조"/>
                <a:cs typeface="+mn-cs"/>
              </a:rPr>
              <a:t>제품개발과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경로 확대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5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6.6</a:t>
            </a:r>
            <a:r>
              <a:rPr kumimoji="0" lang="ko-KR" altLang="en-US" sz="15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억원 매출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목표 </a:t>
            </a:r>
            <a:endParaRPr kumimoji="0" lang="en-US" altLang="ko-KR" sz="1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HACCP </a:t>
            </a:r>
            <a:r>
              <a:rPr kumimoji="0" lang="ko-KR" alt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장류제품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라인업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확보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장독분양 운영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확대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장단콩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특화제품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다각화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판매채널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확보</a:t>
            </a:r>
            <a:endParaRPr kumimoji="0" lang="en-US" altLang="ko-KR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(F&amp;B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사업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시즌 메뉴 다양화와 메뉴 개편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을 통한 신수요 창출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5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18.7</a:t>
            </a:r>
            <a:r>
              <a:rPr kumimoji="0" lang="ko-KR" altLang="en-US" sz="15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억원 매출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목표</a:t>
            </a:r>
            <a:endParaRPr kumimoji="0" lang="en-US" altLang="ko-KR" sz="1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프리미엄 메뉴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출시 및 </a:t>
            </a:r>
            <a:r>
              <a:rPr kumimoji="0" lang="ko-KR" altLang="en-US" sz="14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시즌별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메뉴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운영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서비스 품질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제고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5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로컬푸드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매장 역량강화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및 </a:t>
            </a:r>
            <a:r>
              <a:rPr kumimoji="0" lang="ko-KR" altLang="en-US" sz="15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소비저변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확대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로 자립 운영기반 확보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5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15</a:t>
            </a:r>
            <a:r>
              <a:rPr kumimoji="0" lang="ko-KR" altLang="en-US" sz="15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억원 매출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목표</a:t>
            </a:r>
            <a:endParaRPr kumimoji="0" lang="en-US" altLang="ko-KR" sz="15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판매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품목 다양화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및 품질 관리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두부 등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자사제품 적극 판매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정부 및 기관 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정책자금 확보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체험 및 관광연계 상품 확대로 수익 지속 창출</a:t>
            </a:r>
          </a:p>
        </p:txBody>
      </p:sp>
      <p:sp>
        <p:nvSpPr>
          <p:cNvPr id="12" name="Rectangle 23">
            <a:extLst>
              <a:ext uri="{FF2B5EF4-FFF2-40B4-BE49-F238E27FC236}">
                <a16:creationId xmlns:a16="http://schemas.microsoft.com/office/drawing/2014/main" id="{4183E9DF-4088-8B90-33D8-2616EB5B9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152" y="4731728"/>
            <a:ext cx="6302271" cy="392771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지역상생 거버넌스 마케팅 시스템 확립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D3B0D0EA-2F12-6214-2528-2CB41FC4C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6639" y="5158553"/>
            <a:ext cx="7739857" cy="79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홍보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마케팅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농업 및 관련기관 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6</a:t>
            </a:r>
            <a:r>
              <a:rPr kumimoji="0" lang="ko-KR" altLang="en-US" sz="15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차산업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대표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벤치마킹 프로그램 운영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지역상생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지역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연계협력 마케팅 추진기반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마련</a:t>
            </a:r>
          </a:p>
        </p:txBody>
      </p:sp>
    </p:spTree>
    <p:extLst>
      <p:ext uri="{BB962C8B-B14F-4D97-AF65-F5344CB8AC3E}">
        <p14:creationId xmlns:p14="http://schemas.microsoft.com/office/powerpoint/2010/main" val="4658225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12777</TotalTime>
  <Words>4764</Words>
  <Application>Microsoft Office PowerPoint</Application>
  <PresentationFormat>화면 슬라이드 쇼(4:3)</PresentationFormat>
  <Paragraphs>739</Paragraphs>
  <Slides>34</Slides>
  <Notes>32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45" baseType="lpstr">
      <vt:lpstr>HY견고딕</vt:lpstr>
      <vt:lpstr>HY헤드라인M</vt:lpstr>
      <vt:lpstr>굴림</vt:lpstr>
      <vt:lpstr>맑은 고딕</vt:lpstr>
      <vt:lpstr>바탕</vt:lpstr>
      <vt:lpstr>함초롬바탕</vt:lpstr>
      <vt:lpstr>휴먼명조</vt:lpstr>
      <vt:lpstr>Arial</vt:lpstr>
      <vt:lpstr>Bauhaus 93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1255</cp:revision>
  <cp:lastPrinted>2022-07-05T07:59:46Z</cp:lastPrinted>
  <dcterms:created xsi:type="dcterms:W3CDTF">2011-10-11T08:37:54Z</dcterms:created>
  <dcterms:modified xsi:type="dcterms:W3CDTF">2023-01-18T09:23:17Z</dcterms:modified>
</cp:coreProperties>
</file>