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15"/>
  </p:notesMasterIdLst>
  <p:handoutMasterIdLst>
    <p:handoutMasterId r:id="rId16"/>
  </p:handoutMasterIdLst>
  <p:sldIdLst>
    <p:sldId id="532" r:id="rId4"/>
    <p:sldId id="537" r:id="rId5"/>
    <p:sldId id="550" r:id="rId6"/>
    <p:sldId id="548" r:id="rId7"/>
    <p:sldId id="549" r:id="rId8"/>
    <p:sldId id="540" r:id="rId9"/>
    <p:sldId id="543" r:id="rId10"/>
    <p:sldId id="544" r:id="rId11"/>
    <p:sldId id="545" r:id="rId12"/>
    <p:sldId id="547" r:id="rId13"/>
    <p:sldId id="529" r:id="rId14"/>
  </p:sldIdLst>
  <p:sldSz cx="9144000" cy="5143500" type="screen16x9"/>
  <p:notesSz cx="9926638" cy="6797675"/>
  <p:embeddedFontLst>
    <p:embeddedFont>
      <p:font typeface="-윤고딕330" panose="020B0600000101010101" charset="-127"/>
      <p:regular r:id="rId17"/>
    </p:embeddedFont>
    <p:embeddedFont>
      <p:font typeface="한컴 고딕" panose="02000500000000000000" pitchFamily="2" charset="-127"/>
      <p:regular r:id="rId18"/>
      <p:bold r:id="rId19"/>
    </p:embeddedFont>
    <p:embeddedFont>
      <p:font typeface="한컴바탕" panose="02030600000101010101" pitchFamily="18" charset="2"/>
      <p:regular r:id="rId20"/>
    </p:embeddedFont>
    <p:embeddedFont>
      <p:font typeface="HY견고딕" panose="02030600000101010101" pitchFamily="18" charset="-127"/>
      <p:regular r:id="rId21"/>
    </p:embeddedFont>
    <p:embeddedFont>
      <p:font typeface="-윤고딕340" panose="020B0600000101010101" charset="-127"/>
      <p:regular r:id="rId22"/>
    </p:embeddedFont>
    <p:embeddedFont>
      <p:font typeface="HY헤드라인M" panose="02030600000101010101" pitchFamily="18" charset="-127"/>
      <p:regular r:id="rId23"/>
    </p:embeddedFont>
    <p:embeddedFont>
      <p:font typeface="경기천년제목 Bold" panose="02020803020101020101" pitchFamily="18" charset="-127"/>
      <p:bold r:id="rId24"/>
    </p:embeddedFont>
    <p:embeddedFont>
      <p:font typeface="경기천년제목V Bold" panose="02020803020101020101" pitchFamily="18" charset="-127"/>
      <p:bold r:id="rId25"/>
    </p:embeddedFont>
    <p:embeddedFont>
      <p:font typeface="맑은 고딕" panose="020B0503020000020004" pitchFamily="50" charset="-127"/>
      <p:regular r:id="rId26"/>
      <p:bold r:id="rId2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EC023DAF-F2EE-4EE3-BC75-E4CD80852CF1}">
          <p14:sldIdLst>
            <p14:sldId id="532"/>
            <p14:sldId id="537"/>
            <p14:sldId id="550"/>
            <p14:sldId id="548"/>
            <p14:sldId id="549"/>
            <p14:sldId id="540"/>
            <p14:sldId id="543"/>
            <p14:sldId id="544"/>
            <p14:sldId id="545"/>
            <p14:sldId id="547"/>
            <p14:sldId id="52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 userDrawn="1">
          <p15:clr>
            <a:srgbClr val="A4A3A4"/>
          </p15:clr>
        </p15:guide>
        <p15:guide id="2" pos="3127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." initials=".." lastIdx="1" clrIdx="0">
    <p:extLst>
      <p:ext uri="{19B8F6BF-5375-455C-9EA6-DF929625EA0E}">
        <p15:presenceInfo xmlns:p15="http://schemas.microsoft.com/office/powerpoint/2012/main" userId=".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BFE3"/>
    <a:srgbClr val="D0E3A5"/>
    <a:srgbClr val="ECF1F8"/>
    <a:srgbClr val="D6F1FA"/>
    <a:srgbClr val="EBF1DE"/>
    <a:srgbClr val="C5E3ED"/>
    <a:srgbClr val="A8CB59"/>
    <a:srgbClr val="BAD67C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20" autoAdjust="0"/>
    <p:restoredTop sz="81076" autoAdjust="0"/>
  </p:normalViewPr>
  <p:slideViewPr>
    <p:cSldViewPr>
      <p:cViewPr varScale="1">
        <p:scale>
          <a:sx n="115" d="100"/>
          <a:sy n="115" d="100"/>
        </p:scale>
        <p:origin x="90" y="90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25" d="100"/>
          <a:sy n="125" d="100"/>
        </p:scale>
        <p:origin x="354" y="-930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5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1BB28E-5743-43A4-969F-68613BB4D6F4}" type="doc">
      <dgm:prSet loTypeId="urn:microsoft.com/office/officeart/2005/8/layout/arrow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28F5FE7F-C69F-431E-A21F-5B2C13C2F224}">
      <dgm:prSet phldrT="[텍스트]"/>
      <dgm:spPr>
        <a:solidFill>
          <a:schemeClr val="tx2"/>
        </a:solidFill>
      </dgm:spPr>
      <dgm:t>
        <a:bodyPr/>
        <a:lstStyle/>
        <a:p>
          <a:pPr latinLnBrk="1"/>
          <a:r>
            <a:rPr lang="ko-KR" altLang="en-US" smtClean="0"/>
            <a:t>인허가</a:t>
          </a:r>
          <a:endParaRPr lang="ko-KR" altLang="en-US"/>
        </a:p>
      </dgm:t>
    </dgm:pt>
    <dgm:pt modelId="{24FA6311-1EEA-4E56-AFE4-220FB1B95465}" type="sibTrans" cxnId="{560E1E1F-BABA-45B9-8DEC-E05226C81B8E}">
      <dgm:prSet/>
      <dgm:spPr/>
      <dgm:t>
        <a:bodyPr/>
        <a:lstStyle/>
        <a:p>
          <a:pPr latinLnBrk="1"/>
          <a:endParaRPr lang="ko-KR" altLang="en-US"/>
        </a:p>
      </dgm:t>
    </dgm:pt>
    <dgm:pt modelId="{D34CF95A-398D-4B40-9E44-054B9BA233CC}" type="parTrans" cxnId="{560E1E1F-BABA-45B9-8DEC-E05226C81B8E}">
      <dgm:prSet/>
      <dgm:spPr/>
      <dgm:t>
        <a:bodyPr/>
        <a:lstStyle/>
        <a:p>
          <a:pPr latinLnBrk="1"/>
          <a:endParaRPr lang="ko-KR" altLang="en-US"/>
        </a:p>
      </dgm:t>
    </dgm:pt>
    <dgm:pt modelId="{BA609289-9BD5-47AD-9FF6-4DA4E86DD773}">
      <dgm:prSet phldrT="[텍스트]"/>
      <dgm:spPr/>
      <dgm:t>
        <a:bodyPr/>
        <a:lstStyle/>
        <a:p>
          <a:pPr latinLnBrk="1"/>
          <a:r>
            <a:rPr lang="ko-KR" altLang="en-US" smtClean="0"/>
            <a:t>행정업무</a:t>
          </a:r>
          <a:endParaRPr lang="ko-KR" altLang="en-US"/>
        </a:p>
      </dgm:t>
    </dgm:pt>
    <dgm:pt modelId="{6EECE06A-4D67-436B-8B87-82E2C103C479}" type="sibTrans" cxnId="{4EA4C340-45BF-494C-8DDF-AF8723F53871}">
      <dgm:prSet/>
      <dgm:spPr/>
      <dgm:t>
        <a:bodyPr/>
        <a:lstStyle/>
        <a:p>
          <a:pPr latinLnBrk="1"/>
          <a:endParaRPr lang="ko-KR" altLang="en-US"/>
        </a:p>
      </dgm:t>
    </dgm:pt>
    <dgm:pt modelId="{EE1B306A-9FD0-4BD0-BFCA-1E11EAED2A4A}" type="parTrans" cxnId="{4EA4C340-45BF-494C-8DDF-AF8723F53871}">
      <dgm:prSet/>
      <dgm:spPr/>
      <dgm:t>
        <a:bodyPr/>
        <a:lstStyle/>
        <a:p>
          <a:pPr latinLnBrk="1"/>
          <a:endParaRPr lang="ko-KR" altLang="en-US"/>
        </a:p>
      </dgm:t>
    </dgm:pt>
    <dgm:pt modelId="{C139AFE9-0887-4F5D-8913-C01FB1C6A52E}" type="pres">
      <dgm:prSet presAssocID="{431BB28E-5743-43A4-969F-68613BB4D6F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81FDE60-6D41-4CD2-8338-FDF9A95068C9}" type="pres">
      <dgm:prSet presAssocID="{BA609289-9BD5-47AD-9FF6-4DA4E86DD773}" presName="arrow" presStyleLbl="node1" presStyleIdx="0" presStyleCnt="2" custScaleY="100316" custRadScaleRad="72412" custRadScaleInc="-43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84C407-7EB4-4394-B915-04B952ADC39C}" type="pres">
      <dgm:prSet presAssocID="{28F5FE7F-C69F-431E-A21F-5B2C13C2F224}" presName="arrow" presStyleLbl="node1" presStyleIdx="1" presStyleCnt="2" custScaleY="100188" custRadScaleRad="80154" custRadScaleInc="39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D52DDC96-9EF8-4292-A5EA-15B8B5186CC6}" type="presOf" srcId="{431BB28E-5743-43A4-969F-68613BB4D6F4}" destId="{C139AFE9-0887-4F5D-8913-C01FB1C6A52E}" srcOrd="0" destOrd="0" presId="urn:microsoft.com/office/officeart/2005/8/layout/arrow1"/>
    <dgm:cxn modelId="{F0B1674C-B53C-4DE0-B844-7613C91654A6}" type="presOf" srcId="{28F5FE7F-C69F-431E-A21F-5B2C13C2F224}" destId="{8584C407-7EB4-4394-B915-04B952ADC39C}" srcOrd="0" destOrd="0" presId="urn:microsoft.com/office/officeart/2005/8/layout/arrow1"/>
    <dgm:cxn modelId="{4EA4C340-45BF-494C-8DDF-AF8723F53871}" srcId="{431BB28E-5743-43A4-969F-68613BB4D6F4}" destId="{BA609289-9BD5-47AD-9FF6-4DA4E86DD773}" srcOrd="0" destOrd="0" parTransId="{EE1B306A-9FD0-4BD0-BFCA-1E11EAED2A4A}" sibTransId="{6EECE06A-4D67-436B-8B87-82E2C103C479}"/>
    <dgm:cxn modelId="{729C1D9C-6167-4EC7-8F72-2DB2D3A8514E}" type="presOf" srcId="{BA609289-9BD5-47AD-9FF6-4DA4E86DD773}" destId="{681FDE60-6D41-4CD2-8338-FDF9A95068C9}" srcOrd="0" destOrd="0" presId="urn:microsoft.com/office/officeart/2005/8/layout/arrow1"/>
    <dgm:cxn modelId="{560E1E1F-BABA-45B9-8DEC-E05226C81B8E}" srcId="{431BB28E-5743-43A4-969F-68613BB4D6F4}" destId="{28F5FE7F-C69F-431E-A21F-5B2C13C2F224}" srcOrd="1" destOrd="0" parTransId="{D34CF95A-398D-4B40-9E44-054B9BA233CC}" sibTransId="{24FA6311-1EEA-4E56-AFE4-220FB1B95465}"/>
    <dgm:cxn modelId="{514297F6-B379-42A0-983A-8EE29BC61E1A}" type="presParOf" srcId="{C139AFE9-0887-4F5D-8913-C01FB1C6A52E}" destId="{681FDE60-6D41-4CD2-8338-FDF9A95068C9}" srcOrd="0" destOrd="0" presId="urn:microsoft.com/office/officeart/2005/8/layout/arrow1"/>
    <dgm:cxn modelId="{31BAF134-6476-4CE1-88B9-BDC3BB318057}" type="presParOf" srcId="{C139AFE9-0887-4F5D-8913-C01FB1C6A52E}" destId="{8584C407-7EB4-4394-B915-04B952ADC39C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1FDE60-6D41-4CD2-8338-FDF9A95068C9}">
      <dsp:nvSpPr>
        <dsp:cNvPr id="0" name=""/>
        <dsp:cNvSpPr/>
      </dsp:nvSpPr>
      <dsp:spPr>
        <a:xfrm rot="16200000">
          <a:off x="227097" y="1759"/>
          <a:ext cx="953711" cy="956724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smtClean="0"/>
            <a:t>행정업무</a:t>
          </a:r>
          <a:endParaRPr lang="ko-KR" altLang="en-US" sz="1200" kern="1200"/>
        </a:p>
      </dsp:txBody>
      <dsp:txXfrm rot="5400000">
        <a:off x="392490" y="241694"/>
        <a:ext cx="789825" cy="476855"/>
      </dsp:txXfrm>
    </dsp:sp>
    <dsp:sp modelId="{8584C407-7EB4-4394-B915-04B952ADC39C}">
      <dsp:nvSpPr>
        <dsp:cNvPr id="0" name=""/>
        <dsp:cNvSpPr/>
      </dsp:nvSpPr>
      <dsp:spPr>
        <a:xfrm rot="5400000">
          <a:off x="1480128" y="2370"/>
          <a:ext cx="953711" cy="955504"/>
        </a:xfrm>
        <a:prstGeom prst="upArrow">
          <a:avLst>
            <a:gd name="adj1" fmla="val 50000"/>
            <a:gd name="adj2" fmla="val 35000"/>
          </a:avLst>
        </a:prstGeom>
        <a:solidFill>
          <a:schemeClr val="tx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smtClean="0"/>
            <a:t>인허가</a:t>
          </a:r>
          <a:endParaRPr lang="ko-KR" altLang="en-US" sz="1200" kern="1200"/>
        </a:p>
      </dsp:txBody>
      <dsp:txXfrm rot="-5400000">
        <a:off x="1479232" y="241695"/>
        <a:ext cx="788605" cy="476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4302625" cy="340265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1698" y="4"/>
            <a:ext cx="4302625" cy="340265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2024-05-23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56326"/>
            <a:ext cx="4302625" cy="340264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1698" y="6456326"/>
            <a:ext cx="4302625" cy="340264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0" y="1"/>
            <a:ext cx="4301543" cy="339884"/>
          </a:xfrm>
          <a:prstGeom prst="rect">
            <a:avLst/>
          </a:prstGeom>
        </p:spPr>
        <p:txBody>
          <a:bodyPr vert="horz" lIns="92093" tIns="46046" rIns="92093" bIns="46046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805" y="1"/>
            <a:ext cx="4301543" cy="339884"/>
          </a:xfrm>
          <a:prstGeom prst="rect">
            <a:avLst/>
          </a:prstGeom>
        </p:spPr>
        <p:txBody>
          <a:bodyPr vert="horz" lIns="92093" tIns="46046" rIns="92093" bIns="46046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2024-05-23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695575" y="508000"/>
            <a:ext cx="4535488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93" tIns="46046" rIns="92093" bIns="46046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5" y="3228899"/>
            <a:ext cx="7941310" cy="3058954"/>
          </a:xfrm>
          <a:prstGeom prst="rect">
            <a:avLst/>
          </a:prstGeom>
        </p:spPr>
        <p:txBody>
          <a:bodyPr vert="horz" lIns="92093" tIns="46046" rIns="92093" bIns="4604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0" y="6456613"/>
            <a:ext cx="4301543" cy="339884"/>
          </a:xfrm>
          <a:prstGeom prst="rect">
            <a:avLst/>
          </a:prstGeom>
        </p:spPr>
        <p:txBody>
          <a:bodyPr vert="horz" lIns="92093" tIns="46046" rIns="92093" bIns="46046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805" y="6456613"/>
            <a:ext cx="4301543" cy="339884"/>
          </a:xfrm>
          <a:prstGeom prst="rect">
            <a:avLst/>
          </a:prstGeom>
        </p:spPr>
        <p:txBody>
          <a:bodyPr vert="horz" lIns="92093" tIns="46046" rIns="92093" bIns="46046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0"/>
            <a:r>
              <a:rPr lang="ko-KR" altLang="en-US" b="1"/>
              <a:t>□ 건축주택국장 이종칠입니다</a:t>
            </a:r>
            <a:r>
              <a:rPr lang="en-US" altLang="ko-KR" b="1"/>
              <a:t>.</a:t>
            </a:r>
          </a:p>
          <a:p>
            <a:pPr fontAlgn="base" latinLnBrk="0"/>
            <a:endParaRPr lang="ko-KR" altLang="en-US"/>
          </a:p>
          <a:p>
            <a:pPr fontAlgn="base" latinLnBrk="0"/>
            <a:r>
              <a:rPr lang="en-US" altLang="ko-KR" b="1"/>
              <a:t> 2024</a:t>
            </a:r>
            <a:r>
              <a:rPr lang="ko-KR" altLang="en-US" b="1"/>
              <a:t>년도 행정사무감사 건축주택국 소관 주요업무 추진상황을 보고 드리겠습니다</a:t>
            </a:r>
            <a:r>
              <a:rPr lang="en-US" altLang="ko-KR" b="1"/>
              <a:t>.</a:t>
            </a:r>
            <a:endParaRPr lang="ko-KR" altLang="en-US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98629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fontAlgn="base" latinLnBrk="1"/>
            <a:r>
              <a:rPr lang="ko-KR" altLang="en-US" b="1" smtClean="0"/>
              <a:t>□ 먼저 허가총괄과 주요업무 추진상황에 대해 보고드리겠습니다</a:t>
            </a:r>
            <a:r>
              <a:rPr lang="en-US" altLang="ko-KR" b="1" smtClean="0"/>
              <a:t>.</a:t>
            </a:r>
          </a:p>
          <a:p>
            <a:pPr fontAlgn="base" latinLnBrk="1"/>
            <a:endParaRPr lang="ko-KR" altLang="en-US" smtClean="0"/>
          </a:p>
          <a:p>
            <a:pPr fontAlgn="base" latinLnBrk="1"/>
            <a:r>
              <a:rPr lang="en-US" altLang="ko-KR" smtClean="0"/>
              <a:t>- </a:t>
            </a:r>
            <a:r>
              <a:rPr lang="ko-KR" altLang="en-US" smtClean="0"/>
              <a:t>첫째 시민 체감형 인〮허가서비스 완성 입니다</a:t>
            </a:r>
            <a:r>
              <a:rPr lang="en-US" altLang="ko-KR" smtClean="0"/>
              <a:t>.</a:t>
            </a:r>
          </a:p>
          <a:p>
            <a:pPr fontAlgn="base" latinLnBrk="1"/>
            <a:endParaRPr lang="ko-KR" altLang="en-US" smtClean="0"/>
          </a:p>
          <a:p>
            <a:pPr fontAlgn="base" latinLnBrk="1"/>
            <a:r>
              <a:rPr lang="ko-KR" altLang="en-US" b="1" smtClean="0"/>
              <a:t>○ </a:t>
            </a:r>
            <a:r>
              <a:rPr lang="ko-KR" altLang="en-US" smtClean="0"/>
              <a:t>더욱 안정적이고 체계화된 시민 중심 인허가 서비스를 구축하였습니다</a:t>
            </a:r>
            <a:r>
              <a:rPr lang="en-US" altLang="ko-KR" smtClean="0"/>
              <a:t>.</a:t>
            </a:r>
          </a:p>
          <a:p>
            <a:pPr fontAlgn="base" latinLnBrk="1"/>
            <a:endParaRPr lang="ko-KR" altLang="en-US" smtClean="0"/>
          </a:p>
          <a:p>
            <a:pPr fontAlgn="base" latinLnBrk="1"/>
            <a:r>
              <a:rPr lang="en-US" altLang="ko-KR" smtClean="0"/>
              <a:t>2023</a:t>
            </a:r>
            <a:r>
              <a:rPr lang="ko-KR" altLang="en-US" smtClean="0"/>
              <a:t>년 </a:t>
            </a:r>
            <a:r>
              <a:rPr lang="en-US" altLang="ko-KR" smtClean="0"/>
              <a:t>7</a:t>
            </a:r>
            <a:r>
              <a:rPr lang="ko-KR" altLang="en-US" smtClean="0"/>
              <a:t>월부터 민원행정서비스 </a:t>
            </a:r>
            <a:r>
              <a:rPr lang="en-US" altLang="ko-KR" smtClean="0"/>
              <a:t>257 </a:t>
            </a:r>
            <a:r>
              <a:rPr lang="ko-KR" altLang="en-US" smtClean="0"/>
              <a:t>플러스 운영을 통해 인</a:t>
            </a:r>
            <a:r>
              <a:rPr lang="en-US" altLang="ko-KR" smtClean="0"/>
              <a:t>‧</a:t>
            </a:r>
            <a:r>
              <a:rPr lang="ko-KR" altLang="en-US" smtClean="0"/>
              <a:t>허가 처리기간을 </a:t>
            </a:r>
            <a:r>
              <a:rPr lang="en-US" altLang="ko-KR" smtClean="0"/>
              <a:t>2023</a:t>
            </a:r>
            <a:r>
              <a:rPr lang="ko-KR" altLang="en-US" smtClean="0"/>
              <a:t>년 상반기에는 </a:t>
            </a:r>
            <a:r>
              <a:rPr lang="en-US" altLang="ko-KR" smtClean="0"/>
              <a:t>41</a:t>
            </a:r>
            <a:r>
              <a:rPr lang="ko-KR" altLang="en-US" smtClean="0"/>
              <a:t>일</a:t>
            </a:r>
            <a:r>
              <a:rPr lang="en-US" altLang="ko-KR" smtClean="0"/>
              <a:t>, </a:t>
            </a:r>
            <a:r>
              <a:rPr lang="ko-KR" altLang="en-US" smtClean="0"/>
              <a:t>하반기에는 </a:t>
            </a:r>
            <a:r>
              <a:rPr lang="en-US" altLang="ko-KR" smtClean="0"/>
              <a:t>18</a:t>
            </a:r>
            <a:r>
              <a:rPr lang="ko-KR" altLang="en-US" smtClean="0"/>
              <a:t>일로 </a:t>
            </a:r>
            <a:r>
              <a:rPr lang="en-US" altLang="ko-KR" smtClean="0"/>
              <a:t>2</a:t>
            </a:r>
            <a:r>
              <a:rPr lang="ko-KR" altLang="en-US" smtClean="0"/>
              <a:t>배 이상 단축하는 성과를 도출하였습니다</a:t>
            </a:r>
            <a:r>
              <a:rPr lang="en-US" altLang="ko-KR" smtClean="0"/>
              <a:t>.</a:t>
            </a:r>
          </a:p>
          <a:p>
            <a:pPr fontAlgn="base" latinLnBrk="1"/>
            <a:r>
              <a:rPr lang="ko-KR" altLang="en-US" smtClean="0"/>
              <a:t>이에 따라 </a:t>
            </a:r>
            <a:r>
              <a:rPr lang="en-US" altLang="ko-KR" smtClean="0"/>
              <a:t>2024</a:t>
            </a:r>
            <a:r>
              <a:rPr lang="ko-KR" altLang="en-US" smtClean="0"/>
              <a:t>년부터 </a:t>
            </a:r>
            <a:r>
              <a:rPr lang="en-US" altLang="ko-KR" smtClean="0"/>
              <a:t>257 </a:t>
            </a:r>
            <a:r>
              <a:rPr lang="ko-KR" altLang="en-US" smtClean="0"/>
              <a:t>제도를 지속 운영하고 있으며 </a:t>
            </a:r>
            <a:r>
              <a:rPr lang="en-US" altLang="ko-KR" smtClean="0"/>
              <a:t>4</a:t>
            </a:r>
            <a:r>
              <a:rPr lang="ko-KR" altLang="en-US" smtClean="0"/>
              <a:t>월말 기준 준수율은 </a:t>
            </a:r>
            <a:r>
              <a:rPr lang="en-US" altLang="ko-KR" smtClean="0"/>
              <a:t>99.5%</a:t>
            </a:r>
            <a:r>
              <a:rPr lang="ko-KR" altLang="en-US" smtClean="0"/>
              <a:t>에 도달하고 있습니다</a:t>
            </a:r>
            <a:r>
              <a:rPr lang="en-US" altLang="ko-KR" smtClean="0"/>
              <a:t>.</a:t>
            </a:r>
          </a:p>
          <a:p>
            <a:pPr fontAlgn="base" latinLnBrk="1"/>
            <a:endParaRPr lang="en-US" altLang="ko-KR" smtClean="0"/>
          </a:p>
          <a:p>
            <a:pPr fontAlgn="base" latinLnBrk="1"/>
            <a:r>
              <a:rPr lang="ko-KR" altLang="en-US" smtClean="0"/>
              <a:t>또한 지역사회와 소통하고 협력하는 인허가 행정을 위해 큰 노력을 기울이고 있습니다</a:t>
            </a:r>
            <a:r>
              <a:rPr lang="en-US" altLang="ko-KR" smtClean="0"/>
              <a:t>. </a:t>
            </a:r>
          </a:p>
          <a:p>
            <a:pPr fontAlgn="base" latinLnBrk="1"/>
            <a:r>
              <a:rPr lang="ko-KR" altLang="en-US" smtClean="0"/>
              <a:t>건축주를 대상으로 민원만족도 조사를 실시하고 시민이 알기 쉬운 인허가 책자 제작으로 시민들에게 한걸음 다가가는 인허가 행정을 위해 노력하고 있으며</a:t>
            </a:r>
            <a:r>
              <a:rPr lang="en-US" altLang="ko-KR" smtClean="0"/>
              <a:t>,</a:t>
            </a:r>
          </a:p>
          <a:p>
            <a:pPr fontAlgn="base" latinLnBrk="1"/>
            <a:r>
              <a:rPr lang="ko-KR" altLang="en-US" smtClean="0"/>
              <a:t>대행업체와의</a:t>
            </a:r>
            <a:r>
              <a:rPr lang="en-US" altLang="ko-KR" smtClean="0"/>
              <a:t> </a:t>
            </a:r>
            <a:r>
              <a:rPr lang="ko-KR" altLang="en-US" smtClean="0"/>
              <a:t>상생협약식 개최</a:t>
            </a:r>
            <a:r>
              <a:rPr lang="en-US" altLang="ko-KR" smtClean="0"/>
              <a:t>, </a:t>
            </a:r>
            <a:r>
              <a:rPr lang="ko-KR" altLang="en-US" smtClean="0"/>
              <a:t>실무자급 간담회</a:t>
            </a:r>
            <a:r>
              <a:rPr lang="en-US" altLang="ko-KR" smtClean="0"/>
              <a:t>, </a:t>
            </a:r>
            <a:r>
              <a:rPr lang="ko-KR" altLang="en-US" smtClean="0"/>
              <a:t>홈페이지 정보공유 게시판 신설을 통한 소통 노력을 아끼지 않고 있습니다</a:t>
            </a:r>
            <a:r>
              <a:rPr lang="en-US" altLang="ko-KR" smtClean="0"/>
              <a:t>.</a:t>
            </a:r>
          </a:p>
          <a:p>
            <a:pPr fontAlgn="base" latinLnBrk="1"/>
            <a:endParaRPr lang="en-US" altLang="ko-KR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07">
              <a:defRPr/>
            </a:pPr>
            <a:fld id="{319C5C42-1261-4F9B-8894-8EFF6BD1D427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14307">
                <a:defRPr/>
              </a:pPr>
              <a:t>2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01285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="0" smtClean="0"/>
              <a:t>○ </a:t>
            </a:r>
            <a:r>
              <a:rPr lang="ko-KR" altLang="en-US" b="0"/>
              <a:t>다음은 </a:t>
            </a:r>
            <a:r>
              <a:rPr lang="ko-KR" altLang="en-US" b="0" dirty="0"/>
              <a:t>인</a:t>
            </a:r>
            <a:r>
              <a:rPr lang="en-US" altLang="ko-KR" b="0" dirty="0"/>
              <a:t>‧</a:t>
            </a:r>
            <a:r>
              <a:rPr lang="ko-KR" altLang="en-US" b="0" dirty="0"/>
              <a:t>허가 및 행정업무의 집중과 분리를 통한 인</a:t>
            </a:r>
            <a:r>
              <a:rPr lang="en-US" altLang="ko-KR" b="0" dirty="0"/>
              <a:t>‧</a:t>
            </a:r>
            <a:r>
              <a:rPr lang="ko-KR" altLang="en-US" b="0" dirty="0"/>
              <a:t>허가의 내실화 </a:t>
            </a:r>
            <a:r>
              <a:rPr lang="ko-KR" altLang="en-US" b="0"/>
              <a:t>추진입니다</a:t>
            </a:r>
            <a:r>
              <a:rPr lang="en-US" altLang="ko-KR" b="0"/>
              <a:t>.</a:t>
            </a:r>
          </a:p>
          <a:p>
            <a:pPr fontAlgn="base" latinLnBrk="1"/>
            <a:endParaRPr lang="en-US" altLang="ko-KR"/>
          </a:p>
          <a:p>
            <a:pPr fontAlgn="base" latinLnBrk="1"/>
            <a:r>
              <a:rPr lang="ko-KR" altLang="en-US"/>
              <a:t>허가총괄과를 </a:t>
            </a:r>
            <a:r>
              <a:rPr lang="ko-KR" altLang="en-US" smtClean="0"/>
              <a:t>신설하여 행정업무를 인허가 부서에서 분리하였습니다</a:t>
            </a:r>
            <a:r>
              <a:rPr lang="en-US" altLang="ko-KR" smtClean="0"/>
              <a:t>.</a:t>
            </a:r>
          </a:p>
          <a:p>
            <a:pPr fontAlgn="base" latinLnBrk="1"/>
            <a:r>
              <a:rPr lang="ko-KR" altLang="en-US" smtClean="0"/>
              <a:t>건축위원회와 </a:t>
            </a:r>
            <a:r>
              <a:rPr lang="ko-KR" altLang="en-US" dirty="0"/>
              <a:t>구조 </a:t>
            </a:r>
            <a:r>
              <a:rPr lang="ko-KR" altLang="en-US"/>
              <a:t>심의를 </a:t>
            </a:r>
            <a:r>
              <a:rPr lang="ko-KR" altLang="en-US" smtClean="0"/>
              <a:t>정례화하고</a:t>
            </a:r>
            <a:r>
              <a:rPr lang="en-US" altLang="ko-KR" dirty="0"/>
              <a:t>, </a:t>
            </a:r>
            <a:r>
              <a:rPr lang="ko-KR" altLang="en-US" dirty="0"/>
              <a:t>건축사 관리</a:t>
            </a:r>
            <a:r>
              <a:rPr lang="en-US" altLang="ko-KR" dirty="0"/>
              <a:t>‧</a:t>
            </a:r>
            <a:r>
              <a:rPr lang="ko-KR" altLang="en-US" dirty="0"/>
              <a:t>감독 강화를 위한 건축사 </a:t>
            </a:r>
            <a:r>
              <a:rPr lang="ko-KR" altLang="en-US"/>
              <a:t>징계위원회 </a:t>
            </a:r>
            <a:r>
              <a:rPr lang="ko-KR" altLang="en-US" smtClean="0"/>
              <a:t>운영으로 위원회 운영의 내실화를 꾀하고 있습니다</a:t>
            </a:r>
            <a:r>
              <a:rPr lang="en-US" altLang="ko-KR"/>
              <a:t>. </a:t>
            </a:r>
            <a:endParaRPr lang="en-US" altLang="ko-KR" smtClean="0"/>
          </a:p>
          <a:p>
            <a:pPr fontAlgn="base" latinLnBrk="1"/>
            <a:endParaRPr lang="en-US" altLang="ko-KR" smtClean="0"/>
          </a:p>
          <a:p>
            <a:pPr fontAlgn="base" latinLnBrk="1"/>
            <a:r>
              <a:rPr lang="ko-KR" altLang="en-US" smtClean="0"/>
              <a:t>또</a:t>
            </a:r>
            <a:r>
              <a:rPr lang="en-US" altLang="ko-KR" smtClean="0"/>
              <a:t>, </a:t>
            </a:r>
            <a:r>
              <a:rPr lang="ko-KR" altLang="en-US" smtClean="0"/>
              <a:t>상위기관 </a:t>
            </a:r>
            <a:r>
              <a:rPr lang="ko-KR" altLang="en-US"/>
              <a:t>평가</a:t>
            </a:r>
            <a:r>
              <a:rPr lang="en-US" altLang="ko-KR" smtClean="0"/>
              <a:t>, </a:t>
            </a:r>
            <a:r>
              <a:rPr lang="ko-KR" altLang="en-US" smtClean="0"/>
              <a:t>건축조례 관리</a:t>
            </a:r>
            <a:r>
              <a:rPr lang="en-US" altLang="ko-KR" smtClean="0"/>
              <a:t>, </a:t>
            </a:r>
            <a:r>
              <a:rPr lang="ko-KR" altLang="en-US"/>
              <a:t>업무대행 수수료 지급</a:t>
            </a:r>
            <a:r>
              <a:rPr lang="en-US" altLang="ko-KR"/>
              <a:t>, </a:t>
            </a:r>
            <a:r>
              <a:rPr lang="ko-KR" altLang="en-US"/>
              <a:t>인허가 공무원 교육 및 대행업소 간담회 개최 등 </a:t>
            </a:r>
            <a:endParaRPr lang="en-US" altLang="ko-KR" smtClean="0"/>
          </a:p>
          <a:p>
            <a:pPr fontAlgn="base" latinLnBrk="1"/>
            <a:r>
              <a:rPr lang="ko-KR" altLang="en-US" smtClean="0"/>
              <a:t>허가</a:t>
            </a:r>
            <a:r>
              <a:rPr lang="en-US" altLang="ko-KR"/>
              <a:t>1,2,3</a:t>
            </a:r>
            <a:r>
              <a:rPr lang="ko-KR" altLang="en-US"/>
              <a:t>과의 행정업무를 </a:t>
            </a:r>
            <a:r>
              <a:rPr lang="ko-KR" altLang="en-US" smtClean="0"/>
              <a:t>이관하여 허가총괄과에서 총괄 </a:t>
            </a:r>
            <a:r>
              <a:rPr lang="ko-KR" altLang="en-US"/>
              <a:t>관리하고 있습니다</a:t>
            </a:r>
            <a:r>
              <a:rPr lang="en-US" altLang="ko-KR" smtClean="0"/>
              <a:t>.</a:t>
            </a:r>
          </a:p>
          <a:p>
            <a:pPr fontAlgn="base" latinLnBrk="1"/>
            <a:endParaRPr lang="ko-KR" altLang="en-US" dirty="0"/>
          </a:p>
          <a:p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07">
              <a:defRPr/>
            </a:pPr>
            <a:fld id="{319C5C42-1261-4F9B-8894-8EFF6BD1D427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14307">
                <a:defRPr/>
              </a:pPr>
              <a:t>3</a:t>
            </a:fld>
            <a:endParaRPr lang="ko-KR" altLang="en-US" dirty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63543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b="1" smtClean="0"/>
              <a:t>□ 다음은</a:t>
            </a:r>
            <a:r>
              <a:rPr lang="ko-KR" altLang="en-US" b="1"/>
              <a:t> 허가</a:t>
            </a:r>
            <a:r>
              <a:rPr lang="en-US" altLang="ko-KR" b="1"/>
              <a:t>1,2,3</a:t>
            </a:r>
            <a:r>
              <a:rPr lang="ko-KR" altLang="en-US" b="1"/>
              <a:t>과 주요업무 </a:t>
            </a:r>
            <a:r>
              <a:rPr lang="ko-KR" altLang="en-US" b="1" smtClean="0"/>
              <a:t>추진상황입니다</a:t>
            </a:r>
            <a:r>
              <a:rPr lang="en-US" altLang="ko-KR" b="1" smtClean="0"/>
              <a:t>.</a:t>
            </a:r>
            <a:endParaRPr lang="en-US" altLang="ko-KR" b="1"/>
          </a:p>
          <a:p>
            <a:endParaRPr lang="en-US" altLang="ko-KR" smtClean="0"/>
          </a:p>
          <a:p>
            <a:pPr marL="171450" indent="-171450">
              <a:buFontTx/>
              <a:buChar char="-"/>
            </a:pPr>
            <a:r>
              <a:rPr lang="ko-KR" altLang="en-US" smtClean="0"/>
              <a:t>인허가 부서 통합</a:t>
            </a:r>
            <a:r>
              <a:rPr lang="en-US" altLang="ko-KR" smtClean="0"/>
              <a:t>, </a:t>
            </a:r>
            <a:r>
              <a:rPr lang="ko-KR" altLang="en-US" smtClean="0"/>
              <a:t>허가</a:t>
            </a:r>
            <a:r>
              <a:rPr lang="en-US" altLang="ko-KR" smtClean="0"/>
              <a:t>123</a:t>
            </a:r>
            <a:r>
              <a:rPr lang="ko-KR" altLang="en-US" smtClean="0"/>
              <a:t>과 운영입니다</a:t>
            </a:r>
            <a:r>
              <a:rPr lang="en-US" altLang="ko-KR" smtClean="0"/>
              <a:t>.</a:t>
            </a:r>
          </a:p>
          <a:p>
            <a:pPr marL="0" indent="0">
              <a:buFontTx/>
              <a:buNone/>
            </a:pPr>
            <a:r>
              <a:rPr lang="ko-KR" altLang="en-US" smtClean="0"/>
              <a:t>    건축</a:t>
            </a:r>
            <a:r>
              <a:rPr lang="en-US" altLang="ko-KR" smtClean="0"/>
              <a:t>, </a:t>
            </a:r>
            <a:r>
              <a:rPr lang="ko-KR" altLang="en-US" smtClean="0"/>
              <a:t>개발</a:t>
            </a:r>
            <a:r>
              <a:rPr lang="en-US" altLang="ko-KR" smtClean="0"/>
              <a:t>, </a:t>
            </a:r>
            <a:r>
              <a:rPr lang="ko-KR" altLang="en-US" smtClean="0"/>
              <a:t>농지</a:t>
            </a:r>
            <a:r>
              <a:rPr lang="en-US" altLang="ko-KR" smtClean="0"/>
              <a:t>, </a:t>
            </a:r>
            <a:r>
              <a:rPr lang="ko-KR" altLang="en-US" smtClean="0"/>
              <a:t>산지 종합검토로 신속하고 효율적인 민원 처리에 박차를 가하고 있습니다</a:t>
            </a:r>
            <a:r>
              <a:rPr lang="en-US" altLang="ko-KR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099670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fontAlgn="base" latinLnBrk="1">
              <a:buFontTx/>
              <a:buChar char="-"/>
            </a:pPr>
            <a:r>
              <a:rPr lang="ko-KR" altLang="en-US" b="1" smtClean="0"/>
              <a:t>다음은 시민체감형 인허가 민원행정서비스 추진입니다</a:t>
            </a:r>
            <a:r>
              <a:rPr lang="en-US" altLang="ko-KR" b="1" smtClean="0"/>
              <a:t>.</a:t>
            </a:r>
          </a:p>
          <a:p>
            <a:pPr marL="0" indent="0" fontAlgn="base" latinLnBrk="1">
              <a:buFontTx/>
              <a:buNone/>
            </a:pPr>
            <a:r>
              <a:rPr lang="en-US" altLang="ko-KR" b="1" baseline="0" smtClean="0"/>
              <a:t>    </a:t>
            </a:r>
          </a:p>
          <a:p>
            <a:pPr marL="0" indent="0" fontAlgn="base" latinLnBrk="1">
              <a:buFontTx/>
              <a:buNone/>
            </a:pPr>
            <a:r>
              <a:rPr lang="en-US" altLang="ko-KR" b="1" baseline="0" smtClean="0"/>
              <a:t>    </a:t>
            </a:r>
            <a:r>
              <a:rPr lang="ko-KR" altLang="en-US" b="1" smtClean="0"/>
              <a:t>건축신고 대상 건축물에 대한 현장조사 건축사 업무대행을 실시하고 있습니다</a:t>
            </a:r>
            <a:r>
              <a:rPr lang="en-US" altLang="ko-KR" b="1" smtClean="0"/>
              <a:t>.</a:t>
            </a:r>
          </a:p>
          <a:p>
            <a:pPr marL="0" indent="0" fontAlgn="base" latinLnBrk="1">
              <a:buFontTx/>
              <a:buNone/>
            </a:pPr>
            <a:endParaRPr lang="en-US" altLang="ko-KR" b="1" smtClean="0"/>
          </a:p>
          <a:p>
            <a:pPr marL="0" indent="0" fontAlgn="base" latinLnBrk="1">
              <a:buFontTx/>
              <a:buNone/>
            </a:pPr>
            <a:r>
              <a:rPr lang="en-US" altLang="ko-KR" b="1" smtClean="0"/>
              <a:t>    </a:t>
            </a:r>
            <a:r>
              <a:rPr lang="ko-KR" altLang="en-US" b="1" smtClean="0"/>
              <a:t>또 건축신고 및 가설건축물 업무 이관으로 인허가 행정의 효율성과 전문성을 확보하였습니다</a:t>
            </a:r>
            <a:r>
              <a:rPr lang="en-US" altLang="ko-KR" b="1" smtClean="0"/>
              <a:t>.</a:t>
            </a:r>
          </a:p>
          <a:p>
            <a:pPr marL="0" indent="0" fontAlgn="base" latinLnBrk="1">
              <a:buFontTx/>
              <a:buNone/>
            </a:pPr>
            <a:endParaRPr lang="en-US" altLang="ko-KR" b="1" smtClean="0"/>
          </a:p>
          <a:p>
            <a:pPr marL="0" indent="0" fontAlgn="base" latinLnBrk="1">
              <a:buFontTx/>
              <a:buNone/>
            </a:pPr>
            <a:r>
              <a:rPr lang="en-US" altLang="ko-KR" b="1" smtClean="0"/>
              <a:t>    </a:t>
            </a:r>
            <a:r>
              <a:rPr lang="ko-KR" altLang="en-US" b="1" smtClean="0"/>
              <a:t>또한 농지전용신고 업무 일원화로 농지업무 통일성 일관성을 제고하였습니다</a:t>
            </a:r>
            <a:r>
              <a:rPr lang="en-US" altLang="ko-KR" b="1" smtClean="0"/>
              <a:t>.</a:t>
            </a:r>
            <a:endParaRPr lang="en-US" altLang="ko-KR" b="1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389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87436" y="4721192"/>
            <a:ext cx="6632330" cy="4472702"/>
          </a:xfrm>
        </p:spPr>
        <p:txBody>
          <a:bodyPr/>
          <a:lstStyle/>
          <a:p>
            <a:r>
              <a:rPr lang="ko-KR" altLang="en-US" b="1"/>
              <a:t>□ </a:t>
            </a:r>
            <a:r>
              <a:rPr lang="ko-KR" altLang="en-US" b="1" smtClean="0"/>
              <a:t>다음은 주택과입니다</a:t>
            </a:r>
            <a:r>
              <a:rPr lang="en-US" altLang="ko-KR" b="1" smtClean="0"/>
              <a:t>.</a:t>
            </a:r>
          </a:p>
          <a:p>
            <a:endParaRPr lang="en-US" altLang="ko-KR" b="1" smtClean="0"/>
          </a:p>
          <a:p>
            <a:r>
              <a:rPr lang="en-US" altLang="ko-KR" b="1" smtClean="0"/>
              <a:t>- </a:t>
            </a:r>
            <a:r>
              <a:rPr lang="ko-KR" altLang="en-US" b="1" smtClean="0"/>
              <a:t>파주시민을 위한 공동주택 </a:t>
            </a:r>
            <a:r>
              <a:rPr lang="ko-KR" altLang="en-US" b="1" dirty="0"/>
              <a:t>개발 및 공급 분야 입니다</a:t>
            </a:r>
            <a:r>
              <a:rPr lang="en-US" altLang="ko-KR" b="1" dirty="0"/>
              <a:t>.  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 </a:t>
            </a:r>
            <a:r>
              <a:rPr lang="ko-KR" altLang="en-US" dirty="0"/>
              <a:t>○ 파주시 인구 </a:t>
            </a:r>
            <a:r>
              <a:rPr lang="en-US" altLang="ko-KR" dirty="0"/>
              <a:t>50</a:t>
            </a:r>
            <a:r>
              <a:rPr lang="ko-KR" altLang="en-US" dirty="0"/>
              <a:t>만 </a:t>
            </a:r>
            <a:r>
              <a:rPr lang="ko-KR" altLang="en-US" dirty="0" smtClean="0"/>
              <a:t>시대를 넘어</a:t>
            </a:r>
            <a:r>
              <a:rPr lang="en-US" altLang="ko-KR" dirty="0" smtClean="0"/>
              <a:t>, </a:t>
            </a:r>
            <a:r>
              <a:rPr lang="ko-KR" altLang="en-US" dirty="0"/>
              <a:t>급속히 늘어나는 </a:t>
            </a:r>
            <a:r>
              <a:rPr lang="ko-KR" altLang="en-US"/>
              <a:t>인구에 </a:t>
            </a:r>
            <a:r>
              <a:rPr lang="ko-KR" altLang="en-US" smtClean="0"/>
              <a:t>대응하기 위해 </a:t>
            </a:r>
            <a:r>
              <a:rPr lang="ko-KR" altLang="en-US" dirty="0"/>
              <a:t>원활한</a:t>
            </a:r>
            <a:r>
              <a:rPr lang="ko-KR" altLang="en-US" dirty="0" smtClean="0"/>
              <a:t> 주택 개발과 적시 공급을 통해 시민의 주거안정을 도모하였습니다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 </a:t>
            </a:r>
            <a:r>
              <a:rPr lang="ko-KR" altLang="en-US" dirty="0"/>
              <a:t>○ </a:t>
            </a:r>
            <a:r>
              <a:rPr lang="en-US" altLang="ko-KR" dirty="0" smtClean="0"/>
              <a:t>’22</a:t>
            </a:r>
            <a:r>
              <a:rPr lang="ko-KR" altLang="en-US" dirty="0" smtClean="0"/>
              <a:t>년부터 </a:t>
            </a:r>
            <a:r>
              <a:rPr lang="en-US" altLang="ko-KR" dirty="0" smtClean="0"/>
              <a:t>’24</a:t>
            </a:r>
            <a:r>
              <a:rPr lang="ko-KR" altLang="en-US" dirty="0" smtClean="0"/>
              <a:t>년 </a:t>
            </a:r>
            <a:r>
              <a:rPr lang="en-US" altLang="ko-KR" dirty="0"/>
              <a:t>4</a:t>
            </a:r>
            <a:r>
              <a:rPr lang="ko-KR" altLang="en-US" dirty="0"/>
              <a:t>월까지 </a:t>
            </a:r>
            <a:r>
              <a:rPr lang="en-US" altLang="ko-KR" dirty="0" smtClean="0"/>
              <a:t>14</a:t>
            </a:r>
            <a:r>
              <a:rPr lang="ko-KR" altLang="en-US" dirty="0" smtClean="0"/>
              <a:t>개 </a:t>
            </a:r>
            <a:r>
              <a:rPr lang="ko-KR" altLang="en-US" dirty="0"/>
              <a:t>단지 </a:t>
            </a:r>
            <a:r>
              <a:rPr lang="en-US" altLang="ko-KR" dirty="0" smtClean="0"/>
              <a:t>8,400</a:t>
            </a:r>
            <a:r>
              <a:rPr lang="ko-KR" altLang="en-US" dirty="0" smtClean="0"/>
              <a:t>세대 </a:t>
            </a:r>
            <a:r>
              <a:rPr lang="ko-KR" altLang="en-US" dirty="0"/>
              <a:t>공동주택의 </a:t>
            </a:r>
            <a:r>
              <a:rPr lang="ko-KR" altLang="en-US" dirty="0" smtClean="0"/>
              <a:t>주택건설사업계획을 승인하였고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 </a:t>
            </a:r>
            <a:r>
              <a:rPr lang="ko-KR" altLang="en-US" dirty="0"/>
              <a:t>○ </a:t>
            </a:r>
            <a:r>
              <a:rPr lang="en-US" altLang="ko-KR" dirty="0" smtClean="0"/>
              <a:t>’22</a:t>
            </a:r>
            <a:r>
              <a:rPr lang="ko-KR" altLang="en-US" dirty="0" smtClean="0"/>
              <a:t>년부터 </a:t>
            </a:r>
            <a:r>
              <a:rPr lang="en-US" altLang="ko-KR" dirty="0" smtClean="0"/>
              <a:t>’24</a:t>
            </a:r>
            <a:r>
              <a:rPr lang="ko-KR" altLang="en-US" dirty="0" smtClean="0"/>
              <a:t>년 현재까지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 </a:t>
            </a:r>
            <a:r>
              <a:rPr lang="ko-KR" altLang="en-US" dirty="0"/>
              <a:t>단지 </a:t>
            </a:r>
            <a:r>
              <a:rPr lang="en-US" altLang="ko-KR" dirty="0" smtClean="0"/>
              <a:t>1,860</a:t>
            </a:r>
            <a:r>
              <a:rPr lang="ko-KR" altLang="en-US" dirty="0" smtClean="0"/>
              <a:t>세대가 입주하였으며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올해 </a:t>
            </a:r>
            <a:r>
              <a:rPr lang="en-US" altLang="ko-KR" dirty="0" smtClean="0"/>
              <a:t>’24</a:t>
            </a:r>
            <a:r>
              <a:rPr lang="ko-KR" altLang="en-US" dirty="0" smtClean="0"/>
              <a:t>년에는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 단지 </a:t>
            </a:r>
            <a:r>
              <a:rPr lang="en-US" altLang="ko-KR" dirty="0" smtClean="0"/>
              <a:t>4,352</a:t>
            </a:r>
            <a:r>
              <a:rPr lang="ko-KR" altLang="en-US" dirty="0" smtClean="0"/>
              <a:t>세대가 입주 예정입니다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5496">
              <a:defRPr/>
            </a:pPr>
            <a:fld id="{319C5C42-1261-4F9B-8894-8EFF6BD1D427}" type="slidenum">
              <a:rPr lang="ko-KR" altLang="en-US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pPr defTabSz="915496">
                <a:defRPr/>
              </a:pPr>
              <a:t>6</a:t>
            </a:fld>
            <a:endParaRPr lang="ko-KR" altLang="en-US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5774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07">
              <a:defRPr/>
            </a:pPr>
            <a:r>
              <a:rPr lang="ko-KR" altLang="en-US" dirty="0" smtClean="0"/>
              <a:t>□ 다음은 주택재개발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재건축 정비사업 추진현황입니다</a:t>
            </a:r>
            <a:r>
              <a:rPr lang="en-US" altLang="ko-KR" dirty="0" smtClean="0"/>
              <a:t>.</a:t>
            </a:r>
          </a:p>
          <a:p>
            <a:pPr defTabSz="914307">
              <a:defRPr/>
            </a:pPr>
            <a:r>
              <a:rPr lang="en-US" altLang="ko-KR" dirty="0" smtClean="0"/>
              <a:t> </a:t>
            </a:r>
          </a:p>
          <a:p>
            <a:pPr defTabSz="914307">
              <a:defRPr/>
            </a:pPr>
            <a:r>
              <a:rPr lang="ko-KR" altLang="en-US" dirty="0" smtClean="0"/>
              <a:t>○</a:t>
            </a:r>
            <a:r>
              <a:rPr lang="en-US" altLang="ko-KR" dirty="0" smtClean="0"/>
              <a:t> </a:t>
            </a:r>
            <a:r>
              <a:rPr lang="ko-KR" altLang="en-US" dirty="0" smtClean="0"/>
              <a:t>현재 진행중인 재개발 정비사업은 공공지원 </a:t>
            </a:r>
            <a:r>
              <a:rPr lang="ko-KR" altLang="en-US" dirty="0" err="1" smtClean="0"/>
              <a:t>민간임대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연계형</a:t>
            </a:r>
            <a:r>
              <a:rPr lang="ko-KR" altLang="en-US" baseline="0" dirty="0" smtClean="0"/>
              <a:t> 재개발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개소와 일반 재개발 </a:t>
            </a:r>
            <a:r>
              <a:rPr lang="en-US" altLang="ko-KR" baseline="0" dirty="0" smtClean="0"/>
              <a:t>4</a:t>
            </a:r>
            <a:r>
              <a:rPr lang="ko-KR" altLang="en-US" baseline="0" dirty="0" smtClean="0"/>
              <a:t>개소 </a:t>
            </a:r>
            <a:r>
              <a:rPr lang="ko-KR" altLang="en-US" dirty="0" smtClean="0"/>
              <a:t>총 </a:t>
            </a:r>
            <a:r>
              <a:rPr lang="en-US" altLang="ko-KR" dirty="0" smtClean="0"/>
              <a:t>6</a:t>
            </a:r>
            <a:r>
              <a:rPr lang="ko-KR" altLang="en-US" dirty="0" smtClean="0"/>
              <a:t>개소 입니다</a:t>
            </a:r>
            <a:r>
              <a:rPr lang="en-US" altLang="ko-KR" dirty="0" smtClean="0"/>
              <a:t>.</a:t>
            </a:r>
          </a:p>
          <a:p>
            <a:pPr defTabSz="914307">
              <a:defRPr/>
            </a:pPr>
            <a:endParaRPr lang="en-US" altLang="ko-KR" dirty="0" smtClean="0"/>
          </a:p>
          <a:p>
            <a:pPr defTabSz="914307">
              <a:defRPr/>
            </a:pPr>
            <a:r>
              <a:rPr lang="ko-KR" altLang="en-US" dirty="0" smtClean="0"/>
              <a:t>○</a:t>
            </a:r>
            <a:r>
              <a:rPr lang="ko-KR" altLang="en-US" baseline="0" dirty="0" smtClean="0"/>
              <a:t> 재건축은 </a:t>
            </a:r>
            <a:r>
              <a:rPr lang="ko-KR" altLang="en-US" baseline="0" dirty="0" err="1" smtClean="0"/>
              <a:t>협신주택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1</a:t>
            </a:r>
            <a:r>
              <a:rPr lang="ko-KR" altLang="en-US" baseline="0" dirty="0" smtClean="0"/>
              <a:t>개소이며 </a:t>
            </a:r>
            <a:r>
              <a:rPr lang="en-US" altLang="ko-KR" baseline="0" dirty="0" smtClean="0"/>
              <a:t>’23</a:t>
            </a:r>
            <a:r>
              <a:rPr lang="ko-KR" altLang="en-US" baseline="0" dirty="0" smtClean="0"/>
              <a:t>년 조합의 법원 </a:t>
            </a:r>
            <a:r>
              <a:rPr lang="ko-KR" altLang="en-US" baseline="0" dirty="0" err="1" smtClean="0"/>
              <a:t>회생신청이</a:t>
            </a:r>
            <a:r>
              <a:rPr lang="ko-KR" altLang="en-US" baseline="0" dirty="0" smtClean="0"/>
              <a:t> 기각되고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부동산 강제경매로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토지소유권이 </a:t>
            </a:r>
            <a:r>
              <a:rPr lang="en-US" altLang="ko-KR" baseline="0" dirty="0" smtClean="0"/>
              <a:t>“</a:t>
            </a:r>
            <a:r>
              <a:rPr lang="ko-KR" altLang="en-US" baseline="0" dirty="0" smtClean="0"/>
              <a:t>주식회사 </a:t>
            </a:r>
            <a:r>
              <a:rPr lang="ko-KR" altLang="en-US" baseline="0" dirty="0" err="1" smtClean="0"/>
              <a:t>오렌지원</a:t>
            </a:r>
            <a:r>
              <a:rPr lang="en-US" altLang="ko-KR" baseline="0" dirty="0" smtClean="0"/>
              <a:t>”</a:t>
            </a:r>
            <a:r>
              <a:rPr lang="ko-KR" altLang="en-US" baseline="0" dirty="0" smtClean="0"/>
              <a:t>이라는 법인에 이전 되었으며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조합에서는 </a:t>
            </a:r>
            <a:r>
              <a:rPr lang="ko-KR" altLang="en-US" baseline="0" dirty="0" err="1" smtClean="0"/>
              <a:t>사업재개가</a:t>
            </a:r>
            <a:r>
              <a:rPr lang="ko-KR" altLang="en-US" baseline="0" dirty="0" smtClean="0"/>
              <a:t> 불투명한 실정입니다</a:t>
            </a:r>
            <a:r>
              <a:rPr lang="en-US" altLang="ko-KR" baseline="0" dirty="0" smtClean="0"/>
              <a:t>.</a:t>
            </a:r>
            <a:r>
              <a:rPr lang="ko-KR" altLang="en-US" dirty="0" smtClean="0"/>
              <a:t> </a:t>
            </a: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31200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4307">
              <a:defRPr/>
            </a:pPr>
            <a:r>
              <a:rPr lang="ko-KR" altLang="en-US" dirty="0" smtClean="0"/>
              <a:t>□ 다음은 주거복지 지원 사업 분야입니다</a:t>
            </a:r>
            <a:r>
              <a:rPr lang="en-US" altLang="ko-KR" dirty="0" smtClean="0"/>
              <a:t>.</a:t>
            </a:r>
          </a:p>
          <a:p>
            <a:pPr defTabSz="914307">
              <a:defRPr/>
            </a:pPr>
            <a:endParaRPr lang="en-US" altLang="ko-KR" dirty="0" smtClean="0"/>
          </a:p>
          <a:p>
            <a:pPr defTabSz="914307">
              <a:defRPr/>
            </a:pPr>
            <a:r>
              <a:rPr lang="ko-KR" altLang="en-US" dirty="0" smtClean="0"/>
              <a:t>○ 민생안정을 위한 주거취약계층 주거복지 지원 사업으로 </a:t>
            </a:r>
            <a:endParaRPr lang="en-US" altLang="ko-KR" dirty="0" smtClean="0"/>
          </a:p>
          <a:p>
            <a:pPr defTabSz="914307">
              <a:defRPr/>
            </a:pPr>
            <a:r>
              <a:rPr lang="en-US" altLang="ko-KR" dirty="0" smtClean="0"/>
              <a:t> </a:t>
            </a:r>
          </a:p>
          <a:p>
            <a:pPr defTabSz="914307">
              <a:defRPr/>
            </a:pPr>
            <a:r>
              <a:rPr lang="en-US" altLang="ko-KR" dirty="0" smtClean="0"/>
              <a:t>   </a:t>
            </a:r>
            <a:r>
              <a:rPr lang="ko-KR" altLang="en-US" dirty="0" smtClean="0"/>
              <a:t>기초생활수급자 주거급여 사업과 주거복지 서비스 전달체계를 강화하고자 지난 </a:t>
            </a:r>
            <a:r>
              <a:rPr lang="en-US" altLang="ko-KR" dirty="0" smtClean="0"/>
              <a:t>2</a:t>
            </a:r>
            <a:r>
              <a:rPr lang="ko-KR" altLang="en-US" dirty="0" smtClean="0"/>
              <a:t>월 개소한 파주시주거복지센터</a:t>
            </a:r>
            <a:r>
              <a:rPr lang="en-US" altLang="ko-KR" dirty="0" smtClean="0"/>
              <a:t>,</a:t>
            </a:r>
          </a:p>
          <a:p>
            <a:pPr defTabSz="914307">
              <a:defRPr/>
            </a:pPr>
            <a:endParaRPr lang="en-US" altLang="ko-KR" dirty="0" smtClean="0"/>
          </a:p>
          <a:p>
            <a:pPr defTabSz="914307">
              <a:defRPr/>
            </a:pPr>
            <a:r>
              <a:rPr lang="en-US" altLang="ko-KR" dirty="0" smtClean="0"/>
              <a:t>   </a:t>
            </a:r>
            <a:r>
              <a:rPr lang="ko-KR" altLang="en-US" dirty="0" smtClean="0"/>
              <a:t>전세사기피해자의 주거안정과 신속한 피해회복에 기여하기 위한 전세사기피해자 지원</a:t>
            </a:r>
            <a:r>
              <a:rPr lang="en-US" altLang="ko-KR" dirty="0" smtClean="0"/>
              <a:t>,</a:t>
            </a:r>
            <a:r>
              <a:rPr lang="ko-KR" altLang="en-US" dirty="0" smtClean="0"/>
              <a:t> </a:t>
            </a:r>
            <a:endParaRPr lang="en-US" altLang="ko-KR" dirty="0" smtClean="0"/>
          </a:p>
          <a:p>
            <a:pPr defTabSz="914307">
              <a:defRPr/>
            </a:pPr>
            <a:r>
              <a:rPr lang="en-US" altLang="ko-KR" dirty="0" smtClean="0"/>
              <a:t>   </a:t>
            </a:r>
          </a:p>
          <a:p>
            <a:pPr defTabSz="914307">
              <a:defRPr/>
            </a:pPr>
            <a:r>
              <a:rPr lang="en-US" altLang="ko-KR" dirty="0" smtClean="0"/>
              <a:t>   </a:t>
            </a:r>
            <a:r>
              <a:rPr lang="ko-KR" altLang="en-US" dirty="0" smtClean="0"/>
              <a:t>저소득층의 </a:t>
            </a:r>
            <a:r>
              <a:rPr lang="ko-KR" altLang="en-US" dirty="0" err="1" smtClean="0"/>
              <a:t>전세피해</a:t>
            </a:r>
            <a:r>
              <a:rPr lang="ko-KR" altLang="en-US" dirty="0" smtClean="0"/>
              <a:t> 예방을 위한 전세보증금 </a:t>
            </a:r>
            <a:r>
              <a:rPr lang="ko-KR" altLang="en-US" dirty="0" err="1" smtClean="0"/>
              <a:t>반환보증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보증료</a:t>
            </a:r>
            <a:r>
              <a:rPr lang="ko-KR" altLang="en-US" dirty="0" smtClean="0"/>
              <a:t> 지원 사업을 추진하겠습니다</a:t>
            </a:r>
            <a:r>
              <a:rPr lang="en-US" altLang="ko-KR" dirty="0" smtClean="0"/>
              <a:t>. 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35519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 latinLnBrk="1"/>
            <a:r>
              <a:rPr lang="ko-KR" altLang="en-US" dirty="0"/>
              <a:t>건축디자인과 주요업무 추진상황입니다</a:t>
            </a:r>
            <a:r>
              <a:rPr lang="en-US" altLang="ko-KR" dirty="0"/>
              <a:t>.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먼저 성매매집결지 위반건축물정비에 대해 말씀드리겠습니다</a:t>
            </a:r>
            <a:r>
              <a:rPr lang="en-US" altLang="ko-KR" dirty="0"/>
              <a:t>.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 err="1"/>
              <a:t>집결지</a:t>
            </a:r>
            <a:r>
              <a:rPr lang="ko-KR" altLang="en-US" dirty="0"/>
              <a:t> 내 위반건축물의 추진현황으로는</a:t>
            </a:r>
          </a:p>
          <a:p>
            <a:pPr fontAlgn="base" latinLnBrk="1"/>
            <a:r>
              <a:rPr lang="ko-KR" altLang="en-US"/>
              <a:t>국유지 </a:t>
            </a:r>
            <a:r>
              <a:rPr lang="en-US" altLang="ko-KR"/>
              <a:t>7</a:t>
            </a:r>
            <a:r>
              <a:rPr lang="ko-KR" altLang="en-US"/>
              <a:t>동</a:t>
            </a:r>
            <a:r>
              <a:rPr lang="en-US" altLang="ko-KR" dirty="0"/>
              <a:t>, </a:t>
            </a:r>
            <a:r>
              <a:rPr lang="ko-KR" altLang="en-US" dirty="0"/>
              <a:t>비대상 </a:t>
            </a:r>
            <a:r>
              <a:rPr lang="en-US" altLang="ko-KR" dirty="0"/>
              <a:t>25</a:t>
            </a:r>
            <a:r>
              <a:rPr lang="ko-KR" altLang="en-US" dirty="0"/>
              <a:t>동을 제외한 </a:t>
            </a:r>
            <a:r>
              <a:rPr lang="ko-KR" altLang="en-US"/>
              <a:t>자체정비대상 </a:t>
            </a:r>
            <a:r>
              <a:rPr lang="en-US" altLang="ko-KR"/>
              <a:t>110</a:t>
            </a:r>
            <a:r>
              <a:rPr lang="ko-KR" altLang="en-US"/>
              <a:t>동이며</a:t>
            </a:r>
            <a:r>
              <a:rPr lang="en-US" altLang="ko-KR" dirty="0"/>
              <a:t>,</a:t>
            </a:r>
            <a:endParaRPr lang="ko-KR" altLang="en-US" dirty="0"/>
          </a:p>
          <a:p>
            <a:pPr fontAlgn="base" latinLnBrk="1"/>
            <a:r>
              <a:rPr lang="ko-KR" altLang="en-US"/>
              <a:t>이중 시정완료 된 </a:t>
            </a:r>
            <a:r>
              <a:rPr lang="en-US" altLang="ko-KR"/>
              <a:t>9</a:t>
            </a:r>
            <a:r>
              <a:rPr lang="ko-KR" altLang="en-US"/>
              <a:t>동을 </a:t>
            </a:r>
            <a:r>
              <a:rPr lang="ko-KR" altLang="en-US" dirty="0"/>
              <a:t>제외하고</a:t>
            </a:r>
          </a:p>
          <a:p>
            <a:pPr fontAlgn="base" latinLnBrk="1"/>
            <a:r>
              <a:rPr lang="ko-KR" altLang="en-US" err="1"/>
              <a:t>시정미완료</a:t>
            </a:r>
            <a:r>
              <a:rPr lang="ko-KR" altLang="en-US"/>
              <a:t> </a:t>
            </a:r>
            <a:r>
              <a:rPr lang="en-US" altLang="ko-KR"/>
              <a:t>25</a:t>
            </a:r>
            <a:r>
              <a:rPr lang="ko-KR" altLang="en-US"/>
              <a:t>동</a:t>
            </a:r>
            <a:r>
              <a:rPr lang="en-US" altLang="ko-KR" dirty="0"/>
              <a:t>, </a:t>
            </a:r>
            <a:r>
              <a:rPr lang="ko-KR" altLang="en-US" dirty="0"/>
              <a:t>집행정지 </a:t>
            </a:r>
            <a:r>
              <a:rPr lang="en-US" altLang="ko-KR" dirty="0"/>
              <a:t>48</a:t>
            </a:r>
            <a:r>
              <a:rPr lang="ko-KR" altLang="en-US" dirty="0"/>
              <a:t>동</a:t>
            </a:r>
            <a:r>
              <a:rPr lang="en-US" altLang="ko-KR" dirty="0"/>
              <a:t>, </a:t>
            </a:r>
            <a:r>
              <a:rPr lang="ko-KR" altLang="en-US" dirty="0"/>
              <a:t>행정처분 </a:t>
            </a:r>
            <a:r>
              <a:rPr lang="ko-KR" altLang="en-US" dirty="0" err="1"/>
              <a:t>자체정지</a:t>
            </a:r>
            <a:r>
              <a:rPr lang="ko-KR" altLang="en-US" dirty="0"/>
              <a:t> </a:t>
            </a:r>
            <a:r>
              <a:rPr lang="en-US" altLang="ko-KR" dirty="0"/>
              <a:t>30</a:t>
            </a:r>
            <a:r>
              <a:rPr lang="ko-KR" altLang="en-US" dirty="0"/>
              <a:t>동</a:t>
            </a:r>
            <a:r>
              <a:rPr lang="en-US" altLang="ko-KR" dirty="0"/>
              <a:t>, </a:t>
            </a:r>
            <a:r>
              <a:rPr lang="ko-KR" altLang="en-US"/>
              <a:t>중복 </a:t>
            </a:r>
            <a:r>
              <a:rPr lang="en-US" altLang="ko-KR"/>
              <a:t>2</a:t>
            </a:r>
            <a:r>
              <a:rPr lang="ko-KR" altLang="en-US"/>
              <a:t>동을 합쳐서 </a:t>
            </a:r>
            <a:r>
              <a:rPr lang="en-US" altLang="ko-KR"/>
              <a:t>3</a:t>
            </a:r>
            <a:r>
              <a:rPr lang="ko-KR" altLang="en-US"/>
              <a:t>월말 기준 총 </a:t>
            </a:r>
            <a:r>
              <a:rPr lang="en-US" altLang="ko-KR"/>
              <a:t>101</a:t>
            </a:r>
            <a:r>
              <a:rPr lang="ko-KR" altLang="en-US"/>
              <a:t>동이나</a:t>
            </a:r>
            <a:r>
              <a:rPr lang="en-US" altLang="ko-KR"/>
              <a:t>,</a:t>
            </a:r>
          </a:p>
          <a:p>
            <a:pPr defTabSz="914307" fontAlgn="base">
              <a:defRPr/>
            </a:pPr>
            <a:r>
              <a:rPr lang="en-US" altLang="ko-KR"/>
              <a:t>2024</a:t>
            </a:r>
            <a:r>
              <a:rPr lang="ko-KR" altLang="en-US"/>
              <a:t>년 </a:t>
            </a:r>
            <a:r>
              <a:rPr lang="en-US" altLang="ko-KR"/>
              <a:t>5</a:t>
            </a:r>
            <a:r>
              <a:rPr lang="ko-KR" altLang="en-US"/>
              <a:t>월 현재기준 시정완료 </a:t>
            </a:r>
            <a:r>
              <a:rPr lang="en-US" altLang="ko-KR"/>
              <a:t>4</a:t>
            </a:r>
            <a:r>
              <a:rPr lang="ko-KR" altLang="en-US"/>
              <a:t>동이 추가되어 자체정비대상은 </a:t>
            </a:r>
            <a:r>
              <a:rPr lang="en-US" altLang="ko-KR"/>
              <a:t>98</a:t>
            </a:r>
            <a:r>
              <a:rPr lang="ko-KR" altLang="en-US"/>
              <a:t>동입니다</a:t>
            </a:r>
            <a:r>
              <a:rPr lang="en-US" altLang="ko-KR"/>
              <a:t>.</a:t>
            </a:r>
            <a:r>
              <a:rPr lang="ko-KR" altLang="en-US"/>
              <a:t> </a:t>
            </a:r>
          </a:p>
          <a:p>
            <a:pPr fontAlgn="base" latinLnBrk="1"/>
            <a:endParaRPr lang="en-US" altLang="ko-KR"/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향후 </a:t>
            </a:r>
            <a:r>
              <a:rPr lang="ko-KR" altLang="en-US" dirty="0" err="1"/>
              <a:t>자진시정</a:t>
            </a:r>
            <a:r>
              <a:rPr lang="ko-KR" altLang="en-US" dirty="0"/>
              <a:t> 미완료 대상에 대하여 매월 행정대집행을 실시하고</a:t>
            </a:r>
            <a:r>
              <a:rPr lang="en-US" altLang="ko-KR" dirty="0"/>
              <a:t>,</a:t>
            </a:r>
            <a:endParaRPr lang="ko-KR" altLang="en-US" dirty="0"/>
          </a:p>
          <a:p>
            <a:pPr fontAlgn="base" latinLnBrk="1"/>
            <a:r>
              <a:rPr lang="ko-KR" altLang="en-US" dirty="0"/>
              <a:t>집행정지 대상은 행정소송 </a:t>
            </a:r>
            <a:r>
              <a:rPr lang="en-US" altLang="ko-KR" dirty="0"/>
              <a:t>1</a:t>
            </a:r>
            <a:r>
              <a:rPr lang="ko-KR" altLang="en-US" dirty="0"/>
              <a:t>심 판결 결과에 따라 변동사항 발생 시 조정하여 신속히 추진하겠습니다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pPr fontAlgn="base" latinLnBrk="1"/>
            <a:r>
              <a:rPr lang="ko-KR" altLang="en-US" dirty="0"/>
              <a:t>또한 소유자 불분명으로 행정처분 </a:t>
            </a:r>
            <a:r>
              <a:rPr lang="ko-KR" altLang="en-US" dirty="0" err="1"/>
              <a:t>자체정지</a:t>
            </a:r>
            <a:r>
              <a:rPr lang="ko-KR" altLang="en-US" dirty="0"/>
              <a:t> 대상에 대하여도 소유자를 지속추적하여 정비하도록 하겠습니다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79601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base" latinLnBrk="1"/>
            <a:endParaRPr lang="en-US" altLang="ko-KR" dirty="0" smtClean="0"/>
          </a:p>
          <a:p>
            <a:pPr fontAlgn="base" latinLnBrk="1"/>
            <a:r>
              <a:rPr lang="ko-KR" altLang="en-US" dirty="0"/>
              <a:t>다음은 깨끗하고 질서 있는 도시경관 조성입니다</a:t>
            </a:r>
            <a:r>
              <a:rPr lang="en-US" altLang="ko-KR" dirty="0"/>
              <a:t>.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깨끗하고 </a:t>
            </a:r>
            <a:r>
              <a:rPr lang="ko-KR" altLang="en-US" dirty="0" err="1"/>
              <a:t>질서있는</a:t>
            </a:r>
            <a:r>
              <a:rPr lang="ko-KR" altLang="en-US" dirty="0"/>
              <a:t> 도시경관 조성을 위하여 </a:t>
            </a:r>
          </a:p>
          <a:p>
            <a:pPr fontAlgn="base" latinLnBrk="1"/>
            <a:r>
              <a:rPr lang="ko-KR" altLang="en-US" dirty="0"/>
              <a:t>시민과 함께하는 다양한 시책 사업을 추진하고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1"/>
            <a:r>
              <a:rPr lang="ko-KR" altLang="en-US" dirty="0"/>
              <a:t>광고물의 체계적 관리를 위한 간판개선사업 및 현수막지정게시대 확충 사업</a:t>
            </a:r>
            <a:r>
              <a:rPr lang="en-US" altLang="ko-KR" dirty="0"/>
              <a:t>,</a:t>
            </a:r>
            <a:endParaRPr lang="ko-KR" altLang="en-US" dirty="0"/>
          </a:p>
          <a:p>
            <a:pPr fontAlgn="base" latinLnBrk="1"/>
            <a:r>
              <a:rPr lang="ko-KR" altLang="en-US" dirty="0"/>
              <a:t>광고물의 수준 향상 및 지속 가능한 공공디자인 발굴을 위한 예쁜 간판 공모전과</a:t>
            </a:r>
          </a:p>
          <a:p>
            <a:pPr fontAlgn="base" latinLnBrk="1"/>
            <a:r>
              <a:rPr lang="ko-KR" altLang="en-US" dirty="0" err="1"/>
              <a:t>옥외광고사업자・공무원・시민이함께</a:t>
            </a:r>
            <a:r>
              <a:rPr lang="ko-KR" altLang="en-US" dirty="0"/>
              <a:t> 하여 간판 문화 의식 수준을 향상 시키고</a:t>
            </a:r>
            <a:r>
              <a:rPr lang="en-US" altLang="ko-KR" dirty="0"/>
              <a:t>,</a:t>
            </a:r>
            <a:endParaRPr lang="ko-KR" altLang="en-US" dirty="0"/>
          </a:p>
          <a:p>
            <a:pPr fontAlgn="base" latinLnBrk="1"/>
            <a:r>
              <a:rPr lang="ko-KR" altLang="en-US" dirty="0"/>
              <a:t>불법 간판 설치를 예방하고자 간판문화학교를 추진하고 있으며</a:t>
            </a:r>
            <a:endParaRPr lang="en-US" altLang="ko-KR" dirty="0"/>
          </a:p>
          <a:p>
            <a:pPr fontAlgn="base" latinLnBrk="1"/>
            <a:r>
              <a:rPr lang="ko-KR" altLang="en-US" dirty="0"/>
              <a:t>시민의식 확산 및 시민참여를 유도하는 불법광고물 수거보상제를 추진하고 있습니다</a:t>
            </a:r>
            <a:r>
              <a:rPr lang="en-US" altLang="ko-KR" dirty="0"/>
              <a:t>. 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또한</a:t>
            </a:r>
            <a:r>
              <a:rPr lang="en-US" altLang="ko-KR" dirty="0"/>
              <a:t>, </a:t>
            </a:r>
            <a:r>
              <a:rPr lang="ko-KR" altLang="en-US" dirty="0"/>
              <a:t>금년도에 최초로 친환경 현수막 사용 활성화 사업을 시범 운영합니다</a:t>
            </a:r>
            <a:r>
              <a:rPr lang="en-US" altLang="ko-KR" dirty="0"/>
              <a:t>.</a:t>
            </a:r>
            <a:endParaRPr lang="ko-KR" altLang="en-US" dirty="0"/>
          </a:p>
          <a:p>
            <a:pPr fontAlgn="base" latinLnBrk="1"/>
            <a:r>
              <a:rPr lang="ko-KR" altLang="en-US" dirty="0" err="1"/>
              <a:t>공공목적</a:t>
            </a:r>
            <a:r>
              <a:rPr lang="ko-KR" altLang="en-US" dirty="0"/>
              <a:t> 행정용 현수막 제작 시 기존 현수막 원단과 친환경 원단의 가격차이를 지원함으로써</a:t>
            </a:r>
          </a:p>
          <a:p>
            <a:pPr fontAlgn="base" latinLnBrk="1"/>
            <a:r>
              <a:rPr lang="ko-KR" altLang="en-US" dirty="0"/>
              <a:t>현수막 친환경 소재 사용을 촉진하여 자원순환 및 탄소 중립에 기여하고자 합니다</a:t>
            </a:r>
            <a:r>
              <a:rPr lang="en-US" altLang="ko-KR" dirty="0"/>
              <a:t>.</a:t>
            </a:r>
          </a:p>
          <a:p>
            <a:pPr fontAlgn="base" latinLnBrk="1"/>
            <a:endParaRPr lang="ko-KR" altLang="en-US" dirty="0"/>
          </a:p>
          <a:p>
            <a:pPr fontAlgn="base" latinLnBrk="1"/>
            <a:r>
              <a:rPr lang="ko-KR" altLang="en-US" dirty="0"/>
              <a:t>마지막으로 지속적이고 형평성 있는 불법광고물 단속 정비를 위한 </a:t>
            </a:r>
            <a:r>
              <a:rPr lang="ko-KR" altLang="en-US" dirty="0" err="1"/>
              <a:t>휴일없는</a:t>
            </a:r>
            <a:r>
              <a:rPr lang="ko-KR" altLang="en-US" dirty="0"/>
              <a:t> </a:t>
            </a:r>
            <a:r>
              <a:rPr lang="en-US" altLang="ko-KR" dirty="0"/>
              <a:t>365</a:t>
            </a:r>
            <a:r>
              <a:rPr lang="ko-KR" altLang="en-US" dirty="0"/>
              <a:t>일 불법광고물 </a:t>
            </a:r>
            <a:r>
              <a:rPr lang="ko-KR" altLang="en-US" dirty="0" err="1"/>
              <a:t>단속・정비반</a:t>
            </a:r>
            <a:r>
              <a:rPr lang="ko-KR" altLang="en-US" dirty="0"/>
              <a:t> 운영으로 </a:t>
            </a:r>
            <a:endParaRPr lang="en-US" altLang="ko-KR" dirty="0"/>
          </a:p>
          <a:p>
            <a:pPr fontAlgn="base" latinLnBrk="1"/>
            <a:r>
              <a:rPr lang="ko-KR" altLang="en-US" dirty="0"/>
              <a:t>깨끗하고 쾌적한 도시경관 조성을 위해 만전을 기하도록 하겠습니다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26015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2695575" y="508000"/>
            <a:ext cx="4535488" cy="255111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139702"/>
            <a:ext cx="3563888" cy="11136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749905"/>
            <a:ext cx="1373192" cy="741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0232" y="123478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2024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283713"/>
            <a:ext cx="3059832" cy="1113635"/>
          </a:xfrm>
          <a:prstGeom prst="rect">
            <a:avLst/>
          </a:prstGeom>
        </p:spPr>
      </p:pic>
      <p:cxnSp>
        <p:nvCxnSpPr>
          <p:cNvPr id="9" name="직선 연결선 8"/>
          <p:cNvCxnSpPr/>
          <p:nvPr/>
        </p:nvCxnSpPr>
        <p:spPr>
          <a:xfrm flipH="1">
            <a:off x="4716014" y="561237"/>
            <a:ext cx="1872210" cy="1722478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모서리가 둥근 직사각형 11"/>
          <p:cNvSpPr/>
          <p:nvPr/>
        </p:nvSpPr>
        <p:spPr>
          <a:xfrm>
            <a:off x="1907704" y="2283716"/>
            <a:ext cx="5328592" cy="969622"/>
          </a:xfrm>
          <a:prstGeom prst="roundRect">
            <a:avLst/>
          </a:prstGeom>
          <a:noFill/>
          <a:ln w="9525">
            <a:solidFill>
              <a:srgbClr val="00206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1907704" y="3923162"/>
            <a:ext cx="5328592" cy="492443"/>
            <a:chOff x="1907704" y="3923162"/>
            <a:chExt cx="5328592" cy="492443"/>
          </a:xfrm>
        </p:grpSpPr>
        <p:sp>
          <p:nvSpPr>
            <p:cNvPr id="16" name="TextBox 15"/>
            <p:cNvSpPr txBox="1"/>
            <p:nvPr/>
          </p:nvSpPr>
          <p:spPr>
            <a:xfrm>
              <a:off x="1907704" y="3923162"/>
              <a:ext cx="5328592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600" dirty="0" err="1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건축주택국</a:t>
              </a:r>
              <a:r>
                <a:rPr lang="ko-KR" altLang="en-US" sz="2600" dirty="0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2600" spc="-11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cxnSp>
          <p:nvCxnSpPr>
            <p:cNvPr id="23" name="직선 연결선 22"/>
            <p:cNvCxnSpPr/>
            <p:nvPr/>
          </p:nvCxnSpPr>
          <p:spPr>
            <a:xfrm>
              <a:off x="3563888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548330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직사각형 7"/>
          <p:cNvSpPr/>
          <p:nvPr/>
        </p:nvSpPr>
        <p:spPr>
          <a:xfrm>
            <a:off x="2120051" y="2317835"/>
            <a:ext cx="4903907" cy="794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주요업무 추진상황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070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54856" y="110655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시민 </a:t>
            </a:r>
            <a:r>
              <a:rPr kumimoji="0" lang="ko-KR" altLang="en-US" sz="2000" b="1" i="0" u="none" strike="noStrike" kern="0" cap="none" spc="-90" normalizeH="0" baseline="0" noProof="0" dirty="0" err="1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체감형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인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〮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허가 서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비스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완성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허가총괄과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7651" y="1103756"/>
            <a:ext cx="8280920" cy="3617384"/>
            <a:chOff x="273016" y="1099163"/>
            <a:chExt cx="8280920" cy="3752368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73016" y="1099163"/>
              <a:ext cx="8280920" cy="38975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❙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더욱 안정적이고 </a:t>
              </a:r>
              <a:r>
                <a:rPr kumimoji="0" lang="ko-KR" altLang="en-US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체계화된 시민 중심 인</a:t>
              </a:r>
              <a:r>
                <a:rPr kumimoji="0" lang="en-US" altLang="ko-KR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·</a:t>
              </a:r>
              <a:r>
                <a:rPr kumimoji="0" lang="ko-KR" altLang="en-US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허가 </a:t>
              </a:r>
              <a:r>
                <a:rPr kumimoji="0" lang="ko-KR" altLang="en-US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Y견고딕" panose="02030600000101010101" pitchFamily="18" charset="-127"/>
                  <a:ea typeface="HY견고딕" panose="02030600000101010101" pitchFamily="18" charset="-127"/>
                </a:rPr>
                <a:t>서비스 구축</a:t>
              </a: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16121" y="1559489"/>
              <a:ext cx="8137815" cy="32920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 민원행정서비스 </a:t>
              </a:r>
              <a:r>
                <a:rPr kumimoji="1" lang="en-US" altLang="ko-KR" sz="16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2</a:t>
              </a:r>
              <a:r>
                <a:rPr kumimoji="1" lang="en-US" altLang="ko-KR" sz="16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한컴 고딕" panose="02000500000000000000" pitchFamily="2" charset="-127"/>
                  <a:ea typeface="한컴 고딕" panose="02000500000000000000" pitchFamily="2" charset="-127"/>
                </a:rPr>
                <a:t>·</a:t>
              </a:r>
              <a:r>
                <a:rPr kumimoji="1" lang="en-US" altLang="ko-KR" sz="16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5</a:t>
              </a:r>
              <a:r>
                <a:rPr kumimoji="1" lang="en-US" altLang="ko-KR" sz="16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한컴 고딕" panose="02000500000000000000" pitchFamily="2" charset="-127"/>
                  <a:ea typeface="한컴 고딕" panose="02000500000000000000" pitchFamily="2" charset="-127"/>
                </a:rPr>
                <a:t>·</a:t>
              </a:r>
              <a:r>
                <a:rPr kumimoji="1" lang="en-US" altLang="ko-KR" sz="16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7 </a:t>
              </a:r>
              <a:r>
                <a:rPr kumimoji="1" lang="ko-KR" altLang="en-US" sz="1600" b="1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제도 강화</a:t>
              </a:r>
              <a:endParaRPr kumimoji="1" lang="en-US" altLang="ko-KR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endParaRPr>
            </a:p>
            <a:p>
              <a:pPr lvl="0">
                <a:lnSpc>
                  <a:spcPct val="150000"/>
                </a:lnSpc>
                <a:defRPr/>
              </a:pPr>
              <a:r>
                <a:rPr kumimoji="1" lang="en-US" altLang="ko-KR" sz="1400" b="1">
                  <a:solidFill>
                    <a:prstClr val="black"/>
                  </a:solidFill>
                </a:rPr>
                <a:t> </a:t>
              </a:r>
              <a:r>
                <a:rPr kumimoji="1" lang="en-US" altLang="ko-KR" sz="1400">
                  <a:solidFill>
                    <a:prstClr val="black"/>
                  </a:solidFill>
                </a:rPr>
                <a:t>- 2</a:t>
              </a:r>
              <a:r>
                <a:rPr kumimoji="1" lang="en-US" altLang="ko-KR" sz="1400">
                  <a:solidFill>
                    <a:prstClr val="black"/>
                  </a:solidFill>
                  <a:latin typeface="한컴 고딕" panose="02000500000000000000" pitchFamily="2" charset="-127"/>
                  <a:ea typeface="한컴 고딕" panose="02000500000000000000" pitchFamily="2" charset="-127"/>
                </a:rPr>
                <a:t>·</a:t>
              </a:r>
              <a:r>
                <a:rPr kumimoji="1" lang="en-US" altLang="ko-KR" sz="1400">
                  <a:solidFill>
                    <a:prstClr val="black"/>
                  </a:solidFill>
                </a:rPr>
                <a:t>5</a:t>
              </a:r>
              <a:r>
                <a:rPr kumimoji="1" lang="en-US" altLang="ko-KR" sz="1400">
                  <a:solidFill>
                    <a:prstClr val="black"/>
                  </a:solidFill>
                  <a:latin typeface="한컴 고딕" panose="02000500000000000000" pitchFamily="2" charset="-127"/>
                  <a:ea typeface="한컴 고딕" panose="02000500000000000000" pitchFamily="2" charset="-127"/>
                </a:rPr>
                <a:t>·</a:t>
              </a:r>
              <a:r>
                <a:rPr kumimoji="1" lang="en-US" altLang="ko-KR" sz="1400">
                  <a:solidFill>
                    <a:prstClr val="black"/>
                  </a:solidFill>
                </a:rPr>
                <a:t>7 </a:t>
              </a:r>
              <a:r>
                <a:rPr kumimoji="1" lang="ko-KR" altLang="en-US" sz="1400">
                  <a:solidFill>
                    <a:prstClr val="black"/>
                  </a:solidFill>
                </a:rPr>
                <a:t>제도 </a:t>
              </a:r>
              <a:r>
                <a:rPr kumimoji="1" lang="en-US" altLang="ko-KR" sz="1400" smtClean="0">
                  <a:solidFill>
                    <a:prstClr val="black"/>
                  </a:solidFill>
                </a:rPr>
                <a:t>2024</a:t>
              </a:r>
              <a:r>
                <a:rPr kumimoji="1" lang="ko-KR" altLang="en-US" sz="1400" smtClean="0">
                  <a:solidFill>
                    <a:prstClr val="black"/>
                  </a:solidFill>
                </a:rPr>
                <a:t>년 지속 운영 </a:t>
              </a:r>
              <a:r>
                <a:rPr kumimoji="1" lang="en-US" altLang="ko-KR" sz="1200" smtClean="0">
                  <a:solidFill>
                    <a:prstClr val="black"/>
                  </a:solidFill>
                </a:rPr>
                <a:t>(4</a:t>
              </a:r>
              <a:r>
                <a:rPr kumimoji="1" lang="ko-KR" altLang="en-US" sz="1200" smtClean="0">
                  <a:solidFill>
                    <a:prstClr val="black"/>
                  </a:solidFill>
                </a:rPr>
                <a:t>월말 기준 </a:t>
              </a:r>
              <a:r>
                <a:rPr kumimoji="1" lang="en-US" altLang="ko-KR" sz="1200">
                  <a:solidFill>
                    <a:prstClr val="black"/>
                  </a:solidFill>
                </a:rPr>
                <a:t>2</a:t>
              </a:r>
              <a:r>
                <a:rPr kumimoji="1" lang="en-US" altLang="ko-KR" sz="1200">
                  <a:solidFill>
                    <a:prstClr val="black"/>
                  </a:solidFill>
                  <a:latin typeface="한컴 고딕" panose="02000500000000000000" pitchFamily="2" charset="-127"/>
                  <a:ea typeface="한컴 고딕" panose="02000500000000000000" pitchFamily="2" charset="-127"/>
                </a:rPr>
                <a:t>·</a:t>
              </a:r>
              <a:r>
                <a:rPr kumimoji="1" lang="en-US" altLang="ko-KR" sz="1200">
                  <a:solidFill>
                    <a:prstClr val="black"/>
                  </a:solidFill>
                </a:rPr>
                <a:t>5</a:t>
              </a:r>
              <a:r>
                <a:rPr kumimoji="1" lang="en-US" altLang="ko-KR" sz="1200">
                  <a:solidFill>
                    <a:prstClr val="black"/>
                  </a:solidFill>
                  <a:latin typeface="한컴 고딕" panose="02000500000000000000" pitchFamily="2" charset="-127"/>
                  <a:ea typeface="한컴 고딕" panose="02000500000000000000" pitchFamily="2" charset="-127"/>
                </a:rPr>
                <a:t>·</a:t>
              </a:r>
              <a:r>
                <a:rPr kumimoji="1" lang="en-US" altLang="ko-KR" sz="1200">
                  <a:solidFill>
                    <a:prstClr val="black"/>
                  </a:solidFill>
                </a:rPr>
                <a:t>7 </a:t>
              </a:r>
              <a:r>
                <a:rPr kumimoji="1" lang="ko-KR" altLang="en-US" sz="1200" smtClean="0">
                  <a:solidFill>
                    <a:prstClr val="black"/>
                  </a:solidFill>
                </a:rPr>
                <a:t>준수율 </a:t>
              </a:r>
              <a:r>
                <a:rPr kumimoji="1" lang="en-US" altLang="ko-KR" sz="1200" smtClean="0">
                  <a:solidFill>
                    <a:prstClr val="black"/>
                  </a:solidFill>
                </a:rPr>
                <a:t>99.5%)</a:t>
              </a:r>
            </a:p>
            <a:p>
              <a:pPr lvl="0">
                <a:lnSpc>
                  <a:spcPct val="150000"/>
                </a:lnSpc>
                <a:defRPr/>
              </a:pPr>
              <a:endParaRPr kumimoji="1" lang="en-US" altLang="ko-KR" sz="1200" smtClean="0">
                <a:solidFill>
                  <a:prstClr val="black"/>
                </a:solidFill>
              </a:endParaRPr>
            </a:p>
            <a:p>
              <a:pPr lvl="0">
                <a:lnSpc>
                  <a:spcPct val="150000"/>
                </a:lnSpc>
                <a:defRPr/>
              </a:pP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 - 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보완기간 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85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일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한컴 고딕" panose="02000500000000000000" pitchFamily="2" charset="-127"/>
                  <a:ea typeface="한컴 고딕" panose="02000500000000000000" pitchFamily="2" charset="-127"/>
                </a:rPr>
                <a:t>→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40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일 단축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, 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보완율 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90%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한컴 고딕" panose="02000500000000000000" pitchFamily="2" charset="-127"/>
                  <a:ea typeface="한컴 고딕" panose="02000500000000000000" pitchFamily="2" charset="-127"/>
                </a:rPr>
                <a:t>→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70% 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</a:rPr>
                <a:t>축소 추진</a:t>
              </a:r>
              <a:endParaRPr kumimoji="1" lang="en-US" altLang="ko-KR" sz="140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Char char="§"/>
                <a:tabLst/>
                <a:defRPr/>
              </a:pPr>
              <a:r>
                <a:rPr kumimoji="1" lang="ko-KR" altLang="en-US" sz="1600" b="1" smtClean="0">
                  <a:solidFill>
                    <a:prstClr val="black"/>
                  </a:solidFill>
                  <a:latin typeface="맑은 고딕"/>
                  <a:ea typeface="맑은 고딕" panose="020B0503020000020004" pitchFamily="50" charset="-127"/>
                </a:rPr>
                <a:t> 소통하고 협력하는 인허가 민원행정 서비스 개선 추진</a:t>
              </a:r>
              <a:endParaRPr kumimoji="1" lang="en-US" altLang="ko-KR" sz="1600" b="1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1" lang="en-US" altLang="ko-KR" sz="16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- ‘24. 3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 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시민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건축주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) 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대상 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차 인허가 민원 만족도 조사 실시 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1" lang="en-US" altLang="ko-KR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- ‘24. 4</a:t>
              </a:r>
              <a:r>
                <a:rPr kumimoji="1" lang="ko-KR" altLang="en-US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 </a:t>
              </a:r>
              <a:r>
                <a:rPr kumimoji="1" lang="en-US" altLang="ko-KR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kumimoji="1" lang="ko-KR" altLang="en-US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파주시</a:t>
              </a:r>
              <a:r>
                <a:rPr kumimoji="1" lang="en-US" altLang="ko-KR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r>
                <a:rPr kumimoji="1" lang="ko-KR" altLang="en-US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파주지역 건축사회</a:t>
              </a:r>
              <a:r>
                <a:rPr kumimoji="1" lang="en-US" altLang="ko-KR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r>
                <a:rPr kumimoji="1" lang="ko-KR" altLang="en-US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파주시 측량협회 상생협약 체결</a:t>
              </a:r>
              <a:endParaRPr kumimoji="1" lang="en-US" altLang="ko-KR" sz="140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lvl="0" indent="0" algn="l" defTabSz="914400" rtl="0" eaLnBrk="1" fontAlgn="auto" latin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1" lang="en-US" altLang="ko-KR" sz="140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1" lang="en-US" altLang="ko-KR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            </a:t>
              </a:r>
              <a:r>
                <a:rPr kumimoji="1" lang="ko-KR" altLang="en-US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파주시 홈페이지 인허가 정보공유 게시판 신설</a:t>
              </a:r>
              <a:r>
                <a:rPr kumimoji="1" lang="en-US" altLang="ko-KR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</a:p>
            <a:p>
              <a:pPr lvl="0">
                <a:lnSpc>
                  <a:spcPct val="150000"/>
                </a:lnSpc>
                <a:defRPr/>
              </a:pP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- ‘24. 5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 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인허가 소통마당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실무자급 간담회</a:t>
              </a:r>
              <a:r>
                <a:rPr kumimoji="1" lang="en-US" altLang="ko-KR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kumimoji="1" lang="ko-KR" altLang="en-US" sz="1400" i="0" u="none" strike="noStrike" kern="120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</a:rPr>
                <a:t> 개최 </a:t>
              </a:r>
              <a:endParaRPr kumimoji="1" lang="en-US" altLang="ko-KR" sz="140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kumimoji="1" lang="en-US" altLang="ko-KR" sz="140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- </a:t>
              </a:r>
              <a:r>
                <a:rPr kumimoji="1" lang="en-US" altLang="ko-KR" sz="1400">
                  <a:solidFill>
                    <a:prstClr val="black"/>
                  </a:solidFill>
                  <a:latin typeface="맑은 고딕" panose="020B0503020000020004" pitchFamily="50" charset="-127"/>
                </a:rPr>
                <a:t>‘24. 7</a:t>
              </a:r>
              <a:r>
                <a:rPr kumimoji="1" lang="ko-KR" altLang="en-US" sz="1400">
                  <a:solidFill>
                    <a:prstClr val="black"/>
                  </a:solidFill>
                  <a:latin typeface="맑은 고딕" panose="020B0503020000020004" pitchFamily="50" charset="-127"/>
                </a:rPr>
                <a:t>월 </a:t>
              </a:r>
              <a:r>
                <a:rPr kumimoji="1" lang="en-US" altLang="ko-KR" sz="140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: </a:t>
              </a:r>
              <a:r>
                <a:rPr kumimoji="1" lang="ko-KR" altLang="en-US" sz="1400" smtClean="0">
                  <a:solidFill>
                    <a:prstClr val="black"/>
                  </a:solidFill>
                  <a:latin typeface="맑은 고딕" panose="020B0503020000020004" pitchFamily="50" charset="-127"/>
                </a:rPr>
                <a:t>시민이 </a:t>
              </a:r>
              <a:r>
                <a:rPr kumimoji="1" lang="ko-KR" altLang="en-US" sz="1400">
                  <a:solidFill>
                    <a:prstClr val="black"/>
                  </a:solidFill>
                  <a:latin typeface="맑은 고딕" panose="020B0503020000020004" pitchFamily="50" charset="-127"/>
                </a:rPr>
                <a:t>알기쉬운 인허가 책자 발간 예정 </a:t>
              </a:r>
              <a:endParaRPr kumimoji="1" lang="en-US" altLang="ko-KR" sz="1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835" y="3260870"/>
            <a:ext cx="1970736" cy="141289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32" name="그림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502" y="1532385"/>
            <a:ext cx="1970736" cy="1417520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grpSp>
        <p:nvGrpSpPr>
          <p:cNvPr id="36" name="그룹 35"/>
          <p:cNvGrpSpPr/>
          <p:nvPr/>
        </p:nvGrpSpPr>
        <p:grpSpPr>
          <a:xfrm>
            <a:off x="6491067" y="4434249"/>
            <a:ext cx="2098525" cy="303588"/>
            <a:chOff x="3515351" y="2081775"/>
            <a:chExt cx="2194560" cy="303588"/>
          </a:xfrm>
        </p:grpSpPr>
        <p:sp>
          <p:nvSpPr>
            <p:cNvPr id="37" name="모서리가 둥근 직사각형 36"/>
            <p:cNvSpPr/>
            <p:nvPr/>
          </p:nvSpPr>
          <p:spPr>
            <a:xfrm>
              <a:off x="3515351" y="2121235"/>
              <a:ext cx="2194560" cy="264128"/>
            </a:xfrm>
            <a:prstGeom prst="roundRect">
              <a:avLst>
                <a:gd name="adj" fmla="val 50000"/>
              </a:avLst>
            </a:prstGeom>
            <a:solidFill>
              <a:srgbClr val="5F93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pc="-15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515351" y="2081775"/>
              <a:ext cx="219456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spc="-15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BF0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인허가</a:t>
              </a:r>
              <a:r>
                <a:rPr lang="en-US" altLang="ko-KR" sz="11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BF0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 (</a:t>
              </a:r>
              <a:r>
                <a:rPr lang="ko-KR" altLang="en-US" sz="11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BF0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실무자간</a:t>
              </a:r>
              <a:r>
                <a:rPr lang="en-US" altLang="ko-KR" sz="11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BF0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)</a:t>
              </a:r>
              <a:r>
                <a:rPr lang="ko-KR" altLang="en-US" sz="1100" spc="-15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BF0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 소통마당 개최</a:t>
              </a:r>
              <a:endParaRPr lang="ko-KR" altLang="en-US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FBF0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endParaRPr>
            </a:p>
          </p:txBody>
        </p:sp>
      </p:grpSp>
      <p:sp>
        <p:nvSpPr>
          <p:cNvPr id="41" name="모서리가 둥근 직사각형 40"/>
          <p:cNvSpPr/>
          <p:nvPr/>
        </p:nvSpPr>
        <p:spPr>
          <a:xfrm>
            <a:off x="469411" y="2138093"/>
            <a:ext cx="5992940" cy="331499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50000"/>
              </a:lnSpc>
              <a:defRPr/>
            </a:pPr>
            <a:r>
              <a:rPr kumimoji="1" lang="en-US" altLang="ko-KR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☑ 2023</a:t>
            </a:r>
            <a:r>
              <a:rPr kumimoji="1" lang="ko-KR" altLang="en-US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년 성과 </a:t>
            </a:r>
            <a:r>
              <a:rPr kumimoji="1" lang="en-US" altLang="ko-KR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: 257 </a:t>
            </a:r>
            <a:r>
              <a:rPr kumimoji="1" lang="ko-KR" altLang="en-US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대상 민원처리기간 </a:t>
            </a:r>
            <a:r>
              <a:rPr kumimoji="1" lang="en-US" altLang="ko-KR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2</a:t>
            </a:r>
            <a:r>
              <a:rPr kumimoji="1" lang="ko-KR" altLang="en-US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배이상 단축 성과 </a:t>
            </a:r>
            <a:r>
              <a:rPr kumimoji="1" lang="en-US" altLang="ko-KR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(</a:t>
            </a:r>
            <a:r>
              <a:rPr kumimoji="1" lang="ko-KR" altLang="en-US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상반기 </a:t>
            </a:r>
            <a:r>
              <a:rPr kumimoji="1" lang="en-US" altLang="ko-KR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41</a:t>
            </a:r>
            <a:r>
              <a:rPr kumimoji="1" lang="ko-KR" altLang="en-US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일 → 하반기 </a:t>
            </a:r>
            <a:r>
              <a:rPr kumimoji="1" lang="en-US" altLang="ko-KR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18</a:t>
            </a:r>
            <a:r>
              <a:rPr kumimoji="1" lang="ko-KR" altLang="en-US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일</a:t>
            </a:r>
            <a:r>
              <a:rPr kumimoji="1" lang="en-US" altLang="ko-KR" sz="1200" b="1">
                <a:solidFill>
                  <a:srgbClr val="00206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)</a:t>
            </a:r>
            <a:endParaRPr kumimoji="1" lang="en-US" altLang="ko-KR" sz="1200" b="1">
              <a:solidFill>
                <a:srgbClr val="002060"/>
              </a:solidFill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6480413" y="2813249"/>
            <a:ext cx="2127242" cy="303588"/>
            <a:chOff x="3515351" y="2081775"/>
            <a:chExt cx="2194560" cy="303588"/>
          </a:xfrm>
        </p:grpSpPr>
        <p:sp>
          <p:nvSpPr>
            <p:cNvPr id="27" name="모서리가 둥근 직사각형 26"/>
            <p:cNvSpPr/>
            <p:nvPr/>
          </p:nvSpPr>
          <p:spPr>
            <a:xfrm>
              <a:off x="3515351" y="2121235"/>
              <a:ext cx="2194560" cy="264128"/>
            </a:xfrm>
            <a:prstGeom prst="roundRect">
              <a:avLst>
                <a:gd name="adj" fmla="val 50000"/>
              </a:avLst>
            </a:prstGeom>
            <a:solidFill>
              <a:srgbClr val="5F93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pc="-15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591184" y="2081775"/>
              <a:ext cx="207049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spc="-15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BF0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건축사회</a:t>
              </a:r>
              <a:r>
                <a:rPr lang="en-US" altLang="ko-KR" sz="1100" spc="-15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BF0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-</a:t>
              </a:r>
              <a:r>
                <a:rPr lang="ko-KR" altLang="en-US" sz="1100" spc="-15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FBF0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측량협회 상생협약 체결</a:t>
              </a:r>
              <a:endParaRPr lang="ko-KR" altLang="en-US" sz="11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FBF0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007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58518" y="1120526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시민 </a:t>
            </a:r>
            <a:r>
              <a:rPr kumimoji="0" lang="ko-KR" altLang="en-US" sz="2000" b="1" i="0" u="none" strike="noStrike" kern="0" cap="none" spc="-90" normalizeH="0" baseline="0" noProof="0" dirty="0" err="1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체감형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인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〮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허가 서</a:t>
            </a:r>
            <a:r>
              <a:rPr kumimoji="0" lang="ko-KR" altLang="en-US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비스</a:t>
            </a:r>
            <a:r>
              <a:rPr kumimoji="0" lang="ko-KR" altLang="en-US" sz="2000" b="1" i="0" u="none" strike="noStrike" kern="0" cap="none" spc="-90" normalizeH="0" baseline="0" noProof="0" dirty="0" smtClean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완성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허가총괄과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748" y="1164817"/>
            <a:ext cx="8280921" cy="40437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ko-KR" altLang="en-US" sz="2000" b="1" smtClean="0">
                <a:solidFill>
                  <a:srgbClr val="0000CC"/>
                </a:solidFill>
                <a:latin typeface="맑은 고딕" panose="020B0503020000020004" pitchFamily="50" charset="-127"/>
              </a:rPr>
              <a:t>❙</a:t>
            </a:r>
            <a:r>
              <a:rPr lang="ko-KR" altLang="en-US" b="1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행정 </a:t>
            </a:r>
            <a:r>
              <a:rPr lang="ko-KR" altLang="en-US" b="1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업무</a:t>
            </a:r>
            <a:r>
              <a:rPr lang="en-US" altLang="ko-KR" b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b="1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</a:t>
            </a:r>
            <a:r>
              <a:rPr lang="en-US" altLang="ko-KR" b="1" smtClean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ko-KR" altLang="en-US" b="1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허가와 분리로 인</a:t>
            </a:r>
            <a:r>
              <a:rPr lang="en-US" altLang="ko-KR" b="1" smtClean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ko-KR" altLang="en-US" b="1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허가 더욱 내실화</a:t>
            </a:r>
            <a:endParaRPr kumimoji="0" lang="ko-KR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387394" y="1828097"/>
            <a:ext cx="5303616" cy="3070140"/>
          </a:xfrm>
          <a:prstGeom prst="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>
              <a:lnSpc>
                <a:spcPct val="150000"/>
              </a:lnSpc>
              <a:defRPr/>
            </a:pPr>
            <a:endParaRPr lang="en-US" altLang="ko-KR" sz="1600" b="1" smtClean="0">
              <a:solidFill>
                <a:prstClr val="black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1600" b="1" smtClean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</a:t>
            </a:r>
            <a:r>
              <a:rPr lang="ko-KR" altLang="en-US" sz="1200" b="1" smtClean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 </a:t>
            </a:r>
            <a:r>
              <a:rPr lang="ko-KR" altLang="en-US" sz="1600" b="1" smtClean="0">
                <a:solidFill>
                  <a:prstClr val="black"/>
                </a:solidFill>
                <a:latin typeface="+mn-ea"/>
              </a:rPr>
              <a:t>내실 있는 위원회 운영 </a:t>
            </a:r>
            <a:r>
              <a:rPr lang="en-US" altLang="ko-KR" sz="1050" b="1" smtClean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050" b="1" smtClean="0">
                <a:solidFill>
                  <a:prstClr val="black"/>
                </a:solidFill>
                <a:latin typeface="+mn-ea"/>
              </a:rPr>
              <a:t>건축위원회</a:t>
            </a:r>
            <a:r>
              <a:rPr lang="en-US" altLang="ko-KR" sz="1050" b="1" smtClean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prstClr val="black"/>
                </a:solidFill>
                <a:latin typeface="+mn-ea"/>
              </a:rPr>
              <a:t>건축사 징계 위원회</a:t>
            </a:r>
            <a:r>
              <a:rPr lang="en-US" altLang="ko-KR" sz="1050" b="1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600" b="1" smtClean="0">
                <a:solidFill>
                  <a:prstClr val="black"/>
                </a:solidFill>
                <a:latin typeface="+mn-ea"/>
              </a:rPr>
              <a:t> - </a:t>
            </a:r>
            <a:r>
              <a:rPr lang="ko-KR" altLang="en-US" sz="1200" smtClean="0">
                <a:solidFill>
                  <a:prstClr val="black"/>
                </a:solidFill>
                <a:latin typeface="+mn-ea"/>
              </a:rPr>
              <a:t>건축위원회 정례화</a:t>
            </a:r>
            <a:r>
              <a:rPr lang="en-US" altLang="ko-KR" sz="1200" smtClean="0">
                <a:solidFill>
                  <a:prstClr val="black"/>
                </a:solidFill>
                <a:latin typeface="+mn-ea"/>
              </a:rPr>
              <a:t>, 50</a:t>
            </a:r>
            <a:r>
              <a:rPr lang="ko-KR" altLang="en-US" sz="1200" smtClean="0">
                <a:solidFill>
                  <a:prstClr val="black"/>
                </a:solidFill>
                <a:latin typeface="+mn-ea"/>
              </a:rPr>
              <a:t>만 대도시 사무 건축사 징계위원회 이관</a:t>
            </a:r>
            <a:endParaRPr lang="en-US" altLang="ko-KR" sz="1200" smtClean="0">
              <a:solidFill>
                <a:prstClr val="black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1600" b="1" smtClean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 </a:t>
            </a:r>
            <a:r>
              <a:rPr lang="ko-KR" altLang="en-US" sz="1600" b="1" smtClean="0">
                <a:solidFill>
                  <a:prstClr val="black"/>
                </a:solidFill>
                <a:latin typeface="+mn-ea"/>
              </a:rPr>
              <a:t>건축행정 </a:t>
            </a:r>
            <a:r>
              <a:rPr lang="ko-KR" altLang="en-US" sz="1600" b="1">
                <a:solidFill>
                  <a:prstClr val="black"/>
                </a:solidFill>
                <a:latin typeface="+mn-ea"/>
              </a:rPr>
              <a:t>건실화 등 평가와 건축조례 업무 총괄</a:t>
            </a:r>
            <a:endParaRPr lang="en-US" altLang="ko-KR" sz="1600" b="1">
              <a:solidFill>
                <a:prstClr val="black"/>
              </a:solidFill>
              <a:latin typeface="+mn-ea"/>
            </a:endParaRPr>
          </a:p>
          <a:p>
            <a:pPr lvl="0">
              <a:lnSpc>
                <a:spcPct val="150000"/>
              </a:lnSpc>
              <a:defRPr/>
            </a:pPr>
            <a:r>
              <a:rPr lang="ko-KR" altLang="en-US" sz="1600" b="1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</a:t>
            </a:r>
            <a:r>
              <a:rPr lang="ko-KR" altLang="en-US" sz="1600" b="1" smtClean="0">
                <a:solidFill>
                  <a:prstClr val="black"/>
                </a:solidFill>
                <a:latin typeface="+mn-ea"/>
              </a:rPr>
              <a:t> 건축인허가 업무대행 </a:t>
            </a:r>
            <a:r>
              <a:rPr lang="ko-KR" altLang="en-US" sz="1600" b="1">
                <a:solidFill>
                  <a:prstClr val="black"/>
                </a:solidFill>
                <a:latin typeface="+mn-ea"/>
              </a:rPr>
              <a:t>수수료 </a:t>
            </a:r>
            <a:r>
              <a:rPr lang="ko-KR" altLang="en-US" sz="1600" b="1" smtClean="0">
                <a:solidFill>
                  <a:prstClr val="black"/>
                </a:solidFill>
                <a:latin typeface="+mn-ea"/>
              </a:rPr>
              <a:t>지급 </a:t>
            </a:r>
            <a:r>
              <a:rPr lang="ko-KR" altLang="en-US" sz="1600" b="1">
                <a:solidFill>
                  <a:prstClr val="black"/>
                </a:solidFill>
                <a:latin typeface="+mn-ea"/>
              </a:rPr>
              <a:t>일괄 관리</a:t>
            </a:r>
            <a:endParaRPr lang="en-US" altLang="ko-KR" sz="1600" b="1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b="1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</a:t>
            </a:r>
            <a:r>
              <a:rPr lang="ko-KR" altLang="en-US" sz="1600" b="1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600" b="1">
                <a:solidFill>
                  <a:prstClr val="black"/>
                </a:solidFill>
                <a:latin typeface="+mn-ea"/>
              </a:rPr>
              <a:t>대행업체 간담회 개최로 외부 협력성 높이고</a:t>
            </a:r>
            <a:r>
              <a:rPr lang="en-US" altLang="ko-KR" sz="1600" b="1">
                <a:solidFill>
                  <a:prstClr val="black"/>
                </a:solidFill>
                <a:latin typeface="+mn-ea"/>
              </a:rPr>
              <a:t>,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600" b="1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600" b="1">
                <a:solidFill>
                  <a:prstClr val="black"/>
                </a:solidFill>
                <a:latin typeface="+mn-ea"/>
              </a:rPr>
              <a:t> 인허가 공무원 교육으로 내부 전문성은 </a:t>
            </a:r>
            <a:r>
              <a:rPr lang="ko-KR" altLang="en-US" sz="1600" b="1" smtClean="0">
                <a:solidFill>
                  <a:prstClr val="black"/>
                </a:solidFill>
                <a:latin typeface="+mn-ea"/>
              </a:rPr>
              <a:t>향상</a:t>
            </a:r>
            <a:endParaRPr lang="en-US" altLang="ko-KR" sz="1600" b="1" smtClean="0">
              <a:solidFill>
                <a:prstClr val="black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600" b="1" smtClean="0">
                <a:solidFill>
                  <a:prstClr val="black"/>
                </a:solidFill>
                <a:latin typeface="+mn-ea"/>
              </a:rPr>
              <a:t>                                  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sz="1600" b="1" smtClean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 </a:t>
            </a:r>
            <a:r>
              <a:rPr lang="ko-KR" altLang="en-US" sz="1600" b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건축물대장 생성말소변경</a:t>
            </a:r>
            <a:r>
              <a:rPr lang="en-US" altLang="ko-KR" sz="1600" b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농지성토</a:t>
            </a:r>
            <a:r>
              <a:rPr lang="en-US" altLang="ko-KR" sz="1600" b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b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공장설립 인</a:t>
            </a:r>
            <a:r>
              <a:rPr lang="en-US" altLang="ko-KR" sz="1600" b="1" smtClean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ko-KR" altLang="en-US" sz="1600" b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허가</a:t>
            </a:r>
            <a:endParaRPr lang="en-US" altLang="ko-KR" sz="1600" b="1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  <a:defRPr/>
            </a:pPr>
            <a:endParaRPr lang="ko-KR" altLang="en-US" sz="1600">
              <a:latin typeface="+mn-ea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 rot="2725382">
            <a:off x="4965329" y="2460361"/>
            <a:ext cx="1414908" cy="1447422"/>
          </a:xfrm>
          <a:prstGeom prst="roundRect">
            <a:avLst>
              <a:gd name="adj" fmla="val 2955"/>
            </a:avLst>
          </a:prstGeom>
          <a:solidFill>
            <a:schemeClr val="accent2"/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7128528" y="1776095"/>
            <a:ext cx="1404140" cy="305502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3" name="모서리가 둥근 직사각형 32"/>
          <p:cNvSpPr/>
          <p:nvPr/>
        </p:nvSpPr>
        <p:spPr>
          <a:xfrm rot="2725382">
            <a:off x="6422804" y="2415751"/>
            <a:ext cx="1397155" cy="1393670"/>
          </a:xfrm>
          <a:prstGeom prst="roundRect">
            <a:avLst>
              <a:gd name="adj" fmla="val 3016"/>
            </a:avLst>
          </a:prstGeom>
          <a:solidFill>
            <a:srgbClr val="002060"/>
          </a:solidFill>
          <a:ln w="38100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6177756" y="2923405"/>
            <a:ext cx="1802225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허가 </a:t>
            </a:r>
            <a:r>
              <a:rPr lang="en-US" altLang="ko-KR" sz="2400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1·2</a:t>
            </a:r>
            <a:r>
              <a:rPr lang="en-US" altLang="ko-KR" sz="2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·</a:t>
            </a:r>
            <a:r>
              <a:rPr lang="en-US" altLang="ko-KR" sz="2400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</a:t>
            </a:r>
            <a:r>
              <a:rPr lang="ko-KR" altLang="en-US" sz="2400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과</a:t>
            </a:r>
            <a:endParaRPr lang="en-US" altLang="ko-KR" sz="2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811237" y="2902666"/>
            <a:ext cx="152896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spc="-15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허가총괄과</a:t>
            </a:r>
            <a:endParaRPr lang="en-US" altLang="ko-KR" sz="2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sp>
        <p:nvSpPr>
          <p:cNvPr id="40" name="Text Box 3"/>
          <p:cNvSpPr txBox="1">
            <a:spLocks noChangeArrowheads="1"/>
          </p:cNvSpPr>
          <p:nvPr/>
        </p:nvSpPr>
        <p:spPr bwMode="auto">
          <a:xfrm flipH="1">
            <a:off x="7807384" y="1792346"/>
            <a:ext cx="1103375" cy="2581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ko-KR" altLang="en-US" sz="1600" b="1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건축</a:t>
            </a:r>
            <a:endParaRPr kumimoji="1" lang="en-US" altLang="ko-KR" sz="1600" b="1" smtClean="0">
              <a:solidFill>
                <a:prstClr val="black"/>
              </a:solidFill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en-US" altLang="ko-KR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개발</a:t>
            </a:r>
            <a:endParaRPr kumimoji="1" lang="en-US" altLang="ko-KR" sz="16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1" lang="en-US" altLang="ko-KR" sz="1600" b="1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산지 </a:t>
            </a:r>
            <a:endParaRPr kumimoji="1" lang="en-US" altLang="ko-KR" sz="1600" b="1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농지</a:t>
            </a: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" name="다이어그램 3"/>
          <p:cNvGraphicFramePr/>
          <p:nvPr>
            <p:extLst>
              <p:ext uri="{D42A27DB-BD31-4B8C-83A1-F6EECF244321}">
                <p14:modId xmlns:p14="http://schemas.microsoft.com/office/powerpoint/2010/main" val="112466126"/>
              </p:ext>
            </p:extLst>
          </p:nvPr>
        </p:nvGraphicFramePr>
        <p:xfrm>
          <a:off x="4951717" y="3639052"/>
          <a:ext cx="2597341" cy="956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덧셈 기호 2"/>
          <p:cNvSpPr/>
          <p:nvPr/>
        </p:nvSpPr>
        <p:spPr>
          <a:xfrm>
            <a:off x="2397678" y="4011910"/>
            <a:ext cx="504056" cy="478837"/>
          </a:xfrm>
          <a:prstGeom prst="mathPlus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332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77824"/>
            <a:ext cx="8459636" cy="394219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latinLnBrk="0"/>
            <a:endParaRPr lang="ko-KR" altLang="ko-KR"/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</a:t>
            </a:r>
            <a:r>
              <a:rPr lang="en-US" altLang="ko-KR" sz="2000" b="1" kern="0" spc="-9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인허가 부서 통합</a:t>
            </a:r>
            <a:r>
              <a:rPr lang="en-US" altLang="ko-KR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허가 </a:t>
            </a:r>
            <a:r>
              <a:rPr lang="en-US" altLang="ko-KR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</a:t>
            </a:r>
            <a:r>
              <a:rPr lang="en-US" altLang="ko-KR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en-US" altLang="ko-KR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</a:t>
            </a:r>
            <a:r>
              <a:rPr lang="en-US" altLang="ko-KR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en-US" altLang="ko-KR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3</a:t>
            </a:r>
            <a:r>
              <a:rPr lang="ko-KR" altLang="en-US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과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허가</a:t>
            </a:r>
            <a:r>
              <a:rPr lang="en-US" altLang="ko-KR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en-US" altLang="ko-KR" smtClean="0">
                <a:solidFill>
                  <a:schemeClr val="tx2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en-US" altLang="ko-KR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en-US" altLang="ko-KR" smtClean="0">
                <a:solidFill>
                  <a:schemeClr val="tx2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en-US" altLang="ko-KR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598107"/>
            <a:chOff x="251520" y="1131590"/>
            <a:chExt cx="8280920" cy="177704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건축</a:t>
              </a:r>
              <a:r>
                <a:rPr lang="en-US" altLang="ko-KR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개발</a:t>
              </a:r>
              <a:r>
                <a:rPr lang="en-US" altLang="ko-KR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농지</a:t>
              </a:r>
              <a:r>
                <a:rPr lang="en-US" altLang="ko-KR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, </a:t>
              </a:r>
              <a:r>
                <a:rPr lang="ko-KR" altLang="en-US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산지 종합검토로 신속하고 효율적인 민원처리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841365"/>
              <a:ext cx="8064896" cy="10672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smtClean="0">
                  <a:latin typeface="+mj-lt"/>
                </a:rPr>
                <a:t> 민원인 한번 방문으로 원스톱 인허가 상담 </a:t>
              </a:r>
              <a:r>
                <a:rPr kumimoji="1" lang="en-US" altLang="ko-KR" sz="1600" b="1">
                  <a:latin typeface="+mj-lt"/>
                  <a:ea typeface="한컴 고딕" panose="02000500000000000000" pitchFamily="2" charset="-127"/>
                </a:rPr>
                <a:t>⇒</a:t>
              </a:r>
              <a:r>
                <a:rPr kumimoji="1" lang="ko-KR" altLang="en-US" sz="1600" b="1" smtClean="0">
                  <a:latin typeface="+mj-lt"/>
                </a:rPr>
                <a:t> 민원불편 해소 </a:t>
              </a:r>
              <a:r>
                <a:rPr kumimoji="1" lang="en-US" altLang="ko-KR" sz="1600" b="1" smtClean="0">
                  <a:latin typeface="+mj-lt"/>
                </a:rPr>
                <a:t>&amp; </a:t>
              </a:r>
              <a:r>
                <a:rPr kumimoji="1" lang="ko-KR" altLang="en-US" sz="1600" b="1" smtClean="0"/>
                <a:t>신속</a:t>
              </a:r>
              <a:r>
                <a:rPr kumimoji="1" lang="en-US" altLang="ko-KR" sz="1600" b="1">
                  <a:latin typeface="한컴 고딕" panose="02000500000000000000" pitchFamily="2" charset="-127"/>
                  <a:ea typeface="한컴 고딕" panose="02000500000000000000" pitchFamily="2" charset="-127"/>
                </a:rPr>
                <a:t>·</a:t>
              </a:r>
              <a:r>
                <a:rPr kumimoji="1" lang="ko-KR" altLang="en-US" sz="1600" b="1"/>
                <a:t>정확한 </a:t>
              </a:r>
              <a:r>
                <a:rPr kumimoji="1" lang="ko-KR" altLang="en-US" sz="1600" b="1" smtClean="0"/>
                <a:t>인허가</a:t>
              </a:r>
              <a:endParaRPr kumimoji="1" lang="en-US" altLang="ko-KR" sz="1600" b="1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smtClean="0">
                  <a:latin typeface="+mj-lt"/>
                </a:rPr>
                <a:t> 분야별 업무 칸막이 현상으로 인한 소극행정 타파  </a:t>
              </a:r>
              <a:endParaRPr kumimoji="1" lang="en-US" altLang="ko-KR" sz="1600" b="1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>
                  <a:latin typeface="+mj-lt"/>
                </a:rPr>
                <a:t> </a:t>
              </a:r>
              <a:r>
                <a:rPr kumimoji="1" lang="ko-KR" altLang="en-US" sz="1600" b="1" smtClean="0">
                  <a:latin typeface="+mj-lt"/>
                </a:rPr>
                <a:t>직원간 원활한 협업과 업무 </a:t>
              </a:r>
              <a:r>
                <a:rPr kumimoji="1" lang="ko-KR" altLang="en-US" sz="1600" b="1" smtClean="0">
                  <a:latin typeface="+mj-lt"/>
                </a:rPr>
                <a:t>교류를 통해 </a:t>
              </a:r>
              <a:r>
                <a:rPr kumimoji="1" lang="ko-KR" altLang="en-US" sz="1600" b="1" smtClean="0">
                  <a:latin typeface="+mj-lt"/>
                </a:rPr>
                <a:t>종합적 </a:t>
              </a:r>
              <a:r>
                <a:rPr kumimoji="1" lang="ko-KR" altLang="en-US" sz="1600" b="1" smtClean="0">
                  <a:latin typeface="+mj-lt"/>
                </a:rPr>
                <a:t>시각으로 </a:t>
              </a:r>
              <a:r>
                <a:rPr kumimoji="1" lang="ko-KR" altLang="en-US" sz="1600" b="1" smtClean="0">
                  <a:latin typeface="+mj-lt"/>
                </a:rPr>
                <a:t>합리적 검토 </a:t>
              </a:r>
              <a:endParaRPr kumimoji="1" lang="en-US" altLang="ko-KR" sz="1600" b="1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>
                  <a:latin typeface="+mj-lt"/>
                </a:rPr>
                <a:t> </a:t>
              </a:r>
              <a:r>
                <a:rPr kumimoji="1" lang="ko-KR" altLang="en-US" sz="1600" b="1" smtClean="0">
                  <a:latin typeface="+mj-lt"/>
                </a:rPr>
                <a:t>토지개발 착공에 따른 주변 피해</a:t>
              </a:r>
              <a:r>
                <a:rPr kumimoji="1" lang="en-US" altLang="ko-KR" sz="1600" b="1" smtClean="0">
                  <a:latin typeface="한컴 고딕" panose="02000500000000000000" pitchFamily="2" charset="-127"/>
                  <a:ea typeface="한컴 고딕" panose="02000500000000000000" pitchFamily="2" charset="-127"/>
                </a:rPr>
                <a:t>·</a:t>
              </a:r>
              <a:r>
                <a:rPr kumimoji="1" lang="ko-KR" altLang="en-US" sz="1600" b="1" smtClean="0">
                  <a:latin typeface="+mj-lt"/>
                </a:rPr>
                <a:t>고충 민원까지 일괄 처리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380888"/>
              </p:ext>
            </p:extLst>
          </p:nvPr>
        </p:nvGraphicFramePr>
        <p:xfrm>
          <a:off x="463280" y="3160694"/>
          <a:ext cx="3820687" cy="1822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5037">
                  <a:extLst>
                    <a:ext uri="{9D8B030D-6E8A-4147-A177-3AD203B41FA5}">
                      <a16:colId xmlns:a16="http://schemas.microsoft.com/office/drawing/2014/main" val="3967977750"/>
                    </a:ext>
                  </a:extLst>
                </a:gridCol>
                <a:gridCol w="685279">
                  <a:extLst>
                    <a:ext uri="{9D8B030D-6E8A-4147-A177-3AD203B41FA5}">
                      <a16:colId xmlns:a16="http://schemas.microsoft.com/office/drawing/2014/main" val="1600613998"/>
                    </a:ext>
                  </a:extLst>
                </a:gridCol>
                <a:gridCol w="647895">
                  <a:extLst>
                    <a:ext uri="{9D8B030D-6E8A-4147-A177-3AD203B41FA5}">
                      <a16:colId xmlns:a16="http://schemas.microsoft.com/office/drawing/2014/main" val="3884116973"/>
                    </a:ext>
                  </a:extLst>
                </a:gridCol>
                <a:gridCol w="592522">
                  <a:extLst>
                    <a:ext uri="{9D8B030D-6E8A-4147-A177-3AD203B41FA5}">
                      <a16:colId xmlns:a16="http://schemas.microsoft.com/office/drawing/2014/main" val="404095254"/>
                    </a:ext>
                  </a:extLst>
                </a:gridCol>
                <a:gridCol w="592522">
                  <a:extLst>
                    <a:ext uri="{9D8B030D-6E8A-4147-A177-3AD203B41FA5}">
                      <a16:colId xmlns:a16="http://schemas.microsoft.com/office/drawing/2014/main" val="589903849"/>
                    </a:ext>
                  </a:extLst>
                </a:gridCol>
                <a:gridCol w="557432">
                  <a:extLst>
                    <a:ext uri="{9D8B030D-6E8A-4147-A177-3AD203B41FA5}">
                      <a16:colId xmlns:a16="http://schemas.microsoft.com/office/drawing/2014/main" val="2003783473"/>
                    </a:ext>
                  </a:extLst>
                </a:gridCol>
              </a:tblGrid>
              <a:tr h="3785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smtClean="0">
                          <a:solidFill>
                            <a:schemeClr val="bg1"/>
                          </a:solidFill>
                          <a:effectLst/>
                          <a:latin typeface="한컴바탕" panose="02030600000101010101" pitchFamily="18" charset="2"/>
                          <a:ea typeface="맑은 고딕" panose="020B0503020000020004" pitchFamily="50" charset="-127"/>
                        </a:rPr>
                        <a:t>개발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smtClean="0">
                          <a:solidFill>
                            <a:schemeClr val="bg1"/>
                          </a:solidFill>
                          <a:effectLst/>
                          <a:latin typeface="한컴바탕" panose="02030600000101010101" pitchFamily="18" charset="2"/>
                          <a:ea typeface="맑은 고딕" panose="020B0503020000020004" pitchFamily="50" charset="-127"/>
                        </a:rPr>
                        <a:t>농지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smtClean="0">
                          <a:solidFill>
                            <a:schemeClr val="bg1"/>
                          </a:solidFill>
                          <a:effectLst/>
                          <a:latin typeface="한컴바탕" panose="02030600000101010101" pitchFamily="18" charset="2"/>
                          <a:ea typeface="맑은 고딕" panose="020B0503020000020004" pitchFamily="50" charset="-127"/>
                        </a:rPr>
                        <a:t>산지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2935901"/>
                  </a:ext>
                </a:extLst>
              </a:tr>
              <a:tr h="3545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7,380</a:t>
                      </a:r>
                      <a:endParaRPr lang="en-US" sz="11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2,703</a:t>
                      </a:r>
                      <a:endParaRPr lang="en-US" sz="11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2,467</a:t>
                      </a:r>
                      <a:endParaRPr lang="en-US" sz="11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1,098</a:t>
                      </a:r>
                      <a:endParaRPr lang="en-US" sz="11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1,112</a:t>
                      </a:r>
                      <a:endParaRPr lang="en-US" sz="11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18043"/>
                  </a:ext>
                </a:extLst>
              </a:tr>
              <a:tr h="3545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허가</a:t>
                      </a:r>
                      <a:r>
                        <a:rPr lang="en-US" altLang="ko-KR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과</a:t>
                      </a:r>
                      <a:endParaRPr lang="ko-KR" alt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2,390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849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857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383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301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2837711"/>
                  </a:ext>
                </a:extLst>
              </a:tr>
              <a:tr h="3545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허가</a:t>
                      </a:r>
                      <a:r>
                        <a:rPr lang="en-US" altLang="ko-KR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과</a:t>
                      </a:r>
                      <a:endParaRPr lang="ko-KR" alt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3,057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1,038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1,043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487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489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67451230"/>
                  </a:ext>
                </a:extLst>
              </a:tr>
              <a:tr h="3545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허가</a:t>
                      </a:r>
                      <a:r>
                        <a:rPr lang="en-US" altLang="ko-KR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과</a:t>
                      </a:r>
                      <a:endParaRPr lang="ko-KR" alt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1,933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816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567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228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322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81738094"/>
                  </a:ext>
                </a:extLst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916786"/>
              </p:ext>
            </p:extLst>
          </p:nvPr>
        </p:nvGraphicFramePr>
        <p:xfrm>
          <a:off x="4632647" y="3134637"/>
          <a:ext cx="3820687" cy="1851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5037">
                  <a:extLst>
                    <a:ext uri="{9D8B030D-6E8A-4147-A177-3AD203B41FA5}">
                      <a16:colId xmlns:a16="http://schemas.microsoft.com/office/drawing/2014/main" val="3967977750"/>
                    </a:ext>
                  </a:extLst>
                </a:gridCol>
                <a:gridCol w="685279">
                  <a:extLst>
                    <a:ext uri="{9D8B030D-6E8A-4147-A177-3AD203B41FA5}">
                      <a16:colId xmlns:a16="http://schemas.microsoft.com/office/drawing/2014/main" val="1600613998"/>
                    </a:ext>
                  </a:extLst>
                </a:gridCol>
                <a:gridCol w="647895">
                  <a:extLst>
                    <a:ext uri="{9D8B030D-6E8A-4147-A177-3AD203B41FA5}">
                      <a16:colId xmlns:a16="http://schemas.microsoft.com/office/drawing/2014/main" val="3884116973"/>
                    </a:ext>
                  </a:extLst>
                </a:gridCol>
                <a:gridCol w="592522">
                  <a:extLst>
                    <a:ext uri="{9D8B030D-6E8A-4147-A177-3AD203B41FA5}">
                      <a16:colId xmlns:a16="http://schemas.microsoft.com/office/drawing/2014/main" val="404095254"/>
                    </a:ext>
                  </a:extLst>
                </a:gridCol>
                <a:gridCol w="592522">
                  <a:extLst>
                    <a:ext uri="{9D8B030D-6E8A-4147-A177-3AD203B41FA5}">
                      <a16:colId xmlns:a16="http://schemas.microsoft.com/office/drawing/2014/main" val="589903849"/>
                    </a:ext>
                  </a:extLst>
                </a:gridCol>
                <a:gridCol w="557432">
                  <a:extLst>
                    <a:ext uri="{9D8B030D-6E8A-4147-A177-3AD203B41FA5}">
                      <a16:colId xmlns:a16="http://schemas.microsoft.com/office/drawing/2014/main" val="2003783473"/>
                    </a:ext>
                  </a:extLst>
                </a:gridCol>
              </a:tblGrid>
              <a:tr h="3916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구분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합계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smtClean="0">
                          <a:solidFill>
                            <a:schemeClr val="bg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건축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smtClean="0">
                          <a:solidFill>
                            <a:schemeClr val="bg1"/>
                          </a:solidFill>
                          <a:effectLst/>
                          <a:latin typeface="한컴바탕" panose="02030600000101010101" pitchFamily="18" charset="2"/>
                          <a:ea typeface="맑은 고딕" panose="020B0503020000020004" pitchFamily="50" charset="-127"/>
                        </a:rPr>
                        <a:t>개발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smtClean="0">
                          <a:solidFill>
                            <a:schemeClr val="bg1"/>
                          </a:solidFill>
                          <a:effectLst/>
                          <a:latin typeface="한컴바탕" panose="02030600000101010101" pitchFamily="18" charset="2"/>
                          <a:ea typeface="맑은 고딕" panose="020B0503020000020004" pitchFamily="50" charset="-127"/>
                        </a:rPr>
                        <a:t>농지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smtClean="0">
                          <a:solidFill>
                            <a:schemeClr val="bg1"/>
                          </a:solidFill>
                          <a:effectLst/>
                          <a:latin typeface="한컴바탕" panose="02030600000101010101" pitchFamily="18" charset="2"/>
                          <a:ea typeface="맑은 고딕" panose="020B0503020000020004" pitchFamily="50" charset="-127"/>
                        </a:rPr>
                        <a:t>산지</a:t>
                      </a:r>
                      <a:endParaRPr lang="ko-KR" altLang="en-US" sz="1200" kern="0" spc="0" baseline="0" dirty="0">
                        <a:solidFill>
                          <a:schemeClr val="bg1"/>
                        </a:solidFill>
                        <a:effectLst/>
                        <a:latin typeface="한컴바탕" panose="02030600000101010101" pitchFamily="18" charset="2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2935901"/>
                  </a:ext>
                </a:extLst>
              </a:tr>
              <a:tr h="3667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baseline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계</a:t>
                      </a: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1,667</a:t>
                      </a:r>
                      <a:endParaRPr lang="en-US" sz="11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536</a:t>
                      </a:r>
                      <a:endParaRPr lang="en-US" sz="11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591</a:t>
                      </a:r>
                      <a:endParaRPr lang="en-US" sz="1100" b="1" kern="0" spc="0" baseline="0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316</a:t>
                      </a:r>
                      <a:endParaRPr lang="en-US" sz="11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224</a:t>
                      </a:r>
                      <a:endParaRPr lang="en-US" sz="1100" b="1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18043"/>
                  </a:ext>
                </a:extLst>
              </a:tr>
              <a:tr h="3667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허가</a:t>
                      </a:r>
                      <a:r>
                        <a:rPr lang="en-US" altLang="ko-KR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과</a:t>
                      </a:r>
                      <a:endParaRPr lang="ko-KR" alt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458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143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179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79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57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837711"/>
                  </a:ext>
                </a:extLst>
              </a:tr>
              <a:tr h="3568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허가</a:t>
                      </a:r>
                      <a:r>
                        <a:rPr lang="en-US" altLang="ko-KR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과</a:t>
                      </a:r>
                      <a:endParaRPr lang="ko-KR" alt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790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209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267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189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125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451230"/>
                  </a:ext>
                </a:extLst>
              </a:tr>
              <a:tr h="36675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허가</a:t>
                      </a:r>
                      <a:r>
                        <a:rPr lang="en-US" altLang="ko-KR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과</a:t>
                      </a:r>
                      <a:endParaRPr lang="ko-KR" alt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419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184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145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48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baseline="0" smtClean="0">
                          <a:solidFill>
                            <a:srgbClr val="000000"/>
                          </a:solidFill>
                          <a:effectLst/>
                          <a:latin typeface="+mj-lt"/>
                          <a:ea typeface="맑은 고딕" panose="020B0503020000020004" pitchFamily="50" charset="-127"/>
                        </a:rPr>
                        <a:t>42</a:t>
                      </a:r>
                      <a:endParaRPr lang="en-US" sz="1100" kern="0" spc="0" baseline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1738094"/>
                  </a:ext>
                </a:extLst>
              </a:tr>
            </a:tbl>
          </a:graphicData>
        </a:graphic>
      </p:graphicFrame>
      <p:sp>
        <p:nvSpPr>
          <p:cNvPr id="23" name="모서리가 둥근 직사각형 22"/>
          <p:cNvSpPr/>
          <p:nvPr/>
        </p:nvSpPr>
        <p:spPr>
          <a:xfrm>
            <a:off x="1181714" y="2991503"/>
            <a:ext cx="2383817" cy="259145"/>
          </a:xfrm>
          <a:prstGeom prst="roundRect">
            <a:avLst>
              <a:gd name="adj" fmla="val 9284"/>
            </a:avLst>
          </a:prstGeom>
          <a:solidFill>
            <a:schemeClr val="tx2">
              <a:lumMod val="50000"/>
            </a:schemeClr>
          </a:solidFill>
          <a:ln w="9525">
            <a:solidFill>
              <a:schemeClr val="accent3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2023</a:t>
            </a:r>
            <a:r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인허가 처리실적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5480808" y="2958992"/>
            <a:ext cx="2383817" cy="259145"/>
          </a:xfrm>
          <a:prstGeom prst="roundRect">
            <a:avLst>
              <a:gd name="adj" fmla="val 9284"/>
            </a:avLst>
          </a:prstGeom>
          <a:solidFill>
            <a:schemeClr val="accent2">
              <a:lumMod val="50000"/>
            </a:schemeClr>
          </a:solidFill>
          <a:ln w="9525">
            <a:solidFill>
              <a:schemeClr val="accent3">
                <a:lumMod val="40000"/>
                <a:lumOff val="6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2024</a:t>
            </a:r>
            <a:r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년 </a:t>
            </a:r>
            <a:r>
              <a:rPr kumimoji="0" lang="en-US" altLang="ko-KR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</a:t>
            </a:r>
            <a:r>
              <a:rPr kumimoji="0" lang="ko-KR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분기 인허가 처리실적</a:t>
            </a: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467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시민체감형 </a:t>
            </a:r>
            <a:r>
              <a:rPr lang="ko-KR" altLang="en-US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인</a:t>
            </a:r>
            <a:r>
              <a:rPr lang="en-US" altLang="ko-KR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ko-KR" altLang="en-US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허가 민원행정서비스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허가</a:t>
            </a:r>
            <a:r>
              <a:rPr lang="en-US" altLang="ko-KR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en-US" altLang="ko-KR" smtClean="0">
                <a:solidFill>
                  <a:schemeClr val="tx2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en-US" altLang="ko-KR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en-US" altLang="ko-KR" smtClean="0">
                <a:solidFill>
                  <a:schemeClr val="tx2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lang="en-US" altLang="ko-KR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21350" y="2387224"/>
            <a:ext cx="8280920" cy="4446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smtClean="0">
                <a:solidFill>
                  <a:srgbClr val="0000CC"/>
                </a:solidFill>
                <a:latin typeface="맑은 고딕" panose="020B0503020000020004" pitchFamily="50" charset="-127"/>
              </a:rPr>
              <a:t>❙</a:t>
            </a:r>
            <a:r>
              <a:rPr lang="ko-KR" altLang="en-US" b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건축신고 </a:t>
            </a:r>
            <a:r>
              <a:rPr lang="ko-KR" altLang="en-US" b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및 가설건축물 업무 이관으로 효율성</a:t>
            </a:r>
            <a:r>
              <a:rPr lang="en-US" altLang="ko-KR" b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b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전문성 확보</a:t>
            </a:r>
            <a:endParaRPr lang="ko-KR" altLang="en-US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321350" y="1131604"/>
            <a:ext cx="8280920" cy="1158818"/>
            <a:chOff x="321350" y="1131603"/>
            <a:chExt cx="8280920" cy="1269861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321350" y="1131603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건축신고 대상 건축물에 대한 현장조사 건축사 업무대행 실시 </a:t>
              </a:r>
              <a:endParaRPr lang="ko-KR" altLang="en-US" sz="16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32316" y="1629371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500" b="1" smtClean="0">
                  <a:solidFill>
                    <a:prstClr val="black"/>
                  </a:solidFill>
                </a:rPr>
                <a:t> </a:t>
              </a:r>
              <a:r>
                <a:rPr lang="en-US" altLang="ko-KR" sz="1600" b="1" smtClean="0">
                  <a:solidFill>
                    <a:prstClr val="black"/>
                  </a:solidFill>
                </a:rPr>
                <a:t>’23</a:t>
              </a:r>
              <a:r>
                <a:rPr lang="ko-KR" altLang="en-US" sz="1600" b="1" smtClean="0">
                  <a:solidFill>
                    <a:prstClr val="black"/>
                  </a:solidFill>
                </a:rPr>
                <a:t>년 </a:t>
              </a:r>
              <a:r>
                <a:rPr lang="en-US" altLang="ko-KR" sz="1600" b="1" smtClean="0">
                  <a:solidFill>
                    <a:prstClr val="black"/>
                  </a:solidFill>
                </a:rPr>
                <a:t>11</a:t>
              </a:r>
              <a:r>
                <a:rPr lang="ko-KR" altLang="en-US" sz="1600" b="1" smtClean="0">
                  <a:solidFill>
                    <a:prstClr val="black"/>
                  </a:solidFill>
                </a:rPr>
                <a:t>월 조례개정</a:t>
              </a:r>
              <a:r>
                <a:rPr lang="en-US" altLang="ko-KR" sz="1600" b="1" smtClean="0">
                  <a:solidFill>
                    <a:prstClr val="black"/>
                  </a:solidFill>
                </a:rPr>
                <a:t>, ’24</a:t>
              </a:r>
              <a:r>
                <a:rPr lang="ko-KR" altLang="en-US" sz="1600" b="1" smtClean="0">
                  <a:solidFill>
                    <a:prstClr val="black"/>
                  </a:solidFill>
                </a:rPr>
                <a:t>년 </a:t>
              </a:r>
              <a:r>
                <a:rPr lang="en-US" altLang="ko-KR" sz="1600" b="1" smtClean="0">
                  <a:solidFill>
                    <a:prstClr val="black"/>
                  </a:solidFill>
                </a:rPr>
                <a:t>1</a:t>
              </a:r>
              <a:r>
                <a:rPr lang="ko-KR" altLang="en-US" sz="1600" b="1" smtClean="0">
                  <a:solidFill>
                    <a:prstClr val="black"/>
                  </a:solidFill>
                </a:rPr>
                <a:t>월 건축신고 건 건축사 업무대행 실시</a:t>
              </a:r>
              <a:endParaRPr lang="en-US" altLang="ko-KR" sz="1600" b="1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500" b="1" smtClean="0">
                  <a:solidFill>
                    <a:prstClr val="black"/>
                  </a:solidFill>
                </a:rPr>
                <a:t>  - </a:t>
              </a:r>
              <a:r>
                <a:rPr lang="ko-KR" altLang="en-US" sz="1500" smtClean="0">
                  <a:solidFill>
                    <a:prstClr val="black"/>
                  </a:solidFill>
                </a:rPr>
                <a:t>건축사의 전문성을 바탕으로 현장조사 내실담보</a:t>
              </a:r>
              <a:r>
                <a:rPr lang="en-US" altLang="ko-KR" sz="1500" smtClean="0">
                  <a:solidFill>
                    <a:prstClr val="black"/>
                  </a:solidFill>
                </a:rPr>
                <a:t>, </a:t>
              </a:r>
              <a:r>
                <a:rPr lang="ko-KR" altLang="en-US" sz="1500" smtClean="0">
                  <a:solidFill>
                    <a:prstClr val="black"/>
                  </a:solidFill>
                </a:rPr>
                <a:t>부실허위 설계에 따른 민원인 권익보호</a:t>
              </a:r>
              <a:endParaRPr kumimoji="1" lang="en-US" altLang="ko-KR" sz="1500" dirty="0"/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5949" y="2821979"/>
            <a:ext cx="8064896" cy="105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smtClean="0">
                <a:latin typeface="+mj-lt"/>
              </a:rPr>
              <a:t> 건축신고팀 신설</a:t>
            </a:r>
            <a:r>
              <a:rPr kumimoji="1" lang="en-US" altLang="ko-KR" sz="1600" b="1">
                <a:latin typeface="+mj-lt"/>
              </a:rPr>
              <a:t> </a:t>
            </a:r>
            <a:r>
              <a:rPr kumimoji="1" lang="en-US" altLang="ko-KR" sz="1600" b="1" smtClean="0">
                <a:latin typeface="+mj-lt"/>
              </a:rPr>
              <a:t>: </a:t>
            </a:r>
            <a:r>
              <a:rPr kumimoji="1" lang="ko-KR" altLang="en-US" sz="1600" b="1" smtClean="0">
                <a:latin typeface="+mj-lt"/>
              </a:rPr>
              <a:t>건축신고</a:t>
            </a:r>
            <a:r>
              <a:rPr kumimoji="1" lang="en-US" altLang="ko-KR" sz="1600" b="1" smtClean="0">
                <a:latin typeface="+mj-lt"/>
              </a:rPr>
              <a:t>, </a:t>
            </a:r>
            <a:r>
              <a:rPr kumimoji="1" lang="ko-KR" altLang="en-US" sz="1600" b="1" smtClean="0">
                <a:latin typeface="+mj-lt"/>
              </a:rPr>
              <a:t>가설건축물</a:t>
            </a:r>
            <a:r>
              <a:rPr kumimoji="1" lang="en-US" altLang="ko-KR" sz="1600" b="1" smtClean="0">
                <a:latin typeface="+mj-lt"/>
              </a:rPr>
              <a:t>, </a:t>
            </a:r>
            <a:r>
              <a:rPr kumimoji="1" lang="ko-KR" altLang="en-US" sz="1600" b="1" smtClean="0">
                <a:latin typeface="+mj-lt"/>
              </a:rPr>
              <a:t>공작물 축조신고 업무추진 </a:t>
            </a:r>
            <a:r>
              <a:rPr kumimoji="1" lang="en-US" altLang="ko-KR" sz="1600" b="1" smtClean="0">
                <a:latin typeface="+mj-lt"/>
              </a:rPr>
              <a:t>(</a:t>
            </a:r>
            <a:r>
              <a:rPr kumimoji="1" lang="ko-KR" altLang="en-US" sz="1600" b="1" smtClean="0">
                <a:latin typeface="+mj-lt"/>
              </a:rPr>
              <a:t>읍</a:t>
            </a:r>
            <a:r>
              <a:rPr kumimoji="1" lang="en-US" altLang="ko-KR" sz="1600" b="1" smtClean="0"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kumimoji="1" lang="ko-KR" altLang="en-US" sz="1600" b="1" smtClean="0">
                <a:latin typeface="+mj-lt"/>
              </a:rPr>
              <a:t>면</a:t>
            </a:r>
            <a:r>
              <a:rPr kumimoji="1" lang="ko-KR" altLang="en-US" sz="1600" b="1" smtClean="0">
                <a:latin typeface="한컴 고딕" panose="02000500000000000000" pitchFamily="2" charset="-127"/>
                <a:ea typeface="한컴 고딕" panose="02000500000000000000" pitchFamily="2" charset="-127"/>
              </a:rPr>
              <a:t>→</a:t>
            </a:r>
            <a:r>
              <a:rPr kumimoji="1" lang="ko-KR" altLang="en-US" sz="1600" b="1" smtClean="0">
                <a:latin typeface="+mj-lt"/>
              </a:rPr>
              <a:t>허가과</a:t>
            </a:r>
            <a:r>
              <a:rPr kumimoji="1" lang="en-US" altLang="ko-KR" sz="1600" b="1" smtClean="0"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500" b="1" smtClean="0">
                <a:solidFill>
                  <a:prstClr val="black"/>
                </a:solidFill>
              </a:rPr>
              <a:t> - </a:t>
            </a:r>
            <a:r>
              <a:rPr lang="ko-KR" altLang="en-US" sz="1500" smtClean="0">
                <a:solidFill>
                  <a:prstClr val="black"/>
                </a:solidFill>
              </a:rPr>
              <a:t>원거리 민원인을 위해 읍</a:t>
            </a:r>
            <a:r>
              <a:rPr lang="en-US" altLang="ko-KR" sz="1500" smtClean="0">
                <a:solidFill>
                  <a:prstClr val="black"/>
                </a:solidFill>
                <a:ea typeface="한컴 고딕" panose="02000500000000000000" pitchFamily="2" charset="-127"/>
              </a:rPr>
              <a:t>·</a:t>
            </a:r>
            <a:r>
              <a:rPr lang="ko-KR" altLang="en-US" sz="1500" smtClean="0">
                <a:solidFill>
                  <a:prstClr val="black"/>
                </a:solidFill>
              </a:rPr>
              <a:t>면에서도 가설건축물 축조신고 접수 가능</a:t>
            </a:r>
            <a:endParaRPr lang="en-US" altLang="ko-KR" sz="150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500" smtClean="0">
                <a:solidFill>
                  <a:prstClr val="black"/>
                </a:solidFill>
              </a:rPr>
              <a:t> - </a:t>
            </a:r>
            <a:r>
              <a:rPr lang="ko-KR" altLang="en-US" sz="1500" smtClean="0">
                <a:solidFill>
                  <a:prstClr val="black"/>
                </a:solidFill>
              </a:rPr>
              <a:t>민원인 </a:t>
            </a:r>
            <a:r>
              <a:rPr lang="en-US" altLang="ko-KR" sz="1500">
                <a:solidFill>
                  <a:prstClr val="black"/>
                </a:solidFill>
              </a:rPr>
              <a:t>&amp;</a:t>
            </a:r>
            <a:r>
              <a:rPr lang="ko-KR" altLang="en-US" sz="1500" smtClean="0">
                <a:solidFill>
                  <a:prstClr val="black"/>
                </a:solidFill>
              </a:rPr>
              <a:t> 공무원간 영상통화 현장확인으로 빠른 업무처리</a:t>
            </a:r>
            <a:endParaRPr kumimoji="1" lang="en-US" altLang="ko-KR" sz="1500" b="1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321350" y="3930067"/>
            <a:ext cx="8280920" cy="47057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농지전용신고 업무 일원화로 농지업무 통일성</a:t>
            </a:r>
            <a:r>
              <a:rPr lang="en-US" altLang="ko-KR" b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·</a:t>
            </a:r>
            <a:r>
              <a:rPr lang="ko-KR" altLang="en-US" b="1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일관성 제고</a:t>
            </a:r>
            <a:endParaRPr lang="ko-KR" altLang="en-US" sz="16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29362" y="4294651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smtClean="0">
                <a:latin typeface="+mj-lt"/>
              </a:rPr>
              <a:t> 읍</a:t>
            </a:r>
            <a:r>
              <a:rPr kumimoji="1" lang="en-US" altLang="ko-KR" sz="1600" b="1" smtClean="0">
                <a:latin typeface="한컴 고딕" panose="02000500000000000000" pitchFamily="2" charset="-127"/>
                <a:ea typeface="한컴 고딕" panose="02000500000000000000" pitchFamily="2" charset="-127"/>
              </a:rPr>
              <a:t>·</a:t>
            </a:r>
            <a:r>
              <a:rPr kumimoji="1" lang="ko-KR" altLang="en-US" sz="1600" b="1" smtClean="0">
                <a:latin typeface="+mj-lt"/>
              </a:rPr>
              <a:t>면에서 처리하던 농지전용신고 사무 허가과로 이관</a:t>
            </a:r>
            <a:r>
              <a:rPr kumimoji="1" lang="en-US" altLang="ko-KR" sz="1600" b="1" smtClean="0">
                <a:latin typeface="+mj-lt"/>
              </a:rPr>
              <a:t>(‘24.1.1.)</a:t>
            </a:r>
            <a:endParaRPr kumimoji="1" lang="en-US" altLang="ko-KR" sz="1600" b="1" dirty="0" smtClean="0">
              <a:latin typeface="+mj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77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712968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  <a:cs typeface="+mn-cs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  <a:cs typeface="+mn-cs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712968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0" cap="none" spc="-9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1. </a:t>
            </a:r>
            <a:r>
              <a:rPr kumimoji="0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파주시민을</a:t>
            </a: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위한 공동주택 개발 및 공급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ct val="50000"/>
              </a:spcBef>
              <a:spcAft>
                <a:spcPts val="0"/>
              </a:spcAft>
              <a:buClr>
                <a:prstClr val="black">
                  <a:lumMod val="75000"/>
                  <a:lumOff val="25000"/>
                </a:prstClr>
              </a:buClr>
              <a:buSzTx/>
              <a:buFontTx/>
              <a:buNone/>
              <a:tabLst/>
              <a:defRPr/>
            </a:pPr>
            <a:r>
              <a:rPr kumimoji="1" lang="ko-KR" altLang="en-US" sz="1400" b="0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r>
              <a:rPr kumimoji="0" lang="en-US" altLang="ko-KR" sz="11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effectLst/>
                <a:uLnTx/>
                <a:uFillTx/>
                <a:latin typeface="-윤고딕340" pitchFamily="18" charset="-127"/>
                <a:ea typeface="-윤고딕340" pitchFamily="18" charset="-127"/>
                <a:cs typeface="+mn-cs"/>
              </a:rPr>
              <a:t> </a:t>
            </a:r>
            <a:endParaRPr kumimoji="0" lang="ko-KR" altLang="en-US" sz="1100" b="0" i="0" u="none" strike="noStrike" kern="0" cap="none" spc="0" normalizeH="0" baseline="0" noProof="0" dirty="0">
              <a:ln>
                <a:noFill/>
              </a:ln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effectLst/>
              <a:uLnTx/>
              <a:uFillTx/>
              <a:latin typeface="-윤고딕340" pitchFamily="18" charset="-127"/>
              <a:ea typeface="-윤고딕340" pitchFamily="18" charset="-127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주택과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526472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분양 승인</a:t>
            </a:r>
            <a:endParaRPr kumimoji="0" lang="ko-KR" altLang="en-US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568952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주택건설사업계획 승인</a:t>
            </a:r>
            <a:endParaRPr kumimoji="0" lang="ko-KR" alt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66666" y="3690626"/>
            <a:ext cx="8530587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❙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아파트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</a:rPr>
              <a:t>준공∙입주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275300" y="1560050"/>
            <a:ext cx="1416380" cy="689076"/>
          </a:xfrm>
          <a:prstGeom prst="roundRect">
            <a:avLst>
              <a:gd name="adj" fmla="val 10635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43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14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개 단지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8,400</a:t>
            </a:r>
            <a:r>
              <a:rPr lang="ko-KR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세대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266667" y="2845256"/>
            <a:ext cx="1425013" cy="689076"/>
          </a:xfrm>
          <a:prstGeom prst="roundRect">
            <a:avLst>
              <a:gd name="adj" fmla="val 10635"/>
            </a:avLst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3000">
                <a:srgbClr val="EECFCE"/>
              </a:gs>
              <a:gs pos="100000">
                <a:schemeClr val="accent2">
                  <a:lumMod val="40000"/>
                  <a:lumOff val="6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15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개 단지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8,607</a:t>
            </a:r>
            <a:r>
              <a:rPr lang="ko-KR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세대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68364" y="4129645"/>
            <a:ext cx="1423316" cy="689076"/>
          </a:xfrm>
          <a:prstGeom prst="roundRect">
            <a:avLst>
              <a:gd name="adj" fmla="val 10635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43000">
                <a:schemeClr val="tx2">
                  <a:lumMod val="20000"/>
                  <a:lumOff val="8000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20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개 단지</a:t>
            </a:r>
            <a:endParaRPr kumimoji="0" lang="en-US" altLang="ko-KR" sz="1500" b="1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14,613</a:t>
            </a:r>
            <a:r>
              <a:rPr lang="ko-KR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세대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1747062" y="1554437"/>
            <a:ext cx="4569756" cy="689076"/>
          </a:xfrm>
          <a:prstGeom prst="roundRect">
            <a:avLst>
              <a:gd name="adj" fmla="val 10635"/>
            </a:avLst>
          </a:prstGeom>
          <a:noFill/>
          <a:ln w="9525">
            <a:solidFill>
              <a:srgbClr val="A0BF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500" b="1" spc="-15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 ’</a:t>
            </a:r>
            <a:r>
              <a:rPr kumimoji="0" lang="en-US" altLang="ko-KR" sz="15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22</a:t>
            </a:r>
            <a:r>
              <a:rPr kumimoji="0" lang="ko-KR" altLang="en-US" sz="15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500" b="1" spc="-150" dirty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9</a:t>
            </a:r>
            <a:r>
              <a:rPr kumimoji="0" lang="ko-KR" altLang="en-US" sz="15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개 단지</a:t>
            </a:r>
            <a:r>
              <a:rPr lang="en-US" altLang="ko-KR" sz="1400" b="1" spc="-15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(6</a:t>
            </a:r>
            <a:r>
              <a:rPr kumimoji="0" lang="en-US" altLang="ko-KR" sz="14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,162</a:t>
            </a:r>
            <a:r>
              <a:rPr kumimoji="0" lang="ko-KR" altLang="en-US" sz="14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세대</a:t>
            </a:r>
            <a:r>
              <a:rPr kumimoji="0" lang="en-US" altLang="ko-KR" sz="14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)</a:t>
            </a:r>
            <a:r>
              <a:rPr kumimoji="0" lang="en-US" altLang="ko-KR" sz="15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 / ’23</a:t>
            </a:r>
            <a:r>
              <a:rPr kumimoji="0" lang="ko-KR" altLang="en-US" sz="15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년 </a:t>
            </a:r>
            <a:r>
              <a:rPr kumimoji="0" lang="en-US" altLang="ko-KR" sz="15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3</a:t>
            </a:r>
            <a:r>
              <a:rPr kumimoji="0" lang="ko-KR" altLang="en-US" sz="15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개 단지</a:t>
            </a:r>
            <a:r>
              <a:rPr kumimoji="0" lang="en-US" altLang="ko-KR" sz="1400" b="1" i="0" u="none" strike="noStrike" kern="1200" cap="none" spc="-150" normalizeH="0" baseline="0" noProof="0" dirty="0" smtClean="0">
                <a:ln>
                  <a:noFill/>
                </a:ln>
                <a:solidFill>
                  <a:schemeClr val="accent3">
                    <a:lumMod val="75000"/>
                  </a:schemeClr>
                </a:solidFill>
                <a:effectLst/>
                <a:uLnTx/>
                <a:uFillTx/>
                <a:latin typeface="+mn-ea"/>
                <a:cs typeface="Arial" panose="020B0604020202020204" pitchFamily="34" charset="0"/>
              </a:rPr>
              <a:t>(1,294</a:t>
            </a:r>
            <a:r>
              <a:rPr lang="ko-KR" altLang="en-US" sz="1400" b="1" spc="-150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세대</a:t>
            </a:r>
            <a:r>
              <a:rPr lang="en-US" altLang="ko-KR" sz="1400" b="1" spc="-150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)</a:t>
            </a:r>
          </a:p>
          <a:p>
            <a:pPr lvl="0" algn="ctr">
              <a:lnSpc>
                <a:spcPct val="120000"/>
              </a:lnSpc>
              <a:defRPr/>
            </a:pPr>
            <a:r>
              <a:rPr lang="en-US" altLang="ko-KR" sz="1500" b="1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/</a:t>
            </a:r>
            <a:r>
              <a:rPr lang="en-US" altLang="ko-KR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 ’24</a:t>
            </a:r>
            <a:r>
              <a:rPr lang="ko-KR" altLang="en-US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2</a:t>
            </a:r>
            <a:r>
              <a:rPr lang="ko-KR" altLang="en-US" sz="1500" b="1" spc="-15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개 </a:t>
            </a:r>
            <a:r>
              <a:rPr lang="ko-KR" altLang="en-US" sz="1500" b="1" spc="-150" dirty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단지</a:t>
            </a:r>
            <a:r>
              <a:rPr lang="en-US" altLang="ko-KR" sz="1400" b="1" spc="-15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(944</a:t>
            </a:r>
            <a:r>
              <a:rPr lang="ko-KR" altLang="en-US" sz="1400" b="1" spc="-15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세대</a:t>
            </a:r>
            <a:r>
              <a:rPr lang="en-US" altLang="ko-KR" sz="1400" b="1" spc="-150" dirty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5" name="모서리가 둥근 직사각형 24"/>
          <p:cNvSpPr/>
          <p:nvPr/>
        </p:nvSpPr>
        <p:spPr>
          <a:xfrm>
            <a:off x="1747062" y="2845256"/>
            <a:ext cx="4569756" cy="689076"/>
          </a:xfrm>
          <a:prstGeom prst="roundRect">
            <a:avLst>
              <a:gd name="adj" fmla="val 10635"/>
            </a:avLst>
          </a:prstGeom>
          <a:noFill/>
          <a:ln w="9525">
            <a:solidFill>
              <a:srgbClr val="D99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defRPr/>
            </a:pPr>
            <a:r>
              <a:rPr lang="en-US" altLang="ko-KR" sz="1500" b="1" spc="-150" dirty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’22</a:t>
            </a:r>
            <a:r>
              <a:rPr lang="ko-KR" altLang="en-US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8</a:t>
            </a:r>
            <a:r>
              <a:rPr lang="ko-KR" altLang="en-US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개 </a:t>
            </a:r>
            <a:r>
              <a:rPr lang="ko-KR" altLang="en-US" sz="1500" b="1" spc="-150" dirty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단지</a:t>
            </a:r>
            <a:r>
              <a:rPr lang="en-US" altLang="ko-KR" sz="14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(5,222</a:t>
            </a:r>
            <a:r>
              <a:rPr lang="ko-KR" altLang="en-US" sz="14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세대</a:t>
            </a:r>
            <a:r>
              <a:rPr lang="en-US" altLang="ko-KR" sz="1400" b="1" spc="-150" dirty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)</a:t>
            </a:r>
            <a:r>
              <a:rPr lang="en-US" altLang="ko-KR" sz="1500" b="1" spc="-150" dirty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 / </a:t>
            </a:r>
            <a:r>
              <a:rPr lang="en-US" altLang="ko-KR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’23</a:t>
            </a:r>
            <a:r>
              <a:rPr lang="ko-KR" altLang="en-US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7</a:t>
            </a:r>
            <a:r>
              <a:rPr lang="ko-KR" altLang="en-US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개 </a:t>
            </a:r>
            <a:r>
              <a:rPr lang="ko-KR" altLang="en-US" sz="1500" b="1" spc="-150" dirty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단지</a:t>
            </a:r>
            <a:r>
              <a:rPr lang="en-US" altLang="ko-KR" sz="14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(3,385</a:t>
            </a:r>
            <a:r>
              <a:rPr lang="ko-KR" altLang="en-US" sz="14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세대</a:t>
            </a:r>
            <a:r>
              <a:rPr lang="en-US" altLang="ko-KR" sz="1400" b="1" spc="-150" dirty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)</a:t>
            </a:r>
          </a:p>
          <a:p>
            <a:pPr lvl="0" algn="ctr">
              <a:lnSpc>
                <a:spcPct val="120000"/>
              </a:lnSpc>
              <a:defRPr/>
            </a:pPr>
            <a:r>
              <a:rPr lang="en-US" altLang="ko-KR" sz="1500" b="1" dirty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/ </a:t>
            </a:r>
            <a:r>
              <a:rPr lang="en-US" altLang="ko-KR" sz="1500" b="1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’24</a:t>
            </a:r>
            <a:r>
              <a:rPr lang="ko-KR" altLang="en-US" sz="1500" b="1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년 신청 없음</a:t>
            </a:r>
            <a:endParaRPr lang="en-US" altLang="ko-KR" sz="1400" b="1" dirty="0">
              <a:solidFill>
                <a:srgbClr val="C05350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1747062" y="4129645"/>
            <a:ext cx="4569756" cy="689076"/>
          </a:xfrm>
          <a:prstGeom prst="roundRect">
            <a:avLst>
              <a:gd name="adj" fmla="val 10635"/>
            </a:avLst>
          </a:prstGeom>
          <a:noFill/>
          <a:ln w="9525">
            <a:solidFill>
              <a:srgbClr val="95B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20000"/>
              </a:lnSpc>
              <a:defRPr/>
            </a:pPr>
            <a:r>
              <a:rPr lang="en-US" altLang="ko-KR" sz="1500" b="1" spc="-150" dirty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5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’22</a:t>
            </a:r>
            <a:r>
              <a:rPr lang="ko-KR" altLang="en-US" sz="15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5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6</a:t>
            </a:r>
            <a:r>
              <a:rPr lang="ko-KR" altLang="en-US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개 단지</a:t>
            </a:r>
            <a:r>
              <a:rPr lang="en-US" altLang="ko-KR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(4,484</a:t>
            </a:r>
            <a:r>
              <a:rPr lang="ko-KR" altLang="en-US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세대</a:t>
            </a:r>
            <a:r>
              <a:rPr lang="en-US" altLang="ko-KR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)</a:t>
            </a:r>
            <a:r>
              <a:rPr lang="en-US" altLang="ko-KR" sz="14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500" b="1" spc="-150" dirty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/ </a:t>
            </a:r>
            <a:r>
              <a:rPr lang="en-US" altLang="ko-KR" sz="15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’23</a:t>
            </a:r>
            <a:r>
              <a:rPr lang="ko-KR" altLang="en-US" sz="15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5</a:t>
            </a:r>
            <a:r>
              <a:rPr lang="ko-KR" altLang="en-US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개 단지</a:t>
            </a:r>
            <a:r>
              <a:rPr lang="en-US" altLang="ko-KR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(3,917</a:t>
            </a:r>
            <a:r>
              <a:rPr lang="ko-KR" altLang="en-US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세대</a:t>
            </a:r>
            <a:r>
              <a:rPr lang="en-US" altLang="ko-KR" sz="1500" b="1" spc="-15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)</a:t>
            </a:r>
            <a:endParaRPr lang="en-US" altLang="ko-KR" sz="1400" b="1" spc="-150" dirty="0">
              <a:solidFill>
                <a:schemeClr val="tx2">
                  <a:lumMod val="60000"/>
                  <a:lumOff val="40000"/>
                </a:schemeClr>
              </a:solidFill>
              <a:latin typeface="+mn-ea"/>
              <a:cs typeface="Arial" panose="020B0604020202020204" pitchFamily="34" charset="0"/>
            </a:endParaRPr>
          </a:p>
          <a:p>
            <a:pPr lvl="0" algn="ctr">
              <a:lnSpc>
                <a:spcPct val="120000"/>
              </a:lnSpc>
              <a:defRPr/>
            </a:pPr>
            <a:r>
              <a:rPr lang="en-US" altLang="ko-KR" sz="15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/ </a:t>
            </a:r>
            <a:r>
              <a:rPr lang="en-US" altLang="ko-KR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’24</a:t>
            </a:r>
            <a:r>
              <a:rPr lang="ko-KR" altLang="en-US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9</a:t>
            </a:r>
            <a:r>
              <a:rPr lang="ko-KR" altLang="en-US" sz="15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개 단지</a:t>
            </a:r>
            <a:r>
              <a:rPr lang="en-US" altLang="ko-KR" sz="15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(6,212</a:t>
            </a:r>
            <a:r>
              <a:rPr lang="ko-KR" altLang="en-US" sz="15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세대</a:t>
            </a:r>
            <a:r>
              <a:rPr lang="en-US" altLang="ko-KR" sz="1500" b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)</a:t>
            </a:r>
            <a:endParaRPr lang="en-US" altLang="ko-KR" sz="1400" b="1" dirty="0">
              <a:solidFill>
                <a:schemeClr val="tx2">
                  <a:lumMod val="60000"/>
                  <a:lumOff val="40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6372200" y="1549562"/>
            <a:ext cx="2425053" cy="689076"/>
          </a:xfrm>
          <a:prstGeom prst="roundRect">
            <a:avLst>
              <a:gd name="adj" fmla="val 10635"/>
            </a:avLst>
          </a:prstGeom>
          <a:solidFill>
            <a:srgbClr val="F4F7ED"/>
          </a:solidFill>
          <a:ln w="9525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200" b="1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’24</a:t>
            </a:r>
            <a:r>
              <a:rPr lang="ko-KR" altLang="en-US" sz="1200" b="1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200" b="1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:</a:t>
            </a:r>
            <a:r>
              <a:rPr lang="ko-KR" altLang="en-US" sz="1200" b="1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운정</a:t>
            </a:r>
            <a:r>
              <a:rPr lang="en-US" altLang="ko-KR" sz="1200" b="1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3</a:t>
            </a:r>
            <a:r>
              <a:rPr lang="ko-KR" altLang="en-US" sz="1200" b="1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지구 주복 </a:t>
            </a:r>
            <a:r>
              <a:rPr lang="en-US" altLang="ko-KR" sz="12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3,4</a:t>
            </a:r>
            <a:r>
              <a:rPr lang="ko-KR" altLang="en-US" sz="1200" b="1" dirty="0" err="1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블럭</a:t>
            </a:r>
            <a:endParaRPr lang="en-US" altLang="ko-KR" sz="1200" b="1" noProof="0" dirty="0" smtClean="0">
              <a:solidFill>
                <a:schemeClr val="accent3">
                  <a:lumMod val="75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6372200" y="2838245"/>
            <a:ext cx="2422494" cy="689076"/>
          </a:xfrm>
          <a:prstGeom prst="roundRect">
            <a:avLst>
              <a:gd name="adj" fmla="val 10635"/>
            </a:avLst>
          </a:prstGeom>
          <a:solidFill>
            <a:srgbClr val="F7EAE9"/>
          </a:solidFill>
          <a:ln w="9525">
            <a:solidFill>
              <a:srgbClr val="D282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200" b="1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’24</a:t>
            </a:r>
            <a:r>
              <a:rPr lang="ko-KR" altLang="en-US" sz="1200" b="1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200" b="1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: </a:t>
            </a:r>
            <a:r>
              <a:rPr lang="ko-KR" altLang="en-US" sz="1200" b="1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신청 없음</a:t>
            </a:r>
            <a:endParaRPr lang="en-US" altLang="ko-KR" sz="1200" b="1" dirty="0">
              <a:solidFill>
                <a:srgbClr val="C05350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6372200" y="4129645"/>
            <a:ext cx="2422494" cy="689076"/>
          </a:xfrm>
          <a:prstGeom prst="roundRect">
            <a:avLst>
              <a:gd name="adj" fmla="val 10635"/>
            </a:avLst>
          </a:prstGeom>
          <a:solidFill>
            <a:srgbClr val="E3EBF5"/>
          </a:solidFill>
          <a:ln w="9525">
            <a:solidFill>
              <a:srgbClr val="95B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’24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: 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운정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3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지구 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A9(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중흥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), </a:t>
            </a:r>
          </a:p>
          <a:p>
            <a:pPr lvl="0">
              <a:lnSpc>
                <a:spcPct val="120000"/>
              </a:lnSpc>
              <a:defRPr/>
            </a:pPr>
            <a:r>
              <a:rPr lang="en-US" altLang="ko-KR" sz="1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         A11(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중흥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), A7(</a:t>
            </a:r>
            <a:r>
              <a:rPr lang="ko-KR" alt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제일</a:t>
            </a:r>
            <a:r>
              <a:rPr lang="en-US" altLang="ko-KR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)</a:t>
            </a:r>
          </a:p>
          <a:p>
            <a:pPr lvl="0">
              <a:lnSpc>
                <a:spcPct val="120000"/>
              </a:lnSpc>
              <a:defRPr/>
            </a:pPr>
            <a:r>
              <a:rPr lang="en-US" altLang="ko-KR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* </a:t>
            </a:r>
            <a:r>
              <a:rPr lang="ko-KR" altLang="en-US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예정 </a:t>
            </a:r>
            <a:r>
              <a:rPr lang="en-US" altLang="ko-KR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: </a:t>
            </a:r>
            <a:r>
              <a:rPr lang="ko-KR" altLang="en-US" sz="1100" b="1" spc="-150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문산동문</a:t>
            </a:r>
            <a:r>
              <a:rPr lang="en-US" altLang="ko-KR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2</a:t>
            </a:r>
            <a:r>
              <a:rPr lang="ko-KR" altLang="en-US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차</a:t>
            </a:r>
            <a:r>
              <a:rPr lang="en-US" altLang="ko-KR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(</a:t>
            </a:r>
            <a:r>
              <a:rPr lang="ko-KR" altLang="en-US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동문</a:t>
            </a:r>
            <a:r>
              <a:rPr lang="en-US" altLang="ko-KR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)  </a:t>
            </a:r>
            <a:r>
              <a:rPr lang="ko-KR" altLang="en-US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등  </a:t>
            </a:r>
            <a:r>
              <a:rPr lang="en-US" altLang="ko-KR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6</a:t>
            </a:r>
            <a:r>
              <a:rPr lang="ko-KR" altLang="en-US" sz="1100" b="1" spc="-15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개  단지</a:t>
            </a:r>
            <a:endParaRPr lang="en-US" altLang="ko-KR" sz="1100" b="1" spc="-150" dirty="0">
              <a:solidFill>
                <a:schemeClr val="tx2">
                  <a:lumMod val="60000"/>
                  <a:lumOff val="40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16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47738" y="1095343"/>
            <a:ext cx="8459636" cy="3891179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defRPr/>
            </a:pPr>
            <a:r>
              <a:rPr lang="en-US" altLang="ko-KR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주택 </a:t>
            </a:r>
            <a:r>
              <a:rPr lang="ko-KR" altLang="en-US" sz="2000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재개발ㆍ재건축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</a:rPr>
              <a:t> 정비사업 추진현황</a:t>
            </a:r>
            <a:endParaRPr lang="en-US" altLang="ko-KR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905362"/>
            <a:ext cx="6768752" cy="393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37096" y="3939902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재건축 정비사업 </a:t>
            </a:r>
            <a:r>
              <a:rPr lang="en-US" altLang="ko-KR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1</a:t>
            </a:r>
            <a:r>
              <a:rPr lang="ko-KR" altLang="en-US" b="1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개소</a:t>
            </a:r>
            <a:endParaRPr lang="ko-KR" altLang="en-US" b="1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56556"/>
            <a:ext cx="8280920" cy="40708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재개발 정비사업 </a:t>
            </a:r>
            <a:r>
              <a:rPr lang="en-US" altLang="ko-KR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6</a:t>
            </a:r>
            <a:r>
              <a:rPr lang="ko-KR" altLang="en-US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개소 </a:t>
            </a:r>
            <a:r>
              <a:rPr lang="en-US" altLang="ko-KR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공공지원 </a:t>
            </a:r>
            <a:r>
              <a:rPr lang="en-US" altLang="ko-KR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2, </a:t>
            </a:r>
            <a:r>
              <a:rPr lang="ko-KR" altLang="en-US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일반 </a:t>
            </a:r>
            <a:r>
              <a:rPr lang="en-US" altLang="ko-KR" b="1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en-US" altLang="ko-KR" b="1" dirty="0" smtClean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b="1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14441" y="4369203"/>
            <a:ext cx="8064896" cy="568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</a:t>
            </a:r>
            <a:r>
              <a:rPr lang="ko-KR" altLang="en-US" sz="1400" b="1" dirty="0" err="1">
                <a:solidFill>
                  <a:prstClr val="black"/>
                </a:solidFill>
              </a:rPr>
              <a:t>협신주택</a:t>
            </a:r>
            <a:r>
              <a:rPr lang="ko-KR" altLang="en-US" sz="1400" b="1" dirty="0">
                <a:solidFill>
                  <a:prstClr val="black"/>
                </a:solidFill>
              </a:rPr>
              <a:t> 재건축 </a:t>
            </a:r>
            <a:r>
              <a:rPr lang="ko-KR" altLang="en-US" sz="1400" b="1" dirty="0" smtClean="0">
                <a:solidFill>
                  <a:prstClr val="black"/>
                </a:solidFill>
              </a:rPr>
              <a:t>정비사업</a:t>
            </a:r>
            <a:endParaRPr kumimoji="1" lang="en-US" altLang="ko-KR" sz="1400" b="1" dirty="0" smtClean="0">
              <a:latin typeface="+mj-ea"/>
            </a:endParaRPr>
          </a:p>
          <a:p>
            <a:r>
              <a:rPr kumimoji="1" lang="en-US" altLang="ko-KR" sz="1600" b="1" dirty="0" smtClean="0">
                <a:latin typeface="+mj-ea"/>
              </a:rPr>
              <a:t> </a:t>
            </a:r>
            <a:r>
              <a:rPr kumimoji="1" lang="en-US" altLang="ko-KR" sz="1300" smtClean="0">
                <a:latin typeface="+mj-ea"/>
              </a:rPr>
              <a:t>- </a:t>
            </a:r>
            <a:r>
              <a:rPr lang="en-US" altLang="ko-KR" sz="1300" smtClean="0"/>
              <a:t>’23</a:t>
            </a:r>
            <a:r>
              <a:rPr lang="en-US" altLang="ko-KR" sz="1300" dirty="0" smtClean="0"/>
              <a:t>. 12. 8. </a:t>
            </a:r>
            <a:r>
              <a:rPr kumimoji="1" lang="ko-KR" altLang="en-US" sz="1300" dirty="0" smtClean="0">
                <a:latin typeface="+mj-ea"/>
              </a:rPr>
              <a:t>토지소유권</a:t>
            </a:r>
            <a:r>
              <a:rPr kumimoji="1" lang="en-US" altLang="ko-KR" sz="1300" dirty="0" smtClean="0">
                <a:latin typeface="+mj-ea"/>
              </a:rPr>
              <a:t>(</a:t>
            </a:r>
            <a:r>
              <a:rPr kumimoji="1" lang="ko-KR" altLang="en-US" sz="1300" dirty="0" err="1" smtClean="0">
                <a:latin typeface="+mj-ea"/>
              </a:rPr>
              <a:t>오렌지원</a:t>
            </a:r>
            <a:r>
              <a:rPr kumimoji="1" lang="en-US" altLang="ko-KR" sz="1300" dirty="0" smtClean="0">
                <a:latin typeface="+mj-ea"/>
              </a:rPr>
              <a:t>)</a:t>
            </a:r>
            <a:r>
              <a:rPr kumimoji="1" lang="ko-KR" altLang="en-US" sz="1300" dirty="0" smtClean="0">
                <a:latin typeface="+mj-ea"/>
              </a:rPr>
              <a:t> 이전</a:t>
            </a:r>
            <a:r>
              <a:rPr kumimoji="1" lang="en-US" altLang="ko-KR" sz="1300" dirty="0" smtClean="0">
                <a:latin typeface="+mj-ea"/>
              </a:rPr>
              <a:t>,</a:t>
            </a:r>
            <a:r>
              <a:rPr kumimoji="1" lang="ko-KR" altLang="en-US" sz="1300" dirty="0" smtClean="0">
                <a:latin typeface="+mj-ea"/>
              </a:rPr>
              <a:t> 조합 </a:t>
            </a:r>
            <a:r>
              <a:rPr kumimoji="1" lang="ko-KR" altLang="en-US" sz="1300" dirty="0" err="1" smtClean="0">
                <a:latin typeface="+mj-ea"/>
              </a:rPr>
              <a:t>사업재개</a:t>
            </a:r>
            <a:r>
              <a:rPr kumimoji="1" lang="ko-KR" altLang="en-US" sz="1300" dirty="0" smtClean="0">
                <a:latin typeface="+mj-ea"/>
              </a:rPr>
              <a:t> 미정</a:t>
            </a:r>
            <a:endParaRPr kumimoji="1" lang="en-US" altLang="ko-KR" sz="1300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45108" y="1657363"/>
            <a:ext cx="8064896" cy="2138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공공지원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민간임대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연계형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재개발 정비사업 </a:t>
            </a:r>
            <a:r>
              <a:rPr kumimoji="0" lang="en-US" altLang="ko-KR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2</a:t>
            </a:r>
            <a:r>
              <a:rPr kumimoji="0" lang="ko-KR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endParaRPr kumimoji="0" lang="en-US" altLang="ko-KR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3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3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금촌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동제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2</a:t>
            </a:r>
            <a:r>
              <a: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지구 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’22. 9.</a:t>
            </a:r>
            <a:r>
              <a:rPr kumimoji="0" lang="en-US" altLang="ko-KR" sz="13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27.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착공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(’25. 11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월 </a:t>
            </a:r>
            <a:r>
              <a:rPr lang="ko-KR" altLang="en-US" sz="1300" dirty="0" err="1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준공예정</a:t>
            </a:r>
            <a:r>
              <a:rPr lang="en-US" altLang="ko-KR" sz="130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, </a:t>
            </a:r>
            <a:r>
              <a:rPr lang="ko-KR" altLang="en-US" sz="1300" dirty="0" err="1" smtClean="0">
                <a:latin typeface="맑은 고딕"/>
                <a:ea typeface="맑은 고딕" panose="020B0503020000020004" pitchFamily="50" charset="-127"/>
              </a:rPr>
              <a:t>공정율</a:t>
            </a:r>
            <a:r>
              <a:rPr lang="ko-KR" altLang="en-US" sz="1300" dirty="0" smtClean="0">
                <a:latin typeface="맑은 고딕"/>
                <a:ea typeface="맑은 고딕" panose="020B0503020000020004" pitchFamily="50" charset="-127"/>
              </a:rPr>
              <a:t> 약</a:t>
            </a:r>
            <a:r>
              <a:rPr lang="en-US" altLang="ko-KR" sz="1300" dirty="0" smtClean="0">
                <a:latin typeface="맑은 고딕"/>
                <a:ea typeface="맑은 고딕" panose="020B0503020000020004" pitchFamily="50" charset="-127"/>
              </a:rPr>
              <a:t>32%)</a:t>
            </a:r>
            <a:endParaRPr kumimoji="0" lang="en-US" altLang="ko-KR" sz="13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- </a:t>
            </a:r>
            <a:r>
              <a:rPr kumimoji="0" lang="ko-KR" altLang="en-US" sz="13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금촌율목지구</a:t>
            </a:r>
            <a:r>
              <a: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’24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.</a:t>
            </a:r>
            <a:r>
              <a:rPr kumimoji="0" lang="en-US" altLang="ko-KR" sz="13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lang="en-US" altLang="ko-KR" sz="1300" dirty="0">
                <a:latin typeface="맑은 고딕"/>
                <a:ea typeface="맑은 고딕" panose="020B0503020000020004" pitchFamily="50" charset="-127"/>
              </a:rPr>
              <a:t>8</a:t>
            </a:r>
            <a:r>
              <a:rPr kumimoji="0" lang="ko-KR" altLang="en-US" sz="13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월 </a:t>
            </a:r>
            <a:r>
              <a:rPr kumimoji="0" lang="ko-KR" altLang="en-US" sz="13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착공예정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일반 재개발 정비사업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4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개소</a:t>
            </a:r>
            <a:endParaRPr kumimoji="0" lang="en-US" altLang="ko-KR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</a:rPr>
              <a:t>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금촌새말지구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: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보상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이주 진행 및 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금신초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(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이전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) </a:t>
            </a:r>
            <a:r>
              <a:rPr lang="ko-KR" altLang="en-US" sz="1300" dirty="0" smtClean="0">
                <a:latin typeface="맑은 고딕"/>
                <a:ea typeface="맑은 고딕" panose="020B0503020000020004" pitchFamily="50" charset="-127"/>
              </a:rPr>
              <a:t>착공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</a:t>
            </a: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</a:rPr>
              <a:t>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문산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3</a:t>
            </a:r>
            <a:r>
              <a:rPr kumimoji="0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리지구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lang="ko-KR" altLang="en-US" sz="1300" dirty="0" smtClean="0">
                <a:latin typeface="맑은 고딕"/>
                <a:ea typeface="맑은 고딕" panose="020B0503020000020004" pitchFamily="50" charset="-127"/>
              </a:rPr>
              <a:t>철거 및 착공 준비중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/>
              <a:ea typeface="맑은 고딕" panose="020B0503020000020004" pitchFamily="50" charset="-127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</a:rPr>
              <a:t>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문산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1-5</a:t>
            </a:r>
            <a:r>
              <a: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구역 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보상 및 이주 수립 준비중</a:t>
            </a:r>
            <a:endParaRPr kumimoji="0" lang="en-US" altLang="ko-KR" sz="13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  <a:p>
            <a:pPr lvl="0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dirty="0">
                <a:solidFill>
                  <a:prstClr val="black"/>
                </a:solidFill>
              </a:rPr>
              <a:t> -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1-3</a:t>
            </a:r>
            <a:r>
              <a: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구역 </a:t>
            </a:r>
            <a:r>
              <a:rPr kumimoji="0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: </a:t>
            </a:r>
            <a:r>
              <a:rPr kumimoji="0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사업시행계획 </a:t>
            </a:r>
            <a:r>
              <a:rPr kumimoji="0" lang="ko-KR" altLang="en-US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수립 </a:t>
            </a:r>
            <a:r>
              <a:rPr lang="ko-KR" altLang="en-US" sz="1300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준비중</a:t>
            </a:r>
            <a:endParaRPr kumimoji="0" lang="en-US" altLang="ko-KR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117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62162" y="809077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주거복지 지원사업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주택과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민생안정을 위한 주거취약계층 주거복지 지원사업</a:t>
            </a:r>
            <a:endParaRPr lang="ko-KR" altLang="en-US" sz="16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모서리가 둥근 직사각형 15"/>
          <p:cNvSpPr/>
          <p:nvPr/>
        </p:nvSpPr>
        <p:spPr>
          <a:xfrm>
            <a:off x="427343" y="1641502"/>
            <a:ext cx="2064451" cy="689076"/>
          </a:xfrm>
          <a:prstGeom prst="roundRect">
            <a:avLst>
              <a:gd name="adj" fmla="val 10635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43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주거급여</a:t>
            </a:r>
            <a:endParaRPr kumimoji="0" lang="ko-KR" altLang="en-US" sz="1500" b="0" i="0" u="none" strike="noStrike" kern="1200" cap="none" spc="0" normalizeH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426850" y="2392432"/>
            <a:ext cx="2064451" cy="689076"/>
          </a:xfrm>
          <a:prstGeom prst="roundRect">
            <a:avLst>
              <a:gd name="adj" fmla="val 10635"/>
            </a:avLst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3000">
                <a:srgbClr val="EECFCE"/>
              </a:gs>
              <a:gs pos="100000">
                <a:schemeClr val="accent2">
                  <a:lumMod val="40000"/>
                  <a:lumOff val="6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파주시주거복지센터 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18379" y="3146564"/>
            <a:ext cx="2062757" cy="677572"/>
          </a:xfrm>
          <a:prstGeom prst="roundRect">
            <a:avLst>
              <a:gd name="adj" fmla="val 10635"/>
            </a:avLst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43000">
                <a:schemeClr val="tx2">
                  <a:lumMod val="20000"/>
                  <a:lumOff val="8000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전세사기피해자 지원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26850" y="3909685"/>
            <a:ext cx="2088232" cy="689076"/>
          </a:xfrm>
          <a:prstGeom prst="roundRect">
            <a:avLst>
              <a:gd name="adj" fmla="val 10635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전세보증금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반환보증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 </a:t>
            </a:r>
            <a:r>
              <a:rPr kumimoji="0" lang="ko-KR" altLang="en-US" sz="1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보증료</a:t>
            </a:r>
            <a:r>
              <a:rPr kumimoji="0" lang="ko-KR" altLang="en-US" sz="1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rPr>
              <a:t> 지원</a:t>
            </a:r>
            <a:endParaRPr kumimoji="0" lang="ko-KR" altLang="en-US" sz="15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755988" y="1648104"/>
            <a:ext cx="5272396" cy="689076"/>
          </a:xfrm>
          <a:prstGeom prst="roundRect">
            <a:avLst>
              <a:gd name="adj" fmla="val 10635"/>
            </a:avLst>
          </a:prstGeom>
          <a:noFill/>
          <a:ln w="9525">
            <a:solidFill>
              <a:srgbClr val="A0BF6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500" b="1" spc="-15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  </a:t>
            </a:r>
            <a:r>
              <a:rPr lang="ko-KR" altLang="en-US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기준 중위소득 </a:t>
            </a:r>
            <a:r>
              <a:rPr lang="en-US" altLang="ko-KR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48%</a:t>
            </a:r>
            <a:r>
              <a:rPr lang="ko-KR" altLang="en-US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이하 가구로 확대 </a:t>
            </a:r>
            <a:r>
              <a:rPr lang="en-US" altLang="ko-KR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(’23</a:t>
            </a:r>
            <a:r>
              <a:rPr lang="ko-KR" altLang="en-US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en-US" altLang="ko-KR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47% </a:t>
            </a:r>
            <a:r>
              <a:rPr lang="ko-KR" altLang="en-US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→</a:t>
            </a:r>
            <a:r>
              <a:rPr lang="en-US" altLang="ko-KR" sz="1500" b="1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 48%)</a:t>
            </a:r>
          </a:p>
          <a:p>
            <a:pPr marL="0" marR="0" lvl="0" indent="0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noProof="0" dirty="0" smtClean="0">
                <a:solidFill>
                  <a:schemeClr val="accent3">
                    <a:lumMod val="75000"/>
                  </a:schemeClr>
                </a:solidFill>
                <a:latin typeface="+mn-ea"/>
                <a:cs typeface="Arial" panose="020B0604020202020204" pitchFamily="34" charset="0"/>
              </a:rPr>
              <a:t> 주거안정에 필요한 임차료 및 수선유지비 지원</a:t>
            </a:r>
            <a:endParaRPr lang="en-US" altLang="ko-KR" sz="1400" b="1" noProof="0" dirty="0" smtClean="0">
              <a:solidFill>
                <a:schemeClr val="accent3">
                  <a:lumMod val="75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2755988" y="2391102"/>
            <a:ext cx="5272396" cy="689076"/>
          </a:xfrm>
          <a:prstGeom prst="roundRect">
            <a:avLst>
              <a:gd name="adj" fmla="val 10635"/>
            </a:avLst>
          </a:prstGeom>
          <a:noFill/>
          <a:ln w="9525">
            <a:solidFill>
              <a:srgbClr val="D9969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500" b="1" spc="-150" dirty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500" b="1" spc="-150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ko-KR" altLang="en-US" sz="1500" b="1" dirty="0" smtClean="0">
                <a:solidFill>
                  <a:srgbClr val="C05350"/>
                </a:solidFill>
                <a:latin typeface="+mn-ea"/>
                <a:cs typeface="Arial" panose="020B0604020202020204" pitchFamily="34" charset="0"/>
              </a:rPr>
              <a:t>주거취약계층 주거환경개선사업 등 맞춤형 주거복지 사업</a:t>
            </a:r>
            <a:endParaRPr lang="en-US" altLang="ko-KR" sz="1400" b="1" dirty="0">
              <a:solidFill>
                <a:srgbClr val="C05350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752920" y="3134100"/>
            <a:ext cx="5275464" cy="689076"/>
          </a:xfrm>
          <a:prstGeom prst="roundRect">
            <a:avLst>
              <a:gd name="adj" fmla="val 10635"/>
            </a:avLst>
          </a:prstGeom>
          <a:noFill/>
          <a:ln w="9525">
            <a:solidFill>
              <a:srgbClr val="95B3D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ko-KR" altLang="en-US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 전세보증금 </a:t>
            </a:r>
            <a:r>
              <a:rPr lang="ko-KR" altLang="en-US" sz="1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미반환</a:t>
            </a:r>
            <a:r>
              <a:rPr lang="en-US" altLang="ko-KR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, </a:t>
            </a:r>
            <a:r>
              <a:rPr lang="ko-KR" altLang="en-US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부당한 계약 등 </a:t>
            </a:r>
            <a:r>
              <a:rPr lang="ko-KR" altLang="en-US" sz="1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집단피해</a:t>
            </a:r>
            <a:r>
              <a:rPr lang="ko-KR" altLang="en-US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 발생</a:t>
            </a:r>
            <a:endParaRPr lang="en-US" altLang="ko-KR" sz="1500" b="1" dirty="0" smtClean="0">
              <a:solidFill>
                <a:schemeClr val="tx2">
                  <a:lumMod val="60000"/>
                  <a:lumOff val="40000"/>
                </a:schemeClr>
              </a:solidFill>
              <a:latin typeface="+mn-ea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ko-KR" altLang="en-US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 전세사기 결정 신청 및 피해자 지원 </a:t>
            </a:r>
            <a:r>
              <a:rPr lang="en-US" altLang="ko-KR" sz="15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Arial" panose="020B0604020202020204" pitchFamily="34" charset="0"/>
              </a:rPr>
              <a:t> </a:t>
            </a:r>
            <a:endParaRPr lang="en-US" altLang="ko-KR" sz="1500" b="1" dirty="0">
              <a:solidFill>
                <a:schemeClr val="tx2">
                  <a:lumMod val="60000"/>
                  <a:lumOff val="40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2743205" y="3909685"/>
            <a:ext cx="5285179" cy="689076"/>
          </a:xfrm>
          <a:prstGeom prst="roundRect">
            <a:avLst>
              <a:gd name="adj" fmla="val 10635"/>
            </a:avLst>
          </a:prstGeom>
          <a:noFill/>
          <a:ln w="95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lnSpc>
                <a:spcPct val="120000"/>
              </a:lnSpc>
              <a:defRPr/>
            </a:pPr>
            <a:r>
              <a:rPr lang="en-US" altLang="ko-KR" sz="1500" b="1" spc="-150" dirty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en-US" altLang="ko-KR" sz="1500" b="1" spc="-150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ko-KR" altLang="en-US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저소득층 임차인의 </a:t>
            </a:r>
            <a:r>
              <a:rPr lang="ko-KR" altLang="en-US" sz="1500" b="1" dirty="0" err="1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전세피해</a:t>
            </a:r>
            <a:r>
              <a:rPr lang="ko-KR" altLang="en-US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 예방을 위한 </a:t>
            </a:r>
            <a:r>
              <a:rPr lang="ko-KR" altLang="en-US" sz="1500" b="1" dirty="0" err="1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보증료</a:t>
            </a:r>
            <a:r>
              <a:rPr lang="ko-KR" altLang="en-US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 지원</a:t>
            </a:r>
            <a:endParaRPr lang="en-US" altLang="ko-KR" sz="1500" b="1" dirty="0" smtClean="0">
              <a:solidFill>
                <a:schemeClr val="accent6">
                  <a:lumMod val="50000"/>
                </a:schemeClr>
              </a:solidFill>
              <a:latin typeface="+mn-ea"/>
              <a:cs typeface="Arial" panose="020B0604020202020204" pitchFamily="34" charset="0"/>
            </a:endParaRPr>
          </a:p>
          <a:p>
            <a:pPr lvl="0">
              <a:lnSpc>
                <a:spcPct val="120000"/>
              </a:lnSpc>
              <a:defRPr/>
            </a:pPr>
            <a:r>
              <a:rPr lang="en-US" altLang="ko-KR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  ‘23</a:t>
            </a:r>
            <a:r>
              <a:rPr lang="ko-KR" altLang="en-US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년 청년 → </a:t>
            </a:r>
            <a:r>
              <a:rPr lang="en-US" altLang="ko-KR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‘24</a:t>
            </a:r>
            <a:r>
              <a:rPr lang="ko-KR" altLang="en-US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년 </a:t>
            </a:r>
            <a:r>
              <a:rPr lang="ko-KR" altLang="en-US" sz="1500" b="1" dirty="0" err="1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전연령으로</a:t>
            </a:r>
            <a:r>
              <a:rPr lang="ko-KR" altLang="en-US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 </a:t>
            </a:r>
            <a:r>
              <a:rPr lang="ko-KR" altLang="en-US" sz="1500" b="1" dirty="0" err="1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대상범위</a:t>
            </a:r>
            <a:r>
              <a:rPr lang="ko-KR" altLang="en-US" sz="1500" b="1" dirty="0" smtClean="0">
                <a:solidFill>
                  <a:schemeClr val="accent6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 확대</a:t>
            </a:r>
            <a:endParaRPr lang="en-US" altLang="ko-KR" sz="1500" b="1" dirty="0">
              <a:solidFill>
                <a:schemeClr val="accent6">
                  <a:lumMod val="50000"/>
                </a:schemeClr>
              </a:solidFill>
              <a:latin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51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</a:t>
            </a:r>
            <a:r>
              <a:rPr lang="en-US" altLang="ko-KR" sz="2000" b="1" kern="0" spc="-9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위반건축물 정비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건축디자인과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306259" cy="3678724"/>
            <a:chOff x="251520" y="1131590"/>
            <a:chExt cx="8306259" cy="4031240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성매매집결지 위반건축물 정비</a:t>
              </a:r>
              <a:endParaRPr lang="ko-KR" altLang="en-US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466185"/>
              <a:ext cx="8064896" cy="5686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개요 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ko-KR" altLang="en-US" sz="1600" b="1" dirty="0" smtClean="0">
                  <a:latin typeface="+mj-lt"/>
                </a:rPr>
                <a:t>성매매집결지 폐쇄의 일환으로 건축법 위반건축물에 대하여 행정대집행 추진</a:t>
              </a:r>
              <a:endParaRPr kumimoji="1" lang="en-US" altLang="ko-KR" sz="1600" b="1" dirty="0" smtClean="0">
                <a:latin typeface="+mj-lt"/>
              </a:endParaRPr>
            </a:p>
          </p:txBody>
        </p:sp>
        <p:sp>
          <p:nvSpPr>
            <p:cNvPr id="40" name="Text Box 3"/>
            <p:cNvSpPr txBox="1">
              <a:spLocks noChangeArrowheads="1"/>
            </p:cNvSpPr>
            <p:nvPr/>
          </p:nvSpPr>
          <p:spPr bwMode="auto">
            <a:xfrm>
              <a:off x="492883" y="4476796"/>
              <a:ext cx="8064896" cy="6860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추진 계획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400" b="1" dirty="0"/>
                <a:t> </a:t>
              </a:r>
              <a:r>
                <a:rPr kumimoji="1" lang="en-US" altLang="ko-KR" sz="1400" b="1" dirty="0" smtClean="0"/>
                <a:t> - </a:t>
              </a:r>
              <a:r>
                <a:rPr kumimoji="1" lang="ko-KR" altLang="en-US" sz="1400" b="1" dirty="0" err="1" smtClean="0"/>
                <a:t>자진시정</a:t>
              </a:r>
              <a:r>
                <a:rPr kumimoji="1" lang="ko-KR" altLang="en-US" sz="1400" b="1" dirty="0" smtClean="0"/>
                <a:t> 미완료 대상에 대해서 매월 행정대집행 계획 수립하여 실시</a:t>
              </a:r>
              <a:endParaRPr kumimoji="1" lang="en-US" altLang="ko-KR" sz="1400" b="1" dirty="0" smtClean="0"/>
            </a:p>
            <a:p>
              <a:pPr>
                <a:lnSpc>
                  <a:spcPct val="150000"/>
                </a:lnSpc>
              </a:pPr>
              <a:r>
                <a:rPr kumimoji="1" lang="en-US" altLang="ko-KR" sz="1400" b="1" dirty="0"/>
                <a:t> </a:t>
              </a:r>
              <a:r>
                <a:rPr kumimoji="1" lang="en-US" altLang="ko-KR" sz="1400" b="1" dirty="0" smtClean="0"/>
                <a:t> - </a:t>
              </a:r>
              <a:r>
                <a:rPr kumimoji="1" lang="ko-KR" altLang="en-US" sz="1400" b="1" dirty="0" smtClean="0"/>
                <a:t>집행정지 대상은 행정소송 </a:t>
              </a:r>
              <a:r>
                <a:rPr kumimoji="1" lang="en-US" altLang="ko-KR" sz="1400" b="1" dirty="0" smtClean="0"/>
                <a:t>1</a:t>
              </a:r>
              <a:r>
                <a:rPr kumimoji="1" lang="ko-KR" altLang="en-US" sz="1400" b="1" dirty="0" smtClean="0"/>
                <a:t>심 판결 결과에 따라 변동사항 발생 시 조정하여 신속 추진</a:t>
              </a:r>
              <a:endParaRPr kumimoji="1" lang="en-US" altLang="ko-KR" sz="1400" b="1" dirty="0" smtClean="0"/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539552" y="2243721"/>
            <a:ext cx="8064896" cy="1726920"/>
          </a:xfrm>
          <a:prstGeom prst="rect">
            <a:avLst/>
          </a:prstGeom>
          <a:solidFill>
            <a:schemeClr val="bg1">
              <a:lumMod val="85000"/>
              <a:alpha val="20000"/>
            </a:schemeClr>
          </a:solidFill>
          <a:ln w="25400">
            <a:solidFill>
              <a:schemeClr val="bg1">
                <a:lumMod val="85000"/>
                <a:alpha val="5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445108" y="2051787"/>
            <a:ext cx="8064896" cy="720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추진 현황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kumimoji="1" lang="en-US" altLang="ko-KR" sz="1400" b="1" dirty="0" smtClean="0">
                <a:latin typeface="+mj-lt"/>
              </a:rPr>
              <a:t>  - </a:t>
            </a:r>
            <a:r>
              <a:rPr kumimoji="1" lang="ko-KR" altLang="en-US" sz="1400" b="1" dirty="0" err="1" smtClean="0">
                <a:latin typeface="+mj-lt"/>
              </a:rPr>
              <a:t>위반건축물</a:t>
            </a:r>
            <a:r>
              <a:rPr kumimoji="1" lang="ko-KR" altLang="en-US" sz="1400" b="1" dirty="0" smtClean="0">
                <a:latin typeface="+mj-lt"/>
              </a:rPr>
              <a:t> 행정대집행 추진 현황</a:t>
            </a:r>
            <a:endParaRPr kumimoji="1" lang="en-US" altLang="ko-KR" sz="1400" b="1" dirty="0" smtClean="0">
              <a:latin typeface="+mj-lt"/>
            </a:endParaRPr>
          </a:p>
          <a:p>
            <a:pPr>
              <a:lnSpc>
                <a:spcPct val="150000"/>
              </a:lnSpc>
            </a:pPr>
            <a:endParaRPr kumimoji="1" lang="en-US" altLang="ko-KR" sz="1600" b="1" dirty="0" smtClean="0">
              <a:latin typeface="+mj-lt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/>
          </p:nvPr>
        </p:nvGraphicFramePr>
        <p:xfrm>
          <a:off x="600774" y="2571749"/>
          <a:ext cx="4951926" cy="1005840"/>
        </p:xfrm>
        <a:graphic>
          <a:graphicData uri="http://schemas.openxmlformats.org/drawingml/2006/table">
            <a:tbl>
              <a:tblPr>
                <a:tableStyleId>{8799B23B-EC83-4686-B30A-512413B5E67A}</a:tableStyleId>
              </a:tblPr>
              <a:tblGrid>
                <a:gridCol w="825321">
                  <a:extLst>
                    <a:ext uri="{9D8B030D-6E8A-4147-A177-3AD203B41FA5}">
                      <a16:colId xmlns:a16="http://schemas.microsoft.com/office/drawing/2014/main" val="1154941092"/>
                    </a:ext>
                  </a:extLst>
                </a:gridCol>
                <a:gridCol w="825321">
                  <a:extLst>
                    <a:ext uri="{9D8B030D-6E8A-4147-A177-3AD203B41FA5}">
                      <a16:colId xmlns:a16="http://schemas.microsoft.com/office/drawing/2014/main" val="2730926622"/>
                    </a:ext>
                  </a:extLst>
                </a:gridCol>
                <a:gridCol w="825321">
                  <a:extLst>
                    <a:ext uri="{9D8B030D-6E8A-4147-A177-3AD203B41FA5}">
                      <a16:colId xmlns:a16="http://schemas.microsoft.com/office/drawing/2014/main" val="3527582335"/>
                    </a:ext>
                  </a:extLst>
                </a:gridCol>
                <a:gridCol w="825321">
                  <a:extLst>
                    <a:ext uri="{9D8B030D-6E8A-4147-A177-3AD203B41FA5}">
                      <a16:colId xmlns:a16="http://schemas.microsoft.com/office/drawing/2014/main" val="3951660462"/>
                    </a:ext>
                  </a:extLst>
                </a:gridCol>
                <a:gridCol w="825321">
                  <a:extLst>
                    <a:ext uri="{9D8B030D-6E8A-4147-A177-3AD203B41FA5}">
                      <a16:colId xmlns:a16="http://schemas.microsoft.com/office/drawing/2014/main" val="1658616898"/>
                    </a:ext>
                  </a:extLst>
                </a:gridCol>
                <a:gridCol w="825321">
                  <a:extLst>
                    <a:ext uri="{9D8B030D-6E8A-4147-A177-3AD203B41FA5}">
                      <a16:colId xmlns:a16="http://schemas.microsoft.com/office/drawing/2014/main" val="1634607068"/>
                    </a:ext>
                  </a:extLst>
                </a:gridCol>
              </a:tblGrid>
              <a:tr h="209887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b="1" smtClean="0"/>
                    </a:p>
                    <a:p>
                      <a:pPr algn="ctr" latinLnBrk="1"/>
                      <a:r>
                        <a:rPr lang="ko-KR" altLang="en-US" sz="1200" b="1" smtClean="0"/>
                        <a:t>합 계</a:t>
                      </a:r>
                      <a:endParaRPr lang="ko-KR" altLang="en-US" sz="1200" b="1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b="1" smtClean="0"/>
                    </a:p>
                    <a:p>
                      <a:pPr algn="ctr" latinLnBrk="1"/>
                      <a:r>
                        <a:rPr lang="ko-KR" altLang="en-US" sz="1200" b="1" smtClean="0"/>
                        <a:t>시정완료</a:t>
                      </a:r>
                      <a:endParaRPr lang="ko-KR" altLang="en-US" sz="1200" b="1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/>
                        <a:t>행정대집행 대상</a:t>
                      </a:r>
                      <a:endParaRPr lang="ko-KR" altLang="en-US" sz="1200" b="1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ko-KR" altLang="en-US" sz="1200" b="1" dirty="0" smtClean="0"/>
                        <a:t>행정처분</a:t>
                      </a:r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ko-KR" altLang="en-US" sz="1200" b="1" dirty="0" err="1" smtClean="0"/>
                        <a:t>자체정지</a:t>
                      </a:r>
                      <a:endParaRPr lang="ko-KR" altLang="en-US" sz="1200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ko-KR" altLang="en-US" sz="1200" b="1" dirty="0" smtClean="0"/>
                        <a:t>중복</a:t>
                      </a:r>
                      <a:endParaRPr lang="ko-KR" altLang="en-US" sz="1200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6806210"/>
                  </a:ext>
                </a:extLst>
              </a:tr>
              <a:tr h="34981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/>
                        <a:t>시정 </a:t>
                      </a:r>
                      <a:endParaRPr lang="en-US" altLang="ko-KR" sz="1200" b="1" smtClean="0"/>
                    </a:p>
                    <a:p>
                      <a:pPr algn="ctr" latinLnBrk="1"/>
                      <a:r>
                        <a:rPr lang="ko-KR" altLang="en-US" sz="1200" b="1" smtClean="0"/>
                        <a:t>미완료</a:t>
                      </a:r>
                      <a:endParaRPr lang="ko-KR" altLang="en-US" sz="1200" b="1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집행</a:t>
                      </a:r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ko-KR" altLang="en-US" sz="1200" b="1" dirty="0" smtClean="0"/>
                        <a:t>정지</a:t>
                      </a:r>
                      <a:endParaRPr lang="ko-KR" altLang="en-US" sz="1200" b="1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4993811"/>
                  </a:ext>
                </a:extLst>
              </a:tr>
              <a:tr h="2098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110</a:t>
                      </a:r>
                      <a:endParaRPr lang="ko-KR" altLang="en-US" sz="120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9</a:t>
                      </a:r>
                      <a:endParaRPr lang="ko-KR" altLang="en-US" sz="120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25</a:t>
                      </a:r>
                      <a:endParaRPr lang="ko-KR" altLang="en-US" sz="120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48</a:t>
                      </a:r>
                      <a:endParaRPr lang="ko-KR" altLang="en-US" sz="120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30</a:t>
                      </a:r>
                      <a:endParaRPr lang="ko-KR" altLang="en-US" sz="120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-2</a:t>
                      </a:r>
                      <a:endParaRPr lang="ko-KR" altLang="en-US" sz="1200" dirty="0"/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7116878"/>
                  </a:ext>
                </a:extLst>
              </a:tr>
            </a:tbl>
          </a:graphicData>
        </a:graphic>
      </p:graphicFrame>
      <p:pic>
        <p:nvPicPr>
          <p:cNvPr id="33" name="_x661922584" descr="EMB0000ba20357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2" b="11319"/>
          <a:stretch>
            <a:fillRect/>
          </a:stretch>
        </p:blipFill>
        <p:spPr bwMode="auto">
          <a:xfrm>
            <a:off x="5659467" y="2541644"/>
            <a:ext cx="1413309" cy="1060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_x661923520" descr="EMB0000ba20357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495" y="2543756"/>
            <a:ext cx="1443913" cy="105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539552" y="3629188"/>
            <a:ext cx="8064896" cy="274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kumimoji="1" lang="en-US" altLang="ko-KR" sz="1050" b="1" smtClean="0">
              <a:latin typeface="+mj-lt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1050" b="1" smtClean="0">
                <a:latin typeface="+mj-lt"/>
              </a:rPr>
              <a:t>위반건축물 </a:t>
            </a:r>
            <a:r>
              <a:rPr kumimoji="1" lang="ko-KR" altLang="en-US" sz="1050" b="1" err="1" smtClean="0">
                <a:latin typeface="+mj-lt"/>
              </a:rPr>
              <a:t>시정완료</a:t>
            </a:r>
            <a:r>
              <a:rPr kumimoji="1" lang="ko-KR" altLang="en-US" sz="1050" b="1" smtClean="0">
                <a:latin typeface="+mj-lt"/>
              </a:rPr>
              <a:t> </a:t>
            </a:r>
            <a:r>
              <a:rPr kumimoji="1" lang="en-US" altLang="ko-KR" sz="1050" b="1">
                <a:latin typeface="+mj-lt"/>
              </a:rPr>
              <a:t>9</a:t>
            </a:r>
            <a:r>
              <a:rPr kumimoji="1" lang="ko-KR" altLang="en-US" sz="1050" b="1" smtClean="0">
                <a:latin typeface="+mj-lt"/>
              </a:rPr>
              <a:t>동</a:t>
            </a:r>
            <a:r>
              <a:rPr kumimoji="1" lang="en-US" altLang="ko-KR" sz="1050" b="1" dirty="0" smtClean="0">
                <a:latin typeface="+mj-lt"/>
              </a:rPr>
              <a:t>(</a:t>
            </a:r>
            <a:r>
              <a:rPr kumimoji="1" lang="ko-KR" altLang="en-US" sz="1050" b="1" dirty="0" smtClean="0">
                <a:latin typeface="+mj-lt"/>
              </a:rPr>
              <a:t>행정대집행 </a:t>
            </a:r>
            <a:r>
              <a:rPr kumimoji="1" lang="ko-KR" altLang="en-US" sz="1050" b="1" smtClean="0">
                <a:latin typeface="+mj-lt"/>
              </a:rPr>
              <a:t>완료 </a:t>
            </a:r>
            <a:r>
              <a:rPr kumimoji="1" lang="en-US" altLang="ko-KR" sz="1050" b="1" dirty="0">
                <a:latin typeface="+mj-lt"/>
              </a:rPr>
              <a:t>3</a:t>
            </a:r>
            <a:r>
              <a:rPr kumimoji="1" lang="ko-KR" altLang="en-US" sz="1050" b="1" smtClean="0">
                <a:latin typeface="+mj-lt"/>
              </a:rPr>
              <a:t>동</a:t>
            </a:r>
            <a:r>
              <a:rPr kumimoji="1" lang="en-US" altLang="ko-KR" sz="1050" b="1" dirty="0" smtClean="0">
                <a:latin typeface="+mj-lt"/>
              </a:rPr>
              <a:t>, </a:t>
            </a:r>
            <a:r>
              <a:rPr kumimoji="1" lang="ko-KR" altLang="en-US" sz="1050" b="1" dirty="0" err="1" smtClean="0">
                <a:latin typeface="+mj-lt"/>
              </a:rPr>
              <a:t>자진철거</a:t>
            </a:r>
            <a:r>
              <a:rPr kumimoji="1" lang="ko-KR" altLang="en-US" sz="1050" b="1" dirty="0" smtClean="0">
                <a:latin typeface="+mj-lt"/>
              </a:rPr>
              <a:t> </a:t>
            </a:r>
            <a:r>
              <a:rPr kumimoji="1" lang="ko-KR" altLang="en-US" sz="1050" b="1" smtClean="0">
                <a:latin typeface="+mj-lt"/>
              </a:rPr>
              <a:t>완료 </a:t>
            </a:r>
            <a:r>
              <a:rPr kumimoji="1" lang="en-US" altLang="ko-KR" sz="1050" b="1" dirty="0">
                <a:latin typeface="+mj-lt"/>
              </a:rPr>
              <a:t>6</a:t>
            </a:r>
            <a:r>
              <a:rPr kumimoji="1" lang="ko-KR" altLang="en-US" sz="1050" b="1" smtClean="0">
                <a:latin typeface="+mj-lt"/>
              </a:rPr>
              <a:t>동</a:t>
            </a:r>
            <a:r>
              <a:rPr kumimoji="1" lang="en-US" altLang="ko-KR" sz="1050" b="1" dirty="0" smtClean="0">
                <a:latin typeface="+mj-lt"/>
              </a:rPr>
              <a:t>)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1050" b="1" dirty="0" err="1" smtClean="0">
                <a:latin typeface="+mj-lt"/>
              </a:rPr>
              <a:t>중복건축물</a:t>
            </a:r>
            <a:r>
              <a:rPr kumimoji="1" lang="en-US" altLang="ko-KR" sz="1050" b="1" dirty="0" smtClean="0">
                <a:latin typeface="+mj-lt"/>
              </a:rPr>
              <a:t>: </a:t>
            </a:r>
            <a:r>
              <a:rPr kumimoji="1" lang="ko-KR" altLang="en-US" sz="1050" b="1" dirty="0" smtClean="0">
                <a:latin typeface="+mj-lt"/>
              </a:rPr>
              <a:t>집행정지 소송 건축물 중 </a:t>
            </a:r>
            <a:r>
              <a:rPr kumimoji="1" lang="ko-KR" altLang="en-US" sz="1050" b="1" err="1" smtClean="0">
                <a:latin typeface="+mj-lt"/>
              </a:rPr>
              <a:t>시정완료</a:t>
            </a:r>
            <a:r>
              <a:rPr kumimoji="1" lang="ko-KR" altLang="en-US" sz="1050" b="1" smtClean="0">
                <a:latin typeface="+mj-lt"/>
              </a:rPr>
              <a:t> </a:t>
            </a:r>
            <a:r>
              <a:rPr kumimoji="1" lang="en-US" altLang="ko-KR" sz="1050" b="1" smtClean="0">
                <a:latin typeface="+mj-lt"/>
              </a:rPr>
              <a:t>2</a:t>
            </a:r>
            <a:r>
              <a:rPr kumimoji="1" lang="ko-KR" altLang="en-US" sz="1050" b="1" smtClean="0">
                <a:latin typeface="+mj-lt"/>
              </a:rPr>
              <a:t>동 </a:t>
            </a:r>
            <a:endParaRPr kumimoji="1" lang="en-US" altLang="ko-KR" sz="1050" b="1" dirty="0" smtClean="0">
              <a:latin typeface="+mj-lt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kumimoji="1" lang="en-US" altLang="ko-KR" sz="1050" b="1" dirty="0" smtClean="0"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646645" y="3653424"/>
            <a:ext cx="141330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smtClean="0"/>
              <a:t>[</a:t>
            </a:r>
            <a:r>
              <a:rPr lang="ko-KR" altLang="en-US" sz="1050" b="1" smtClean="0"/>
              <a:t>행정대집행 </a:t>
            </a:r>
            <a:r>
              <a:rPr lang="en-US" altLang="ko-KR" sz="1050" b="1" smtClean="0"/>
              <a:t>(</a:t>
            </a:r>
            <a:r>
              <a:rPr lang="ko-KR" altLang="en-US" sz="1050" b="1" smtClean="0"/>
              <a:t>전</a:t>
            </a:r>
            <a:r>
              <a:rPr lang="en-US" altLang="ko-KR" sz="1050" b="1" smtClean="0"/>
              <a:t>)]                      </a:t>
            </a:r>
            <a:endParaRPr lang="ko-KR" altLang="en-US" sz="1050" b="1"/>
          </a:p>
        </p:txBody>
      </p:sp>
      <p:sp>
        <p:nvSpPr>
          <p:cNvPr id="42" name="TextBox 41"/>
          <p:cNvSpPr txBox="1"/>
          <p:nvPr/>
        </p:nvSpPr>
        <p:spPr>
          <a:xfrm>
            <a:off x="7135023" y="3653424"/>
            <a:ext cx="141330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50" b="1" smtClean="0"/>
              <a:t>[</a:t>
            </a:r>
            <a:r>
              <a:rPr lang="ko-KR" altLang="en-US" sz="1050" b="1" smtClean="0"/>
              <a:t>행정대집행 </a:t>
            </a:r>
            <a:r>
              <a:rPr lang="en-US" altLang="ko-KR" sz="1050" b="1" smtClean="0"/>
              <a:t>(</a:t>
            </a:r>
            <a:r>
              <a:rPr lang="ko-KR" altLang="en-US" sz="1050" b="1" smtClean="0"/>
              <a:t>후</a:t>
            </a:r>
            <a:r>
              <a:rPr lang="en-US" altLang="ko-KR" sz="1050" b="1" smtClean="0"/>
              <a:t>)]                      </a:t>
            </a:r>
            <a:endParaRPr lang="ko-KR" altLang="en-US" sz="1050" b="1"/>
          </a:p>
        </p:txBody>
      </p:sp>
      <p:sp>
        <p:nvSpPr>
          <p:cNvPr id="43" name="TextBox 42"/>
          <p:cNvSpPr txBox="1"/>
          <p:nvPr/>
        </p:nvSpPr>
        <p:spPr>
          <a:xfrm>
            <a:off x="4221719" y="2320516"/>
            <a:ext cx="133098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050" b="1" dirty="0" smtClean="0"/>
              <a:t>단위 </a:t>
            </a:r>
            <a:r>
              <a:rPr lang="en-US" altLang="ko-KR" sz="1050" b="1" dirty="0" smtClean="0"/>
              <a:t>: </a:t>
            </a:r>
            <a:r>
              <a:rPr lang="ko-KR" altLang="en-US" sz="1050" b="1" dirty="0" smtClean="0"/>
              <a:t>동</a:t>
            </a:r>
            <a:r>
              <a:rPr lang="en-US" altLang="ko-KR" sz="1050" b="1" dirty="0" smtClean="0"/>
              <a:t>                      </a:t>
            </a:r>
            <a:endParaRPr lang="ko-KR" altLang="en-US" sz="1050" b="1" dirty="0"/>
          </a:p>
        </p:txBody>
      </p:sp>
    </p:spTree>
    <p:extLst>
      <p:ext uri="{BB962C8B-B14F-4D97-AF65-F5344CB8AC3E}">
        <p14:creationId xmlns:p14="http://schemas.microsoft.com/office/powerpoint/2010/main" val="348963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깨끗하고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질서있는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도시경관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94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건축디자인과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3"/>
            <a:ext cx="8298270" cy="2598155"/>
            <a:chOff x="251520" y="1131591"/>
            <a:chExt cx="8298270" cy="2132637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1"/>
              <a:ext cx="8280920" cy="279226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chemeClr val="tx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시민과 함께하는 선진 옥외광고 문화 조성을 위한 시책 추진</a:t>
              </a:r>
              <a:endParaRPr lang="ko-KR" altLang="en-US" sz="16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539203" y="1437176"/>
              <a:ext cx="8010587" cy="1827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500" b="1" dirty="0" smtClean="0">
                  <a:latin typeface="+mj-lt"/>
                </a:rPr>
                <a:t>현수막 </a:t>
              </a:r>
              <a:r>
                <a:rPr kumimoji="1" lang="ko-KR" altLang="en-US" sz="1500" b="1" dirty="0" err="1" smtClean="0">
                  <a:latin typeface="+mj-lt"/>
                </a:rPr>
                <a:t>지정게시대</a:t>
              </a:r>
              <a:r>
                <a:rPr kumimoji="1" lang="ko-KR" altLang="en-US" sz="1500" b="1" dirty="0" smtClean="0">
                  <a:latin typeface="+mj-lt"/>
                </a:rPr>
                <a:t> 확충 사업 </a:t>
              </a:r>
              <a:r>
                <a:rPr kumimoji="1" lang="en-US" altLang="ko-KR" sz="1600" b="1" dirty="0" smtClean="0">
                  <a:latin typeface="+mj-lt"/>
                </a:rPr>
                <a:t>: </a:t>
              </a:r>
              <a:r>
                <a:rPr kumimoji="1" lang="en-US" altLang="ko-KR" sz="1500" b="1" dirty="0" smtClean="0">
                  <a:latin typeface="+mj-lt"/>
                </a:rPr>
                <a:t>6</a:t>
              </a:r>
              <a:r>
                <a:rPr kumimoji="1" lang="ko-KR" altLang="en-US" sz="1500" b="1" dirty="0" err="1" smtClean="0">
                  <a:latin typeface="+mj-lt"/>
                </a:rPr>
                <a:t>단형</a:t>
              </a:r>
              <a:r>
                <a:rPr kumimoji="1" lang="ko-KR" altLang="en-US" sz="1500" b="1" dirty="0" smtClean="0">
                  <a:latin typeface="+mj-lt"/>
                </a:rPr>
                <a:t> </a:t>
              </a:r>
              <a:r>
                <a:rPr kumimoji="1" lang="en-US" altLang="ko-KR" sz="1500" b="1" dirty="0" smtClean="0">
                  <a:latin typeface="+mj-lt"/>
                </a:rPr>
                <a:t>10</a:t>
              </a:r>
              <a:r>
                <a:rPr kumimoji="1" lang="ko-KR" altLang="en-US" sz="1500" b="1" dirty="0" smtClean="0">
                  <a:latin typeface="+mj-lt"/>
                </a:rPr>
                <a:t>기</a:t>
              </a:r>
              <a:r>
                <a:rPr kumimoji="1" lang="en-US" altLang="ko-KR" sz="1500" b="1" dirty="0" smtClean="0">
                  <a:latin typeface="+mj-lt"/>
                </a:rPr>
                <a:t>(</a:t>
              </a:r>
              <a:r>
                <a:rPr kumimoji="1" lang="ko-KR" altLang="en-US" sz="1500" b="1" dirty="0" smtClean="0">
                  <a:latin typeface="+mj-lt"/>
                </a:rPr>
                <a:t>신규</a:t>
              </a:r>
              <a:r>
                <a:rPr kumimoji="1" lang="en-US" altLang="ko-KR" sz="1500" b="1" dirty="0" smtClean="0">
                  <a:latin typeface="+mj-lt"/>
                </a:rPr>
                <a:t>+</a:t>
              </a:r>
              <a:r>
                <a:rPr kumimoji="1" lang="ko-KR" altLang="en-US" sz="1500" b="1" dirty="0" smtClean="0">
                  <a:latin typeface="+mj-lt"/>
                </a:rPr>
                <a:t>교체</a:t>
              </a:r>
              <a:r>
                <a:rPr kumimoji="1" lang="en-US" altLang="ko-KR" sz="1500" b="1" dirty="0" smtClean="0">
                  <a:latin typeface="+mj-lt"/>
                </a:rPr>
                <a:t>+</a:t>
              </a:r>
              <a:r>
                <a:rPr kumimoji="1" lang="ko-KR" altLang="en-US" sz="1500" b="1" dirty="0" smtClean="0">
                  <a:latin typeface="+mj-lt"/>
                </a:rPr>
                <a:t>이설</a:t>
              </a:r>
              <a:r>
                <a:rPr kumimoji="1" lang="en-US" altLang="ko-KR" sz="1500" b="1" dirty="0" smtClean="0">
                  <a:latin typeface="+mj-lt"/>
                </a:rPr>
                <a:t>) / 100,000</a:t>
              </a:r>
              <a:r>
                <a:rPr kumimoji="1" lang="ko-KR" altLang="en-US" sz="1500" b="1" dirty="0" smtClean="0">
                  <a:latin typeface="+mj-lt"/>
                </a:rPr>
                <a:t>천원</a:t>
              </a:r>
              <a:endParaRPr kumimoji="1" lang="en-US" altLang="ko-KR" sz="1500" b="1" dirty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b="1" dirty="0" smtClean="0">
                  <a:latin typeface="+mj-ea"/>
                </a:rPr>
                <a:t> 2024</a:t>
              </a:r>
              <a:r>
                <a:rPr kumimoji="1" lang="ko-KR" altLang="en-US" sz="1500" b="1" dirty="0" smtClean="0">
                  <a:latin typeface="+mj-ea"/>
                </a:rPr>
                <a:t>년 간판개선사업 </a:t>
              </a:r>
              <a:r>
                <a:rPr kumimoji="1" lang="en-US" altLang="ko-KR" sz="1500" b="1" dirty="0" smtClean="0">
                  <a:latin typeface="+mj-ea"/>
                </a:rPr>
                <a:t>: 60</a:t>
              </a:r>
              <a:r>
                <a:rPr kumimoji="1" lang="ko-KR" altLang="en-US" sz="1500" b="1" dirty="0" smtClean="0">
                  <a:latin typeface="+mj-ea"/>
                </a:rPr>
                <a:t>개소 </a:t>
              </a:r>
              <a:r>
                <a:rPr kumimoji="1" lang="en-US" altLang="ko-KR" sz="1500" b="1" dirty="0" smtClean="0">
                  <a:latin typeface="+mj-ea"/>
                </a:rPr>
                <a:t>150,000</a:t>
              </a:r>
              <a:r>
                <a:rPr kumimoji="1" lang="ko-KR" altLang="en-US" sz="1500" b="1" dirty="0" smtClean="0">
                  <a:latin typeface="+mj-ea"/>
                </a:rPr>
                <a:t>천원 지원</a:t>
              </a:r>
              <a:endParaRPr kumimoji="1" lang="en-US" altLang="ko-KR" sz="1500" b="1" dirty="0" smtClean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제</a:t>
              </a:r>
              <a:r>
                <a:rPr kumimoji="1" lang="en-US" altLang="ko-KR" sz="1500" b="1" dirty="0" smtClean="0">
                  <a:latin typeface="+mj-ea"/>
                </a:rPr>
                <a:t>15</a:t>
              </a:r>
              <a:r>
                <a:rPr kumimoji="1" lang="ko-KR" altLang="en-US" sz="1500" b="1" dirty="0" smtClean="0">
                  <a:latin typeface="+mj-ea"/>
                </a:rPr>
                <a:t>회 </a:t>
              </a:r>
              <a:r>
                <a:rPr kumimoji="1" lang="ko-KR" altLang="en-US" sz="1500" b="1" dirty="0" err="1" smtClean="0">
                  <a:latin typeface="+mj-ea"/>
                </a:rPr>
                <a:t>예쁜간판</a:t>
              </a:r>
              <a:r>
                <a:rPr kumimoji="1" lang="ko-KR" altLang="en-US" sz="1500" b="1" dirty="0" smtClean="0">
                  <a:latin typeface="+mj-ea"/>
                </a:rPr>
                <a:t> 공모전 </a:t>
              </a:r>
              <a:r>
                <a:rPr kumimoji="1" lang="en-US" altLang="ko-KR" sz="1500" b="1" dirty="0" smtClean="0">
                  <a:latin typeface="+mj-ea"/>
                </a:rPr>
                <a:t>: 9</a:t>
              </a:r>
              <a:r>
                <a:rPr kumimoji="1" lang="ko-KR" altLang="en-US" sz="1500" b="1" dirty="0" smtClean="0">
                  <a:latin typeface="+mj-ea"/>
                </a:rPr>
                <a:t>점 시상 </a:t>
              </a:r>
              <a:r>
                <a:rPr kumimoji="1" lang="en-US" altLang="ko-KR" sz="1500" b="1" dirty="0" smtClean="0">
                  <a:latin typeface="+mj-ea"/>
                </a:rPr>
                <a:t>/ 13,000</a:t>
              </a:r>
              <a:r>
                <a:rPr kumimoji="1" lang="ko-KR" altLang="en-US" sz="1500" b="1" dirty="0" smtClean="0">
                  <a:latin typeface="+mj-ea"/>
                </a:rPr>
                <a:t>천원</a:t>
              </a:r>
              <a:r>
                <a:rPr kumimoji="1" lang="en-US" altLang="ko-KR" sz="1500" b="1" dirty="0" smtClean="0">
                  <a:latin typeface="+mj-ea"/>
                </a:rPr>
                <a:t>(</a:t>
              </a:r>
              <a:r>
                <a:rPr kumimoji="1" lang="ko-KR" altLang="en-US" sz="1500" b="1" dirty="0" err="1" smtClean="0">
                  <a:latin typeface="+mj-ea"/>
                </a:rPr>
                <a:t>창작간판</a:t>
              </a:r>
              <a:r>
                <a:rPr kumimoji="1" lang="ko-KR" altLang="en-US" sz="1500" b="1" dirty="0" smtClean="0">
                  <a:latin typeface="+mj-ea"/>
                </a:rPr>
                <a:t> 분야</a:t>
              </a:r>
              <a:r>
                <a:rPr kumimoji="1" lang="en-US" altLang="ko-KR" sz="1500" b="1" dirty="0" smtClean="0">
                  <a:latin typeface="+mj-ea"/>
                </a:rPr>
                <a:t>, </a:t>
              </a:r>
              <a:r>
                <a:rPr kumimoji="1" lang="ko-KR" altLang="en-US" sz="1500" b="1" dirty="0" smtClean="0">
                  <a:latin typeface="+mj-ea"/>
                </a:rPr>
                <a:t>설치된 간판 분야</a:t>
              </a:r>
              <a:r>
                <a:rPr kumimoji="1" lang="en-US" altLang="ko-KR" sz="1500" b="1" dirty="0" smtClean="0">
                  <a:latin typeface="+mj-ea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간판문화학교 운영 </a:t>
              </a:r>
              <a:r>
                <a:rPr kumimoji="1" lang="en-US" altLang="ko-KR" sz="1500" b="1" dirty="0" smtClean="0">
                  <a:latin typeface="+mj-ea"/>
                </a:rPr>
                <a:t>: </a:t>
              </a:r>
              <a:r>
                <a:rPr kumimoji="1" lang="ko-KR" altLang="en-US" sz="1500" b="1" dirty="0" smtClean="0">
                  <a:latin typeface="+mj-ea"/>
                </a:rPr>
                <a:t>하반기 </a:t>
              </a:r>
              <a:r>
                <a:rPr kumimoji="1" lang="en-US" altLang="ko-KR" sz="1500" b="1" dirty="0" smtClean="0">
                  <a:latin typeface="+mj-ea"/>
                </a:rPr>
                <a:t>1</a:t>
              </a:r>
              <a:r>
                <a:rPr kumimoji="1" lang="ko-KR" altLang="en-US" sz="1500" b="1" dirty="0" smtClean="0">
                  <a:latin typeface="+mj-ea"/>
                </a:rPr>
                <a:t>회 실시</a:t>
              </a:r>
              <a:r>
                <a:rPr kumimoji="1" lang="en-US" altLang="ko-KR" sz="1500" b="1" dirty="0" smtClean="0">
                  <a:latin typeface="+mj-ea"/>
                </a:rPr>
                <a:t>(13,000</a:t>
              </a:r>
              <a:r>
                <a:rPr kumimoji="1" lang="ko-KR" altLang="en-US" sz="1500" b="1" dirty="0" smtClean="0">
                  <a:latin typeface="+mj-ea"/>
                </a:rPr>
                <a:t>천원</a:t>
              </a:r>
              <a:r>
                <a:rPr kumimoji="1" lang="en-US" altLang="ko-KR" sz="1500" b="1" dirty="0" smtClean="0">
                  <a:latin typeface="+mj-ea"/>
                </a:rPr>
                <a:t>) / </a:t>
              </a:r>
              <a:r>
                <a:rPr kumimoji="1" lang="ko-KR" altLang="en-US" sz="1500" b="1" dirty="0" smtClean="0">
                  <a:latin typeface="+mj-ea"/>
                </a:rPr>
                <a:t>옥외광고사업자</a:t>
              </a:r>
              <a:r>
                <a:rPr kumimoji="1" lang="en-US" altLang="ko-KR" sz="1500" b="1" dirty="0" smtClean="0">
                  <a:latin typeface="+mj-ea"/>
                </a:rPr>
                <a:t>, </a:t>
              </a:r>
              <a:r>
                <a:rPr kumimoji="1" lang="ko-KR" altLang="en-US" sz="1500" b="1" dirty="0" smtClean="0">
                  <a:latin typeface="+mj-ea"/>
                </a:rPr>
                <a:t>공무원</a:t>
              </a:r>
              <a:r>
                <a:rPr kumimoji="1" lang="en-US" altLang="ko-KR" sz="1500" b="1" dirty="0" smtClean="0">
                  <a:latin typeface="+mj-ea"/>
                </a:rPr>
                <a:t>, </a:t>
              </a:r>
              <a:r>
                <a:rPr kumimoji="1" lang="ko-KR" altLang="en-US" sz="1500" b="1" dirty="0" smtClean="0">
                  <a:latin typeface="+mj-ea"/>
                </a:rPr>
                <a:t>시민 대상</a:t>
              </a:r>
              <a:endParaRPr kumimoji="1" lang="en-US" altLang="ko-KR" sz="1500" b="1" dirty="0" smtClean="0">
                <a:latin typeface="+mj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500" b="1" dirty="0">
                  <a:latin typeface="+mj-ea"/>
                </a:rPr>
                <a:t> </a:t>
              </a:r>
              <a:r>
                <a:rPr kumimoji="1" lang="ko-KR" altLang="en-US" sz="1500" b="1" dirty="0" smtClean="0">
                  <a:latin typeface="+mj-ea"/>
                </a:rPr>
                <a:t>불법유동광고물 </a:t>
              </a:r>
              <a:r>
                <a:rPr kumimoji="1" lang="ko-KR" altLang="en-US" sz="1500" b="1" dirty="0" err="1" smtClean="0">
                  <a:latin typeface="+mj-ea"/>
                </a:rPr>
                <a:t>수거보상제</a:t>
              </a:r>
              <a:r>
                <a:rPr kumimoji="1" lang="ko-KR" altLang="en-US" sz="1500" b="1" dirty="0" smtClean="0">
                  <a:latin typeface="+mj-ea"/>
                </a:rPr>
                <a:t> 운영 </a:t>
              </a:r>
              <a:r>
                <a:rPr kumimoji="1" lang="en-US" altLang="ko-KR" sz="1500" b="1" dirty="0" smtClean="0">
                  <a:latin typeface="+mj-ea"/>
                </a:rPr>
                <a:t>: 40,000</a:t>
              </a:r>
              <a:r>
                <a:rPr kumimoji="1" lang="ko-KR" altLang="en-US" sz="1500" b="1" dirty="0" smtClean="0">
                  <a:latin typeface="+mj-ea"/>
                </a:rPr>
                <a:t>천원</a:t>
              </a:r>
              <a:r>
                <a:rPr kumimoji="1" lang="en-US" altLang="ko-KR" sz="1500" b="1" dirty="0" smtClean="0">
                  <a:latin typeface="+mj-ea"/>
                </a:rPr>
                <a:t>(5.10.</a:t>
              </a:r>
              <a:r>
                <a:rPr kumimoji="1" lang="ko-KR" altLang="en-US" sz="1500" b="1" dirty="0" smtClean="0">
                  <a:latin typeface="+mj-ea"/>
                </a:rPr>
                <a:t>기준 </a:t>
              </a:r>
              <a:r>
                <a:rPr kumimoji="1" lang="en-US" altLang="ko-KR" sz="1500" b="1" dirty="0" smtClean="0">
                  <a:latin typeface="+mj-ea"/>
                </a:rPr>
                <a:t>926</a:t>
              </a:r>
              <a:r>
                <a:rPr kumimoji="1" lang="ko-KR" altLang="en-US" sz="1500" b="1" dirty="0" smtClean="0">
                  <a:latin typeface="+mj-ea"/>
                </a:rPr>
                <a:t>명</a:t>
              </a:r>
              <a:r>
                <a:rPr kumimoji="1" lang="en-US" altLang="ko-KR" sz="1500" b="1" dirty="0" smtClean="0">
                  <a:latin typeface="+mj-ea"/>
                </a:rPr>
                <a:t>/22,799</a:t>
              </a:r>
              <a:r>
                <a:rPr kumimoji="1" lang="ko-KR" altLang="en-US" sz="1500" b="1" dirty="0" smtClean="0">
                  <a:latin typeface="+mj-ea"/>
                </a:rPr>
                <a:t>천원</a:t>
              </a:r>
              <a:r>
                <a:rPr kumimoji="1" lang="en-US" altLang="ko-KR" sz="1500" b="1" dirty="0" smtClean="0">
                  <a:latin typeface="+mj-ea"/>
                </a:rPr>
                <a:t>)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500" b="1" dirty="0" smtClean="0">
                  <a:latin typeface="+mj-ea"/>
                </a:rPr>
                <a:t> 친환경 </a:t>
              </a:r>
              <a:r>
                <a:rPr kumimoji="1" lang="ko-KR" altLang="en-US" sz="1500" b="1" dirty="0">
                  <a:latin typeface="+mj-ea"/>
                </a:rPr>
                <a:t>현수막 사용 활성화 사업</a:t>
              </a:r>
              <a:r>
                <a:rPr kumimoji="1" lang="en-US" altLang="ko-KR" sz="1500" b="1" dirty="0">
                  <a:latin typeface="+mj-ea"/>
                </a:rPr>
                <a:t> : </a:t>
              </a:r>
              <a:r>
                <a:rPr kumimoji="1" lang="ko-KR" altLang="en-US" sz="1500" b="1" dirty="0" err="1">
                  <a:latin typeface="+mj-ea"/>
                </a:rPr>
                <a:t>공공목적</a:t>
              </a:r>
              <a:r>
                <a:rPr kumimoji="1" lang="ko-KR" altLang="en-US" sz="1500" b="1" dirty="0">
                  <a:latin typeface="+mj-ea"/>
                </a:rPr>
                <a:t> 행정용 현수막 대상</a:t>
              </a:r>
              <a:r>
                <a:rPr kumimoji="1" lang="en-US" altLang="ko-KR" sz="1500" b="1" dirty="0">
                  <a:latin typeface="+mj-ea"/>
                </a:rPr>
                <a:t>(</a:t>
              </a:r>
              <a:r>
                <a:rPr kumimoji="1" lang="ko-KR" altLang="en-US" sz="1500" b="1" dirty="0">
                  <a:latin typeface="+mj-ea"/>
                </a:rPr>
                <a:t>약 </a:t>
              </a:r>
              <a:r>
                <a:rPr kumimoji="1" lang="en-US" altLang="ko-KR" sz="1500" b="1" dirty="0">
                  <a:latin typeface="+mj-ea"/>
                </a:rPr>
                <a:t>3,500</a:t>
              </a:r>
              <a:r>
                <a:rPr kumimoji="1" lang="ko-KR" altLang="en-US" sz="1500" b="1" dirty="0">
                  <a:latin typeface="+mj-ea"/>
                </a:rPr>
                <a:t>장 </a:t>
              </a:r>
              <a:r>
                <a:rPr kumimoji="1" lang="en-US" altLang="ko-KR" sz="1500" b="1" dirty="0">
                  <a:latin typeface="+mj-ea"/>
                </a:rPr>
                <a:t>/ 42,000</a:t>
              </a:r>
              <a:r>
                <a:rPr kumimoji="1" lang="ko-KR" altLang="en-US" sz="1500" b="1" dirty="0">
                  <a:latin typeface="+mj-ea"/>
                </a:rPr>
                <a:t>천원</a:t>
              </a:r>
              <a:r>
                <a:rPr kumimoji="1" lang="en-US" altLang="ko-KR" sz="1500" b="1" dirty="0">
                  <a:latin typeface="+mj-ea"/>
                </a:rPr>
                <a:t>)</a:t>
              </a:r>
              <a:endParaRPr kumimoji="1" lang="en-US" altLang="ko-KR" sz="1500" b="1" dirty="0" smtClean="0">
                <a:latin typeface="+mj-ea"/>
              </a:endParaRPr>
            </a:p>
          </p:txBody>
        </p:sp>
      </p:grpSp>
      <p:sp>
        <p:nvSpPr>
          <p:cNvPr id="27" name="모서리가 둥근 직사각형 26"/>
          <p:cNvSpPr/>
          <p:nvPr/>
        </p:nvSpPr>
        <p:spPr>
          <a:xfrm>
            <a:off x="251520" y="3896240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지속적이고 형평성 있는 불법광고물 단속 정비</a:t>
            </a:r>
            <a:endParaRPr lang="ko-KR" altLang="en-US" sz="1600" b="1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529573" y="4256281"/>
            <a:ext cx="8002867" cy="610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500" b="1" dirty="0" smtClean="0">
                <a:latin typeface="+mj-lt"/>
              </a:rPr>
              <a:t>365</a:t>
            </a:r>
            <a:r>
              <a:rPr kumimoji="1" lang="ko-KR" altLang="en-US" sz="1500" b="1" dirty="0" smtClean="0">
                <a:latin typeface="+mj-lt"/>
              </a:rPr>
              <a:t>일 불법광고물 단속 및 정비 </a:t>
            </a:r>
            <a:r>
              <a:rPr kumimoji="1" lang="en-US" altLang="ko-KR" sz="1500" b="1" dirty="0" smtClean="0">
                <a:latin typeface="+mj-lt"/>
              </a:rPr>
              <a:t>: 20</a:t>
            </a:r>
            <a:r>
              <a:rPr kumimoji="1" lang="ko-KR" altLang="en-US" sz="1500" b="1" dirty="0" err="1" smtClean="0">
                <a:latin typeface="+mj-lt"/>
              </a:rPr>
              <a:t>개반</a:t>
            </a:r>
            <a:r>
              <a:rPr kumimoji="1" lang="en-US" altLang="ko-KR" sz="1500" b="1" dirty="0" smtClean="0">
                <a:latin typeface="+mj-lt"/>
              </a:rPr>
              <a:t>(</a:t>
            </a:r>
            <a:r>
              <a:rPr kumimoji="1" lang="ko-KR" altLang="en-US" sz="1500" b="1" dirty="0" smtClean="0">
                <a:latin typeface="+mj-lt"/>
              </a:rPr>
              <a:t>시</a:t>
            </a:r>
            <a:r>
              <a:rPr kumimoji="1" lang="en-US" altLang="ko-KR" sz="1500" b="1" dirty="0" smtClean="0">
                <a:latin typeface="+mj-lt"/>
              </a:rPr>
              <a:t>1, </a:t>
            </a:r>
            <a:r>
              <a:rPr kumimoji="1" lang="ko-KR" altLang="en-US" sz="1500" b="1" dirty="0" smtClean="0">
                <a:latin typeface="+mj-lt"/>
              </a:rPr>
              <a:t>읍</a:t>
            </a:r>
            <a:r>
              <a:rPr lang="en-US" altLang="ko-KR" sz="1500" dirty="0"/>
              <a:t> · </a:t>
            </a:r>
            <a:r>
              <a:rPr kumimoji="1" lang="ko-KR" altLang="en-US" sz="1500" b="1" dirty="0" smtClean="0">
                <a:latin typeface="+mj-lt"/>
              </a:rPr>
              <a:t>면</a:t>
            </a:r>
            <a:r>
              <a:rPr lang="en-US" altLang="ko-KR" sz="1500" dirty="0"/>
              <a:t> · </a:t>
            </a:r>
            <a:r>
              <a:rPr kumimoji="1" lang="ko-KR" altLang="en-US" sz="1500" b="1" dirty="0" smtClean="0">
                <a:latin typeface="+mj-lt"/>
              </a:rPr>
              <a:t>동 </a:t>
            </a:r>
            <a:r>
              <a:rPr kumimoji="1" lang="en-US" altLang="ko-KR" sz="1500" b="1" dirty="0" smtClean="0">
                <a:latin typeface="+mj-lt"/>
              </a:rPr>
              <a:t>19) </a:t>
            </a:r>
            <a:r>
              <a:rPr kumimoji="1" lang="ko-KR" altLang="en-US" sz="1500" b="1" dirty="0" smtClean="0">
                <a:latin typeface="+mj-lt"/>
              </a:rPr>
              <a:t>운영</a:t>
            </a:r>
            <a:r>
              <a:rPr kumimoji="1" lang="en-US" altLang="ko-KR" sz="1500" b="1" smtClean="0">
                <a:latin typeface="+mj-lt"/>
              </a:rPr>
              <a:t>/ </a:t>
            </a:r>
            <a:r>
              <a:rPr kumimoji="1" lang="ko-KR" altLang="en-US" sz="1500" b="1" smtClean="0">
                <a:latin typeface="+mj-lt"/>
              </a:rPr>
              <a:t>총 </a:t>
            </a:r>
            <a:r>
              <a:rPr kumimoji="1" lang="en-US" altLang="ko-KR" sz="1500" b="1" smtClean="0">
                <a:latin typeface="+mj-lt"/>
              </a:rPr>
              <a:t>91,332</a:t>
            </a:r>
            <a:r>
              <a:rPr kumimoji="1" lang="ko-KR" altLang="en-US" sz="1500" b="1" dirty="0" smtClean="0">
                <a:latin typeface="+mj-lt"/>
              </a:rPr>
              <a:t>건 정비</a:t>
            </a:r>
            <a:endParaRPr kumimoji="1" lang="en-US" altLang="ko-KR" sz="1500" b="1" dirty="0" smtClean="0">
              <a:latin typeface="+mj-lt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95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니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050936"/>
            <a:ext cx="3059832" cy="111363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920486"/>
            <a:ext cx="2843808" cy="111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6585</TotalTime>
  <Words>1964</Words>
  <Application>Microsoft Office PowerPoint</Application>
  <PresentationFormat>화면 슬라이드 쇼(16:9)</PresentationFormat>
  <Paragraphs>330</Paragraphs>
  <Slides>11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11</vt:i4>
      </vt:variant>
    </vt:vector>
  </HeadingPairs>
  <TitlesOfParts>
    <vt:vector size="25" baseType="lpstr">
      <vt:lpstr>-윤고딕330</vt:lpstr>
      <vt:lpstr>Wingdings</vt:lpstr>
      <vt:lpstr>Arial</vt:lpstr>
      <vt:lpstr>한컴 고딕</vt:lpstr>
      <vt:lpstr>한컴바탕</vt:lpstr>
      <vt:lpstr>HY견고딕</vt:lpstr>
      <vt:lpstr>-윤고딕340</vt:lpstr>
      <vt:lpstr>HY헤드라인M</vt:lpstr>
      <vt:lpstr>경기천년제목 Bold</vt:lpstr>
      <vt:lpstr>경기천년제목V Bold</vt:lpstr>
      <vt:lpstr>맑은 고딕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603</cp:revision>
  <cp:lastPrinted>2024-05-21T23:58:34Z</cp:lastPrinted>
  <dcterms:created xsi:type="dcterms:W3CDTF">2015-01-08T13:06:47Z</dcterms:created>
  <dcterms:modified xsi:type="dcterms:W3CDTF">2024-05-23T11:12:13Z</dcterms:modified>
</cp:coreProperties>
</file>