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14"/>
  </p:notesMasterIdLst>
  <p:handoutMasterIdLst>
    <p:handoutMasterId r:id="rId15"/>
  </p:handoutMasterIdLst>
  <p:sldIdLst>
    <p:sldId id="531" r:id="rId4"/>
    <p:sldId id="533" r:id="rId5"/>
    <p:sldId id="530" r:id="rId6"/>
    <p:sldId id="534" r:id="rId7"/>
    <p:sldId id="540" r:id="rId8"/>
    <p:sldId id="536" r:id="rId9"/>
    <p:sldId id="537" r:id="rId10"/>
    <p:sldId id="541" r:id="rId11"/>
    <p:sldId id="539" r:id="rId12"/>
    <p:sldId id="529" r:id="rId13"/>
  </p:sldIdLst>
  <p:sldSz cx="9144000" cy="5143500" type="screen16x9"/>
  <p:notesSz cx="6797675" cy="9926638"/>
  <p:embeddedFontLst>
    <p:embeddedFont>
      <p:font typeface="HY견고딕" panose="02030600000101010101" pitchFamily="18" charset="-127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맑은 고딕" panose="020B0503020000020004" pitchFamily="50" charset="-127"/>
      <p:regular r:id="rId21"/>
      <p:bold r:id="rId22"/>
    </p:embeddedFont>
    <p:embeddedFont>
      <p:font typeface="HY헤드라인M" panose="02030600000101010101" pitchFamily="18" charset="-127"/>
      <p:regular r:id="rId23"/>
    </p:embeddedFont>
    <p:embeddedFont>
      <p:font typeface="-윤고딕330" panose="020B0600000101010101" charset="-127"/>
      <p:regular r:id="rId24"/>
    </p:embeddedFont>
    <p:embeddedFont>
      <p:font typeface="-윤고딕340" panose="020B0600000101010101" charset="-127"/>
      <p:regular r:id="rId2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BF1DE"/>
    <a:srgbClr val="C5E3ED"/>
    <a:srgbClr val="A1BFE3"/>
    <a:srgbClr val="D6F1FA"/>
    <a:srgbClr val="ECF1F8"/>
    <a:srgbClr val="A8CB59"/>
    <a:srgbClr val="BAD67C"/>
    <a:srgbClr val="D0E3A5"/>
    <a:srgbClr val="445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99114" autoAdjust="0"/>
  </p:normalViewPr>
  <p:slideViewPr>
    <p:cSldViewPr>
      <p:cViewPr varScale="1">
        <p:scale>
          <a:sx n="147" d="100"/>
          <a:sy n="147" d="100"/>
        </p:scale>
        <p:origin x="396" y="120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280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6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9.fntdata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4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E833AF-6112-415B-A50B-BA2EF93D0865}" type="doc">
      <dgm:prSet loTypeId="urn:microsoft.com/office/officeart/2005/8/layout/lProcess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5EF5DE20-0522-4D37-AE14-904DA09082BF}" type="pres">
      <dgm:prSet presAssocID="{4FE833AF-6112-415B-A50B-BA2EF93D086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A9FDDA7-5E7C-43C4-AD4E-25B8E29E0687}" type="presOf" srcId="{4FE833AF-6112-415B-A50B-BA2EF93D0865}" destId="{5EF5DE20-0522-4D37-AE14-904DA09082BF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E833AF-6112-415B-A50B-BA2EF93D0865}" type="doc">
      <dgm:prSet loTypeId="urn:microsoft.com/office/officeart/2005/8/layout/lProcess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F64C5E2-7653-401E-BD9F-3DE71BEC7E2C}">
      <dgm:prSet phldrT="[텍스트]" custT="1"/>
      <dgm:spPr/>
      <dgm:t>
        <a:bodyPr/>
        <a:lstStyle/>
        <a:p>
          <a:pPr latinLnBrk="1"/>
          <a:r>
            <a:rPr lang="ko-KR" altLang="en-US" sz="1400" b="1" dirty="0" smtClean="0">
              <a:latin typeface="+mj-ea"/>
              <a:ea typeface="+mj-ea"/>
            </a:rPr>
            <a:t>과태료 부과 최소화</a:t>
          </a:r>
          <a:endParaRPr lang="ko-KR" altLang="en-US" sz="1400" b="1" dirty="0">
            <a:latin typeface="+mj-ea"/>
            <a:ea typeface="+mj-ea"/>
          </a:endParaRPr>
        </a:p>
      </dgm:t>
    </dgm:pt>
    <dgm:pt modelId="{8E982CF6-09A2-4D66-80EE-E54A0C1F0B11}" type="parTrans" cxnId="{3F9EDA69-8EE4-4077-8FD2-BCA28575C1A9}">
      <dgm:prSet/>
      <dgm:spPr/>
      <dgm:t>
        <a:bodyPr/>
        <a:lstStyle/>
        <a:p>
          <a:pPr latinLnBrk="1"/>
          <a:endParaRPr lang="ko-KR" altLang="en-US"/>
        </a:p>
      </dgm:t>
    </dgm:pt>
    <dgm:pt modelId="{3D59C9B2-C410-47B5-98E3-C58174103AF9}" type="sibTrans" cxnId="{3F9EDA69-8EE4-4077-8FD2-BCA28575C1A9}">
      <dgm:prSet/>
      <dgm:spPr/>
      <dgm:t>
        <a:bodyPr/>
        <a:lstStyle/>
        <a:p>
          <a:pPr latinLnBrk="1"/>
          <a:endParaRPr lang="ko-KR" altLang="en-US"/>
        </a:p>
      </dgm:t>
    </dgm:pt>
    <dgm:pt modelId="{3D8172BC-0FAF-4901-B294-58612F677404}">
      <dgm:prSet phldrT="[텍스트]" custT="1"/>
      <dgm:spPr/>
      <dgm:t>
        <a:bodyPr/>
        <a:lstStyle/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000" b="1" dirty="0" smtClean="0">
              <a:latin typeface="+mn-ea"/>
              <a:ea typeface="+mn-ea"/>
            </a:rPr>
            <a:t>- </a:t>
          </a:r>
          <a:r>
            <a:rPr lang="ko-KR" altLang="en-US" sz="1000" b="1" dirty="0" smtClean="0">
              <a:latin typeface="+mn-ea"/>
              <a:ea typeface="+mn-ea"/>
            </a:rPr>
            <a:t>자동차 검사 보험 홍보물 제작 및 이행 촉구 안내</a:t>
          </a:r>
          <a:endParaRPr lang="en-US" altLang="ko-KR" sz="10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000" b="1" dirty="0" smtClean="0">
              <a:latin typeface="+mn-ea"/>
              <a:ea typeface="+mn-ea"/>
            </a:rPr>
            <a:t>- </a:t>
          </a:r>
          <a:r>
            <a:rPr lang="ko-KR" altLang="en-US" sz="1000" b="1" dirty="0" smtClean="0">
              <a:latin typeface="+mn-ea"/>
              <a:ea typeface="+mn-ea"/>
            </a:rPr>
            <a:t>수시 재산 조회를 통해 자동차</a:t>
          </a:r>
          <a:r>
            <a:rPr lang="en-US" altLang="ko-KR" sz="1000" b="1" dirty="0" smtClean="0">
              <a:latin typeface="+mn-ea"/>
              <a:ea typeface="+mn-ea"/>
            </a:rPr>
            <a:t>, </a:t>
          </a:r>
          <a:r>
            <a:rPr lang="ko-KR" altLang="en-US" sz="1000" b="1" dirty="0" smtClean="0">
              <a:latin typeface="+mn-ea"/>
              <a:ea typeface="+mn-ea"/>
            </a:rPr>
            <a:t>부동산 압류 추진</a:t>
          </a:r>
          <a:endParaRPr lang="en-US" altLang="ko-KR" sz="10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000" b="1" dirty="0" smtClean="0">
              <a:latin typeface="+mn-ea"/>
              <a:ea typeface="+mn-ea"/>
            </a:rPr>
            <a:t>- </a:t>
          </a:r>
          <a:r>
            <a:rPr lang="ko-KR" altLang="en-US" sz="1000" b="1" dirty="0" smtClean="0">
              <a:latin typeface="+mn-ea"/>
              <a:ea typeface="+mn-ea"/>
            </a:rPr>
            <a:t>체납자에 대한 탄력적 번호판 영치</a:t>
          </a:r>
          <a:endParaRPr lang="en-US" altLang="ko-KR" sz="10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000" b="1" dirty="0" smtClean="0">
              <a:latin typeface="+mn-ea"/>
              <a:ea typeface="+mn-ea"/>
            </a:rPr>
            <a:t>- </a:t>
          </a:r>
          <a:r>
            <a:rPr lang="ko-KR" altLang="en-US" sz="1000" b="1" dirty="0" smtClean="0">
              <a:latin typeface="+mn-ea"/>
              <a:ea typeface="+mn-ea"/>
            </a:rPr>
            <a:t>미 수령 및 체납 방지를 위한 등기 </a:t>
          </a:r>
          <a:r>
            <a:rPr lang="en-US" altLang="ko-KR" sz="1000" b="1" dirty="0" smtClean="0">
              <a:latin typeface="+mn-ea"/>
              <a:ea typeface="+mn-ea"/>
            </a:rPr>
            <a:t>· </a:t>
          </a:r>
          <a:r>
            <a:rPr lang="ko-KR" altLang="en-US" sz="1000" b="1" dirty="0" smtClean="0">
              <a:latin typeface="+mn-ea"/>
              <a:ea typeface="+mn-ea"/>
            </a:rPr>
            <a:t>일반 우편 동시 발송</a:t>
          </a:r>
          <a:endParaRPr lang="en-US" altLang="ko-KR" sz="1000" b="1" dirty="0" smtClean="0">
            <a:latin typeface="+mn-ea"/>
            <a:ea typeface="+mn-ea"/>
          </a:endParaRPr>
        </a:p>
      </dgm:t>
    </dgm:pt>
    <dgm:pt modelId="{0549DC3D-BA0A-4FB7-90B0-4B205466D9EF}" type="parTrans" cxnId="{F1179E03-A9B6-4566-8896-1B81334D77E6}">
      <dgm:prSet/>
      <dgm:spPr/>
      <dgm:t>
        <a:bodyPr/>
        <a:lstStyle/>
        <a:p>
          <a:pPr latinLnBrk="1"/>
          <a:endParaRPr lang="ko-KR" altLang="en-US"/>
        </a:p>
      </dgm:t>
    </dgm:pt>
    <dgm:pt modelId="{B35A28F4-70DF-49A1-A9FA-98A2F50B2249}" type="sibTrans" cxnId="{F1179E03-A9B6-4566-8896-1B81334D77E6}">
      <dgm:prSet/>
      <dgm:spPr/>
      <dgm:t>
        <a:bodyPr/>
        <a:lstStyle/>
        <a:p>
          <a:pPr latinLnBrk="1"/>
          <a:endParaRPr lang="ko-KR" altLang="en-US"/>
        </a:p>
      </dgm:t>
    </dgm:pt>
    <dgm:pt modelId="{45EB66CA-F58C-47C0-9075-2DB92778058E}">
      <dgm:prSet phldrT="[텍스트]" custT="1"/>
      <dgm:spPr/>
      <dgm:t>
        <a:bodyPr/>
        <a:lstStyle/>
        <a:p>
          <a:pPr latinLnBrk="1"/>
          <a:r>
            <a:rPr lang="ko-KR" altLang="en-US" sz="1400" b="1" dirty="0" smtClean="0">
              <a:latin typeface="+mj-ea"/>
              <a:ea typeface="+mj-ea"/>
            </a:rPr>
            <a:t>차량 등록 민원 취득세 부과</a:t>
          </a:r>
          <a:endParaRPr lang="ko-KR" altLang="en-US" sz="1400" b="1" dirty="0">
            <a:latin typeface="+mj-ea"/>
            <a:ea typeface="+mj-ea"/>
          </a:endParaRPr>
        </a:p>
      </dgm:t>
    </dgm:pt>
    <dgm:pt modelId="{B48B7F25-F611-4C35-8403-89BD06BAD952}" type="parTrans" cxnId="{2573C0E9-5AE1-42AA-BE94-41167A5B8713}">
      <dgm:prSet/>
      <dgm:spPr/>
      <dgm:t>
        <a:bodyPr/>
        <a:lstStyle/>
        <a:p>
          <a:pPr latinLnBrk="1"/>
          <a:endParaRPr lang="ko-KR" altLang="en-US"/>
        </a:p>
      </dgm:t>
    </dgm:pt>
    <dgm:pt modelId="{84158BFC-DAE4-410F-9470-2B67832B6607}" type="sibTrans" cxnId="{2573C0E9-5AE1-42AA-BE94-41167A5B8713}">
      <dgm:prSet/>
      <dgm:spPr/>
      <dgm:t>
        <a:bodyPr/>
        <a:lstStyle/>
        <a:p>
          <a:pPr latinLnBrk="1"/>
          <a:endParaRPr lang="ko-KR" altLang="en-US"/>
        </a:p>
      </dgm:t>
    </dgm:pt>
    <dgm:pt modelId="{1B720711-DE49-443B-BAC1-8EAFBB0B9C3D}">
      <dgm:prSet phldrT="[텍스트]" custT="1"/>
      <dgm:spPr/>
      <dgm:t>
        <a:bodyPr/>
        <a:lstStyle/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000" b="1" dirty="0" smtClean="0">
              <a:latin typeface="+mn-ea"/>
              <a:ea typeface="+mn-ea"/>
            </a:rPr>
            <a:t>- </a:t>
          </a:r>
          <a:r>
            <a:rPr lang="ko-KR" altLang="en-US" sz="1000" b="1" dirty="0" smtClean="0">
              <a:latin typeface="+mn-ea"/>
              <a:ea typeface="+mn-ea"/>
            </a:rPr>
            <a:t>차량 등록 시 차량 취득세 즉시 납부</a:t>
          </a:r>
          <a:endParaRPr lang="en-US" altLang="ko-KR" sz="10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000" b="1" dirty="0" smtClean="0">
              <a:latin typeface="+mn-ea"/>
              <a:ea typeface="+mn-ea"/>
            </a:rPr>
            <a:t>- </a:t>
          </a:r>
          <a:r>
            <a:rPr lang="ko-KR" altLang="en-US" sz="1000" b="1" dirty="0" smtClean="0">
              <a:latin typeface="+mn-ea"/>
              <a:ea typeface="+mn-ea"/>
            </a:rPr>
            <a:t>차량 구조변경 신고 </a:t>
          </a:r>
          <a:r>
            <a:rPr lang="en-US" altLang="ko-KR" sz="1000" b="1" dirty="0" smtClean="0">
              <a:latin typeface="+mn-ea"/>
              <a:ea typeface="+mn-ea"/>
            </a:rPr>
            <a:t>· </a:t>
          </a:r>
          <a:r>
            <a:rPr lang="ko-KR" altLang="en-US" sz="1000" b="1" dirty="0" smtClean="0">
              <a:latin typeface="+mn-ea"/>
              <a:ea typeface="+mn-ea"/>
            </a:rPr>
            <a:t>납부</a:t>
          </a:r>
          <a:endParaRPr lang="en-US" altLang="ko-KR" sz="10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000" b="1" dirty="0" smtClean="0">
              <a:latin typeface="+mn-ea"/>
              <a:ea typeface="+mn-ea"/>
            </a:rPr>
            <a:t>- </a:t>
          </a:r>
          <a:r>
            <a:rPr lang="ko-KR" altLang="en-US" sz="1000" b="1" dirty="0" smtClean="0">
              <a:latin typeface="+mn-ea"/>
              <a:ea typeface="+mn-ea"/>
            </a:rPr>
            <a:t>차량 감면</a:t>
          </a:r>
          <a:r>
            <a:rPr lang="en-US" altLang="ko-KR" sz="1000" b="1" dirty="0" smtClean="0">
              <a:latin typeface="+mn-ea"/>
              <a:ea typeface="+mn-ea"/>
            </a:rPr>
            <a:t>(</a:t>
          </a:r>
          <a:r>
            <a:rPr lang="ko-KR" altLang="en-US" sz="1000" b="1" dirty="0" smtClean="0">
              <a:latin typeface="+mn-ea"/>
              <a:ea typeface="+mn-ea"/>
            </a:rPr>
            <a:t>장애인</a:t>
          </a:r>
          <a:r>
            <a:rPr lang="en-US" altLang="ko-KR" sz="1000" b="1" dirty="0" smtClean="0">
              <a:latin typeface="+mn-ea"/>
              <a:ea typeface="+mn-ea"/>
            </a:rPr>
            <a:t>, </a:t>
          </a:r>
          <a:r>
            <a:rPr lang="ko-KR" altLang="en-US" sz="1000" b="1" dirty="0" smtClean="0">
              <a:latin typeface="+mn-ea"/>
              <a:ea typeface="+mn-ea"/>
            </a:rPr>
            <a:t>유공자</a:t>
          </a:r>
          <a:r>
            <a:rPr lang="en-US" altLang="ko-KR" sz="1000" b="1" dirty="0" smtClean="0">
              <a:latin typeface="+mn-ea"/>
              <a:ea typeface="+mn-ea"/>
            </a:rPr>
            <a:t>, </a:t>
          </a:r>
          <a:r>
            <a:rPr lang="ko-KR" altLang="en-US" sz="1000" b="1" dirty="0" smtClean="0">
              <a:latin typeface="+mn-ea"/>
              <a:ea typeface="+mn-ea"/>
            </a:rPr>
            <a:t>다자녀</a:t>
          </a:r>
          <a:r>
            <a:rPr lang="en-US" altLang="ko-KR" sz="1000" b="1" dirty="0" smtClean="0">
              <a:latin typeface="+mn-ea"/>
              <a:ea typeface="+mn-ea"/>
            </a:rPr>
            <a:t>, </a:t>
          </a:r>
          <a:r>
            <a:rPr lang="ko-KR" altLang="en-US" sz="1000" b="1" smtClean="0">
              <a:latin typeface="+mn-ea"/>
              <a:ea typeface="+mn-ea"/>
            </a:rPr>
            <a:t>매매상</a:t>
          </a:r>
          <a:r>
            <a:rPr lang="en-US" altLang="ko-KR" sz="1000" b="1" smtClean="0">
              <a:latin typeface="+mn-ea"/>
              <a:ea typeface="+mn-ea"/>
            </a:rPr>
            <a:t>) </a:t>
          </a:r>
          <a:r>
            <a:rPr lang="ko-KR" altLang="en-US" sz="1000" b="1" dirty="0" smtClean="0">
              <a:latin typeface="+mn-ea"/>
              <a:ea typeface="+mn-ea"/>
            </a:rPr>
            <a:t>신고 </a:t>
          </a:r>
          <a:r>
            <a:rPr lang="en-US" altLang="ko-KR" sz="1000" b="1" dirty="0" smtClean="0">
              <a:latin typeface="+mn-ea"/>
              <a:ea typeface="+mn-ea"/>
            </a:rPr>
            <a:t>· </a:t>
          </a:r>
          <a:r>
            <a:rPr lang="ko-KR" altLang="en-US" sz="1000" b="1" dirty="0" smtClean="0">
              <a:latin typeface="+mn-ea"/>
              <a:ea typeface="+mn-ea"/>
            </a:rPr>
            <a:t>납부</a:t>
          </a:r>
          <a:endParaRPr lang="en-US" altLang="ko-KR" sz="10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endParaRPr lang="en-US" altLang="ko-KR" sz="1000" b="1" dirty="0" smtClean="0">
            <a:latin typeface="+mn-ea"/>
            <a:ea typeface="+mn-ea"/>
          </a:endParaRPr>
        </a:p>
      </dgm:t>
    </dgm:pt>
    <dgm:pt modelId="{C82C267F-7692-4762-9869-F5DC607FEE1A}" type="parTrans" cxnId="{279F93FC-1D9F-4483-BF9F-5E41E7CFAA9D}">
      <dgm:prSet/>
      <dgm:spPr/>
      <dgm:t>
        <a:bodyPr/>
        <a:lstStyle/>
        <a:p>
          <a:pPr latinLnBrk="1"/>
          <a:endParaRPr lang="ko-KR" altLang="en-US"/>
        </a:p>
      </dgm:t>
    </dgm:pt>
    <dgm:pt modelId="{B648305F-F6BF-4C06-9F1C-AA74DA926907}" type="sibTrans" cxnId="{279F93FC-1D9F-4483-BF9F-5E41E7CFAA9D}">
      <dgm:prSet/>
      <dgm:spPr/>
      <dgm:t>
        <a:bodyPr/>
        <a:lstStyle/>
        <a:p>
          <a:pPr latinLnBrk="1"/>
          <a:endParaRPr lang="ko-KR" altLang="en-US"/>
        </a:p>
      </dgm:t>
    </dgm:pt>
    <dgm:pt modelId="{5EF5DE20-0522-4D37-AE14-904DA09082BF}" type="pres">
      <dgm:prSet presAssocID="{4FE833AF-6112-415B-A50B-BA2EF93D086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AF04857-F4F9-41CF-9EEC-D443CC724748}" type="pres">
      <dgm:prSet presAssocID="{FF64C5E2-7653-401E-BD9F-3DE71BEC7E2C}" presName="compNode" presStyleCnt="0"/>
      <dgm:spPr/>
    </dgm:pt>
    <dgm:pt modelId="{2EA570D0-A359-4620-AD0E-C84255B53C1C}" type="pres">
      <dgm:prSet presAssocID="{FF64C5E2-7653-401E-BD9F-3DE71BEC7E2C}" presName="aNode" presStyleLbl="bgShp" presStyleIdx="0" presStyleCnt="2" custScaleX="106656" custLinFactNeighborX="-137" custLinFactNeighborY="-7127"/>
      <dgm:spPr/>
      <dgm:t>
        <a:bodyPr/>
        <a:lstStyle/>
        <a:p>
          <a:pPr latinLnBrk="1"/>
          <a:endParaRPr lang="ko-KR" altLang="en-US"/>
        </a:p>
      </dgm:t>
    </dgm:pt>
    <dgm:pt modelId="{88423323-9210-4CED-9A5E-FFB5ABB36F33}" type="pres">
      <dgm:prSet presAssocID="{FF64C5E2-7653-401E-BD9F-3DE71BEC7E2C}" presName="textNode" presStyleLbl="bgShp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902F1F4A-3226-4DFA-8DD3-42609604EBD4}" type="pres">
      <dgm:prSet presAssocID="{FF64C5E2-7653-401E-BD9F-3DE71BEC7E2C}" presName="compChildNode" presStyleCnt="0"/>
      <dgm:spPr/>
    </dgm:pt>
    <dgm:pt modelId="{37223487-5770-4B82-9C19-0A5C142B0D2B}" type="pres">
      <dgm:prSet presAssocID="{FF64C5E2-7653-401E-BD9F-3DE71BEC7E2C}" presName="theInnerList" presStyleCnt="0"/>
      <dgm:spPr/>
    </dgm:pt>
    <dgm:pt modelId="{B3EBFC5F-5F10-4EE4-A20B-AFF6F45DE2CA}" type="pres">
      <dgm:prSet presAssocID="{3D8172BC-0FAF-4901-B294-58612F677404}" presName="childNode" presStyleLbl="node1" presStyleIdx="0" presStyleCnt="2" custScaleX="119140" custScaleY="118071" custLinFactNeighborX="-266" custLinFactNeighborY="-466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742A202-25DF-4B71-8848-3658BF60CF5A}" type="pres">
      <dgm:prSet presAssocID="{FF64C5E2-7653-401E-BD9F-3DE71BEC7E2C}" presName="aSpace" presStyleCnt="0"/>
      <dgm:spPr/>
    </dgm:pt>
    <dgm:pt modelId="{D1F1EBE7-C21E-4E42-97FB-058B1209D301}" type="pres">
      <dgm:prSet presAssocID="{45EB66CA-F58C-47C0-9075-2DB92778058E}" presName="compNode" presStyleCnt="0"/>
      <dgm:spPr/>
    </dgm:pt>
    <dgm:pt modelId="{1EDE6FE6-5127-4561-9383-55E8EECCA8DE}" type="pres">
      <dgm:prSet presAssocID="{45EB66CA-F58C-47C0-9075-2DB92778058E}" presName="aNode" presStyleLbl="bgShp" presStyleIdx="1" presStyleCnt="2" custScaleX="107906" custLinFactNeighborX="-628" custLinFactNeighborY="19"/>
      <dgm:spPr/>
      <dgm:t>
        <a:bodyPr/>
        <a:lstStyle/>
        <a:p>
          <a:pPr latinLnBrk="1"/>
          <a:endParaRPr lang="ko-KR" altLang="en-US"/>
        </a:p>
      </dgm:t>
    </dgm:pt>
    <dgm:pt modelId="{C0AE9851-EB49-4A6D-8526-7FB73B843D3E}" type="pres">
      <dgm:prSet presAssocID="{45EB66CA-F58C-47C0-9075-2DB92778058E}" presName="textNode" presStyleLbl="bgShp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333693FC-74E6-4122-9A7C-37D96D87EFA1}" type="pres">
      <dgm:prSet presAssocID="{45EB66CA-F58C-47C0-9075-2DB92778058E}" presName="compChildNode" presStyleCnt="0"/>
      <dgm:spPr/>
    </dgm:pt>
    <dgm:pt modelId="{8750F97A-71CB-4CDD-A2D8-2DEF811EA902}" type="pres">
      <dgm:prSet presAssocID="{45EB66CA-F58C-47C0-9075-2DB92778058E}" presName="theInnerList" presStyleCnt="0"/>
      <dgm:spPr/>
    </dgm:pt>
    <dgm:pt modelId="{C32DDC9C-8372-4430-840D-BE658E1776FD}" type="pres">
      <dgm:prSet presAssocID="{1B720711-DE49-443B-BAC1-8EAFBB0B9C3D}" presName="childNode" presStyleLbl="node1" presStyleIdx="1" presStyleCnt="2" custScaleX="124529" custScaleY="107453" custLinFactNeighborX="-1136" custLinFactNeighborY="-419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1179E03-A9B6-4566-8896-1B81334D77E6}" srcId="{FF64C5E2-7653-401E-BD9F-3DE71BEC7E2C}" destId="{3D8172BC-0FAF-4901-B294-58612F677404}" srcOrd="0" destOrd="0" parTransId="{0549DC3D-BA0A-4FB7-90B0-4B205466D9EF}" sibTransId="{B35A28F4-70DF-49A1-A9FA-98A2F50B2249}"/>
    <dgm:cxn modelId="{B6CDE718-9299-4DAE-AAA5-0FA844F3E62C}" type="presOf" srcId="{1B720711-DE49-443B-BAC1-8EAFBB0B9C3D}" destId="{C32DDC9C-8372-4430-840D-BE658E1776FD}" srcOrd="0" destOrd="0" presId="urn:microsoft.com/office/officeart/2005/8/layout/lProcess2"/>
    <dgm:cxn modelId="{3F9EDA69-8EE4-4077-8FD2-BCA28575C1A9}" srcId="{4FE833AF-6112-415B-A50B-BA2EF93D0865}" destId="{FF64C5E2-7653-401E-BD9F-3DE71BEC7E2C}" srcOrd="0" destOrd="0" parTransId="{8E982CF6-09A2-4D66-80EE-E54A0C1F0B11}" sibTransId="{3D59C9B2-C410-47B5-98E3-C58174103AF9}"/>
    <dgm:cxn modelId="{2573C0E9-5AE1-42AA-BE94-41167A5B8713}" srcId="{4FE833AF-6112-415B-A50B-BA2EF93D0865}" destId="{45EB66CA-F58C-47C0-9075-2DB92778058E}" srcOrd="1" destOrd="0" parTransId="{B48B7F25-F611-4C35-8403-89BD06BAD952}" sibTransId="{84158BFC-DAE4-410F-9470-2B67832B6607}"/>
    <dgm:cxn modelId="{1D3224D0-82F5-4629-994F-87424BD0F9A2}" type="presOf" srcId="{3D8172BC-0FAF-4901-B294-58612F677404}" destId="{B3EBFC5F-5F10-4EE4-A20B-AFF6F45DE2CA}" srcOrd="0" destOrd="0" presId="urn:microsoft.com/office/officeart/2005/8/layout/lProcess2"/>
    <dgm:cxn modelId="{D39D37A1-B18D-498A-A878-8E01D1C6D426}" type="presOf" srcId="{45EB66CA-F58C-47C0-9075-2DB92778058E}" destId="{C0AE9851-EB49-4A6D-8526-7FB73B843D3E}" srcOrd="1" destOrd="0" presId="urn:microsoft.com/office/officeart/2005/8/layout/lProcess2"/>
    <dgm:cxn modelId="{279F93FC-1D9F-4483-BF9F-5E41E7CFAA9D}" srcId="{45EB66CA-F58C-47C0-9075-2DB92778058E}" destId="{1B720711-DE49-443B-BAC1-8EAFBB0B9C3D}" srcOrd="0" destOrd="0" parTransId="{C82C267F-7692-4762-9869-F5DC607FEE1A}" sibTransId="{B648305F-F6BF-4C06-9F1C-AA74DA926907}"/>
    <dgm:cxn modelId="{3A9FDDA7-5E7C-43C4-AD4E-25B8E29E0687}" type="presOf" srcId="{4FE833AF-6112-415B-A50B-BA2EF93D0865}" destId="{5EF5DE20-0522-4D37-AE14-904DA09082BF}" srcOrd="0" destOrd="0" presId="urn:microsoft.com/office/officeart/2005/8/layout/lProcess2"/>
    <dgm:cxn modelId="{CC434BD1-5206-4DAF-8D63-B6C8EB244682}" type="presOf" srcId="{FF64C5E2-7653-401E-BD9F-3DE71BEC7E2C}" destId="{2EA570D0-A359-4620-AD0E-C84255B53C1C}" srcOrd="0" destOrd="0" presId="urn:microsoft.com/office/officeart/2005/8/layout/lProcess2"/>
    <dgm:cxn modelId="{629EB5F6-8FE9-4F62-A77A-9C14A80D51A4}" type="presOf" srcId="{FF64C5E2-7653-401E-BD9F-3DE71BEC7E2C}" destId="{88423323-9210-4CED-9A5E-FFB5ABB36F33}" srcOrd="1" destOrd="0" presId="urn:microsoft.com/office/officeart/2005/8/layout/lProcess2"/>
    <dgm:cxn modelId="{57845448-88E1-43CB-86DE-4D4E34BDC84B}" type="presOf" srcId="{45EB66CA-F58C-47C0-9075-2DB92778058E}" destId="{1EDE6FE6-5127-4561-9383-55E8EECCA8DE}" srcOrd="0" destOrd="0" presId="urn:microsoft.com/office/officeart/2005/8/layout/lProcess2"/>
    <dgm:cxn modelId="{48C5313B-613E-45AC-A779-8F8D770AF18E}" type="presParOf" srcId="{5EF5DE20-0522-4D37-AE14-904DA09082BF}" destId="{2AF04857-F4F9-41CF-9EEC-D443CC724748}" srcOrd="0" destOrd="0" presId="urn:microsoft.com/office/officeart/2005/8/layout/lProcess2"/>
    <dgm:cxn modelId="{F2C43B7E-8736-4D67-A64F-8BCC87CA14F3}" type="presParOf" srcId="{2AF04857-F4F9-41CF-9EEC-D443CC724748}" destId="{2EA570D0-A359-4620-AD0E-C84255B53C1C}" srcOrd="0" destOrd="0" presId="urn:microsoft.com/office/officeart/2005/8/layout/lProcess2"/>
    <dgm:cxn modelId="{31FE353C-7103-4860-B8C0-A8B0E2B8EF51}" type="presParOf" srcId="{2AF04857-F4F9-41CF-9EEC-D443CC724748}" destId="{88423323-9210-4CED-9A5E-FFB5ABB36F33}" srcOrd="1" destOrd="0" presId="urn:microsoft.com/office/officeart/2005/8/layout/lProcess2"/>
    <dgm:cxn modelId="{3A9E105E-98DB-4438-B030-BC7596353723}" type="presParOf" srcId="{2AF04857-F4F9-41CF-9EEC-D443CC724748}" destId="{902F1F4A-3226-4DFA-8DD3-42609604EBD4}" srcOrd="2" destOrd="0" presId="urn:microsoft.com/office/officeart/2005/8/layout/lProcess2"/>
    <dgm:cxn modelId="{BCAF5307-8E5B-4716-AA59-425EF70F4374}" type="presParOf" srcId="{902F1F4A-3226-4DFA-8DD3-42609604EBD4}" destId="{37223487-5770-4B82-9C19-0A5C142B0D2B}" srcOrd="0" destOrd="0" presId="urn:microsoft.com/office/officeart/2005/8/layout/lProcess2"/>
    <dgm:cxn modelId="{346EA905-23F0-4C01-A167-E6C003AE746A}" type="presParOf" srcId="{37223487-5770-4B82-9C19-0A5C142B0D2B}" destId="{B3EBFC5F-5F10-4EE4-A20B-AFF6F45DE2CA}" srcOrd="0" destOrd="0" presId="urn:microsoft.com/office/officeart/2005/8/layout/lProcess2"/>
    <dgm:cxn modelId="{591502BC-6CAD-4321-843C-1848FBB96DDB}" type="presParOf" srcId="{5EF5DE20-0522-4D37-AE14-904DA09082BF}" destId="{0742A202-25DF-4B71-8848-3658BF60CF5A}" srcOrd="1" destOrd="0" presId="urn:microsoft.com/office/officeart/2005/8/layout/lProcess2"/>
    <dgm:cxn modelId="{83747F89-01E9-490C-B237-8C6AFD12EA15}" type="presParOf" srcId="{5EF5DE20-0522-4D37-AE14-904DA09082BF}" destId="{D1F1EBE7-C21E-4E42-97FB-058B1209D301}" srcOrd="2" destOrd="0" presId="urn:microsoft.com/office/officeart/2005/8/layout/lProcess2"/>
    <dgm:cxn modelId="{9BBFF8AE-6881-4FDB-A21B-6AE7050F307B}" type="presParOf" srcId="{D1F1EBE7-C21E-4E42-97FB-058B1209D301}" destId="{1EDE6FE6-5127-4561-9383-55E8EECCA8DE}" srcOrd="0" destOrd="0" presId="urn:microsoft.com/office/officeart/2005/8/layout/lProcess2"/>
    <dgm:cxn modelId="{FCA6E989-8667-4077-BB3C-AE88113B7038}" type="presParOf" srcId="{D1F1EBE7-C21E-4E42-97FB-058B1209D301}" destId="{C0AE9851-EB49-4A6D-8526-7FB73B843D3E}" srcOrd="1" destOrd="0" presId="urn:microsoft.com/office/officeart/2005/8/layout/lProcess2"/>
    <dgm:cxn modelId="{7638A808-B67C-4D9D-A25B-EB63589BBDF2}" type="presParOf" srcId="{D1F1EBE7-C21E-4E42-97FB-058B1209D301}" destId="{333693FC-74E6-4122-9A7C-37D96D87EFA1}" srcOrd="2" destOrd="0" presId="urn:microsoft.com/office/officeart/2005/8/layout/lProcess2"/>
    <dgm:cxn modelId="{C79CC619-F797-4338-8EC4-DEA03CC90773}" type="presParOf" srcId="{333693FC-74E6-4122-9A7C-37D96D87EFA1}" destId="{8750F97A-71CB-4CDD-A2D8-2DEF811EA902}" srcOrd="0" destOrd="0" presId="urn:microsoft.com/office/officeart/2005/8/layout/lProcess2"/>
    <dgm:cxn modelId="{58107343-5D57-48CA-AA17-27647885F755}" type="presParOf" srcId="{8750F97A-71CB-4CDD-A2D8-2DEF811EA902}" destId="{C32DDC9C-8372-4430-840D-BE658E1776F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A570D0-A359-4620-AD0E-C84255B53C1C}">
      <dsp:nvSpPr>
        <dsp:cNvPr id="0" name=""/>
        <dsp:cNvSpPr/>
      </dsp:nvSpPr>
      <dsp:spPr>
        <a:xfrm>
          <a:off x="0" y="0"/>
          <a:ext cx="3966204" cy="16212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>
              <a:latin typeface="+mj-ea"/>
              <a:ea typeface="+mj-ea"/>
            </a:rPr>
            <a:t>과태료 부과 최소화</a:t>
          </a:r>
          <a:endParaRPr lang="ko-KR" altLang="en-US" sz="1400" b="1" kern="1200" dirty="0">
            <a:latin typeface="+mj-ea"/>
            <a:ea typeface="+mj-ea"/>
          </a:endParaRPr>
        </a:p>
      </dsp:txBody>
      <dsp:txXfrm>
        <a:off x="0" y="0"/>
        <a:ext cx="3966204" cy="486374"/>
      </dsp:txXfrm>
    </dsp:sp>
    <dsp:sp modelId="{B3EBFC5F-5F10-4EE4-A20B-AFF6F45DE2CA}">
      <dsp:nvSpPr>
        <dsp:cNvPr id="0" name=""/>
        <dsp:cNvSpPr/>
      </dsp:nvSpPr>
      <dsp:spPr>
        <a:xfrm>
          <a:off x="204197" y="444909"/>
          <a:ext cx="3544356" cy="1053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000" b="1" kern="1200" dirty="0" smtClean="0">
              <a:latin typeface="+mn-ea"/>
              <a:ea typeface="+mn-ea"/>
            </a:rPr>
            <a:t>- </a:t>
          </a:r>
          <a:r>
            <a:rPr lang="ko-KR" altLang="en-US" sz="1000" b="1" kern="1200" dirty="0" smtClean="0">
              <a:latin typeface="+mn-ea"/>
              <a:ea typeface="+mn-ea"/>
            </a:rPr>
            <a:t>자동차 검사 보험 홍보물 제작 및 이행 촉구 안내</a:t>
          </a:r>
          <a:endParaRPr lang="en-US" altLang="ko-KR" sz="1000" b="1" kern="1200" dirty="0" smtClean="0">
            <a:latin typeface="+mn-ea"/>
            <a:ea typeface="+mn-ea"/>
          </a:endParaRPr>
        </a:p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000" b="1" kern="1200" dirty="0" smtClean="0">
              <a:latin typeface="+mn-ea"/>
              <a:ea typeface="+mn-ea"/>
            </a:rPr>
            <a:t>- </a:t>
          </a:r>
          <a:r>
            <a:rPr lang="ko-KR" altLang="en-US" sz="1000" b="1" kern="1200" dirty="0" smtClean="0">
              <a:latin typeface="+mn-ea"/>
              <a:ea typeface="+mn-ea"/>
            </a:rPr>
            <a:t>수시 재산 조회를 통해 자동차</a:t>
          </a:r>
          <a:r>
            <a:rPr lang="en-US" altLang="ko-KR" sz="1000" b="1" kern="1200" dirty="0" smtClean="0">
              <a:latin typeface="+mn-ea"/>
              <a:ea typeface="+mn-ea"/>
            </a:rPr>
            <a:t>, </a:t>
          </a:r>
          <a:r>
            <a:rPr lang="ko-KR" altLang="en-US" sz="1000" b="1" kern="1200" dirty="0" smtClean="0">
              <a:latin typeface="+mn-ea"/>
              <a:ea typeface="+mn-ea"/>
            </a:rPr>
            <a:t>부동산 압류 추진</a:t>
          </a:r>
          <a:endParaRPr lang="en-US" altLang="ko-KR" sz="1000" b="1" kern="1200" dirty="0" smtClean="0">
            <a:latin typeface="+mn-ea"/>
            <a:ea typeface="+mn-ea"/>
          </a:endParaRPr>
        </a:p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000" b="1" kern="1200" dirty="0" smtClean="0">
              <a:latin typeface="+mn-ea"/>
              <a:ea typeface="+mn-ea"/>
            </a:rPr>
            <a:t>- </a:t>
          </a:r>
          <a:r>
            <a:rPr lang="ko-KR" altLang="en-US" sz="1000" b="1" kern="1200" dirty="0" smtClean="0">
              <a:latin typeface="+mn-ea"/>
              <a:ea typeface="+mn-ea"/>
            </a:rPr>
            <a:t>체납자에 대한 탄력적 번호판 영치</a:t>
          </a:r>
          <a:endParaRPr lang="en-US" altLang="ko-KR" sz="1000" b="1" kern="1200" dirty="0" smtClean="0">
            <a:latin typeface="+mn-ea"/>
            <a:ea typeface="+mn-ea"/>
          </a:endParaRPr>
        </a:p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000" b="1" kern="1200" dirty="0" smtClean="0">
              <a:latin typeface="+mn-ea"/>
              <a:ea typeface="+mn-ea"/>
            </a:rPr>
            <a:t>- </a:t>
          </a:r>
          <a:r>
            <a:rPr lang="ko-KR" altLang="en-US" sz="1000" b="1" kern="1200" dirty="0" smtClean="0">
              <a:latin typeface="+mn-ea"/>
              <a:ea typeface="+mn-ea"/>
            </a:rPr>
            <a:t>미 수령 및 체납 방지를 위한 등기 </a:t>
          </a:r>
          <a:r>
            <a:rPr lang="en-US" altLang="ko-KR" sz="1000" b="1" kern="1200" dirty="0" smtClean="0">
              <a:latin typeface="+mn-ea"/>
              <a:ea typeface="+mn-ea"/>
            </a:rPr>
            <a:t>· </a:t>
          </a:r>
          <a:r>
            <a:rPr lang="ko-KR" altLang="en-US" sz="1000" b="1" kern="1200" dirty="0" smtClean="0">
              <a:latin typeface="+mn-ea"/>
              <a:ea typeface="+mn-ea"/>
            </a:rPr>
            <a:t>일반 우편 동시 발송</a:t>
          </a:r>
          <a:endParaRPr lang="en-US" altLang="ko-KR" sz="1000" b="1" kern="1200" dirty="0" smtClean="0">
            <a:latin typeface="+mn-ea"/>
            <a:ea typeface="+mn-ea"/>
          </a:endParaRPr>
        </a:p>
      </dsp:txBody>
      <dsp:txXfrm>
        <a:off x="235052" y="475764"/>
        <a:ext cx="3482646" cy="991767"/>
      </dsp:txXfrm>
    </dsp:sp>
    <dsp:sp modelId="{1EDE6FE6-5127-4561-9383-55E8EECCA8DE}">
      <dsp:nvSpPr>
        <dsp:cNvPr id="0" name=""/>
        <dsp:cNvSpPr/>
      </dsp:nvSpPr>
      <dsp:spPr>
        <a:xfrm>
          <a:off x="4222939" y="0"/>
          <a:ext cx="4012687" cy="16212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>
              <a:latin typeface="+mj-ea"/>
              <a:ea typeface="+mj-ea"/>
            </a:rPr>
            <a:t>차량 등록 민원 취득세 부과</a:t>
          </a:r>
          <a:endParaRPr lang="ko-KR" altLang="en-US" sz="1400" b="1" kern="1200" dirty="0">
            <a:latin typeface="+mj-ea"/>
            <a:ea typeface="+mj-ea"/>
          </a:endParaRPr>
        </a:p>
      </dsp:txBody>
      <dsp:txXfrm>
        <a:off x="4222939" y="0"/>
        <a:ext cx="4012687" cy="486374"/>
      </dsp:txXfrm>
    </dsp:sp>
    <dsp:sp modelId="{C32DDC9C-8372-4430-840D-BE658E1776FD}">
      <dsp:nvSpPr>
        <dsp:cNvPr id="0" name=""/>
        <dsp:cNvSpPr/>
      </dsp:nvSpPr>
      <dsp:spPr>
        <a:xfrm>
          <a:off x="4366502" y="445814"/>
          <a:ext cx="3704676" cy="10527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19050" rIns="25400" bIns="19050" numCol="1" spcCol="1270" anchor="ctr" anchorCtr="0">
          <a:noAutofit/>
        </a:bodyPr>
        <a:lstStyle/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000" b="1" kern="1200" dirty="0" smtClean="0">
              <a:latin typeface="+mn-ea"/>
              <a:ea typeface="+mn-ea"/>
            </a:rPr>
            <a:t>- </a:t>
          </a:r>
          <a:r>
            <a:rPr lang="ko-KR" altLang="en-US" sz="1000" b="1" kern="1200" dirty="0" smtClean="0">
              <a:latin typeface="+mn-ea"/>
              <a:ea typeface="+mn-ea"/>
            </a:rPr>
            <a:t>차량 등록 시 차량 취득세 즉시 납부</a:t>
          </a:r>
          <a:endParaRPr lang="en-US" altLang="ko-KR" sz="1000" b="1" kern="1200" dirty="0" smtClean="0">
            <a:latin typeface="+mn-ea"/>
            <a:ea typeface="+mn-ea"/>
          </a:endParaRPr>
        </a:p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000" b="1" kern="1200" dirty="0" smtClean="0">
              <a:latin typeface="+mn-ea"/>
              <a:ea typeface="+mn-ea"/>
            </a:rPr>
            <a:t>- </a:t>
          </a:r>
          <a:r>
            <a:rPr lang="ko-KR" altLang="en-US" sz="1000" b="1" kern="1200" dirty="0" smtClean="0">
              <a:latin typeface="+mn-ea"/>
              <a:ea typeface="+mn-ea"/>
            </a:rPr>
            <a:t>차량 구조변경 신고 </a:t>
          </a:r>
          <a:r>
            <a:rPr lang="en-US" altLang="ko-KR" sz="1000" b="1" kern="1200" dirty="0" smtClean="0">
              <a:latin typeface="+mn-ea"/>
              <a:ea typeface="+mn-ea"/>
            </a:rPr>
            <a:t>· </a:t>
          </a:r>
          <a:r>
            <a:rPr lang="ko-KR" altLang="en-US" sz="1000" b="1" kern="1200" dirty="0" smtClean="0">
              <a:latin typeface="+mn-ea"/>
              <a:ea typeface="+mn-ea"/>
            </a:rPr>
            <a:t>납부</a:t>
          </a:r>
          <a:endParaRPr lang="en-US" altLang="ko-KR" sz="1000" b="1" kern="1200" dirty="0" smtClean="0">
            <a:latin typeface="+mn-ea"/>
            <a:ea typeface="+mn-ea"/>
          </a:endParaRPr>
        </a:p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000" b="1" kern="1200" dirty="0" smtClean="0">
              <a:latin typeface="+mn-ea"/>
              <a:ea typeface="+mn-ea"/>
            </a:rPr>
            <a:t>- </a:t>
          </a:r>
          <a:r>
            <a:rPr lang="ko-KR" altLang="en-US" sz="1000" b="1" kern="1200" dirty="0" smtClean="0">
              <a:latin typeface="+mn-ea"/>
              <a:ea typeface="+mn-ea"/>
            </a:rPr>
            <a:t>차량 감면</a:t>
          </a:r>
          <a:r>
            <a:rPr lang="en-US" altLang="ko-KR" sz="1000" b="1" kern="1200" dirty="0" smtClean="0">
              <a:latin typeface="+mn-ea"/>
              <a:ea typeface="+mn-ea"/>
            </a:rPr>
            <a:t>(</a:t>
          </a:r>
          <a:r>
            <a:rPr lang="ko-KR" altLang="en-US" sz="1000" b="1" kern="1200" dirty="0" smtClean="0">
              <a:latin typeface="+mn-ea"/>
              <a:ea typeface="+mn-ea"/>
            </a:rPr>
            <a:t>장애인</a:t>
          </a:r>
          <a:r>
            <a:rPr lang="en-US" altLang="ko-KR" sz="1000" b="1" kern="1200" dirty="0" smtClean="0">
              <a:latin typeface="+mn-ea"/>
              <a:ea typeface="+mn-ea"/>
            </a:rPr>
            <a:t>, </a:t>
          </a:r>
          <a:r>
            <a:rPr lang="ko-KR" altLang="en-US" sz="1000" b="1" kern="1200" dirty="0" smtClean="0">
              <a:latin typeface="+mn-ea"/>
              <a:ea typeface="+mn-ea"/>
            </a:rPr>
            <a:t>유공자</a:t>
          </a:r>
          <a:r>
            <a:rPr lang="en-US" altLang="ko-KR" sz="1000" b="1" kern="1200" dirty="0" smtClean="0">
              <a:latin typeface="+mn-ea"/>
              <a:ea typeface="+mn-ea"/>
            </a:rPr>
            <a:t>, </a:t>
          </a:r>
          <a:r>
            <a:rPr lang="ko-KR" altLang="en-US" sz="1000" b="1" kern="1200" dirty="0" smtClean="0">
              <a:latin typeface="+mn-ea"/>
              <a:ea typeface="+mn-ea"/>
            </a:rPr>
            <a:t>다자녀</a:t>
          </a:r>
          <a:r>
            <a:rPr lang="en-US" altLang="ko-KR" sz="1000" b="1" kern="1200" dirty="0" smtClean="0">
              <a:latin typeface="+mn-ea"/>
              <a:ea typeface="+mn-ea"/>
            </a:rPr>
            <a:t>, </a:t>
          </a:r>
          <a:r>
            <a:rPr lang="ko-KR" altLang="en-US" sz="1000" b="1" kern="1200" smtClean="0">
              <a:latin typeface="+mn-ea"/>
              <a:ea typeface="+mn-ea"/>
            </a:rPr>
            <a:t>매매상</a:t>
          </a:r>
          <a:r>
            <a:rPr lang="en-US" altLang="ko-KR" sz="1000" b="1" kern="1200" smtClean="0">
              <a:latin typeface="+mn-ea"/>
              <a:ea typeface="+mn-ea"/>
            </a:rPr>
            <a:t>) </a:t>
          </a:r>
          <a:r>
            <a:rPr lang="ko-KR" altLang="en-US" sz="1000" b="1" kern="1200" dirty="0" smtClean="0">
              <a:latin typeface="+mn-ea"/>
              <a:ea typeface="+mn-ea"/>
            </a:rPr>
            <a:t>신고 </a:t>
          </a:r>
          <a:r>
            <a:rPr lang="en-US" altLang="ko-KR" sz="1000" b="1" kern="1200" dirty="0" smtClean="0">
              <a:latin typeface="+mn-ea"/>
              <a:ea typeface="+mn-ea"/>
            </a:rPr>
            <a:t>· </a:t>
          </a:r>
          <a:r>
            <a:rPr lang="ko-KR" altLang="en-US" sz="1000" b="1" kern="1200" dirty="0" smtClean="0">
              <a:latin typeface="+mn-ea"/>
              <a:ea typeface="+mn-ea"/>
            </a:rPr>
            <a:t>납부</a:t>
          </a:r>
          <a:endParaRPr lang="en-US" altLang="ko-KR" sz="1000" b="1" kern="1200" dirty="0" smtClean="0">
            <a:latin typeface="+mn-ea"/>
            <a:ea typeface="+mn-ea"/>
          </a:endParaRPr>
        </a:p>
        <a:p>
          <a:pPr lvl="0" algn="l" defTabSz="4445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altLang="ko-KR" sz="1000" b="1" kern="1200" dirty="0" smtClean="0">
            <a:latin typeface="+mn-ea"/>
            <a:ea typeface="+mn-ea"/>
          </a:endParaRPr>
        </a:p>
      </dsp:txBody>
      <dsp:txXfrm>
        <a:off x="4397335" y="476647"/>
        <a:ext cx="3643010" cy="9910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4"/>
            <a:ext cx="2946400" cy="496889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4"/>
            <a:ext cx="2946400" cy="496889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2022-09-15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166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6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6" y="2"/>
            <a:ext cx="2945659" cy="496332"/>
          </a:xfrm>
          <a:prstGeom prst="rect">
            <a:avLst/>
          </a:prstGeom>
        </p:spPr>
        <p:txBody>
          <a:bodyPr vert="horz" lIns="92093" tIns="46046" rIns="92093" bIns="4604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093" tIns="46046" rIns="92093" bIns="46046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2022-09-15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93" tIns="46046" rIns="92093" bIns="4604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093" tIns="46046" rIns="92093" bIns="4604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6" y="9428587"/>
            <a:ext cx="2945659" cy="496332"/>
          </a:xfrm>
          <a:prstGeom prst="rect">
            <a:avLst/>
          </a:prstGeom>
        </p:spPr>
        <p:txBody>
          <a:bodyPr vert="horz" lIns="92093" tIns="46046" rIns="92093" bIns="4604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7"/>
            <a:ext cx="2945659" cy="496332"/>
          </a:xfrm>
          <a:prstGeom prst="rect">
            <a:avLst/>
          </a:prstGeom>
        </p:spPr>
        <p:txBody>
          <a:bodyPr vert="horz" lIns="92093" tIns="46046" rIns="92093" bIns="46046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기획경제국장 백인성입니다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2021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년도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기획경제국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소관 업무계획을 보고 드리겠습니다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ko-KR" altLang="en-US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13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8816" y="4709134"/>
            <a:ext cx="5663461" cy="4461279"/>
          </a:xfrm>
        </p:spPr>
        <p:txBody>
          <a:bodyPr/>
          <a:lstStyle/>
          <a:p>
            <a:r>
              <a:rPr lang="ko-KR" altLang="en-US" sz="1400" dirty="0"/>
              <a:t>다음은 차량등록사업소 소관으로 차량 등록 및 민원처리 분야입니다</a:t>
            </a:r>
            <a:r>
              <a:rPr lang="en-US" altLang="ko-KR" sz="1400" dirty="0"/>
              <a:t>.</a:t>
            </a:r>
          </a:p>
          <a:p>
            <a:endParaRPr lang="en-US" altLang="ko-KR" sz="1400" dirty="0"/>
          </a:p>
          <a:p>
            <a:r>
              <a:rPr lang="en-US" altLang="ko-KR" sz="1400" dirty="0"/>
              <a:t>2021</a:t>
            </a:r>
            <a:r>
              <a:rPr lang="ko-KR" altLang="en-US" sz="1400" dirty="0"/>
              <a:t>년 </a:t>
            </a:r>
            <a:r>
              <a:rPr lang="en-US" altLang="ko-KR" sz="1400" dirty="0"/>
              <a:t>3</a:t>
            </a:r>
            <a:r>
              <a:rPr lang="ko-KR" altLang="en-US" sz="1400" dirty="0"/>
              <a:t>월 기준 파주시에 등록된 자동차는 </a:t>
            </a:r>
            <a:r>
              <a:rPr lang="en-US" altLang="ko-KR" sz="1400" dirty="0"/>
              <a:t>2</a:t>
            </a:r>
            <a:r>
              <a:rPr lang="ko-KR" altLang="en-US" sz="1400" dirty="0"/>
              <a:t>십</a:t>
            </a:r>
            <a:r>
              <a:rPr lang="en-US" altLang="ko-KR" sz="1400" dirty="0"/>
              <a:t>2</a:t>
            </a:r>
            <a:r>
              <a:rPr lang="ko-KR" altLang="en-US" sz="1400" dirty="0"/>
              <a:t>만</a:t>
            </a:r>
            <a:r>
              <a:rPr lang="en-US" altLang="ko-KR" sz="1400" dirty="0"/>
              <a:t>5</a:t>
            </a:r>
            <a:r>
              <a:rPr lang="ko-KR" altLang="en-US" sz="1400" dirty="0"/>
              <a:t>천</a:t>
            </a:r>
            <a:r>
              <a:rPr lang="en-US" altLang="ko-KR" sz="1400" dirty="0"/>
              <a:t>6</a:t>
            </a:r>
            <a:r>
              <a:rPr lang="ko-KR" altLang="en-US" sz="1400" dirty="0"/>
              <a:t>백</a:t>
            </a:r>
            <a:r>
              <a:rPr lang="en-US" altLang="ko-KR" sz="1400" dirty="0"/>
              <a:t>3</a:t>
            </a:r>
            <a:r>
              <a:rPr lang="ko-KR" altLang="en-US" sz="1400" dirty="0"/>
              <a:t>십</a:t>
            </a:r>
            <a:r>
              <a:rPr lang="en-US" altLang="ko-KR" sz="1400" dirty="0"/>
              <a:t>9</a:t>
            </a:r>
            <a:r>
              <a:rPr lang="ko-KR" altLang="en-US" sz="1400" dirty="0"/>
              <a:t>대</a:t>
            </a:r>
            <a:r>
              <a:rPr lang="en-US" altLang="ko-KR" sz="1400" dirty="0"/>
              <a:t>(225,639</a:t>
            </a:r>
            <a:r>
              <a:rPr lang="ko-KR" altLang="en-US" sz="1400" dirty="0"/>
              <a:t>대</a:t>
            </a:r>
            <a:r>
              <a:rPr lang="en-US" altLang="ko-KR" sz="1400" dirty="0"/>
              <a:t>)</a:t>
            </a:r>
            <a:r>
              <a:rPr lang="ko-KR" altLang="en-US" sz="1400" dirty="0"/>
              <a:t>로</a:t>
            </a:r>
            <a:r>
              <a:rPr lang="en-US" altLang="ko-KR" sz="1400" dirty="0"/>
              <a:t> 2020</a:t>
            </a:r>
            <a:r>
              <a:rPr lang="ko-KR" altLang="en-US" sz="1400" dirty="0"/>
              <a:t>년 대비 </a:t>
            </a:r>
            <a:r>
              <a:rPr lang="en-US" altLang="ko-KR" sz="1400" dirty="0"/>
              <a:t>3,000</a:t>
            </a:r>
            <a:r>
              <a:rPr lang="ko-KR" altLang="en-US" sz="1400" dirty="0"/>
              <a:t>대 이상 증가하였으며</a:t>
            </a:r>
            <a:endParaRPr lang="en-US" altLang="ko-KR" sz="1400" dirty="0"/>
          </a:p>
          <a:p>
            <a:endParaRPr lang="en-US" altLang="ko-KR" sz="1400" dirty="0"/>
          </a:p>
          <a:p>
            <a:r>
              <a:rPr lang="ko-KR" altLang="en-US" sz="1400" dirty="0"/>
              <a:t>건설기계 등록대수는 </a:t>
            </a:r>
            <a:r>
              <a:rPr lang="en-US" altLang="ko-KR" sz="1400" dirty="0"/>
              <a:t>5</a:t>
            </a:r>
            <a:r>
              <a:rPr lang="ko-KR" altLang="en-US" sz="1400" dirty="0"/>
              <a:t>천</a:t>
            </a:r>
            <a:r>
              <a:rPr lang="en-US" altLang="ko-KR" sz="1400" dirty="0"/>
              <a:t>4</a:t>
            </a:r>
            <a:r>
              <a:rPr lang="ko-KR" altLang="en-US" sz="1400" dirty="0"/>
              <a:t>백</a:t>
            </a:r>
            <a:r>
              <a:rPr lang="en-US" altLang="ko-KR" sz="1400" dirty="0"/>
              <a:t>1</a:t>
            </a:r>
            <a:r>
              <a:rPr lang="ko-KR" altLang="en-US" sz="1400" dirty="0"/>
              <a:t>십</a:t>
            </a:r>
            <a:r>
              <a:rPr lang="en-US" altLang="ko-KR" sz="1400" dirty="0"/>
              <a:t>9</a:t>
            </a:r>
            <a:r>
              <a:rPr lang="ko-KR" altLang="en-US" sz="1400" dirty="0"/>
              <a:t>대</a:t>
            </a:r>
            <a:r>
              <a:rPr lang="en-US" altLang="ko-KR" sz="1400" dirty="0"/>
              <a:t>(5,419),</a:t>
            </a:r>
            <a:r>
              <a:rPr lang="ko-KR" altLang="en-US" sz="1400" dirty="0"/>
              <a:t> 이륜자동차 </a:t>
            </a:r>
            <a:r>
              <a:rPr lang="en-US" altLang="ko-KR" sz="1400" dirty="0"/>
              <a:t>1</a:t>
            </a:r>
            <a:r>
              <a:rPr lang="ko-KR" altLang="en-US" sz="1400" dirty="0"/>
              <a:t>만</a:t>
            </a:r>
            <a:r>
              <a:rPr lang="en-US" altLang="ko-KR" sz="1400" dirty="0"/>
              <a:t>6</a:t>
            </a:r>
            <a:r>
              <a:rPr lang="ko-KR" altLang="en-US" sz="1400" dirty="0"/>
              <a:t>천</a:t>
            </a:r>
            <a:r>
              <a:rPr lang="en-US" altLang="ko-KR" sz="1400" dirty="0"/>
              <a:t>1</a:t>
            </a:r>
            <a:r>
              <a:rPr lang="ko-KR" altLang="en-US" sz="1400" dirty="0"/>
              <a:t>백</a:t>
            </a:r>
            <a:r>
              <a:rPr lang="en-US" altLang="ko-KR" sz="1400" dirty="0"/>
              <a:t>5</a:t>
            </a:r>
            <a:r>
              <a:rPr lang="ko-KR" altLang="en-US" sz="1400" dirty="0"/>
              <a:t>십</a:t>
            </a:r>
            <a:r>
              <a:rPr lang="en-US" altLang="ko-KR" sz="1400" dirty="0"/>
              <a:t>9</a:t>
            </a:r>
            <a:r>
              <a:rPr lang="ko-KR" altLang="en-US" sz="1400" dirty="0"/>
              <a:t>대</a:t>
            </a:r>
            <a:r>
              <a:rPr lang="en-US" altLang="ko-KR" sz="1400" dirty="0"/>
              <a:t>(16,159)</a:t>
            </a:r>
            <a:r>
              <a:rPr lang="ko-KR" altLang="en-US" sz="1400" dirty="0"/>
              <a:t>로  </a:t>
            </a:r>
            <a:r>
              <a:rPr lang="en-US" altLang="ko-KR" sz="1400" dirty="0"/>
              <a:t>2020</a:t>
            </a:r>
            <a:r>
              <a:rPr lang="ko-KR" altLang="en-US" sz="1400" dirty="0"/>
              <a:t>년 대비하여</a:t>
            </a:r>
            <a:r>
              <a:rPr lang="en-US" altLang="ko-KR" sz="1400" dirty="0"/>
              <a:t> </a:t>
            </a:r>
            <a:r>
              <a:rPr lang="ko-KR" altLang="en-US" sz="1400" dirty="0"/>
              <a:t>각 </a:t>
            </a:r>
            <a:r>
              <a:rPr lang="en-US" altLang="ko-KR" sz="1400" dirty="0"/>
              <a:t>78</a:t>
            </a:r>
            <a:r>
              <a:rPr lang="ko-KR" altLang="en-US" sz="1400" dirty="0"/>
              <a:t>대</a:t>
            </a:r>
            <a:r>
              <a:rPr lang="en-US" altLang="ko-KR" sz="1400" dirty="0"/>
              <a:t>, </a:t>
            </a:r>
            <a:r>
              <a:rPr lang="ko-KR" altLang="en-US" sz="1400" dirty="0"/>
              <a:t>각 </a:t>
            </a:r>
            <a:r>
              <a:rPr lang="en-US" altLang="ko-KR" sz="1400" dirty="0"/>
              <a:t>217</a:t>
            </a:r>
            <a:r>
              <a:rPr lang="ko-KR" altLang="en-US" sz="1400" dirty="0"/>
              <a:t>대 증가하였습니다</a:t>
            </a:r>
            <a:r>
              <a:rPr lang="en-US" altLang="ko-KR" sz="1400" dirty="0"/>
              <a:t>.</a:t>
            </a:r>
          </a:p>
          <a:p>
            <a:endParaRPr lang="en-US" altLang="ko-KR" sz="1400" dirty="0"/>
          </a:p>
          <a:p>
            <a:r>
              <a:rPr lang="ko-KR" altLang="en-US" sz="1400" dirty="0"/>
              <a:t>또한 자동차 관련 민원 처리는 전국 무관할 처리로 </a:t>
            </a:r>
            <a:r>
              <a:rPr lang="en-US" altLang="ko-KR" sz="1400" dirty="0"/>
              <a:t>3</a:t>
            </a:r>
            <a:r>
              <a:rPr lang="ko-KR" altLang="en-US" sz="1400" dirty="0"/>
              <a:t>월까지 민원</a:t>
            </a:r>
            <a:r>
              <a:rPr lang="en-US" altLang="ko-KR" sz="1400" dirty="0"/>
              <a:t> </a:t>
            </a:r>
            <a:r>
              <a:rPr lang="ko-KR" altLang="en-US" sz="1400" dirty="0"/>
              <a:t>처리 현황은 자동차는 </a:t>
            </a:r>
            <a:r>
              <a:rPr lang="en-US" altLang="ko-KR" sz="1400" dirty="0"/>
              <a:t>8</a:t>
            </a:r>
            <a:r>
              <a:rPr lang="ko-KR" altLang="en-US" sz="1400" dirty="0"/>
              <a:t>만</a:t>
            </a:r>
            <a:r>
              <a:rPr lang="en-US" altLang="ko-KR" sz="1400" dirty="0"/>
              <a:t>2</a:t>
            </a:r>
            <a:r>
              <a:rPr lang="ko-KR" altLang="en-US" sz="1400" dirty="0"/>
              <a:t>천</a:t>
            </a:r>
            <a:r>
              <a:rPr lang="en-US" altLang="ko-KR" sz="1400" dirty="0"/>
              <a:t>6</a:t>
            </a:r>
            <a:r>
              <a:rPr lang="ko-KR" altLang="en-US" sz="1400" dirty="0"/>
              <a:t>건이며</a:t>
            </a:r>
            <a:r>
              <a:rPr lang="en-US" altLang="ko-KR" sz="1400" dirty="0"/>
              <a:t>, </a:t>
            </a:r>
            <a:r>
              <a:rPr lang="ko-KR" altLang="en-US" sz="1400" dirty="0"/>
              <a:t>건설기계는 사용본거지를 기준으로 </a:t>
            </a:r>
            <a:r>
              <a:rPr lang="en-US" altLang="ko-KR" sz="1400" dirty="0"/>
              <a:t>1</a:t>
            </a:r>
            <a:r>
              <a:rPr lang="ko-KR" altLang="en-US" sz="1400" dirty="0"/>
              <a:t>천</a:t>
            </a:r>
            <a:r>
              <a:rPr lang="en-US" altLang="ko-KR" sz="1400" dirty="0"/>
              <a:t>1</a:t>
            </a:r>
            <a:r>
              <a:rPr lang="ko-KR" altLang="en-US" sz="1400" dirty="0"/>
              <a:t>백</a:t>
            </a:r>
            <a:r>
              <a:rPr lang="en-US" altLang="ko-KR" sz="1400" dirty="0"/>
              <a:t>7</a:t>
            </a:r>
            <a:r>
              <a:rPr lang="ko-KR" altLang="en-US" sz="1400" dirty="0"/>
              <a:t>십</a:t>
            </a:r>
            <a:r>
              <a:rPr lang="en-US" altLang="ko-KR" sz="1400" dirty="0"/>
              <a:t>1</a:t>
            </a:r>
            <a:r>
              <a:rPr lang="ko-KR" altLang="en-US" sz="1400" dirty="0"/>
              <a:t>건 처리</a:t>
            </a:r>
            <a:r>
              <a:rPr lang="en-US" altLang="ko-KR" sz="1400" dirty="0"/>
              <a:t>,</a:t>
            </a:r>
          </a:p>
          <a:p>
            <a:endParaRPr lang="en-US" altLang="ko-KR" sz="1400" dirty="0"/>
          </a:p>
          <a:p>
            <a:r>
              <a:rPr lang="ko-KR" altLang="en-US" sz="1400" dirty="0"/>
              <a:t>이륜자동차는 전국 무관할 처리로 파주시에서 등록 시 파주시 번호판으로 발급되며</a:t>
            </a:r>
            <a:r>
              <a:rPr lang="en-US" altLang="ko-KR" sz="1400" dirty="0"/>
              <a:t>, 1</a:t>
            </a:r>
            <a:r>
              <a:rPr lang="ko-KR" altLang="en-US" sz="1400" dirty="0"/>
              <a:t>천</a:t>
            </a:r>
            <a:r>
              <a:rPr lang="en-US" altLang="ko-KR" sz="1400" dirty="0"/>
              <a:t>9</a:t>
            </a:r>
            <a:r>
              <a:rPr lang="ko-KR" altLang="en-US" sz="1400" dirty="0"/>
              <a:t>백</a:t>
            </a:r>
            <a:r>
              <a:rPr lang="en-US" altLang="ko-KR" sz="1400" dirty="0"/>
              <a:t>6</a:t>
            </a:r>
            <a:r>
              <a:rPr lang="ko-KR" altLang="en-US" sz="1400" dirty="0"/>
              <a:t>십</a:t>
            </a:r>
            <a:r>
              <a:rPr lang="en-US" altLang="ko-KR" sz="1400" dirty="0"/>
              <a:t>5</a:t>
            </a:r>
            <a:r>
              <a:rPr lang="ko-KR" altLang="en-US" sz="1400" dirty="0"/>
              <a:t>건 처리하였습니다</a:t>
            </a:r>
            <a:r>
              <a:rPr lang="en-US" altLang="ko-KR" sz="1400" dirty="0"/>
              <a:t>.</a:t>
            </a:r>
          </a:p>
          <a:p>
            <a:endParaRPr lang="en-US" altLang="ko-KR" dirty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6042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8816" y="4709134"/>
            <a:ext cx="5591554" cy="4461279"/>
          </a:xfrm>
        </p:spPr>
        <p:txBody>
          <a:bodyPr/>
          <a:lstStyle/>
          <a:p>
            <a:r>
              <a:rPr lang="ko-KR" altLang="en-US" sz="1400" dirty="0"/>
              <a:t>자동차 법규 위반 행위에 대한 사법처리로 무보험 운행 및 무단방치 사실을 수사하고 검사의 지휘를 받아 사건을 검찰에</a:t>
            </a:r>
            <a:r>
              <a:rPr lang="en-US" altLang="ko-KR" sz="1400" dirty="0"/>
              <a:t> </a:t>
            </a:r>
            <a:r>
              <a:rPr lang="ko-KR" altLang="en-US" sz="1400" dirty="0"/>
              <a:t>송치하는 업무를 수행하고 있으며</a:t>
            </a:r>
            <a:r>
              <a:rPr lang="en-US" altLang="ko-KR" sz="1400" dirty="0"/>
              <a:t>, </a:t>
            </a:r>
          </a:p>
          <a:p>
            <a:endParaRPr lang="en-US" altLang="ko-KR" sz="1400" dirty="0"/>
          </a:p>
          <a:p>
            <a:r>
              <a:rPr lang="ko-KR" altLang="en-US" sz="1400" dirty="0"/>
              <a:t>이를 통해 자동차 관련 범죄를 예방하고 있습니다</a:t>
            </a:r>
            <a:r>
              <a:rPr lang="en-US" altLang="ko-KR" sz="1400" dirty="0"/>
              <a:t>.</a:t>
            </a:r>
          </a:p>
          <a:p>
            <a:endParaRPr lang="en-US" altLang="ko-KR" sz="1400" dirty="0"/>
          </a:p>
          <a:p>
            <a:r>
              <a:rPr lang="ko-KR" altLang="en-US" sz="1400" dirty="0"/>
              <a:t>또한 무단방치 차량 등의 신속한 처리와 차령초과 말소등록이나</a:t>
            </a:r>
            <a:r>
              <a:rPr lang="en-US" altLang="ko-KR" sz="1400" dirty="0"/>
              <a:t> </a:t>
            </a:r>
            <a:r>
              <a:rPr lang="ko-KR" altLang="en-US" sz="1400" dirty="0"/>
              <a:t>운행정지 신청 등에 대한 안내로 시민불편을 최소화하고 사회질서 유지를 위해 노력하고 있습니다</a:t>
            </a:r>
            <a:r>
              <a:rPr lang="en-US" altLang="ko-KR" sz="1400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0523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8816" y="4709134"/>
            <a:ext cx="5879184" cy="4461279"/>
          </a:xfrm>
        </p:spPr>
        <p:txBody>
          <a:bodyPr/>
          <a:lstStyle/>
          <a:p>
            <a:r>
              <a:rPr lang="ko-KR" altLang="en-US" sz="1400" dirty="0"/>
              <a:t>자동차 과태료 부과 및 징수현황은 </a:t>
            </a:r>
            <a:r>
              <a:rPr lang="en-US" altLang="ko-KR" sz="1400" dirty="0"/>
              <a:t>2021</a:t>
            </a:r>
            <a:r>
              <a:rPr lang="ko-KR" altLang="en-US" sz="1400" dirty="0"/>
              <a:t>년 </a:t>
            </a:r>
            <a:r>
              <a:rPr lang="en-US" altLang="ko-KR" sz="1400" dirty="0"/>
              <a:t>3</a:t>
            </a:r>
            <a:r>
              <a:rPr lang="ko-KR" altLang="en-US" sz="1400" dirty="0"/>
              <a:t>월 기준 현년도 자동차 과태료는 부과액 </a:t>
            </a:r>
            <a:r>
              <a:rPr lang="en-US" altLang="ko-KR" sz="1400" dirty="0"/>
              <a:t>4</a:t>
            </a:r>
            <a:r>
              <a:rPr lang="ko-KR" altLang="en-US" sz="1400" dirty="0"/>
              <a:t>억</a:t>
            </a:r>
            <a:r>
              <a:rPr lang="en-US" altLang="ko-KR" sz="1400" dirty="0"/>
              <a:t>1</a:t>
            </a:r>
            <a:r>
              <a:rPr lang="ko-KR" altLang="en-US" sz="1400" dirty="0"/>
              <a:t>천</a:t>
            </a:r>
            <a:r>
              <a:rPr lang="en-US" altLang="ko-KR" sz="1400" dirty="0"/>
              <a:t>8</a:t>
            </a:r>
            <a:r>
              <a:rPr lang="ko-KR" altLang="en-US" sz="1400" dirty="0"/>
              <a:t>백만원</a:t>
            </a:r>
            <a:r>
              <a:rPr lang="en-US" altLang="ko-KR" sz="1400" dirty="0"/>
              <a:t>, </a:t>
            </a:r>
            <a:r>
              <a:rPr lang="ko-KR" altLang="en-US" sz="1400" dirty="0"/>
              <a:t>징수액 </a:t>
            </a:r>
            <a:r>
              <a:rPr lang="en-US" altLang="ko-KR" sz="1400" dirty="0"/>
              <a:t>1</a:t>
            </a:r>
            <a:r>
              <a:rPr lang="ko-KR" altLang="en-US" sz="1400" dirty="0"/>
              <a:t>억</a:t>
            </a:r>
            <a:r>
              <a:rPr lang="en-US" altLang="ko-KR" sz="1400" dirty="0"/>
              <a:t>3</a:t>
            </a:r>
            <a:r>
              <a:rPr lang="ko-KR" altLang="en-US" sz="1400" dirty="0"/>
              <a:t>천</a:t>
            </a:r>
            <a:r>
              <a:rPr lang="en-US" altLang="ko-KR" sz="1400" dirty="0"/>
              <a:t>8</a:t>
            </a:r>
            <a:r>
              <a:rPr lang="ko-KR" altLang="en-US" sz="1400" dirty="0"/>
              <a:t>백만원으로 징수율은 </a:t>
            </a:r>
            <a:r>
              <a:rPr lang="en-US" altLang="ko-KR" sz="1400" dirty="0"/>
              <a:t>33%</a:t>
            </a:r>
            <a:r>
              <a:rPr lang="ko-KR" altLang="en-US" sz="1400" dirty="0"/>
              <a:t>입니다</a:t>
            </a:r>
            <a:r>
              <a:rPr lang="en-US" altLang="ko-KR" sz="1400" dirty="0"/>
              <a:t>.</a:t>
            </a:r>
          </a:p>
          <a:p>
            <a:endParaRPr lang="en-US" altLang="ko-KR" sz="1400" dirty="0"/>
          </a:p>
          <a:p>
            <a:r>
              <a:rPr lang="ko-KR" altLang="en-US" sz="1400" dirty="0"/>
              <a:t>과태료 징수율 제고 대책으로 자동차 검사 경과</a:t>
            </a:r>
            <a:r>
              <a:rPr lang="en-US" altLang="ko-KR" sz="1400" dirty="0"/>
              <a:t>, </a:t>
            </a:r>
            <a:r>
              <a:rPr lang="ko-KR" altLang="en-US" sz="1400" dirty="0"/>
              <a:t>보험 미가입  안내문을 송달 받지못하는 경우가 없도록 등기 및 일반 우편물 동시 발송하고 있으며 </a:t>
            </a:r>
            <a:endParaRPr lang="en-US" altLang="ko-KR" sz="1400" dirty="0"/>
          </a:p>
          <a:p>
            <a:endParaRPr lang="en-US" altLang="ko-KR" sz="1400" dirty="0"/>
          </a:p>
          <a:p>
            <a:r>
              <a:rPr lang="ko-KR" altLang="en-US" sz="1400" dirty="0"/>
              <a:t>다양한 기관에 홍보물을 배부하여 과태료 발생이 최소화되도록 노력하고 있습니다</a:t>
            </a:r>
            <a:r>
              <a:rPr lang="en-US" altLang="ko-KR" sz="1400" dirty="0"/>
              <a:t>.</a:t>
            </a:r>
          </a:p>
          <a:p>
            <a:endParaRPr lang="en-US" altLang="ko-KR" sz="1400" dirty="0"/>
          </a:p>
          <a:p>
            <a:r>
              <a:rPr lang="ko-KR" altLang="en-US" sz="1400" dirty="0"/>
              <a:t>또한 체납 대상자에게 압류 통지서 및 번호판 영치 예고문을 발송하여 </a:t>
            </a:r>
            <a:r>
              <a:rPr lang="en-US" altLang="ko-KR" sz="1400" dirty="0"/>
              <a:t> </a:t>
            </a:r>
            <a:r>
              <a:rPr lang="ko-KR" altLang="en-US" sz="1400" dirty="0"/>
              <a:t>금전적 손실이 최소일 때  납부할 수 있도록 안내하고 있으며</a:t>
            </a:r>
            <a:r>
              <a:rPr lang="en-US" altLang="ko-KR" sz="1400" dirty="0"/>
              <a:t>, </a:t>
            </a:r>
          </a:p>
          <a:p>
            <a:endParaRPr lang="en-US" altLang="ko-KR" sz="1400" dirty="0"/>
          </a:p>
          <a:p>
            <a:r>
              <a:rPr lang="ko-KR" altLang="en-US" sz="1400" dirty="0"/>
              <a:t>고액 체납자는 신속한 재산 압류 및 번호판</a:t>
            </a:r>
            <a:r>
              <a:rPr lang="en-US" altLang="ko-KR" sz="1400" dirty="0"/>
              <a:t> </a:t>
            </a:r>
            <a:r>
              <a:rPr lang="ko-KR" altLang="en-US" sz="1400" dirty="0"/>
              <a:t>영치 등을 통해 과태료 징수율을 제고하고 있습니다</a:t>
            </a:r>
            <a:r>
              <a:rPr lang="en-US" altLang="ko-KR" sz="1400" dirty="0"/>
              <a:t>.</a:t>
            </a:r>
          </a:p>
          <a:p>
            <a:r>
              <a:rPr lang="en-US" altLang="ko-KR" sz="1400" dirty="0"/>
              <a:t> 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8767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jpe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2252" y="1589089"/>
            <a:ext cx="6858000" cy="108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3" name="TextBox 2"/>
          <p:cNvSpPr txBox="1"/>
          <p:nvPr/>
        </p:nvSpPr>
        <p:spPr>
          <a:xfrm>
            <a:off x="1331641" y="1854598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2022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 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주요업무 추진상황</a:t>
            </a:r>
          </a:p>
        </p:txBody>
      </p:sp>
      <p:sp>
        <p:nvSpPr>
          <p:cNvPr id="12" name="직사각형 11"/>
          <p:cNvSpPr/>
          <p:nvPr/>
        </p:nvSpPr>
        <p:spPr>
          <a:xfrm flipV="1">
            <a:off x="2521945" y="1589089"/>
            <a:ext cx="4138613" cy="547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sp>
        <p:nvSpPr>
          <p:cNvPr id="13" name="직사각형 12"/>
          <p:cNvSpPr/>
          <p:nvPr/>
        </p:nvSpPr>
        <p:spPr>
          <a:xfrm flipV="1">
            <a:off x="2521945" y="2622552"/>
            <a:ext cx="4138613" cy="53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474767" y="4159976"/>
            <a:ext cx="2321368" cy="211974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347864" y="4081297"/>
            <a:ext cx="25922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도시기반관리본부</a:t>
            </a:r>
            <a:endParaRPr lang="en-US" altLang="ko-KR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1"/>
            <a:ext cx="2888940" cy="13592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TextBox 16"/>
          <p:cNvSpPr txBox="1"/>
          <p:nvPr/>
        </p:nvSpPr>
        <p:spPr>
          <a:xfrm>
            <a:off x="64586" y="139985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5243"/>
            <a:ext cx="1554791" cy="8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4631" y="1019039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신속한 도로 유지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보수 체계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효율적인 도로 관리로 깨끗하고 편안한 도로 환경 조성 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289612"/>
              </p:ext>
            </p:extLst>
          </p:nvPr>
        </p:nvGraphicFramePr>
        <p:xfrm>
          <a:off x="539553" y="2058655"/>
          <a:ext cx="799288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9110">
                  <a:extLst>
                    <a:ext uri="{9D8B030D-6E8A-4147-A177-3AD203B41FA5}">
                      <a16:colId xmlns:a16="http://schemas.microsoft.com/office/drawing/2014/main" val="1464932045"/>
                    </a:ext>
                  </a:extLst>
                </a:gridCol>
                <a:gridCol w="1152820">
                  <a:extLst>
                    <a:ext uri="{9D8B030D-6E8A-4147-A177-3AD203B41FA5}">
                      <a16:colId xmlns:a16="http://schemas.microsoft.com/office/drawing/2014/main" val="4037949504"/>
                    </a:ext>
                  </a:extLst>
                </a:gridCol>
                <a:gridCol w="999110">
                  <a:extLst>
                    <a:ext uri="{9D8B030D-6E8A-4147-A177-3AD203B41FA5}">
                      <a16:colId xmlns:a16="http://schemas.microsoft.com/office/drawing/2014/main" val="1719679810"/>
                    </a:ext>
                  </a:extLst>
                </a:gridCol>
                <a:gridCol w="768546">
                  <a:extLst>
                    <a:ext uri="{9D8B030D-6E8A-4147-A177-3AD203B41FA5}">
                      <a16:colId xmlns:a16="http://schemas.microsoft.com/office/drawing/2014/main" val="438168144"/>
                    </a:ext>
                  </a:extLst>
                </a:gridCol>
                <a:gridCol w="768546">
                  <a:extLst>
                    <a:ext uri="{9D8B030D-6E8A-4147-A177-3AD203B41FA5}">
                      <a16:colId xmlns:a16="http://schemas.microsoft.com/office/drawing/2014/main" val="225683607"/>
                    </a:ext>
                  </a:extLst>
                </a:gridCol>
                <a:gridCol w="1383385">
                  <a:extLst>
                    <a:ext uri="{9D8B030D-6E8A-4147-A177-3AD203B41FA5}">
                      <a16:colId xmlns:a16="http://schemas.microsoft.com/office/drawing/2014/main" val="3052208972"/>
                    </a:ext>
                  </a:extLst>
                </a:gridCol>
                <a:gridCol w="1242724">
                  <a:extLst>
                    <a:ext uri="{9D8B030D-6E8A-4147-A177-3AD203B41FA5}">
                      <a16:colId xmlns:a16="http://schemas.microsoft.com/office/drawing/2014/main" val="1815863824"/>
                    </a:ext>
                  </a:extLst>
                </a:gridCol>
                <a:gridCol w="678643">
                  <a:extLst>
                    <a:ext uri="{9D8B030D-6E8A-4147-A177-3AD203B41FA5}">
                      <a16:colId xmlns:a16="http://schemas.microsoft.com/office/drawing/2014/main" val="40753971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상담민원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민원모니터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24/7</a:t>
                      </a:r>
                      <a:r>
                        <a:rPr lang="ko-KR" altLang="en-US" sz="1400" dirty="0" smtClean="0"/>
                        <a:t>민원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포트홀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규제봉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표지판</a:t>
                      </a:r>
                      <a:r>
                        <a:rPr lang="en-US" altLang="ko-KR" sz="1400" dirty="0" smtClean="0"/>
                        <a:t>·</a:t>
                      </a:r>
                      <a:r>
                        <a:rPr lang="ko-KR" altLang="en-US" sz="1400" dirty="0" smtClean="0"/>
                        <a:t>반사경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보도</a:t>
                      </a:r>
                      <a:r>
                        <a:rPr lang="en-US" altLang="ko-KR" sz="1400" dirty="0" smtClean="0"/>
                        <a:t>·</a:t>
                      </a:r>
                      <a:r>
                        <a:rPr lang="ko-KR" altLang="en-US" sz="1400" dirty="0" smtClean="0"/>
                        <a:t>배수로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rgbClr val="0000FF"/>
                          </a:solidFill>
                        </a:rPr>
                        <a:t>합계</a:t>
                      </a:r>
                      <a:endParaRPr lang="ko-KR" altLang="en-US" sz="14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9664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2,213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658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1,860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167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215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168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rgbClr val="0000FF"/>
                          </a:solidFill>
                        </a:rPr>
                        <a:t>5,333</a:t>
                      </a:r>
                      <a:endParaRPr lang="ko-KR" altLang="en-US" sz="14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419325"/>
                  </a:ext>
                </a:extLst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709981"/>
              </p:ext>
            </p:extLst>
          </p:nvPr>
        </p:nvGraphicFramePr>
        <p:xfrm>
          <a:off x="539553" y="3407316"/>
          <a:ext cx="7992885" cy="125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450">
                  <a:extLst>
                    <a:ext uri="{9D8B030D-6E8A-4147-A177-3AD203B41FA5}">
                      <a16:colId xmlns:a16="http://schemas.microsoft.com/office/drawing/2014/main" val="1464932045"/>
                    </a:ext>
                  </a:extLst>
                </a:gridCol>
                <a:gridCol w="980261">
                  <a:extLst>
                    <a:ext uri="{9D8B030D-6E8A-4147-A177-3AD203B41FA5}">
                      <a16:colId xmlns:a16="http://schemas.microsoft.com/office/drawing/2014/main" val="4037949504"/>
                    </a:ext>
                  </a:extLst>
                </a:gridCol>
                <a:gridCol w="1131068">
                  <a:extLst>
                    <a:ext uri="{9D8B030D-6E8A-4147-A177-3AD203B41FA5}">
                      <a16:colId xmlns:a16="http://schemas.microsoft.com/office/drawing/2014/main" val="1719679810"/>
                    </a:ext>
                  </a:extLst>
                </a:gridCol>
                <a:gridCol w="1281877">
                  <a:extLst>
                    <a:ext uri="{9D8B030D-6E8A-4147-A177-3AD203B41FA5}">
                      <a16:colId xmlns:a16="http://schemas.microsoft.com/office/drawing/2014/main" val="438168144"/>
                    </a:ext>
                  </a:extLst>
                </a:gridCol>
                <a:gridCol w="1055663">
                  <a:extLst>
                    <a:ext uri="{9D8B030D-6E8A-4147-A177-3AD203B41FA5}">
                      <a16:colId xmlns:a16="http://schemas.microsoft.com/office/drawing/2014/main" val="225683607"/>
                    </a:ext>
                  </a:extLst>
                </a:gridCol>
                <a:gridCol w="1131068">
                  <a:extLst>
                    <a:ext uri="{9D8B030D-6E8A-4147-A177-3AD203B41FA5}">
                      <a16:colId xmlns:a16="http://schemas.microsoft.com/office/drawing/2014/main" val="3052208972"/>
                    </a:ext>
                  </a:extLst>
                </a:gridCol>
                <a:gridCol w="754047">
                  <a:extLst>
                    <a:ext uri="{9D8B030D-6E8A-4147-A177-3AD203B41FA5}">
                      <a16:colId xmlns:a16="http://schemas.microsoft.com/office/drawing/2014/main" val="1815863824"/>
                    </a:ext>
                  </a:extLst>
                </a:gridCol>
                <a:gridCol w="829451">
                  <a:extLst>
                    <a:ext uri="{9D8B030D-6E8A-4147-A177-3AD203B41FA5}">
                      <a16:colId xmlns:a16="http://schemas.microsoft.com/office/drawing/2014/main" val="40753971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도로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포장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도로환경정비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도로시설물정비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보도</a:t>
                      </a:r>
                      <a:r>
                        <a:rPr lang="en-US" altLang="ko-KR" sz="1400" dirty="0" smtClean="0"/>
                        <a:t>·</a:t>
                      </a:r>
                      <a:r>
                        <a:rPr lang="ko-KR" altLang="en-US" sz="1400" dirty="0" smtClean="0"/>
                        <a:t>자전거도로정비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도로표지정비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상습정체 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개선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기타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rgbClr val="0000FF"/>
                          </a:solidFill>
                        </a:rPr>
                        <a:t>합계</a:t>
                      </a:r>
                      <a:endParaRPr lang="ko-KR" altLang="en-US" sz="14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9664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29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rgbClr val="0000FF"/>
                          </a:solidFill>
                        </a:rPr>
                        <a:t>99</a:t>
                      </a:r>
                      <a:endParaRPr lang="ko-KR" altLang="en-US" sz="14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4193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6,205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2,190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2,250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930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144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3,100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1,780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rgbClr val="0000FF"/>
                          </a:solidFill>
                        </a:rPr>
                        <a:t>16,599</a:t>
                      </a:r>
                      <a:endParaRPr lang="ko-KR" altLang="en-US" sz="14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2477524"/>
                  </a:ext>
                </a:extLst>
              </a:tr>
            </a:tbl>
          </a:graphicData>
        </a:graphic>
      </p:graphicFrame>
      <p:grpSp>
        <p:nvGrpSpPr>
          <p:cNvPr id="5" name="그룹 4"/>
          <p:cNvGrpSpPr/>
          <p:nvPr/>
        </p:nvGrpSpPr>
        <p:grpSpPr>
          <a:xfrm>
            <a:off x="462765" y="1659051"/>
            <a:ext cx="8064896" cy="437561"/>
            <a:chOff x="462765" y="1659051"/>
            <a:chExt cx="8064896" cy="437561"/>
          </a:xfrm>
        </p:grpSpPr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462765" y="1659051"/>
              <a:ext cx="8064896" cy="389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2022</a:t>
              </a:r>
              <a:r>
                <a:rPr kumimoji="1" lang="ko-KR" altLang="en-US" sz="1600" b="1" dirty="0" smtClean="0">
                  <a:latin typeface="+mj-lt"/>
                </a:rPr>
                <a:t>년 도로 유지</a:t>
              </a:r>
              <a:r>
                <a:rPr kumimoji="1" lang="en-US" altLang="ko-KR" sz="1600" b="1" dirty="0" smtClean="0">
                  <a:latin typeface="+mj-lt"/>
                </a:rPr>
                <a:t>·</a:t>
              </a:r>
              <a:r>
                <a:rPr kumimoji="1" lang="ko-KR" altLang="en-US" sz="1600" b="1" dirty="0" smtClean="0">
                  <a:latin typeface="+mj-lt"/>
                </a:rPr>
                <a:t>보수 처리현황</a:t>
              </a:r>
              <a:r>
                <a:rPr kumimoji="1" lang="en-US" altLang="ko-KR" sz="1600" b="1" baseline="30000" dirty="0" smtClean="0">
                  <a:latin typeface="+mj-lt"/>
                </a:rPr>
                <a:t>(’22. 8. 5.</a:t>
              </a:r>
              <a:r>
                <a:rPr kumimoji="1" lang="ko-KR" altLang="en-US" sz="1600" b="1" baseline="30000" dirty="0" smtClean="0">
                  <a:latin typeface="+mj-lt"/>
                </a:rPr>
                <a:t>기준</a:t>
              </a:r>
              <a:r>
                <a:rPr kumimoji="1" lang="en-US" altLang="ko-KR" sz="1600" b="1" baseline="30000" dirty="0" smtClean="0">
                  <a:latin typeface="+mj-lt"/>
                </a:rPr>
                <a:t>) </a:t>
              </a:r>
              <a:r>
                <a:rPr kumimoji="1" lang="en-US" altLang="ko-KR" sz="1600" b="1" dirty="0" smtClean="0">
                  <a:latin typeface="+mj-lt"/>
                </a:rPr>
                <a:t>: 5,333</a:t>
              </a:r>
              <a:r>
                <a:rPr kumimoji="1" lang="ko-KR" altLang="en-US" sz="1600" b="1" dirty="0" smtClean="0">
                  <a:latin typeface="+mj-lt"/>
                </a:rPr>
                <a:t>건</a:t>
              </a:r>
              <a:endParaRPr kumimoji="1" lang="en-US" altLang="ko-KR" sz="1600" b="1" dirty="0" smtClean="0">
                <a:latin typeface="+mj-lt"/>
              </a:endParaRPr>
            </a:p>
          </p:txBody>
        </p:sp>
        <p:sp>
          <p:nvSpPr>
            <p:cNvPr id="23" name="Text Box 3"/>
            <p:cNvSpPr txBox="1">
              <a:spLocks noChangeArrowheads="1"/>
            </p:cNvSpPr>
            <p:nvPr/>
          </p:nvSpPr>
          <p:spPr bwMode="auto">
            <a:xfrm>
              <a:off x="7738886" y="1707466"/>
              <a:ext cx="676691" cy="389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r>
                <a:rPr kumimoji="1" lang="en-US" altLang="ko-KR" sz="1000" dirty="0" smtClean="0">
                  <a:latin typeface="+mj-lt"/>
                </a:rPr>
                <a:t>(</a:t>
              </a:r>
              <a:r>
                <a:rPr kumimoji="1" lang="ko-KR" altLang="en-US" sz="1000" dirty="0" smtClean="0">
                  <a:latin typeface="+mj-lt"/>
                </a:rPr>
                <a:t>단위 </a:t>
              </a:r>
              <a:r>
                <a:rPr kumimoji="1" lang="en-US" altLang="ko-KR" sz="1000" dirty="0" smtClean="0">
                  <a:latin typeface="+mj-lt"/>
                </a:rPr>
                <a:t>: </a:t>
              </a:r>
              <a:r>
                <a:rPr kumimoji="1" lang="ko-KR" altLang="en-US" sz="1000" dirty="0" smtClean="0">
                  <a:latin typeface="+mj-lt"/>
                </a:rPr>
                <a:t>건</a:t>
              </a:r>
              <a:r>
                <a:rPr kumimoji="1" lang="en-US" altLang="ko-KR" sz="1000" dirty="0" smtClean="0">
                  <a:latin typeface="+mj-lt"/>
                </a:rPr>
                <a:t>)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467541" y="2972428"/>
            <a:ext cx="8064896" cy="488247"/>
            <a:chOff x="467541" y="2972428"/>
            <a:chExt cx="8064896" cy="488247"/>
          </a:xfrm>
        </p:grpSpPr>
        <p:sp>
          <p:nvSpPr>
            <p:cNvPr id="19" name="Text Box 3"/>
            <p:cNvSpPr txBox="1">
              <a:spLocks noChangeArrowheads="1"/>
            </p:cNvSpPr>
            <p:nvPr/>
          </p:nvSpPr>
          <p:spPr bwMode="auto">
            <a:xfrm>
              <a:off x="467541" y="2972428"/>
              <a:ext cx="8064896" cy="389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2022</a:t>
              </a:r>
              <a:r>
                <a:rPr kumimoji="1" lang="ko-KR" altLang="en-US" sz="1600" b="1" dirty="0" smtClean="0">
                  <a:latin typeface="+mj-lt"/>
                </a:rPr>
                <a:t>년 유지</a:t>
              </a:r>
              <a:r>
                <a:rPr kumimoji="1" lang="en-US" altLang="ko-KR" sz="1600" b="1" dirty="0" smtClean="0">
                  <a:latin typeface="+mj-lt"/>
                </a:rPr>
                <a:t>·</a:t>
              </a:r>
              <a:r>
                <a:rPr kumimoji="1" lang="ko-KR" altLang="en-US" sz="1600" b="1" dirty="0" smtClean="0">
                  <a:latin typeface="+mj-lt"/>
                </a:rPr>
                <a:t>보수 개요 </a:t>
              </a:r>
              <a:r>
                <a:rPr kumimoji="1" lang="en-US" altLang="ko-KR" sz="1600" b="1" dirty="0" smtClean="0">
                  <a:latin typeface="+mj-lt"/>
                </a:rPr>
                <a:t>: 99</a:t>
              </a:r>
              <a:r>
                <a:rPr kumimoji="1" lang="ko-KR" altLang="en-US" sz="1600" b="1" dirty="0" smtClean="0">
                  <a:latin typeface="+mj-lt"/>
                </a:rPr>
                <a:t>건</a:t>
              </a:r>
              <a:r>
                <a:rPr kumimoji="1" lang="en-US" altLang="ko-KR" sz="1600" b="1" dirty="0" smtClean="0">
                  <a:latin typeface="+mj-lt"/>
                </a:rPr>
                <a:t>,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16,599</a:t>
              </a:r>
              <a:r>
                <a:rPr kumimoji="1" lang="ko-KR" altLang="en-US" sz="1600" b="1" dirty="0" smtClean="0">
                  <a:latin typeface="+mj-lt"/>
                </a:rPr>
                <a:t>백만원</a:t>
              </a:r>
              <a:endParaRPr kumimoji="1" lang="en-US" altLang="ko-KR" sz="1600" b="1" dirty="0" smtClean="0">
                <a:latin typeface="+mj-lt"/>
              </a:endParaRPr>
            </a:p>
          </p:txBody>
        </p:sp>
        <p:sp>
          <p:nvSpPr>
            <p:cNvPr id="25" name="Text Box 3"/>
            <p:cNvSpPr txBox="1">
              <a:spLocks noChangeArrowheads="1"/>
            </p:cNvSpPr>
            <p:nvPr/>
          </p:nvSpPr>
          <p:spPr bwMode="auto">
            <a:xfrm>
              <a:off x="7314959" y="3071529"/>
              <a:ext cx="1167547" cy="389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r>
                <a:rPr kumimoji="1" lang="en-US" altLang="ko-KR" sz="1000" dirty="0" smtClean="0">
                  <a:latin typeface="+mj-lt"/>
                </a:rPr>
                <a:t>(</a:t>
              </a:r>
              <a:r>
                <a:rPr kumimoji="1" lang="ko-KR" altLang="en-US" sz="1000" dirty="0" smtClean="0">
                  <a:latin typeface="+mj-lt"/>
                </a:rPr>
                <a:t>단위 </a:t>
              </a:r>
              <a:r>
                <a:rPr kumimoji="1" lang="en-US" altLang="ko-KR" sz="1000" dirty="0" smtClean="0">
                  <a:latin typeface="+mj-lt"/>
                </a:rPr>
                <a:t>: </a:t>
              </a:r>
              <a:r>
                <a:rPr kumimoji="1" lang="ko-KR" altLang="en-US" sz="1000" dirty="0" smtClean="0">
                  <a:latin typeface="+mj-lt"/>
                </a:rPr>
                <a:t>건</a:t>
              </a:r>
              <a:r>
                <a:rPr kumimoji="1" lang="en-US" altLang="ko-KR" sz="1000" dirty="0" smtClean="0">
                  <a:latin typeface="+mj-lt"/>
                </a:rPr>
                <a:t>/</a:t>
              </a:r>
              <a:r>
                <a:rPr kumimoji="1" lang="ko-KR" altLang="en-US" sz="1000" dirty="0" smtClean="0">
                  <a:latin typeface="+mj-lt"/>
                </a:rPr>
                <a:t>백만원</a:t>
              </a:r>
              <a:r>
                <a:rPr kumimoji="1" lang="en-US" altLang="ko-KR" sz="1000" dirty="0" smtClean="0">
                  <a:latin typeface="+mj-lt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199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교차로 상습정체 구간 개선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470343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13970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❙개선방안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893409"/>
            <a:chOff x="251520" y="1131590"/>
            <a:chExt cx="8280920" cy="97902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❙추진배경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1"/>
              <a:ext cx="8064896" cy="4585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신도시</a:t>
              </a:r>
              <a:r>
                <a:rPr kumimoji="1" lang="en-US" altLang="ko-KR" sz="1600" b="1" dirty="0" smtClean="0">
                  <a:latin typeface="+mj-lt"/>
                </a:rPr>
                <a:t>·</a:t>
              </a:r>
              <a:r>
                <a:rPr kumimoji="1" lang="ko-KR" altLang="en-US" sz="1600" b="1" dirty="0" smtClean="0">
                  <a:latin typeface="+mj-lt"/>
                </a:rPr>
                <a:t>산업단지 개발로 교통혼잡 구간 증가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err="1" smtClean="0">
                  <a:latin typeface="+mj-lt"/>
                </a:rPr>
                <a:t>대체도로</a:t>
              </a:r>
              <a:r>
                <a:rPr kumimoji="1" lang="ko-KR" altLang="en-US" sz="1600" b="1" dirty="0" smtClean="0">
                  <a:latin typeface="+mj-lt"/>
                </a:rPr>
                <a:t> 건설 확장은 </a:t>
              </a:r>
              <a:r>
                <a:rPr kumimoji="1" lang="en-US" altLang="ko-KR" sz="1600" b="1" dirty="0" smtClean="0">
                  <a:latin typeface="+mj-lt"/>
                </a:rPr>
                <a:t>10</a:t>
              </a:r>
              <a:r>
                <a:rPr kumimoji="1" lang="ko-KR" altLang="en-US" sz="1600" b="1" dirty="0" smtClean="0">
                  <a:latin typeface="+mj-lt"/>
                </a:rPr>
                <a:t>년 이상 소요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531661"/>
            <a:ext cx="8064896" cy="1048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상습정체 교차로 </a:t>
            </a:r>
            <a:r>
              <a:rPr kumimoji="1" lang="ko-KR" altLang="en-US" sz="1600" b="1" dirty="0" err="1" smtClean="0">
                <a:latin typeface="+mj-lt"/>
              </a:rPr>
              <a:t>기하구조</a:t>
            </a:r>
            <a:r>
              <a:rPr kumimoji="1" lang="ko-KR" altLang="en-US" sz="1600" b="1" dirty="0" smtClean="0">
                <a:latin typeface="+mj-lt"/>
              </a:rPr>
              <a:t> 개선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도로 확장을 통한 좌</a:t>
            </a:r>
            <a:r>
              <a:rPr kumimoji="1" lang="en-US" altLang="ko-KR" sz="1600" b="1" dirty="0" smtClean="0">
                <a:latin typeface="+mj-lt"/>
              </a:rPr>
              <a:t>·</a:t>
            </a:r>
            <a:r>
              <a:rPr kumimoji="1" lang="ko-KR" altLang="en-US" sz="1600" b="1" dirty="0" smtClean="0">
                <a:latin typeface="+mj-lt"/>
              </a:rPr>
              <a:t>우회전 차로 연장 등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도로구역</a:t>
            </a:r>
            <a:r>
              <a:rPr kumimoji="1" lang="ko-KR" altLang="en-US" sz="1600" b="1" dirty="0" smtClean="0">
                <a:latin typeface="+mj-ea"/>
              </a:rPr>
              <a:t> 내 녹지중앙분리대 축소</a:t>
            </a:r>
            <a:r>
              <a:rPr kumimoji="1" lang="en-US" altLang="ko-KR" sz="1600" b="1" dirty="0" smtClean="0">
                <a:latin typeface="+mj-ea"/>
              </a:rPr>
              <a:t>, </a:t>
            </a:r>
            <a:r>
              <a:rPr kumimoji="1" lang="ko-KR" altLang="en-US" sz="1600" b="1" dirty="0" err="1" smtClean="0">
                <a:latin typeface="+mj-ea"/>
              </a:rPr>
              <a:t>차로수</a:t>
            </a:r>
            <a:r>
              <a:rPr kumimoji="1" lang="ko-KR" altLang="en-US" sz="1600" b="1" dirty="0" smtClean="0">
                <a:latin typeface="+mj-ea"/>
              </a:rPr>
              <a:t> 조정을 통한 도로용량 증대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추진 실적 </a:t>
            </a:r>
            <a:r>
              <a:rPr kumimoji="1" lang="en-US" altLang="ko-KR" sz="1600" b="1" dirty="0" smtClean="0">
                <a:latin typeface="+mj-ea"/>
              </a:rPr>
              <a:t>: 4</a:t>
            </a:r>
            <a:r>
              <a:rPr kumimoji="1" lang="ko-KR" altLang="en-US" sz="1600" b="1" dirty="0" smtClean="0">
                <a:latin typeface="+mj-ea"/>
              </a:rPr>
              <a:t>개 지역</a:t>
            </a:r>
            <a:r>
              <a:rPr kumimoji="1" lang="en-US" altLang="ko-KR" sz="1600" b="1" dirty="0" smtClean="0">
                <a:latin typeface="+mj-ea"/>
              </a:rPr>
              <a:t>,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3100</a:t>
            </a:r>
            <a:r>
              <a:rPr kumimoji="1" lang="ko-KR" altLang="en-US" sz="1600" b="1" dirty="0" smtClean="0">
                <a:latin typeface="+mj-ea"/>
              </a:rPr>
              <a:t>백만원</a:t>
            </a:r>
            <a:endParaRPr kumimoji="1" lang="en-US" altLang="ko-KR" sz="16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039682"/>
              </p:ext>
            </p:extLst>
          </p:nvPr>
        </p:nvGraphicFramePr>
        <p:xfrm>
          <a:off x="510237" y="3640777"/>
          <a:ext cx="8064897" cy="895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1464932045"/>
                    </a:ext>
                  </a:extLst>
                </a:gridCol>
                <a:gridCol w="2088233">
                  <a:extLst>
                    <a:ext uri="{9D8B030D-6E8A-4147-A177-3AD203B41FA5}">
                      <a16:colId xmlns:a16="http://schemas.microsoft.com/office/drawing/2014/main" val="4037949504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171967981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438168144"/>
                    </a:ext>
                  </a:extLst>
                </a:gridCol>
              </a:tblGrid>
              <a:tr h="4477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벧엘교회</a:t>
                      </a:r>
                      <a:r>
                        <a:rPr lang="ko-KR" altLang="en-US" sz="1400" dirty="0" smtClean="0"/>
                        <a:t> 교차로 앞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심학산 교차로 앞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아동사거리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국지도 </a:t>
                      </a:r>
                      <a:r>
                        <a:rPr lang="en-US" altLang="ko-KR" sz="1400" dirty="0" smtClean="0"/>
                        <a:t>56</a:t>
                      </a:r>
                      <a:r>
                        <a:rPr lang="ko-KR" altLang="en-US" sz="1400" dirty="0" smtClean="0"/>
                        <a:t>호선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9664704"/>
                  </a:ext>
                </a:extLst>
              </a:tr>
              <a:tr h="4477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500</a:t>
                      </a:r>
                      <a:r>
                        <a:rPr lang="ko-KR" altLang="en-US" sz="1400" dirty="0" smtClean="0"/>
                        <a:t>백만원</a:t>
                      </a:r>
                      <a:r>
                        <a:rPr lang="en-US" altLang="ko-KR" sz="1400" dirty="0" smtClean="0"/>
                        <a:t>/9</a:t>
                      </a:r>
                      <a:r>
                        <a:rPr lang="ko-KR" altLang="en-US" sz="1400" dirty="0" smtClean="0"/>
                        <a:t>월 </a:t>
                      </a:r>
                      <a:r>
                        <a:rPr lang="ko-KR" altLang="en-US" sz="1400" dirty="0" err="1" smtClean="0"/>
                        <a:t>완료</a:t>
                      </a:r>
                      <a:r>
                        <a:rPr lang="ko-KR" altLang="en-US" sz="1400" baseline="30000" dirty="0" err="1" smtClean="0"/>
                        <a:t>예정</a:t>
                      </a:r>
                      <a:endParaRPr lang="ko-KR" altLang="en-US" sz="1400" baseline="3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800</a:t>
                      </a:r>
                      <a:r>
                        <a:rPr lang="ko-KR" altLang="en-US" sz="1400" dirty="0" smtClean="0"/>
                        <a:t>백만원</a:t>
                      </a:r>
                      <a:r>
                        <a:rPr lang="en-US" altLang="ko-KR" sz="1400" dirty="0" smtClean="0"/>
                        <a:t>/9</a:t>
                      </a:r>
                      <a:r>
                        <a:rPr lang="ko-KR" altLang="en-US" sz="1400" dirty="0" smtClean="0"/>
                        <a:t>월 </a:t>
                      </a:r>
                      <a:r>
                        <a:rPr lang="ko-KR" altLang="en-US" sz="1400" dirty="0" err="1" smtClean="0"/>
                        <a:t>완료</a:t>
                      </a:r>
                      <a:r>
                        <a:rPr lang="ko-KR" altLang="en-US" sz="1400" baseline="30000" dirty="0" err="1" smtClean="0"/>
                        <a:t>예정</a:t>
                      </a:r>
                      <a:endParaRPr lang="ko-KR" altLang="en-US" sz="1400" baseline="3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1,000</a:t>
                      </a:r>
                      <a:r>
                        <a:rPr lang="ko-KR" altLang="en-US" sz="1400" dirty="0" smtClean="0"/>
                        <a:t>백만원</a:t>
                      </a:r>
                      <a:r>
                        <a:rPr lang="en-US" altLang="ko-KR" sz="1400" dirty="0" smtClean="0"/>
                        <a:t>/5</a:t>
                      </a:r>
                      <a:r>
                        <a:rPr lang="ko-KR" altLang="en-US" sz="1400" dirty="0" smtClean="0"/>
                        <a:t>월 완료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800</a:t>
                      </a:r>
                      <a:r>
                        <a:rPr lang="ko-KR" altLang="en-US" sz="1400" dirty="0" smtClean="0"/>
                        <a:t>백만원</a:t>
                      </a:r>
                      <a:r>
                        <a:rPr lang="en-US" altLang="ko-KR" sz="1400" dirty="0" smtClean="0"/>
                        <a:t>/9</a:t>
                      </a:r>
                      <a:r>
                        <a:rPr lang="ko-KR" altLang="en-US" sz="1400" dirty="0" smtClean="0"/>
                        <a:t>월 </a:t>
                      </a:r>
                      <a:r>
                        <a:rPr lang="ko-KR" altLang="en-US" sz="1400" dirty="0" err="1" smtClean="0"/>
                        <a:t>완료</a:t>
                      </a:r>
                      <a:r>
                        <a:rPr lang="ko-KR" altLang="en-US" sz="1400" baseline="30000" dirty="0" err="1" smtClean="0"/>
                        <a:t>예정</a:t>
                      </a:r>
                      <a:endParaRPr lang="ko-KR" altLang="en-US" sz="1400" baseline="30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419325"/>
                  </a:ext>
                </a:extLst>
              </a:tr>
            </a:tbl>
          </a:graphicData>
        </a:graphic>
      </p:graphicFrame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95536" y="4486860"/>
            <a:ext cx="8103808" cy="389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en-US" altLang="ko-KR" sz="1000" dirty="0" smtClean="0">
                <a:latin typeface="+mj-lt"/>
              </a:rPr>
              <a:t> * [(</a:t>
            </a:r>
            <a:r>
              <a:rPr kumimoji="1" lang="ko-KR" altLang="en-US" sz="1000" dirty="0" smtClean="0">
                <a:latin typeface="+mj-lt"/>
              </a:rPr>
              <a:t>참고</a:t>
            </a:r>
            <a:r>
              <a:rPr kumimoji="1" lang="en-US" altLang="ko-KR" sz="1000" dirty="0" smtClean="0">
                <a:latin typeface="+mj-lt"/>
              </a:rPr>
              <a:t>) </a:t>
            </a:r>
            <a:r>
              <a:rPr kumimoji="1" lang="ko-KR" altLang="en-US" sz="1000" dirty="0" smtClean="0">
                <a:latin typeface="+mj-lt"/>
              </a:rPr>
              <a:t>그간 </a:t>
            </a:r>
            <a:r>
              <a:rPr kumimoji="1" lang="ko-KR" altLang="en-US" sz="1000" dirty="0" smtClean="0">
                <a:latin typeface="+mj-lt"/>
              </a:rPr>
              <a:t>추진실적</a:t>
            </a:r>
            <a:r>
              <a:rPr kumimoji="1" lang="en-US" altLang="ko-KR" sz="1000" dirty="0" smtClean="0">
                <a:latin typeface="+mj-lt"/>
              </a:rPr>
              <a:t>]  : (</a:t>
            </a:r>
            <a:r>
              <a:rPr kumimoji="1" lang="ko-KR" altLang="en-US" sz="1000" dirty="0" smtClean="0">
                <a:latin typeface="+mj-lt"/>
              </a:rPr>
              <a:t>기간</a:t>
            </a:r>
            <a:r>
              <a:rPr kumimoji="1" lang="en-US" altLang="ko-KR" sz="1000" dirty="0" smtClean="0">
                <a:latin typeface="+mj-lt"/>
              </a:rPr>
              <a:t>) 2019</a:t>
            </a:r>
            <a:r>
              <a:rPr kumimoji="1" lang="ko-KR" altLang="en-US" sz="1000" dirty="0" smtClean="0">
                <a:latin typeface="+mj-lt"/>
              </a:rPr>
              <a:t>년</a:t>
            </a:r>
            <a:r>
              <a:rPr kumimoji="1" lang="en-US" altLang="ko-KR" sz="1000" dirty="0" smtClean="0">
                <a:latin typeface="+mj-lt"/>
              </a:rPr>
              <a:t>~2021</a:t>
            </a:r>
            <a:r>
              <a:rPr kumimoji="1" lang="ko-KR" altLang="en-US" sz="1000" dirty="0" smtClean="0">
                <a:latin typeface="+mj-lt"/>
              </a:rPr>
              <a:t>년</a:t>
            </a:r>
            <a:r>
              <a:rPr kumimoji="1" lang="en-US" altLang="ko-KR" sz="1000" dirty="0" smtClean="0">
                <a:latin typeface="+mj-lt"/>
              </a:rPr>
              <a:t>, </a:t>
            </a:r>
            <a:r>
              <a:rPr kumimoji="1" lang="ko-KR" altLang="en-US" sz="1000" dirty="0" smtClean="0">
                <a:latin typeface="+mj-lt"/>
              </a:rPr>
              <a:t> </a:t>
            </a:r>
            <a:r>
              <a:rPr kumimoji="1" lang="en-US" altLang="ko-KR" sz="1000" dirty="0" smtClean="0">
                <a:latin typeface="+mj-lt"/>
              </a:rPr>
              <a:t>(</a:t>
            </a:r>
            <a:r>
              <a:rPr kumimoji="1" lang="ko-KR" altLang="en-US" sz="1000" dirty="0" smtClean="0">
                <a:latin typeface="+mj-lt"/>
              </a:rPr>
              <a:t>추진실적</a:t>
            </a:r>
            <a:r>
              <a:rPr kumimoji="1" lang="en-US" altLang="ko-KR" sz="1000" dirty="0" smtClean="0">
                <a:latin typeface="+mj-lt"/>
              </a:rPr>
              <a:t>) 7</a:t>
            </a:r>
            <a:r>
              <a:rPr kumimoji="1" lang="ko-KR" altLang="en-US" sz="1000" dirty="0" smtClean="0">
                <a:latin typeface="+mj-lt"/>
              </a:rPr>
              <a:t>건</a:t>
            </a:r>
            <a:r>
              <a:rPr kumimoji="1" lang="en-US" altLang="ko-KR" sz="1000" dirty="0" smtClean="0">
                <a:latin typeface="+mj-lt"/>
              </a:rPr>
              <a:t>,</a:t>
            </a:r>
            <a:r>
              <a:rPr kumimoji="1" lang="ko-KR" altLang="en-US" sz="1000" dirty="0" smtClean="0">
                <a:latin typeface="+mj-lt"/>
              </a:rPr>
              <a:t> </a:t>
            </a:r>
            <a:r>
              <a:rPr kumimoji="1" lang="en-US" altLang="ko-KR" sz="1000" dirty="0" smtClean="0">
                <a:latin typeface="+mj-lt"/>
              </a:rPr>
              <a:t>76</a:t>
            </a:r>
            <a:r>
              <a:rPr kumimoji="1" lang="ko-KR" altLang="en-US" sz="1000" dirty="0" smtClean="0">
                <a:latin typeface="+mj-lt"/>
              </a:rPr>
              <a:t>억원 </a:t>
            </a:r>
            <a:endParaRPr kumimoji="1" lang="en-US" altLang="ko-KR" sz="10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708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원활한 교통소통을 위한 제설작업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3075431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29084" y="268473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❙추진계획 </a:t>
            </a:r>
            <a:r>
              <a:rPr lang="en-US" altLang="ko-KR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(2022</a:t>
            </a:r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~ 2023</a:t>
            </a:r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69371"/>
            <a:ext cx="8280920" cy="1141746"/>
            <a:chOff x="251520" y="1172989"/>
            <a:chExt cx="8280920" cy="1251154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72989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❙추진실적</a:t>
              </a:r>
              <a:r>
                <a:rPr lang="en-US" altLang="ko-KR" sz="2000" b="1" dirty="0" smtClean="0">
                  <a:solidFill>
                    <a:srgbClr val="0000CC"/>
                  </a:solidFill>
                  <a:latin typeface="+mn-ea"/>
                </a:rPr>
                <a:t>(2021</a:t>
              </a:r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년</a:t>
              </a:r>
              <a:r>
                <a:rPr lang="en-US" altLang="ko-KR" sz="2000" b="1" dirty="0" smtClean="0">
                  <a:solidFill>
                    <a:srgbClr val="0000CC"/>
                  </a:solidFill>
                  <a:latin typeface="+mn-ea"/>
                </a:rPr>
                <a:t>~2022</a:t>
              </a:r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년</a:t>
              </a:r>
              <a:r>
                <a:rPr lang="en-US" altLang="ko-KR" sz="2000" b="1" dirty="0" smtClean="0">
                  <a:solidFill>
                    <a:srgbClr val="0000CC"/>
                  </a:solidFill>
                  <a:latin typeface="+mn-ea"/>
                </a:rPr>
                <a:t>)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사  업 비 </a:t>
              </a:r>
              <a:r>
                <a:rPr kumimoji="1" lang="en-US" altLang="ko-KR" sz="1600" b="1" dirty="0" smtClean="0">
                  <a:latin typeface="+mj-lt"/>
                </a:rPr>
                <a:t>: 5,689</a:t>
              </a:r>
              <a:r>
                <a:rPr kumimoji="1" lang="ko-KR" altLang="en-US" sz="1600" b="1" dirty="0" smtClean="0">
                  <a:latin typeface="+mj-lt"/>
                </a:rPr>
                <a:t>백만원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err="1" smtClean="0">
                  <a:latin typeface="+mj-lt"/>
                </a:rPr>
                <a:t>임차장비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2,894, </a:t>
              </a:r>
              <a:r>
                <a:rPr kumimoji="1" lang="ko-KR" altLang="en-US" sz="1600" b="1" dirty="0" err="1" smtClean="0">
                  <a:latin typeface="+mj-lt"/>
                </a:rPr>
                <a:t>제설제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1,975, </a:t>
              </a:r>
              <a:r>
                <a:rPr kumimoji="1" lang="ko-KR" altLang="en-US" sz="1600" b="1" dirty="0" smtClean="0">
                  <a:latin typeface="+mj-lt"/>
                </a:rPr>
                <a:t>기타 </a:t>
              </a:r>
              <a:r>
                <a:rPr kumimoji="1" lang="en-US" altLang="ko-KR" sz="1600" b="1" dirty="0" smtClean="0">
                  <a:latin typeface="+mj-lt"/>
                </a:rPr>
                <a:t>820)</a:t>
              </a:r>
              <a:endParaRPr kumimoji="1" lang="en-US" altLang="ko-KR" sz="1500" b="1" dirty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ea"/>
                </a:rPr>
                <a:t> </a:t>
              </a:r>
              <a:r>
                <a:rPr kumimoji="1" lang="ko-KR" altLang="en-US" sz="1600" b="1" dirty="0" err="1" smtClean="0">
                  <a:latin typeface="+mj-ea"/>
                </a:rPr>
                <a:t>제설추진</a:t>
              </a:r>
              <a:r>
                <a:rPr kumimoji="1" lang="ko-KR" altLang="en-US" sz="1600" b="1" dirty="0" smtClean="0">
                  <a:latin typeface="+mj-ea"/>
                </a:rPr>
                <a:t> </a:t>
              </a:r>
              <a:r>
                <a:rPr kumimoji="1" lang="en-US" altLang="ko-KR" sz="1600" b="1" dirty="0" smtClean="0">
                  <a:latin typeface="+mj-ea"/>
                </a:rPr>
                <a:t>: 15</a:t>
              </a:r>
              <a:r>
                <a:rPr kumimoji="1" lang="ko-KR" altLang="en-US" sz="1600" b="1" dirty="0" smtClean="0">
                  <a:latin typeface="+mj-ea"/>
                </a:rPr>
                <a:t>회</a:t>
              </a:r>
              <a:r>
                <a:rPr kumimoji="1" lang="en-US" altLang="ko-KR" sz="1600" b="1" dirty="0" smtClean="0">
                  <a:latin typeface="+mj-ea"/>
                </a:rPr>
                <a:t>(</a:t>
              </a:r>
              <a:r>
                <a:rPr kumimoji="1" lang="ko-KR" altLang="en-US" sz="1600" b="1" dirty="0" smtClean="0">
                  <a:latin typeface="+mj-ea"/>
                </a:rPr>
                <a:t>예보에 따른 </a:t>
              </a:r>
              <a:r>
                <a:rPr kumimoji="1" lang="ko-KR" altLang="en-US" sz="1600" b="1" dirty="0" err="1" smtClean="0">
                  <a:latin typeface="+mj-ea"/>
                </a:rPr>
                <a:t>대기근무</a:t>
              </a:r>
              <a:r>
                <a:rPr kumimoji="1" lang="ko-KR" altLang="en-US" sz="1600" b="1" dirty="0" smtClean="0">
                  <a:latin typeface="+mj-ea"/>
                </a:rPr>
                <a:t> 포함</a:t>
              </a:r>
              <a:r>
                <a:rPr kumimoji="1" lang="en-US" altLang="ko-KR" sz="1600" b="1" dirty="0" smtClean="0">
                  <a:latin typeface="+mj-ea"/>
                </a:rPr>
                <a:t>)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3136749"/>
            <a:ext cx="8190960" cy="1730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기      간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en-US" altLang="ko-KR" sz="1600" dirty="0" smtClean="0">
                <a:latin typeface="+mj-lt"/>
              </a:rPr>
              <a:t>2022</a:t>
            </a:r>
            <a:r>
              <a:rPr kumimoji="1" lang="ko-KR" altLang="en-US" sz="1600" dirty="0" smtClean="0">
                <a:latin typeface="+mj-lt"/>
              </a:rPr>
              <a:t>년</a:t>
            </a:r>
            <a:r>
              <a:rPr kumimoji="1" lang="en-US" altLang="ko-KR" sz="1600" dirty="0" smtClean="0">
                <a:latin typeface="+mj-lt"/>
              </a:rPr>
              <a:t> 11</a:t>
            </a:r>
            <a:r>
              <a:rPr kumimoji="1" lang="ko-KR" altLang="en-US" sz="1600" dirty="0" smtClean="0">
                <a:latin typeface="+mj-lt"/>
              </a:rPr>
              <a:t>월 </a:t>
            </a:r>
            <a:r>
              <a:rPr kumimoji="1" lang="en-US" altLang="ko-KR" sz="1600" dirty="0" smtClean="0">
                <a:latin typeface="+mj-lt"/>
              </a:rPr>
              <a:t>~ 2023</a:t>
            </a:r>
            <a:r>
              <a:rPr kumimoji="1" lang="ko-KR" altLang="en-US" sz="1600" dirty="0" smtClean="0">
                <a:latin typeface="+mj-lt"/>
              </a:rPr>
              <a:t>년</a:t>
            </a:r>
            <a:r>
              <a:rPr kumimoji="1" lang="en-US" altLang="ko-KR" sz="1600" dirty="0" smtClean="0">
                <a:latin typeface="+mj-lt"/>
              </a:rPr>
              <a:t> 3</a:t>
            </a:r>
            <a:r>
              <a:rPr kumimoji="1" lang="ko-KR" altLang="en-US" sz="1600" dirty="0" smtClean="0">
                <a:latin typeface="+mj-lt"/>
              </a:rPr>
              <a:t>월</a:t>
            </a:r>
            <a:r>
              <a:rPr kumimoji="1" lang="en-US" altLang="ko-KR" sz="1600" dirty="0" smtClean="0">
                <a:latin typeface="+mj-lt"/>
              </a:rPr>
              <a:t>(4</a:t>
            </a:r>
            <a:r>
              <a:rPr kumimoji="1" lang="ko-KR" altLang="en-US" sz="1600" dirty="0" smtClean="0">
                <a:latin typeface="+mj-lt"/>
              </a:rPr>
              <a:t>개월</a:t>
            </a:r>
            <a:r>
              <a:rPr kumimoji="1" lang="en-US" altLang="ko-KR" sz="1600" dirty="0" smtClean="0">
                <a:latin typeface="+mj-lt"/>
              </a:rPr>
              <a:t>)</a:t>
            </a:r>
            <a:endParaRPr kumimoji="1" lang="en-US" altLang="ko-KR" sz="1600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제설노선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dirty="0" smtClean="0">
                <a:latin typeface="+mj-ea"/>
              </a:rPr>
              <a:t>파주시 전역</a:t>
            </a:r>
            <a:r>
              <a:rPr kumimoji="1" lang="en-US" altLang="ko-KR" sz="1600" dirty="0" smtClean="0">
                <a:latin typeface="+mj-ea"/>
              </a:rPr>
              <a:t>(915km+</a:t>
            </a:r>
            <a:r>
              <a:rPr kumimoji="1" lang="el-GR" altLang="ko-KR" sz="1600" dirty="0" smtClean="0">
                <a:latin typeface="+mj-ea"/>
              </a:rPr>
              <a:t>α</a:t>
            </a:r>
            <a:r>
              <a:rPr kumimoji="1" lang="en-US" altLang="ko-KR" sz="1600" dirty="0" smtClean="0">
                <a:latin typeface="+mj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사  업 비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en-US" altLang="ko-KR" sz="1600" dirty="0" smtClean="0">
                <a:latin typeface="+mj-ea"/>
              </a:rPr>
              <a:t>5,257</a:t>
            </a:r>
            <a:r>
              <a:rPr kumimoji="1" lang="ko-KR" altLang="en-US" sz="1600" dirty="0" smtClean="0">
                <a:latin typeface="+mj-ea"/>
              </a:rPr>
              <a:t>백만원 </a:t>
            </a:r>
            <a:r>
              <a:rPr kumimoji="1" lang="en-US" altLang="ko-KR" sz="1600" dirty="0" smtClean="0">
                <a:latin typeface="+mj-ea"/>
              </a:rPr>
              <a:t>(</a:t>
            </a:r>
            <a:r>
              <a:rPr kumimoji="1" lang="ko-KR" altLang="en-US" sz="1600" dirty="0" err="1" smtClean="0">
                <a:latin typeface="+mj-ea"/>
              </a:rPr>
              <a:t>임차장비</a:t>
            </a:r>
            <a:r>
              <a:rPr kumimoji="1" lang="ko-KR" altLang="en-US" sz="1600" dirty="0" smtClean="0">
                <a:latin typeface="+mj-ea"/>
              </a:rPr>
              <a:t> </a:t>
            </a:r>
            <a:r>
              <a:rPr kumimoji="1" lang="en-US" altLang="ko-KR" sz="1600" dirty="0" smtClean="0">
                <a:latin typeface="+mj-ea"/>
              </a:rPr>
              <a:t>3,712, </a:t>
            </a:r>
            <a:r>
              <a:rPr kumimoji="1" lang="ko-KR" altLang="en-US" sz="1600" dirty="0" err="1" smtClean="0">
                <a:latin typeface="+mj-ea"/>
              </a:rPr>
              <a:t>제설제</a:t>
            </a:r>
            <a:r>
              <a:rPr kumimoji="1" lang="ko-KR" altLang="en-US" sz="1600" dirty="0" smtClean="0">
                <a:latin typeface="+mj-ea"/>
              </a:rPr>
              <a:t> </a:t>
            </a:r>
            <a:r>
              <a:rPr kumimoji="1" lang="en-US" altLang="ko-KR" sz="1600" dirty="0" smtClean="0">
                <a:latin typeface="+mj-ea"/>
              </a:rPr>
              <a:t>1,000, </a:t>
            </a:r>
            <a:r>
              <a:rPr kumimoji="1" lang="ko-KR" altLang="en-US" sz="1600" dirty="0" smtClean="0">
                <a:latin typeface="+mj-ea"/>
              </a:rPr>
              <a:t>기타 </a:t>
            </a:r>
            <a:r>
              <a:rPr kumimoji="1" lang="en-US" altLang="ko-KR" sz="1600" dirty="0" smtClean="0">
                <a:latin typeface="+mj-ea"/>
              </a:rPr>
              <a:t>545)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제  설 제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dirty="0" smtClean="0">
                <a:latin typeface="+mj-ea"/>
              </a:rPr>
              <a:t>보유량 </a:t>
            </a:r>
            <a:r>
              <a:rPr kumimoji="1" lang="en-US" altLang="ko-KR" sz="1600" dirty="0" smtClean="0">
                <a:latin typeface="+mj-ea"/>
              </a:rPr>
              <a:t>3,799</a:t>
            </a:r>
            <a:r>
              <a:rPr kumimoji="1" lang="ko-KR" altLang="en-US" sz="1600" dirty="0" smtClean="0">
                <a:latin typeface="+mj-ea"/>
              </a:rPr>
              <a:t>톤 </a:t>
            </a:r>
            <a:r>
              <a:rPr kumimoji="1" lang="en-US" altLang="ko-KR" sz="1600" dirty="0" smtClean="0">
                <a:latin typeface="+mj-ea"/>
              </a:rPr>
              <a:t>l </a:t>
            </a:r>
            <a:r>
              <a:rPr kumimoji="1" lang="ko-KR" altLang="en-US" sz="1600" dirty="0" smtClean="0">
                <a:latin typeface="+mj-ea"/>
              </a:rPr>
              <a:t>보유 목표 </a:t>
            </a:r>
            <a:r>
              <a:rPr kumimoji="1" lang="en-US" altLang="ko-KR" sz="1600" dirty="0" smtClean="0">
                <a:latin typeface="+mj-ea"/>
              </a:rPr>
              <a:t>1</a:t>
            </a:r>
            <a:r>
              <a:rPr kumimoji="1" lang="ko-KR" altLang="en-US" sz="1600" dirty="0" err="1" smtClean="0">
                <a:latin typeface="+mj-ea"/>
              </a:rPr>
              <a:t>만톤</a:t>
            </a:r>
            <a:r>
              <a:rPr kumimoji="1" lang="ko-KR" altLang="en-US" sz="1600" dirty="0" smtClean="0">
                <a:latin typeface="+mj-ea"/>
              </a:rPr>
              <a:t> 이상 </a:t>
            </a:r>
            <a:r>
              <a:rPr kumimoji="1" lang="en-US" altLang="ko-KR" sz="1600" dirty="0" smtClean="0">
                <a:latin typeface="+mj-ea"/>
              </a:rPr>
              <a:t>l </a:t>
            </a:r>
            <a:r>
              <a:rPr kumimoji="1" lang="ko-KR" altLang="en-US" sz="1600" dirty="0" smtClean="0">
                <a:latin typeface="+mj-ea"/>
              </a:rPr>
              <a:t>구매 계획 </a:t>
            </a:r>
            <a:r>
              <a:rPr kumimoji="1" lang="en-US" altLang="ko-KR" sz="1600" dirty="0" smtClean="0">
                <a:latin typeface="+mj-ea"/>
              </a:rPr>
              <a:t>7</a:t>
            </a:r>
            <a:r>
              <a:rPr kumimoji="1" lang="ko-KR" altLang="en-US" sz="1600" dirty="0" err="1" smtClean="0">
                <a:latin typeface="+mj-ea"/>
              </a:rPr>
              <a:t>천톤</a:t>
            </a:r>
            <a:r>
              <a:rPr kumimoji="1" lang="ko-KR" altLang="en-US" sz="1600" dirty="0" smtClean="0">
                <a:latin typeface="+mj-ea"/>
              </a:rPr>
              <a:t> 이상</a:t>
            </a:r>
            <a:r>
              <a:rPr kumimoji="1" lang="en-US" altLang="ko-KR" sz="1400" spc="-150" baseline="30000" dirty="0" smtClean="0">
                <a:latin typeface="+mj-ea"/>
              </a:rPr>
              <a:t>(3,000</a:t>
            </a:r>
            <a:r>
              <a:rPr kumimoji="1" lang="ko-KR" altLang="en-US" sz="1400" spc="-150" baseline="30000" dirty="0" smtClean="0">
                <a:latin typeface="+mj-ea"/>
              </a:rPr>
              <a:t>백만원</a:t>
            </a:r>
            <a:r>
              <a:rPr kumimoji="1" lang="en-US" altLang="ko-KR" sz="1400" spc="-150" baseline="30000" dirty="0" smtClean="0">
                <a:latin typeface="+mj-ea"/>
              </a:rPr>
              <a:t>/9</a:t>
            </a:r>
            <a:r>
              <a:rPr kumimoji="1" lang="ko-KR" altLang="en-US" sz="1400" spc="-150" baseline="30000" dirty="0" smtClean="0">
                <a:latin typeface="+mj-ea"/>
              </a:rPr>
              <a:t>월말까지</a:t>
            </a:r>
            <a:r>
              <a:rPr kumimoji="1" lang="en-US" altLang="ko-KR" sz="1400" spc="-150" baseline="30000" dirty="0" smtClean="0">
                <a:latin typeface="+mj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제설장비 </a:t>
            </a:r>
            <a:r>
              <a:rPr kumimoji="1" lang="en-US" altLang="ko-KR" sz="1600" b="1" dirty="0" smtClean="0">
                <a:latin typeface="+mj-ea"/>
              </a:rPr>
              <a:t>:</a:t>
            </a:r>
            <a:r>
              <a:rPr kumimoji="1" lang="en-US" altLang="ko-KR" sz="1600" dirty="0" smtClean="0">
                <a:latin typeface="+mj-ea"/>
              </a:rPr>
              <a:t> </a:t>
            </a:r>
            <a:r>
              <a:rPr kumimoji="1" lang="ko-KR" altLang="en-US" sz="1600" dirty="0" smtClean="0">
                <a:latin typeface="+mj-ea"/>
              </a:rPr>
              <a:t>자체 보유 </a:t>
            </a:r>
            <a:r>
              <a:rPr kumimoji="1" lang="en-US" altLang="ko-KR" sz="1600" dirty="0" smtClean="0">
                <a:latin typeface="+mj-ea"/>
              </a:rPr>
              <a:t>133</a:t>
            </a:r>
            <a:r>
              <a:rPr kumimoji="1" lang="ko-KR" altLang="en-US" sz="1600" dirty="0" smtClean="0">
                <a:latin typeface="+mj-ea"/>
              </a:rPr>
              <a:t>대</a:t>
            </a:r>
            <a:r>
              <a:rPr kumimoji="1" lang="en-US" altLang="ko-KR" sz="1600" dirty="0" smtClean="0">
                <a:latin typeface="+mj-ea"/>
              </a:rPr>
              <a:t>(</a:t>
            </a:r>
            <a:r>
              <a:rPr kumimoji="1" lang="ko-KR" altLang="en-US" sz="1600" dirty="0" smtClean="0">
                <a:latin typeface="+mj-ea"/>
              </a:rPr>
              <a:t>살포기</a:t>
            </a:r>
            <a:r>
              <a:rPr kumimoji="1" lang="en-US" altLang="ko-KR" sz="1600" dirty="0" smtClean="0">
                <a:latin typeface="+mj-ea"/>
              </a:rPr>
              <a:t>, </a:t>
            </a:r>
            <a:r>
              <a:rPr kumimoji="1" lang="ko-KR" altLang="en-US" sz="1600" dirty="0" err="1" smtClean="0">
                <a:latin typeface="+mj-ea"/>
              </a:rPr>
              <a:t>제설삽날</a:t>
            </a:r>
            <a:r>
              <a:rPr kumimoji="1" lang="ko-KR" altLang="en-US" sz="1600" dirty="0" smtClean="0">
                <a:latin typeface="+mj-ea"/>
              </a:rPr>
              <a:t> 등</a:t>
            </a:r>
            <a:r>
              <a:rPr kumimoji="1" lang="en-US" altLang="ko-KR" sz="1600" dirty="0" smtClean="0">
                <a:latin typeface="+mj-ea"/>
              </a:rPr>
              <a:t>), </a:t>
            </a:r>
            <a:r>
              <a:rPr kumimoji="1" lang="ko-KR" altLang="en-US" sz="1600" dirty="0" err="1" smtClean="0">
                <a:latin typeface="+mj-ea"/>
              </a:rPr>
              <a:t>임차장비</a:t>
            </a:r>
            <a:r>
              <a:rPr kumimoji="1" lang="ko-KR" altLang="en-US" sz="1600" dirty="0" smtClean="0">
                <a:latin typeface="+mj-ea"/>
              </a:rPr>
              <a:t> </a:t>
            </a:r>
            <a:r>
              <a:rPr kumimoji="1" lang="en-US" altLang="ko-KR" sz="1600" dirty="0" smtClean="0">
                <a:latin typeface="+mj-ea"/>
              </a:rPr>
              <a:t>87</a:t>
            </a:r>
            <a:r>
              <a:rPr kumimoji="1" lang="ko-KR" altLang="en-US" sz="1600" dirty="0" smtClean="0">
                <a:latin typeface="+mj-ea"/>
              </a:rPr>
              <a:t>대</a:t>
            </a:r>
            <a:r>
              <a:rPr kumimoji="1" lang="en-US" altLang="ko-KR" sz="1600" dirty="0" smtClean="0">
                <a:latin typeface="+mj-ea"/>
              </a:rPr>
              <a:t>(</a:t>
            </a:r>
            <a:r>
              <a:rPr kumimoji="1" lang="ko-KR" altLang="en-US" sz="1600" dirty="0" smtClean="0">
                <a:latin typeface="+mj-ea"/>
              </a:rPr>
              <a:t>덤프트럭</a:t>
            </a:r>
            <a:r>
              <a:rPr kumimoji="1" lang="en-US" altLang="ko-KR" sz="1600" dirty="0" smtClean="0">
                <a:latin typeface="+mj-ea"/>
              </a:rPr>
              <a:t>, </a:t>
            </a:r>
            <a:r>
              <a:rPr kumimoji="1" lang="ko-KR" altLang="en-US" sz="1600" dirty="0" smtClean="0">
                <a:latin typeface="+mj-ea"/>
              </a:rPr>
              <a:t>굴삭기 등</a:t>
            </a:r>
            <a:r>
              <a:rPr kumimoji="1" lang="en-US" altLang="ko-KR" sz="1600" dirty="0" smtClean="0">
                <a:latin typeface="+mj-ea"/>
              </a:rPr>
              <a:t>)</a:t>
            </a:r>
            <a:r>
              <a:rPr kumimoji="1" lang="ko-KR" altLang="en-US" sz="1600" dirty="0" smtClean="0">
                <a:latin typeface="+mj-ea"/>
              </a:rPr>
              <a:t>  </a:t>
            </a:r>
            <a:endParaRPr kumimoji="1" lang="en-US" altLang="ko-KR" sz="1600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1662496" y="2260350"/>
            <a:ext cx="5427606" cy="389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>
                <a:latin typeface="+mj-lt"/>
              </a:rPr>
              <a:t>※ </a:t>
            </a:r>
            <a:r>
              <a:rPr kumimoji="1" lang="ko-KR" altLang="en-US" sz="1200" dirty="0" err="1" smtClean="0">
                <a:latin typeface="+mj-lt"/>
              </a:rPr>
              <a:t>기상현황</a:t>
            </a:r>
            <a:r>
              <a:rPr kumimoji="1" lang="ko-KR" altLang="en-US" sz="1200" dirty="0" smtClean="0">
                <a:latin typeface="+mj-lt"/>
              </a:rPr>
              <a:t> 및 누적 적설량 </a:t>
            </a:r>
            <a:r>
              <a:rPr kumimoji="1" lang="en-US" altLang="ko-KR" sz="1200" dirty="0" smtClean="0">
                <a:latin typeface="+mj-lt"/>
              </a:rPr>
              <a:t>: </a:t>
            </a:r>
            <a:r>
              <a:rPr kumimoji="1" lang="ko-KR" altLang="en-US" sz="1200" dirty="0" err="1" smtClean="0">
                <a:latin typeface="+mj-lt"/>
              </a:rPr>
              <a:t>강설예보</a:t>
            </a:r>
            <a:r>
              <a:rPr kumimoji="1" lang="ko-KR" altLang="en-US" sz="1200" dirty="0" smtClean="0">
                <a:latin typeface="+mj-lt"/>
              </a:rPr>
              <a:t> </a:t>
            </a:r>
            <a:r>
              <a:rPr kumimoji="1" lang="en-US" altLang="ko-KR" sz="1200" dirty="0" smtClean="0">
                <a:latin typeface="+mj-lt"/>
              </a:rPr>
              <a:t>15</a:t>
            </a:r>
            <a:r>
              <a:rPr kumimoji="1" lang="ko-KR" altLang="en-US" sz="1200" dirty="0" smtClean="0">
                <a:latin typeface="+mj-lt"/>
              </a:rPr>
              <a:t>회</a:t>
            </a:r>
            <a:r>
              <a:rPr kumimoji="1" lang="en-US" altLang="ko-KR" sz="1200" dirty="0" smtClean="0">
                <a:latin typeface="+mj-lt"/>
              </a:rPr>
              <a:t>(</a:t>
            </a:r>
            <a:r>
              <a:rPr kumimoji="1" lang="ko-KR" altLang="en-US" sz="1200" dirty="0" smtClean="0">
                <a:latin typeface="+mj-lt"/>
              </a:rPr>
              <a:t>대설</a:t>
            </a:r>
            <a:r>
              <a:rPr kumimoji="1" lang="en-US" altLang="ko-KR" sz="1200" dirty="0" smtClean="0">
                <a:latin typeface="+mj-lt"/>
              </a:rPr>
              <a:t> 3</a:t>
            </a:r>
            <a:r>
              <a:rPr kumimoji="1" lang="ko-KR" altLang="en-US" sz="1200" dirty="0" smtClean="0">
                <a:latin typeface="+mj-lt"/>
              </a:rPr>
              <a:t>회</a:t>
            </a:r>
            <a:r>
              <a:rPr kumimoji="1" lang="en-US" altLang="ko-KR" sz="1200" dirty="0" smtClean="0">
                <a:latin typeface="+mj-lt"/>
              </a:rPr>
              <a:t>), </a:t>
            </a:r>
            <a:r>
              <a:rPr kumimoji="1" lang="ko-KR" altLang="en-US" sz="1200" dirty="0" smtClean="0">
                <a:latin typeface="+mj-lt"/>
              </a:rPr>
              <a:t>누적 적설량 </a:t>
            </a:r>
            <a:r>
              <a:rPr kumimoji="1" lang="en-US" altLang="ko-KR" sz="1200" dirty="0" smtClean="0">
                <a:latin typeface="+mj-lt"/>
              </a:rPr>
              <a:t>33.1cm</a:t>
            </a:r>
            <a:r>
              <a:rPr kumimoji="1" lang="ko-KR" altLang="en-US" sz="1200" dirty="0" smtClean="0">
                <a:latin typeface="+mj-lt"/>
              </a:rPr>
              <a:t> </a:t>
            </a:r>
            <a:endParaRPr kumimoji="1" lang="en-US" altLang="ko-KR" sz="12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246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3272" y="1045957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시민의 건전한 문화 </a:t>
            </a:r>
            <a:r>
              <a:rPr lang="ko-KR" altLang="en-US" sz="2000" b="1" kern="0" spc="-9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∙ 여가  </a:t>
            </a:r>
            <a:r>
              <a:rPr lang="ko-KR" altLang="en-US" sz="2000" b="1" kern="0" spc="-9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활동 공간 </a:t>
            </a:r>
            <a:r>
              <a:rPr lang="ko-KR" altLang="en-US" sz="2000" b="1" kern="0" spc="-9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제공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371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4"/>
            <a:ext cx="8313471" cy="1507003"/>
            <a:chOff x="251520" y="1131591"/>
            <a:chExt cx="8313471" cy="812628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216791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+mn-ea"/>
                </a:rPr>
                <a:t>읍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∙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+mn-ea"/>
                </a:rPr>
                <a:t>면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∙</a:t>
              </a:r>
              <a:r>
                <a:rPr lang="ko-KR" altLang="en-US" sz="2000" b="1" dirty="0" err="1">
                  <a:solidFill>
                    <a:schemeClr val="tx1"/>
                  </a:solidFill>
                  <a:latin typeface="+mn-ea"/>
                </a:rPr>
                <a:t>동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희망꽃밭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조성을 위한 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꽃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씨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지원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500095" y="1341399"/>
              <a:ext cx="8064896" cy="6028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16</a:t>
              </a:r>
              <a:r>
                <a:rPr kumimoji="1" lang="ko-KR" altLang="en-US" sz="1600" b="1" dirty="0" smtClean="0">
                  <a:latin typeface="+mj-lt"/>
                </a:rPr>
                <a:t>개 읍</a:t>
              </a:r>
              <a:r>
                <a:rPr lang="ko-KR" altLang="en-US" sz="1600" b="1" dirty="0">
                  <a:latin typeface="Calibri" panose="020F0502020204030204" pitchFamily="34" charset="0"/>
                  <a:cs typeface="Calibri" panose="020F0502020204030204" pitchFamily="34" charset="0"/>
                </a:rPr>
                <a:t> ∙ </a:t>
              </a:r>
              <a:r>
                <a:rPr kumimoji="1" lang="ko-KR" altLang="en-US" sz="1600" b="1" dirty="0" smtClean="0">
                  <a:latin typeface="+mj-lt"/>
                </a:rPr>
                <a:t>면</a:t>
              </a:r>
              <a:r>
                <a:rPr lang="ko-KR" altLang="en-US" sz="1600" b="1" dirty="0">
                  <a:latin typeface="Calibri" panose="020F0502020204030204" pitchFamily="34" charset="0"/>
                  <a:cs typeface="Calibri" panose="020F0502020204030204" pitchFamily="34" charset="0"/>
                </a:rPr>
                <a:t> ∙ </a:t>
              </a:r>
              <a:r>
                <a:rPr kumimoji="1" lang="ko-KR" altLang="en-US" sz="1600" b="1" dirty="0" smtClean="0">
                  <a:latin typeface="+mj-lt"/>
                </a:rPr>
                <a:t>동 및 운정호수공원내 꽃밭 조성</a:t>
              </a:r>
              <a:r>
                <a:rPr kumimoji="1" lang="en-US" altLang="ko-KR" sz="1600" b="1" dirty="0" smtClean="0">
                  <a:latin typeface="+mj-lt"/>
                </a:rPr>
                <a:t>(26</a:t>
              </a:r>
              <a:r>
                <a:rPr kumimoji="1" lang="ko-KR" altLang="en-US" sz="1600" b="1" dirty="0" smtClean="0">
                  <a:latin typeface="+mj-lt"/>
                </a:rPr>
                <a:t>개종</a:t>
              </a:r>
              <a:r>
                <a:rPr kumimoji="1" lang="en-US" altLang="ko-KR" sz="1600" b="1" dirty="0" smtClean="0">
                  <a:latin typeface="+mj-lt"/>
                </a:rPr>
                <a:t>, 1,277kg </a:t>
              </a:r>
              <a:r>
                <a:rPr kumimoji="1" lang="ko-KR" altLang="en-US" sz="1600" b="1" dirty="0" smtClean="0">
                  <a:latin typeface="+mj-lt"/>
                </a:rPr>
                <a:t>파종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7544" y="2995581"/>
            <a:ext cx="5760640" cy="128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600" b="1" dirty="0" err="1"/>
              <a:t>수경시설을</a:t>
            </a:r>
            <a:r>
              <a:rPr kumimoji="1" lang="ko-KR" altLang="en-US" sz="1600" b="1" dirty="0"/>
              <a:t> 활용하여 시민의 건강하고 즐거운 </a:t>
            </a:r>
            <a:r>
              <a:rPr kumimoji="1" lang="ko-KR" altLang="en-US" sz="1600" b="1" dirty="0" err="1"/>
              <a:t>여름나기</a:t>
            </a:r>
            <a:r>
              <a:rPr kumimoji="1" lang="ko-KR" altLang="en-US" sz="1600" b="1" dirty="0"/>
              <a:t> 지원  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>
                <a:latin typeface="+mj-ea"/>
                <a:cs typeface="Calibri" panose="020F0502020204030204" pitchFamily="34" charset="0"/>
              </a:rPr>
              <a:t>* </a:t>
            </a: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운정건강공원 바닥분수 </a:t>
            </a:r>
            <a:r>
              <a:rPr kumimoji="1" lang="ko-KR" altLang="en-US" sz="1600" b="1" dirty="0">
                <a:latin typeface="+mj-ea"/>
                <a:cs typeface="Calibri" panose="020F0502020204030204" pitchFamily="34" charset="0"/>
              </a:rPr>
              <a:t>등 </a:t>
            </a:r>
            <a:r>
              <a:rPr kumimoji="1" lang="en-US" altLang="ko-KR" sz="1600" b="1" dirty="0" smtClean="0">
                <a:latin typeface="+mj-ea"/>
                <a:cs typeface="Calibri" panose="020F0502020204030204" pitchFamily="34" charset="0"/>
              </a:rPr>
              <a:t>9</a:t>
            </a: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개 수경시설 가동</a:t>
            </a:r>
            <a:endParaRPr kumimoji="1" lang="en-US" altLang="ko-KR" sz="1600" b="1" dirty="0">
              <a:latin typeface="+mj-ea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>
                <a:latin typeface="+mj-ea"/>
                <a:cs typeface="Calibri" panose="020F0502020204030204" pitchFamily="34" charset="0"/>
              </a:rPr>
              <a:t>   </a:t>
            </a:r>
            <a:endParaRPr kumimoji="1" lang="en-US" altLang="ko-KR" sz="1400" b="1" dirty="0"/>
          </a:p>
        </p:txBody>
      </p:sp>
      <p:sp>
        <p:nvSpPr>
          <p:cNvPr id="40" name="모서리가 둥근 직사각형 9">
            <a:extLst>
              <a:ext uri="{FF2B5EF4-FFF2-40B4-BE49-F238E27FC236}">
                <a16:creationId xmlns:a16="http://schemas.microsoft.com/office/drawing/2014/main" id="{97465427-B31D-494F-B80D-3EAABDCB85F5}"/>
              </a:ext>
            </a:extLst>
          </p:cNvPr>
          <p:cNvSpPr/>
          <p:nvPr/>
        </p:nvSpPr>
        <p:spPr>
          <a:xfrm>
            <a:off x="251520" y="2761408"/>
            <a:ext cx="8280920" cy="394267"/>
          </a:xfrm>
          <a:prstGeom prst="round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여름철 수경시설 설치 운영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34" y="3176677"/>
            <a:ext cx="2039440" cy="638127"/>
          </a:xfrm>
          <a:prstGeom prst="rect">
            <a:avLst/>
          </a:prstGeom>
          <a:ln w="34925" cmpd="sng">
            <a:solidFill>
              <a:srgbClr val="376092"/>
            </a:solidFill>
          </a:ln>
          <a:effectLst>
            <a:outerShdw blurRad="50800" dir="5400000" sx="34000" sy="34000" algn="ctr" rotWithShape="0">
              <a:srgbClr val="386295"/>
            </a:outerShdw>
            <a:softEdge rad="12700"/>
          </a:effectLst>
        </p:spPr>
      </p:pic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884205"/>
              </p:ext>
            </p:extLst>
          </p:nvPr>
        </p:nvGraphicFramePr>
        <p:xfrm>
          <a:off x="611560" y="1938205"/>
          <a:ext cx="1240751" cy="744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0751">
                  <a:extLst>
                    <a:ext uri="{9D8B030D-6E8A-4147-A177-3AD203B41FA5}">
                      <a16:colId xmlns:a16="http://schemas.microsoft.com/office/drawing/2014/main" val="3188409525"/>
                    </a:ext>
                  </a:extLst>
                </a:gridCol>
              </a:tblGrid>
              <a:tr h="2865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市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3923"/>
                  </a:ext>
                </a:extLst>
              </a:tr>
              <a:tr h="4584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종자지원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컨설팅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538959"/>
                  </a:ext>
                </a:extLst>
              </a:tr>
            </a:tbl>
          </a:graphicData>
        </a:graphic>
      </p:graphicFrame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046213"/>
              </p:ext>
            </p:extLst>
          </p:nvPr>
        </p:nvGraphicFramePr>
        <p:xfrm>
          <a:off x="2430156" y="1944938"/>
          <a:ext cx="1319758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9758">
                  <a:extLst>
                    <a:ext uri="{9D8B030D-6E8A-4147-A177-3AD203B41FA5}">
                      <a16:colId xmlns:a16="http://schemas.microsoft.com/office/drawing/2014/main" val="3188409525"/>
                    </a:ext>
                  </a:extLst>
                </a:gridCol>
              </a:tblGrid>
              <a:tr h="23350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읍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∙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면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∙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동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3923"/>
                  </a:ext>
                </a:extLst>
              </a:tr>
              <a:tr h="3736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유휴공간 제공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err="1" smtClean="0"/>
                        <a:t>꽃밭조성</a:t>
                      </a:r>
                      <a:r>
                        <a:rPr lang="ko-KR" altLang="en-US" sz="1200" dirty="0" smtClean="0"/>
                        <a:t> 추진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538959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634890"/>
              </p:ext>
            </p:extLst>
          </p:nvPr>
        </p:nvGraphicFramePr>
        <p:xfrm>
          <a:off x="4377773" y="1949757"/>
          <a:ext cx="1319758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9758">
                  <a:extLst>
                    <a:ext uri="{9D8B030D-6E8A-4147-A177-3AD203B41FA5}">
                      <a16:colId xmlns:a16="http://schemas.microsoft.com/office/drawing/2014/main" val="3188409525"/>
                    </a:ext>
                  </a:extLst>
                </a:gridCol>
              </a:tblGrid>
              <a:tr h="22995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시민참여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3923"/>
                  </a:ext>
                </a:extLst>
              </a:tr>
              <a:tr h="3414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꽃씨 파종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꽃밭 관리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538959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114930"/>
              </p:ext>
            </p:extLst>
          </p:nvPr>
        </p:nvGraphicFramePr>
        <p:xfrm>
          <a:off x="6438934" y="1931083"/>
          <a:ext cx="1733467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3467">
                  <a:extLst>
                    <a:ext uri="{9D8B030D-6E8A-4147-A177-3AD203B41FA5}">
                      <a16:colId xmlns:a16="http://schemas.microsoft.com/office/drawing/2014/main" val="3188409525"/>
                    </a:ext>
                  </a:extLst>
                </a:gridCol>
              </a:tblGrid>
              <a:tr h="24255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희망꽃밭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3923"/>
                  </a:ext>
                </a:extLst>
              </a:tr>
              <a:tr h="3601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pc="-100" baseline="0" dirty="0" smtClean="0"/>
                        <a:t>깨끗한 마을환경조성</a:t>
                      </a:r>
                      <a:endParaRPr lang="en-US" altLang="ko-KR" sz="1200" spc="-100" baseline="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주민 화합의 장 마련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538959"/>
                  </a:ext>
                </a:extLst>
              </a:tr>
            </a:tbl>
          </a:graphicData>
        </a:graphic>
      </p:graphicFrame>
      <p:sp>
        <p:nvSpPr>
          <p:cNvPr id="30" name="십자형 29"/>
          <p:cNvSpPr/>
          <p:nvPr/>
        </p:nvSpPr>
        <p:spPr>
          <a:xfrm>
            <a:off x="1978713" y="2182542"/>
            <a:ext cx="288032" cy="286706"/>
          </a:xfrm>
          <a:prstGeom prst="plus">
            <a:avLst>
              <a:gd name="adj" fmla="val 36703"/>
            </a:avLst>
          </a:prstGeom>
          <a:solidFill>
            <a:schemeClr val="accent1">
              <a:lumMod val="75000"/>
            </a:schemeClr>
          </a:solidFill>
          <a:ln w="15875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줄무늬가 있는 오른쪽 화살표 31"/>
          <p:cNvSpPr/>
          <p:nvPr/>
        </p:nvSpPr>
        <p:spPr>
          <a:xfrm>
            <a:off x="5861806" y="2172334"/>
            <a:ext cx="463583" cy="260519"/>
          </a:xfrm>
          <a:prstGeom prst="stripedRightArrow">
            <a:avLst/>
          </a:prstGeom>
          <a:solidFill>
            <a:schemeClr val="tx2"/>
          </a:solidFill>
          <a:ln w="15875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십자형 32"/>
          <p:cNvSpPr/>
          <p:nvPr/>
        </p:nvSpPr>
        <p:spPr>
          <a:xfrm>
            <a:off x="3925465" y="2186450"/>
            <a:ext cx="288032" cy="288826"/>
          </a:xfrm>
          <a:prstGeom prst="plus">
            <a:avLst>
              <a:gd name="adj" fmla="val 36703"/>
            </a:avLst>
          </a:prstGeom>
          <a:solidFill>
            <a:schemeClr val="accent1">
              <a:lumMod val="75000"/>
            </a:schemeClr>
          </a:solidFill>
          <a:ln w="15875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3" name="모서리가 둥근 직사각형 9">
            <a:extLst>
              <a:ext uri="{FF2B5EF4-FFF2-40B4-BE49-F238E27FC236}">
                <a16:creationId xmlns:a16="http://schemas.microsoft.com/office/drawing/2014/main" id="{97465427-B31D-494F-B80D-3EAABDCB85F5}"/>
              </a:ext>
            </a:extLst>
          </p:cNvPr>
          <p:cNvSpPr/>
          <p:nvPr/>
        </p:nvSpPr>
        <p:spPr>
          <a:xfrm>
            <a:off x="251520" y="3861676"/>
            <a:ext cx="8280920" cy="39426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운정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지구 공원</a:t>
            </a:r>
            <a:r>
              <a:rPr lang="ko-KR" alt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∙녹지 인수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467544" y="3923871"/>
            <a:ext cx="5760640" cy="128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600" b="1" dirty="0" smtClean="0"/>
              <a:t>운정</a:t>
            </a:r>
            <a:r>
              <a:rPr kumimoji="1" lang="en-US" altLang="ko-KR" sz="1600" b="1" dirty="0" smtClean="0"/>
              <a:t>3</a:t>
            </a:r>
            <a:r>
              <a:rPr kumimoji="1" lang="ko-KR" altLang="en-US" sz="1600" b="1" dirty="0" smtClean="0"/>
              <a:t>지구 </a:t>
            </a:r>
            <a:r>
              <a:rPr kumimoji="1" lang="en-US" altLang="ko-KR" sz="1600" b="1" dirty="0" smtClean="0"/>
              <a:t>1,4</a:t>
            </a:r>
            <a:r>
              <a:rPr kumimoji="1" lang="ko-KR" altLang="en-US" sz="1600" b="1" dirty="0" smtClean="0"/>
              <a:t>공구 </a:t>
            </a:r>
            <a:r>
              <a:rPr kumimoji="1" lang="en-US" altLang="ko-KR" sz="1600" b="1" dirty="0" smtClean="0"/>
              <a:t>1</a:t>
            </a:r>
            <a:r>
              <a:rPr kumimoji="1" lang="ko-KR" altLang="en-US" sz="1600" b="1" dirty="0" smtClean="0"/>
              <a:t>단계 공원녹지 </a:t>
            </a:r>
            <a:r>
              <a:rPr kumimoji="1" lang="en-US" altLang="ko-KR" sz="1600" b="1" dirty="0" smtClean="0"/>
              <a:t>/ 17</a:t>
            </a:r>
            <a:r>
              <a:rPr kumimoji="1" lang="ko-KR" altLang="en-US" sz="1600" b="1" dirty="0" smtClean="0"/>
              <a:t>개소 </a:t>
            </a:r>
            <a:r>
              <a:rPr kumimoji="1" lang="en-US" altLang="ko-KR" sz="1600" b="1" dirty="0" smtClean="0"/>
              <a:t>397,019</a:t>
            </a:r>
            <a:r>
              <a:rPr lang="ko-KR" altLang="en-US" sz="1600" b="1" dirty="0"/>
              <a:t>㎡</a:t>
            </a:r>
            <a:r>
              <a:rPr lang="en-US" altLang="ko-KR" sz="1600" b="1" dirty="0"/>
              <a:t>(120,308</a:t>
            </a:r>
            <a:r>
              <a:rPr lang="ko-KR" altLang="en-US" sz="1600" b="1" dirty="0"/>
              <a:t>평</a:t>
            </a:r>
            <a:r>
              <a:rPr lang="en-US" altLang="ko-KR" sz="1600" b="1" dirty="0" smtClean="0"/>
              <a:t>)</a:t>
            </a:r>
            <a:endParaRPr kumimoji="1" lang="en-US" altLang="ko-KR" sz="1600" b="1" dirty="0"/>
          </a:p>
          <a:p>
            <a:pPr>
              <a:lnSpc>
                <a:spcPct val="150000"/>
              </a:lnSpc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* 공원 </a:t>
            </a:r>
            <a:r>
              <a:rPr kumimoji="1" lang="en-US" altLang="ko-KR" sz="1600" b="1" dirty="0" smtClean="0">
                <a:latin typeface="+mj-ea"/>
                <a:cs typeface="Calibri" panose="020F0502020204030204" pitchFamily="34" charset="0"/>
              </a:rPr>
              <a:t>4</a:t>
            </a: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개소</a:t>
            </a:r>
            <a:r>
              <a:rPr kumimoji="1" lang="en-US" altLang="ko-KR" sz="1600" b="1" dirty="0" smtClean="0">
                <a:latin typeface="+mj-ea"/>
                <a:cs typeface="Calibri" panose="020F0502020204030204" pitchFamily="34" charset="0"/>
              </a:rPr>
              <a:t>(317,514</a:t>
            </a:r>
            <a:r>
              <a:rPr lang="ko-KR" altLang="en-US" sz="1600" b="1" dirty="0" smtClean="0"/>
              <a:t>㎡</a:t>
            </a:r>
            <a:r>
              <a:rPr lang="en-US" altLang="ko-KR" sz="1600" b="1" dirty="0" smtClean="0"/>
              <a:t>)/</a:t>
            </a:r>
            <a:r>
              <a:rPr lang="ko-KR" altLang="en-US" sz="1600" b="1" dirty="0" smtClean="0"/>
              <a:t>녹지 </a:t>
            </a:r>
            <a:r>
              <a:rPr lang="en-US" altLang="ko-KR" sz="1600" b="1" dirty="0" smtClean="0"/>
              <a:t>11</a:t>
            </a:r>
            <a:r>
              <a:rPr lang="ko-KR" altLang="en-US" sz="1600" b="1" dirty="0" smtClean="0"/>
              <a:t>개소</a:t>
            </a:r>
            <a:r>
              <a:rPr lang="en-US" altLang="ko-KR" sz="1600" b="1" dirty="0" smtClean="0"/>
              <a:t>(78,097</a:t>
            </a:r>
            <a:r>
              <a:rPr lang="ko-KR" altLang="en-US" sz="1600" b="1" dirty="0" smtClean="0"/>
              <a:t>㎡</a:t>
            </a:r>
            <a:r>
              <a:rPr lang="en-US" altLang="ko-KR" sz="1600" b="1" dirty="0" smtClean="0"/>
              <a:t>)/</a:t>
            </a:r>
            <a:r>
              <a:rPr lang="ko-KR" altLang="en-US" sz="1600" b="1" dirty="0" smtClean="0"/>
              <a:t>기타</a:t>
            </a:r>
            <a:r>
              <a:rPr lang="en-US" altLang="ko-KR" sz="1600" b="1" dirty="0" smtClean="0"/>
              <a:t>(</a:t>
            </a:r>
            <a:r>
              <a:rPr lang="ko-KR" altLang="en-US" sz="1600" b="1" dirty="0" err="1" smtClean="0"/>
              <a:t>공공공지</a:t>
            </a:r>
            <a:r>
              <a:rPr lang="en-US" altLang="ko-KR" sz="1600" b="1" dirty="0" smtClean="0"/>
              <a:t>) 2</a:t>
            </a:r>
            <a:r>
              <a:rPr lang="ko-KR" altLang="en-US" sz="1600" b="1" dirty="0" smtClean="0"/>
              <a:t>개소</a:t>
            </a:r>
            <a:r>
              <a:rPr lang="en-US" altLang="ko-KR" sz="1600" b="1" dirty="0" smtClean="0"/>
              <a:t>(1,408</a:t>
            </a:r>
            <a:r>
              <a:rPr lang="ko-KR" altLang="en-US" sz="1600" b="1" dirty="0" smtClean="0"/>
              <a:t>㎡</a:t>
            </a:r>
            <a:r>
              <a:rPr lang="en-US" altLang="ko-KR" sz="1600" b="1" dirty="0" smtClean="0"/>
              <a:t>)</a:t>
            </a:r>
            <a:r>
              <a:rPr kumimoji="1" lang="en-US" altLang="ko-KR" sz="1600" b="1" dirty="0" smtClean="0">
                <a:latin typeface="+mj-ea"/>
                <a:cs typeface="Calibri" panose="020F0502020204030204" pitchFamily="34" charset="0"/>
              </a:rPr>
              <a:t>   </a:t>
            </a:r>
            <a:endParaRPr kumimoji="1" lang="en-US" altLang="ko-KR" sz="1400" b="1" dirty="0"/>
          </a:p>
        </p:txBody>
      </p:sp>
    </p:spTree>
    <p:extLst>
      <p:ext uri="{BB962C8B-B14F-4D97-AF65-F5344CB8AC3E}">
        <p14:creationId xmlns:p14="http://schemas.microsoft.com/office/powerpoint/2010/main" val="178963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400736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en-US" altLang="ko-KR" sz="2000" b="1" kern="0" spc="-9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365</a:t>
            </a:r>
            <a:r>
              <a:rPr lang="ko-KR" altLang="en-US" sz="2000" b="1" kern="0" spc="-9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일 쾌적하고 안전한 공원관리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371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체계적인 녹지공간 유지관리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쾌적한 녹지공간 관리를 위한 공원녹지 민간위탁 및 유지관리</a:t>
              </a: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>
                  <a:latin typeface="+mj-ea"/>
                  <a:cs typeface="Calibri" panose="020F0502020204030204" pitchFamily="34" charset="0"/>
                </a:rPr>
                <a:t>*</a:t>
              </a: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관내 주요공원 및 산업단지 녹지대 등 </a:t>
              </a:r>
              <a:r>
                <a:rPr kumimoji="1" lang="en-US" altLang="ko-KR" sz="1600" b="1" dirty="0" smtClean="0">
                  <a:latin typeface="+mj-lt"/>
                </a:rPr>
                <a:t>31</a:t>
              </a:r>
              <a:r>
                <a:rPr kumimoji="1" lang="ko-KR" altLang="en-US" sz="1600" b="1" dirty="0" smtClean="0">
                  <a:latin typeface="+mj-lt"/>
                </a:rPr>
                <a:t>개 권역</a:t>
              </a:r>
              <a:endParaRPr kumimoji="1" lang="en-US" altLang="ko-KR" sz="1600" b="1" dirty="0">
                <a:latin typeface="+mj-ea"/>
              </a:endParaRPr>
            </a:p>
          </p:txBody>
        </p:sp>
      </p:grpSp>
      <p:sp>
        <p:nvSpPr>
          <p:cNvPr id="15" name="모서리가 둥근 직사각형 14"/>
          <p:cNvSpPr/>
          <p:nvPr/>
        </p:nvSpPr>
        <p:spPr>
          <a:xfrm>
            <a:off x="251520" y="2440083"/>
            <a:ext cx="8280920" cy="394267"/>
          </a:xfrm>
          <a:prstGeom prst="roundRect">
            <a:avLst/>
          </a:prstGeom>
          <a:solidFill>
            <a:srgbClr val="F2DC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공원편의시설 정비 및 확충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69816" y="2963316"/>
            <a:ext cx="2637158" cy="9056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637" y="3893639"/>
            <a:ext cx="1368368" cy="9594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6" name="모서리가 둥근 직사각형 25"/>
          <p:cNvSpPr/>
          <p:nvPr/>
        </p:nvSpPr>
        <p:spPr>
          <a:xfrm>
            <a:off x="4477556" y="3893639"/>
            <a:ext cx="2633374" cy="9509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364605" y="2944029"/>
            <a:ext cx="2205478" cy="858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 교하중앙공원 시설개선</a:t>
            </a:r>
            <a:endParaRPr kumimoji="1" lang="en-US" altLang="ko-KR" sz="1600" b="1" dirty="0" smtClean="0">
              <a:latin typeface="+mj-ea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ko-KR" altLang="ko-KR" sz="1100" b="1" dirty="0" err="1" smtClean="0">
                <a:latin typeface="+mj-ea"/>
                <a:cs typeface="Calibri" panose="020F0502020204030204" pitchFamily="34" charset="0"/>
              </a:rPr>
              <a:t>ㆍ</a:t>
            </a:r>
            <a:r>
              <a:rPr kumimoji="1" lang="ko-KR" altLang="en-US" sz="1100" b="1" dirty="0" err="1" smtClean="0">
                <a:latin typeface="+mj-ea"/>
                <a:cs typeface="Calibri" panose="020F0502020204030204" pitchFamily="34" charset="0"/>
              </a:rPr>
              <a:t>주민의견</a:t>
            </a:r>
            <a:r>
              <a:rPr kumimoji="1" lang="ko-KR" altLang="en-US" sz="1100" b="1" dirty="0" smtClean="0">
                <a:latin typeface="+mj-ea"/>
                <a:cs typeface="Calibri" panose="020F0502020204030204" pitchFamily="34" charset="0"/>
              </a:rPr>
              <a:t> 수렴 통한 공원 </a:t>
            </a:r>
            <a:r>
              <a:rPr kumimoji="1" lang="ko-KR" altLang="en-US" sz="1100" b="1" dirty="0" err="1" smtClean="0">
                <a:latin typeface="+mj-ea"/>
                <a:cs typeface="Calibri" panose="020F0502020204030204" pitchFamily="34" charset="0"/>
              </a:rPr>
              <a:t>리모델링</a:t>
            </a:r>
            <a:endParaRPr kumimoji="1" lang="en-US" altLang="ko-KR" sz="1100" b="1" dirty="0" smtClean="0">
              <a:latin typeface="+mj-ea"/>
              <a:cs typeface="Calibri" panose="020F050202020403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538206" y="3937181"/>
            <a:ext cx="2694024" cy="858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 </a:t>
            </a:r>
            <a:r>
              <a:rPr kumimoji="1" lang="ko-KR" altLang="en-US" sz="1600" b="1" dirty="0" err="1" smtClean="0">
                <a:latin typeface="+mj-ea"/>
                <a:cs typeface="Calibri" panose="020F0502020204030204" pitchFamily="34" charset="0"/>
              </a:rPr>
              <a:t>라온공원</a:t>
            </a: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 </a:t>
            </a:r>
            <a:r>
              <a:rPr kumimoji="1" lang="ko-KR" altLang="en-US" sz="1600" b="1" dirty="0" err="1" smtClean="0">
                <a:latin typeface="+mj-ea"/>
                <a:cs typeface="Calibri" panose="020F0502020204030204" pitchFamily="34" charset="0"/>
              </a:rPr>
              <a:t>데크</a:t>
            </a: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 보수</a:t>
            </a:r>
            <a:endParaRPr kumimoji="1" lang="en-US" altLang="ko-KR" sz="1600" b="1" dirty="0" smtClean="0">
              <a:latin typeface="+mj-ea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ko-KR" altLang="ko-KR" sz="1200" b="1" dirty="0" err="1" smtClean="0">
                <a:latin typeface="+mj-ea"/>
                <a:cs typeface="Calibri" panose="020F0502020204030204" pitchFamily="34" charset="0"/>
              </a:rPr>
              <a:t>ㆍ</a:t>
            </a:r>
            <a:r>
              <a:rPr kumimoji="1" lang="ko-KR" altLang="en-US" sz="1200" b="1" dirty="0" err="1" smtClean="0">
                <a:latin typeface="+mj-ea"/>
                <a:cs typeface="Calibri" panose="020F0502020204030204" pitchFamily="34" charset="0"/>
              </a:rPr>
              <a:t>라온공원</a:t>
            </a:r>
            <a:r>
              <a:rPr kumimoji="1" lang="ko-KR" altLang="en-US" sz="1200" b="1" dirty="0" smtClean="0">
                <a:latin typeface="+mj-ea"/>
                <a:cs typeface="Calibri" panose="020F0502020204030204" pitchFamily="34" charset="0"/>
              </a:rPr>
              <a:t> 쉼터 </a:t>
            </a:r>
            <a:r>
              <a:rPr kumimoji="1" lang="ko-KR" altLang="en-US" sz="1200" b="1" dirty="0" err="1" smtClean="0">
                <a:latin typeface="+mj-ea"/>
                <a:cs typeface="Calibri" panose="020F0502020204030204" pitchFamily="34" charset="0"/>
              </a:rPr>
              <a:t>데크</a:t>
            </a:r>
            <a:endParaRPr kumimoji="1" lang="en-US" altLang="ko-KR" sz="1200" b="1" dirty="0">
              <a:latin typeface="+mj-ea"/>
              <a:cs typeface="Calibri" panose="020F0502020204030204" pitchFamily="34" charset="0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4439708" y="2925332"/>
            <a:ext cx="2671222" cy="9056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69816" y="3947516"/>
            <a:ext cx="2637158" cy="9056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636" y="2904780"/>
            <a:ext cx="1370805" cy="9641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stA="61000" endPos="65000" dist="63500" dir="5400000" sy="-100000" algn="bl" rotWithShape="0"/>
            <a:softEdge rad="0"/>
          </a:effectLst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637" y="3947516"/>
            <a:ext cx="1348495" cy="8970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321350" y="3951668"/>
            <a:ext cx="4029432" cy="858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 공원산책로 개선</a:t>
            </a:r>
            <a:endParaRPr kumimoji="1" lang="en-US" altLang="ko-KR" sz="1600" b="1" dirty="0" smtClean="0">
              <a:latin typeface="+mj-ea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ko-KR" altLang="ko-KR" sz="1200" b="1" dirty="0" err="1" smtClean="0">
                <a:latin typeface="+mj-ea"/>
                <a:cs typeface="Calibri" panose="020F0502020204030204" pitchFamily="34" charset="0"/>
              </a:rPr>
              <a:t>ㆍ</a:t>
            </a:r>
            <a:r>
              <a:rPr kumimoji="1" lang="ko-KR" altLang="en-US" sz="1200" b="1" dirty="0" err="1" smtClean="0">
                <a:latin typeface="+mj-ea"/>
                <a:cs typeface="Calibri" panose="020F0502020204030204" pitchFamily="34" charset="0"/>
              </a:rPr>
              <a:t>라온공원</a:t>
            </a:r>
            <a:r>
              <a:rPr kumimoji="1" lang="en-US" altLang="ko-KR" sz="1200" b="1" dirty="0" smtClean="0">
                <a:latin typeface="+mj-ea"/>
                <a:cs typeface="Calibri" panose="020F0502020204030204" pitchFamily="34" charset="0"/>
              </a:rPr>
              <a:t>, </a:t>
            </a:r>
            <a:r>
              <a:rPr kumimoji="1" lang="ko-KR" altLang="en-US" sz="1200" b="1" dirty="0" err="1" smtClean="0">
                <a:latin typeface="+mj-ea"/>
                <a:cs typeface="Calibri" panose="020F0502020204030204" pitchFamily="34" charset="0"/>
              </a:rPr>
              <a:t>건강공원</a:t>
            </a:r>
            <a:endParaRPr kumimoji="1" lang="en-US" altLang="ko-KR" sz="1200" b="1" dirty="0">
              <a:latin typeface="+mj-ea"/>
              <a:cs typeface="Calibri" panose="020F0502020204030204" pitchFamily="34" charset="0"/>
            </a:endParaRP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 bwMode="auto">
          <a:xfrm>
            <a:off x="4511824" y="2917510"/>
            <a:ext cx="2488812" cy="858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  <a:cs typeface="Calibri" panose="020F0502020204030204" pitchFamily="34" charset="0"/>
              </a:rPr>
              <a:t> 아이누리놀이터 조성</a:t>
            </a:r>
            <a:endParaRPr kumimoji="1" lang="en-US" altLang="ko-KR" sz="1600" b="1" dirty="0" smtClean="0">
              <a:latin typeface="+mj-ea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ko-KR" altLang="ko-KR" sz="1200" b="1" dirty="0" err="1" smtClean="0">
                <a:latin typeface="+mj-ea"/>
                <a:cs typeface="Calibri" panose="020F0502020204030204" pitchFamily="34" charset="0"/>
              </a:rPr>
              <a:t>ㆍ</a:t>
            </a:r>
            <a:r>
              <a:rPr kumimoji="1" lang="ko-KR" altLang="en-US" sz="1200" b="1" dirty="0" err="1" smtClean="0">
                <a:latin typeface="+mj-ea"/>
                <a:cs typeface="Calibri" panose="020F0502020204030204" pitchFamily="34" charset="0"/>
              </a:rPr>
              <a:t>조리</a:t>
            </a:r>
            <a:r>
              <a:rPr kumimoji="1" lang="ko-KR" altLang="en-US" sz="1200" b="1" dirty="0" smtClean="0">
                <a:latin typeface="+mj-ea"/>
                <a:cs typeface="Calibri" panose="020F0502020204030204" pitchFamily="34" charset="0"/>
              </a:rPr>
              <a:t> 어린이공원</a:t>
            </a:r>
            <a:endParaRPr kumimoji="1" lang="en-US" altLang="ko-KR" sz="1200" b="1" dirty="0" smtClean="0">
              <a:latin typeface="+mj-ea"/>
              <a:cs typeface="Calibri" panose="020F0502020204030204" pitchFamily="34" charset="0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15" r="-515"/>
          <a:stretch/>
        </p:blipFill>
        <p:spPr>
          <a:xfrm>
            <a:off x="2940884" y="2963317"/>
            <a:ext cx="1350000" cy="9056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686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480" y="1044583"/>
            <a:ext cx="8687128" cy="3903431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712968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 만족 차량 민원 서비스 제공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자동차관리과</a:t>
            </a:r>
          </a:p>
          <a:p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96756" y="1160035"/>
            <a:ext cx="8451707" cy="879197"/>
            <a:chOff x="251519" y="1131590"/>
            <a:chExt cx="8451707" cy="997747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19" y="1131590"/>
              <a:ext cx="8451707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차량 등록 및 민원처리 현황</a:t>
              </a:r>
              <a:endPara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07710" y="1911915"/>
              <a:ext cx="8064896" cy="2174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자동차 건설기계 이륜자동차 등록 현황                                     </a:t>
              </a:r>
              <a:r>
                <a:rPr kumimoji="1" lang="en-US" altLang="ko-KR" sz="1000" dirty="0" smtClean="0">
                  <a:latin typeface="+mj-lt"/>
                </a:rPr>
                <a:t>(2022.6.30. </a:t>
              </a:r>
              <a:r>
                <a:rPr kumimoji="1" lang="ko-KR" altLang="en-US" sz="1000" dirty="0" smtClean="0">
                  <a:latin typeface="+mj-lt"/>
                </a:rPr>
                <a:t>기준 </a:t>
              </a:r>
              <a:r>
                <a:rPr kumimoji="1" lang="en-US" altLang="ko-KR" sz="1000" dirty="0" smtClean="0">
                  <a:latin typeface="+mj-lt"/>
                </a:rPr>
                <a:t>/ </a:t>
              </a:r>
              <a:r>
                <a:rPr kumimoji="1" lang="ko-KR" altLang="en-US" sz="1000" dirty="0" smtClean="0">
                  <a:latin typeface="+mj-lt"/>
                </a:rPr>
                <a:t>단위 </a:t>
              </a:r>
              <a:r>
                <a:rPr kumimoji="1" lang="en-US" altLang="ko-KR" sz="1000" dirty="0" smtClean="0">
                  <a:latin typeface="+mj-lt"/>
                </a:rPr>
                <a:t>: </a:t>
              </a:r>
              <a:r>
                <a:rPr kumimoji="1" lang="ko-KR" altLang="en-US" sz="1000" dirty="0" smtClean="0">
                  <a:latin typeface="+mj-lt"/>
                </a:rPr>
                <a:t>대</a:t>
              </a:r>
              <a:r>
                <a:rPr kumimoji="1" lang="en-US" altLang="ko-KR" sz="1000" dirty="0" smtClean="0">
                  <a:latin typeface="+mj-lt"/>
                </a:rPr>
                <a:t>,</a:t>
              </a:r>
              <a:r>
                <a:rPr kumimoji="1" lang="ko-KR" altLang="en-US" sz="1000" dirty="0" smtClean="0">
                  <a:latin typeface="+mj-lt"/>
                </a:rPr>
                <a:t>건</a:t>
              </a:r>
              <a:r>
                <a:rPr kumimoji="1" lang="en-US" altLang="ko-KR" sz="1000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</a:pP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52947" y="3543763"/>
            <a:ext cx="8064896" cy="1231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smtClean="0"/>
              <a:t>주 </a:t>
            </a:r>
            <a:r>
              <a:rPr kumimoji="1" lang="en-US" altLang="ko-KR" sz="1600" b="1" dirty="0" smtClean="0"/>
              <a:t>1</a:t>
            </a:r>
            <a:r>
              <a:rPr kumimoji="1" lang="ko-KR" altLang="en-US" sz="1600" b="1" dirty="0" smtClean="0"/>
              <a:t>회 야간 단속 및 주민 불편 신고 사항 수시 단속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600" b="1" dirty="0"/>
              <a:t>  - </a:t>
            </a:r>
            <a:r>
              <a:rPr kumimoji="1" lang="ko-KR" altLang="en-US" sz="1600" b="1" dirty="0" err="1"/>
              <a:t>예고장</a:t>
            </a:r>
            <a:r>
              <a:rPr kumimoji="1" lang="ko-KR" altLang="en-US" sz="1600" b="1" dirty="0"/>
              <a:t> 부착 및 이동 주기 계도</a:t>
            </a:r>
            <a:r>
              <a:rPr kumimoji="1" lang="en-US" altLang="ko-KR" sz="1600" b="1" dirty="0"/>
              <a:t>, </a:t>
            </a:r>
            <a:r>
              <a:rPr kumimoji="1" lang="en-US" altLang="ko-KR" sz="1600" b="1" dirty="0" smtClean="0"/>
              <a:t>3</a:t>
            </a:r>
            <a:r>
              <a:rPr kumimoji="1" lang="ko-KR" altLang="en-US" sz="1600" b="1" dirty="0" smtClean="0"/>
              <a:t>회 이상 적발 시 </a:t>
            </a:r>
            <a:r>
              <a:rPr kumimoji="1" lang="ko-KR" altLang="en-US" sz="1600" b="1" dirty="0"/>
              <a:t>과태료 부과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smtClean="0"/>
              <a:t>건설기계 조종사 면허 취득하고 매 </a:t>
            </a:r>
            <a:r>
              <a:rPr kumimoji="1" lang="en-US" altLang="ko-KR" sz="1600" b="1" dirty="0" smtClean="0"/>
              <a:t>3</a:t>
            </a:r>
            <a:r>
              <a:rPr kumimoji="1" lang="ko-KR" altLang="en-US" sz="1600" b="1" dirty="0" smtClean="0"/>
              <a:t>년이 되는 날이 속하는 해에 안전교육 이수</a:t>
            </a:r>
            <a:endParaRPr kumimoji="1" lang="en-US" altLang="ko-KR" sz="1600" b="1" dirty="0" smtClean="0"/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395536" y="4123126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ko-KR" altLang="en-US" sz="1600" b="1" dirty="0" smtClean="0"/>
              <a:t>   건설기계 </a:t>
            </a:r>
            <a:r>
              <a:rPr kumimoji="1" lang="ko-KR" altLang="en-US" sz="1600" b="1" dirty="0"/>
              <a:t>조종사 면허 취득자는 </a:t>
            </a:r>
            <a:r>
              <a:rPr kumimoji="1" lang="en-US" altLang="ko-KR" sz="1600" b="1" dirty="0"/>
              <a:t>10</a:t>
            </a:r>
            <a:r>
              <a:rPr kumimoji="1" lang="ko-KR" altLang="en-US" sz="1600" b="1" dirty="0"/>
              <a:t>년마다 정기 적성 검사 이행 의무화</a:t>
            </a:r>
            <a:endParaRPr kumimoji="1" lang="en-US" altLang="ko-KR" sz="1600" b="1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584283"/>
              </p:ext>
            </p:extLst>
          </p:nvPr>
        </p:nvGraphicFramePr>
        <p:xfrm>
          <a:off x="539553" y="1981946"/>
          <a:ext cx="8208910" cy="914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41782">
                  <a:extLst>
                    <a:ext uri="{9D8B030D-6E8A-4147-A177-3AD203B41FA5}">
                      <a16:colId xmlns:a16="http://schemas.microsoft.com/office/drawing/2014/main" val="3751305807"/>
                    </a:ext>
                  </a:extLst>
                </a:gridCol>
                <a:gridCol w="1641782">
                  <a:extLst>
                    <a:ext uri="{9D8B030D-6E8A-4147-A177-3AD203B41FA5}">
                      <a16:colId xmlns:a16="http://schemas.microsoft.com/office/drawing/2014/main" val="1280915020"/>
                    </a:ext>
                  </a:extLst>
                </a:gridCol>
                <a:gridCol w="1641782">
                  <a:extLst>
                    <a:ext uri="{9D8B030D-6E8A-4147-A177-3AD203B41FA5}">
                      <a16:colId xmlns:a16="http://schemas.microsoft.com/office/drawing/2014/main" val="1845575261"/>
                    </a:ext>
                  </a:extLst>
                </a:gridCol>
                <a:gridCol w="1641782">
                  <a:extLst>
                    <a:ext uri="{9D8B030D-6E8A-4147-A177-3AD203B41FA5}">
                      <a16:colId xmlns:a16="http://schemas.microsoft.com/office/drawing/2014/main" val="3739964081"/>
                    </a:ext>
                  </a:extLst>
                </a:gridCol>
                <a:gridCol w="1641782">
                  <a:extLst>
                    <a:ext uri="{9D8B030D-6E8A-4147-A177-3AD203B41FA5}">
                      <a16:colId xmlns:a16="http://schemas.microsoft.com/office/drawing/2014/main" val="1662708256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계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자동차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건설기계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</a:rPr>
                        <a:t>이륜자동차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36171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등록 현황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263,930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241,186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5,629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17,115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02802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민원처리 현황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49,735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41,392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3,088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5,255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915838"/>
                  </a:ext>
                </a:extLst>
              </a:tr>
            </a:tbl>
          </a:graphicData>
        </a:graphic>
      </p:graphicFrame>
      <p:sp>
        <p:nvSpPr>
          <p:cNvPr id="15" name="슬라이드 번호 개체 틀 5"/>
          <p:cNvSpPr txBox="1">
            <a:spLocks/>
          </p:cNvSpPr>
          <p:nvPr/>
        </p:nvSpPr>
        <p:spPr>
          <a:xfrm>
            <a:off x="7010400" y="4871648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모서리가 둥근 직사각형 18"/>
          <p:cNvSpPr/>
          <p:nvPr/>
        </p:nvSpPr>
        <p:spPr>
          <a:xfrm>
            <a:off x="321350" y="3039399"/>
            <a:ext cx="8427113" cy="3956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건설기계 불법 주기 단속 및 조종사 면허 관리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04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46777" y="1015544"/>
            <a:ext cx="8697198" cy="381283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 구분</a:t>
            </a:r>
          </a:p>
          <a:p>
            <a:pPr fontAlgn="t"/>
            <a:endParaRPr lang="ko-KR" altLang="ko-KR" dirty="0" smtClean="0"/>
          </a:p>
          <a:p>
            <a:pPr fontAlgn="t"/>
            <a:r>
              <a:rPr lang="ko-KR" altLang="ko-KR" b="1" dirty="0" smtClean="0"/>
              <a:t>구분</a:t>
            </a:r>
            <a:endParaRPr lang="ko-KR" altLang="ko-KR" dirty="0"/>
          </a:p>
          <a:p>
            <a:pPr fontAlgn="t"/>
            <a:r>
              <a:rPr lang="ko-KR" altLang="ko-KR" b="1" dirty="0"/>
              <a:t>무단방치</a:t>
            </a:r>
            <a:r>
              <a:rPr lang="en-US" altLang="ko-KR" b="1" dirty="0"/>
              <a:t>(</a:t>
            </a:r>
            <a:r>
              <a:rPr lang="ko-KR" altLang="ko-KR" b="1" dirty="0"/>
              <a:t>행정처리</a:t>
            </a:r>
            <a:r>
              <a:rPr lang="en-US" altLang="ko-KR" b="1" dirty="0"/>
              <a:t>)</a:t>
            </a:r>
            <a:endParaRPr lang="ko-KR" altLang="ko-KR" dirty="0"/>
          </a:p>
          <a:p>
            <a:pPr fontAlgn="t"/>
            <a:r>
              <a:rPr lang="ko-KR" altLang="ko-KR" b="1" dirty="0" smtClean="0"/>
              <a:t>초과</a:t>
            </a:r>
            <a:endParaRPr lang="ko-KR" altLang="ko-KR" dirty="0"/>
          </a:p>
          <a:p>
            <a:pPr fontAlgn="t"/>
            <a:r>
              <a:rPr lang="ko-KR" altLang="ko-KR" b="1" dirty="0"/>
              <a:t>말소등록</a:t>
            </a:r>
            <a:endParaRPr lang="ko-KR" altLang="ko-KR" dirty="0"/>
          </a:p>
          <a:p>
            <a:pPr fontAlgn="t"/>
            <a:r>
              <a:rPr lang="ko-KR" altLang="ko-KR" b="1" dirty="0" smtClean="0"/>
              <a:t>정지 </a:t>
            </a:r>
            <a:r>
              <a:rPr lang="ko-KR" altLang="ko-KR" b="1" dirty="0"/>
              <a:t>신청</a:t>
            </a:r>
            <a:endParaRPr lang="ko-KR" altLang="ko-KR" dirty="0"/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46777" y="654389"/>
            <a:ext cx="8717711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자동차 법규 위반 행위자 사법처리로 법질서 확립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자동차관리과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88298" y="1883505"/>
            <a:ext cx="8064896" cy="1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kumimoji="1" lang="en-US" altLang="ko-KR" sz="1600" b="1" dirty="0" smtClean="0">
              <a:latin typeface="+mj-lt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99147" y="3271987"/>
            <a:ext cx="8145706" cy="354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무단방치 차량 등 시민불편사항 신속 처리                                 </a:t>
            </a:r>
            <a:r>
              <a:rPr kumimoji="1" lang="en-US" altLang="ko-KR" sz="1600" dirty="0" smtClean="0"/>
              <a:t> </a:t>
            </a:r>
            <a:r>
              <a:rPr kumimoji="1" lang="en-US" altLang="ko-KR" sz="1000" dirty="0"/>
              <a:t>(</a:t>
            </a:r>
            <a:r>
              <a:rPr kumimoji="1" lang="en-US" altLang="ko-KR" sz="1000" dirty="0" smtClean="0"/>
              <a:t>2022.6.30. </a:t>
            </a:r>
            <a:r>
              <a:rPr kumimoji="1" lang="ko-KR" altLang="en-US" sz="1000" dirty="0"/>
              <a:t>기준 </a:t>
            </a:r>
            <a:r>
              <a:rPr kumimoji="1" lang="en-US" altLang="ko-KR" sz="1000" dirty="0"/>
              <a:t>/ </a:t>
            </a:r>
            <a:r>
              <a:rPr kumimoji="1" lang="ko-KR" altLang="en-US" sz="1000" dirty="0"/>
              <a:t>단위 </a:t>
            </a:r>
            <a:r>
              <a:rPr kumimoji="1" lang="en-US" altLang="ko-KR" sz="1000" dirty="0"/>
              <a:t>: </a:t>
            </a:r>
            <a:r>
              <a:rPr kumimoji="1" lang="ko-KR" altLang="en-US" sz="1000" dirty="0"/>
              <a:t>건</a:t>
            </a:r>
            <a:r>
              <a:rPr kumimoji="1" lang="en-US" altLang="ko-KR" sz="1000" dirty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600" b="1" dirty="0" smtClean="0">
              <a:latin typeface="+mj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31852"/>
              </p:ext>
            </p:extLst>
          </p:nvPr>
        </p:nvGraphicFramePr>
        <p:xfrm>
          <a:off x="611558" y="3503376"/>
          <a:ext cx="8208913" cy="94058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861734174"/>
                    </a:ext>
                  </a:extLst>
                </a:gridCol>
                <a:gridCol w="1166104">
                  <a:extLst>
                    <a:ext uri="{9D8B030D-6E8A-4147-A177-3AD203B41FA5}">
                      <a16:colId xmlns:a16="http://schemas.microsoft.com/office/drawing/2014/main" val="543505093"/>
                    </a:ext>
                  </a:extLst>
                </a:gridCol>
                <a:gridCol w="1115766">
                  <a:extLst>
                    <a:ext uri="{9D8B030D-6E8A-4147-A177-3AD203B41FA5}">
                      <a16:colId xmlns:a16="http://schemas.microsoft.com/office/drawing/2014/main" val="3380659261"/>
                    </a:ext>
                  </a:extLst>
                </a:gridCol>
                <a:gridCol w="966997">
                  <a:extLst>
                    <a:ext uri="{9D8B030D-6E8A-4147-A177-3AD203B41FA5}">
                      <a16:colId xmlns:a16="http://schemas.microsoft.com/office/drawing/2014/main" val="180187811"/>
                    </a:ext>
                  </a:extLst>
                </a:gridCol>
                <a:gridCol w="855590">
                  <a:extLst>
                    <a:ext uri="{9D8B030D-6E8A-4147-A177-3AD203B41FA5}">
                      <a16:colId xmlns:a16="http://schemas.microsoft.com/office/drawing/2014/main" val="42648715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690075967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3307309047"/>
                    </a:ext>
                  </a:extLst>
                </a:gridCol>
              </a:tblGrid>
              <a:tr h="171349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무단방치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행정처리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3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3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차령초과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말소등록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운행정지 신청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982962"/>
                  </a:ext>
                </a:extLst>
              </a:tr>
              <a:tr h="2807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계</a:t>
                      </a:r>
                      <a:r>
                        <a:rPr lang="en-US" altLang="ko-KR" sz="1200" b="1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신고접수</a:t>
                      </a:r>
                      <a:r>
                        <a:rPr lang="en-US" altLang="ko-KR" sz="1200" b="1" dirty="0" smtClean="0">
                          <a:solidFill>
                            <a:srgbClr val="002060"/>
                          </a:solidFill>
                        </a:rPr>
                        <a:t>)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자진처리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강제폐차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처리 중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3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230607"/>
                  </a:ext>
                </a:extLst>
              </a:tr>
              <a:tr h="3855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실적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155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92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44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19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587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47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2689337"/>
                  </a:ext>
                </a:extLst>
              </a:tr>
            </a:tbl>
          </a:graphicData>
        </a:graphic>
      </p:graphicFrame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496168" y="1843843"/>
            <a:ext cx="8148685" cy="1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무보험 운행 위반 및 무단방치 사법처리                                    </a:t>
            </a:r>
            <a:r>
              <a:rPr kumimoji="1" lang="en-US" altLang="ko-KR" sz="1600" dirty="0" smtClean="0"/>
              <a:t> </a:t>
            </a:r>
            <a:r>
              <a:rPr kumimoji="1" lang="en-US" altLang="ko-KR" sz="1000" dirty="0" smtClean="0"/>
              <a:t>(2022.6.30. </a:t>
            </a:r>
            <a:r>
              <a:rPr kumimoji="1" lang="ko-KR" altLang="en-US" sz="1000" dirty="0" smtClean="0"/>
              <a:t>기준 </a:t>
            </a:r>
            <a:r>
              <a:rPr kumimoji="1" lang="en-US" altLang="ko-KR" sz="1000" dirty="0" smtClean="0"/>
              <a:t>/ </a:t>
            </a:r>
            <a:r>
              <a:rPr kumimoji="1" lang="ko-KR" altLang="en-US" sz="1000" dirty="0" smtClean="0"/>
              <a:t>단위 </a:t>
            </a:r>
            <a:r>
              <a:rPr kumimoji="1" lang="en-US" altLang="ko-KR" sz="1000" dirty="0" smtClean="0"/>
              <a:t>: </a:t>
            </a:r>
            <a:r>
              <a:rPr kumimoji="1" lang="ko-KR" altLang="en-US" sz="1000" dirty="0" smtClean="0"/>
              <a:t>건</a:t>
            </a:r>
            <a:r>
              <a:rPr kumimoji="1" lang="en-US" altLang="ko-KR" sz="1000" dirty="0" smtClean="0"/>
              <a:t>)</a:t>
            </a:r>
            <a:endParaRPr kumimoji="1" lang="en-US" altLang="ko-KR" sz="1000" b="1" dirty="0" smtClean="0">
              <a:latin typeface="+mj-lt"/>
            </a:endParaRPr>
          </a:p>
          <a:p>
            <a:pPr algn="r">
              <a:lnSpc>
                <a:spcPct val="150000"/>
              </a:lnSpc>
            </a:pPr>
            <a:r>
              <a:rPr kumimoji="1" lang="en-US" altLang="ko-KR" sz="1000" dirty="0" smtClean="0">
                <a:latin typeface="+mj-lt"/>
              </a:rPr>
              <a:t> </a:t>
            </a:r>
            <a:endParaRPr kumimoji="1" lang="en-US" altLang="ko-KR" sz="1600" b="1" dirty="0" smtClean="0"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38514" y="1123667"/>
            <a:ext cx="8481957" cy="40791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법규 </a:t>
            </a:r>
            <a:r>
              <a: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위반 사법 및 시민불편사항 신속 처리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슬라이드 번호 개체 틀 5"/>
          <p:cNvSpPr txBox="1">
            <a:spLocks/>
          </p:cNvSpPr>
          <p:nvPr/>
        </p:nvSpPr>
        <p:spPr>
          <a:xfrm>
            <a:off x="7010400" y="4871648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7</a:t>
            </a:r>
            <a:endParaRPr kumimoji="0" lang="ko-KR" altLang="en-US" sz="1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832440"/>
              </p:ext>
            </p:extLst>
          </p:nvPr>
        </p:nvGraphicFramePr>
        <p:xfrm>
          <a:off x="611558" y="2054594"/>
          <a:ext cx="820891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81645948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19924156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88655986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793193639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3192666223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843134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계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검찰 송치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범칙금 납부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이첩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내사</a:t>
                      </a:r>
                      <a:r>
                        <a:rPr lang="ko-KR" altLang="en-US" sz="1200" baseline="0" dirty="0" smtClean="0"/>
                        <a:t> 종결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264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209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92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39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354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37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81890" y="1056835"/>
            <a:ext cx="8708212" cy="380606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endParaRPr lang="ko-KR" altLang="ko-KR" dirty="0"/>
          </a:p>
          <a:p>
            <a:pPr fontAlgn="t"/>
            <a:r>
              <a:rPr lang="ko-KR" altLang="ko-KR" b="1" dirty="0"/>
              <a:t>구분</a:t>
            </a:r>
            <a:endParaRPr lang="ko-KR" altLang="ko-KR" dirty="0"/>
          </a:p>
          <a:p>
            <a:pPr fontAlgn="t"/>
            <a:r>
              <a:rPr lang="ko-KR" altLang="ko-KR" b="1" dirty="0"/>
              <a:t>무단방치</a:t>
            </a:r>
            <a:r>
              <a:rPr lang="en-US" altLang="ko-KR" b="1" dirty="0"/>
              <a:t>(</a:t>
            </a:r>
            <a:r>
              <a:rPr lang="ko-KR" altLang="ko-KR" b="1" dirty="0"/>
              <a:t>행정처리</a:t>
            </a:r>
            <a:r>
              <a:rPr lang="en-US" altLang="ko-KR" b="1" dirty="0"/>
              <a:t>)</a:t>
            </a:r>
            <a:endParaRPr lang="ko-KR" altLang="ko-KR" dirty="0"/>
          </a:p>
          <a:p>
            <a:pPr fontAlgn="t"/>
            <a:endParaRPr lang="ko-KR" altLang="ko-KR" dirty="0"/>
          </a:p>
          <a:p>
            <a:pPr fontAlgn="t"/>
            <a:r>
              <a:rPr lang="ko-KR" altLang="ko-KR" b="1" dirty="0" smtClean="0"/>
              <a:t>운행 </a:t>
            </a:r>
            <a:r>
              <a:rPr lang="ko-KR" altLang="ko-KR" b="1" dirty="0"/>
              <a:t>신청</a:t>
            </a:r>
            <a:endParaRPr lang="ko-KR" altLang="ko-KR" dirty="0"/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712968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자동차 안전관리 강화를 위한 과태료 부과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자동차관리과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88298" y="1883505"/>
            <a:ext cx="8064896" cy="1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kumimoji="1" lang="en-US" altLang="ko-KR" sz="1600" b="1" dirty="0" smtClean="0">
              <a:latin typeface="+mj-lt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31208" y="1660391"/>
            <a:ext cx="8285134" cy="20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lnSpc>
                <a:spcPct val="150000"/>
              </a:lnSpc>
            </a:pPr>
            <a:r>
              <a:rPr kumimoji="1" lang="en-US" altLang="ko-KR" sz="1000" dirty="0" smtClean="0"/>
              <a:t>(2022.6.30. </a:t>
            </a:r>
            <a:r>
              <a:rPr kumimoji="1" lang="ko-KR" altLang="en-US" sz="1000" dirty="0" smtClean="0"/>
              <a:t>기준 </a:t>
            </a:r>
            <a:r>
              <a:rPr kumimoji="1" lang="en-US" altLang="ko-KR" sz="1000" dirty="0" smtClean="0"/>
              <a:t>, </a:t>
            </a:r>
            <a:r>
              <a:rPr kumimoji="1" lang="ko-KR" altLang="en-US" sz="1000" dirty="0" smtClean="0"/>
              <a:t>단위 </a:t>
            </a:r>
            <a:r>
              <a:rPr kumimoji="1" lang="en-US" altLang="ko-KR" sz="1000" dirty="0" smtClean="0"/>
              <a:t>: </a:t>
            </a:r>
            <a:r>
              <a:rPr kumimoji="1" lang="ko-KR" altLang="en-US" sz="1000" dirty="0" smtClean="0"/>
              <a:t>건 </a:t>
            </a:r>
            <a:r>
              <a:rPr kumimoji="1" lang="en-US" altLang="ko-KR" sz="1000" dirty="0" smtClean="0"/>
              <a:t>/ </a:t>
            </a:r>
            <a:r>
              <a:rPr kumimoji="1" lang="ko-KR" altLang="en-US" sz="1000" dirty="0" smtClean="0"/>
              <a:t>백만원</a:t>
            </a:r>
            <a:r>
              <a:rPr kumimoji="1" lang="en-US" altLang="ko-KR" sz="1000" dirty="0" smtClean="0"/>
              <a:t>)</a:t>
            </a:r>
            <a:endParaRPr kumimoji="1" lang="en-US" altLang="ko-KR" sz="1000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029613"/>
              </p:ext>
            </p:extLst>
          </p:nvPr>
        </p:nvGraphicFramePr>
        <p:xfrm>
          <a:off x="475813" y="1893648"/>
          <a:ext cx="8260168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024">
                  <a:extLst>
                    <a:ext uri="{9D8B030D-6E8A-4147-A177-3AD203B41FA5}">
                      <a16:colId xmlns:a16="http://schemas.microsoft.com/office/drawing/2014/main" val="1608014497"/>
                    </a:ext>
                  </a:extLst>
                </a:gridCol>
                <a:gridCol w="1180024">
                  <a:extLst>
                    <a:ext uri="{9D8B030D-6E8A-4147-A177-3AD203B41FA5}">
                      <a16:colId xmlns:a16="http://schemas.microsoft.com/office/drawing/2014/main" val="1981793849"/>
                    </a:ext>
                  </a:extLst>
                </a:gridCol>
                <a:gridCol w="1180024">
                  <a:extLst>
                    <a:ext uri="{9D8B030D-6E8A-4147-A177-3AD203B41FA5}">
                      <a16:colId xmlns:a16="http://schemas.microsoft.com/office/drawing/2014/main" val="2871872202"/>
                    </a:ext>
                  </a:extLst>
                </a:gridCol>
                <a:gridCol w="1180024">
                  <a:extLst>
                    <a:ext uri="{9D8B030D-6E8A-4147-A177-3AD203B41FA5}">
                      <a16:colId xmlns:a16="http://schemas.microsoft.com/office/drawing/2014/main" val="629549475"/>
                    </a:ext>
                  </a:extLst>
                </a:gridCol>
                <a:gridCol w="1180024">
                  <a:extLst>
                    <a:ext uri="{9D8B030D-6E8A-4147-A177-3AD203B41FA5}">
                      <a16:colId xmlns:a16="http://schemas.microsoft.com/office/drawing/2014/main" val="3679420326"/>
                    </a:ext>
                  </a:extLst>
                </a:gridCol>
                <a:gridCol w="1180024">
                  <a:extLst>
                    <a:ext uri="{9D8B030D-6E8A-4147-A177-3AD203B41FA5}">
                      <a16:colId xmlns:a16="http://schemas.microsoft.com/office/drawing/2014/main" val="2598708964"/>
                    </a:ext>
                  </a:extLst>
                </a:gridCol>
                <a:gridCol w="1180024">
                  <a:extLst>
                    <a:ext uri="{9D8B030D-6E8A-4147-A177-3AD203B41FA5}">
                      <a16:colId xmlns:a16="http://schemas.microsoft.com/office/drawing/2014/main" val="2859571752"/>
                    </a:ext>
                  </a:extLst>
                </a:gridCol>
              </a:tblGrid>
              <a:tr h="265811">
                <a:tc rowSpan="2"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en-US" altLang="ko-KR" sz="9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1" hangingPunct="1"/>
                      <a:r>
                        <a:rPr lang="ko-KR" altLang="en-US" sz="1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구분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부과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징수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3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징수율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en-US" altLang="ko-KR" sz="1200" dirty="0" smtClean="0"/>
                        <a:t>(%)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9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715094"/>
                  </a:ext>
                </a:extLst>
              </a:tr>
              <a:tr h="23557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건수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금액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건수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금액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6749924"/>
                  </a:ext>
                </a:extLst>
              </a:tr>
              <a:tr h="2312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과태료 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8,623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749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6,454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317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42.31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465227"/>
                  </a:ext>
                </a:extLst>
              </a:tr>
              <a:tr h="2312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취득세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24,996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23,509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24,952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23,459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99.78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8124601"/>
                  </a:ext>
                </a:extLst>
              </a:tr>
            </a:tbl>
          </a:graphicData>
        </a:graphic>
      </p:graphicFrame>
      <p:sp>
        <p:nvSpPr>
          <p:cNvPr id="15" name="모서리가 둥근 직사각형 14"/>
          <p:cNvSpPr/>
          <p:nvPr/>
        </p:nvSpPr>
        <p:spPr>
          <a:xfrm>
            <a:off x="272274" y="1206640"/>
            <a:ext cx="8476190" cy="38504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차량 과태료 및 취득세 </a:t>
            </a:r>
            <a:r>
              <a: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부과 </a:t>
            </a:r>
            <a:r>
              <a:rPr lang="en-US" altLang="ko-KR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징수 </a:t>
            </a:r>
            <a:r>
              <a: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현황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7010400" y="487644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20" name="다이어그램 19"/>
          <p:cNvGraphicFramePr/>
          <p:nvPr>
            <p:extLst/>
          </p:nvPr>
        </p:nvGraphicFramePr>
        <p:xfrm>
          <a:off x="611560" y="2995740"/>
          <a:ext cx="8017745" cy="162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3283987174"/>
              </p:ext>
            </p:extLst>
          </p:nvPr>
        </p:nvGraphicFramePr>
        <p:xfrm>
          <a:off x="478754" y="3104805"/>
          <a:ext cx="8260167" cy="162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16335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852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</a:t>
            </a:r>
            <a:r>
              <a:rPr lang="ko-KR" altLang="en-US" sz="3600" b="1" kern="0" spc="-150" dirty="0" err="1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니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5080</TotalTime>
  <Words>1289</Words>
  <Application>Microsoft Office PowerPoint</Application>
  <PresentationFormat>화면 슬라이드 쇼(16:9)</PresentationFormat>
  <Paragraphs>281</Paragraphs>
  <Slides>10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10</vt:i4>
      </vt:variant>
    </vt:vector>
  </HeadingPairs>
  <TitlesOfParts>
    <vt:vector size="22" baseType="lpstr">
      <vt:lpstr>HY견고딕</vt:lpstr>
      <vt:lpstr>바탕</vt:lpstr>
      <vt:lpstr>Calibri</vt:lpstr>
      <vt:lpstr>맑은 고딕</vt:lpstr>
      <vt:lpstr>HY헤드라인M</vt:lpstr>
      <vt:lpstr>-윤고딕330</vt:lpstr>
      <vt:lpstr>Wingdings</vt:lpstr>
      <vt:lpstr>-윤고딕340</vt:lpstr>
      <vt:lpstr>Arial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478</cp:revision>
  <cp:lastPrinted>2022-09-15T00:56:00Z</cp:lastPrinted>
  <dcterms:created xsi:type="dcterms:W3CDTF">2015-01-08T13:06:47Z</dcterms:created>
  <dcterms:modified xsi:type="dcterms:W3CDTF">2022-09-15T02:06:09Z</dcterms:modified>
</cp:coreProperties>
</file>