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027" r:id="rId1"/>
  </p:sldMasterIdLst>
  <p:notesMasterIdLst>
    <p:notesMasterId r:id="rId23"/>
  </p:notesMasterIdLst>
  <p:handoutMasterIdLst>
    <p:handoutMasterId r:id="rId24"/>
  </p:handoutMasterIdLst>
  <p:sldIdLst>
    <p:sldId id="274" r:id="rId2"/>
    <p:sldId id="502" r:id="rId3"/>
    <p:sldId id="514" r:id="rId4"/>
    <p:sldId id="515" r:id="rId5"/>
    <p:sldId id="485" r:id="rId6"/>
    <p:sldId id="486" r:id="rId7"/>
    <p:sldId id="512" r:id="rId8"/>
    <p:sldId id="513" r:id="rId9"/>
    <p:sldId id="489" r:id="rId10"/>
    <p:sldId id="505" r:id="rId11"/>
    <p:sldId id="491" r:id="rId12"/>
    <p:sldId id="492" r:id="rId13"/>
    <p:sldId id="493" r:id="rId14"/>
    <p:sldId id="494" r:id="rId15"/>
    <p:sldId id="516" r:id="rId16"/>
    <p:sldId id="509" r:id="rId17"/>
    <p:sldId id="510" r:id="rId18"/>
    <p:sldId id="511" r:id="rId19"/>
    <p:sldId id="507" r:id="rId20"/>
    <p:sldId id="508" r:id="rId21"/>
    <p:sldId id="503" r:id="rId2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>
          <p15:clr>
            <a:srgbClr val="A4A3A4"/>
          </p15:clr>
        </p15:guide>
        <p15:guide id="2" orient="horz" pos="709">
          <p15:clr>
            <a:srgbClr val="A4A3A4"/>
          </p15:clr>
        </p15:guide>
        <p15:guide id="3" orient="horz" pos="1117">
          <p15:clr>
            <a:srgbClr val="A4A3A4"/>
          </p15:clr>
        </p15:guide>
        <p15:guide id="4" orient="horz" pos="4110">
          <p15:clr>
            <a:srgbClr val="A4A3A4"/>
          </p15:clr>
        </p15:guide>
        <p15:guide id="5" orient="horz" pos="799">
          <p15:clr>
            <a:srgbClr val="A4A3A4"/>
          </p15:clr>
        </p15:guide>
        <p15:guide id="6" orient="horz" pos="1207">
          <p15:clr>
            <a:srgbClr val="A4A3A4"/>
          </p15:clr>
        </p15:guide>
        <p15:guide id="7" orient="horz" pos="845">
          <p15:clr>
            <a:srgbClr val="A4A3A4"/>
          </p15:clr>
        </p15:guide>
        <p15:guide id="8" pos="340">
          <p15:clr>
            <a:srgbClr val="A4A3A4"/>
          </p15:clr>
        </p15:guide>
        <p15:guide id="9" pos="5193">
          <p15:clr>
            <a:srgbClr val="A4A3A4"/>
          </p15:clr>
        </p15:guide>
        <p15:guide id="10" pos="839">
          <p15:clr>
            <a:srgbClr val="A4A3A4"/>
          </p15:clr>
        </p15:guide>
        <p15:guide id="11" pos="1066">
          <p15:clr>
            <a:srgbClr val="A4A3A4"/>
          </p15:clr>
        </p15:guide>
        <p15:guide id="12" pos="2880">
          <p15:clr>
            <a:srgbClr val="A4A3A4"/>
          </p15:clr>
        </p15:guide>
        <p15:guide id="13" pos="5420">
          <p15:clr>
            <a:srgbClr val="A4A3A4"/>
          </p15:clr>
        </p15:guide>
        <p15:guide id="14" pos="4694">
          <p15:clr>
            <a:srgbClr val="A4A3A4"/>
          </p15:clr>
        </p15:guide>
        <p15:guide id="15" pos="65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99FF"/>
    <a:srgbClr val="FDB200"/>
    <a:srgbClr val="12458B"/>
    <a:srgbClr val="00A5B8"/>
    <a:srgbClr val="0066FF"/>
    <a:srgbClr val="9933FF"/>
    <a:srgbClr val="6600FF"/>
    <a:srgbClr val="0000FF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27" autoAdjust="0"/>
    <p:restoredTop sz="56038" autoAdjust="0"/>
  </p:normalViewPr>
  <p:slideViewPr>
    <p:cSldViewPr>
      <p:cViewPr varScale="1">
        <p:scale>
          <a:sx n="64" d="100"/>
          <a:sy n="64" d="100"/>
        </p:scale>
        <p:origin x="2004" y="60"/>
      </p:cViewPr>
      <p:guideLst>
        <p:guide orient="horz" pos="2432"/>
        <p:guide orient="horz" pos="709"/>
        <p:guide orient="horz" pos="1117"/>
        <p:guide orient="horz" pos="4110"/>
        <p:guide orient="horz" pos="799"/>
        <p:guide orient="horz" pos="1207"/>
        <p:guide orient="horz" pos="845"/>
        <p:guide pos="340"/>
        <p:guide pos="5193"/>
        <p:guide pos="839"/>
        <p:guide pos="1066"/>
        <p:guide pos="2880"/>
        <p:guide pos="5420"/>
        <p:guide pos="4694"/>
        <p:guide pos="65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39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4549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1541" y="2"/>
            <a:ext cx="2944548" cy="496253"/>
          </a:xfrm>
          <a:prstGeom prst="rect">
            <a:avLst/>
          </a:prstGeom>
        </p:spPr>
        <p:txBody>
          <a:bodyPr vert="horz" lIns="90361" tIns="45182" rIns="90361" bIns="4518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319426D-9418-4E7D-883A-821CBB2D3D26}" type="datetimeFigureOut">
              <a:rPr lang="ko-KR" altLang="en-US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9428801"/>
            <a:ext cx="2944549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1541" y="9428801"/>
            <a:ext cx="2944548" cy="496252"/>
          </a:xfrm>
          <a:prstGeom prst="rect">
            <a:avLst/>
          </a:prstGeom>
        </p:spPr>
        <p:txBody>
          <a:bodyPr vert="horz" lIns="90361" tIns="45182" rIns="90361" bIns="4518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4A13536C-BBE8-469A-88C3-FAFB2142657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120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957" y="2"/>
            <a:ext cx="2946135" cy="496253"/>
          </a:xfrm>
          <a:prstGeom prst="rect">
            <a:avLst/>
          </a:prstGeom>
        </p:spPr>
        <p:txBody>
          <a:bodyPr vert="horz" lIns="91294" tIns="45646" rIns="91294" bIns="45646" rtlCol="0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9A2ECFCB-1AA4-4BAF-8F0F-53F0E8A2E65F}" type="datetimeFigureOut">
              <a:rPr lang="ko-KR" altLang="en-US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6" rIns="91294" bIns="4564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247" y="4715192"/>
            <a:ext cx="5437187" cy="4466274"/>
          </a:xfrm>
          <a:prstGeom prst="rect">
            <a:avLst/>
          </a:prstGeom>
        </p:spPr>
        <p:txBody>
          <a:bodyPr vert="horz" lIns="91294" tIns="45646" rIns="91294" bIns="4564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l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957" y="9428801"/>
            <a:ext cx="2946135" cy="496252"/>
          </a:xfrm>
          <a:prstGeom prst="rect">
            <a:avLst/>
          </a:prstGeom>
        </p:spPr>
        <p:txBody>
          <a:bodyPr vert="horz" lIns="91294" tIns="45646" rIns="91294" bIns="45646" rtlCol="0" anchor="b"/>
          <a:lstStyle>
            <a:lvl1pPr algn="r"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5DECCFA-514C-4E30-826A-48A21F3329DF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76682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시민안전교통국장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이병준입니다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년도 시민안전교통국 소관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시정업무보고를 드리겠습니다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57888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○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시민안전교통국은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신속한 재난대응체계 확립하여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 안전을 확보하고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시민 모두가 골고루 누릴 수 있는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도로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 등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도시기반 인프라를 조성하여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보다 쾌적하고 안전한 도시를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만들어 나가겠습니다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37672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안전총괄과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소관 업무보고입니다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dirty="0" smtClean="0">
              <a:latin typeface="맑은 고딕" panose="020B0503020000020004" pitchFamily="50" charset="-127"/>
            </a:endParaRPr>
          </a:p>
          <a:p>
            <a:r>
              <a:rPr lang="en-US" altLang="ko-KR" baseline="0" dirty="0" smtClean="0">
                <a:latin typeface="맑은 고딕" panose="020B0503020000020004" pitchFamily="50" charset="-127"/>
              </a:rPr>
              <a:t>   </a:t>
            </a:r>
            <a:r>
              <a:rPr lang="ko-KR" altLang="en-US" dirty="0" smtClean="0">
                <a:latin typeface="맑은 고딕" panose="020B0503020000020004" pitchFamily="50" charset="-127"/>
              </a:rPr>
              <a:t>재난예방 인프라 확충을 통한 안전한 파주 조성에 대한 계획입니다</a:t>
            </a:r>
            <a:r>
              <a:rPr lang="en-US" altLang="ko-KR" dirty="0" smtClean="0">
                <a:latin typeface="맑은 고딕" panose="020B0503020000020004" pitchFamily="50" charset="-127"/>
              </a:rPr>
              <a:t>.</a:t>
            </a:r>
          </a:p>
          <a:p>
            <a:endParaRPr lang="en-US" altLang="ko-KR" dirty="0" smtClean="0">
              <a:latin typeface="맑은 고딕" panose="020B0503020000020004" pitchFamily="50" charset="-127"/>
            </a:endParaRPr>
          </a:p>
          <a:p>
            <a:r>
              <a:rPr lang="ko-KR" altLang="en-US" dirty="0" smtClean="0">
                <a:latin typeface="맑은 고딕" panose="020B0503020000020004" pitchFamily="50" charset="-127"/>
              </a:rPr>
              <a:t>○ 임진강 자연재해 비상대처계획은 현재 수립 용역을 추진 중에 있으며</a:t>
            </a:r>
            <a:r>
              <a:rPr lang="en-US" altLang="ko-KR" dirty="0" smtClean="0">
                <a:latin typeface="맑은 고딕" panose="020B0503020000020004" pitchFamily="50" charset="-127"/>
              </a:rPr>
              <a:t>,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서해 조위에 따른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대피계획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북한의 방류에 따른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예경보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전달 체계를 확립하여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대피 계획이 차질 없이 수립되도록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altLang="ko-KR" dirty="0" smtClean="0">
              <a:latin typeface="맑은 고딕" panose="020B0503020000020004" pitchFamily="50" charset="-127"/>
            </a:endParaRPr>
          </a:p>
          <a:p>
            <a:r>
              <a:rPr lang="ko-KR" altLang="en-US" dirty="0" smtClean="0">
                <a:latin typeface="맑은 고딕" panose="020B0503020000020004" pitchFamily="50" charset="-127"/>
              </a:rPr>
              <a:t>○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다음으로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파평면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율곡 자연재해위험개선지구 정비는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임진강 수위 상승 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내수배제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불량 해소를 위해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사업지구 내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소하천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구역인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건말천을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포함하여</a:t>
            </a:r>
          </a:p>
          <a:p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추진되도록 지구 변경 절차를 추진 중에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올해에는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설계완료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 공사착공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토지보상  계획 중에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52405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>
                <a:latin typeface="맑은 고딕" panose="020B0503020000020004" pitchFamily="50" charset="-127"/>
              </a:rPr>
              <a:t> ○ 다음은 소규모 공공시설 관리체계 구축입니다</a:t>
            </a:r>
            <a:r>
              <a:rPr lang="en-US" altLang="ko-KR" dirty="0" smtClean="0">
                <a:latin typeface="맑은 고딕" panose="020B0503020000020004" pitchFamily="50" charset="-127"/>
              </a:rPr>
              <a:t>.</a:t>
            </a:r>
          </a:p>
          <a:p>
            <a:r>
              <a:rPr lang="ko-KR" altLang="en-US" baseline="0" dirty="0" smtClean="0">
                <a:latin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</a:rPr>
              <a:t>관련법이 없어 관리 되지 않는 소규모 공공시설에 대한</a:t>
            </a:r>
            <a:endParaRPr lang="en-US" altLang="ko-KR" dirty="0" smtClean="0">
              <a:latin typeface="맑은 고딕" panose="020B0503020000020004" pitchFamily="50" charset="-127"/>
            </a:endParaRPr>
          </a:p>
          <a:p>
            <a:r>
              <a:rPr lang="en-US" altLang="ko-KR" dirty="0" smtClean="0">
                <a:latin typeface="맑은 고딕" panose="020B0503020000020004" pitchFamily="50" charset="-127"/>
              </a:rPr>
              <a:t>    </a:t>
            </a:r>
            <a:r>
              <a:rPr lang="ko-KR" altLang="en-US" dirty="0" smtClean="0">
                <a:latin typeface="맑은 고딕" panose="020B0503020000020004" pitchFamily="50" charset="-127"/>
              </a:rPr>
              <a:t> 관리체계를 구축하는 용역으로</a:t>
            </a:r>
            <a:r>
              <a:rPr lang="en-US" altLang="ko-KR" dirty="0" smtClean="0">
                <a:latin typeface="맑은 고딕" panose="020B0503020000020004" pitchFamily="50" charset="-127"/>
              </a:rPr>
              <a:t> 1</a:t>
            </a:r>
            <a:r>
              <a:rPr lang="ko-KR" altLang="en-US" dirty="0" smtClean="0">
                <a:latin typeface="맑은 고딕" panose="020B0503020000020004" pitchFamily="50" charset="-127"/>
              </a:rPr>
              <a:t>차 전수조사 완료하였으며</a:t>
            </a:r>
            <a:r>
              <a:rPr lang="en-US" altLang="ko-KR" dirty="0" smtClean="0">
                <a:latin typeface="맑은 고딕" panose="020B0503020000020004" pitchFamily="50" charset="-127"/>
              </a:rPr>
              <a:t>,</a:t>
            </a:r>
          </a:p>
          <a:p>
            <a:r>
              <a:rPr lang="en-US" altLang="ko-KR" dirty="0" smtClean="0">
                <a:latin typeface="맑은 고딕" panose="020B0503020000020004" pitchFamily="50" charset="-127"/>
              </a:rPr>
              <a:t>     </a:t>
            </a:r>
            <a:r>
              <a:rPr lang="ko-KR" altLang="en-US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직원 및 지역주민의 의견을</a:t>
            </a:r>
            <a:r>
              <a:rPr lang="en-US" altLang="ko-KR" dirty="0" smtClean="0">
                <a:latin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</a:rPr>
              <a:t>수렴하여</a:t>
            </a:r>
            <a:r>
              <a:rPr lang="en-US" altLang="ko-KR" dirty="0" smtClean="0">
                <a:latin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</a:rPr>
              <a:t>위험도 평가 및 </a:t>
            </a:r>
            <a:endParaRPr lang="en-US" altLang="ko-KR" dirty="0" smtClean="0">
              <a:latin typeface="맑은 고딕" panose="020B0503020000020004" pitchFamily="50" charset="-127"/>
            </a:endParaRPr>
          </a:p>
          <a:p>
            <a:r>
              <a:rPr lang="en-US" altLang="ko-KR" dirty="0" smtClean="0">
                <a:latin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</a:rPr>
              <a:t>사업 </a:t>
            </a:r>
            <a:r>
              <a:rPr lang="ko-KR" altLang="en-US" dirty="0" smtClean="0">
                <a:latin typeface="맑은 고딕" panose="020B0503020000020004" pitchFamily="50" charset="-127"/>
              </a:rPr>
              <a:t>우선 순위 등을 </a:t>
            </a:r>
            <a:r>
              <a:rPr lang="ko-KR" altLang="en-US" dirty="0" smtClean="0">
                <a:latin typeface="맑은 고딕" panose="020B0503020000020004" pitchFamily="50" charset="-127"/>
              </a:rPr>
              <a:t>포함한</a:t>
            </a:r>
            <a:r>
              <a:rPr lang="en-US" altLang="ko-KR" baseline="0" dirty="0" smtClean="0">
                <a:latin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</a:rPr>
              <a:t>소규모공공시설 </a:t>
            </a:r>
            <a:r>
              <a:rPr lang="ko-KR" altLang="en-US" dirty="0" smtClean="0">
                <a:latin typeface="맑은 고딕" panose="020B0503020000020004" pitchFamily="50" charset="-127"/>
              </a:rPr>
              <a:t>대장을 작성해 </a:t>
            </a:r>
            <a:endParaRPr lang="en-US" altLang="ko-KR" dirty="0" smtClean="0">
              <a:latin typeface="맑은 고딕" panose="020B0503020000020004" pitchFamily="50" charset="-127"/>
            </a:endParaRPr>
          </a:p>
          <a:p>
            <a:r>
              <a:rPr lang="en-US" altLang="ko-KR" dirty="0" smtClean="0">
                <a:latin typeface="맑은 고딕" panose="020B0503020000020004" pitchFamily="50" charset="-127"/>
                <a:ea typeface="+mn-ea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  <a:ea typeface="+mn-ea"/>
              </a:rPr>
              <a:t>체계적인 </a:t>
            </a:r>
            <a:r>
              <a:rPr lang="ko-KR" altLang="en-US" dirty="0" smtClean="0">
                <a:latin typeface="맑은 고딕" panose="020B0503020000020004" pitchFamily="50" charset="-127"/>
                <a:ea typeface="+mn-ea"/>
              </a:rPr>
              <a:t>시설물 관리를 하도록 하겠습니다</a:t>
            </a:r>
            <a:r>
              <a:rPr lang="en-US" altLang="ko-KR" dirty="0" smtClean="0">
                <a:latin typeface="맑은 고딕" panose="020B0503020000020004" pitchFamily="50" charset="-127"/>
                <a:ea typeface="+mn-ea"/>
              </a:rPr>
              <a:t>.</a:t>
            </a:r>
          </a:p>
          <a:p>
            <a:endParaRPr lang="en-US" altLang="ko-KR" sz="1200" b="0" i="0" spc="0" dirty="0" smtClean="0">
              <a:latin typeface="+mn-ea"/>
              <a:ea typeface="+mn-ea"/>
            </a:endParaRPr>
          </a:p>
          <a:p>
            <a:r>
              <a:rPr lang="en-US" altLang="ko-KR" sz="1200" b="0" i="0" spc="0" baseline="0" dirty="0" smtClean="0">
                <a:latin typeface="+mn-ea"/>
                <a:ea typeface="+mn-ea"/>
              </a:rPr>
              <a:t> </a:t>
            </a:r>
            <a:r>
              <a:rPr lang="ko-KR" altLang="en-US" sz="1200" b="0" i="0" spc="0" dirty="0" smtClean="0">
                <a:latin typeface="+mn-ea"/>
                <a:ea typeface="+mn-ea"/>
              </a:rPr>
              <a:t>○ 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다음</a:t>
            </a: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,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</a:t>
            </a:r>
            <a:r>
              <a:rPr lang="ko-KR" altLang="en-US" sz="1200" b="0" i="0" kern="100" spc="0" dirty="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시민안전보험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을 효율적으로 운영하여 </a:t>
            </a:r>
            <a:endParaRPr lang="en-US" altLang="ko-KR" sz="1200" b="0" i="0" kern="100" spc="0" dirty="0" smtClean="0">
              <a:solidFill>
                <a:srgbClr val="000000"/>
              </a:solidFill>
              <a:effectLst/>
              <a:latin typeface="+mn-ea"/>
              <a:ea typeface="+mn-ea"/>
            </a:endParaRPr>
          </a:p>
          <a:p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   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시민의 생활 안전을 보장하겠습니다</a:t>
            </a: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. </a:t>
            </a:r>
            <a:endParaRPr lang="ko-KR" altLang="en-US" sz="1200" b="0" i="0" kern="0" spc="0" dirty="0" smtClean="0">
              <a:solidFill>
                <a:srgbClr val="000000"/>
              </a:solidFill>
              <a:effectLst/>
              <a:latin typeface="+mn-ea"/>
              <a:ea typeface="+mn-ea"/>
            </a:endParaRPr>
          </a:p>
          <a:p>
            <a:pPr marL="0" marR="0" indent="0" algn="l" fontAlgn="base" latinLnBrk="1">
              <a:lnSpc>
                <a:spcPct val="130000"/>
              </a:lnSpc>
              <a:spcBef>
                <a:spcPts val="430"/>
              </a:spcBef>
              <a:spcAft>
                <a:spcPts val="0"/>
              </a:spcAft>
            </a:pP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   올해부터 </a:t>
            </a:r>
            <a:r>
              <a:rPr lang="ko-KR" altLang="en-US" sz="1200" b="0" i="0" kern="100" spc="0" dirty="0" err="1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유독성물질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사망</a:t>
            </a: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0" i="0" kern="100" spc="0" dirty="0" err="1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헌혈후유증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보상금</a:t>
            </a: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0" i="0" kern="100" spc="0" dirty="0" err="1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화상수술비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</a:t>
            </a: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3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개 항목을 </a:t>
            </a:r>
            <a:endParaRPr lang="en-US" altLang="ko-KR" sz="1200" b="0" i="0" kern="100" spc="0" dirty="0" smtClean="0">
              <a:solidFill>
                <a:srgbClr val="000000"/>
              </a:solidFill>
              <a:effectLst/>
              <a:latin typeface="+mn-ea"/>
              <a:ea typeface="+mn-ea"/>
            </a:endParaRPr>
          </a:p>
          <a:p>
            <a:pPr marL="0" marR="0" indent="0" algn="l" fontAlgn="base" latinLnBrk="1">
              <a:lnSpc>
                <a:spcPct val="130000"/>
              </a:lnSpc>
              <a:spcBef>
                <a:spcPts val="430"/>
              </a:spcBef>
              <a:spcAft>
                <a:spcPts val="0"/>
              </a:spcAft>
            </a:pP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   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추가하고</a:t>
            </a:r>
            <a:r>
              <a:rPr lang="ko-KR" altLang="en-US" sz="1200" b="0" i="0" kern="0" spc="0" baseline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</a:t>
            </a:r>
            <a:r>
              <a:rPr lang="ko-KR" altLang="en-US" sz="1200" b="0" i="0" kern="100" spc="0" dirty="0" err="1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감염병사망</a:t>
            </a: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, 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의료사고법률지원 </a:t>
            </a: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2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개 항목을 제외하였습니다</a:t>
            </a: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.</a:t>
            </a:r>
            <a:endParaRPr lang="ko-KR" altLang="en-US" sz="1200" b="0" i="0" kern="0" spc="0" dirty="0" smtClean="0">
              <a:solidFill>
                <a:srgbClr val="000000"/>
              </a:solidFill>
              <a:effectLst/>
              <a:latin typeface="+mn-ea"/>
              <a:ea typeface="+mn-ea"/>
            </a:endParaRPr>
          </a:p>
          <a:p>
            <a:pPr marL="0" marR="0" indent="0" algn="l" fontAlgn="base" latinLnBrk="1">
              <a:lnSpc>
                <a:spcPct val="130000"/>
              </a:lnSpc>
              <a:spcBef>
                <a:spcPts val="430"/>
              </a:spcBef>
              <a:spcAft>
                <a:spcPts val="0"/>
              </a:spcAft>
            </a:pP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   또 전세버스와 대중교통 사고를 통합하여</a:t>
            </a:r>
            <a:endParaRPr lang="en-US" altLang="ko-KR" sz="1200" b="0" i="0" kern="100" spc="0" dirty="0" smtClean="0">
              <a:solidFill>
                <a:srgbClr val="000000"/>
              </a:solidFill>
              <a:effectLst/>
              <a:latin typeface="+mn-ea"/>
              <a:ea typeface="+mn-ea"/>
            </a:endParaRPr>
          </a:p>
          <a:p>
            <a:pPr marL="0" marR="0" indent="0" algn="l" fontAlgn="base" latinLnBrk="1">
              <a:lnSpc>
                <a:spcPct val="130000"/>
              </a:lnSpc>
              <a:spcBef>
                <a:spcPts val="430"/>
              </a:spcBef>
              <a:spcAft>
                <a:spcPts val="0"/>
              </a:spcAft>
            </a:pPr>
            <a:r>
              <a:rPr lang="en-US" altLang="ko-KR" sz="1200" b="0" i="0" kern="100" spc="0" baseline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   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총 </a:t>
            </a: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16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개의 </a:t>
            </a:r>
            <a:r>
              <a:rPr lang="ko-KR" altLang="en-US" sz="1200" b="0" i="0" kern="100" spc="0" dirty="0" err="1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재난피해를</a:t>
            </a:r>
            <a:r>
              <a:rPr lang="ko-KR" altLang="en-US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 보장합니다</a:t>
            </a:r>
            <a:r>
              <a:rPr lang="en-US" altLang="ko-KR" sz="1200" b="0" i="0" kern="100" spc="0" dirty="0" smtClean="0">
                <a:solidFill>
                  <a:srgbClr val="000000"/>
                </a:solidFill>
                <a:effectLst/>
                <a:latin typeface="+mn-ea"/>
                <a:ea typeface="+mn-ea"/>
              </a:rPr>
              <a:t>. </a:t>
            </a:r>
            <a:r>
              <a:rPr lang="en-US" altLang="ko-KR" dirty="0" smtClean="0">
                <a:latin typeface="+mn-ea"/>
                <a:ea typeface="+mn-ea"/>
              </a:rPr>
              <a:t>  </a:t>
            </a:r>
          </a:p>
          <a:p>
            <a:pPr marL="0" marR="0" indent="0" algn="l" fontAlgn="base" latinLnBrk="1">
              <a:lnSpc>
                <a:spcPct val="130000"/>
              </a:lnSpc>
              <a:spcBef>
                <a:spcPts val="430"/>
              </a:spcBef>
              <a:spcAft>
                <a:spcPts val="0"/>
              </a:spcAft>
            </a:pPr>
            <a:endParaRPr lang="en-US" altLang="ko-KR" dirty="0" smtClean="0">
              <a:latin typeface="맑은 고딕" panose="020B0503020000020004" pitchFamily="50" charset="-127"/>
            </a:endParaRPr>
          </a:p>
          <a:p>
            <a:r>
              <a:rPr lang="ko-KR" altLang="en-US" sz="1200" b="0" i="0" spc="0" dirty="0" smtClean="0">
                <a:latin typeface="맑은 고딕" panose="020B0503020000020004" pitchFamily="50" charset="-127"/>
              </a:rPr>
              <a:t>○ 또한</a:t>
            </a:r>
            <a:r>
              <a:rPr lang="ko-KR" altLang="en-US" dirty="0" smtClean="0"/>
              <a:t> 접경지역 민방위 </a:t>
            </a:r>
            <a:r>
              <a:rPr lang="ko-KR" altLang="en-US" dirty="0" err="1" smtClean="0"/>
              <a:t>경보방송</a:t>
            </a:r>
            <a:r>
              <a:rPr lang="ko-KR" altLang="en-US" dirty="0" smtClean="0"/>
              <a:t> 사각지대 해소를 위해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ko-KR" altLang="en-US" dirty="0" err="1" smtClean="0"/>
              <a:t>탄현면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법흥</a:t>
            </a:r>
            <a:r>
              <a:rPr lang="en-US" altLang="ko-KR" dirty="0" smtClean="0"/>
              <a:t>1</a:t>
            </a:r>
            <a:r>
              <a:rPr lang="ko-KR" altLang="en-US" dirty="0" smtClean="0"/>
              <a:t>리 마을회관에 경보시설 신규 설치를 하겠습니다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  </a:t>
            </a:r>
            <a:endParaRPr lang="en-US" altLang="ko-KR" baseline="0" dirty="0" smtClean="0"/>
          </a:p>
        </p:txBody>
      </p:sp>
    </p:spTree>
    <p:extLst>
      <p:ext uri="{BB962C8B-B14F-4D97-AF65-F5344CB8AC3E}">
        <p14:creationId xmlns:p14="http://schemas.microsoft.com/office/powerpoint/2010/main" val="41752318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다음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en-US" altLang="ko-KR" b="1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철도교통과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소관 업무보고입니다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dirty="0"/>
              <a:t>○ 빠르고 편리한 최적의 철도망 구축을 위해 </a:t>
            </a:r>
            <a:endParaRPr lang="en-US" altLang="ko-KR" dirty="0"/>
          </a:p>
          <a:p>
            <a:r>
              <a:rPr lang="en-US" altLang="ko-KR" dirty="0"/>
              <a:t>     2023</a:t>
            </a:r>
            <a:r>
              <a:rPr lang="ko-KR" altLang="en-US" dirty="0"/>
              <a:t>년에 </a:t>
            </a:r>
            <a:r>
              <a:rPr lang="en-US" altLang="ko-KR" dirty="0"/>
              <a:t>GTX A</a:t>
            </a:r>
            <a:r>
              <a:rPr lang="ko-KR" altLang="en-US" dirty="0"/>
              <a:t>노선은 차량기지와 정거장을 조성하고 </a:t>
            </a:r>
            <a:endParaRPr lang="en-US" altLang="ko-KR" dirty="0"/>
          </a:p>
          <a:p>
            <a:r>
              <a:rPr lang="en-US" altLang="ko-KR" dirty="0"/>
              <a:t>     </a:t>
            </a:r>
            <a:r>
              <a:rPr lang="ko-KR" altLang="en-US" dirty="0" err="1"/>
              <a:t>터널내</a:t>
            </a:r>
            <a:r>
              <a:rPr lang="ko-KR" altLang="en-US" dirty="0"/>
              <a:t> 승강장 설치 및 궤도부설을 추진하여</a:t>
            </a:r>
            <a:endParaRPr lang="en-US" altLang="ko-KR" dirty="0"/>
          </a:p>
          <a:p>
            <a:r>
              <a:rPr lang="ko-KR" altLang="en-US" dirty="0"/>
              <a:t>     </a:t>
            </a:r>
            <a:r>
              <a:rPr lang="ko-KR" altLang="en-US" dirty="0" err="1"/>
              <a:t>환승센터와</a:t>
            </a:r>
            <a:r>
              <a:rPr lang="ko-KR" altLang="en-US" dirty="0"/>
              <a:t> 함께 </a:t>
            </a:r>
            <a:r>
              <a:rPr lang="en-US" altLang="ko-KR" dirty="0"/>
              <a:t>2024</a:t>
            </a:r>
            <a:r>
              <a:rPr lang="ko-KR" altLang="en-US" dirty="0"/>
              <a:t>년 동시 개통토록 관리하겠습니다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 </a:t>
            </a:r>
          </a:p>
          <a:p>
            <a:r>
              <a:rPr lang="en-US" altLang="ko-KR" dirty="0"/>
              <a:t>     </a:t>
            </a:r>
            <a:r>
              <a:rPr lang="ko-KR" altLang="en-US" dirty="0"/>
              <a:t>지하철 </a:t>
            </a:r>
            <a:r>
              <a:rPr lang="en-US" altLang="ko-KR" dirty="0"/>
              <a:t>3</a:t>
            </a:r>
            <a:r>
              <a:rPr lang="ko-KR" altLang="en-US" dirty="0"/>
              <a:t>호선 파주연장은 한국개발연구원에서 진행하는</a:t>
            </a:r>
            <a:endParaRPr lang="en-US" altLang="ko-KR" dirty="0"/>
          </a:p>
          <a:p>
            <a:r>
              <a:rPr lang="en-US" altLang="ko-KR" dirty="0"/>
              <a:t>     </a:t>
            </a:r>
            <a:r>
              <a:rPr lang="ko-KR" altLang="en-US" dirty="0" err="1"/>
              <a:t>민자적격성</a:t>
            </a:r>
            <a:r>
              <a:rPr lang="ko-KR" altLang="en-US" dirty="0"/>
              <a:t> 조사 통과를 목표로 추진하고 </a:t>
            </a:r>
            <a:endParaRPr lang="en-US" altLang="ko-KR" dirty="0"/>
          </a:p>
          <a:p>
            <a:r>
              <a:rPr lang="en-US" altLang="ko-KR" dirty="0"/>
              <a:t>     </a:t>
            </a:r>
            <a:r>
              <a:rPr lang="ko-KR" altLang="en-US" dirty="0"/>
              <a:t>서해선</a:t>
            </a:r>
            <a:r>
              <a:rPr lang="en-US" altLang="ko-KR" dirty="0"/>
              <a:t>(</a:t>
            </a:r>
            <a:r>
              <a:rPr lang="ko-KR" altLang="en-US" dirty="0"/>
              <a:t>대곡소사</a:t>
            </a:r>
            <a:r>
              <a:rPr lang="en-US" altLang="ko-KR" dirty="0"/>
              <a:t>)</a:t>
            </a:r>
            <a:r>
              <a:rPr lang="ko-KR" altLang="en-US" dirty="0"/>
              <a:t> 파주연장은 </a:t>
            </a:r>
            <a:r>
              <a:rPr lang="ko-KR" altLang="en-US" dirty="0" err="1"/>
              <a:t>국토부</a:t>
            </a:r>
            <a:r>
              <a:rPr lang="ko-KR" altLang="en-US" dirty="0"/>
              <a:t> 사업승인 후 </a:t>
            </a:r>
            <a:endParaRPr lang="en-US" altLang="ko-KR" dirty="0" smtClean="0"/>
          </a:p>
          <a:p>
            <a:r>
              <a:rPr lang="en-US" altLang="ko-KR" dirty="0" smtClean="0"/>
              <a:t>     </a:t>
            </a:r>
            <a:r>
              <a:rPr lang="ko-KR" altLang="en-US" dirty="0" smtClean="0"/>
              <a:t>실시설계를 </a:t>
            </a:r>
            <a:r>
              <a:rPr lang="ko-KR" altLang="en-US" dirty="0"/>
              <a:t>추진하여 </a:t>
            </a:r>
            <a:r>
              <a:rPr lang="ko-KR" altLang="en-US" dirty="0" smtClean="0"/>
              <a:t>조속히 </a:t>
            </a:r>
            <a:r>
              <a:rPr lang="ko-KR" altLang="en-US" dirty="0"/>
              <a:t>사업을 진행토록 하겠습니다</a:t>
            </a:r>
            <a:r>
              <a:rPr lang="en-US" altLang="ko-KR" dirty="0"/>
              <a:t>.</a:t>
            </a:r>
          </a:p>
          <a:p>
            <a:r>
              <a:rPr lang="en-US" altLang="ko-KR" dirty="0"/>
              <a:t>     </a:t>
            </a:r>
          </a:p>
          <a:p>
            <a:r>
              <a:rPr lang="en-US" altLang="ko-KR" dirty="0"/>
              <a:t>     </a:t>
            </a:r>
            <a:r>
              <a:rPr lang="ko-KR" altLang="en-US" dirty="0"/>
              <a:t>또한</a:t>
            </a:r>
            <a:r>
              <a:rPr lang="en-US" altLang="ko-KR" dirty="0"/>
              <a:t>, 2021</a:t>
            </a:r>
            <a:r>
              <a:rPr lang="ko-KR" altLang="en-US" dirty="0"/>
              <a:t>년 </a:t>
            </a:r>
            <a:r>
              <a:rPr lang="en-US" altLang="ko-KR" dirty="0"/>
              <a:t>7</a:t>
            </a:r>
            <a:r>
              <a:rPr lang="ko-KR" altLang="en-US" dirty="0"/>
              <a:t>월 국가철도망 구축계획에 추가검토사업으로 반영된</a:t>
            </a:r>
            <a:endParaRPr lang="en-US" altLang="ko-KR" dirty="0"/>
          </a:p>
          <a:p>
            <a:r>
              <a:rPr lang="en-US" altLang="ko-KR" dirty="0"/>
              <a:t>     </a:t>
            </a:r>
            <a:r>
              <a:rPr lang="ko-KR" altLang="en-US" dirty="0" err="1"/>
              <a:t>통일로선은</a:t>
            </a:r>
            <a:r>
              <a:rPr lang="ko-KR" altLang="en-US" dirty="0"/>
              <a:t> 주변 개발여건을 고려한 전략을 </a:t>
            </a:r>
            <a:endParaRPr lang="en-US" altLang="ko-KR" dirty="0" smtClean="0"/>
          </a:p>
          <a:p>
            <a:r>
              <a:rPr lang="en-US" altLang="ko-KR" dirty="0" smtClean="0"/>
              <a:t>     </a:t>
            </a:r>
            <a:r>
              <a:rPr lang="ko-KR" altLang="en-US" dirty="0" smtClean="0"/>
              <a:t>고양시와 </a:t>
            </a:r>
            <a:r>
              <a:rPr lang="ko-KR" altLang="en-US" dirty="0"/>
              <a:t>함께 수립하겠습니다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 ○ 또한</a:t>
            </a:r>
            <a:r>
              <a:rPr lang="en-US" altLang="ko-KR" dirty="0"/>
              <a:t>, </a:t>
            </a:r>
            <a:r>
              <a:rPr lang="ko-KR" altLang="en-US" dirty="0"/>
              <a:t>파주시의 단기 중기 철도망 비전과 철도사업별 전략 수립을 위한 </a:t>
            </a:r>
            <a:endParaRPr lang="en-US" altLang="ko-KR" dirty="0"/>
          </a:p>
          <a:p>
            <a:r>
              <a:rPr lang="en-US" altLang="ko-KR" dirty="0"/>
              <a:t>     </a:t>
            </a:r>
            <a:r>
              <a:rPr lang="ko-KR" altLang="en-US" dirty="0"/>
              <a:t>용역을</a:t>
            </a:r>
            <a:r>
              <a:rPr lang="en-US" altLang="ko-KR" dirty="0"/>
              <a:t> 2023</a:t>
            </a:r>
            <a:r>
              <a:rPr lang="ko-KR" altLang="en-US" dirty="0"/>
              <a:t>년 </a:t>
            </a:r>
            <a:r>
              <a:rPr lang="en-US" altLang="ko-KR" dirty="0"/>
              <a:t>6</a:t>
            </a:r>
            <a:r>
              <a:rPr lang="ko-KR" altLang="en-US" dirty="0"/>
              <a:t>월 까지 진행토록 하겠습니다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2883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>
                <a:latin typeface="맑은 고딕" panose="020B0503020000020004" pitchFamily="50" charset="-127"/>
              </a:rPr>
              <a:t> ○ </a:t>
            </a:r>
            <a:r>
              <a:rPr lang="ko-KR" altLang="en-US" dirty="0" smtClean="0">
                <a:latin typeface="맑은 고딕" panose="020B0503020000020004" pitchFamily="50" charset="-127"/>
              </a:rPr>
              <a:t>다음은</a:t>
            </a:r>
            <a:r>
              <a:rPr lang="en-US" altLang="ko-KR" dirty="0" smtClean="0">
                <a:latin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</a:rPr>
              <a:t>교통약자 이동지원 서비스 확대입니다</a:t>
            </a:r>
            <a:r>
              <a:rPr lang="en-US" altLang="ko-KR" dirty="0">
                <a:latin typeface="맑은 고딕" panose="020B0503020000020004" pitchFamily="50" charset="-127"/>
              </a:rPr>
              <a:t>.</a:t>
            </a:r>
          </a:p>
          <a:p>
            <a:r>
              <a:rPr lang="en-US" altLang="ko-KR" dirty="0">
                <a:latin typeface="맑은 고딕" panose="020B0503020000020004" pitchFamily="50" charset="-127"/>
              </a:rPr>
              <a:t> </a:t>
            </a:r>
          </a:p>
          <a:p>
            <a:r>
              <a:rPr lang="ko-KR" altLang="en-US" dirty="0">
                <a:latin typeface="맑은 고딕" panose="020B0503020000020004" pitchFamily="50" charset="-127"/>
              </a:rPr>
              <a:t> ○ </a:t>
            </a:r>
            <a:r>
              <a:rPr lang="ko-KR" altLang="en-US" dirty="0" err="1">
                <a:latin typeface="맑은 고딕" panose="020B0503020000020004" pitchFamily="50" charset="-127"/>
              </a:rPr>
              <a:t>첫번째로</a:t>
            </a:r>
            <a:r>
              <a:rPr lang="en-US" altLang="ko-KR" dirty="0">
                <a:latin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</a:rPr>
              <a:t>교통약자 인구 및 이용자 수 증가에 대응하여 </a:t>
            </a:r>
            <a:endParaRPr lang="en-US" altLang="ko-KR" dirty="0" smtClean="0">
              <a:latin typeface="맑은 고딕" panose="020B0503020000020004" pitchFamily="50" charset="-127"/>
            </a:endParaRPr>
          </a:p>
          <a:p>
            <a:r>
              <a:rPr lang="en-US" altLang="ko-KR" dirty="0" smtClean="0">
                <a:latin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</a:rPr>
              <a:t>바우처 </a:t>
            </a:r>
            <a:r>
              <a:rPr lang="ko-KR" altLang="en-US" dirty="0">
                <a:latin typeface="맑은 고딕" panose="020B0503020000020004" pitchFamily="50" charset="-127"/>
              </a:rPr>
              <a:t>택시 </a:t>
            </a:r>
            <a:r>
              <a:rPr lang="en-US" altLang="ko-KR" dirty="0">
                <a:latin typeface="맑은 고딕" panose="020B0503020000020004" pitchFamily="50" charset="-127"/>
              </a:rPr>
              <a:t>10</a:t>
            </a:r>
            <a:r>
              <a:rPr lang="ko-KR" altLang="en-US" dirty="0">
                <a:latin typeface="맑은 고딕" panose="020B0503020000020004" pitchFamily="50" charset="-127"/>
              </a:rPr>
              <a:t>대를 확대하겠습니다</a:t>
            </a:r>
            <a:r>
              <a:rPr lang="en-US" altLang="ko-KR" dirty="0">
                <a:latin typeface="맑은 고딕" panose="020B0503020000020004" pitchFamily="50" charset="-127"/>
              </a:rPr>
              <a:t>.</a:t>
            </a:r>
          </a:p>
          <a:p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○ </a:t>
            </a:r>
            <a:r>
              <a:rPr lang="ko-KR" altLang="en-US" dirty="0" err="1">
                <a:latin typeface="맑은 고딕" panose="020B0503020000020004" pitchFamily="50" charset="-127"/>
              </a:rPr>
              <a:t>두번째로</a:t>
            </a:r>
            <a:r>
              <a:rPr lang="en-US" altLang="ko-KR" dirty="0">
                <a:latin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</a:rPr>
              <a:t>교통약자가</a:t>
            </a:r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</a:rPr>
              <a:t>원하는 여행지 및 </a:t>
            </a:r>
            <a:r>
              <a:rPr lang="ko-KR" altLang="en-US" dirty="0" err="1">
                <a:latin typeface="맑은 고딕" panose="020B0503020000020004" pitchFamily="50" charset="-127"/>
              </a:rPr>
              <a:t>문화ㆍ예술</a:t>
            </a:r>
            <a:r>
              <a:rPr lang="ko-KR" altLang="en-US" dirty="0">
                <a:latin typeface="맑은 고딕" panose="020B0503020000020004" pitchFamily="50" charset="-127"/>
              </a:rPr>
              <a:t> 공간 등에 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</a:rPr>
              <a:t>     </a:t>
            </a:r>
            <a:r>
              <a:rPr lang="ko-KR" altLang="en-US" dirty="0">
                <a:latin typeface="맑은 고딕" panose="020B0503020000020004" pitchFamily="50" charset="-127"/>
              </a:rPr>
              <a:t>방문할 수 있도록 특별교통수단을 지원하는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    교통약자 여행 </a:t>
            </a:r>
            <a:r>
              <a:rPr lang="en-US" altLang="ko-KR" dirty="0">
                <a:latin typeface="맑은 고딕" panose="020B0503020000020004" pitchFamily="50" charset="-127"/>
              </a:rPr>
              <a:t>·</a:t>
            </a:r>
            <a:r>
              <a:rPr lang="ko-KR" altLang="en-US" dirty="0">
                <a:latin typeface="맑은 고딕" panose="020B0503020000020004" pitchFamily="50" charset="-127"/>
              </a:rPr>
              <a:t>여가 지원사업 운영을 통해 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</a:rPr>
              <a:t>     </a:t>
            </a:r>
            <a:r>
              <a:rPr lang="ko-KR" altLang="en-US" dirty="0">
                <a:latin typeface="맑은 고딕" panose="020B0503020000020004" pitchFamily="50" charset="-127"/>
              </a:rPr>
              <a:t>교통약자의 정서적</a:t>
            </a:r>
            <a:r>
              <a:rPr lang="en-US" altLang="ko-KR" dirty="0">
                <a:latin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</a:rPr>
              <a:t>감성적 욕구를 충족시키고자 합니다</a:t>
            </a:r>
            <a:r>
              <a:rPr lang="en-US" altLang="ko-KR" dirty="0">
                <a:latin typeface="맑은 고딕" panose="020B0503020000020004" pitchFamily="50" charset="-127"/>
              </a:rPr>
              <a:t>.</a:t>
            </a:r>
          </a:p>
          <a:p>
            <a:r>
              <a:rPr lang="ko-KR" altLang="en-US" dirty="0">
                <a:latin typeface="맑은 고딕" panose="020B0503020000020004" pitchFamily="50" charset="-127"/>
              </a:rPr>
              <a:t> 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○ </a:t>
            </a:r>
            <a:r>
              <a:rPr lang="ko-KR" altLang="en-US" dirty="0" err="1">
                <a:latin typeface="맑은 고딕" panose="020B0503020000020004" pitchFamily="50" charset="-127"/>
              </a:rPr>
              <a:t>세번째로</a:t>
            </a:r>
            <a:r>
              <a:rPr lang="en-US" altLang="ko-KR" dirty="0">
                <a:latin typeface="맑은 고딕" panose="020B0503020000020004" pitchFamily="50" charset="-127"/>
              </a:rPr>
              <a:t>, AI</a:t>
            </a:r>
            <a:r>
              <a:rPr lang="ko-KR" altLang="en-US" dirty="0">
                <a:latin typeface="맑은 고딕" panose="020B0503020000020004" pitchFamily="50" charset="-127"/>
              </a:rPr>
              <a:t>기반의 안전운전 솔루션 도입으로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ko-KR" altLang="en-US" dirty="0">
                <a:latin typeface="맑은 고딕" panose="020B0503020000020004" pitchFamily="50" charset="-127"/>
              </a:rPr>
              <a:t>     운전습관의 체계적 관리와 </a:t>
            </a:r>
            <a:r>
              <a:rPr lang="ko-KR" altLang="en-US" dirty="0" smtClean="0">
                <a:latin typeface="맑은 고딕" panose="020B0503020000020004" pitchFamily="50" charset="-127"/>
              </a:rPr>
              <a:t>이를 </a:t>
            </a:r>
            <a:r>
              <a:rPr lang="ko-KR" altLang="en-US" dirty="0">
                <a:latin typeface="맑은 고딕" panose="020B0503020000020004" pitchFamily="50" charset="-127"/>
              </a:rPr>
              <a:t>통한 </a:t>
            </a:r>
            <a:endParaRPr lang="en-US" altLang="ko-KR" dirty="0" smtClean="0">
              <a:latin typeface="맑은 고딕" panose="020B0503020000020004" pitchFamily="50" charset="-127"/>
            </a:endParaRPr>
          </a:p>
          <a:p>
            <a:r>
              <a:rPr lang="en-US" altLang="ko-KR" dirty="0" smtClean="0">
                <a:latin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</a:rPr>
              <a:t>개인별 </a:t>
            </a:r>
            <a:r>
              <a:rPr lang="ko-KR" altLang="en-US" dirty="0">
                <a:latin typeface="맑은 고딕" panose="020B0503020000020004" pitchFamily="50" charset="-127"/>
              </a:rPr>
              <a:t>맞춤형 교육을 시행할 계획입니다</a:t>
            </a:r>
            <a:r>
              <a:rPr lang="en-US" altLang="ko-KR" dirty="0">
                <a:latin typeface="맑은 고딕" panose="020B0503020000020004" pitchFamily="50" charset="-127"/>
              </a:rPr>
              <a:t>.</a:t>
            </a:r>
          </a:p>
          <a:p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</a:rPr>
              <a:t> </a:t>
            </a:r>
            <a:r>
              <a:rPr lang="ko-KR" altLang="en-US" dirty="0">
                <a:latin typeface="맑은 고딕" panose="020B0503020000020004" pitchFamily="50" charset="-127"/>
              </a:rPr>
              <a:t>○ 마지막으로</a:t>
            </a:r>
            <a:r>
              <a:rPr lang="en-US" altLang="ko-KR" dirty="0">
                <a:latin typeface="맑은 고딕" panose="020B0503020000020004" pitchFamily="50" charset="-127"/>
              </a:rPr>
              <a:t>, </a:t>
            </a:r>
            <a:r>
              <a:rPr lang="ko-KR" altLang="en-US" dirty="0">
                <a:latin typeface="맑은 고딕" panose="020B0503020000020004" pitchFamily="50" charset="-127"/>
              </a:rPr>
              <a:t>경기도 광역통합서비스 제공으로</a:t>
            </a:r>
            <a:endParaRPr lang="en-US" altLang="ko-KR" dirty="0">
              <a:latin typeface="맑은 고딕" panose="020B0503020000020004" pitchFamily="50" charset="-127"/>
            </a:endParaRPr>
          </a:p>
          <a:p>
            <a:r>
              <a:rPr lang="en-US" altLang="ko-KR" dirty="0">
                <a:latin typeface="맑은 고딕" panose="020B0503020000020004" pitchFamily="50" charset="-127"/>
              </a:rPr>
              <a:t>     </a:t>
            </a:r>
            <a:r>
              <a:rPr lang="ko-KR" altLang="en-US" dirty="0">
                <a:latin typeface="맑은 고딕" panose="020B0503020000020004" pitchFamily="50" charset="-127"/>
              </a:rPr>
              <a:t>경기도 전역 이용 </a:t>
            </a:r>
            <a:r>
              <a:rPr lang="ko-KR" altLang="en-US" dirty="0" err="1">
                <a:latin typeface="맑은 고딕" panose="020B0503020000020004" pitchFamily="50" charset="-127"/>
              </a:rPr>
              <a:t>접근성</a:t>
            </a:r>
            <a:r>
              <a:rPr lang="ko-KR" altLang="en-US" dirty="0">
                <a:latin typeface="맑은 고딕" panose="020B0503020000020004" pitchFamily="50" charset="-127"/>
              </a:rPr>
              <a:t> 및 편의성을 제고하겠습니다</a:t>
            </a:r>
            <a:r>
              <a:rPr lang="en-US" altLang="ko-KR" dirty="0">
                <a:latin typeface="맑은 고딕" panose="020B0503020000020004" pitchFamily="50" charset="-127"/>
              </a:rPr>
              <a:t>.</a:t>
            </a:r>
          </a:p>
          <a:p>
            <a:endParaRPr lang="en-US" altLang="ko-KR" dirty="0">
              <a:latin typeface="맑은 고딕" panose="020B0503020000020004" pitchFamily="50" charset="-127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467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base" latinLnBrk="0"/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□ </a:t>
            </a:r>
            <a:r>
              <a:rPr lang="ko-KR" altLang="en-US" b="1" baseline="0" dirty="0" smtClean="0">
                <a:latin typeface="바탕" pitchFamily="18" charset="-127"/>
                <a:ea typeface="바탕" pitchFamily="18" charset="-127"/>
              </a:rPr>
              <a:t>다음</a:t>
            </a:r>
            <a:r>
              <a:rPr lang="en-US" altLang="ko-KR" b="1" baseline="0" dirty="0" smtClean="0">
                <a:latin typeface="바탕" pitchFamily="18" charset="-127"/>
                <a:ea typeface="바탕" pitchFamily="18" charset="-127"/>
              </a:rPr>
              <a:t>, </a:t>
            </a:r>
            <a:r>
              <a:rPr lang="ko-KR" altLang="en-US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버스정책과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소관입니다</a:t>
            </a:r>
            <a:r>
              <a:rPr lang="en-US" altLang="ko-KR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노선버스 준공영제 단계적으로 전환을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인가 대수 조정 및 노선 개편을 통해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시내버스 노선 정상화를 우선 추진하도록 하겠으며</a:t>
            </a:r>
          </a:p>
          <a:p>
            <a:pPr fontAlgn="base" latinLnBrk="1"/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공영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벽지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맞춤형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민영노선 등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44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노선에 대한 표준운송원가 산정 용역 후 전환하여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시내버스 운행의 안정성과 공공성을 강화하도록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또한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시내버스 직접 시민 평가제를 도입하여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시민이 직접 탑승하면서 느끼는 현장 체감 만족도와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개선사항 등을 반영하여 서비스를 개선하도록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fontAlgn="base" latinLnBrk="1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광역버스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대광위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준공영제 전환을 차질 없도록 추진하겠습니다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광역급행버스인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M7111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노선은 ’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월부터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대광위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준공영제로 전환 운영하고 있으며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교하에서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광화문까지 운행하는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M7154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노선은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’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신규사업으로 제출하여 현재 심사를 앞두고 있습니다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경기도 공공버스인 직행좌석버스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노선은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‘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노선을 완료하고 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노선에 대해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대광위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준공영제로 전환하여 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재정분담율을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대폭 감소시키겠습니다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52244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부르미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버스와 마을버스를 확대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전환하겠습니다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파주형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부르미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버스는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 운영에서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대를 증차할 계획이며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스마트빌리지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공모 사업을 통해 선정된 시범사업에 대해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금년도에는 농촌지역인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월롱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광탄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탄현에까지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확대 운영하여</a:t>
            </a: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수요자 중심의 맞춤형 교통서비스를 제공하도록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baseline="0" dirty="0" smtClean="0">
                <a:latin typeface="바탕" pitchFamily="18" charset="-127"/>
                <a:ea typeface="바탕" pitchFamily="18" charset="-127"/>
              </a:rPr>
              <a:t>○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아울러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비준공영제로 운영중인 마을버스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노선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대를 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노선 정상화 추세를 감안하여 추가로 준공영제로 전환하겠습니다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또한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도시형 교통모델 사업으로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노선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대를 신설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운영하고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기 운영중인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 노선에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대를 증차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운영하여</a:t>
            </a: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교통 소외지역 주민에게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균형있는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대중교통 서비스를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제공하도록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35206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다음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도로건설과 소관 업무보고입니다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장래여건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변화와 교통수요를 예측하는 도로망을 구축하겠습니다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고속도로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및 국지도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지방도 사업 총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13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건으로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국토교통부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경기도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LH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와 적극 협의하여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보상 등 행정절차를 조속 추진하고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조기 준공할 수 있도록 노력하여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교통혼잡구간을 해소하고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지속가능한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물류산업 환경을 조성하겠습니다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0186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또한 지역생활권을 연계하는 상생발전의 도로를 건설하겠습니다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총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건의 자체사업으로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파주센트럴벨리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산업단지 진입도로 등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계속사업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건은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보상 및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공사중으로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사업에 박차를 가해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빠르고 편리한 내부교통망을 확충하도록 하겠습니다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시도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33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호선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차로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확포장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 신규사업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건은 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행정절차를 조속 추진하여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시민들의 삶의 질을 개선하도록 노력하겠습니다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3394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fontAlgn="base" latinLnBrk="0"/>
            <a:r>
              <a:rPr lang="ko-KR" altLang="en-US" b="1" dirty="0" smtClean="0"/>
              <a:t>□ </a:t>
            </a:r>
            <a:r>
              <a:rPr lang="ko-KR" altLang="en-US" b="1" dirty="0" smtClean="0"/>
              <a:t>다음</a:t>
            </a:r>
            <a:r>
              <a:rPr lang="en-US" altLang="ko-KR" b="1" dirty="0" smtClean="0"/>
              <a:t>, </a:t>
            </a:r>
            <a:r>
              <a:rPr lang="ko-KR" altLang="en-US" b="1" dirty="0" err="1" smtClean="0"/>
              <a:t>주차관리과</a:t>
            </a:r>
            <a:r>
              <a:rPr lang="ko-KR" altLang="en-US" b="1" dirty="0" smtClean="0"/>
              <a:t> 소관입니다</a:t>
            </a:r>
            <a:r>
              <a:rPr lang="en-US" altLang="ko-KR" b="1" dirty="0" smtClean="0"/>
              <a:t>.</a:t>
            </a:r>
          </a:p>
          <a:p>
            <a:pPr fontAlgn="base" latinLnBrk="0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○ 공영주차장 </a:t>
            </a:r>
            <a:r>
              <a:rPr lang="ko-KR" altLang="en-US" dirty="0" err="1" smtClean="0"/>
              <a:t>확충계획</a:t>
            </a:r>
            <a:r>
              <a:rPr lang="ko-KR" altLang="en-US" dirty="0" smtClean="0"/>
              <a:t> 수립을 통해 안전하고 편리한 도시환경 조성</a:t>
            </a:r>
            <a:r>
              <a:rPr lang="ko-KR" altLang="en-US" baseline="0" dirty="0" smtClean="0"/>
              <a:t>하고</a:t>
            </a:r>
            <a:endParaRPr lang="en-US" altLang="ko-KR" baseline="0" dirty="0" smtClean="0"/>
          </a:p>
          <a:p>
            <a:pPr fontAlgn="base" latinLnBrk="1"/>
            <a:r>
              <a:rPr lang="ko-KR" altLang="en-US" dirty="0" smtClean="0"/>
              <a:t>    지속적인 공영주차장 조성을 통해 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    </a:t>
            </a:r>
            <a:r>
              <a:rPr lang="ko-KR" altLang="en-US" dirty="0" smtClean="0"/>
              <a:t>지역상권 및 역세권 활성화에 기여하고자 합니다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○ 먼저</a:t>
            </a:r>
            <a:r>
              <a:rPr lang="en-US" altLang="ko-KR" dirty="0" smtClean="0"/>
              <a:t>, </a:t>
            </a:r>
            <a:r>
              <a:rPr lang="ko-KR" altLang="en-US" b="1" dirty="0" smtClean="0"/>
              <a:t>파주시 주차장 수급 및 안전관리 실태조사 용역</a:t>
            </a:r>
            <a:r>
              <a:rPr lang="ko-KR" altLang="en-US" dirty="0" smtClean="0"/>
              <a:t>을 통해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    </a:t>
            </a:r>
            <a:r>
              <a:rPr lang="ko-KR" altLang="en-US" dirty="0" smtClean="0"/>
              <a:t>파주시 공영주차장 확충 계획의 기틀을 마련토록 하겠습니다</a:t>
            </a:r>
            <a:r>
              <a:rPr lang="en-US" altLang="ko-KR" dirty="0" smtClean="0"/>
              <a:t>.</a:t>
            </a:r>
          </a:p>
          <a:p>
            <a:pPr fontAlgn="base" latinLnBrk="1"/>
            <a:r>
              <a:rPr lang="en-US" altLang="ko-KR" dirty="0" smtClean="0"/>
              <a:t>    </a:t>
            </a:r>
            <a:r>
              <a:rPr lang="ko-KR" altLang="en-US" dirty="0" smtClean="0"/>
              <a:t>사업비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억원을 투입해 금년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 용역 착수하여 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    12</a:t>
            </a:r>
            <a:r>
              <a:rPr lang="ko-KR" altLang="en-US" dirty="0" smtClean="0"/>
              <a:t>월 용역 완료 할 계획입니다</a:t>
            </a:r>
            <a:r>
              <a:rPr lang="en-US" altLang="ko-KR" dirty="0" smtClean="0"/>
              <a:t>.</a:t>
            </a:r>
          </a:p>
          <a:p>
            <a:pPr fontAlgn="base" latinLnBrk="1"/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○ 금년도 공영주차장 조성사업은 총 </a:t>
            </a:r>
            <a:r>
              <a:rPr lang="en-US" altLang="ko-KR" dirty="0" smtClean="0"/>
              <a:t>4</a:t>
            </a:r>
            <a:r>
              <a:rPr lang="ko-KR" altLang="en-US" dirty="0" smtClean="0"/>
              <a:t>건으로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 smtClean="0"/>
          </a:p>
          <a:p>
            <a:pPr fontAlgn="base" latinLnBrk="1"/>
            <a:r>
              <a:rPr lang="ko-KR" altLang="en-US" dirty="0" smtClean="0"/>
              <a:t>○ 철도역이용객의 편의 제공을 위한 </a:t>
            </a:r>
          </a:p>
          <a:p>
            <a:pPr fontAlgn="base" latinLnBrk="1"/>
            <a:r>
              <a:rPr lang="ko-KR" altLang="en-US" b="1" dirty="0" smtClean="0"/>
              <a:t>    </a:t>
            </a:r>
            <a:r>
              <a:rPr lang="ko-KR" altLang="en-US" b="1" dirty="0" err="1" smtClean="0"/>
              <a:t>월롱역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환승주차장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확충사업은</a:t>
            </a:r>
            <a:endParaRPr lang="en-US" altLang="ko-KR" b="1" dirty="0" smtClean="0"/>
          </a:p>
          <a:p>
            <a:pPr fontAlgn="base" latinLnBrk="1"/>
            <a:r>
              <a:rPr lang="en-US" altLang="ko-KR" b="1" dirty="0" smtClean="0"/>
              <a:t>   </a:t>
            </a:r>
            <a:r>
              <a:rPr lang="ko-KR" altLang="en-US" dirty="0" smtClean="0"/>
              <a:t> 사업비 </a:t>
            </a:r>
            <a:r>
              <a:rPr lang="en-US" altLang="ko-KR" dirty="0" smtClean="0"/>
              <a:t>78</a:t>
            </a:r>
            <a:r>
              <a:rPr lang="ko-KR" altLang="en-US" dirty="0" smtClean="0"/>
              <a:t>억원을 투입해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   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지평식</a:t>
            </a:r>
            <a:r>
              <a:rPr lang="en-US" altLang="ko-KR" dirty="0" smtClean="0"/>
              <a:t>,</a:t>
            </a:r>
            <a:r>
              <a:rPr lang="ko-KR" altLang="en-US" dirty="0" smtClean="0"/>
              <a:t> 주차 </a:t>
            </a:r>
            <a:r>
              <a:rPr lang="en-US" altLang="ko-KR" dirty="0" smtClean="0"/>
              <a:t>191</a:t>
            </a:r>
            <a:r>
              <a:rPr lang="ko-KR" altLang="en-US" dirty="0" smtClean="0"/>
              <a:t>면을 조성 할 계획으로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    </a:t>
            </a:r>
            <a:r>
              <a:rPr lang="ko-KR" altLang="en-US" dirty="0" smtClean="0"/>
              <a:t>지난해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월 말까지 토지보상을 마무리 하였으며</a:t>
            </a:r>
            <a:endParaRPr lang="en-US" altLang="ko-KR" dirty="0" smtClean="0"/>
          </a:p>
          <a:p>
            <a:pPr fontAlgn="base" latinLnBrk="1"/>
            <a:r>
              <a:rPr lang="ko-KR" altLang="en-US" dirty="0" smtClean="0"/>
              <a:t>    금년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 공사 착공하여 </a:t>
            </a:r>
            <a:r>
              <a:rPr lang="en-US" altLang="ko-KR" dirty="0" smtClean="0"/>
              <a:t>10</a:t>
            </a:r>
            <a:r>
              <a:rPr lang="ko-KR" altLang="en-US" dirty="0" smtClean="0"/>
              <a:t>월 공사 완료 할 계획입니다</a:t>
            </a:r>
            <a:r>
              <a:rPr lang="en-US" altLang="ko-KR" dirty="0" smtClean="0"/>
              <a:t>.</a:t>
            </a:r>
          </a:p>
          <a:p>
            <a:endParaRPr lang="en-US" altLang="ko-KR" sz="120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11178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 smtClean="0"/>
              <a:t>○ 도심지 주차난해소를 위한</a:t>
            </a:r>
          </a:p>
          <a:p>
            <a:pPr fontAlgn="base" latinLnBrk="1"/>
            <a:r>
              <a:rPr lang="ko-KR" altLang="en-US" b="1" dirty="0" smtClean="0"/>
              <a:t>    금촌로터리주변 공영주차장 조성사업은</a:t>
            </a:r>
            <a:endParaRPr lang="en-US" altLang="ko-KR" b="1" dirty="0" smtClean="0"/>
          </a:p>
          <a:p>
            <a:pPr fontAlgn="base" latinLnBrk="1"/>
            <a:r>
              <a:rPr lang="en-US" altLang="ko-KR" b="1" dirty="0" smtClean="0"/>
              <a:t>    </a:t>
            </a:r>
            <a:r>
              <a:rPr lang="ko-KR" altLang="en-US" dirty="0" smtClean="0"/>
              <a:t>사업비 </a:t>
            </a:r>
            <a:r>
              <a:rPr lang="en-US" altLang="ko-KR" dirty="0" smtClean="0"/>
              <a:t>141</a:t>
            </a:r>
            <a:r>
              <a:rPr lang="ko-KR" altLang="en-US" dirty="0" smtClean="0"/>
              <a:t>억원을 투입해</a:t>
            </a:r>
            <a:endParaRPr lang="en-US" altLang="ko-KR" dirty="0" smtClean="0"/>
          </a:p>
          <a:p>
            <a:pPr fontAlgn="base" latinLnBrk="1"/>
            <a:r>
              <a:rPr lang="ko-KR" altLang="en-US" dirty="0" smtClean="0"/>
              <a:t>    </a:t>
            </a:r>
            <a:r>
              <a:rPr lang="ko-KR" altLang="en-US" dirty="0" err="1" smtClean="0"/>
              <a:t>건물식</a:t>
            </a:r>
            <a:r>
              <a:rPr lang="en-US" altLang="ko-KR" dirty="0" smtClean="0"/>
              <a:t>2</a:t>
            </a:r>
            <a:r>
              <a:rPr lang="ko-KR" altLang="en-US" dirty="0" smtClean="0"/>
              <a:t>층</a:t>
            </a:r>
            <a:r>
              <a:rPr lang="en-US" altLang="ko-KR" dirty="0" smtClean="0"/>
              <a:t>3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주차 </a:t>
            </a:r>
            <a:r>
              <a:rPr lang="en-US" altLang="ko-KR" dirty="0" smtClean="0"/>
              <a:t>119</a:t>
            </a:r>
            <a:r>
              <a:rPr lang="ko-KR" altLang="en-US" dirty="0" smtClean="0"/>
              <a:t>면을 조성할 계획으로</a:t>
            </a:r>
            <a:endParaRPr lang="en-US" altLang="ko-KR" dirty="0" smtClean="0"/>
          </a:p>
          <a:p>
            <a:pPr fontAlgn="base" latinLnBrk="1"/>
            <a:r>
              <a:rPr lang="en-US" altLang="ko-KR" dirty="0" smtClean="0"/>
              <a:t>    </a:t>
            </a:r>
            <a:r>
              <a:rPr lang="ko-KR" altLang="en-US" dirty="0" smtClean="0"/>
              <a:t>지난해  </a:t>
            </a:r>
            <a:r>
              <a:rPr lang="en-US" altLang="ko-KR" dirty="0" smtClean="0"/>
              <a:t>9</a:t>
            </a:r>
            <a:r>
              <a:rPr lang="ko-KR" altLang="en-US" dirty="0" smtClean="0"/>
              <a:t>월 공사 착공하였으며 금년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공사 완료 할 계획입니다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endParaRPr lang="en-US" altLang="ko-KR" dirty="0" smtClean="0"/>
          </a:p>
          <a:p>
            <a:pPr defTabSz="913851">
              <a:defRPr/>
            </a:pPr>
            <a:r>
              <a:rPr lang="ko-KR" altLang="en-US" dirty="0" smtClean="0"/>
              <a:t>○ </a:t>
            </a:r>
            <a:r>
              <a:rPr lang="ko-KR" altLang="en-US" b="1" dirty="0" smtClean="0"/>
              <a:t>운정호수공원 공영주차장 조성사업은</a:t>
            </a:r>
            <a:endParaRPr lang="en-US" altLang="ko-KR" b="1" dirty="0" smtClean="0"/>
          </a:p>
          <a:p>
            <a:pPr defTabSz="913851">
              <a:defRPr/>
            </a:pPr>
            <a:r>
              <a:rPr lang="en-US" altLang="ko-KR" b="1" dirty="0" smtClean="0"/>
              <a:t>   </a:t>
            </a:r>
            <a:r>
              <a:rPr lang="ko-KR" altLang="en-US" dirty="0" smtClean="0"/>
              <a:t> 사업비 </a:t>
            </a:r>
            <a:r>
              <a:rPr lang="en-US" altLang="ko-KR" dirty="0" smtClean="0"/>
              <a:t>98</a:t>
            </a:r>
            <a:r>
              <a:rPr lang="ko-KR" altLang="en-US" dirty="0" smtClean="0"/>
              <a:t>억원을 투입해</a:t>
            </a:r>
            <a:endParaRPr lang="en-US" altLang="ko-KR" dirty="0" smtClean="0"/>
          </a:p>
          <a:p>
            <a:pPr defTabSz="913851">
              <a:defRPr/>
            </a:pPr>
            <a:r>
              <a:rPr lang="ko-KR" altLang="en-US" dirty="0" smtClean="0"/>
              <a:t>    </a:t>
            </a:r>
            <a:r>
              <a:rPr lang="ko-KR" altLang="en-US" dirty="0" err="1" smtClean="0"/>
              <a:t>건물식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층</a:t>
            </a:r>
            <a:r>
              <a:rPr lang="en-US" altLang="ko-KR" dirty="0" smtClean="0"/>
              <a:t>3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</a:t>
            </a:r>
            <a:r>
              <a:rPr lang="ko-KR" altLang="en-US" dirty="0" smtClean="0"/>
              <a:t> 주차 </a:t>
            </a:r>
            <a:r>
              <a:rPr lang="en-US" altLang="ko-KR" dirty="0" smtClean="0"/>
              <a:t>253</a:t>
            </a:r>
            <a:r>
              <a:rPr lang="ko-KR" altLang="en-US" dirty="0" smtClean="0"/>
              <a:t>면을 조성할 계획으로</a:t>
            </a:r>
            <a:endParaRPr lang="en-US" altLang="ko-KR" dirty="0" smtClean="0"/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ko-KR" altLang="en-US" dirty="0" smtClean="0"/>
              <a:t>착공하여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월 공사 완료 할 계획입니다</a:t>
            </a:r>
            <a:r>
              <a:rPr lang="en-US" altLang="ko-KR" dirty="0" smtClean="0"/>
              <a:t>.</a:t>
            </a:r>
          </a:p>
          <a:p>
            <a:endParaRPr lang="en-US" altLang="ko-KR" dirty="0" smtClean="0"/>
          </a:p>
          <a:p>
            <a:pPr defTabSz="913851">
              <a:defRPr/>
            </a:pPr>
            <a:r>
              <a:rPr lang="ko-KR" altLang="en-US" dirty="0" smtClean="0"/>
              <a:t>○ </a:t>
            </a:r>
            <a:r>
              <a:rPr lang="ko-KR" altLang="en-US" b="1" dirty="0" err="1" smtClean="0"/>
              <a:t>금촌동</a:t>
            </a:r>
            <a:r>
              <a:rPr lang="ko-KR" altLang="en-US" b="1" dirty="0" smtClean="0"/>
              <a:t> </a:t>
            </a:r>
            <a:r>
              <a:rPr lang="ko-KR" altLang="en-US" b="1" dirty="0" err="1" smtClean="0"/>
              <a:t>원앙길</a:t>
            </a:r>
            <a:r>
              <a:rPr lang="ko-KR" altLang="en-US" b="1" dirty="0" smtClean="0"/>
              <a:t> 공영주차장 조성사업은</a:t>
            </a:r>
            <a:endParaRPr lang="en-US" altLang="ko-KR" b="1" dirty="0" smtClean="0"/>
          </a:p>
          <a:p>
            <a:pPr defTabSz="913851">
              <a:defRPr/>
            </a:pPr>
            <a:r>
              <a:rPr lang="en-US" altLang="ko-KR" b="1" dirty="0" smtClean="0"/>
              <a:t>   </a:t>
            </a:r>
            <a:r>
              <a:rPr lang="ko-KR" altLang="en-US" dirty="0" smtClean="0"/>
              <a:t> 사업비 </a:t>
            </a:r>
            <a:r>
              <a:rPr lang="en-US" altLang="ko-KR" dirty="0" smtClean="0"/>
              <a:t>63</a:t>
            </a:r>
            <a:r>
              <a:rPr lang="ko-KR" altLang="en-US" dirty="0" smtClean="0"/>
              <a:t>억원을 투입해</a:t>
            </a:r>
            <a:endParaRPr lang="en-US" altLang="ko-KR" dirty="0" smtClean="0"/>
          </a:p>
          <a:p>
            <a:pPr defTabSz="913851">
              <a:defRPr/>
            </a:pPr>
            <a:r>
              <a:rPr lang="ko-KR" altLang="en-US" dirty="0" smtClean="0"/>
              <a:t>    </a:t>
            </a:r>
            <a:r>
              <a:rPr lang="ko-KR" altLang="en-US" dirty="0" err="1" smtClean="0"/>
              <a:t>건물식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층</a:t>
            </a:r>
            <a:r>
              <a:rPr lang="en-US" altLang="ko-KR" dirty="0" smtClean="0"/>
              <a:t>3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주차 </a:t>
            </a:r>
            <a:r>
              <a:rPr lang="en-US" altLang="ko-KR" dirty="0" smtClean="0"/>
              <a:t>133</a:t>
            </a:r>
            <a:r>
              <a:rPr lang="ko-KR" altLang="en-US" dirty="0" smtClean="0"/>
              <a:t>면을 조성할 계획으로</a:t>
            </a:r>
            <a:endParaRPr lang="en-US" altLang="ko-KR" dirty="0" smtClean="0"/>
          </a:p>
          <a:p>
            <a:pPr defTabSz="913851">
              <a:defRPr/>
            </a:pPr>
            <a:r>
              <a:rPr lang="en-US" altLang="ko-KR" dirty="0" smtClean="0"/>
              <a:t>    </a:t>
            </a:r>
            <a:r>
              <a:rPr lang="ko-KR" altLang="en-US" dirty="0" smtClean="0"/>
              <a:t>지난해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월 말까지 토지보상을 완료하였으며</a:t>
            </a:r>
            <a:endParaRPr lang="en-US" altLang="ko-KR" dirty="0" smtClean="0"/>
          </a:p>
          <a:p>
            <a:pPr defTabSz="913851">
              <a:defRPr/>
            </a:pP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금년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월 </a:t>
            </a:r>
            <a:r>
              <a:rPr lang="ko-KR" altLang="en-US" dirty="0" smtClean="0"/>
              <a:t>착공하여 </a:t>
            </a:r>
            <a:r>
              <a:rPr lang="en-US" altLang="ko-KR" dirty="0" smtClean="0"/>
              <a:t>12</a:t>
            </a:r>
            <a:r>
              <a:rPr lang="ko-KR" altLang="en-US" dirty="0" smtClean="0"/>
              <a:t>월 공사 완료 할 계획입니다</a:t>
            </a:r>
            <a:r>
              <a:rPr lang="en-US" altLang="ko-KR" dirty="0" smtClean="0"/>
              <a:t>.</a:t>
            </a:r>
            <a:endParaRPr lang="en-US" altLang="ko-KR" sz="1200" dirty="0" smtClean="0"/>
          </a:p>
          <a:p>
            <a:pPr defTabSz="913851">
              <a:defRPr/>
            </a:pP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865225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다음 첨단도시정보과 소관 업무보고입니다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첫 번째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첨단 지능형교통체계 구축입니다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국비를 활용하여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ITS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인프라의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첨단화와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보행신호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자동연장 등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교통약자를 지원하는 스마트한 교통 시스템을 확대 구축하겠으며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스마트 교차로 등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수집장치를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활용한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교통분석을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통해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최적의 신호 간 운영시간을 설정하여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교통불편을 최소화 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또한 통합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주차정보시스템을 통한 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공용주차장 이용편의를 증진하겠습니다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114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두 번째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 중심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스마트도시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기반을 마련하겠습니다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스마트도시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리빙랩을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운영하기 위하여 시민참여단을 구성하였으며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</a:p>
          <a:p>
            <a:pPr fontAlgn="base" latinLnBrk="0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시민 의견을 중심으로 도시문제 해결 방안을 발굴하겠습니다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0"/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교통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방범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CCTV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등 안정적 </a:t>
            </a:r>
            <a:r>
              <a:rPr lang="ko-KR" altLang="en-US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도시서비스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제공을 위해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철저한 주요 정보통신 기반시설 보호와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안정적인 도시정보시스템 통합유지관리 업무를 수행하겠습니다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56233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0">
              <a:lnSpc>
                <a:spcPct val="150000"/>
              </a:lnSpc>
            </a:pP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 세 번째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dirty="0" smtClean="0"/>
              <a:t>범죄 예방과 시민의 안전 강화를 </a:t>
            </a:r>
            <a:r>
              <a:rPr lang="ko-KR" altLang="en-US" dirty="0" smtClean="0"/>
              <a:t>위해 </a:t>
            </a:r>
            <a:r>
              <a:rPr lang="en-US" altLang="ko-KR" dirty="0" smtClean="0"/>
              <a:t>CCTV</a:t>
            </a:r>
            <a:r>
              <a:rPr lang="ko-KR" altLang="en-US" dirty="0" smtClean="0"/>
              <a:t>를 보강하겠습니다</a:t>
            </a:r>
            <a:r>
              <a:rPr lang="en-US" altLang="ko-KR" dirty="0" smtClean="0"/>
              <a:t>.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dirty="0" smtClean="0"/>
              <a:t>   </a:t>
            </a:r>
            <a:endParaRPr lang="en-US" altLang="ko-KR" dirty="0" smtClean="0"/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en-US" altLang="ko-KR" dirty="0" smtClean="0"/>
              <a:t> </a:t>
            </a:r>
            <a:r>
              <a:rPr lang="ko-KR" altLang="en-US" dirty="0" smtClean="0"/>
              <a:t>범죄 </a:t>
            </a:r>
            <a:r>
              <a:rPr lang="ko-KR" altLang="en-US" dirty="0" smtClean="0"/>
              <a:t>취약</a:t>
            </a:r>
            <a:r>
              <a:rPr lang="en-US" altLang="ko-KR" dirty="0" smtClean="0"/>
              <a:t> </a:t>
            </a:r>
            <a:r>
              <a:rPr lang="ko-KR" altLang="en-US" dirty="0" smtClean="0"/>
              <a:t>및 주민참여예산 요구 지역 </a:t>
            </a:r>
            <a:r>
              <a:rPr lang="en-US" altLang="ko-KR" dirty="0" smtClean="0"/>
              <a:t>164</a:t>
            </a:r>
            <a:r>
              <a:rPr lang="ko-KR" altLang="en-US" dirty="0" smtClean="0"/>
              <a:t>개소에</a:t>
            </a:r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    656</a:t>
            </a:r>
            <a:r>
              <a:rPr lang="ko-KR" altLang="en-US" dirty="0" smtClean="0"/>
              <a:t>대 </a:t>
            </a:r>
            <a:r>
              <a:rPr lang="en-US" altLang="ko-KR" dirty="0" smtClean="0"/>
              <a:t>CCTV</a:t>
            </a:r>
            <a:r>
              <a:rPr lang="ko-KR" altLang="en-US" dirty="0" smtClean="0"/>
              <a:t>를 신규 설치하고</a:t>
            </a:r>
            <a:r>
              <a:rPr lang="en-US" altLang="ko-KR" dirty="0" smtClean="0"/>
              <a:t>,</a:t>
            </a:r>
          </a:p>
          <a:p>
            <a:pPr fontAlgn="base" latinLnBrk="0"/>
            <a:r>
              <a:rPr lang="ko-KR" altLang="en-US" dirty="0" smtClean="0"/>
              <a:t>     내구연한이 </a:t>
            </a:r>
            <a:r>
              <a:rPr lang="ko-KR" altLang="en-US" dirty="0" smtClean="0"/>
              <a:t>경과하거나 </a:t>
            </a:r>
            <a:r>
              <a:rPr lang="ko-KR" altLang="en-US" dirty="0" err="1" smtClean="0"/>
              <a:t>저화질인</a:t>
            </a:r>
            <a:r>
              <a:rPr lang="ko-KR" altLang="en-US" dirty="0" smtClean="0"/>
              <a:t> </a:t>
            </a:r>
            <a:r>
              <a:rPr lang="en-US" altLang="ko-KR" dirty="0" smtClean="0"/>
              <a:t>CCTV 149</a:t>
            </a:r>
            <a:r>
              <a:rPr lang="ko-KR" altLang="en-US" dirty="0" smtClean="0"/>
              <a:t>대를 교체하도록 하겠습니다</a:t>
            </a:r>
            <a:r>
              <a:rPr lang="en-US" altLang="ko-KR" dirty="0" smtClean="0"/>
              <a:t>.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0"/>
            <a:r>
              <a:rPr lang="ko-KR" altLang="en-US" dirty="0" smtClean="0"/>
              <a:t>   </a:t>
            </a:r>
            <a:endParaRPr lang="en-US" altLang="ko-KR" dirty="0" smtClean="0"/>
          </a:p>
          <a:p>
            <a:pPr fontAlgn="base" latinLnBrk="0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○</a:t>
            </a:r>
            <a:r>
              <a:rPr lang="en-US" altLang="ko-KR" dirty="0" smtClean="0"/>
              <a:t> </a:t>
            </a:r>
            <a:r>
              <a:rPr lang="ko-KR" altLang="en-US" dirty="0" smtClean="0"/>
              <a:t>또한</a:t>
            </a:r>
            <a:r>
              <a:rPr lang="en-US" altLang="ko-KR" dirty="0" smtClean="0"/>
              <a:t>, CCTV </a:t>
            </a:r>
            <a:r>
              <a:rPr lang="ko-KR" altLang="en-US" dirty="0" smtClean="0"/>
              <a:t>영상이 안정적으로 저장될 수 있도록 </a:t>
            </a:r>
            <a:endParaRPr lang="en-US" altLang="ko-KR" dirty="0" smtClean="0"/>
          </a:p>
          <a:p>
            <a:pPr fontAlgn="base" latinLnBrk="0"/>
            <a:r>
              <a:rPr lang="en-US" altLang="ko-KR" dirty="0" smtClean="0"/>
              <a:t>    </a:t>
            </a:r>
            <a:r>
              <a:rPr lang="ko-KR" altLang="en-US" dirty="0" smtClean="0"/>
              <a:t>영상저장장치를 </a:t>
            </a:r>
            <a:r>
              <a:rPr lang="ko-KR" altLang="en-US" dirty="0" smtClean="0"/>
              <a:t>확대 구축하겠습니다</a:t>
            </a:r>
            <a:r>
              <a:rPr lang="en-US" altLang="ko-KR" dirty="0" smtClean="0"/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23314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□ 다음 도로관리사업소 소관 업무보고입니다</a:t>
            </a:r>
            <a:r>
              <a:rPr lang="en-US" altLang="ko-KR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○</a:t>
            </a:r>
            <a:r>
              <a:rPr lang="ko-KR" altLang="en-US" dirty="0" smtClean="0"/>
              <a:t> 경의로 상습정체 교차로 개선사업은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    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금촌에서</a:t>
            </a:r>
            <a:r>
              <a:rPr lang="ko-KR" altLang="en-US" dirty="0" smtClean="0"/>
              <a:t> 일산방향 가감속차로로 인한</a:t>
            </a:r>
            <a:r>
              <a:rPr lang="en-US" altLang="ko-KR" baseline="0" dirty="0" smtClean="0"/>
              <a:t> </a:t>
            </a:r>
            <a:r>
              <a:rPr lang="ko-KR" altLang="en-US" dirty="0" smtClean="0"/>
              <a:t>도로용량</a:t>
            </a:r>
            <a:r>
              <a:rPr lang="ko-KR" altLang="en-US" baseline="0" dirty="0" smtClean="0"/>
              <a:t> 축소로</a:t>
            </a:r>
            <a:endParaRPr lang="en-US" altLang="ko-KR" baseline="0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aseline="0" dirty="0" smtClean="0"/>
              <a:t>    </a:t>
            </a:r>
            <a:r>
              <a:rPr lang="ko-KR" altLang="en-US" baseline="0" dirty="0" smtClean="0"/>
              <a:t> 출퇴근시간 </a:t>
            </a:r>
            <a:r>
              <a:rPr lang="ko-KR" altLang="en-US" baseline="0" dirty="0" err="1" smtClean="0"/>
              <a:t>상습정체가</a:t>
            </a:r>
            <a:r>
              <a:rPr lang="ko-KR" altLang="en-US" baseline="0" dirty="0" smtClean="0"/>
              <a:t> 발생함에 따라</a:t>
            </a:r>
            <a:endParaRPr lang="en-US" altLang="ko-KR" baseline="0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aseline="0" dirty="0" smtClean="0"/>
              <a:t>    </a:t>
            </a:r>
            <a:r>
              <a:rPr lang="ko-KR" altLang="en-US" baseline="0" dirty="0" smtClean="0"/>
              <a:t> </a:t>
            </a:r>
            <a:endParaRPr lang="en-US" altLang="ko-KR" baseline="0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aseline="0" dirty="0" smtClean="0"/>
              <a:t>     </a:t>
            </a:r>
            <a:r>
              <a:rPr lang="ko-KR" altLang="en-US" baseline="0" dirty="0" smtClean="0"/>
              <a:t>기존 </a:t>
            </a:r>
            <a:r>
              <a:rPr lang="ko-KR" altLang="en-US" baseline="0" dirty="0" err="1" smtClean="0"/>
              <a:t>가감속차로</a:t>
            </a:r>
            <a:r>
              <a:rPr lang="ko-KR" altLang="en-US" baseline="0" dirty="0" smtClean="0"/>
              <a:t> 및 교량 확장을 통해</a:t>
            </a:r>
            <a:endParaRPr lang="en-US" altLang="ko-KR" baseline="0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aseline="0" dirty="0" smtClean="0"/>
              <a:t>    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병목현상과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상습정체를</a:t>
            </a:r>
            <a:r>
              <a:rPr lang="ko-KR" altLang="en-US" baseline="0" dirty="0" smtClean="0"/>
              <a:t> 완화하여 </a:t>
            </a:r>
            <a:endParaRPr lang="en-US" altLang="ko-KR" baseline="0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baseline="0" dirty="0" smtClean="0"/>
              <a:t>     </a:t>
            </a:r>
            <a:r>
              <a:rPr lang="ko-KR" altLang="en-US" baseline="0" dirty="0" smtClean="0"/>
              <a:t>시민들의 </a:t>
            </a:r>
            <a:r>
              <a:rPr lang="ko-KR" altLang="en-US" baseline="0" dirty="0" err="1" smtClean="0"/>
              <a:t>통행편익을</a:t>
            </a:r>
            <a:r>
              <a:rPr lang="ko-KR" altLang="en-US" baseline="0" dirty="0" smtClean="0"/>
              <a:t> 도모하고자 합니다</a:t>
            </a:r>
            <a:r>
              <a:rPr lang="en-US" altLang="ko-KR" baseline="0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82919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9163" y="744538"/>
            <a:ext cx="4960937" cy="3721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dirty="0" smtClean="0"/>
              <a:t>파주시는 안전하고 쾌적한 도로환경 조성을 위하여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    </a:t>
            </a:r>
            <a:r>
              <a:rPr lang="ko-KR" altLang="en-US" dirty="0" smtClean="0"/>
              <a:t> 금년에 </a:t>
            </a:r>
            <a:r>
              <a:rPr lang="en-US" altLang="ko-KR" dirty="0" smtClean="0"/>
              <a:t>208</a:t>
            </a:r>
            <a:r>
              <a:rPr lang="ko-KR" altLang="en-US" dirty="0" smtClean="0"/>
              <a:t>억</a:t>
            </a:r>
            <a:r>
              <a:rPr lang="en-US" altLang="ko-KR" dirty="0" smtClean="0"/>
              <a:t>8</a:t>
            </a:r>
            <a:r>
              <a:rPr lang="ko-KR" altLang="en-US" dirty="0" smtClean="0"/>
              <a:t>천</a:t>
            </a:r>
            <a:r>
              <a:rPr lang="en-US" altLang="ko-KR" dirty="0" smtClean="0"/>
              <a:t>9</a:t>
            </a:r>
            <a:r>
              <a:rPr lang="ko-KR" altLang="en-US" dirty="0" smtClean="0"/>
              <a:t>백만원의 </a:t>
            </a:r>
            <a:r>
              <a:rPr lang="ko-KR" altLang="en-US" dirty="0" smtClean="0"/>
              <a:t>예산을 투입하여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    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도로재포장</a:t>
            </a:r>
            <a:r>
              <a:rPr lang="en-US" altLang="ko-KR" dirty="0" smtClean="0"/>
              <a:t>, </a:t>
            </a:r>
            <a:r>
              <a:rPr lang="ko-KR" altLang="en-US" dirty="0" smtClean="0"/>
              <a:t>차선도색</a:t>
            </a:r>
            <a:r>
              <a:rPr lang="en-US" altLang="ko-KR" dirty="0" smtClean="0"/>
              <a:t>, </a:t>
            </a:r>
            <a:r>
              <a:rPr lang="ko-KR" altLang="en-US" dirty="0" smtClean="0"/>
              <a:t>도로변 </a:t>
            </a:r>
            <a:r>
              <a:rPr lang="ko-KR" altLang="en-US" dirty="0" err="1" smtClean="0"/>
              <a:t>위험수목</a:t>
            </a:r>
            <a:r>
              <a:rPr lang="ko-KR" altLang="en-US" dirty="0" smtClean="0"/>
              <a:t> 제거 및 제초 등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    </a:t>
            </a:r>
            <a:r>
              <a:rPr lang="ko-KR" altLang="en-US" dirty="0" smtClean="0"/>
              <a:t> 수시 현장점검을 통한 도로시설물 유지관리와 신속 조치로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     </a:t>
            </a:r>
            <a:r>
              <a:rPr lang="ko-KR" altLang="en-US" dirty="0" smtClean="0"/>
              <a:t>시민 불편 해소와 쾌적한 도로환경 조성을 위하여 노력하고 있습니다</a:t>
            </a:r>
            <a:r>
              <a:rPr lang="en-US" altLang="ko-KR" dirty="0" smtClean="0"/>
              <a:t>.</a:t>
            </a:r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     </a:t>
            </a:r>
            <a:r>
              <a:rPr lang="ko-KR" altLang="en-US" dirty="0" smtClean="0"/>
              <a:t>이러한 파주시의 노고로 </a:t>
            </a:r>
            <a:r>
              <a:rPr lang="en-US" altLang="ko-KR" dirty="0" smtClean="0"/>
              <a:t>2018</a:t>
            </a:r>
            <a:r>
              <a:rPr lang="ko-KR" altLang="en-US" dirty="0" smtClean="0"/>
              <a:t>년부터 </a:t>
            </a:r>
            <a:r>
              <a:rPr lang="en-US" altLang="ko-KR" dirty="0" smtClean="0"/>
              <a:t>2022</a:t>
            </a:r>
            <a:r>
              <a:rPr lang="ko-KR" altLang="en-US" dirty="0" smtClean="0"/>
              <a:t>년까지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     5</a:t>
            </a:r>
            <a:r>
              <a:rPr lang="ko-KR" altLang="en-US" dirty="0" smtClean="0"/>
              <a:t>년 연속 경기도 도로정비 평가에서 </a:t>
            </a:r>
            <a:endParaRPr lang="en-US" altLang="ko-KR" dirty="0" smtClean="0"/>
          </a:p>
          <a:p>
            <a:pPr marL="0" marR="0" lvl="0" indent="0" algn="l" defTabSz="914400" rtl="0" eaLnBrk="0" fontAlgn="base" latinLnBrk="1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dirty="0" smtClean="0"/>
              <a:t>     </a:t>
            </a:r>
            <a:r>
              <a:rPr lang="ko-KR" altLang="en-US" dirty="0" smtClean="0"/>
              <a:t>우수기관으로 선정되는 성과를 거뒀습니다</a:t>
            </a:r>
            <a:r>
              <a:rPr lang="en-US" altLang="ko-KR" dirty="0" smtClean="0"/>
              <a:t>.</a:t>
            </a:r>
            <a:endParaRPr lang="ko-KR" altLang="en-US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7099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○ </a:t>
            </a:r>
            <a:r>
              <a:rPr lang="ko-KR" altLang="en-US" dirty="0" smtClean="0"/>
              <a:t>안전하고 신속한 제설작업 추진을 위해</a:t>
            </a:r>
            <a:endParaRPr lang="en-US" altLang="ko-KR" dirty="0" smtClean="0"/>
          </a:p>
          <a:p>
            <a:r>
              <a:rPr lang="en-US" altLang="ko-KR" dirty="0" smtClean="0"/>
              <a:t>    </a:t>
            </a:r>
            <a:r>
              <a:rPr lang="ko-KR" altLang="en-US" dirty="0" smtClean="0"/>
              <a:t> 선제적 시스템 구축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제설역량</a:t>
            </a:r>
            <a:r>
              <a:rPr lang="ko-KR" altLang="en-US" dirty="0" smtClean="0"/>
              <a:t> 강화 및 친환경 제설</a:t>
            </a:r>
            <a:r>
              <a:rPr lang="en-US" altLang="ko-KR" dirty="0" smtClean="0"/>
              <a:t>, </a:t>
            </a:r>
          </a:p>
          <a:p>
            <a:r>
              <a:rPr lang="en-US" altLang="ko-KR" dirty="0" smtClean="0"/>
              <a:t>     </a:t>
            </a:r>
            <a:r>
              <a:rPr lang="ko-KR" altLang="en-US" dirty="0" smtClean="0"/>
              <a:t>시민과 함께하는 제설</a:t>
            </a:r>
            <a:r>
              <a:rPr lang="ko-KR" altLang="en-US" baseline="0" dirty="0" smtClean="0"/>
              <a:t> 등</a:t>
            </a:r>
            <a:endParaRPr lang="en-US" altLang="ko-KR" baseline="0" dirty="0" smtClean="0"/>
          </a:p>
          <a:p>
            <a:r>
              <a:rPr lang="en-US" altLang="ko-KR" baseline="0" dirty="0" smtClean="0"/>
              <a:t>    </a:t>
            </a:r>
            <a:r>
              <a:rPr lang="ko-KR" altLang="en-US" baseline="0" dirty="0" smtClean="0"/>
              <a:t> 철저한 사전대비 및 신속한 제설작업을 통해</a:t>
            </a:r>
            <a:endParaRPr lang="en-US" altLang="ko-KR" baseline="0" dirty="0" smtClean="0"/>
          </a:p>
          <a:p>
            <a:r>
              <a:rPr lang="en-US" altLang="ko-KR" baseline="0" dirty="0" smtClean="0"/>
              <a:t>    </a:t>
            </a:r>
            <a:r>
              <a:rPr lang="ko-KR" altLang="en-US" dirty="0" smtClean="0"/>
              <a:t> 눈으로부터 시민이 안전한 겨울철 도로환경을 조성하고자 합니다</a:t>
            </a:r>
            <a:r>
              <a:rPr lang="en-US" altLang="ko-KR" dirty="0" smtClean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19289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b="1" dirty="0" smtClean="0">
                <a:latin typeface="+mn-ea"/>
                <a:ea typeface="+mn-ea"/>
              </a:rPr>
              <a:t>□ 마지막으로 차량등록사업소 소관 업무 보고 드리겠습니다</a:t>
            </a:r>
            <a:r>
              <a:rPr lang="en-US" altLang="ko-KR" b="1" dirty="0" smtClean="0">
                <a:latin typeface="+mn-ea"/>
                <a:ea typeface="+mn-ea"/>
              </a:rPr>
              <a:t>.</a:t>
            </a:r>
          </a:p>
          <a:p>
            <a:endParaRPr lang="en-US" altLang="ko-KR" b="1" dirty="0" smtClean="0">
              <a:latin typeface="+mn-ea"/>
              <a:ea typeface="+mn-ea"/>
            </a:endParaRPr>
          </a:p>
          <a:p>
            <a:pPr fontAlgn="base" latinLnBrk="1"/>
            <a:r>
              <a:rPr lang="ko-KR" altLang="en-US" dirty="0" smtClean="0">
                <a:latin typeface="+mn-lt"/>
                <a:ea typeface="바탕" pitchFamily="18" charset="-127"/>
              </a:rPr>
              <a:t> </a:t>
            </a:r>
            <a:r>
              <a:rPr lang="ko-KR" altLang="en-US" b="0" dirty="0" smtClean="0">
                <a:latin typeface="+mn-ea"/>
                <a:ea typeface="+mn-ea"/>
              </a:rPr>
              <a:t>○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ea"/>
                <a:ea typeface="+mn-ea"/>
                <a:cs typeface="+mn-cs"/>
              </a:rPr>
              <a:t>시민이 만족할 수 있는 차량 민원 행정 서비스 제공입니다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ea"/>
                <a:ea typeface="+mn-ea"/>
                <a:cs typeface="+mn-cs"/>
              </a:rPr>
              <a:t>.</a:t>
            </a:r>
          </a:p>
          <a:p>
            <a:pPr fontAlgn="base" latinLnBrk="1"/>
            <a:endParaRPr lang="en-US" altLang="ko-KR" sz="1200" b="0" kern="1200" dirty="0" smtClean="0">
              <a:solidFill>
                <a:schemeClr val="tx1"/>
              </a:solidFill>
              <a:effectLst/>
              <a:latin typeface="+mn-ea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년도 차량 등록대수가 자동차는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974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건설기계는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853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이륜자동차는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만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174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대로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매년 꾸준히 증가하고 있는 추세입니다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이에 차량등록 업무와 관련하여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상속이전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건설기계 조종사 면허 관련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</a:p>
          <a:p>
            <a:pPr fontAlgn="base" latinLnBrk="1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이륜자동차 검사 사전 안내 등 시민 중심의 서비스 제공으로 </a:t>
            </a:r>
            <a:endParaRPr lang="en-US" altLang="ko-KR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민원인들의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편익 증진에 만전을 기하겠습니다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en-US" altLang="ko-KR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1"/>
            <a:r>
              <a:rPr lang="en-US" altLang="ko-KR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○ 아울러 주택가 주변의 도로 등 건설기계 불법 주기로 인한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1"/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시민의 불편 해소를</a:t>
            </a:r>
            <a:r>
              <a:rPr lang="en-US" altLang="ko-KR" baseline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위해 연중 정기 및 수시 야간 단속 강화로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1"/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조용하고 쾌적한 생활환경이 되도록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하겠습니다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68627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="1" dirty="0" smtClean="0">
              <a:latin typeface="바탕" pitchFamily="18" charset="-127"/>
              <a:ea typeface="바탕" pitchFamily="18" charset="-127"/>
            </a:endParaRPr>
          </a:p>
          <a:p>
            <a:pPr fontAlgn="base" latinLnBrk="1"/>
            <a:r>
              <a:rPr lang="ko-KR" altLang="en-US" dirty="0" smtClean="0">
                <a:latin typeface="바탕" pitchFamily="18" charset="-127"/>
                <a:ea typeface="바탕" pitchFamily="18" charset="-127"/>
              </a:rPr>
              <a:t>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❍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주요 도로 및 공터 등에 무단으로 방치되어 있는 차량 등에 대해서는 </a:t>
            </a:r>
            <a:endParaRPr lang="en-US" altLang="ko-KR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b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자진처리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유도 및 강제 폐차 등으로 신속 처리 하겠습니다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무보험 차량으로 인한 시민들의 사건 사고 피해를 예방하하고자 </a:t>
            </a:r>
            <a:endParaRPr lang="en-US" altLang="ko-KR" sz="1200" b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신속한 사법처리 및 무보험 차량 운행이 근절되도록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ko-KR" altLang="en-US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노력하겠습니다</a:t>
            </a:r>
            <a:r>
              <a:rPr lang="en-US" altLang="ko-KR" sz="1200" b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❍ 마지막으로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2022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년 말 기준 자동차 과태료는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16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백만원을 부과하여</a:t>
            </a:r>
            <a:r>
              <a:rPr lang="en-US" altLang="ko-KR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억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천만원을 징수하여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징수율은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46.51%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</a:t>
            </a: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앞으로도 자동차 의무사항에 대한 홍보 강화는 물론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과태료 미납으로 인한 가산금이 발생하기 전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최소금액으로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납부하도록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적극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독려하고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체납자에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대해서는 신속한 재산 압류 및 </a:t>
            </a:r>
            <a:endParaRPr lang="en-US" altLang="ko-KR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번호판 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영치</a:t>
            </a:r>
            <a:r>
              <a:rPr lang="ko-KR" altLang="en-US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등 다양한 징수활동으로</a:t>
            </a:r>
            <a:endParaRPr lang="ko-KR" alt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fontAlgn="base" latinLnBrk="1"/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   </a:t>
            </a:r>
            <a:r>
              <a:rPr lang="ko-KR" altLang="en-US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징수율</a:t>
            </a:r>
            <a:r>
              <a:rPr lang="ko-KR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제고에 최선을 다하도록 하겠습니다</a:t>
            </a:r>
            <a:r>
              <a:rPr lang="en-US" altLang="ko-KR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18622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/>
            <a:r>
              <a:rPr lang="ko-KR" altLang="en-US" dirty="0" smtClean="0"/>
              <a:t>□ </a:t>
            </a:r>
            <a:r>
              <a:rPr lang="ko-KR" altLang="en-US" b="1" dirty="0" smtClean="0"/>
              <a:t>이상으로 안전건설교통국 소관 </a:t>
            </a:r>
            <a:endParaRPr lang="en-US" altLang="ko-KR" b="1" dirty="0" smtClean="0"/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b="1" dirty="0" smtClean="0"/>
              <a:t>시정업무보고를 마치겠습니다</a:t>
            </a:r>
            <a:r>
              <a:rPr lang="en-US" altLang="ko-KR" b="1" dirty="0" smtClean="0"/>
              <a:t>. </a:t>
            </a:r>
          </a:p>
          <a:p>
            <a:pPr fontAlgn="base" latinLnBrk="1"/>
            <a:endParaRPr lang="ko-KR" altLang="en-US" dirty="0" smtClean="0"/>
          </a:p>
          <a:p>
            <a:pPr fontAlgn="base" latinLnBrk="1"/>
            <a:r>
              <a:rPr lang="ko-KR" altLang="en-US" b="1" dirty="0" smtClean="0"/>
              <a:t>감사합니다</a:t>
            </a:r>
            <a:r>
              <a:rPr lang="en-US" altLang="ko-KR" b="1" dirty="0" smtClean="0"/>
              <a:t>.</a:t>
            </a:r>
            <a:endParaRPr lang="ko-KR" altLang="en-US" dirty="0" smtClean="0"/>
          </a:p>
          <a:p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5DECCFA-514C-4E30-826A-48A21F3329DF}" type="slidenum">
              <a:rPr lang="ko-KR" altLang="en-US" smtClean="0"/>
              <a:pPr>
                <a:defRPr/>
              </a:pPr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54909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A3FEFA-8972-4FF0-963F-47E7AAE52FED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133E2-7F46-497E-AEFE-3BACD4C03871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342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4F47EC-F708-4AB9-8423-BEBA8F0833B5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57A71F-2E27-4C88-8E87-0D3501DBA78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424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C5EEBB-240F-4AD7-9FAD-042C7B9FC834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D736A-7025-412C-BA0B-8C331F15677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4762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2AE731-C1B7-4E69-9EF5-98021F406B51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C0581B-87B5-4817-A037-85B69FADF0FD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9170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88ACAF-7DE0-40AB-A83C-0A106C3CB3E7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9E9583-17E2-407B-8090-991FF4BF69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8175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8F27F1-86D2-429B-9105-6134BA85370A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3E6964-8DC9-4549-B49E-E02F82F9AFCB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67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4D3648-BDCB-4D00-951D-DCF83DC21596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4D0CCE-F13B-4B14-934D-7F3EF4DF7BB9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9010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E1EBF1-E3A4-4F1F-8F39-B1AD7EEAA079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9B58C-7F2D-4F21-B7E2-77987E8174D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61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A366D4-B502-4DE3-BFD7-59FFCCDDD926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5F38D6-A69B-4A83-B977-2CAE833E0508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3251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9494DD-B15F-484E-9761-B5D04E6B0476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552211-1DAF-4D0B-B8C9-E03BC9E62553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997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57CAE8-F7D3-4ED1-B73A-69B83881FD6F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086F23-8490-4E89-8081-117F6C10A2BC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5021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236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E072E05-B7F7-4FB7-98E5-B5F6FFD81A2D}" type="datetimeFigureOut">
              <a:rPr lang="ko-KR" altLang="en-US" smtClean="0"/>
              <a:pPr>
                <a:defRPr/>
              </a:pPr>
              <a:t>2023-01-12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A075315-9BC2-493F-A339-61167B0C32A7}" type="slidenum">
              <a:rPr lang="ko-KR" altLang="en-US" smtClean="0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8924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6028" r:id="rId1"/>
    <p:sldLayoutId id="2147486029" r:id="rId2"/>
    <p:sldLayoutId id="2147486030" r:id="rId3"/>
    <p:sldLayoutId id="2147486031" r:id="rId4"/>
    <p:sldLayoutId id="2147486032" r:id="rId5"/>
    <p:sldLayoutId id="2147486033" r:id="rId6"/>
    <p:sldLayoutId id="2147486034" r:id="rId7"/>
    <p:sldLayoutId id="2147486035" r:id="rId8"/>
    <p:sldLayoutId id="2147486036" r:id="rId9"/>
    <p:sldLayoutId id="2147486037" r:id="rId10"/>
    <p:sldLayoutId id="2147486038" r:id="rId11"/>
    <p:sldLayoutId id="2147486039" r:id="rId12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0" y="1987335"/>
            <a:ext cx="9144000" cy="161725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72114" y="2472797"/>
            <a:ext cx="405110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 </a:t>
            </a:r>
            <a:r>
              <a:rPr kumimoji="0" lang="ko-KR" altLang="en-US" sz="36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시정업무보고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125" name="TextBox 3"/>
          <p:cNvSpPr txBox="1">
            <a:spLocks noChangeArrowheads="1"/>
          </p:cNvSpPr>
          <p:nvPr/>
        </p:nvSpPr>
        <p:spPr bwMode="auto">
          <a:xfrm>
            <a:off x="3779912" y="5504452"/>
            <a:ext cx="1925527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kumimoji="0" lang="en-US" altLang="ko-KR" sz="2200" dirty="0" smtClean="0">
                <a:latin typeface="HY견고딕" pitchFamily="18" charset="-127"/>
                <a:ea typeface="HY견고딕" pitchFamily="18" charset="-127"/>
              </a:rPr>
              <a:t>2023. 1. </a:t>
            </a:r>
            <a:endParaRPr kumimoji="0" lang="en-US" altLang="ko-KR" sz="2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397733" y="4384738"/>
            <a:ext cx="256352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800" spc="-150" dirty="0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시민안전교통</a:t>
            </a:r>
            <a:r>
              <a:rPr kumimoji="0" lang="ko-KR" altLang="en-US" sz="2800" spc="-150" dirty="0" smtClean="0">
                <a:solidFill>
                  <a:srgbClr val="12458B"/>
                </a:solidFill>
                <a:latin typeface="HY견고딕" pitchFamily="18" charset="-127"/>
                <a:ea typeface="HY견고딕" pitchFamily="18" charset="-127"/>
              </a:rPr>
              <a:t>국</a:t>
            </a:r>
            <a:endParaRPr kumimoji="0" lang="en-US" altLang="ko-KR" sz="2800" spc="-150" dirty="0">
              <a:solidFill>
                <a:srgbClr val="12458B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272" y="683278"/>
            <a:ext cx="1554791" cy="839587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-36512" y="1975539"/>
            <a:ext cx="1879916" cy="1655014"/>
            <a:chOff x="-15637" y="1975539"/>
            <a:chExt cx="1879916" cy="1655014"/>
          </a:xfrm>
        </p:grpSpPr>
        <p:sp>
          <p:nvSpPr>
            <p:cNvPr id="43" name="자유형 42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자유형 38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1" name="자유형 40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5" name="그룹 44"/>
          <p:cNvGrpSpPr/>
          <p:nvPr/>
        </p:nvGrpSpPr>
        <p:grpSpPr>
          <a:xfrm flipH="1">
            <a:off x="7290025" y="1975539"/>
            <a:ext cx="1879916" cy="1655014"/>
            <a:chOff x="-15637" y="1975539"/>
            <a:chExt cx="1879916" cy="1655014"/>
          </a:xfrm>
        </p:grpSpPr>
        <p:sp>
          <p:nvSpPr>
            <p:cNvPr id="46" name="자유형 45"/>
            <p:cNvSpPr/>
            <p:nvPr/>
          </p:nvSpPr>
          <p:spPr>
            <a:xfrm flipV="1">
              <a:off x="-15637" y="1987335"/>
              <a:ext cx="1879916" cy="1617252"/>
            </a:xfrm>
            <a:custGeom>
              <a:avLst/>
              <a:gdLst>
                <a:gd name="connsiteX0" fmla="*/ 0 w 1879916"/>
                <a:gd name="connsiteY0" fmla="*/ 1617252 h 1617252"/>
                <a:gd name="connsiteX1" fmla="*/ 1171494 w 1879916"/>
                <a:gd name="connsiteY1" fmla="*/ 1617252 h 1617252"/>
                <a:gd name="connsiteX2" fmla="*/ 1879916 w 1879916"/>
                <a:gd name="connsiteY2" fmla="*/ 0 h 1617252"/>
                <a:gd name="connsiteX3" fmla="*/ 0 w 1879916"/>
                <a:gd name="connsiteY3" fmla="*/ 0 h 1617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9916" h="1617252">
                  <a:moveTo>
                    <a:pt x="0" y="1617252"/>
                  </a:moveTo>
                  <a:lnTo>
                    <a:pt x="1171494" y="1617252"/>
                  </a:lnTo>
                  <a:lnTo>
                    <a:pt x="187991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자유형 46"/>
            <p:cNvSpPr/>
            <p:nvPr/>
          </p:nvSpPr>
          <p:spPr>
            <a:xfrm flipV="1">
              <a:off x="0" y="1975539"/>
              <a:ext cx="1329327" cy="587611"/>
            </a:xfrm>
            <a:custGeom>
              <a:avLst/>
              <a:gdLst>
                <a:gd name="connsiteX0" fmla="*/ 0 w 1329327"/>
                <a:gd name="connsiteY0" fmla="*/ 587611 h 587611"/>
                <a:gd name="connsiteX1" fmla="*/ 1062378 w 1329327"/>
                <a:gd name="connsiteY1" fmla="*/ 587611 h 587611"/>
                <a:gd name="connsiteX2" fmla="*/ 1329327 w 1329327"/>
                <a:gd name="connsiteY2" fmla="*/ 0 h 587611"/>
                <a:gd name="connsiteX3" fmla="*/ 0 w 1329327"/>
                <a:gd name="connsiteY3" fmla="*/ 0 h 587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29327" h="587611">
                  <a:moveTo>
                    <a:pt x="0" y="587611"/>
                  </a:moveTo>
                  <a:lnTo>
                    <a:pt x="1062378" y="587611"/>
                  </a:lnTo>
                  <a:lnTo>
                    <a:pt x="132932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A5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48" name="자유형 47"/>
            <p:cNvSpPr/>
            <p:nvPr/>
          </p:nvSpPr>
          <p:spPr>
            <a:xfrm flipV="1">
              <a:off x="0" y="2472797"/>
              <a:ext cx="1795268" cy="1157756"/>
            </a:xfrm>
            <a:custGeom>
              <a:avLst/>
              <a:gdLst>
                <a:gd name="connsiteX0" fmla="*/ 0 w 1795268"/>
                <a:gd name="connsiteY0" fmla="*/ 1157756 h 1157756"/>
                <a:gd name="connsiteX1" fmla="*/ 464566 w 1795268"/>
                <a:gd name="connsiteY1" fmla="*/ 1157756 h 1157756"/>
                <a:gd name="connsiteX2" fmla="*/ 765411 w 1795268"/>
                <a:gd name="connsiteY2" fmla="*/ 1157756 h 1157756"/>
                <a:gd name="connsiteX3" fmla="*/ 1288124 w 1795268"/>
                <a:gd name="connsiteY3" fmla="*/ 1157756 h 1157756"/>
                <a:gd name="connsiteX4" fmla="*/ 1795268 w 1795268"/>
                <a:gd name="connsiteY4" fmla="*/ 0 h 1157756"/>
                <a:gd name="connsiteX5" fmla="*/ 1272555 w 1795268"/>
                <a:gd name="connsiteY5" fmla="*/ 0 h 1157756"/>
                <a:gd name="connsiteX6" fmla="*/ 464566 w 1795268"/>
                <a:gd name="connsiteY6" fmla="*/ 0 h 1157756"/>
                <a:gd name="connsiteX7" fmla="*/ 0 w 1795268"/>
                <a:gd name="connsiteY7" fmla="*/ 0 h 1157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95268" h="1157756">
                  <a:moveTo>
                    <a:pt x="0" y="1157756"/>
                  </a:moveTo>
                  <a:lnTo>
                    <a:pt x="464566" y="1157756"/>
                  </a:lnTo>
                  <a:lnTo>
                    <a:pt x="765411" y="1157756"/>
                  </a:lnTo>
                  <a:lnTo>
                    <a:pt x="1288124" y="1157756"/>
                  </a:lnTo>
                  <a:lnTo>
                    <a:pt x="1795268" y="0"/>
                  </a:lnTo>
                  <a:lnTo>
                    <a:pt x="1272555" y="0"/>
                  </a:lnTo>
                  <a:lnTo>
                    <a:pt x="46456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2" name="그룹 51"/>
          <p:cNvGrpSpPr/>
          <p:nvPr/>
        </p:nvGrpSpPr>
        <p:grpSpPr>
          <a:xfrm>
            <a:off x="3203848" y="4470322"/>
            <a:ext cx="2952327" cy="470846"/>
            <a:chOff x="3621739" y="4410925"/>
            <a:chExt cx="2155708" cy="470846"/>
          </a:xfrm>
        </p:grpSpPr>
        <p:sp>
          <p:nvSpPr>
            <p:cNvPr id="44" name="왼쪽 대괄호 43"/>
            <p:cNvSpPr/>
            <p:nvPr/>
          </p:nvSpPr>
          <p:spPr>
            <a:xfrm>
              <a:off x="36217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왼쪽 대괄호 54"/>
            <p:cNvSpPr/>
            <p:nvPr/>
          </p:nvSpPr>
          <p:spPr>
            <a:xfrm flipH="1">
              <a:off x="5705439" y="4410925"/>
              <a:ext cx="72008" cy="470846"/>
            </a:xfrm>
            <a:prstGeom prst="leftBracket">
              <a:avLst/>
            </a:prstGeom>
            <a:ln w="28575">
              <a:solidFill>
                <a:srgbClr val="FDB2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2023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년 시민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안전교통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국 업무추진 방향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100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시민안전교통국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8323424"/>
              </p:ext>
            </p:extLst>
          </p:nvPr>
        </p:nvGraphicFramePr>
        <p:xfrm>
          <a:off x="249621" y="2243640"/>
          <a:ext cx="8552430" cy="2535661"/>
        </p:xfrm>
        <a:graphic>
          <a:graphicData uri="http://schemas.openxmlformats.org/drawingml/2006/table">
            <a:tbl>
              <a:tblPr/>
              <a:tblGrid>
                <a:gridCol w="721979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21602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6020262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  <a:gridCol w="1594165">
                  <a:extLst>
                    <a:ext uri="{9D8B030D-6E8A-4147-A177-3AD203B41FA5}">
                      <a16:colId xmlns:a16="http://schemas.microsoft.com/office/drawing/2014/main" val="3008748370"/>
                    </a:ext>
                  </a:extLst>
                </a:gridCol>
              </a:tblGrid>
              <a:tr h="25356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역점</a:t>
                      </a:r>
                      <a:endParaRPr lang="en-US" altLang="ko-KR" sz="16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사업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</a:t>
                      </a:r>
                      <a:r>
                        <a:rPr lang="en-US" altLang="ko-KR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임진강 자연재해 비상대처계획 수립 </a:t>
                      </a:r>
                      <a:endParaRPr lang="en-US" altLang="ko-KR" sz="15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</a:t>
                      </a:r>
                      <a:r>
                        <a:rPr lang="en-US" altLang="ko-KR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수도권광역급형철도 </a:t>
                      </a:r>
                      <a:r>
                        <a:rPr lang="en-US" altLang="ko-KR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r>
                        <a:rPr lang="ko-KR" altLang="en-US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노선</a:t>
                      </a:r>
                      <a:endParaRPr lang="en-US" altLang="ko-KR" sz="15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▪ 지하철 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호선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일산선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 연장</a:t>
                      </a:r>
                      <a:endParaRPr lang="en-US" altLang="ko-KR" sz="15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</a:t>
                      </a:r>
                      <a:r>
                        <a:rPr lang="ko-KR" altLang="en-US" sz="15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파주형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부르미버스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확대 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문산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~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내포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지방도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359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호선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5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도로확포장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사업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</a:t>
                      </a:r>
                      <a:r>
                        <a:rPr lang="en-US" altLang="ko-KR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b="1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금촌로터리</a:t>
                      </a:r>
                      <a:r>
                        <a:rPr lang="ko-KR" altLang="en-US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주변 공영주차장 조성 </a:t>
                      </a:r>
                      <a:endParaRPr lang="en-US" altLang="ko-KR" sz="15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▪ 첨단 지능형교통체계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(ITS)</a:t>
                      </a:r>
                      <a:r>
                        <a:rPr lang="en-US" altLang="ko-KR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구축</a:t>
                      </a:r>
                      <a:endParaRPr lang="en-US" altLang="ko-KR" sz="1500" b="1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500" b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39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5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비예산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37.5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358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141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68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368420"/>
              </p:ext>
            </p:extLst>
          </p:nvPr>
        </p:nvGraphicFramePr>
        <p:xfrm>
          <a:off x="249621" y="1321738"/>
          <a:ext cx="8552430" cy="770539"/>
        </p:xfrm>
        <a:graphic>
          <a:graphicData uri="http://schemas.openxmlformats.org/drawingml/2006/table">
            <a:tbl>
              <a:tblPr/>
              <a:tblGrid>
                <a:gridCol w="721979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21602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7614427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</a:tblGrid>
              <a:tr h="66710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추진</a:t>
                      </a:r>
                      <a:endParaRPr lang="en-US" altLang="ko-KR" sz="20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목표</a:t>
                      </a:r>
                      <a:endParaRPr lang="ko-KR" altLang="en-US" sz="20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 latinLnBrk="1"/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▪  선제적 재난대응체계 확립으로 안전도시 구축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l" fontAlgn="base" latinLnBrk="1">
                        <a:lnSpc>
                          <a:spcPct val="150000"/>
                        </a:lnSpc>
                      </a:pPr>
                      <a:r>
                        <a:rPr lang="ko-KR" altLang="en-US" sz="1800" b="1" kern="12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▪  수요자 중심의 맞춤형 기반시설 확충</a:t>
                      </a:r>
                      <a:endParaRPr lang="en-US" altLang="ko-KR" sz="1800" b="1" kern="12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604611"/>
              </p:ext>
            </p:extLst>
          </p:nvPr>
        </p:nvGraphicFramePr>
        <p:xfrm>
          <a:off x="249621" y="4779301"/>
          <a:ext cx="8552429" cy="1764163"/>
        </p:xfrm>
        <a:graphic>
          <a:graphicData uri="http://schemas.openxmlformats.org/drawingml/2006/table">
            <a:tbl>
              <a:tblPr/>
              <a:tblGrid>
                <a:gridCol w="721979">
                  <a:extLst>
                    <a:ext uri="{9D8B030D-6E8A-4147-A177-3AD203B41FA5}">
                      <a16:colId xmlns:a16="http://schemas.microsoft.com/office/drawing/2014/main" val="2839248858"/>
                    </a:ext>
                  </a:extLst>
                </a:gridCol>
                <a:gridCol w="227204">
                  <a:extLst>
                    <a:ext uri="{9D8B030D-6E8A-4147-A177-3AD203B41FA5}">
                      <a16:colId xmlns:a16="http://schemas.microsoft.com/office/drawing/2014/main" val="2037635389"/>
                    </a:ext>
                  </a:extLst>
                </a:gridCol>
                <a:gridCol w="6011437">
                  <a:extLst>
                    <a:ext uri="{9D8B030D-6E8A-4147-A177-3AD203B41FA5}">
                      <a16:colId xmlns:a16="http://schemas.microsoft.com/office/drawing/2014/main" val="1120083904"/>
                    </a:ext>
                  </a:extLst>
                </a:gridCol>
                <a:gridCol w="1591809">
                  <a:extLst>
                    <a:ext uri="{9D8B030D-6E8A-4147-A177-3AD203B41FA5}">
                      <a16:colId xmlns:a16="http://schemas.microsoft.com/office/drawing/2014/main" val="2238192535"/>
                    </a:ext>
                  </a:extLst>
                </a:gridCol>
              </a:tblGrid>
              <a:tr h="176416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신규</a:t>
                      </a:r>
                      <a:endParaRPr lang="en-US" altLang="ko-KR" sz="1600" b="1" kern="0" spc="0" dirty="0" smtClean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 smtClean="0">
                          <a:solidFill>
                            <a:srgbClr val="0000FF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사업</a:t>
                      </a:r>
                      <a:endParaRPr lang="ko-KR" altLang="en-US" sz="1600" kern="0" spc="0" dirty="0">
                        <a:solidFill>
                          <a:srgbClr val="0000FF"/>
                        </a:solidFill>
                        <a:effectLst/>
                        <a:latin typeface="HY헤드라인M" panose="02030600000101010101" pitchFamily="18" charset="-127"/>
                        <a:ea typeface="HY헤드라인M" panose="02030600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3F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▪ 특별교통수단 운영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▪ </a:t>
                      </a:r>
                      <a:r>
                        <a:rPr lang="ko-KR" altLang="en-US" sz="15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법원나들목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시도 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호선 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차로 </a:t>
                      </a:r>
                      <a:r>
                        <a:rPr lang="ko-KR" altLang="en-US" sz="15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확포장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▪ </a:t>
                      </a:r>
                      <a:r>
                        <a:rPr lang="ko-KR" altLang="en-US" sz="1500" b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상지공단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진입도로 확장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▪ 안전취약지대 방범 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CCTV 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보강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▪ 경의로 상습정체 교차로 개선사업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59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ctr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653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63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6858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  <a:r>
                        <a:rPr lang="ko-KR" altLang="en-US" sz="15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endParaRPr lang="en-US" altLang="ko-KR" sz="1500" b="1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1492" marR="61492" marT="17001" marB="17001" anchor="ctr">
                    <a:lnL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79855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7776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선제적 대응체계 구축으로 안전도시 조성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안전총괄과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36078" y="1295925"/>
            <a:ext cx="7283880" cy="912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재난 예방 인프라 확충을 통한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안전한 파주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“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조성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안전 정책 발굴을 통한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"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시민 행복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“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추구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557806" y="1300684"/>
            <a:ext cx="792163" cy="1223466"/>
            <a:chOff x="539750" y="1341439"/>
            <a:chExt cx="792163" cy="1223466"/>
          </a:xfrm>
        </p:grpSpPr>
        <p:grpSp>
          <p:nvGrpSpPr>
            <p:cNvPr id="52" name="그룹 27"/>
            <p:cNvGrpSpPr>
              <a:grpSpLocks/>
            </p:cNvGrpSpPr>
            <p:nvPr/>
          </p:nvGrpSpPr>
          <p:grpSpPr bwMode="auto">
            <a:xfrm>
              <a:off x="539750" y="1341439"/>
              <a:ext cx="792163" cy="1223466"/>
              <a:chOff x="395288" y="1628800"/>
              <a:chExt cx="792162" cy="2232967"/>
            </a:xfrm>
          </p:grpSpPr>
          <p:sp>
            <p:nvSpPr>
              <p:cNvPr id="54" name="직사각형 53"/>
              <p:cNvSpPr/>
              <p:nvPr/>
            </p:nvSpPr>
            <p:spPr>
              <a:xfrm>
                <a:off x="395288" y="1628800"/>
                <a:ext cx="792162" cy="2232967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/>
              </a:p>
            </p:txBody>
          </p:sp>
          <p:sp>
            <p:nvSpPr>
              <p:cNvPr id="55" name="Rectangle 23"/>
              <p:cNvSpPr>
                <a:spLocks noChangeArrowheads="1"/>
              </p:cNvSpPr>
              <p:nvPr/>
            </p:nvSpPr>
            <p:spPr bwMode="auto">
              <a:xfrm>
                <a:off x="395288" y="1667701"/>
                <a:ext cx="720724" cy="176095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548255" y="1412776"/>
              <a:ext cx="724878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목 표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56" name="그룹 55"/>
          <p:cNvGrpSpPr/>
          <p:nvPr/>
        </p:nvGrpSpPr>
        <p:grpSpPr>
          <a:xfrm>
            <a:off x="566311" y="2301839"/>
            <a:ext cx="793750" cy="3632337"/>
            <a:chOff x="538163" y="3107123"/>
            <a:chExt cx="793750" cy="3274205"/>
          </a:xfrm>
        </p:grpSpPr>
        <p:grpSp>
          <p:nvGrpSpPr>
            <p:cNvPr id="57" name="그룹 24"/>
            <p:cNvGrpSpPr>
              <a:grpSpLocks/>
            </p:cNvGrpSpPr>
            <p:nvPr/>
          </p:nvGrpSpPr>
          <p:grpSpPr bwMode="auto">
            <a:xfrm>
              <a:off x="538163" y="3107123"/>
              <a:ext cx="793750" cy="3274205"/>
              <a:chOff x="538808" y="3212976"/>
              <a:chExt cx="792658" cy="3312368"/>
            </a:xfrm>
          </p:grpSpPr>
          <p:sp>
            <p:nvSpPr>
              <p:cNvPr id="59" name="직사각형 58"/>
              <p:cNvSpPr/>
              <p:nvPr/>
            </p:nvSpPr>
            <p:spPr>
              <a:xfrm>
                <a:off x="539304" y="3212976"/>
                <a:ext cx="792162" cy="331236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/>
              </a:p>
            </p:txBody>
          </p:sp>
          <p:sp>
            <p:nvSpPr>
              <p:cNvPr id="60" name="Rectangle 23"/>
              <p:cNvSpPr>
                <a:spLocks noChangeArrowheads="1"/>
              </p:cNvSpPr>
              <p:nvPr/>
            </p:nvSpPr>
            <p:spPr bwMode="auto">
              <a:xfrm>
                <a:off x="538808" y="3284530"/>
                <a:ext cx="721318" cy="16904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539552" y="3153162"/>
              <a:ext cx="724878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 요</a:t>
              </a:r>
              <a:endParaRPr kumimoji="0" lang="en-US" altLang="ko-KR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 획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</p:grpSp>
      <p:grpSp>
        <p:nvGrpSpPr>
          <p:cNvPr id="61" name="그룹 60"/>
          <p:cNvGrpSpPr/>
          <p:nvPr/>
        </p:nvGrpSpPr>
        <p:grpSpPr>
          <a:xfrm>
            <a:off x="1436078" y="2286846"/>
            <a:ext cx="7420582" cy="4332573"/>
            <a:chOff x="1431860" y="2996948"/>
            <a:chExt cx="7420582" cy="4332573"/>
          </a:xfrm>
        </p:grpSpPr>
        <p:sp>
          <p:nvSpPr>
            <p:cNvPr id="62" name="Rectangle 23"/>
            <p:cNvSpPr>
              <a:spLocks noChangeArrowheads="1"/>
            </p:cNvSpPr>
            <p:nvPr/>
          </p:nvSpPr>
          <p:spPr bwMode="auto">
            <a:xfrm>
              <a:off x="1431860" y="2996948"/>
              <a:ext cx="7334473" cy="432048"/>
            </a:xfrm>
            <a:prstGeom prst="rect">
              <a:avLst/>
            </a:prstGeom>
            <a:solidFill>
              <a:srgbClr val="6699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kumimoji="0" lang="ko-KR" altLang="en-US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자연재난 인프라 확충을 통한 </a:t>
              </a:r>
              <a:r>
                <a:rPr kumimoji="0" lang="en-US" altLang="ko-KR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“</a:t>
              </a:r>
              <a:r>
                <a:rPr kumimoji="0" lang="ko-KR" altLang="en-US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안전한 파주</a:t>
              </a:r>
              <a:r>
                <a:rPr kumimoji="0" lang="en-US" altLang="ko-KR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”</a:t>
              </a:r>
              <a:r>
                <a:rPr kumimoji="0" lang="ko-KR" altLang="en-US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 조성</a:t>
              </a:r>
              <a:endPara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63" name="Text Box 3"/>
            <p:cNvSpPr txBox="1">
              <a:spLocks noChangeArrowheads="1"/>
            </p:cNvSpPr>
            <p:nvPr/>
          </p:nvSpPr>
          <p:spPr bwMode="auto">
            <a:xfrm>
              <a:off x="1474174" y="3347014"/>
              <a:ext cx="7378268" cy="3982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lvl="0">
                <a:lnSpc>
                  <a:spcPct val="150000"/>
                </a:lnSpc>
              </a:pPr>
              <a:r>
                <a:rPr lang="ko-KR" altLang="en-US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▪</a:t>
              </a:r>
              <a:r>
                <a:rPr lang="ko-KR" altLang="en-US" sz="16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kumimoji="0" lang="ko-KR" altLang="en-US" sz="1600" b="1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임진강 자연재해 비상대처계획 수립</a:t>
              </a:r>
              <a:endParaRPr kumimoji="0" lang="en-US" altLang="ko-KR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lvl="0">
                <a:lnSpc>
                  <a:spcPts val="2200"/>
                </a:lnSpc>
              </a:pPr>
              <a:r>
                <a:rPr kumimoji="0" lang="en-US" altLang="ko-KR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- </a:t>
              </a:r>
              <a:r>
                <a:rPr kumimoji="0" lang="ko-KR" altLang="en-US" sz="1600" dirty="0">
                  <a:latin typeface="맑은 고딕" pitchFamily="50" charset="-127"/>
                  <a:ea typeface="맑은 고딕" pitchFamily="50" charset="-127"/>
                </a:rPr>
                <a:t>기     간  </a:t>
              </a:r>
              <a:r>
                <a:rPr kumimoji="0" lang="en-US" altLang="ko-KR" sz="1600" dirty="0">
                  <a:latin typeface="맑은 고딕" pitchFamily="50" charset="-127"/>
                  <a:ea typeface="맑은 고딕" pitchFamily="50" charset="-127"/>
                </a:rPr>
                <a:t>:</a:t>
              </a: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2022. 2. ~ 2023. </a:t>
              </a: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8.</a:t>
              </a:r>
            </a:p>
            <a:p>
              <a:pPr lvl="0">
                <a:lnSpc>
                  <a:spcPts val="2200"/>
                </a:lnSpc>
              </a:pP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 </a:t>
              </a:r>
              <a:r>
                <a:rPr kumimoji="0" lang="en-US" altLang="ko-KR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kumimoji="0" lang="ko-KR" altLang="en-US" sz="1600" dirty="0" err="1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총사업비</a:t>
              </a:r>
              <a:r>
                <a:rPr kumimoji="0" lang="ko-KR" altLang="en-US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: 3,000</a:t>
              </a:r>
              <a:r>
                <a:rPr kumimoji="0" lang="ko-KR" altLang="en-US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백만원</a:t>
              </a:r>
              <a:r>
                <a:rPr kumimoji="0" lang="en-US" altLang="ko-KR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도</a:t>
              </a: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70</a:t>
              </a:r>
              <a:r>
                <a:rPr kumimoji="0" lang="en-US" altLang="ko-KR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% </a:t>
              </a:r>
              <a:r>
                <a:rPr kumimoji="0" lang="ko-KR" altLang="en-US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파주</a:t>
              </a: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20</a:t>
              </a:r>
              <a:r>
                <a:rPr kumimoji="0" lang="en-US" altLang="ko-KR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% </a:t>
              </a:r>
              <a:r>
                <a:rPr kumimoji="0" lang="ko-KR" altLang="en-US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연천</a:t>
              </a: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10</a:t>
              </a:r>
              <a:r>
                <a:rPr kumimoji="0" lang="en-US" altLang="ko-KR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%)</a:t>
              </a:r>
            </a:p>
            <a:p>
              <a:pPr lvl="0">
                <a:lnSpc>
                  <a:spcPts val="2200"/>
                </a:lnSpc>
              </a:pPr>
              <a:r>
                <a:rPr kumimoji="0" lang="en-US" altLang="ko-KR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 </a:t>
              </a:r>
              <a:r>
                <a:rPr kumimoji="0" lang="en-US" altLang="ko-KR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kumimoji="0" lang="ko-KR" altLang="en-US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실제 홍수 발생 시 적용 가능한 유형별 </a:t>
              </a:r>
              <a:r>
                <a:rPr kumimoji="0" lang="ko-KR" altLang="en-US" sz="1600" dirty="0" smtClean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비상대처계획 정비</a:t>
              </a:r>
              <a:endPara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 lvl="0">
                <a:lnSpc>
                  <a:spcPts val="2200"/>
                </a:lnSpc>
              </a:pPr>
              <a:r>
                <a:rPr kumimoji="0" lang="en-US" altLang="ko-KR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 - </a:t>
              </a:r>
              <a:r>
                <a:rPr kumimoji="0" lang="ko-KR" altLang="en-US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북한 </a:t>
              </a:r>
              <a:r>
                <a:rPr kumimoji="0" lang="ko-KR" altLang="en-US" sz="1600" dirty="0" err="1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황강댐</a:t>
              </a:r>
              <a:r>
                <a:rPr kumimoji="0" lang="ko-KR" altLang="en-US" sz="1600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무단방류 등에 대비한 임진강 유역 주민 안전확보 </a:t>
              </a:r>
              <a:endPara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</a:pPr>
              <a:endParaRPr kumimoji="0" lang="en-US" altLang="ko-KR" sz="500" dirty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16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▪  </a:t>
              </a:r>
              <a:r>
                <a:rPr kumimoji="0" lang="ko-KR" altLang="en-US" sz="1600" b="1" dirty="0" smtClean="0">
                  <a:latin typeface="맑은 고딕" pitchFamily="50" charset="-127"/>
                  <a:ea typeface="맑은 고딕" pitchFamily="50" charset="-127"/>
                </a:rPr>
                <a:t>율곡 자연재해위험개선지구 정비</a:t>
              </a:r>
              <a:endParaRPr kumimoji="0" lang="en-US" altLang="ko-KR" sz="1600" b="1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ts val="2200"/>
                </a:lnSpc>
              </a:pP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  </a:t>
              </a:r>
              <a:r>
                <a:rPr kumimoji="0" lang="en-US" altLang="ko-KR" sz="1600" dirty="0"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기     간  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: 2022. 1. ~ 2025. 12.</a:t>
              </a:r>
            </a:p>
            <a:p>
              <a:pPr>
                <a:lnSpc>
                  <a:spcPts val="2200"/>
                </a:lnSpc>
              </a:pP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  </a:t>
              </a:r>
              <a:r>
                <a:rPr kumimoji="0" lang="en-US" altLang="ko-KR" sz="1600" dirty="0">
                  <a:latin typeface="맑은 고딕" pitchFamily="50" charset="-127"/>
                  <a:ea typeface="맑은 고딕" pitchFamily="50" charset="-127"/>
                </a:rPr>
                <a:t>- 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위     치  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: 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파주시 </a:t>
              </a:r>
              <a:r>
                <a:rPr kumimoji="0" lang="ko-KR" altLang="en-US" sz="1600" dirty="0" err="1" smtClean="0">
                  <a:latin typeface="맑은 고딕" pitchFamily="50" charset="-127"/>
                  <a:ea typeface="맑은 고딕" pitchFamily="50" charset="-127"/>
                </a:rPr>
                <a:t>파평면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ko-KR" altLang="en-US" sz="1600" dirty="0" err="1" smtClean="0">
                  <a:latin typeface="맑은 고딕" pitchFamily="50" charset="-127"/>
                  <a:ea typeface="맑은 고딕" pitchFamily="50" charset="-127"/>
                </a:rPr>
                <a:t>율곡리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509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번지 일원</a:t>
              </a:r>
              <a:endParaRPr kumimoji="0" lang="en-US" altLang="ko-KR" sz="16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ts val="2200"/>
                </a:lnSpc>
              </a:pPr>
              <a:r>
                <a:rPr kumimoji="0" lang="en-US" altLang="ko-KR" sz="1600" dirty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 - </a:t>
              </a:r>
              <a:r>
                <a:rPr kumimoji="0" lang="ko-KR" altLang="en-US" sz="1600" dirty="0" err="1" smtClean="0">
                  <a:latin typeface="맑은 고딕" pitchFamily="50" charset="-127"/>
                  <a:ea typeface="맑은 고딕" pitchFamily="50" charset="-127"/>
                </a:rPr>
                <a:t>총사업비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: 28,762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백만원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국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50%, 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도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7.5%, 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시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42.5%)</a:t>
              </a:r>
            </a:p>
            <a:p>
              <a:pPr>
                <a:lnSpc>
                  <a:spcPts val="2200"/>
                </a:lnSpc>
              </a:pPr>
              <a:r>
                <a:rPr kumimoji="0" lang="en-US" altLang="ko-KR" sz="1600" dirty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 - 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주요내용 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: 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배수펌프장 설치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kumimoji="0" lang="ko-KR" altLang="en-US" sz="1600" dirty="0" err="1" smtClean="0">
                  <a:latin typeface="맑은 고딕" pitchFamily="50" charset="-127"/>
                  <a:ea typeface="맑은 고딕" pitchFamily="50" charset="-127"/>
                </a:rPr>
                <a:t>건말천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 제방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kumimoji="0" lang="ko-KR" altLang="en-US" sz="1600" dirty="0" err="1" smtClean="0">
                  <a:latin typeface="맑은 고딕" pitchFamily="50" charset="-127"/>
                  <a:ea typeface="맑은 고딕" pitchFamily="50" charset="-127"/>
                </a:rPr>
                <a:t>율곡수목원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ko-KR" altLang="en-US" sz="1600" dirty="0" err="1" smtClean="0">
                  <a:latin typeface="맑은 고딕" pitchFamily="50" charset="-127"/>
                  <a:ea typeface="맑은 고딕" pitchFamily="50" charset="-127"/>
                </a:rPr>
                <a:t>우수관로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 정비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,</a:t>
              </a:r>
            </a:p>
            <a:p>
              <a:pPr>
                <a:lnSpc>
                  <a:spcPts val="2200"/>
                </a:lnSpc>
              </a:pPr>
              <a:r>
                <a:rPr kumimoji="0" lang="en-US" altLang="ko-KR" sz="1600" dirty="0"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                 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토지 매입</a:t>
              </a:r>
              <a:r>
                <a:rPr kumimoji="0" lang="en-US" altLang="ko-KR" sz="1600" dirty="0" smtClean="0">
                  <a:latin typeface="맑은 고딕" pitchFamily="50" charset="-127"/>
                  <a:ea typeface="맑은 고딕" pitchFamily="50" charset="-127"/>
                </a:rPr>
                <a:t>, </a:t>
              </a:r>
              <a:r>
                <a:rPr kumimoji="0" lang="ko-KR" altLang="en-US" sz="1600" dirty="0" smtClean="0">
                  <a:latin typeface="맑은 고딕" pitchFamily="50" charset="-127"/>
                  <a:ea typeface="맑은 고딕" pitchFamily="50" charset="-127"/>
                </a:rPr>
                <a:t>유수지 정비</a:t>
              </a:r>
              <a:endParaRPr kumimoji="0" lang="en-US" altLang="ko-KR" sz="1600" dirty="0" smtClean="0">
                <a:latin typeface="맑은 고딕" pitchFamily="50" charset="-127"/>
                <a:ea typeface="맑은 고딕" pitchFamily="50" charset="-127"/>
              </a:endParaRPr>
            </a:p>
            <a:p>
              <a:pPr>
                <a:lnSpc>
                  <a:spcPct val="150000"/>
                </a:lnSpc>
              </a:pPr>
              <a:endParaRPr kumimoji="0" lang="en-US" altLang="ko-KR" sz="1200" dirty="0"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116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366788" y="464305"/>
            <a:ext cx="7560841" cy="205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 lvl="0">
              <a:lnSpc>
                <a:spcPct val="150000"/>
              </a:lnSpc>
            </a:pPr>
            <a:r>
              <a:rPr lang="ko-KR" altLang="en-US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0" lang="ko-KR" altLang="en-US" sz="16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소규모 공공시설 관리체계 구축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ts val="22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     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간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2022. 5. ~ 2024. 3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0">
              <a:lnSpc>
                <a:spcPts val="22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1,500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시비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100%)</a:t>
            </a:r>
          </a:p>
          <a:p>
            <a:pPr>
              <a:lnSpc>
                <a:spcPts val="22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소교랑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세천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농로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err="1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마을진입로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등 소규모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공공시설 전수조사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용역 실시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2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대장 작성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시스템 등록 및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관리부서로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인계하여 체계적으로 시설물 관리</a:t>
            </a:r>
            <a:endParaRPr kumimoji="0"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안전총괄과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30" name="그룹 24"/>
          <p:cNvGrpSpPr>
            <a:grpSpLocks/>
          </p:cNvGrpSpPr>
          <p:nvPr/>
        </p:nvGrpSpPr>
        <p:grpSpPr bwMode="auto">
          <a:xfrm>
            <a:off x="537537" y="614580"/>
            <a:ext cx="793750" cy="6486828"/>
            <a:chOff x="538808" y="3212976"/>
            <a:chExt cx="792658" cy="3312368"/>
          </a:xfrm>
        </p:grpSpPr>
        <p:sp>
          <p:nvSpPr>
            <p:cNvPr id="31" name="직사각형 30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2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 panose="020F0502020204030204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538926" y="686588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주 요</a:t>
            </a:r>
            <a:endParaRPr kumimoji="0" lang="en-US" altLang="ko-KR" sz="2000" b="0" i="0" u="none" strike="noStrike" kern="1200" cap="none" spc="-15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HY견고딕" pitchFamily="18" charset="-127"/>
                <a:ea typeface="HY견고딕" pitchFamily="18" charset="-127"/>
                <a:cs typeface="+mn-cs"/>
              </a:rPr>
              <a:t>계 획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HY견고딕" pitchFamily="18" charset="-127"/>
              <a:ea typeface="HY견고딕" pitchFamily="18" charset="-127"/>
              <a:cs typeface="+mn-cs"/>
            </a:endParaRPr>
          </a:p>
        </p:txBody>
      </p:sp>
      <p:sp>
        <p:nvSpPr>
          <p:cNvPr id="51" name="Rectangle 23"/>
          <p:cNvSpPr>
            <a:spLocks noChangeArrowheads="1"/>
          </p:cNvSpPr>
          <p:nvPr/>
        </p:nvSpPr>
        <p:spPr bwMode="auto">
          <a:xfrm>
            <a:off x="1427123" y="2219444"/>
            <a:ext cx="733447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안전 정책을 통한 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시민 행복</a:t>
            </a:r>
            <a:r>
              <a:rPr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”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추구 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1436078" y="2704288"/>
            <a:ext cx="7560841" cy="415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 lvl="0">
              <a:lnSpc>
                <a:spcPct val="150000"/>
              </a:lnSpc>
            </a:pPr>
            <a:r>
              <a:rPr lang="ko-KR" altLang="en-US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</a:t>
            </a: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2023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년 파주시 시민안전보험 가입</a:t>
            </a:r>
            <a:endParaRPr kumimoji="0" lang="en-US" altLang="ko-KR" sz="1600" b="1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ts val="22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      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2023. 1. 1. ~ 12. 31.</a:t>
            </a:r>
          </a:p>
          <a:p>
            <a:pPr lvl="0">
              <a:lnSpc>
                <a:spcPts val="2200"/>
              </a:lnSpc>
            </a:pP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보      장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파주시에 주민등록 된 시민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등록외국인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포함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>
              <a:lnSpc>
                <a:spcPts val="22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245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시비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100%)</a:t>
            </a:r>
          </a:p>
          <a:p>
            <a:pPr>
              <a:lnSpc>
                <a:spcPts val="22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-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보장항목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자연재해 사망 등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16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개 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2200"/>
              </a:lnSpc>
            </a:pP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홍보방법 </a:t>
            </a:r>
            <a:r>
              <a:rPr lang="en-US" altLang="ko-KR" sz="1600" dirty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ko-KR" altLang="en-US" sz="1600" dirty="0" err="1">
                <a:solidFill>
                  <a:prstClr val="black"/>
                </a:solidFill>
                <a:latin typeface="맑은 고딕" pitchFamily="50" charset="-127"/>
              </a:rPr>
              <a:t>보장항목별</a:t>
            </a:r>
            <a:r>
              <a:rPr lang="ko-KR" altLang="en-US" sz="1600" dirty="0">
                <a:solidFill>
                  <a:prstClr val="black"/>
                </a:solidFill>
                <a:latin typeface="맑은 고딕" pitchFamily="50" charset="-127"/>
              </a:rPr>
              <a:t> 유관기관 맞춤형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홍보</a:t>
            </a:r>
            <a:endParaRPr lang="en-US" altLang="ko-KR" sz="1200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endParaRPr lang="en-US" altLang="ko-KR" sz="160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0" lang="en-US" altLang="ko-KR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1436078" y="4765853"/>
            <a:ext cx="7560841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/>
          <a:lstStyle/>
          <a:p>
            <a:pPr lvl="0">
              <a:lnSpc>
                <a:spcPct val="150000"/>
              </a:lnSpc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▪ 민방위 경보시설 확충</a:t>
            </a:r>
            <a:endParaRPr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lnSpc>
                <a:spcPts val="22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기      간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2023. 1. ~ 5.</a:t>
            </a:r>
          </a:p>
          <a:p>
            <a:pPr>
              <a:lnSpc>
                <a:spcPts val="2200"/>
              </a:lnSpc>
            </a:pP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 -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위      치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: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</a:rPr>
              <a:t>탄현면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</a:rPr>
              <a:t>소금쟁이길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71(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</a:rPr>
              <a:t>법흥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1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</a:rPr>
              <a:t>리 마을회관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</a:rPr>
              <a:t>)</a:t>
            </a:r>
            <a:endParaRPr lang="en-US" altLang="ko-KR" sz="1200" dirty="0" smtClean="0">
              <a:latin typeface="맑은 고딕" pitchFamily="50" charset="-127"/>
            </a:endParaRPr>
          </a:p>
          <a:p>
            <a:pPr lvl="0">
              <a:lnSpc>
                <a:spcPts val="2200"/>
              </a:lnSpc>
              <a:defRPr/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총사업비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40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백만원</a:t>
            </a:r>
            <a:r>
              <a:rPr kumimoji="1" lang="en-US" altLang="ko-KR" baseline="30000" dirty="0" smtClean="0">
                <a:solidFill>
                  <a:prstClr val="black"/>
                </a:solidFill>
              </a:rPr>
              <a:t>(</a:t>
            </a:r>
            <a:r>
              <a:rPr kumimoji="1" lang="ko-KR" altLang="en-US" baseline="30000" dirty="0" smtClean="0">
                <a:solidFill>
                  <a:prstClr val="black"/>
                </a:solidFill>
              </a:rPr>
              <a:t>국비 </a:t>
            </a:r>
            <a:r>
              <a:rPr kumimoji="1" lang="en-US" altLang="ko-KR" baseline="30000" dirty="0" smtClean="0">
                <a:solidFill>
                  <a:prstClr val="black"/>
                </a:solidFill>
              </a:rPr>
              <a:t>20, </a:t>
            </a:r>
            <a:r>
              <a:rPr kumimoji="1" lang="ko-KR" altLang="en-US" baseline="30000" dirty="0" smtClean="0">
                <a:solidFill>
                  <a:prstClr val="black"/>
                </a:solidFill>
              </a:rPr>
              <a:t>도비 </a:t>
            </a:r>
            <a:r>
              <a:rPr kumimoji="1" lang="en-US" altLang="ko-KR" baseline="30000" dirty="0" smtClean="0">
                <a:solidFill>
                  <a:prstClr val="black"/>
                </a:solidFill>
              </a:rPr>
              <a:t>6, </a:t>
            </a:r>
            <a:r>
              <a:rPr kumimoji="1" lang="ko-KR" altLang="en-US" baseline="30000" dirty="0" smtClean="0">
                <a:solidFill>
                  <a:prstClr val="black"/>
                </a:solidFill>
              </a:rPr>
              <a:t>시비 </a:t>
            </a:r>
            <a:r>
              <a:rPr kumimoji="1" lang="en-US" altLang="ko-KR" baseline="30000" dirty="0" smtClean="0">
                <a:solidFill>
                  <a:prstClr val="black"/>
                </a:solidFill>
              </a:rPr>
              <a:t>14)</a:t>
            </a:r>
            <a:endParaRPr kumimoji="1" lang="en-US" altLang="ko-KR" dirty="0" smtClean="0">
              <a:solidFill>
                <a:prstClr val="black"/>
              </a:solidFill>
            </a:endParaRPr>
          </a:p>
          <a:p>
            <a:pPr>
              <a:lnSpc>
                <a:spcPts val="22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사업내용 </a:t>
            </a:r>
            <a:r>
              <a:rPr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접경지역 경보시설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미설치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지역 내 경보 </a:t>
            </a:r>
            <a:r>
              <a:rPr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가청지역</a:t>
            </a:r>
            <a:r>
              <a:rPr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확대</a:t>
            </a:r>
            <a:endParaRPr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7" name="그림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4898579"/>
            <a:ext cx="1903722" cy="104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45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철도교통과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2-1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빠르고 편리한 최적의 철도망 구축</a:t>
            </a:r>
            <a:endParaRPr kumimoji="0" lang="en-US" altLang="ko-KR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Text Box 3"/>
          <p:cNvSpPr txBox="1">
            <a:spLocks noChangeArrowheads="1"/>
          </p:cNvSpPr>
          <p:nvPr/>
        </p:nvSpPr>
        <p:spPr bwMode="auto">
          <a:xfrm>
            <a:off x="1401501" y="1303644"/>
            <a:ext cx="7416824" cy="885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차질 없는 철도사업 추진으로 편리한 철도교통서비스 제공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100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만 도시 파주에 걸맞은 철도망 구축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Rectangle 23"/>
          <p:cNvSpPr>
            <a:spLocks noChangeArrowheads="1"/>
          </p:cNvSpPr>
          <p:nvPr/>
        </p:nvSpPr>
        <p:spPr bwMode="auto">
          <a:xfrm>
            <a:off x="1475656" y="2346695"/>
            <a:ext cx="187220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철도사업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6" name="그룹 39"/>
          <p:cNvGrpSpPr/>
          <p:nvPr/>
        </p:nvGrpSpPr>
        <p:grpSpPr>
          <a:xfrm>
            <a:off x="1501140" y="2844915"/>
            <a:ext cx="7563484" cy="2381900"/>
            <a:chOff x="1501140" y="2883415"/>
            <a:chExt cx="7563484" cy="2598182"/>
          </a:xfrm>
        </p:grpSpPr>
        <p:sp>
          <p:nvSpPr>
            <p:cNvPr id="37" name="직사각형 36"/>
            <p:cNvSpPr/>
            <p:nvPr/>
          </p:nvSpPr>
          <p:spPr>
            <a:xfrm>
              <a:off x="2084864" y="2883416"/>
              <a:ext cx="2893536" cy="562690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en-US" altLang="ko-KR" sz="1450" dirty="0" smtClean="0">
                  <a:solidFill>
                    <a:prstClr val="black"/>
                  </a:solidFill>
                </a:rPr>
                <a:t>GTX A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노선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(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파주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 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운정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-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삼성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)</a:t>
              </a:r>
              <a:endParaRPr kumimoji="0" lang="ko-KR" altLang="en-US" sz="1300" dirty="0" smtClean="0">
                <a:solidFill>
                  <a:prstClr val="black"/>
                </a:solidFill>
              </a:endParaRPr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2084864" y="3446105"/>
              <a:ext cx="2893535" cy="596188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지하철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3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호선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파주연장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  <a:p>
              <a:pPr algn="ctr"/>
              <a:r>
                <a:rPr kumimoji="0" lang="en-US" altLang="ko-KR" sz="1300" dirty="0" smtClean="0">
                  <a:solidFill>
                    <a:prstClr val="black"/>
                  </a:solidFill>
                </a:rPr>
                <a:t>(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대화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~</a:t>
              </a:r>
              <a:r>
                <a:rPr kumimoji="0" lang="ko-KR" altLang="en-US" sz="1300" dirty="0" err="1" smtClean="0">
                  <a:solidFill>
                    <a:prstClr val="black"/>
                  </a:solidFill>
                </a:rPr>
                <a:t>금릉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)</a:t>
              </a:r>
              <a:endParaRPr kumimoji="0" lang="ko-KR" altLang="en-US" sz="1300" dirty="0" smtClean="0">
                <a:solidFill>
                  <a:prstClr val="black"/>
                </a:solidFill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1501140" y="2883416"/>
              <a:ext cx="583724" cy="2083220"/>
            </a:xfrm>
            <a:prstGeom prst="rect">
              <a:avLst/>
            </a:prstGeom>
            <a:solidFill>
              <a:schemeClr val="accent6">
                <a:lumMod val="60000"/>
                <a:lumOff val="40000"/>
                <a:alpha val="30000"/>
              </a:schemeClr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철도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노선</a:t>
              </a: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501140" y="4966637"/>
              <a:ext cx="583724" cy="514960"/>
            </a:xfrm>
            <a:prstGeom prst="rect">
              <a:avLst/>
            </a:prstGeom>
            <a:solidFill>
              <a:schemeClr val="tx2">
                <a:lumMod val="60000"/>
                <a:lumOff val="40000"/>
                <a:alpha val="30000"/>
              </a:schemeClr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철도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시설</a:t>
              </a: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970590" y="2883415"/>
              <a:ext cx="4094034" cy="562687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en-US" altLang="ko-KR" sz="1450" dirty="0" smtClean="0">
                  <a:solidFill>
                    <a:prstClr val="black"/>
                  </a:solidFill>
                </a:rPr>
                <a:t>(2023) 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정거장 시공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, 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승강장 설치 및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궤도부설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 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  <a:p>
              <a:r>
                <a:rPr kumimoji="0" lang="en-US" altLang="ko-KR" sz="1450" dirty="0" smtClean="0">
                  <a:solidFill>
                    <a:prstClr val="black"/>
                  </a:solidFill>
                </a:rPr>
                <a:t>(2024)</a:t>
              </a:r>
              <a:r>
                <a:rPr kumimoji="0" lang="en-US" altLang="ko-KR" sz="1100" dirty="0" smtClean="0">
                  <a:solidFill>
                    <a:prstClr val="black"/>
                  </a:solidFill>
                </a:rPr>
                <a:t> 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개통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4970590" y="3446104"/>
              <a:ext cx="4094034" cy="613685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ko-KR" altLang="en-US" sz="1450" dirty="0" smtClean="0">
                  <a:solidFill>
                    <a:prstClr val="black"/>
                  </a:solidFill>
                </a:rPr>
                <a:t>한국개발연구원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민자적격성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 조사 진행 및 통과</a:t>
              </a: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2084864" y="4042295"/>
              <a:ext cx="2893536" cy="547646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서해선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(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대곡소사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)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파주연장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  <a:p>
              <a:pPr algn="ctr"/>
              <a:r>
                <a:rPr kumimoji="0" lang="en-US" altLang="ko-KR" sz="1300" dirty="0" smtClean="0">
                  <a:solidFill>
                    <a:prstClr val="black"/>
                  </a:solidFill>
                </a:rPr>
                <a:t>(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운정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-</a:t>
              </a:r>
              <a:r>
                <a:rPr kumimoji="0" lang="ko-KR" altLang="en-US" sz="1300" dirty="0" smtClean="0">
                  <a:solidFill>
                    <a:prstClr val="black"/>
                  </a:solidFill>
                </a:rPr>
                <a:t>일산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)</a:t>
              </a:r>
              <a:endParaRPr kumimoji="0" lang="ko-KR" altLang="en-US" sz="1300" dirty="0" smtClean="0">
                <a:solidFill>
                  <a:prstClr val="black"/>
                </a:solidFill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2084864" y="4589942"/>
              <a:ext cx="2893536" cy="378042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ko-KR" altLang="en-US" sz="1450" dirty="0" smtClean="0">
                  <a:solidFill>
                    <a:prstClr val="black"/>
                  </a:solidFill>
                </a:rPr>
                <a:t>통일로선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(</a:t>
              </a:r>
              <a:r>
                <a:rPr kumimoji="0" lang="ko-KR" altLang="en-US" sz="1300" dirty="0" err="1" smtClean="0">
                  <a:solidFill>
                    <a:prstClr val="black"/>
                  </a:solidFill>
                </a:rPr>
                <a:t>삼송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-</a:t>
              </a:r>
              <a:r>
                <a:rPr kumimoji="0" lang="ko-KR" altLang="en-US" sz="1300" dirty="0" err="1" smtClean="0">
                  <a:solidFill>
                    <a:prstClr val="black"/>
                  </a:solidFill>
                </a:rPr>
                <a:t>금촌</a:t>
              </a:r>
              <a:r>
                <a:rPr kumimoji="0" lang="en-US" altLang="ko-KR" sz="1300" dirty="0" smtClean="0">
                  <a:solidFill>
                    <a:prstClr val="black"/>
                  </a:solidFill>
                </a:rPr>
                <a:t>)</a:t>
              </a:r>
              <a:endParaRPr kumimoji="0" lang="ko-KR" altLang="en-US" sz="1300" dirty="0" smtClean="0">
                <a:solidFill>
                  <a:prstClr val="black"/>
                </a:solidFill>
              </a:endParaRP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2084864" y="4967984"/>
              <a:ext cx="2893536" cy="513613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0" lang="en-US" altLang="ko-KR" sz="1450" dirty="0" smtClean="0">
                  <a:solidFill>
                    <a:prstClr val="black"/>
                  </a:solidFill>
                </a:rPr>
                <a:t>GTX (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가칭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)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운정역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환승센터</a:t>
              </a:r>
              <a:endParaRPr kumimoji="0" lang="ko-KR" altLang="en-US" sz="1450" dirty="0" smtClean="0">
                <a:solidFill>
                  <a:prstClr val="black"/>
                </a:solidFill>
              </a:endParaRPr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4970590" y="4042290"/>
              <a:ext cx="4094034" cy="547651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en-US" altLang="ko-KR" sz="1450" dirty="0" smtClean="0">
                  <a:solidFill>
                    <a:prstClr val="black"/>
                  </a:solidFill>
                </a:rPr>
                <a:t>(2023) </a:t>
              </a:r>
              <a:r>
                <a:rPr kumimoji="0" lang="ko-KR" altLang="en-US" sz="1450" dirty="0" err="1" smtClean="0">
                  <a:solidFill>
                    <a:prstClr val="black"/>
                  </a:solidFill>
                </a:rPr>
                <a:t>국토부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 사업승인 및 실시설계 </a:t>
              </a:r>
              <a:endParaRPr kumimoji="0" lang="en-US" altLang="ko-KR" sz="1450" dirty="0" smtClean="0">
                <a:solidFill>
                  <a:prstClr val="black"/>
                </a:solidFill>
              </a:endParaRPr>
            </a:p>
            <a:p>
              <a:r>
                <a:rPr kumimoji="0" lang="en-US" altLang="ko-KR" sz="1450" dirty="0" smtClean="0">
                  <a:solidFill>
                    <a:prstClr val="black"/>
                  </a:solidFill>
                </a:rPr>
                <a:t>(2024) 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착공</a:t>
              </a: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970590" y="4589942"/>
              <a:ext cx="4094034" cy="378042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ko-KR" altLang="en-US" sz="1450" dirty="0" smtClean="0">
                  <a:solidFill>
                    <a:prstClr val="black"/>
                  </a:solidFill>
                </a:rPr>
                <a:t>주변 개발여건을 고려한 전략 수립</a:t>
              </a:r>
              <a:r>
                <a:rPr kumimoji="0" lang="ko-KR" altLang="en-US" sz="1200" dirty="0" smtClean="0">
                  <a:solidFill>
                    <a:prstClr val="black"/>
                  </a:solidFill>
                </a:rPr>
                <a:t> 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/</a:t>
              </a:r>
              <a:r>
                <a:rPr kumimoji="0" lang="en-US" altLang="ko-KR" sz="1200" dirty="0" smtClean="0">
                  <a:solidFill>
                    <a:prstClr val="black"/>
                  </a:solidFill>
                </a:rPr>
                <a:t> 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고양시 협력</a:t>
              </a:r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4970590" y="4967984"/>
              <a:ext cx="4094034" cy="513613"/>
            </a:xfrm>
            <a:prstGeom prst="rect">
              <a:avLst/>
            </a:prstGeom>
            <a:solidFill>
              <a:schemeClr val="bg1"/>
            </a:solidFill>
            <a:ln w="1524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0" lang="en-US" altLang="ko-KR" sz="1450" dirty="0" smtClean="0">
                  <a:solidFill>
                    <a:prstClr val="black"/>
                  </a:solidFill>
                </a:rPr>
                <a:t>(2022) 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착공  </a:t>
              </a:r>
              <a:r>
                <a:rPr kumimoji="0" lang="en-US" altLang="ko-KR" sz="1450" dirty="0" smtClean="0">
                  <a:solidFill>
                    <a:prstClr val="black"/>
                  </a:solidFill>
                </a:rPr>
                <a:t>(2024) </a:t>
              </a:r>
              <a:r>
                <a:rPr kumimoji="0" lang="ko-KR" altLang="en-US" sz="1450" dirty="0" smtClean="0">
                  <a:solidFill>
                    <a:prstClr val="black"/>
                  </a:solidFill>
                </a:rPr>
                <a:t>개통     </a:t>
              </a:r>
            </a:p>
          </p:txBody>
        </p:sp>
      </p:grpSp>
      <p:sp>
        <p:nvSpPr>
          <p:cNvPr id="57" name="Rectangle 23"/>
          <p:cNvSpPr>
            <a:spLocks noChangeArrowheads="1"/>
          </p:cNvSpPr>
          <p:nvPr/>
        </p:nvSpPr>
        <p:spPr bwMode="auto">
          <a:xfrm>
            <a:off x="1475656" y="5394335"/>
            <a:ext cx="4505978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파주시 철도사업 추진 전략 용역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" name="Text Box 3"/>
          <p:cNvSpPr txBox="1">
            <a:spLocks noChangeArrowheads="1"/>
          </p:cNvSpPr>
          <p:nvPr/>
        </p:nvSpPr>
        <p:spPr bwMode="auto">
          <a:xfrm>
            <a:off x="1440160" y="5877272"/>
            <a:ext cx="7740352" cy="486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단기ㆍ중기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철도망 비전과 전략 수립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고속철도 연결방안 등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(‘21.12~‘23.6)</a:t>
            </a:r>
          </a:p>
        </p:txBody>
      </p:sp>
    </p:spTree>
    <p:extLst>
      <p:ext uri="{BB962C8B-B14F-4D97-AF65-F5344CB8AC3E}">
        <p14:creationId xmlns:p14="http://schemas.microsoft.com/office/powerpoint/2010/main" val="146619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지속적 교통약자 증가에 대응한 특별교통수단 확대 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◈ 교통약자의 </a:t>
            </a:r>
            <a:r>
              <a:rPr lang="ko-KR" altLang="en-US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안전하고 편안한 이동권 보장 및 서비스 만족도 제고</a:t>
            </a:r>
            <a:endParaRPr kumimoji="0" lang="en-US" altLang="ko-KR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2-2.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교통약자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이동지원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서비스 확대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철도교통과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465357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이용자 중심 서비스 확대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1509292" y="2880860"/>
            <a:ext cx="7254602" cy="3114500"/>
            <a:chOff x="1067568" y="1812525"/>
            <a:chExt cx="5865466" cy="2108745"/>
          </a:xfrm>
        </p:grpSpPr>
        <p:sp>
          <p:nvSpPr>
            <p:cNvPr id="50" name="대각선 방향의 모서리가 둥근 사각형 49"/>
            <p:cNvSpPr/>
            <p:nvPr/>
          </p:nvSpPr>
          <p:spPr bwMode="auto">
            <a:xfrm>
              <a:off x="1067568" y="1812525"/>
              <a:ext cx="1835834" cy="458526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바우처 택시 확대</a:t>
              </a:r>
              <a:endParaRPr kumimoji="0" lang="ko-KR" altLang="en-US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1" name="대각선 방향의 모서리가 둥근 사각형 50"/>
            <p:cNvSpPr/>
            <p:nvPr/>
          </p:nvSpPr>
          <p:spPr bwMode="auto">
            <a:xfrm>
              <a:off x="3078061" y="1821769"/>
              <a:ext cx="3854973" cy="458526"/>
            </a:xfrm>
            <a:prstGeom prst="round2DiagRect">
              <a:avLst/>
            </a:prstGeom>
            <a:solidFill>
              <a:schemeClr val="accent5"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교통약자 이용 수요 증가에 대응한 증차</a:t>
              </a:r>
              <a:endParaRPr kumimoji="0" lang="ko-KR" altLang="en-US" sz="1500" b="1" baseline="30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대각선 방향의 모서리가 둥근 사각형 40"/>
            <p:cNvSpPr/>
            <p:nvPr/>
          </p:nvSpPr>
          <p:spPr bwMode="auto">
            <a:xfrm>
              <a:off x="1067568" y="2347176"/>
              <a:ext cx="1835834" cy="458526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교통약자 </a:t>
              </a:r>
              <a:r>
                <a:rPr kumimoji="0" lang="ko-KR" altLang="en-US" sz="1500" b="1" dirty="0" err="1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여행ㆍ여가</a:t>
              </a:r>
              <a:endParaRPr kumimoji="0" lang="en-US" altLang="ko-KR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latinLnBrk="0">
                <a:defRPr/>
              </a:pP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지원사업 운영</a:t>
              </a:r>
            </a:p>
          </p:txBody>
        </p:sp>
        <p:sp>
          <p:nvSpPr>
            <p:cNvPr id="43" name="대각선 방향의 모서리가 둥근 사각형 42"/>
            <p:cNvSpPr/>
            <p:nvPr/>
          </p:nvSpPr>
          <p:spPr bwMode="auto">
            <a:xfrm>
              <a:off x="3078061" y="2356422"/>
              <a:ext cx="3854973" cy="458526"/>
            </a:xfrm>
            <a:prstGeom prst="round2DiagRect">
              <a:avLst/>
            </a:prstGeom>
            <a:solidFill>
              <a:schemeClr val="accent5"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교통약자가 원하는 여행지 등 방문 지원</a:t>
              </a:r>
            </a:p>
          </p:txBody>
        </p:sp>
        <p:sp>
          <p:nvSpPr>
            <p:cNvPr id="52" name="대각선 방향의 모서리가 둥근 사각형 51"/>
            <p:cNvSpPr/>
            <p:nvPr/>
          </p:nvSpPr>
          <p:spPr bwMode="auto">
            <a:xfrm>
              <a:off x="1067568" y="2891248"/>
              <a:ext cx="1835834" cy="458526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en-US" altLang="ko-KR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AI </a:t>
              </a: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기반의 안전운전 </a:t>
              </a:r>
              <a:endParaRPr kumimoji="0" lang="en-US" altLang="ko-KR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latinLnBrk="0">
                <a:defRPr/>
              </a:pP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솔루션 도입</a:t>
              </a:r>
            </a:p>
          </p:txBody>
        </p:sp>
        <p:sp>
          <p:nvSpPr>
            <p:cNvPr id="53" name="대각선 방향의 모서리가 둥근 사각형 52"/>
            <p:cNvSpPr/>
            <p:nvPr/>
          </p:nvSpPr>
          <p:spPr bwMode="auto">
            <a:xfrm>
              <a:off x="3078061" y="2900494"/>
              <a:ext cx="3854973" cy="458526"/>
            </a:xfrm>
            <a:prstGeom prst="round2DiagRect">
              <a:avLst/>
            </a:prstGeom>
            <a:solidFill>
              <a:schemeClr val="accent5"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운전 데이터 </a:t>
              </a:r>
              <a:r>
                <a:rPr kumimoji="0" lang="ko-KR" altLang="en-US" sz="1500" b="1" dirty="0" err="1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수집ㆍ분석하여</a:t>
              </a: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운전습관 체계적 관리</a:t>
              </a:r>
            </a:p>
          </p:txBody>
        </p:sp>
        <p:sp>
          <p:nvSpPr>
            <p:cNvPr id="54" name="대각선 방향의 모서리가 둥근 사각형 53"/>
            <p:cNvSpPr/>
            <p:nvPr/>
          </p:nvSpPr>
          <p:spPr bwMode="auto">
            <a:xfrm>
              <a:off x="1067568" y="3453497"/>
              <a:ext cx="1835834" cy="458526"/>
            </a:xfrm>
            <a:prstGeom prst="round2DiagRect">
              <a:avLst/>
            </a:prstGeom>
            <a:solidFill>
              <a:srgbClr val="99CC00">
                <a:alpha val="20000"/>
              </a:srgb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경기도 광역이동지원</a:t>
              </a:r>
              <a:endParaRPr kumimoji="0" lang="en-US" altLang="ko-KR" sz="15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 latinLnBrk="0">
                <a:defRPr/>
              </a:pP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서비스 제공</a:t>
              </a:r>
            </a:p>
          </p:txBody>
        </p:sp>
        <p:sp>
          <p:nvSpPr>
            <p:cNvPr id="55" name="대각선 방향의 모서리가 둥근 사각형 54"/>
            <p:cNvSpPr/>
            <p:nvPr/>
          </p:nvSpPr>
          <p:spPr bwMode="auto">
            <a:xfrm>
              <a:off x="3078061" y="3462744"/>
              <a:ext cx="3854973" cy="458526"/>
            </a:xfrm>
            <a:prstGeom prst="round2DiagRect">
              <a:avLst/>
            </a:prstGeom>
            <a:solidFill>
              <a:schemeClr val="accent5">
                <a:alpha val="15000"/>
              </a:schemeClr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defRPr/>
              </a:pPr>
              <a:r>
                <a:rPr kumimoji="0" lang="ko-KR" altLang="en-US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거주</a:t>
              </a: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</a:t>
              </a:r>
              <a:r>
                <a:rPr kumimoji="0" lang="ko-KR" altLang="en-US" sz="1500" b="1" dirty="0" smtClean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시군 </a:t>
              </a:r>
              <a:r>
                <a:rPr kumimoji="0" lang="en-US" altLang="ko-KR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</a:t>
              </a:r>
              <a:r>
                <a:rPr kumimoji="0" lang="ko-KR" altLang="en-US" sz="1500" b="1" dirty="0">
                  <a:solidFill>
                    <a:prstClr val="black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 이용 등록으로 경기도 전역 이용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98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4656" y="1216858"/>
            <a:ext cx="7416824" cy="709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파주시 노선버스 준공영제 전환을 통한 대중교통 공공성 강화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부르미버스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및 마을버스 확대로 </a:t>
            </a:r>
            <a:r>
              <a:rPr kumimoji="0" lang="ko-KR" altLang="en-US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균형있는</a:t>
            </a:r>
            <a:r>
              <a:rPr kumimoji="0" lang="ko-KR" altLang="en-US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대중교통서비스 제공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14612" y="1988840"/>
            <a:ext cx="793750" cy="475252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14612" y="1230769"/>
            <a:ext cx="792163" cy="758072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3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시민이 편한 대중교통 체계 구축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5248" y="1278915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6880" y="2238975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버스정책과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7" y="1988841"/>
            <a:ext cx="465357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노선버스 준공영제 단계적 전환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1448784" y="2433556"/>
            <a:ext cx="6579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▪ 시내버스 준공영제 단계적 전환</a:t>
            </a:r>
            <a:endParaRPr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- 1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단계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시내버스 노선 정상화 우선 추진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-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단계 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시내 운영노선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(44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개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준공영제 추진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 ※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경기도 시내버스 준공영제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시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ᆞ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군 연계노선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추진방향에 맞춰 진행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- 3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단계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시내버스 시민 직접 평가제 도입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ᆞ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운영 추진</a:t>
            </a:r>
            <a:endParaRPr lang="ko-KR" altLang="en-US" sz="1400" dirty="0"/>
          </a:p>
        </p:txBody>
      </p:sp>
      <p:sp>
        <p:nvSpPr>
          <p:cNvPr id="3" name="TextBox 2"/>
          <p:cNvSpPr txBox="1"/>
          <p:nvPr/>
        </p:nvSpPr>
        <p:spPr>
          <a:xfrm>
            <a:off x="1499812" y="3941377"/>
            <a:ext cx="4897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▪ 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광역버스 확대 및 서비스 개선</a:t>
            </a:r>
            <a:endParaRPr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09885" y="5157095"/>
            <a:ext cx="494268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직행좌석버스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준공영제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대광위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전환 운영</a:t>
            </a:r>
            <a:endParaRPr lang="en-US" altLang="ko-KR" sz="1400" dirty="0"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/>
          </p:nvPr>
        </p:nvGraphicFramePr>
        <p:xfrm>
          <a:off x="1728932" y="5576898"/>
          <a:ext cx="6011420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21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191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85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 분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대 상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노선수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파주시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85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’22</a:t>
                      </a:r>
                      <a:r>
                        <a:rPr lang="ko-KR" altLang="en-US" sz="1200" dirty="0" smtClean="0"/>
                        <a:t>년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신성교통</a:t>
                      </a:r>
                      <a:r>
                        <a:rPr lang="en-US" altLang="ko-KR" sz="1200" dirty="0" smtClean="0"/>
                        <a:t>)3100  (</a:t>
                      </a:r>
                      <a:r>
                        <a:rPr lang="ko-KR" altLang="en-US" sz="1200" dirty="0" smtClean="0"/>
                        <a:t>명성운수</a:t>
                      </a:r>
                      <a:r>
                        <a:rPr lang="en-US" altLang="ko-KR" sz="1200" dirty="0" smtClean="0"/>
                        <a:t>)3400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55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’23</a:t>
                      </a:r>
                      <a:r>
                        <a:rPr lang="ko-KR" altLang="en-US" sz="1200" dirty="0" smtClean="0"/>
                        <a:t>년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신성교통</a:t>
                      </a:r>
                      <a:r>
                        <a:rPr lang="en-US" altLang="ko-KR" sz="1200" dirty="0" smtClean="0"/>
                        <a:t>)2200,</a:t>
                      </a:r>
                      <a:r>
                        <a:rPr lang="en-US" altLang="ko-KR" sz="1200" baseline="0" dirty="0" smtClean="0"/>
                        <a:t> 7300, 9030, 9030-1, G7111</a:t>
                      </a:r>
                    </a:p>
                    <a:p>
                      <a:pPr algn="l" latinLnBrk="1"/>
                      <a:r>
                        <a:rPr lang="en-US" altLang="ko-KR" sz="1200" baseline="0" dirty="0" smtClean="0"/>
                        <a:t>(</a:t>
                      </a:r>
                      <a:r>
                        <a:rPr lang="ko-KR" altLang="en-US" sz="1200" baseline="0" dirty="0" err="1" smtClean="0"/>
                        <a:t>신일여객</a:t>
                      </a:r>
                      <a:r>
                        <a:rPr lang="en-US" altLang="ko-KR" sz="1200" baseline="0" dirty="0" smtClean="0"/>
                        <a:t>)9709, 9710, 9710-1</a:t>
                      </a:r>
                    </a:p>
                    <a:p>
                      <a:pPr algn="l" latinLnBrk="1"/>
                      <a:r>
                        <a:rPr lang="en-US" altLang="ko-KR" sz="1200" baseline="0" dirty="0" smtClean="0"/>
                        <a:t>(</a:t>
                      </a:r>
                      <a:r>
                        <a:rPr lang="ko-KR" altLang="en-US" sz="1200" baseline="0" dirty="0" smtClean="0"/>
                        <a:t>파주선진</a:t>
                      </a:r>
                      <a:r>
                        <a:rPr lang="en-US" altLang="ko-KR" sz="1200" baseline="0" dirty="0" smtClean="0"/>
                        <a:t>)G7426, G7625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10</a:t>
                      </a:r>
                      <a:endParaRPr lang="ko-KR" altLang="en-US" sz="12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2" name="TextBox 51"/>
          <p:cNvSpPr txBox="1"/>
          <p:nvPr/>
        </p:nvSpPr>
        <p:spPr>
          <a:xfrm>
            <a:off x="1448784" y="4249154"/>
            <a:ext cx="609811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-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광역급행버스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준공영제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dirty="0" err="1">
                <a:solidFill>
                  <a:prstClr val="black"/>
                </a:solidFill>
                <a:latin typeface="맑은 고딕" panose="020B0503020000020004" pitchFamily="50" charset="-127"/>
              </a:rPr>
              <a:t>대광위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전환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운영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ᆞ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[M7111]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준공영제 전환 완료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’22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년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11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월부터 운영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(11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대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63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회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</a:t>
            </a:r>
            <a:endParaRPr lang="en-US" altLang="ko-KR" sz="14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ᆞ [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M7154]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준공영제 전환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추진 중 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: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’23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년 신규사업 제출 완료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5594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버스정책과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grpSp>
        <p:nvGrpSpPr>
          <p:cNvPr id="41" name="그룹 40"/>
          <p:cNvGrpSpPr/>
          <p:nvPr/>
        </p:nvGrpSpPr>
        <p:grpSpPr>
          <a:xfrm>
            <a:off x="537537" y="614580"/>
            <a:ext cx="6698759" cy="6126788"/>
            <a:chOff x="537537" y="614580"/>
            <a:chExt cx="6698759" cy="6126788"/>
          </a:xfrm>
        </p:grpSpPr>
        <p:grpSp>
          <p:nvGrpSpPr>
            <p:cNvPr id="43" name="그룹 24"/>
            <p:cNvGrpSpPr>
              <a:grpSpLocks/>
            </p:cNvGrpSpPr>
            <p:nvPr/>
          </p:nvGrpSpPr>
          <p:grpSpPr bwMode="auto">
            <a:xfrm>
              <a:off x="537537" y="614580"/>
              <a:ext cx="793750" cy="6126788"/>
              <a:chOff x="538808" y="3212976"/>
              <a:chExt cx="792658" cy="3312368"/>
            </a:xfrm>
          </p:grpSpPr>
          <p:sp>
            <p:nvSpPr>
              <p:cNvPr id="70" name="직사각형 69"/>
              <p:cNvSpPr/>
              <p:nvPr/>
            </p:nvSpPr>
            <p:spPr>
              <a:xfrm>
                <a:off x="539304" y="3212976"/>
                <a:ext cx="792162" cy="331236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0"/>
                    </a:schemeClr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Rectangle 23"/>
              <p:cNvSpPr>
                <a:spLocks noChangeArrowheads="1"/>
              </p:cNvSpPr>
              <p:nvPr/>
            </p:nvSpPr>
            <p:spPr bwMode="auto">
              <a:xfrm>
                <a:off x="538808" y="3284530"/>
                <a:ext cx="721318" cy="169047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sz="2000" b="1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2" name="TextBox 51"/>
            <p:cNvSpPr txBox="1"/>
            <p:nvPr/>
          </p:nvSpPr>
          <p:spPr>
            <a:xfrm>
              <a:off x="538926" y="686588"/>
              <a:ext cx="724878" cy="7078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주 요</a:t>
              </a:r>
              <a:endParaRPr kumimoji="0" lang="en-US" altLang="ko-KR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2000" spc="-150" dirty="0" smtClean="0">
                  <a:solidFill>
                    <a:srgbClr val="0000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Y견고딕" pitchFamily="18" charset="-127"/>
                  <a:ea typeface="HY견고딕" pitchFamily="18" charset="-127"/>
                </a:rPr>
                <a:t>계 획</a:t>
              </a:r>
              <a:endParaRPr kumimoji="0" lang="en-US" altLang="ko-KR" sz="2000" spc="-15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54" name="Rectangle 23"/>
            <p:cNvSpPr>
              <a:spLocks noChangeArrowheads="1"/>
            </p:cNvSpPr>
            <p:nvPr/>
          </p:nvSpPr>
          <p:spPr bwMode="auto">
            <a:xfrm>
              <a:off x="1415010" y="617439"/>
              <a:ext cx="5821286" cy="432048"/>
            </a:xfrm>
            <a:prstGeom prst="rect">
              <a:avLst/>
            </a:prstGeom>
            <a:solidFill>
              <a:srgbClr val="6699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r>
                <a:rPr kumimoji="0" lang="ko-KR" altLang="en-US" sz="2000" b="1" dirty="0" err="1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파주형</a:t>
              </a:r>
              <a:r>
                <a:rPr kumimoji="0" lang="ko-KR" altLang="en-US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 </a:t>
              </a:r>
              <a:r>
                <a:rPr kumimoji="0" lang="ko-KR" altLang="en-US" sz="2000" b="1" dirty="0" err="1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부르미</a:t>
              </a:r>
              <a:r>
                <a:rPr kumimoji="0" lang="ko-KR" altLang="en-US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 및 마을버스 확대</a:t>
              </a:r>
              <a:r>
                <a:rPr kumimoji="0" lang="en-US" altLang="ko-KR" sz="2000" b="1" dirty="0" smtClean="0"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ᆞ</a:t>
              </a:r>
              <a:r>
                <a:rPr kumimoji="0" lang="ko-KR" altLang="en-US" sz="2000" b="1" dirty="0" smtClean="0">
                  <a:solidFill>
                    <a:schemeClr val="bg1"/>
                  </a:solidFill>
                  <a:latin typeface="맑은 고딕" pitchFamily="50" charset="-127"/>
                  <a:ea typeface="맑은 고딕" pitchFamily="50" charset="-127"/>
                </a:rPr>
                <a:t>전환 추진</a:t>
              </a:r>
              <a:endPara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1446548" y="1184374"/>
            <a:ext cx="6077780" cy="23237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▪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파주형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부르미버스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확대</a:t>
            </a:r>
            <a:endParaRPr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파주형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부르미버스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도시형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확대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ᆞ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한정면허 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개 노선 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20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일반면허 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2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개 노선 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3</a:t>
            </a:r>
            <a:r>
              <a:rPr lang="ko-KR" altLang="en-US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- 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파주형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부르미버스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농촌형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시범운영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ᆞ 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월롱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광탄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탄현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9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대 운영</a:t>
            </a:r>
            <a:endParaRPr lang="en-US" altLang="ko-KR" sz="1400" dirty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ᆞ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학생 맞춤형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산단 출퇴근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여성안심귀가 등 특성화 추진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→ 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스마트빌리지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보급 및 확산 공모사업</a:t>
            </a:r>
            <a:r>
              <a:rPr lang="en-US" altLang="ko-KR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(90</a:t>
            </a:r>
            <a:r>
              <a:rPr lang="ko-KR" altLang="en-US" sz="1400" baseline="30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억원</a:t>
            </a:r>
            <a:r>
              <a:rPr lang="en-US" altLang="ko-KR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으로 추진</a:t>
            </a:r>
            <a:endParaRPr lang="ko-KR" altLang="en-US" sz="1400" dirty="0"/>
          </a:p>
        </p:txBody>
      </p:sp>
      <p:sp>
        <p:nvSpPr>
          <p:cNvPr id="30" name="TextBox 29"/>
          <p:cNvSpPr txBox="1"/>
          <p:nvPr/>
        </p:nvSpPr>
        <p:spPr>
          <a:xfrm>
            <a:off x="1461897" y="3508087"/>
            <a:ext cx="6850922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▪ 마을버스 전환 및 확대</a:t>
            </a:r>
            <a:endParaRPr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-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민영 마을버스 노선</a:t>
            </a:r>
            <a:r>
              <a:rPr lang="en-US" altLang="ko-KR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(4</a:t>
            </a:r>
            <a:r>
              <a:rPr lang="ko-KR" altLang="en-US" sz="1400" baseline="30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개노선</a:t>
            </a:r>
            <a:r>
              <a:rPr lang="ko-KR" altLang="en-US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23</a:t>
            </a:r>
            <a:r>
              <a:rPr lang="ko-KR" altLang="en-US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준공영제 전환</a:t>
            </a:r>
            <a:endParaRPr lang="en-US" altLang="ko-KR" sz="14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ᆞ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한정면허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노선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일반면허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노선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-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교통불편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소외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지역 도시형교통모델 노선신설 및 증차</a:t>
            </a:r>
            <a:r>
              <a:rPr lang="ko-KR" altLang="en-US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도시형교통모델</a:t>
            </a:r>
            <a:endParaRPr lang="en-US" altLang="ko-KR" sz="1400" baseline="30000" dirty="0" smtClean="0">
              <a:solidFill>
                <a:prstClr val="black"/>
              </a:solidFill>
              <a:latin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ᆞ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신규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10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4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개 </a:t>
            </a:r>
            <a:r>
              <a:rPr lang="ko-KR" altLang="en-US" sz="14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노선</a:t>
            </a:r>
            <a:r>
              <a:rPr lang="ko-KR" altLang="en-US" sz="1400" baseline="30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탄현면</a:t>
            </a:r>
            <a:r>
              <a:rPr lang="en-US" altLang="ko-KR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baseline="30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상지석동</a:t>
            </a:r>
            <a:r>
              <a:rPr lang="en-US" altLang="ko-KR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baseline="30000" dirty="0" err="1" smtClean="0">
                <a:solidFill>
                  <a:prstClr val="black"/>
                </a:solidFill>
                <a:latin typeface="맑은 고딕" panose="020B0503020000020004" pitchFamily="50" charset="-127"/>
              </a:rPr>
              <a:t>산남동</a:t>
            </a:r>
            <a:r>
              <a:rPr lang="en-US" altLang="ko-KR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, </a:t>
            </a:r>
            <a:r>
              <a:rPr lang="ko-KR" altLang="en-US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봉서리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/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증차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: 2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(084</a:t>
            </a:r>
            <a:r>
              <a:rPr lang="en-US" altLang="ko-KR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,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086</a:t>
            </a:r>
            <a:r>
              <a:rPr lang="en-US" altLang="ko-KR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1400" baseline="300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대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prstClr val="black"/>
                </a:solidFill>
                <a:latin typeface="맑은 고딕" panose="020B0503020000020004" pitchFamily="50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   * 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도시형교통모델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7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대 → </a:t>
            </a:r>
            <a:r>
              <a:rPr lang="en-US" altLang="ko-KR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19</a:t>
            </a:r>
            <a:r>
              <a:rPr lang="ko-KR" altLang="en-US" sz="1400" dirty="0" smtClean="0">
                <a:solidFill>
                  <a:prstClr val="black"/>
                </a:solidFill>
                <a:latin typeface="맑은 고딕" panose="020B0503020000020004" pitchFamily="50" charset="-127"/>
              </a:rPr>
              <a:t>대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88213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 smtClean="0">
                <a:solidFill>
                  <a:prstClr val="white"/>
                </a:solidFill>
              </a:rPr>
              <a:t>        </a:t>
            </a:r>
            <a:endParaRPr lang="ko-KR" altLang="en-US" dirty="0">
              <a:solidFill>
                <a:prstClr val="white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solidFill>
                <a:prstClr val="white"/>
              </a:solidFill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186121"/>
            <a:ext cx="793750" cy="4244540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ko-KR" altLang="en-US" sz="20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539750" y="1282484"/>
            <a:ext cx="792163" cy="941543"/>
            <a:chOff x="539750" y="1413447"/>
            <a:chExt cx="792163" cy="941543"/>
          </a:xfrm>
        </p:grpSpPr>
        <p:sp>
          <p:nvSpPr>
            <p:cNvPr id="29" name="직사각형 28"/>
            <p:cNvSpPr/>
            <p:nvPr/>
          </p:nvSpPr>
          <p:spPr bwMode="auto">
            <a:xfrm>
              <a:off x="539750" y="1413447"/>
              <a:ext cx="792163" cy="941543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539750" y="1429850"/>
              <a:ext cx="720725" cy="74251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71192" y="1278442"/>
            <a:ext cx="7416824" cy="737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 smtClean="0">
                <a:solidFill>
                  <a:prstClr val="black"/>
                </a:solidFill>
              </a:rPr>
              <a:t>◈ 장래여건 변화 및 교통수요 예측 도로망 구축</a:t>
            </a:r>
            <a:endParaRPr lang="en-US" altLang="ko-KR" b="1" dirty="0" smtClean="0">
              <a:solidFill>
                <a:prstClr val="black"/>
              </a:solidFill>
            </a:endParaRPr>
          </a:p>
          <a:p>
            <a:pPr>
              <a:lnSpc>
                <a:spcPct val="120000"/>
              </a:lnSpc>
            </a:pPr>
            <a:r>
              <a:rPr lang="ko-KR" altLang="en-US" b="1" dirty="0" smtClean="0">
                <a:solidFill>
                  <a:prstClr val="black"/>
                </a:solidFill>
              </a:rPr>
              <a:t>◈ 상생발전의 지역 생활권 연계 도로 건설</a:t>
            </a:r>
            <a:endParaRPr lang="en-US" altLang="ko-KR" b="1" dirty="0" smtClean="0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4</a:t>
            </a:r>
            <a:r>
              <a:rPr lang="en-US" altLang="ko-KR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100</a:t>
            </a:r>
            <a:r>
              <a:rPr lang="ko-KR" altLang="en-US" sz="2400" spc="-15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만 도시로의 도로망 구축</a:t>
            </a:r>
            <a:endParaRPr lang="en-US" altLang="ko-KR" sz="2400" spc="-1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35597" y="1386385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3011603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132" name="대각선 방향의 모서리가 둥근 사각형 131"/>
          <p:cNvSpPr/>
          <p:nvPr/>
        </p:nvSpPr>
        <p:spPr bwMode="auto">
          <a:xfrm>
            <a:off x="1602726" y="2337994"/>
            <a:ext cx="7001524" cy="412621"/>
          </a:xfrm>
          <a:prstGeom prst="round2Diag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b" anchorCtr="0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 latinLnBrk="0">
              <a:defRPr/>
            </a:pPr>
            <a:r>
              <a:rPr kumimoji="0" lang="ko-KR" altLang="en-US" sz="1400" b="1" spc="-14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 </a:t>
            </a:r>
            <a:r>
              <a:rPr kumimoji="0" lang="en-US" altLang="ko-KR" sz="1400" b="1" spc="-14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13</a:t>
            </a:r>
            <a:r>
              <a:rPr kumimoji="0" lang="ko-KR" altLang="en-US" sz="1400" b="1" spc="-14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</a:t>
            </a:r>
            <a:r>
              <a:rPr kumimoji="0" lang="en-US" altLang="ko-KR" sz="1400" b="1" spc="-14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107.77km, 47,535</a:t>
            </a:r>
            <a:r>
              <a:rPr kumimoji="0" lang="ko-KR" altLang="en-US" sz="1400" b="1" spc="-140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억원</a:t>
            </a:r>
            <a:endParaRPr kumimoji="0" lang="ko-KR" altLang="en-US" sz="1400" b="1" spc="-14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89161" y="2224027"/>
            <a:ext cx="4774643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spc="-170" dirty="0" smtClean="0">
                <a:solidFill>
                  <a:prstClr val="white"/>
                </a:solidFill>
              </a:rPr>
              <a:t>장래여건 변화 및 교통수요 예측 도로망 구축</a:t>
            </a:r>
            <a:endParaRPr lang="ko-KR" altLang="en-US" sz="2000" b="1" spc="-170" dirty="0">
              <a:solidFill>
                <a:prstClr val="white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489161" y="2864582"/>
            <a:ext cx="1167307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spc="-150" dirty="0" smtClean="0">
                <a:solidFill>
                  <a:srgbClr val="1245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 </a:t>
            </a:r>
            <a:r>
              <a:rPr lang="ko-KR" altLang="en-US" sz="1600" spc="-150" dirty="0" smtClean="0">
                <a:solidFill>
                  <a:srgbClr val="12458B"/>
                </a:solidFill>
                <a:latin typeface="+mj-lt"/>
                <a:ea typeface="HY견고딕" pitchFamily="18" charset="-127"/>
              </a:rPr>
              <a:t>고속도로</a:t>
            </a:r>
            <a:endParaRPr kumimoji="0" lang="en-US" altLang="ko-KR" sz="1600" spc="-150" dirty="0">
              <a:solidFill>
                <a:srgbClr val="12458B"/>
              </a:solidFill>
              <a:latin typeface="+mj-lt"/>
              <a:ea typeface="HY견고딕" pitchFamily="18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1556723" y="3280879"/>
          <a:ext cx="4311421" cy="119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39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274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수도권제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</a:t>
                      </a:r>
                      <a:r>
                        <a:rPr lang="ko-KR" altLang="en-US" b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순환고속도로</a:t>
                      </a:r>
                      <a:endParaRPr lang="ko-KR" altLang="en-US" b="1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파주</a:t>
                      </a:r>
                      <a:r>
                        <a:rPr lang="en-US" altLang="ko-KR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양주 </a:t>
                      </a:r>
                      <a:r>
                        <a:rPr lang="en-US" altLang="ko-KR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: </a:t>
                      </a:r>
                      <a:r>
                        <a:rPr lang="ko-KR" altLang="en-US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공사 </a:t>
                      </a:r>
                      <a:r>
                        <a:rPr lang="en-US" altLang="ko-KR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55%, </a:t>
                      </a:r>
                    </a:p>
                    <a:p>
                      <a:pPr latinLnBrk="1"/>
                      <a:r>
                        <a:rPr lang="ko-KR" altLang="en-US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김포</a:t>
                      </a:r>
                      <a:r>
                        <a:rPr lang="en-US" altLang="ko-KR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-</a:t>
                      </a:r>
                      <a:r>
                        <a:rPr lang="ko-KR" altLang="en-US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파주 </a:t>
                      </a:r>
                      <a:r>
                        <a:rPr lang="en-US" altLang="ko-KR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: </a:t>
                      </a:r>
                      <a:r>
                        <a:rPr lang="ko-KR" altLang="en-US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공사 </a:t>
                      </a:r>
                      <a:r>
                        <a:rPr lang="en-US" altLang="ko-KR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19%</a:t>
                      </a:r>
                      <a:endParaRPr lang="ko-KR" altLang="en-US" sz="1200" b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문산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도라산</a:t>
                      </a:r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고속도로</a:t>
                      </a:r>
                      <a:endParaRPr lang="ko-KR" altLang="en-US" b="1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도로구역 결정 </a:t>
                      </a:r>
                      <a:r>
                        <a:rPr lang="ko-KR" altLang="en-US" sz="120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협의중</a:t>
                      </a:r>
                      <a:endParaRPr lang="ko-KR" altLang="en-US" sz="12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금촌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IC </a:t>
                      </a:r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교통혼잡해소</a:t>
                      </a:r>
                      <a:endParaRPr lang="ko-KR" altLang="en-US" b="1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200" spc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기본 및 실시설계용역 발주</a:t>
                      </a:r>
                      <a:endParaRPr lang="en-US" altLang="ko-KR" sz="1200" spc="0" baseline="0" dirty="0" smtClean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/>
          <a:srcRect l="-988" t="2800" r="988" b="92"/>
          <a:stretch/>
        </p:blipFill>
        <p:spPr>
          <a:xfrm>
            <a:off x="6102162" y="2916443"/>
            <a:ext cx="2518022" cy="1606091"/>
          </a:xfrm>
          <a:prstGeom prst="rect">
            <a:avLst/>
          </a:prstGeom>
        </p:spPr>
      </p:pic>
      <p:sp>
        <p:nvSpPr>
          <p:cNvPr id="94" name="TextBox 93"/>
          <p:cNvSpPr txBox="1"/>
          <p:nvPr/>
        </p:nvSpPr>
        <p:spPr>
          <a:xfrm>
            <a:off x="1489161" y="4673637"/>
            <a:ext cx="981359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spc="-150" dirty="0" smtClean="0">
                <a:solidFill>
                  <a:srgbClr val="1245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 </a:t>
            </a:r>
            <a:r>
              <a:rPr lang="ko-KR" altLang="en-US" sz="1600" spc="-150" dirty="0" smtClean="0">
                <a:solidFill>
                  <a:srgbClr val="12458B"/>
                </a:solidFill>
                <a:latin typeface="+mj-lt"/>
                <a:ea typeface="HY견고딕" pitchFamily="18" charset="-127"/>
              </a:rPr>
              <a:t>국지도</a:t>
            </a:r>
            <a:endParaRPr kumimoji="0" lang="en-US" altLang="ko-KR" sz="1600" spc="-150" dirty="0">
              <a:solidFill>
                <a:srgbClr val="12458B"/>
              </a:solidFill>
              <a:latin typeface="+mj-lt"/>
              <a:ea typeface="HY견고딕" pitchFamily="18" charset="-127"/>
            </a:endParaRPr>
          </a:p>
        </p:txBody>
      </p:sp>
      <p:graphicFrame>
        <p:nvGraphicFramePr>
          <p:cNvPr id="95" name="표 94"/>
          <p:cNvGraphicFramePr>
            <a:graphicFrameLocks noGrp="1"/>
          </p:cNvGraphicFramePr>
          <p:nvPr>
            <p:extLst/>
          </p:nvPr>
        </p:nvGraphicFramePr>
        <p:xfrm>
          <a:off x="1556723" y="5091914"/>
          <a:ext cx="2079173" cy="12742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91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47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선유리 상습정체구간 개선</a:t>
                      </a:r>
                      <a:endParaRPr lang="ko-KR" altLang="en-US" b="1" spc="-10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7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용미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신산</a:t>
                      </a:r>
                      <a:endParaRPr lang="ko-KR" altLang="en-US" b="1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7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조리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광탄</a:t>
                      </a:r>
                      <a:endParaRPr lang="ko-KR" altLang="en-US" b="1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6" name="표 95"/>
          <p:cNvGraphicFramePr>
            <a:graphicFrameLocks noGrp="1"/>
          </p:cNvGraphicFramePr>
          <p:nvPr>
            <p:extLst/>
          </p:nvPr>
        </p:nvGraphicFramePr>
        <p:xfrm>
          <a:off x="3877202" y="5091914"/>
          <a:ext cx="2350982" cy="12742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85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3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47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문산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내포</a:t>
                      </a:r>
                      <a:endParaRPr lang="ko-KR" altLang="en-US" b="1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야동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금승</a:t>
                      </a:r>
                      <a:endParaRPr lang="ko-KR" altLang="en-US" b="1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7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갈현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축현</a:t>
                      </a:r>
                      <a:endParaRPr lang="ko-KR" altLang="en-US" b="1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적성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두일</a:t>
                      </a:r>
                      <a:endParaRPr lang="ko-KR" altLang="en-US" b="1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75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월롱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광탄</a:t>
                      </a:r>
                      <a:endParaRPr lang="ko-KR" altLang="en-US" b="1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9" name="TextBox 108"/>
          <p:cNvSpPr txBox="1"/>
          <p:nvPr/>
        </p:nvSpPr>
        <p:spPr>
          <a:xfrm>
            <a:off x="3804308" y="4673637"/>
            <a:ext cx="981359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spc="-150" dirty="0" smtClean="0">
                <a:solidFill>
                  <a:srgbClr val="1245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 </a:t>
            </a:r>
            <a:r>
              <a:rPr lang="ko-KR" altLang="en-US" sz="1600" spc="-150" dirty="0" smtClean="0">
                <a:solidFill>
                  <a:srgbClr val="12458B"/>
                </a:solidFill>
                <a:latin typeface="+mj-lt"/>
                <a:ea typeface="HY견고딕" pitchFamily="18" charset="-127"/>
              </a:rPr>
              <a:t>지방도</a:t>
            </a:r>
            <a:endParaRPr kumimoji="0" lang="en-US" altLang="ko-KR" sz="1600" spc="-150" dirty="0">
              <a:solidFill>
                <a:srgbClr val="12458B"/>
              </a:solidFill>
              <a:latin typeface="+mj-lt"/>
              <a:ea typeface="HY견고딕" pitchFamily="18" charset="-127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6473448" y="4639102"/>
            <a:ext cx="102143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spc="-150" dirty="0" smtClean="0">
                <a:solidFill>
                  <a:srgbClr val="1245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 </a:t>
            </a:r>
            <a:r>
              <a:rPr lang="en-US" altLang="ko-KR" sz="1600" b="1" spc="-150" dirty="0" smtClean="0">
                <a:solidFill>
                  <a:srgbClr val="12458B"/>
                </a:solidFill>
                <a:latin typeface="+mj-lt"/>
                <a:ea typeface="HY견고딕" pitchFamily="18" charset="-127"/>
              </a:rPr>
              <a:t>LH</a:t>
            </a:r>
            <a:r>
              <a:rPr lang="ko-KR" altLang="en-US" sz="1600" spc="-150" dirty="0" smtClean="0">
                <a:solidFill>
                  <a:srgbClr val="12458B"/>
                </a:solidFill>
                <a:latin typeface="+mj-lt"/>
                <a:ea typeface="HY견고딕" pitchFamily="18" charset="-127"/>
              </a:rPr>
              <a:t>사업</a:t>
            </a:r>
            <a:endParaRPr kumimoji="0" lang="en-US" altLang="ko-KR" sz="1600" spc="-150" dirty="0">
              <a:solidFill>
                <a:srgbClr val="12458B"/>
              </a:solidFill>
              <a:latin typeface="+mj-lt"/>
              <a:ea typeface="HY견고딕" pitchFamily="18" charset="-127"/>
            </a:endParaRPr>
          </a:p>
        </p:txBody>
      </p:sp>
      <p:graphicFrame>
        <p:nvGraphicFramePr>
          <p:cNvPr id="122" name="표 121"/>
          <p:cNvGraphicFramePr>
            <a:graphicFrameLocks noGrp="1"/>
          </p:cNvGraphicFramePr>
          <p:nvPr>
            <p:extLst/>
          </p:nvPr>
        </p:nvGraphicFramePr>
        <p:xfrm>
          <a:off x="6541010" y="5088172"/>
          <a:ext cx="2079173" cy="1348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91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10277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b="1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시도</a:t>
                      </a:r>
                      <a:r>
                        <a:rPr lang="en-US" altLang="ko-KR" b="1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1</a:t>
                      </a:r>
                      <a:r>
                        <a:rPr lang="ko-KR" altLang="en-US" b="1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호선 확장 및 신설</a:t>
                      </a:r>
                      <a:endParaRPr lang="en-US" altLang="ko-KR" b="1" spc="-100" baseline="0" dirty="0" smtClean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b="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남측 </a:t>
                      </a:r>
                      <a:r>
                        <a:rPr lang="en-US" altLang="ko-KR" sz="1200" b="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: </a:t>
                      </a:r>
                      <a:r>
                        <a:rPr lang="ko-KR" altLang="en-US" sz="1200" b="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공사</a:t>
                      </a:r>
                      <a:r>
                        <a:rPr lang="en-US" altLang="ko-KR" sz="1200" b="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46% </a:t>
                      </a:r>
                      <a:r>
                        <a:rPr lang="ko-KR" altLang="en-US" sz="1200" b="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북측 </a:t>
                      </a:r>
                      <a:r>
                        <a:rPr lang="en-US" altLang="ko-KR" sz="1200" b="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: </a:t>
                      </a:r>
                      <a:r>
                        <a:rPr lang="ko-KR" altLang="en-US" sz="1200" b="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공사</a:t>
                      </a:r>
                      <a:r>
                        <a:rPr lang="en-US" altLang="ko-KR" sz="1200" b="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36%</a:t>
                      </a:r>
                      <a:endParaRPr lang="ko-KR" altLang="en-US" sz="1200" b="0" spc="-10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277">
                <a:tc>
                  <a:txBody>
                    <a:bodyPr/>
                    <a:lstStyle/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김포</a:t>
                      </a:r>
                      <a:r>
                        <a:rPr lang="en-US" altLang="ko-KR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b="1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관산간</a:t>
                      </a:r>
                      <a:r>
                        <a:rPr lang="ko-KR" altLang="en-US" b="1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도로</a:t>
                      </a:r>
                      <a:endParaRPr lang="en-US" altLang="ko-KR" b="1" dirty="0" smtClean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  <a:p>
                      <a:pPr latinLnBrk="1">
                        <a:lnSpc>
                          <a:spcPct val="150000"/>
                        </a:lnSpc>
                      </a:pPr>
                      <a:r>
                        <a:rPr lang="ko-KR" altLang="en-US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보상</a:t>
                      </a:r>
                      <a:r>
                        <a:rPr lang="en-US" altLang="ko-KR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80%, </a:t>
                      </a:r>
                      <a:r>
                        <a:rPr lang="ko-KR" altLang="en-US" sz="1200" b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공사착공</a:t>
                      </a:r>
                      <a:endParaRPr lang="ko-KR" altLang="en-US" sz="1200" b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8" name="TextBox 127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44546A"/>
                </a:solidFill>
                <a:latin typeface="HY견고딕" pitchFamily="18" charset="-127"/>
                <a:ea typeface="HY견고딕" pitchFamily="18" charset="-127"/>
              </a:rPr>
              <a:t>도로건설과</a:t>
            </a:r>
            <a:endParaRPr lang="ko-KR" altLang="en-US" dirty="0">
              <a:solidFill>
                <a:srgbClr val="44546A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921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69708" y="183513"/>
            <a:ext cx="16592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rgbClr val="44546A"/>
                </a:solidFill>
                <a:latin typeface="HY견고딕" pitchFamily="18" charset="-127"/>
                <a:ea typeface="HY견고딕" pitchFamily="18" charset="-127"/>
              </a:rPr>
              <a:t>도로건설과</a:t>
            </a: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9" y="96893"/>
            <a:ext cx="844355" cy="455952"/>
          </a:xfrm>
          <a:prstGeom prst="rect">
            <a:avLst/>
          </a:prstGeom>
        </p:spPr>
      </p:pic>
      <p:grpSp>
        <p:nvGrpSpPr>
          <p:cNvPr id="33" name="그룹 24"/>
          <p:cNvGrpSpPr>
            <a:grpSpLocks/>
          </p:cNvGrpSpPr>
          <p:nvPr/>
        </p:nvGrpSpPr>
        <p:grpSpPr bwMode="auto">
          <a:xfrm>
            <a:off x="537541" y="614581"/>
            <a:ext cx="793751" cy="6126788"/>
            <a:chOff x="538808" y="3212976"/>
            <a:chExt cx="792658" cy="3312368"/>
          </a:xfrm>
        </p:grpSpPr>
        <p:sp>
          <p:nvSpPr>
            <p:cNvPr id="34" name="직사각형 33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5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ko-KR" altLang="en-US" sz="20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539121" y="686588"/>
            <a:ext cx="72449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lang="en-US" altLang="ko-KR" sz="2000" spc="-15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2000" spc="-15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lang="en-US" altLang="ko-KR" sz="2000" spc="-15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7" name="대각선 방향의 모서리가 둥근 사각형 36"/>
          <p:cNvSpPr/>
          <p:nvPr/>
        </p:nvSpPr>
        <p:spPr bwMode="auto">
          <a:xfrm>
            <a:off x="1531220" y="770095"/>
            <a:ext cx="7073035" cy="412621"/>
          </a:xfrm>
          <a:prstGeom prst="round2Diag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b" anchorCtr="0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algn="r" latinLnBrk="0">
              <a:defRPr/>
            </a:pPr>
            <a:r>
              <a: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 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14</a:t>
            </a:r>
            <a:r>
              <a:rPr kumimoji="0" lang="ko-KR" altLang="en-US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</a:t>
            </a:r>
            <a:r>
              <a:rPr kumimoji="0" lang="en-US" altLang="ko-KR" sz="14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28.02km</a:t>
            </a:r>
            <a:r>
              <a:rPr kumimoji="0" lang="en-US" altLang="ko-KR" sz="1400" b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2,173</a:t>
            </a:r>
            <a:r>
              <a:rPr kumimoji="0" lang="ko-KR" altLang="en-US" sz="1400" b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억원</a:t>
            </a:r>
            <a:endParaRPr kumimoji="0" lang="ko-KR" altLang="en-US" sz="14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Rectangle 23"/>
          <p:cNvSpPr>
            <a:spLocks noChangeArrowheads="1"/>
          </p:cNvSpPr>
          <p:nvPr/>
        </p:nvSpPr>
        <p:spPr bwMode="auto">
          <a:xfrm>
            <a:off x="1407327" y="656123"/>
            <a:ext cx="4532829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>
                <a:solidFill>
                  <a:prstClr val="white"/>
                </a:solidFill>
              </a:rPr>
              <a:t>상생발전의 지역생활권 연계 도로건설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475013" y="1262350"/>
            <a:ext cx="116653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600" b="1" spc="-151" dirty="0">
                <a:solidFill>
                  <a:srgbClr val="1245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 </a:t>
            </a:r>
            <a:r>
              <a:rPr lang="ko-KR" altLang="en-US" sz="1600" b="1" spc="-151" dirty="0" err="1">
                <a:solidFill>
                  <a:srgbClr val="1245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계속사업</a:t>
            </a:r>
            <a:endParaRPr lang="en-US" altLang="ko-KR" sz="1600" b="1" spc="-151" dirty="0">
              <a:solidFill>
                <a:srgbClr val="12458B"/>
              </a:solidFill>
              <a:latin typeface="+mj-lt"/>
              <a:ea typeface="HY견고딕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148265" y="1262350"/>
            <a:ext cx="116653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1600" b="1" spc="-151" dirty="0">
                <a:solidFill>
                  <a:srgbClr val="12458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■ 신규사업</a:t>
            </a:r>
            <a:endParaRPr lang="en-US" altLang="ko-KR" sz="1600" b="1" spc="-151" dirty="0">
              <a:solidFill>
                <a:srgbClr val="12458B"/>
              </a:solidFill>
              <a:latin typeface="+mj-lt"/>
              <a:ea typeface="HY견고딕" pitchFamily="18" charset="-127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/>
          </p:nvPr>
        </p:nvGraphicFramePr>
        <p:xfrm>
          <a:off x="1555752" y="1656348"/>
          <a:ext cx="3632376" cy="4868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10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2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98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파주센트럴밸리</a:t>
                      </a:r>
                      <a:r>
                        <a:rPr lang="ko-KR" altLang="en-US" sz="1500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일반산업단지 </a:t>
                      </a:r>
                      <a:r>
                        <a:rPr lang="ko-KR" altLang="en-US" sz="1500" spc="-16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진입도로</a:t>
                      </a:r>
                      <a:r>
                        <a:rPr lang="ko-KR" altLang="en-US" sz="1500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개설</a:t>
                      </a:r>
                      <a:endParaRPr lang="ko-KR" altLang="en-US" sz="1500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0" spc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공사 </a:t>
                      </a:r>
                      <a:r>
                        <a:rPr lang="en-US" altLang="ko-KR" sz="1500" b="0" spc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85%, </a:t>
                      </a:r>
                    </a:p>
                    <a:p>
                      <a:pPr latinLnBrk="1"/>
                      <a:r>
                        <a:rPr lang="ko-KR" altLang="en-US" sz="1500" b="0" spc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보상 </a:t>
                      </a:r>
                      <a:r>
                        <a:rPr lang="en-US" altLang="ko-KR" sz="1500" b="0" spc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97%</a:t>
                      </a:r>
                      <a:endParaRPr lang="ko-KR" altLang="en-US" sz="1500" b="0" spc="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marL="36000" marR="3600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712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운정역</a:t>
                      </a:r>
                      <a:r>
                        <a:rPr lang="en-US" altLang="ko-KR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야당역</a:t>
                      </a:r>
                      <a:r>
                        <a:rPr lang="en-US" altLang="ko-KR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앵골과선교</a:t>
                      </a:r>
                      <a:endParaRPr lang="ko-KR" altLang="en-US" sz="15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0" spc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공사 </a:t>
                      </a:r>
                      <a:r>
                        <a:rPr lang="en-US" altLang="ko-KR" sz="1500" b="0" spc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27%, </a:t>
                      </a:r>
                    </a:p>
                    <a:p>
                      <a:pPr latinLnBrk="1"/>
                      <a:r>
                        <a:rPr lang="ko-KR" altLang="en-US" sz="1500" spc="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보상 완료</a:t>
                      </a:r>
                      <a:endParaRPr lang="ko-KR" altLang="en-US" sz="1500" spc="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712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파주</a:t>
                      </a:r>
                      <a:r>
                        <a:rPr lang="en-US" altLang="ko-KR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부곡간</a:t>
                      </a:r>
                      <a:r>
                        <a:rPr lang="ko-KR" altLang="en-US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도로확포장</a:t>
                      </a:r>
                      <a:endParaRPr lang="ko-KR" altLang="en-US" sz="15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공사 </a:t>
                      </a:r>
                      <a:r>
                        <a:rPr lang="en-US" altLang="ko-KR" sz="150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30%,</a:t>
                      </a:r>
                    </a:p>
                    <a:p>
                      <a:pPr latinLnBrk="1"/>
                      <a:r>
                        <a:rPr lang="ko-KR" altLang="en-US" sz="150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보상 완료</a:t>
                      </a:r>
                      <a:endParaRPr lang="ko-KR" altLang="en-US" sz="1500" spc="-10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marL="36000" marR="36000"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712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법원읍</a:t>
                      </a:r>
                      <a:r>
                        <a:rPr lang="ko-KR" altLang="en-US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초리골</a:t>
                      </a:r>
                      <a:r>
                        <a:rPr lang="ko-KR" altLang="en-US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도로확포장</a:t>
                      </a:r>
                      <a:endParaRPr lang="ko-KR" altLang="en-US" sz="15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spc="-10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실시설계중</a:t>
                      </a:r>
                      <a:endParaRPr lang="ko-KR" altLang="en-US" sz="1500" spc="-10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marL="36000" marR="36000"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712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야당</a:t>
                      </a:r>
                      <a:r>
                        <a:rPr lang="en-US" altLang="ko-KR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상지석</a:t>
                      </a:r>
                      <a:r>
                        <a:rPr lang="ko-KR" altLang="en-US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동측</a:t>
                      </a:r>
                      <a:r>
                        <a:rPr lang="ko-KR" altLang="en-US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연결도로</a:t>
                      </a:r>
                      <a:endParaRPr lang="ko-KR" altLang="en-US" sz="15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보상 </a:t>
                      </a:r>
                      <a:r>
                        <a:rPr lang="en-US" altLang="ko-KR" sz="150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45%</a:t>
                      </a:r>
                      <a:endParaRPr lang="ko-KR" altLang="en-US" sz="1500" spc="-10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marL="36000" marR="36000"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712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캠프하우즈</a:t>
                      </a:r>
                      <a:r>
                        <a:rPr lang="ko-KR" altLang="en-US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진입도로 개설</a:t>
                      </a:r>
                      <a:endParaRPr lang="ko-KR" altLang="en-US" sz="15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spc="-10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실시설계중</a:t>
                      </a:r>
                      <a:endParaRPr lang="ko-KR" altLang="en-US" sz="1500" spc="-10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marL="36000" marR="36000"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398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오도동</a:t>
                      </a:r>
                      <a:r>
                        <a:rPr lang="ko-KR" altLang="en-US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마을진입도로 개선</a:t>
                      </a:r>
                      <a:endParaRPr lang="ko-KR" altLang="en-US" sz="15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공사 발주 및</a:t>
                      </a:r>
                      <a:endParaRPr lang="en-US" altLang="ko-KR" sz="1500" spc="-100" baseline="0" dirty="0" smtClean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  <a:p>
                      <a:pPr latinLnBrk="1"/>
                      <a:r>
                        <a:rPr lang="ko-KR" altLang="en-US" sz="1500" spc="-10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보상 착수</a:t>
                      </a:r>
                      <a:endParaRPr lang="ko-KR" altLang="en-US" sz="1500" spc="-10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marL="36000" marR="36000"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3987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장기미집행</a:t>
                      </a:r>
                      <a:r>
                        <a:rPr lang="ko-KR" altLang="en-US" sz="15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도시계획도로</a:t>
                      </a:r>
                      <a:endParaRPr lang="ko-KR" altLang="en-US" sz="15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spc="-17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44</a:t>
                      </a:r>
                      <a:r>
                        <a:rPr lang="ko-KR" altLang="en-US" sz="1500" spc="-17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개소 중 </a:t>
                      </a:r>
                      <a:r>
                        <a:rPr lang="en-US" altLang="ko-KR" sz="1500" spc="-17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7</a:t>
                      </a:r>
                      <a:r>
                        <a:rPr lang="ko-KR" altLang="en-US" sz="1500" spc="-17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개소 보상 완료</a:t>
                      </a:r>
                      <a:endParaRPr lang="ko-KR" altLang="en-US" sz="1500" spc="-17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marL="36000" marR="36000"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42" name="표 41"/>
          <p:cNvGraphicFramePr>
            <a:graphicFrameLocks noGrp="1"/>
          </p:cNvGraphicFramePr>
          <p:nvPr>
            <p:extLst/>
          </p:nvPr>
        </p:nvGraphicFramePr>
        <p:xfrm>
          <a:off x="5234417" y="1680538"/>
          <a:ext cx="3586055" cy="29834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6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6040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700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법원나들목</a:t>
                      </a:r>
                      <a:r>
                        <a:rPr lang="ko-KR" altLang="en-US" sz="1700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시도</a:t>
                      </a:r>
                      <a:r>
                        <a:rPr lang="en-US" altLang="ko-KR" sz="1700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33</a:t>
                      </a:r>
                      <a:r>
                        <a:rPr lang="ko-KR" altLang="en-US" sz="1700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호선 </a:t>
                      </a:r>
                      <a:r>
                        <a:rPr lang="en-US" altLang="ko-KR" sz="1700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4</a:t>
                      </a:r>
                      <a:r>
                        <a:rPr lang="ko-KR" altLang="en-US" sz="1700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차로 </a:t>
                      </a:r>
                      <a:r>
                        <a:rPr lang="ko-KR" altLang="en-US" sz="1700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확포장</a:t>
                      </a:r>
                      <a:endParaRPr lang="ko-KR" altLang="en-US" sz="1700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567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7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감악산</a:t>
                      </a:r>
                      <a:r>
                        <a:rPr lang="ko-KR" altLang="en-US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자연휴양림 진입도로 개설</a:t>
                      </a:r>
                      <a:endParaRPr lang="ko-KR" altLang="en-US" sz="17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67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위전</a:t>
                      </a:r>
                      <a:r>
                        <a:rPr lang="en-US" altLang="ko-KR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sz="17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영태간</a:t>
                      </a:r>
                      <a:r>
                        <a:rPr lang="ko-KR" altLang="en-US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</a:t>
                      </a:r>
                      <a:r>
                        <a:rPr lang="ko-KR" altLang="en-US" sz="17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도로확포장</a:t>
                      </a:r>
                      <a:endParaRPr lang="ko-KR" altLang="en-US" sz="17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567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7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상지공단</a:t>
                      </a:r>
                      <a:r>
                        <a:rPr lang="ko-KR" altLang="en-US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 진입도로 확장</a:t>
                      </a:r>
                      <a:endParaRPr lang="ko-KR" altLang="en-US" sz="17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040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700" b="1" spc="-130" baseline="0" dirty="0" err="1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운정신도시</a:t>
                      </a:r>
                      <a:r>
                        <a:rPr lang="en-US" altLang="ko-KR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~</a:t>
                      </a:r>
                      <a:r>
                        <a:rPr lang="ko-KR" altLang="en-US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야당동간 보도육교 설치</a:t>
                      </a:r>
                      <a:endParaRPr lang="ko-KR" altLang="en-US" sz="17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5671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보도확충</a:t>
                      </a:r>
                      <a:r>
                        <a:rPr lang="en-US" altLang="ko-KR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(8</a:t>
                      </a:r>
                      <a:r>
                        <a:rPr lang="ko-KR" altLang="en-US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개소</a:t>
                      </a:r>
                      <a:r>
                        <a:rPr lang="en-US" altLang="ko-KR" sz="1700" b="1" spc="-130" baseline="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)</a:t>
                      </a:r>
                      <a:endParaRPr lang="ko-KR" altLang="en-US" sz="1700" b="1" spc="-130" baseline="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anchor="ctr">
                    <a:solidFill>
                      <a:srgbClr val="E0E7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3" name="_x777352312" descr="EMB00006018425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2" r="2515"/>
          <a:stretch>
            <a:fillRect/>
          </a:stretch>
        </p:blipFill>
        <p:spPr bwMode="auto">
          <a:xfrm>
            <a:off x="5249416" y="4732320"/>
            <a:ext cx="3571056" cy="179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06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직사각형 22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공영주차장 </a:t>
            </a:r>
            <a:r>
              <a:rPr lang="ko-KR" altLang="en-US" b="1" dirty="0" err="1" smtClean="0">
                <a:latin typeface="맑은 고딕" pitchFamily="50" charset="-127"/>
                <a:ea typeface="맑은 고딕" pitchFamily="50" charset="-127"/>
              </a:rPr>
              <a:t>확충계획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수립을 통한 안전하고 편리한 도시환경 조성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지속적인 공영주차장 조성을 통한 지역상권 및 역세권 활성화 기여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31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32" name="직사각형 31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35" name="직사각형 34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6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5.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공영주차장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확충계획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수립 및 조성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주차관리과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3" name="Rectangle 23"/>
          <p:cNvSpPr>
            <a:spLocks noChangeArrowheads="1"/>
          </p:cNvSpPr>
          <p:nvPr/>
        </p:nvSpPr>
        <p:spPr bwMode="auto">
          <a:xfrm>
            <a:off x="1474656" y="2342419"/>
            <a:ext cx="662642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주차장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수급실태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조사 용역 추진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4" name="자유형 43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Text Box 3"/>
          <p:cNvSpPr txBox="1">
            <a:spLocks noChangeArrowheads="1"/>
          </p:cNvSpPr>
          <p:nvPr/>
        </p:nvSpPr>
        <p:spPr bwMode="auto">
          <a:xfrm>
            <a:off x="1475656" y="2772597"/>
            <a:ext cx="7335614" cy="11604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</a:pPr>
            <a:endParaRPr kumimoji="0" lang="en-US" altLang="ko-KR" sz="5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/>
              <a:t>▪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파주시 주차장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수급 및 안전관리 실태조사 용역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파주시 전역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3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억원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/ ’23. 3. ~ ’23. 11.</a:t>
            </a:r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1475656" y="4430651"/>
            <a:ext cx="662542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철도역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이용객 편의 제공을 위한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환승주차장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1476656" y="4860829"/>
            <a:ext cx="7335614" cy="116045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40000"/>
              </a:lnSpc>
            </a:pPr>
            <a:endParaRPr kumimoji="0" lang="en-US" altLang="ko-KR" sz="5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/>
              <a:t>▪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월롱역 환승주차장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지평식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주차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191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면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월롱면 위전리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168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번지 일원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월롱역 옆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78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억원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/ ’20. 1. ~ ’23. 10.</a:t>
            </a:r>
          </a:p>
        </p:txBody>
      </p:sp>
      <p:pic>
        <p:nvPicPr>
          <p:cNvPr id="51" name="_x398312848" descr="EMB000004e81e6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520" y="4941168"/>
            <a:ext cx="1656872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그림 5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02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19" name="그룹 24"/>
          <p:cNvGrpSpPr>
            <a:grpSpLocks/>
          </p:cNvGrpSpPr>
          <p:nvPr/>
        </p:nvGrpSpPr>
        <p:grpSpPr bwMode="auto">
          <a:xfrm>
            <a:off x="568523" y="649287"/>
            <a:ext cx="793750" cy="5978966"/>
            <a:chOff x="538808" y="3212976"/>
            <a:chExt cx="792658" cy="3312368"/>
          </a:xfrm>
        </p:grpSpPr>
        <p:sp>
          <p:nvSpPr>
            <p:cNvPr id="20" name="직사각형 19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4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598912" y="649287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9706" y="183512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주차관리과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1" name="Rectangle 23"/>
          <p:cNvSpPr>
            <a:spLocks noChangeArrowheads="1"/>
          </p:cNvSpPr>
          <p:nvPr/>
        </p:nvSpPr>
        <p:spPr bwMode="auto">
          <a:xfrm>
            <a:off x="1481602" y="649287"/>
            <a:ext cx="676449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도심지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주차난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해소를 위한 공영주차장 조성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1481602" y="1190277"/>
            <a:ext cx="7469909" cy="390567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40000"/>
              </a:lnSpc>
            </a:pPr>
            <a:r>
              <a:rPr lang="ko-KR" altLang="en-US" sz="1600" dirty="0" smtClean="0"/>
              <a:t>▪ </a:t>
            </a:r>
            <a:r>
              <a:rPr lang="ko-KR" altLang="en-US" sz="1600" b="1" dirty="0" err="1">
                <a:latin typeface="맑은 고딕" pitchFamily="50" charset="-127"/>
              </a:rPr>
              <a:t>금촌로터리</a:t>
            </a:r>
            <a:r>
              <a:rPr lang="ko-KR" altLang="en-US" sz="1600" b="1" dirty="0">
                <a:latin typeface="맑은 고딕" pitchFamily="50" charset="-127"/>
              </a:rPr>
              <a:t> 주변 공영주차장</a:t>
            </a:r>
            <a:r>
              <a:rPr lang="en-US" altLang="ko-KR" sz="1600" b="1" dirty="0">
                <a:latin typeface="맑은 고딕" pitchFamily="50" charset="-127"/>
              </a:rPr>
              <a:t> </a:t>
            </a:r>
            <a:r>
              <a:rPr lang="en-US" altLang="ko-KR" sz="1200" dirty="0">
                <a:latin typeface="맑은 고딕" pitchFamily="50" charset="-127"/>
              </a:rPr>
              <a:t>(</a:t>
            </a:r>
            <a:r>
              <a:rPr lang="ko-KR" altLang="en-US" sz="1200" dirty="0" err="1">
                <a:latin typeface="맑은 고딕" pitchFamily="50" charset="-127"/>
              </a:rPr>
              <a:t>건물식</a:t>
            </a:r>
            <a:r>
              <a:rPr lang="ko-KR" altLang="en-US" sz="1200" dirty="0">
                <a:latin typeface="맑은 고딕" pitchFamily="50" charset="-127"/>
              </a:rPr>
              <a:t> </a:t>
            </a:r>
            <a:r>
              <a:rPr lang="en-US" altLang="ko-KR" sz="1200" dirty="0">
                <a:latin typeface="맑은 고딕" pitchFamily="50" charset="-127"/>
              </a:rPr>
              <a:t>2</a:t>
            </a:r>
            <a:r>
              <a:rPr lang="ko-KR" altLang="en-US" sz="1200" dirty="0">
                <a:latin typeface="맑은 고딕" pitchFamily="50" charset="-127"/>
              </a:rPr>
              <a:t>층</a:t>
            </a:r>
            <a:r>
              <a:rPr lang="en-US" altLang="ko-KR" sz="1200" dirty="0">
                <a:latin typeface="맑은 고딕" pitchFamily="50" charset="-127"/>
              </a:rPr>
              <a:t>3</a:t>
            </a:r>
            <a:r>
              <a:rPr lang="ko-KR" altLang="en-US" sz="1200" dirty="0">
                <a:latin typeface="맑은 고딕" pitchFamily="50" charset="-127"/>
              </a:rPr>
              <a:t>단</a:t>
            </a:r>
            <a:r>
              <a:rPr lang="en-US" altLang="ko-KR" sz="1200" dirty="0">
                <a:latin typeface="맑은 고딕" pitchFamily="50" charset="-127"/>
              </a:rPr>
              <a:t>, </a:t>
            </a:r>
            <a:r>
              <a:rPr lang="ko-KR" altLang="en-US" sz="1200" dirty="0">
                <a:latin typeface="맑은 고딕" pitchFamily="50" charset="-127"/>
              </a:rPr>
              <a:t>주차 </a:t>
            </a:r>
            <a:r>
              <a:rPr lang="en-US" altLang="ko-KR" sz="1200" dirty="0" smtClean="0">
                <a:latin typeface="맑은 고딕" pitchFamily="50" charset="-127"/>
              </a:rPr>
              <a:t>119</a:t>
            </a:r>
            <a:r>
              <a:rPr lang="ko-KR" altLang="en-US" sz="1200" dirty="0" smtClean="0">
                <a:latin typeface="맑은 고딕" pitchFamily="50" charset="-127"/>
              </a:rPr>
              <a:t>면</a:t>
            </a:r>
            <a:r>
              <a:rPr lang="en-US" altLang="ko-KR" sz="1200" dirty="0">
                <a:latin typeface="맑은 고딕" pitchFamily="50" charset="-127"/>
              </a:rPr>
              <a:t>)</a:t>
            </a:r>
            <a:endParaRPr lang="en-US" altLang="ko-KR" sz="1600" dirty="0">
              <a:latin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lang="en-US" altLang="ko-KR" sz="1600" dirty="0">
                <a:latin typeface="맑은 고딕" pitchFamily="50" charset="-127"/>
              </a:rPr>
              <a:t>  - </a:t>
            </a:r>
            <a:r>
              <a:rPr lang="ko-KR" altLang="en-US" sz="1600" dirty="0">
                <a:latin typeface="맑은 고딕" pitchFamily="50" charset="-127"/>
              </a:rPr>
              <a:t>위   치 </a:t>
            </a:r>
            <a:r>
              <a:rPr lang="en-US" altLang="ko-KR" sz="1600" dirty="0">
                <a:latin typeface="맑은 고딕" pitchFamily="50" charset="-127"/>
              </a:rPr>
              <a:t>: </a:t>
            </a:r>
            <a:r>
              <a:rPr lang="ko-KR" altLang="en-US" sz="1600" dirty="0" err="1">
                <a:latin typeface="맑은 고딕" pitchFamily="50" charset="-127"/>
              </a:rPr>
              <a:t>금촌동</a:t>
            </a:r>
            <a:r>
              <a:rPr lang="ko-KR" altLang="en-US" sz="1600" dirty="0">
                <a:latin typeface="맑은 고딕" pitchFamily="50" charset="-127"/>
              </a:rPr>
              <a:t> </a:t>
            </a:r>
            <a:r>
              <a:rPr lang="en-US" altLang="ko-KR" sz="1600" dirty="0">
                <a:latin typeface="맑은 고딕" pitchFamily="50" charset="-127"/>
              </a:rPr>
              <a:t>956-1</a:t>
            </a:r>
            <a:r>
              <a:rPr lang="ko-KR" altLang="en-US" sz="1600" dirty="0">
                <a:latin typeface="맑은 고딕" pitchFamily="50" charset="-127"/>
              </a:rPr>
              <a:t>번지 외 </a:t>
            </a:r>
            <a:r>
              <a:rPr lang="en-US" altLang="ko-KR" sz="1600" dirty="0">
                <a:latin typeface="맑은 고딕" pitchFamily="50" charset="-127"/>
              </a:rPr>
              <a:t>1</a:t>
            </a:r>
            <a:r>
              <a:rPr lang="ko-KR" altLang="en-US" sz="1600" dirty="0">
                <a:latin typeface="맑은 고딕" pitchFamily="50" charset="-127"/>
              </a:rPr>
              <a:t>필지</a:t>
            </a:r>
            <a:r>
              <a:rPr lang="ko-KR" altLang="en-US" sz="1100" dirty="0">
                <a:latin typeface="맑은 고딕" pitchFamily="50" charset="-127"/>
              </a:rPr>
              <a:t> </a:t>
            </a:r>
            <a:r>
              <a:rPr lang="en-US" altLang="ko-KR" sz="1100" dirty="0" smtClean="0">
                <a:latin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</a:rPr>
              <a:t>보건소 인근</a:t>
            </a:r>
            <a:r>
              <a:rPr lang="en-US" altLang="ko-KR" sz="1100" dirty="0" smtClean="0">
                <a:latin typeface="맑은 고딕" pitchFamily="50" charset="-127"/>
              </a:rPr>
              <a:t>)</a:t>
            </a:r>
            <a:endParaRPr lang="en-US" altLang="ko-KR" sz="1100" dirty="0">
              <a:latin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lang="en-US" altLang="ko-KR" sz="1600" dirty="0">
                <a:latin typeface="맑은 고딕" pitchFamily="50" charset="-127"/>
              </a:rPr>
              <a:t>  - </a:t>
            </a:r>
            <a:r>
              <a:rPr lang="ko-KR" altLang="en-US" sz="1600" dirty="0">
                <a:latin typeface="맑은 고딕" pitchFamily="50" charset="-127"/>
              </a:rPr>
              <a:t>사업비 </a:t>
            </a:r>
            <a:r>
              <a:rPr lang="en-US" altLang="ko-KR" sz="1600" dirty="0">
                <a:latin typeface="맑은 고딕" pitchFamily="50" charset="-127"/>
              </a:rPr>
              <a:t>/ </a:t>
            </a:r>
            <a:r>
              <a:rPr lang="ko-KR" altLang="en-US" sz="1600" dirty="0">
                <a:latin typeface="맑은 고딕" pitchFamily="50" charset="-127"/>
              </a:rPr>
              <a:t>사업기간 </a:t>
            </a:r>
            <a:r>
              <a:rPr lang="en-US" altLang="ko-KR" sz="1600" dirty="0">
                <a:latin typeface="맑은 고딕" pitchFamily="50" charset="-127"/>
              </a:rPr>
              <a:t>: </a:t>
            </a:r>
            <a:r>
              <a:rPr lang="en-US" altLang="ko-KR" sz="1600" dirty="0" smtClean="0">
                <a:latin typeface="맑은 고딕" pitchFamily="50" charset="-127"/>
              </a:rPr>
              <a:t>141</a:t>
            </a:r>
            <a:r>
              <a:rPr lang="ko-KR" altLang="en-US" sz="1600" dirty="0" smtClean="0">
                <a:latin typeface="맑은 고딕" pitchFamily="50" charset="-127"/>
              </a:rPr>
              <a:t>억원 </a:t>
            </a:r>
            <a:r>
              <a:rPr lang="en-US" altLang="ko-KR" sz="1600" dirty="0" smtClean="0">
                <a:latin typeface="맑은 고딕" pitchFamily="50" charset="-127"/>
              </a:rPr>
              <a:t>/ ’20</a:t>
            </a:r>
            <a:r>
              <a:rPr lang="en-US" altLang="ko-KR" sz="1600" dirty="0">
                <a:latin typeface="맑은 고딕" pitchFamily="50" charset="-127"/>
              </a:rPr>
              <a:t>. 1. ~ </a:t>
            </a:r>
            <a:r>
              <a:rPr lang="en-US" altLang="ko-KR" sz="1600" dirty="0" smtClean="0">
                <a:latin typeface="맑은 고딕" pitchFamily="50" charset="-127"/>
              </a:rPr>
              <a:t>’23. 05.</a:t>
            </a:r>
            <a:endParaRPr lang="en-US" altLang="ko-KR" sz="1600" dirty="0">
              <a:latin typeface="맑은 고딕" pitchFamily="50" charset="-127"/>
            </a:endParaRPr>
          </a:p>
          <a:p>
            <a:pPr>
              <a:lnSpc>
                <a:spcPct val="140000"/>
              </a:lnSpc>
            </a:pPr>
            <a:endParaRPr lang="en-US" altLang="ko-KR" sz="1600" dirty="0" smtClean="0"/>
          </a:p>
          <a:p>
            <a:pPr>
              <a:lnSpc>
                <a:spcPct val="140000"/>
              </a:lnSpc>
            </a:pPr>
            <a:r>
              <a:rPr lang="ko-KR" altLang="en-US" sz="1600" dirty="0" smtClean="0"/>
              <a:t>▪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운정호수공원 공영주차장</a:t>
            </a:r>
            <a:r>
              <a:rPr kumimoji="0"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건물식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층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주차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253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면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와동동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1412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번지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err="1" smtClean="0">
                <a:latin typeface="맑은 고딕" pitchFamily="50" charset="-127"/>
                <a:ea typeface="맑은 고딕" pitchFamily="50" charset="-127"/>
              </a:rPr>
              <a:t>해솔마을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7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단지 인근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98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억원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/ ’20. 1. ~ ’23. 12.</a:t>
            </a:r>
          </a:p>
          <a:p>
            <a:pPr marL="285750" indent="-285750">
              <a:lnSpc>
                <a:spcPct val="140000"/>
              </a:lnSpc>
            </a:pPr>
            <a:endParaRPr kumimoji="0"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endParaRPr kumimoji="0" lang="en-US" altLang="ko-KR" sz="5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40000"/>
              </a:lnSpc>
            </a:pP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/>
              <a:t>▪ </a:t>
            </a: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금촌동 원앙길 공영주차장</a:t>
            </a:r>
            <a:r>
              <a:rPr kumimoji="0" lang="en-US" altLang="ko-KR" sz="16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건물식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층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주차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133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면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위   치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아동동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321-2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번지 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센트리움웨딩홀</a:t>
            </a:r>
            <a:r>
              <a:rPr kumimoji="0" lang="ko-KR" altLang="en-US" sz="1200" dirty="0" smtClean="0">
                <a:latin typeface="맑은 고딕" pitchFamily="50" charset="-127"/>
                <a:ea typeface="맑은 고딕" pitchFamily="50" charset="-127"/>
              </a:rPr>
              <a:t> 인근</a:t>
            </a:r>
            <a:r>
              <a:rPr kumimoji="0" lang="en-US" altLang="ko-KR" sz="12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40000"/>
              </a:lnSpc>
            </a:pP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사업기간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: 63</a:t>
            </a:r>
            <a:r>
              <a:rPr kumimoji="0" lang="ko-KR" altLang="en-US" sz="1600" dirty="0" smtClean="0">
                <a:latin typeface="맑은 고딕" pitchFamily="50" charset="-127"/>
                <a:ea typeface="맑은 고딕" pitchFamily="50" charset="-127"/>
              </a:rPr>
              <a:t>억원 </a:t>
            </a:r>
            <a:r>
              <a:rPr kumimoji="0" lang="en-US" altLang="ko-KR" sz="1600" dirty="0" smtClean="0">
                <a:latin typeface="맑은 고딕" pitchFamily="50" charset="-127"/>
                <a:ea typeface="맑은 고딕" pitchFamily="50" charset="-127"/>
              </a:rPr>
              <a:t>/ ’20. 1. ~ ’23. 12.</a:t>
            </a:r>
          </a:p>
          <a:p>
            <a:pPr marL="285750" indent="-285750">
              <a:lnSpc>
                <a:spcPct val="140000"/>
              </a:lnSpc>
            </a:pPr>
            <a:endParaRPr kumimoji="0" lang="en-US" altLang="ko-KR" sz="500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17216" y="1160548"/>
            <a:ext cx="1728880" cy="1080000"/>
          </a:xfrm>
          <a:prstGeom prst="rect">
            <a:avLst/>
          </a:prstGeom>
        </p:spPr>
      </p:pic>
      <p:pic>
        <p:nvPicPr>
          <p:cNvPr id="36" name="_x418232696" descr="EMB000030cc45c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7216" y="3958785"/>
            <a:ext cx="1728880" cy="1018187"/>
          </a:xfrm>
          <a:prstGeom prst="rect">
            <a:avLst/>
          </a:prstGeom>
          <a:noFill/>
        </p:spPr>
      </p:pic>
      <p:pic>
        <p:nvPicPr>
          <p:cNvPr id="37" name="그림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216" y="2537934"/>
            <a:ext cx="1728880" cy="1038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321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첨단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IT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활용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선진적 교통체계 및 데이터에 의한 효율적 교통관리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체감형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교통서비스 확대 구축을 통한 교통안전 및 교통편의 증진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6-1.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첨단 지능형교통체계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(ITS)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구축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운영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5" y="183512"/>
            <a:ext cx="1910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첨단도시정보과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4177464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ITS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인프라 첨단화 및 서비스 확충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Text Box 3"/>
          <p:cNvSpPr txBox="1">
            <a:spLocks noChangeArrowheads="1"/>
          </p:cNvSpPr>
          <p:nvPr/>
        </p:nvSpPr>
        <p:spPr bwMode="auto">
          <a:xfrm>
            <a:off x="1465510" y="2793119"/>
            <a:ext cx="7570985" cy="2292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 anchorCtr="0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시민안전 및 편의성을 고려한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ITS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도로안전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시스템 확대 구축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긴급차량우선신호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광역연계를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통한 시민의 재산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생명 보호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kumimoji="0" lang="ko-KR" altLang="en-US" sz="16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보행신호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자동연장 등 교통약자 지원 스마트 시스템 확대</a:t>
            </a:r>
            <a:endParaRPr kumimoji="0" lang="en-US" altLang="ko-KR" sz="5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디지털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도로인프라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구축을 통한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교통운영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최적화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 - </a:t>
            </a:r>
            <a:r>
              <a:rPr kumimoji="0" lang="ko-KR" altLang="en-US" sz="16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교통 </a:t>
            </a:r>
            <a:r>
              <a:rPr kumimoji="0" lang="ko-KR" altLang="en-US" sz="1600" spc="-10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빅데이터</a:t>
            </a:r>
            <a:r>
              <a:rPr kumimoji="0" lang="ko-KR" altLang="en-US" sz="16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수집을 통해</a:t>
            </a:r>
            <a:r>
              <a:rPr kumimoji="0" lang="en-US" altLang="ko-KR" sz="16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0" lang="ko-KR" altLang="en-US" sz="1600" spc="-1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최적의 신호간 운영시간 설정으로 교통정체 최소화</a:t>
            </a:r>
            <a:endParaRPr kumimoji="0" lang="en-US" altLang="ko-KR" sz="1600" spc="-1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  -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디지털 트윈을 이용한 </a:t>
            </a:r>
            <a:r>
              <a:rPr kumimoji="0" lang="ko-KR" altLang="en-US" sz="160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실시간 교통상황 </a:t>
            </a:r>
            <a:r>
              <a:rPr kumimoji="0" lang="ko-KR" altLang="en-US" sz="160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표출 및 교통량 분석 </a:t>
            </a:r>
            <a:endParaRPr kumimoji="0" lang="en-US" altLang="ko-KR" sz="160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Rectangle 23"/>
          <p:cNvSpPr>
            <a:spLocks noChangeArrowheads="1"/>
          </p:cNvSpPr>
          <p:nvPr/>
        </p:nvSpPr>
        <p:spPr bwMode="auto">
          <a:xfrm>
            <a:off x="1475084" y="5239101"/>
            <a:ext cx="3240931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시민편의 교통서비스 제공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1475050" y="5709662"/>
            <a:ext cx="7740352" cy="523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t" anchorCtr="0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통합주차정보시스템을 통한 공영주차장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이용편의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증진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6605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스마트도시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시민참여단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1" dirty="0" err="1">
                <a:latin typeface="맑은 고딕" pitchFamily="50" charset="-127"/>
              </a:rPr>
              <a:t>리빙랩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운영을 통한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스마트도시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기반 마련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교통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 CCTV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등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스마트도시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서비스의 안정적인 운영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관리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7966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6-2. </a:t>
            </a:r>
            <a:r>
              <a:rPr kumimoji="0"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스마트도시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기반 마련 및 안정적 서비스 운영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5" y="183512"/>
            <a:ext cx="1910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첨단도시정보과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74656" y="2342419"/>
            <a:ext cx="446549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스마트도시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시민참여단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리빙랩</a:t>
            </a:r>
            <a:r>
              <a:rPr kumimoji="0" lang="en-US" altLang="ko-KR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운영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Rectangle 23"/>
          <p:cNvSpPr>
            <a:spLocks noChangeArrowheads="1"/>
          </p:cNvSpPr>
          <p:nvPr/>
        </p:nvSpPr>
        <p:spPr bwMode="auto">
          <a:xfrm>
            <a:off x="1475084" y="4313953"/>
            <a:ext cx="6337276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정보통신 기반시설 보호 및 정보시스템 통합유지관리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대각선 방향의 모서리가 둥근 사각형 22"/>
          <p:cNvSpPr/>
          <p:nvPr/>
        </p:nvSpPr>
        <p:spPr bwMode="auto">
          <a:xfrm>
            <a:off x="1548245" y="2871552"/>
            <a:ext cx="7268991" cy="1216168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운영기간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2023. 1.~2024. 12. (2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>
              <a:lnSpc>
                <a:spcPct val="150000"/>
              </a:lnSpc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모집인원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명</a:t>
            </a: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파주시민 또는 파주시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이상 근무자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>
              <a:lnSpc>
                <a:spcPct val="150000"/>
              </a:lnSpc>
              <a:defRPr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추진계획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스마트도시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시민참여단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역량강화 교육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토론 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1" name="대각선 방향의 모서리가 둥근 사각형 30"/>
          <p:cNvSpPr/>
          <p:nvPr/>
        </p:nvSpPr>
        <p:spPr bwMode="auto">
          <a:xfrm>
            <a:off x="1547446" y="4843657"/>
            <a:ext cx="3600618" cy="1610423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kumimoji="0" lang="ko-KR" altLang="en-US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kumimoji="0" lang="ko-KR" altLang="en-US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 정보통신 기반시설 보호</a:t>
            </a:r>
            <a:endParaRPr kumimoji="0" lang="en-US" altLang="ko-KR" b="1" spc="-15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사업기간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2023. 1.~12.</a:t>
            </a: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사업예산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76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사업내용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취약점 분석 및 평가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대각선 방향의 모서리가 둥근 사각형 31"/>
          <p:cNvSpPr/>
          <p:nvPr/>
        </p:nvSpPr>
        <p:spPr bwMode="auto">
          <a:xfrm>
            <a:off x="5212788" y="4843537"/>
            <a:ext cx="3823708" cy="1610543"/>
          </a:xfrm>
          <a:prstGeom prst="round2DiagRect">
            <a:avLst/>
          </a:prstGeom>
          <a:solidFill>
            <a:srgbClr val="99CC00">
              <a:alpha val="20000"/>
            </a:srgb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latinLnBrk="0">
              <a:lnSpc>
                <a:spcPct val="150000"/>
              </a:lnSpc>
              <a:defRPr/>
            </a:pPr>
            <a:r>
              <a:rPr kumimoji="0" lang="ko-KR" altLang="en-US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○ </a:t>
            </a:r>
            <a:r>
              <a:rPr kumimoji="0" lang="ko-KR" altLang="en-US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도시정보시스템 통합유지관리</a:t>
            </a:r>
            <a:endParaRPr kumimoji="0" lang="en-US" altLang="ko-KR" b="1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사업기간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2023. 1.~2024. 12. (2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사업예산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1,936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시비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latinLnBrk="0">
              <a:lnSpc>
                <a:spcPct val="150000"/>
              </a:lnSpc>
              <a:defRPr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사업내용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0" lang="ko-KR" altLang="en-US" sz="16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정보시스템 전문 유지관리</a:t>
            </a:r>
            <a:endParaRPr kumimoji="0" lang="en-US" altLang="ko-KR" sz="1600" b="1" spc="-150" dirty="0" smtClean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4130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449766"/>
            <a:ext cx="7416824" cy="456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>
                <a:latin typeface="맑은 고딕" pitchFamily="50" charset="-127"/>
              </a:rPr>
              <a:t>범죄 예방과 시민의 안전을 위한 방범 </a:t>
            </a:r>
            <a:r>
              <a:rPr lang="en-US" altLang="ko-KR" b="1" dirty="0">
                <a:latin typeface="맑은 고딕" pitchFamily="50" charset="-127"/>
              </a:rPr>
              <a:t>CCTV </a:t>
            </a:r>
            <a:r>
              <a:rPr lang="ko-KR" altLang="en-US" b="1" dirty="0">
                <a:latin typeface="맑은 고딕" pitchFamily="50" charset="-127"/>
              </a:rPr>
              <a:t>확대 설치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643665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6-3</a:t>
            </a: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안전취약지대 방범 </a:t>
            </a: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CCTV </a:t>
            </a:r>
            <a:r>
              <a:rPr lang="ko-KR" altLang="en-US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보강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5" y="183512"/>
            <a:ext cx="1910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첨단도시정보과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474656" y="2342419"/>
            <a:ext cx="2089232" cy="43204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en-US" altLang="ko-KR" sz="2000" b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CCTV </a:t>
            </a:r>
            <a:r>
              <a:rPr kumimoji="0"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설치계획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1" name="표 30"/>
          <p:cNvGraphicFramePr>
            <a:graphicFrameLocks noGrp="1"/>
          </p:cNvGraphicFramePr>
          <p:nvPr>
            <p:extLst/>
          </p:nvPr>
        </p:nvGraphicFramePr>
        <p:xfrm>
          <a:off x="1474656" y="2892742"/>
          <a:ext cx="7273810" cy="28854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3168">
                  <a:extLst>
                    <a:ext uri="{9D8B030D-6E8A-4147-A177-3AD203B41FA5}">
                      <a16:colId xmlns:a16="http://schemas.microsoft.com/office/drawing/2014/main" val="2661252128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484451348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1587312442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911659147"/>
                    </a:ext>
                  </a:extLst>
                </a:gridCol>
                <a:gridCol w="1152130">
                  <a:extLst>
                    <a:ext uri="{9D8B030D-6E8A-4147-A177-3AD203B41FA5}">
                      <a16:colId xmlns:a16="http://schemas.microsoft.com/office/drawing/2014/main" val="38485646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사업명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사업량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사업기간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사업비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비고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71122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방범 </a:t>
                      </a:r>
                      <a:r>
                        <a:rPr lang="en-US" altLang="ko-KR" dirty="0" smtClean="0"/>
                        <a:t>CCTV</a:t>
                      </a:r>
                    </a:p>
                    <a:p>
                      <a:pPr algn="ctr" latinLnBrk="1"/>
                      <a:r>
                        <a:rPr lang="ko-KR" altLang="en-US" dirty="0" smtClean="0"/>
                        <a:t>신규 설치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150</a:t>
                      </a:r>
                      <a:r>
                        <a:rPr lang="ko-KR" altLang="en-US" dirty="0" smtClean="0"/>
                        <a:t>개소 </a:t>
                      </a:r>
                      <a:r>
                        <a:rPr lang="en-US" altLang="ko-KR" dirty="0" smtClean="0"/>
                        <a:t>600</a:t>
                      </a:r>
                      <a:r>
                        <a:rPr lang="ko-KR" altLang="en-US" dirty="0" smtClean="0"/>
                        <a:t>대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2023. 2.~7.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dirty="0" smtClean="0"/>
                        <a:t>3,570</a:t>
                      </a:r>
                      <a:r>
                        <a:rPr lang="ko-KR" altLang="en-US" dirty="0" smtClean="0"/>
                        <a:t>백만원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시비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473315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주민참여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en-US" altLang="ko-KR" dirty="0" smtClean="0"/>
                        <a:t>CCTV </a:t>
                      </a:r>
                      <a:r>
                        <a:rPr lang="ko-KR" altLang="en-US" dirty="0" smtClean="0"/>
                        <a:t>설치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</a:t>
                      </a:r>
                      <a:r>
                        <a:rPr lang="ko-KR" altLang="en-US" dirty="0" smtClean="0"/>
                        <a:t>개소 </a:t>
                      </a:r>
                      <a:r>
                        <a:rPr lang="en-US" altLang="ko-KR" dirty="0" smtClean="0"/>
                        <a:t>16</a:t>
                      </a:r>
                      <a:r>
                        <a:rPr lang="ko-KR" altLang="en-US" dirty="0" smtClean="0"/>
                        <a:t>대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2023. 2.~5.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dirty="0" smtClean="0"/>
                        <a:t>100</a:t>
                      </a:r>
                      <a:r>
                        <a:rPr lang="ko-KR" altLang="en-US" dirty="0" smtClean="0"/>
                        <a:t>백만원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시비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801896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범죄취약지역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설치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10</a:t>
                      </a:r>
                      <a:r>
                        <a:rPr lang="ko-KR" altLang="en-US" dirty="0" smtClean="0"/>
                        <a:t>개소 </a:t>
                      </a:r>
                      <a:r>
                        <a:rPr lang="en-US" altLang="ko-KR" dirty="0" smtClean="0"/>
                        <a:t>40</a:t>
                      </a:r>
                      <a:r>
                        <a:rPr lang="ko-KR" altLang="en-US" dirty="0" smtClean="0"/>
                        <a:t>대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2023. 2.~5.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dirty="0" smtClean="0"/>
                        <a:t>250</a:t>
                      </a:r>
                      <a:r>
                        <a:rPr lang="ko-KR" altLang="en-US" dirty="0" smtClean="0"/>
                        <a:t>백만원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특별교부세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217742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내구연한 경과 및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err="1" smtClean="0"/>
                        <a:t>저화질</a:t>
                      </a:r>
                      <a:r>
                        <a:rPr lang="ko-KR" altLang="en-US" dirty="0" smtClean="0"/>
                        <a:t> </a:t>
                      </a:r>
                      <a:r>
                        <a:rPr lang="ko-KR" altLang="en-US" dirty="0" err="1" smtClean="0"/>
                        <a:t>교체사업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(</a:t>
                      </a:r>
                      <a:r>
                        <a:rPr lang="ko-KR" altLang="en-US" dirty="0" err="1" smtClean="0"/>
                        <a:t>내부연한</a:t>
                      </a:r>
                      <a:r>
                        <a:rPr lang="en-US" altLang="ko-KR" dirty="0" smtClean="0"/>
                        <a:t>) 41</a:t>
                      </a:r>
                      <a:r>
                        <a:rPr lang="ko-KR" altLang="en-US" dirty="0" smtClean="0"/>
                        <a:t>개소 </a:t>
                      </a:r>
                      <a:r>
                        <a:rPr lang="en-US" altLang="ko-KR" dirty="0" smtClean="0"/>
                        <a:t>41</a:t>
                      </a:r>
                      <a:r>
                        <a:rPr lang="ko-KR" altLang="en-US" dirty="0" smtClean="0"/>
                        <a:t>대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en-US" altLang="ko-KR" dirty="0" smtClean="0"/>
                        <a:t>(</a:t>
                      </a:r>
                      <a:r>
                        <a:rPr lang="ko-KR" altLang="en-US" dirty="0" err="1" smtClean="0"/>
                        <a:t>저화질</a:t>
                      </a:r>
                      <a:r>
                        <a:rPr lang="en-US" altLang="ko-KR" dirty="0" smtClean="0"/>
                        <a:t>) 98</a:t>
                      </a:r>
                      <a:r>
                        <a:rPr lang="ko-KR" altLang="en-US" dirty="0" smtClean="0"/>
                        <a:t>개소 </a:t>
                      </a:r>
                      <a:r>
                        <a:rPr lang="en-US" altLang="ko-KR" dirty="0" smtClean="0"/>
                        <a:t>108</a:t>
                      </a:r>
                      <a:r>
                        <a:rPr lang="ko-KR" altLang="en-US" dirty="0" smtClean="0"/>
                        <a:t>대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2023. 2.~4.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dirty="0" smtClean="0"/>
                        <a:t>350</a:t>
                      </a:r>
                      <a:r>
                        <a:rPr lang="ko-KR" altLang="en-US" dirty="0" smtClean="0"/>
                        <a:t>백만원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err="1" smtClean="0"/>
                        <a:t>특별교부세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23198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영상저장장치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구축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450</a:t>
                      </a:r>
                      <a:r>
                        <a:rPr lang="ko-KR" altLang="en-US" dirty="0" smtClean="0"/>
                        <a:t>개소 </a:t>
                      </a:r>
                      <a:r>
                        <a:rPr lang="en-US" altLang="ko-KR" dirty="0" smtClean="0"/>
                        <a:t>1,800</a:t>
                      </a:r>
                      <a:r>
                        <a:rPr lang="ko-KR" altLang="en-US" dirty="0" smtClean="0"/>
                        <a:t>대</a:t>
                      </a:r>
                      <a:endParaRPr lang="en-US" altLang="ko-KR" dirty="0" smtClean="0"/>
                    </a:p>
                    <a:p>
                      <a:pPr algn="ctr" latinLnBrk="1"/>
                      <a:r>
                        <a:rPr lang="ko-KR" altLang="en-US" dirty="0" smtClean="0"/>
                        <a:t>분량의 영상 저장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dirty="0" smtClean="0"/>
                        <a:t>2023. 2.~6.</a:t>
                      </a:r>
                      <a:endParaRPr lang="ko-KR" altLang="en-US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altLang="ko-KR" dirty="0" smtClean="0"/>
                        <a:t>2,160</a:t>
                      </a:r>
                      <a:r>
                        <a:rPr lang="ko-KR" altLang="en-US" dirty="0" smtClean="0"/>
                        <a:t>백만원</a:t>
                      </a:r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시비</a:t>
                      </a:r>
                      <a:endParaRPr lang="ko-KR" alt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952213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783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상습정체 구간 개선으로 시민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통행편익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증대 및 쾌적한 도로환경 제공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관내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주요교차로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err="1" smtClean="0">
                <a:latin typeface="맑은 고딕" pitchFamily="50" charset="-127"/>
                <a:ea typeface="맑은 고딕" pitchFamily="50" charset="-127"/>
              </a:rPr>
              <a:t>확포장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 등 도로용량 증대로 원활한 교통흐름 도모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7-1. 2023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년 상습정체 구간 개선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도로관리사업소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0563" y="131325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68525" y="2276873"/>
            <a:ext cx="7416824" cy="41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285750" indent="-285750" latinLnBrk="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사업개요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31" name="표 30"/>
          <p:cNvGraphicFramePr>
            <a:graphicFrameLocks noGrp="1"/>
          </p:cNvGraphicFramePr>
          <p:nvPr>
            <p:extLst/>
          </p:nvPr>
        </p:nvGraphicFramePr>
        <p:xfrm>
          <a:off x="1517646" y="2667893"/>
          <a:ext cx="7409983" cy="1049139"/>
        </p:xfrm>
        <a:graphic>
          <a:graphicData uri="http://schemas.openxmlformats.org/drawingml/2006/table">
            <a:tbl>
              <a:tblPr/>
              <a:tblGrid>
                <a:gridCol w="30261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6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12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59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01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한양중고딕"/>
                        </a:rPr>
                        <a:t>사업명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한양중고딕"/>
                        </a:rPr>
                        <a:t>사업량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한양중고딕"/>
                        </a:rPr>
                        <a:t>사업기간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한양중고딕"/>
                        </a:rPr>
                        <a:t>사업비</a:t>
                      </a:r>
                      <a:endParaRPr lang="en-US" altLang="ko-KR" sz="1400" b="1" kern="0" spc="0" dirty="0" smtClean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한양중고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194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경의로 상습정체 교차로 개선</a:t>
                      </a:r>
                      <a:endParaRPr lang="en-US" altLang="ko-KR" sz="1400" b="1" kern="0" spc="-40" dirty="0" smtClean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중고딕"/>
                        <a:ea typeface="한양중고딕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경의로 </a:t>
                      </a:r>
                      <a:r>
                        <a:rPr lang="en-US" altLang="ko-KR" sz="1400" b="1" kern="0" spc="-4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1329)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도로</a:t>
                      </a: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</a:t>
                      </a:r>
                      <a:r>
                        <a:rPr lang="ko-KR" altLang="en-US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교량</a:t>
                      </a: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)</a:t>
                      </a:r>
                      <a:r>
                        <a:rPr lang="ko-KR" altLang="en-US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확장</a:t>
                      </a:r>
                      <a:endParaRPr lang="en-US" altLang="ko-KR" sz="1400" kern="0" spc="0" dirty="0" smtClean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중고딕"/>
                        <a:ea typeface="한양중고딕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(L=260m)</a:t>
                      </a:r>
                      <a:endParaRPr lang="ko-KR" altLang="en-US" sz="14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7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2023. 1.∼10.</a:t>
                      </a:r>
                      <a:endParaRPr lang="en-US" altLang="ko-KR" sz="12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1,900</a:t>
                      </a:r>
                      <a:r>
                        <a:rPr lang="ko-KR" altLang="en-US" sz="1200" kern="0" spc="0" dirty="0" smtClean="0">
                          <a:ln w="3175" cmpd="sng">
                            <a:solidFill>
                              <a:schemeClr val="bg1">
                                <a:lumMod val="50000"/>
                              </a:scheme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한양중고딕"/>
                          <a:ea typeface="한양중고딕"/>
                        </a:rPr>
                        <a:t>백만원 </a:t>
                      </a:r>
                      <a:endParaRPr lang="ko-KR" altLang="en-US" sz="1200" kern="0" spc="0" dirty="0">
                        <a:ln w="3175" cmpd="sng">
                          <a:solidFill>
                            <a:schemeClr val="bg1">
                              <a:lumMod val="50000"/>
                            </a:scheme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194961" y="3406251"/>
            <a:ext cx="5424328" cy="281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619546000" descr="EMB00003ecc001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043" y="4206054"/>
            <a:ext cx="7335306" cy="241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1510805" y="3795326"/>
            <a:ext cx="7416824" cy="410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marL="285750" indent="-285750" latinLnBrk="0">
              <a:lnSpc>
                <a:spcPts val="25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개선안도</a:t>
            </a: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2600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6"/>
            <a:ext cx="9144000" cy="512763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ko-KR" altLang="en-US" dirty="0"/>
              <a:t>        </a:t>
            </a:r>
            <a:endParaRPr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5" y="649293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◈ 신속한 도로포장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차선도색으로 안전하고 쾌적한 도로환경 제공</a:t>
            </a: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◈ 각종 도로시설물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b="1" dirty="0">
                <a:latin typeface="맑은 고딕" pitchFamily="50" charset="-127"/>
                <a:ea typeface="맑은 고딕" pitchFamily="50" charset="-127"/>
              </a:rPr>
              <a:t>구조물</a:t>
            </a:r>
            <a:r>
              <a:rPr lang="en-US" altLang="ko-KR" b="1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b="1" dirty="0" err="1">
                <a:latin typeface="맑은 고딕" pitchFamily="50" charset="-127"/>
              </a:rPr>
              <a:t>터널〮교량</a:t>
            </a:r>
            <a:r>
              <a:rPr lang="ko-KR" altLang="en-US" b="1" dirty="0">
                <a:latin typeface="맑은 고딕" pitchFamily="50" charset="-127"/>
              </a:rPr>
              <a:t> 〮지하차도 등</a:t>
            </a:r>
            <a:r>
              <a:rPr lang="en-US" altLang="ko-KR" b="1" dirty="0">
                <a:latin typeface="맑은 고딕" pitchFamily="50" charset="-127"/>
              </a:rPr>
              <a:t>)</a:t>
            </a:r>
            <a:r>
              <a:rPr lang="ko-KR" altLang="en-US" b="1" dirty="0">
                <a:latin typeface="맑은 고딕" pitchFamily="50" charset="-127"/>
              </a:rPr>
              <a:t>의 신속한 정비 추진</a:t>
            </a:r>
            <a:endParaRPr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60" y="2343167"/>
            <a:ext cx="793751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5" y="1413452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defRPr/>
              </a:pPr>
              <a:endParaRPr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84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2400" spc="-15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7-2. </a:t>
            </a:r>
            <a:r>
              <a:rPr lang="ko-KR" altLang="en-US" sz="2400" spc="-15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안전하고 쾌적한 도로환경 조성</a:t>
            </a:r>
            <a:endParaRPr lang="en-US" altLang="ko-KR" sz="2400" spc="-15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451" y="1444715"/>
            <a:ext cx="724493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lang="en-US" altLang="ko-KR" sz="2000" spc="-15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748" y="2376264"/>
            <a:ext cx="72449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spc="-15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lang="en-US" altLang="ko-KR" sz="2000" spc="-15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2000" spc="-15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lang="en-US" altLang="ko-KR" sz="2000" spc="-15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11" y="183513"/>
            <a:ext cx="2034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도로관리사업소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9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6"/>
            <a:ext cx="1979712" cy="512763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Rectangle 25"/>
          <p:cNvSpPr>
            <a:spLocks noChangeArrowheads="1"/>
          </p:cNvSpPr>
          <p:nvPr/>
        </p:nvSpPr>
        <p:spPr bwMode="auto">
          <a:xfrm>
            <a:off x="1456091" y="2240405"/>
            <a:ext cx="7324741" cy="1805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44" indent="-285744">
              <a:lnSpc>
                <a:spcPts val="2800"/>
              </a:lnSpc>
              <a:buFont typeface="Wingdings" panose="05000000000000000000" pitchFamily="2" charset="2"/>
              <a:buChar char="l"/>
            </a:pPr>
            <a:r>
              <a:rPr lang="ko-KR" altLang="ko-KR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사업기간</a:t>
            </a:r>
            <a:r>
              <a:rPr lang="ko-KR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2023. 1. 1.∼ 2023. 12. 31.</a:t>
            </a:r>
            <a:endParaRPr lang="en-US" altLang="ko-KR" sz="133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44" indent="-285744">
              <a:lnSpc>
                <a:spcPts val="28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사업내용</a:t>
            </a:r>
            <a:r>
              <a:rPr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도로 재포장</a:t>
            </a: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차선도색</a:t>
            </a: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도로변 위험수목 제거 및 제초</a:t>
            </a: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보도정비</a:t>
            </a: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</a:p>
          <a:p>
            <a:pPr>
              <a:lnSpc>
                <a:spcPts val="2800"/>
              </a:lnSpc>
            </a:pPr>
            <a:r>
              <a:rPr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물고임 개선</a:t>
            </a: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배수로 준설</a:t>
            </a: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도로표지판 및 펜스</a:t>
            </a: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구조물 정비 등</a:t>
            </a:r>
            <a:endParaRPr lang="en-US" altLang="ko-KR" sz="160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285744" indent="-285744">
              <a:lnSpc>
                <a:spcPts val="28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 산 액 </a:t>
            </a:r>
            <a:r>
              <a:rPr lang="en-US" altLang="ko-KR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20,889</a:t>
            </a:r>
            <a:r>
              <a:rPr lang="ko-KR" altLang="en-US" sz="16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백만원 </a:t>
            </a:r>
            <a:endParaRPr lang="ko-KR" altLang="en-US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 latinLnBrk="0">
              <a:spcBef>
                <a:spcPct val="0"/>
              </a:spcBef>
              <a:spcAft>
                <a:spcPct val="0"/>
              </a:spcAft>
            </a:pPr>
            <a:endParaRPr lang="ko-KR" altLang="en-US" dirty="0"/>
          </a:p>
        </p:txBody>
      </p:sp>
      <p:graphicFrame>
        <p:nvGraphicFramePr>
          <p:cNvPr id="43" name="표 42"/>
          <p:cNvGraphicFramePr>
            <a:graphicFrameLocks noGrp="1"/>
          </p:cNvGraphicFramePr>
          <p:nvPr>
            <p:extLst/>
          </p:nvPr>
        </p:nvGraphicFramePr>
        <p:xfrm>
          <a:off x="1559876" y="3799984"/>
          <a:ext cx="7202540" cy="1008001"/>
        </p:xfrm>
        <a:graphic>
          <a:graphicData uri="http://schemas.openxmlformats.org/drawingml/2006/table">
            <a:tbl>
              <a:tblPr/>
              <a:tblGrid>
                <a:gridCol w="1269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77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77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77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28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sz="15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a+b+c)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도로포장 유지관리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(a)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도로환경 정비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(b)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5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구조물 유지관리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(c)</a:t>
                      </a:r>
                      <a:endParaRPr lang="ko-KR" alt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49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b="1" u="sng" kern="0" spc="0" dirty="0" smtClean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en-US" sz="1500" b="1" u="sng" kern="0" spc="0" dirty="0" smtClean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,8</a:t>
                      </a:r>
                      <a:r>
                        <a:rPr lang="en-US" altLang="ko-KR" sz="1500" b="1" u="sng" kern="0" spc="0" dirty="0" smtClean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89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  <a:r>
                        <a:rPr 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017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</a:t>
                      </a:r>
                      <a:r>
                        <a:rPr lang="en-US" sz="15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en-US" altLang="ko-KR" sz="15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394</a:t>
                      </a:r>
                      <a:endParaRPr lang="en-US" sz="15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50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3,478</a:t>
                      </a:r>
                      <a:endParaRPr lang="en-US" sz="1500" kern="0" spc="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4771" marR="64771" marT="17907" marB="17907" anchor="ctr">
                    <a:lnL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0568" y="135719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500583816" descr="EMB00004544477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9" y="4947661"/>
            <a:ext cx="1815975" cy="1361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500583096" descr="EMB00004544477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6333" y="4947661"/>
            <a:ext cx="1821687" cy="1361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5548066" y="449312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500583960" descr="EMB00004544477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994" y="4946112"/>
            <a:ext cx="1730796" cy="136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_x500582592" descr="EMB00004544477a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772" y="4941680"/>
            <a:ext cx="1739431" cy="136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8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475656" y="1335435"/>
            <a:ext cx="7416824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20000"/>
              </a:lnSpc>
            </a:pP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◈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철저한 사전대비 및 신속한 제설작업을 통해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20000"/>
              </a:lnSpc>
            </a:pPr>
            <a:r>
              <a:rPr kumimoji="0" lang="en-US" altLang="ko-KR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눈으로부터</a:t>
            </a:r>
            <a:r>
              <a:rPr kumimoji="0" lang="en-US" altLang="ko-KR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0" lang="ko-KR" altLang="en-US" b="1" dirty="0" smtClean="0">
                <a:latin typeface="맑은 고딕" pitchFamily="50" charset="-127"/>
                <a:ea typeface="맑은 고딕" pitchFamily="50" charset="-127"/>
              </a:rPr>
              <a:t>시민이 안전한 겨울철 도로환경을 조성하고자 함</a:t>
            </a:r>
            <a:endParaRPr kumimoji="0" lang="en-US" altLang="ko-KR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28956" y="2343163"/>
            <a:ext cx="793750" cy="4110917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39750" y="1413447"/>
            <a:ext cx="792163" cy="863425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7-3</a:t>
            </a: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.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안전하고 신속한 제설작업 추진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9552" y="237626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054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도로관리사업소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70563" y="131325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194961" y="3406251"/>
            <a:ext cx="5424328" cy="281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1468525" y="2276872"/>
            <a:ext cx="7416824" cy="3888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 latinLnBrk="0">
              <a:lnSpc>
                <a:spcPts val="25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5656" y="2376264"/>
            <a:ext cx="7272808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27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35709" y="96893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>
                <a:latin typeface="맑은 고딕" pitchFamily="50" charset="-127"/>
              </a:rPr>
              <a:t>무단방치 및 의무보험 </a:t>
            </a:r>
            <a:r>
              <a:rPr lang="ko-KR" altLang="en-US" sz="1600" b="1" dirty="0" err="1">
                <a:latin typeface="맑은 고딕" pitchFamily="50" charset="-127"/>
              </a:rPr>
              <a:t>미가입자</a:t>
            </a:r>
            <a:r>
              <a:rPr lang="ko-KR" altLang="en-US" sz="1600" b="1" dirty="0">
                <a:latin typeface="맑은 고딕" pitchFamily="50" charset="-127"/>
              </a:rPr>
              <a:t> 차량 운행에 대한 엄정하고 신속한 수사로 </a:t>
            </a:r>
            <a:endParaRPr lang="en-US" altLang="ko-KR" sz="1600" b="1" dirty="0">
              <a:latin typeface="맑은 고딕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6149" name="Text Box 3"/>
          <p:cNvSpPr txBox="1">
            <a:spLocks noChangeArrowheads="1"/>
          </p:cNvSpPr>
          <p:nvPr/>
        </p:nvSpPr>
        <p:spPr bwMode="auto">
          <a:xfrm>
            <a:off x="1344602" y="1115949"/>
            <a:ext cx="7416824" cy="1337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/>
          <a:lstStyle/>
          <a:p>
            <a:pPr>
              <a:lnSpc>
                <a:spcPct val="150000"/>
              </a:lnSpc>
            </a:pPr>
            <a:r>
              <a:rPr lang="ko-KR" altLang="en-US" b="1" dirty="0">
                <a:latin typeface="맑은 고딕" pitchFamily="50" charset="-127"/>
              </a:rPr>
              <a:t>◈ 시민 </a:t>
            </a:r>
            <a:r>
              <a:rPr lang="ko-KR" altLang="en-US" b="1" dirty="0" smtClean="0">
                <a:latin typeface="맑은 고딕" pitchFamily="50" charset="-127"/>
              </a:rPr>
              <a:t>중심의 서비스 제공으로 민원 편의 증진</a:t>
            </a:r>
            <a:endParaRPr lang="en-US" altLang="ko-KR" b="1" dirty="0" smtClean="0">
              <a:latin typeface="맑은 고딕" pitchFamily="50" charset="-127"/>
            </a:endParaRPr>
          </a:p>
          <a:p>
            <a:r>
              <a:rPr lang="ko-KR" altLang="en-US" b="1" dirty="0" smtClean="0">
                <a:latin typeface="맑은 고딕" pitchFamily="50" charset="-127"/>
              </a:rPr>
              <a:t>◈ 건설기계 불법 주기 단속 강화로 시민의 쾌적한 생활 보장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맑은 고딕" pitchFamily="50" charset="-127"/>
              </a:rPr>
              <a:t>◈ </a:t>
            </a:r>
            <a:r>
              <a:rPr lang="ko-KR" altLang="en-US" b="1" dirty="0">
                <a:latin typeface="맑은 고딕" pitchFamily="50" charset="-127"/>
              </a:rPr>
              <a:t>무단방치 및 무보험 차량 사법 처리로 사회 질서 유지</a:t>
            </a:r>
            <a:endParaRPr lang="en-US" altLang="ko-KR" b="1" dirty="0">
              <a:latin typeface="맑은 고딕" pitchFamily="50" charset="-127"/>
            </a:endParaRPr>
          </a:p>
          <a:p>
            <a:r>
              <a:rPr lang="ko-KR" altLang="en-US" b="1" dirty="0">
                <a:latin typeface="맑은 고딕" pitchFamily="50" charset="-127"/>
              </a:rPr>
              <a:t>◈ </a:t>
            </a:r>
            <a:r>
              <a:rPr lang="ko-KR" altLang="en-US" b="1" dirty="0" err="1">
                <a:latin typeface="맑은 고딕" pitchFamily="50" charset="-127"/>
              </a:rPr>
              <a:t>현년도</a:t>
            </a:r>
            <a:r>
              <a:rPr lang="ko-KR" altLang="en-US" b="1" dirty="0">
                <a:latin typeface="맑은 고딕" pitchFamily="50" charset="-127"/>
              </a:rPr>
              <a:t> 자동차 과태료 부과 최소화 및 </a:t>
            </a:r>
            <a:r>
              <a:rPr lang="ko-KR" altLang="en-US" b="1" dirty="0" err="1">
                <a:latin typeface="맑은 고딕" pitchFamily="50" charset="-127"/>
              </a:rPr>
              <a:t>징수율</a:t>
            </a:r>
            <a:r>
              <a:rPr lang="ko-KR" altLang="en-US" b="1" dirty="0">
                <a:latin typeface="맑은 고딕" pitchFamily="50" charset="-127"/>
              </a:rPr>
              <a:t> 제고 추진</a:t>
            </a:r>
            <a:endParaRPr lang="en-US" altLang="ko-KR" b="1" dirty="0">
              <a:latin typeface="맑은 고딕" pitchFamily="50" charset="-127"/>
            </a:endParaRPr>
          </a:p>
          <a:p>
            <a:pPr>
              <a:lnSpc>
                <a:spcPct val="120000"/>
              </a:lnSpc>
            </a:pPr>
            <a:endParaRPr kumimoji="0" lang="en-US" altLang="ko-KR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48255" y="2757256"/>
            <a:ext cx="793750" cy="4284256"/>
            <a:chOff x="538808" y="3212976"/>
            <a:chExt cx="792658" cy="3373970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73970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151" name="그룹 27"/>
          <p:cNvGrpSpPr>
            <a:grpSpLocks/>
          </p:cNvGrpSpPr>
          <p:nvPr/>
        </p:nvGrpSpPr>
        <p:grpSpPr bwMode="auto">
          <a:xfrm>
            <a:off x="552439" y="1195270"/>
            <a:ext cx="792163" cy="1664356"/>
            <a:chOff x="395288" y="1628800"/>
            <a:chExt cx="792162" cy="2232967"/>
          </a:xfrm>
        </p:grpSpPr>
        <p:sp>
          <p:nvSpPr>
            <p:cNvPr id="29" name="직사각형 28"/>
            <p:cNvSpPr/>
            <p:nvPr/>
          </p:nvSpPr>
          <p:spPr>
            <a:xfrm>
              <a:off x="395288" y="1628800"/>
              <a:ext cx="792162" cy="2232967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>
              <a:off x="395288" y="1667701"/>
              <a:ext cx="720724" cy="176095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55385" y="627346"/>
            <a:ext cx="576064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만족 차량 민원 행정 서비스 제공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48255" y="1444714"/>
            <a:ext cx="72487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목 표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48255" y="3171950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2198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차량등록사업소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1422467" y="2740638"/>
            <a:ext cx="5977664" cy="441808"/>
          </a:xfrm>
          <a:prstGeom prst="rect">
            <a:avLst/>
          </a:prstGeom>
          <a:solidFill>
            <a:srgbClr val="6699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시민 중심의 서비스 제공으로 민원 편의 증진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03648" y="4379894"/>
            <a:ext cx="7740352" cy="785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차량 업무 관련 사전 안내 서비스 강화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등록사업소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방문 민원 편익을 위한 환경 조성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/>
          </p:nvPr>
        </p:nvGraphicFramePr>
        <p:xfrm>
          <a:off x="1422467" y="3573569"/>
          <a:ext cx="7345815" cy="73258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72213">
                  <a:extLst>
                    <a:ext uri="{9D8B030D-6E8A-4147-A177-3AD203B41FA5}">
                      <a16:colId xmlns:a16="http://schemas.microsoft.com/office/drawing/2014/main" val="3649132412"/>
                    </a:ext>
                  </a:extLst>
                </a:gridCol>
                <a:gridCol w="1793344">
                  <a:extLst>
                    <a:ext uri="{9D8B030D-6E8A-4147-A177-3AD203B41FA5}">
                      <a16:colId xmlns:a16="http://schemas.microsoft.com/office/drawing/2014/main" val="3985251199"/>
                    </a:ext>
                  </a:extLst>
                </a:gridCol>
                <a:gridCol w="1951072">
                  <a:extLst>
                    <a:ext uri="{9D8B030D-6E8A-4147-A177-3AD203B41FA5}">
                      <a16:colId xmlns:a16="http://schemas.microsoft.com/office/drawing/2014/main" val="2679582886"/>
                    </a:ext>
                  </a:extLst>
                </a:gridCol>
                <a:gridCol w="2029186">
                  <a:extLst>
                    <a:ext uri="{9D8B030D-6E8A-4147-A177-3AD203B41FA5}">
                      <a16:colId xmlns:a16="http://schemas.microsoft.com/office/drawing/2014/main" val="4198285451"/>
                    </a:ext>
                  </a:extLst>
                </a:gridCol>
              </a:tblGrid>
              <a:tr h="3242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자동차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건설기계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이륜자동차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1502211"/>
                  </a:ext>
                </a:extLst>
              </a:tr>
              <a:tr h="397301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b="1" dirty="0" smtClean="0">
                          <a:latin typeface="+mn-lt"/>
                        </a:rPr>
                        <a:t>2022</a:t>
                      </a:r>
                      <a:r>
                        <a:rPr lang="ko-KR" altLang="en-US" sz="1600" b="1" dirty="0" smtClean="0">
                          <a:latin typeface="+mn-lt"/>
                        </a:rPr>
                        <a:t>년</a:t>
                      </a:r>
                      <a:endParaRPr lang="ko-KR" altLang="en-US" sz="16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600" b="1" dirty="0" smtClean="0">
                          <a:latin typeface="+mn-lt"/>
                        </a:rPr>
                        <a:t>247,974</a:t>
                      </a:r>
                      <a:r>
                        <a:rPr lang="ko-KR" altLang="en-US" sz="1600" b="1" dirty="0" smtClean="0">
                          <a:latin typeface="+mn-lt"/>
                        </a:rPr>
                        <a:t>대</a:t>
                      </a:r>
                      <a:endParaRPr lang="ko-KR" altLang="en-US" sz="1600" b="1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0" dirty="0" smtClean="0">
                          <a:latin typeface="+mn-lt"/>
                        </a:rPr>
                        <a:t>5,853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대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spc="0" dirty="0" smtClean="0">
                          <a:latin typeface="+mn-lt"/>
                        </a:rPr>
                        <a:t>17,174</a:t>
                      </a:r>
                      <a:r>
                        <a:rPr lang="ko-KR" altLang="en-US" sz="1600" b="1" spc="0" dirty="0" smtClean="0">
                          <a:latin typeface="+mn-lt"/>
                        </a:rPr>
                        <a:t>대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10229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403648" y="3247291"/>
            <a:ext cx="3889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파주시 차량 등록대수</a:t>
            </a:r>
            <a:endParaRPr lang="ko-KR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Rectangle 23"/>
          <p:cNvSpPr>
            <a:spLocks noChangeArrowheads="1"/>
          </p:cNvSpPr>
          <p:nvPr/>
        </p:nvSpPr>
        <p:spPr bwMode="auto">
          <a:xfrm>
            <a:off x="1422467" y="5181174"/>
            <a:ext cx="5977664" cy="441808"/>
          </a:xfrm>
          <a:prstGeom prst="rect">
            <a:avLst/>
          </a:prstGeom>
          <a:solidFill>
            <a:schemeClr val="accent2">
              <a:lumMod val="7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건설기계 불법 주기 단속 강화</a:t>
            </a:r>
            <a:endParaRPr kumimoji="0"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Text Box 3"/>
          <p:cNvSpPr txBox="1">
            <a:spLocks noChangeArrowheads="1"/>
          </p:cNvSpPr>
          <p:nvPr/>
        </p:nvSpPr>
        <p:spPr bwMode="auto">
          <a:xfrm>
            <a:off x="1403648" y="5639154"/>
            <a:ext cx="7740352" cy="785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추진시기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연중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정기 야간 단속 주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상습지역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수시 단속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 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 2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 적발 시 </a:t>
            </a:r>
            <a:r>
              <a:rPr kumimoji="0"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계고장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부착 및 이동 주기 계도</a:t>
            </a:r>
            <a:r>
              <a:rPr kumimoji="0"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, 3</a:t>
            </a:r>
            <a:r>
              <a:rPr kumimoji="0"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차 적발 시 과태료 부과 조치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3489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/>
          <p:cNvSpPr/>
          <p:nvPr/>
        </p:nvSpPr>
        <p:spPr>
          <a:xfrm>
            <a:off x="30993" y="-16744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639763"/>
            <a:ext cx="9144000" cy="512762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smtClean="0"/>
              <a:t>        </a:t>
            </a:r>
            <a:endParaRPr kumimoji="0" lang="ko-KR" altLang="en-US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168400" y="649288"/>
            <a:ext cx="4340225" cy="5032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grpSp>
        <p:nvGrpSpPr>
          <p:cNvPr id="6150" name="그룹 24"/>
          <p:cNvGrpSpPr>
            <a:grpSpLocks/>
          </p:cNvGrpSpPr>
          <p:nvPr/>
        </p:nvGrpSpPr>
        <p:grpSpPr bwMode="auto">
          <a:xfrm>
            <a:off x="505116" y="1412360"/>
            <a:ext cx="793750" cy="5184992"/>
            <a:chOff x="538808" y="3212976"/>
            <a:chExt cx="792658" cy="3312368"/>
          </a:xfrm>
        </p:grpSpPr>
        <p:sp>
          <p:nvSpPr>
            <p:cNvPr id="26" name="직사각형 25"/>
            <p:cNvSpPr/>
            <p:nvPr/>
          </p:nvSpPr>
          <p:spPr>
            <a:xfrm>
              <a:off x="539304" y="3212976"/>
              <a:ext cx="792162" cy="3312368"/>
            </a:xfrm>
            <a:prstGeom prst="rect">
              <a:avLst/>
            </a:prstGeom>
            <a:gradFill>
              <a:gsLst>
                <a:gs pos="100000">
                  <a:schemeClr val="bg1">
                    <a:alpha val="0"/>
                  </a:schemeClr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27" name="Rectangle 23"/>
            <p:cNvSpPr>
              <a:spLocks noChangeArrowheads="1"/>
            </p:cNvSpPr>
            <p:nvPr/>
          </p:nvSpPr>
          <p:spPr bwMode="auto">
            <a:xfrm>
              <a:off x="538808" y="3284530"/>
              <a:ext cx="721318" cy="169047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367596" y="663079"/>
            <a:ext cx="57606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시민 만족 차량 민원 행정 서비스 제공</a:t>
            </a: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6880" y="1564304"/>
            <a:ext cx="72487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주 요</a:t>
            </a:r>
            <a:endParaRPr kumimoji="0" lang="en-US" altLang="ko-KR" sz="2000" spc="-15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2000" spc="-15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계 획</a:t>
            </a:r>
            <a:endParaRPr kumimoji="0" lang="en-US" altLang="ko-KR" sz="2000" spc="-15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706" y="183512"/>
            <a:ext cx="1982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차량등록사업소</a:t>
            </a:r>
          </a:p>
        </p:txBody>
      </p:sp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1490844" y="5503251"/>
            <a:ext cx="7740352" cy="1157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안내 서비스 및 홍보물 제작 등 자동차 관련 의무사항 홍보 강화</a:t>
            </a:r>
            <a:endParaRPr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과태료 금액이 최소일 때 집중적인 납부 독려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체납자에 대해 자동차</a:t>
            </a:r>
            <a:r>
              <a:rPr lang="en-US" altLang="ko-KR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부동산 압류 및 번호판 영치 등 </a:t>
            </a:r>
            <a:r>
              <a:rPr lang="ko-KR" altLang="en-US" sz="1600" b="1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징수율</a:t>
            </a:r>
            <a:r>
              <a:rPr lang="ko-KR" altLang="en-US" sz="1600" b="1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 제고 추진</a:t>
            </a:r>
            <a:endParaRPr kumimoji="0" lang="en-US" altLang="ko-KR" sz="1600" b="1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41" name="표 40"/>
          <p:cNvGraphicFramePr>
            <a:graphicFrameLocks noGrp="1"/>
          </p:cNvGraphicFramePr>
          <p:nvPr>
            <p:extLst/>
          </p:nvPr>
        </p:nvGraphicFramePr>
        <p:xfrm>
          <a:off x="1435927" y="4284703"/>
          <a:ext cx="7220417" cy="110408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09111">
                  <a:extLst>
                    <a:ext uri="{9D8B030D-6E8A-4147-A177-3AD203B41FA5}">
                      <a16:colId xmlns:a16="http://schemas.microsoft.com/office/drawing/2014/main" val="3649132412"/>
                    </a:ext>
                  </a:extLst>
                </a:gridCol>
                <a:gridCol w="984109">
                  <a:extLst>
                    <a:ext uri="{9D8B030D-6E8A-4147-A177-3AD203B41FA5}">
                      <a16:colId xmlns:a16="http://schemas.microsoft.com/office/drawing/2014/main" val="3985251199"/>
                    </a:ext>
                  </a:extLst>
                </a:gridCol>
                <a:gridCol w="984110">
                  <a:extLst>
                    <a:ext uri="{9D8B030D-6E8A-4147-A177-3AD203B41FA5}">
                      <a16:colId xmlns:a16="http://schemas.microsoft.com/office/drawing/2014/main" val="1559899434"/>
                    </a:ext>
                  </a:extLst>
                </a:gridCol>
                <a:gridCol w="1074735">
                  <a:extLst>
                    <a:ext uri="{9D8B030D-6E8A-4147-A177-3AD203B41FA5}">
                      <a16:colId xmlns:a16="http://schemas.microsoft.com/office/drawing/2014/main" val="694407330"/>
                    </a:ext>
                  </a:extLst>
                </a:gridCol>
                <a:gridCol w="1037499">
                  <a:extLst>
                    <a:ext uri="{9D8B030D-6E8A-4147-A177-3AD203B41FA5}">
                      <a16:colId xmlns:a16="http://schemas.microsoft.com/office/drawing/2014/main" val="4198285451"/>
                    </a:ext>
                  </a:extLst>
                </a:gridCol>
                <a:gridCol w="1128126">
                  <a:extLst>
                    <a:ext uri="{9D8B030D-6E8A-4147-A177-3AD203B41FA5}">
                      <a16:colId xmlns:a16="http://schemas.microsoft.com/office/drawing/2014/main" val="3085013459"/>
                    </a:ext>
                  </a:extLst>
                </a:gridCol>
                <a:gridCol w="1002727">
                  <a:extLst>
                    <a:ext uri="{9D8B030D-6E8A-4147-A177-3AD203B41FA5}">
                      <a16:colId xmlns:a16="http://schemas.microsoft.com/office/drawing/2014/main" val="1155470111"/>
                    </a:ext>
                  </a:extLst>
                </a:gridCol>
              </a:tblGrid>
              <a:tr h="31174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구분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>
                          <a:solidFill>
                            <a:schemeClr val="tx1"/>
                          </a:solidFill>
                        </a:rPr>
                        <a:t>2022</a:t>
                      </a:r>
                      <a:r>
                        <a:rPr lang="ko-KR" altLang="en-US" sz="1600" dirty="0" smtClean="0">
                          <a:solidFill>
                            <a:schemeClr val="tx1"/>
                          </a:solidFill>
                        </a:rPr>
                        <a:t>년</a:t>
                      </a:r>
                      <a:endParaRPr lang="ko-KR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502211"/>
                  </a:ext>
                </a:extLst>
              </a:tr>
              <a:tr h="3519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smtClean="0">
                          <a:latin typeface="+mn-lt"/>
                        </a:rPr>
                        <a:t>부과액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smtClean="0">
                          <a:latin typeface="+mn-lt"/>
                        </a:rPr>
                        <a:t>징수액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err="1" smtClean="0">
                          <a:latin typeface="+mn-lt"/>
                        </a:rPr>
                        <a:t>징수율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smtClean="0">
                          <a:latin typeface="+mn-lt"/>
                        </a:rPr>
                        <a:t>부과액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smtClean="0">
                          <a:latin typeface="+mn-lt"/>
                        </a:rPr>
                        <a:t>징수액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err="1" smtClean="0">
                          <a:latin typeface="+mn-lt"/>
                        </a:rPr>
                        <a:t>징수율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10229"/>
                  </a:ext>
                </a:extLst>
              </a:tr>
              <a:tr h="41686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spc="0" dirty="0" smtClean="0">
                          <a:latin typeface="+mn-lt"/>
                        </a:rPr>
                        <a:t>과태료</a:t>
                      </a:r>
                      <a:endParaRPr lang="ko-KR" altLang="en-US" sz="1600" b="1" spc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1,476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710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48.12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1,699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latin typeface="맑은 고딕" panose="020B0503020000020004" pitchFamily="50" charset="-127"/>
                          <a:ea typeface="+mn-ea"/>
                        </a:rPr>
                        <a:t>790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3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600" b="1" spc="0" baseline="0" dirty="0" smtClean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46.51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9437539"/>
                  </a:ext>
                </a:extLst>
              </a:tr>
            </a:tbl>
          </a:graphicData>
        </a:graphic>
      </p:graphicFrame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274" y="96893"/>
            <a:ext cx="844355" cy="455952"/>
          </a:xfrm>
          <a:prstGeom prst="rect">
            <a:avLst/>
          </a:prstGeom>
        </p:spPr>
      </p:pic>
      <p:sp>
        <p:nvSpPr>
          <p:cNvPr id="28" name="자유형 27"/>
          <p:cNvSpPr/>
          <p:nvPr/>
        </p:nvSpPr>
        <p:spPr>
          <a:xfrm>
            <a:off x="7164288" y="639763"/>
            <a:ext cx="1979712" cy="512762"/>
          </a:xfrm>
          <a:custGeom>
            <a:avLst/>
            <a:gdLst>
              <a:gd name="connsiteX0" fmla="*/ 488678 w 1979712"/>
              <a:gd name="connsiteY0" fmla="*/ 0 h 512762"/>
              <a:gd name="connsiteX1" fmla="*/ 1979712 w 1979712"/>
              <a:gd name="connsiteY1" fmla="*/ 0 h 512762"/>
              <a:gd name="connsiteX2" fmla="*/ 1979712 w 1979712"/>
              <a:gd name="connsiteY2" fmla="*/ 512762 h 512762"/>
              <a:gd name="connsiteX3" fmla="*/ 0 w 1979712"/>
              <a:gd name="connsiteY3" fmla="*/ 512762 h 5127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79712" h="512762">
                <a:moveTo>
                  <a:pt x="488678" y="0"/>
                </a:moveTo>
                <a:lnTo>
                  <a:pt x="1979712" y="0"/>
                </a:lnTo>
                <a:lnTo>
                  <a:pt x="1979712" y="512762"/>
                </a:lnTo>
                <a:lnTo>
                  <a:pt x="0" y="512762"/>
                </a:lnTo>
                <a:close/>
              </a:path>
            </a:pathLst>
          </a:custGeom>
          <a:solidFill>
            <a:srgbClr val="99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25"/>
          <p:cNvSpPr>
            <a:spLocks noChangeArrowheads="1"/>
          </p:cNvSpPr>
          <p:nvPr/>
        </p:nvSpPr>
        <p:spPr bwMode="auto">
          <a:xfrm>
            <a:off x="1377926" y="1420890"/>
            <a:ext cx="6322678" cy="511737"/>
          </a:xfrm>
          <a:prstGeom prst="rect">
            <a:avLst/>
          </a:prstGeom>
          <a:solidFill>
            <a:schemeClr val="accent4">
              <a:lumMod val="7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무단방치 및 무보험 차량 사법 처리로 사회 질서 유지</a:t>
            </a:r>
          </a:p>
        </p:txBody>
      </p:sp>
      <p:sp>
        <p:nvSpPr>
          <p:cNvPr id="32" name="Text Box 3"/>
          <p:cNvSpPr txBox="1">
            <a:spLocks noChangeArrowheads="1"/>
          </p:cNvSpPr>
          <p:nvPr/>
        </p:nvSpPr>
        <p:spPr bwMode="auto">
          <a:xfrm>
            <a:off x="1365445" y="2794467"/>
            <a:ext cx="6911603" cy="44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kumimoji="0" lang="ko-KR" altLang="en-US" sz="1600" b="1" dirty="0" smtClean="0">
                <a:latin typeface="맑은 고딕" pitchFamily="50" charset="-127"/>
                <a:ea typeface="맑은 고딕" pitchFamily="50" charset="-127"/>
              </a:rPr>
              <a:t>무단방치 차량으로 인한 시민불편 사항 신속 처리</a:t>
            </a: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ko-KR" altLang="en-US" sz="1600" b="1" dirty="0" smtClean="0">
                <a:latin typeface="맑은 고딕" pitchFamily="50" charset="-127"/>
              </a:rPr>
              <a:t>무보험 차량 운행으로 인한 시민들의 사건 사고 피해를 예방하고자</a:t>
            </a:r>
            <a:endParaRPr lang="en-US" altLang="ko-KR" sz="1600" b="1" dirty="0" smtClean="0">
              <a:latin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신속한 사법처리 및 무보험 차량 운행 근절 노력 이행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endParaRPr kumimoji="0"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ts val="3000"/>
              </a:lnSpc>
            </a:pPr>
            <a:endParaRPr kumimoji="0" lang="en-US" altLang="ko-KR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Rectangle 25"/>
          <p:cNvSpPr>
            <a:spLocks noChangeArrowheads="1"/>
          </p:cNvSpPr>
          <p:nvPr/>
        </p:nvSpPr>
        <p:spPr bwMode="auto">
          <a:xfrm>
            <a:off x="1377926" y="3354444"/>
            <a:ext cx="6289333" cy="49191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kumimoji="0"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현년도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자동차 과태료 </a:t>
            </a:r>
            <a:r>
              <a:rPr kumimoji="0" lang="ko-KR" altLang="en-US" sz="2000" b="1" dirty="0" err="1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징수율</a:t>
            </a:r>
            <a:r>
              <a:rPr kumimoji="0" lang="ko-KR" altLang="en-US" sz="2000" b="1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제고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724752" y="3967498"/>
            <a:ext cx="19517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dirty="0" smtClean="0"/>
              <a:t>(</a:t>
            </a:r>
            <a:r>
              <a:rPr lang="ko-KR" altLang="en-US" sz="1400" dirty="0" smtClean="0"/>
              <a:t>단위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백만원</a:t>
            </a:r>
            <a:r>
              <a:rPr lang="en-US" altLang="ko-KR" sz="1400" dirty="0" smtClean="0"/>
              <a:t>, %)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414669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563614"/>
            <a:ext cx="9144000" cy="1441450"/>
          </a:xfrm>
          <a:prstGeom prst="rect">
            <a:avLst/>
          </a:prstGeom>
          <a:solidFill>
            <a:srgbClr val="99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104293" y="2917626"/>
            <a:ext cx="293542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 사 합 </a:t>
            </a:r>
            <a:r>
              <a:rPr kumimoji="0" lang="ko-KR" altLang="en-US" sz="36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니</a:t>
            </a:r>
            <a:r>
              <a:rPr kumimoji="0" lang="ko-KR" altLang="en-US" sz="36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 다</a:t>
            </a:r>
            <a:endParaRPr kumimoji="0" lang="en-US" altLang="ko-KR" sz="36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 flipV="1">
            <a:off x="0" y="2492896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 flipV="1">
            <a:off x="6300192" y="4005064"/>
            <a:ext cx="2843808" cy="72008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  <p:extLst>
      <p:ext uri="{BB962C8B-B14F-4D97-AF65-F5344CB8AC3E}">
        <p14:creationId xmlns:p14="http://schemas.microsoft.com/office/powerpoint/2010/main" val="4147413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13808</TotalTime>
  <Words>4112</Words>
  <Application>Microsoft Office PowerPoint</Application>
  <PresentationFormat>화면 슬라이드 쇼(4:3)</PresentationFormat>
  <Paragraphs>735</Paragraphs>
  <Slides>21</Slides>
  <Notes>21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32" baseType="lpstr">
      <vt:lpstr>HY견고딕</vt:lpstr>
      <vt:lpstr>HY헤드라인M</vt:lpstr>
      <vt:lpstr>굴림</vt:lpstr>
      <vt:lpstr>맑은 고딕</vt:lpstr>
      <vt:lpstr>바탕</vt:lpstr>
      <vt:lpstr>한양신명조</vt:lpstr>
      <vt:lpstr>한양중고딕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시정지원관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윤혜경</dc:creator>
  <cp:lastModifiedBy>.</cp:lastModifiedBy>
  <cp:revision>1246</cp:revision>
  <cp:lastPrinted>2023-01-12T08:25:14Z</cp:lastPrinted>
  <dcterms:created xsi:type="dcterms:W3CDTF">2011-10-11T08:37:54Z</dcterms:created>
  <dcterms:modified xsi:type="dcterms:W3CDTF">2023-01-12T08:49:24Z</dcterms:modified>
</cp:coreProperties>
</file>