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21"/>
  </p:notesMasterIdLst>
  <p:handoutMasterIdLst>
    <p:handoutMasterId r:id="rId22"/>
  </p:handoutMasterIdLst>
  <p:sldIdLst>
    <p:sldId id="532" r:id="rId4"/>
    <p:sldId id="554" r:id="rId5"/>
    <p:sldId id="555" r:id="rId6"/>
    <p:sldId id="533" r:id="rId7"/>
    <p:sldId id="556" r:id="rId8"/>
    <p:sldId id="530" r:id="rId9"/>
    <p:sldId id="557" r:id="rId10"/>
    <p:sldId id="558" r:id="rId11"/>
    <p:sldId id="559" r:id="rId12"/>
    <p:sldId id="561" r:id="rId13"/>
    <p:sldId id="562" r:id="rId14"/>
    <p:sldId id="563" r:id="rId15"/>
    <p:sldId id="565" r:id="rId16"/>
    <p:sldId id="566" r:id="rId17"/>
    <p:sldId id="567" r:id="rId18"/>
    <p:sldId id="568" r:id="rId19"/>
    <p:sldId id="564" r:id="rId20"/>
  </p:sldIdLst>
  <p:sldSz cx="9144000" cy="5143500" type="screen16x9"/>
  <p:notesSz cx="6797675" cy="9926638"/>
  <p:embeddedFontLst>
    <p:embeddedFont>
      <p:font typeface="맑은 고딕" panose="020B0503020000020004" pitchFamily="50" charset="-127"/>
      <p:regular r:id="rId23"/>
      <p:bold r:id="rId24"/>
    </p:embeddedFont>
    <p:embeddedFont>
      <p:font typeface="-윤고딕340" panose="020B0600000101010101" charset="-127"/>
      <p:regular r:id="rId25"/>
    </p:embeddedFont>
    <p:embeddedFont>
      <p:font typeface="-윤고딕330" panose="020B0600000101010101" charset="-127"/>
      <p:regular r:id="rId26"/>
    </p:embeddedFont>
    <p:embeddedFont>
      <p:font typeface="HY헤드라인M" panose="02030600000101010101" pitchFamily="18" charset="-127"/>
      <p:regular r:id="rId27"/>
    </p:embeddedFont>
    <p:embeddedFont>
      <p:font typeface="HY견고딕" panose="02030600000101010101" pitchFamily="18" charset="-127"/>
      <p:regular r:id="rId2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1F8"/>
    <a:srgbClr val="D6F1FA"/>
    <a:srgbClr val="EBF1DE"/>
    <a:srgbClr val="C5E3ED"/>
    <a:srgbClr val="A1BFE3"/>
    <a:srgbClr val="A8CB59"/>
    <a:srgbClr val="BAD67C"/>
    <a:srgbClr val="D0E3A5"/>
    <a:srgbClr val="44571B"/>
    <a:srgbClr val="ADC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41" autoAdjust="0"/>
    <p:restoredTop sz="99114" autoAdjust="0"/>
  </p:normalViewPr>
  <p:slideViewPr>
    <p:cSldViewPr>
      <p:cViewPr varScale="1">
        <p:scale>
          <a:sx n="149" d="100"/>
          <a:sy n="149" d="100"/>
        </p:scale>
        <p:origin x="114" y="114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3996" y="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4.fntdata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2024-05-20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2024-05-20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1363"/>
            <a:ext cx="6623050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2" tIns="46051" rIns="92102" bIns="46051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8"/>
            <a:ext cx="5438140" cy="4466987"/>
          </a:xfrm>
          <a:prstGeom prst="rect">
            <a:avLst/>
          </a:prstGeom>
        </p:spPr>
        <p:txBody>
          <a:bodyPr vert="horz" lIns="92102" tIns="46051" rIns="92102" bIns="4605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9559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2384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92428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091416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70287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46499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5063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855913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97772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519166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42000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7313" y="741363"/>
            <a:ext cx="6623050" cy="37258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6635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4.png"/><Relationship Id="rId4" Type="http://schemas.openxmlformats.org/officeDocument/2006/relationships/image" Target="../media/image3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139702"/>
            <a:ext cx="3563888" cy="111363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749905"/>
            <a:ext cx="1373192" cy="741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0232" y="123478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2024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  <a:endParaRPr lang="ko-KR" altLang="en-US" sz="16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283713"/>
            <a:ext cx="3059832" cy="1113635"/>
          </a:xfrm>
          <a:prstGeom prst="rect">
            <a:avLst/>
          </a:prstGeom>
        </p:spPr>
      </p:pic>
      <p:cxnSp>
        <p:nvCxnSpPr>
          <p:cNvPr id="9" name="직선 연결선 8"/>
          <p:cNvCxnSpPr/>
          <p:nvPr/>
        </p:nvCxnSpPr>
        <p:spPr>
          <a:xfrm flipH="1">
            <a:off x="4716014" y="561237"/>
            <a:ext cx="1872210" cy="1722478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1907704" y="2283716"/>
            <a:ext cx="5328592" cy="969622"/>
          </a:xfrm>
          <a:prstGeom prst="roundRect">
            <a:avLst/>
          </a:prstGeom>
          <a:noFill/>
          <a:ln w="9525">
            <a:solidFill>
              <a:srgbClr val="00206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2120051" y="2317835"/>
            <a:ext cx="4903907" cy="794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주요업무 추진상황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1907704" y="3923162"/>
            <a:ext cx="5328592" cy="492443"/>
            <a:chOff x="1907704" y="3923162"/>
            <a:chExt cx="5328592" cy="492443"/>
          </a:xfrm>
        </p:grpSpPr>
        <p:sp>
          <p:nvSpPr>
            <p:cNvPr id="15" name="TextBox 14"/>
            <p:cNvSpPr txBox="1"/>
            <p:nvPr/>
          </p:nvSpPr>
          <p:spPr>
            <a:xfrm>
              <a:off x="1907704" y="3923162"/>
              <a:ext cx="5328592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600" dirty="0" err="1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푸른환경사업본부</a:t>
              </a:r>
              <a:r>
                <a:rPr lang="ko-KR" altLang="en-US" sz="2600" dirty="0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2600" spc="-11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3059832" y="4016641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6081688" y="4016641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1070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탄소중립 및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기후위기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대응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환경지도과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68870" y="3153210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탄소중립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생활실천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확산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882591"/>
            <a:chOff x="251520" y="1131590"/>
            <a:chExt cx="8280920" cy="112545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21521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r>
                <a:rPr lang="ko-KR" altLang="en-US" dirty="0" smtClean="0">
                  <a:solidFill>
                    <a:srgbClr val="0000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❙</a:t>
              </a:r>
              <a:r>
                <a:rPr lang="ko-KR" altLang="en-US" dirty="0" smtClean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탄소중립관련 </a:t>
              </a:r>
              <a:r>
                <a:rPr lang="ko-KR" altLang="en-US" dirty="0" err="1" smtClean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이행체계</a:t>
              </a:r>
              <a:r>
                <a:rPr lang="ko-KR" altLang="en-US" dirty="0" smtClean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및 기반 마련</a:t>
              </a:r>
              <a:endPara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28925" y="1384862"/>
              <a:ext cx="8064896" cy="872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탄소중립 지원센터 지정 추진</a:t>
              </a:r>
              <a:endParaRPr kumimoji="1"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16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16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탄소중립∙녹색성장</a:t>
              </a:r>
              <a:r>
                <a:rPr lang="ko-KR" altLang="en-US" sz="16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추진 지원을 위한 센터 </a:t>
              </a:r>
              <a:r>
                <a:rPr lang="ko-KR" altLang="en-US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지정 운영 </a:t>
              </a:r>
              <a:r>
                <a:rPr lang="en-US" altLang="ko-KR" sz="1600" baseline="30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‘24.12</a:t>
              </a:r>
              <a:r>
                <a:rPr lang="ko-KR" altLang="en-US" sz="1600" baseline="30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월 예정</a:t>
              </a:r>
              <a:endParaRPr lang="en-US" altLang="ko-KR" sz="1600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「</a:t>
              </a:r>
              <a:r>
                <a:rPr kumimoji="1" lang="ko-KR" altLang="en-US" sz="16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탄소중립∙녹색성장</a:t>
              </a:r>
              <a:r>
                <a:rPr kumimoji="1" lang="ko-KR" altLang="en-US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기본계획</a:t>
              </a:r>
              <a:r>
                <a:rPr kumimoji="1" lang="en-US" altLang="ko-KR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kumimoji="1" lang="en-US" altLang="ko-KR" sz="16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’</a:t>
              </a:r>
              <a:r>
                <a:rPr kumimoji="1" lang="en-US" altLang="ko-KR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25~’34)</a:t>
              </a:r>
              <a:r>
                <a:rPr lang="ko-KR" altLang="en-US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」</a:t>
              </a:r>
              <a:r>
                <a:rPr kumimoji="1" lang="ko-KR" altLang="en-US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및 「</a:t>
              </a:r>
              <a:r>
                <a:rPr kumimoji="1" lang="ko-KR" altLang="en-US" sz="16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기후위기</a:t>
              </a:r>
              <a:r>
                <a:rPr kumimoji="1" lang="ko-KR" altLang="en-US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적응대책</a:t>
              </a:r>
              <a:r>
                <a:rPr kumimoji="1" lang="en-US" altLang="ko-KR" sz="16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(’24</a:t>
              </a:r>
              <a:r>
                <a:rPr kumimoji="1" lang="en-US" altLang="ko-KR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~’28)</a:t>
              </a:r>
              <a:r>
                <a:rPr lang="ko-KR" altLang="en-US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」 </a:t>
              </a:r>
              <a:r>
                <a:rPr lang="ko-KR" altLang="en-US" sz="1600" baseline="30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보완 완료</a:t>
              </a:r>
              <a:endParaRPr kumimoji="1" lang="en-US" altLang="ko-KR" sz="1600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16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기본계획 및 적응대책 수립 및 이행</a:t>
              </a:r>
              <a:endParaRPr kumimoji="1"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28925" y="3579626"/>
            <a:ext cx="8064896" cy="119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‘</a:t>
            </a:r>
            <a:r>
              <a:rPr kumimoji="1" lang="ko-KR" altLang="en-US" sz="1600" b="1" dirty="0" smtClean="0">
                <a:latin typeface="+mj-lt"/>
              </a:rPr>
              <a:t>기후변화주간</a:t>
            </a:r>
            <a:r>
              <a:rPr kumimoji="1" lang="en-US" altLang="ko-KR" sz="1600" b="1" dirty="0" smtClean="0">
                <a:latin typeface="+mj-lt"/>
              </a:rPr>
              <a:t>’</a:t>
            </a:r>
            <a:r>
              <a:rPr kumimoji="1" lang="ko-KR" altLang="en-US" sz="1600" b="1" dirty="0" smtClean="0">
                <a:latin typeface="+mj-lt"/>
              </a:rPr>
              <a:t> 홍보</a:t>
            </a:r>
            <a:r>
              <a:rPr kumimoji="1" lang="en-US" altLang="ko-KR" sz="1600" b="1" dirty="0" smtClean="0">
                <a:latin typeface="+mj-lt"/>
              </a:rPr>
              <a:t>·</a:t>
            </a:r>
            <a:r>
              <a:rPr kumimoji="1" lang="ko-KR" altLang="en-US" sz="1600" b="1" dirty="0" smtClean="0">
                <a:latin typeface="+mj-lt"/>
              </a:rPr>
              <a:t>캠페인 추진 </a:t>
            </a:r>
            <a:r>
              <a:rPr kumimoji="1" lang="en-US" altLang="ko-KR" sz="1600" b="1" dirty="0" smtClean="0">
                <a:latin typeface="+mj-lt"/>
              </a:rPr>
              <a:t>(’24.4</a:t>
            </a:r>
            <a:r>
              <a:rPr kumimoji="1" lang="ko-KR" altLang="en-US" sz="1600" b="1" dirty="0" smtClean="0">
                <a:latin typeface="+mj-lt"/>
              </a:rPr>
              <a:t>월</a:t>
            </a:r>
            <a:r>
              <a:rPr kumimoji="1" lang="en-US" altLang="ko-KR" sz="1600" b="1" dirty="0" smtClean="0">
                <a:latin typeface="+mj-lt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lt"/>
              </a:rPr>
              <a:t> </a:t>
            </a:r>
            <a:r>
              <a:rPr kumimoji="1" lang="en-US" altLang="ko-KR" sz="1600" b="1" dirty="0"/>
              <a:t>‘</a:t>
            </a:r>
            <a:r>
              <a:rPr kumimoji="1" lang="ko-KR" altLang="en-US" sz="1600" b="1" dirty="0"/>
              <a:t>환경의 날</a:t>
            </a:r>
            <a:r>
              <a:rPr kumimoji="1" lang="en-US" altLang="ko-KR" sz="1600" b="1" dirty="0"/>
              <a:t>’</a:t>
            </a:r>
            <a:r>
              <a:rPr kumimoji="1" lang="ko-KR" altLang="en-US" sz="1600" b="1" dirty="0"/>
              <a:t> 기념행사 개최 </a:t>
            </a:r>
            <a:r>
              <a:rPr kumimoji="1" lang="en-US" altLang="ko-KR" sz="1600" b="1" dirty="0"/>
              <a:t>(‘24.6</a:t>
            </a:r>
            <a:r>
              <a:rPr kumimoji="1" lang="ko-KR" altLang="en-US" sz="1600" b="1" dirty="0"/>
              <a:t>월</a:t>
            </a:r>
            <a:r>
              <a:rPr kumimoji="1" lang="en-US" altLang="ko-KR" sz="1600" b="1" dirty="0" smtClean="0"/>
              <a:t>)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탄소중립포인트제</a:t>
            </a: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에너지</a:t>
            </a:r>
            <a:r>
              <a:rPr kumimoji="1" lang="en-US" altLang="ko-KR" sz="1600" b="1" baseline="30000" dirty="0" smtClean="0">
                <a:latin typeface="+mj-ea"/>
              </a:rPr>
              <a:t>229.4</a:t>
            </a:r>
            <a:r>
              <a:rPr kumimoji="1" lang="ko-KR" altLang="en-US" sz="1600" b="1" baseline="30000" dirty="0" smtClean="0">
                <a:latin typeface="+mj-ea"/>
              </a:rPr>
              <a:t>백만원</a:t>
            </a:r>
            <a:r>
              <a:rPr kumimoji="1" lang="en-US" altLang="ko-KR" sz="1600" b="1" dirty="0" smtClean="0">
                <a:latin typeface="+mj-ea"/>
              </a:rPr>
              <a:t>, </a:t>
            </a:r>
            <a:r>
              <a:rPr kumimoji="1" lang="ko-KR" altLang="en-US" sz="1600" b="1" dirty="0" smtClean="0">
                <a:latin typeface="+mj-ea"/>
              </a:rPr>
              <a:t>자동차</a:t>
            </a:r>
            <a:r>
              <a:rPr kumimoji="1" lang="en-US" altLang="ko-KR" sz="1600" b="1" baseline="30000" dirty="0" smtClean="0">
                <a:latin typeface="+mj-ea"/>
              </a:rPr>
              <a:t>22.5</a:t>
            </a:r>
            <a:r>
              <a:rPr kumimoji="1" lang="ko-KR" altLang="en-US" sz="1600" b="1" baseline="30000" dirty="0" smtClean="0">
                <a:latin typeface="+mj-ea"/>
              </a:rPr>
              <a:t>백만원 </a:t>
            </a:r>
            <a:r>
              <a:rPr kumimoji="1" lang="ko-KR" altLang="en-US" sz="1600" b="1" dirty="0" smtClean="0">
                <a:latin typeface="+mj-ea"/>
              </a:rPr>
              <a:t>운영</a:t>
            </a:r>
            <a:endParaRPr kumimoji="1" lang="en-US" altLang="ko-KR" sz="15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rcRect t="5845"/>
          <a:stretch/>
        </p:blipFill>
        <p:spPr>
          <a:xfrm>
            <a:off x="5776669" y="2877236"/>
            <a:ext cx="2626866" cy="1774651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877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미세먼지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걱정없는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대기환경 개선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환경지도과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68870" y="2266389"/>
            <a:ext cx="8241134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정확하고 촘촘한 미세먼지 정보 제공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1"/>
            <a:ext cx="8280920" cy="1109137"/>
            <a:chOff x="251520" y="1131590"/>
            <a:chExt cx="8280920" cy="663064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21521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rgbClr val="0000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❙</a:t>
              </a:r>
              <a:r>
                <a:rPr lang="ko-KR" altLang="en-US" dirty="0" smtClean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자동차 배출가스 </a:t>
              </a:r>
              <a:r>
                <a:rPr lang="ko-KR" altLang="en-US" dirty="0" err="1" smtClean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저감</a:t>
              </a:r>
              <a:r>
                <a:rPr lang="ko-KR" altLang="en-US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∙</a:t>
              </a:r>
              <a:r>
                <a:rPr lang="ko-KR" altLang="en-US" dirty="0" err="1" smtClean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단속</a:t>
              </a:r>
              <a:endPara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355060"/>
              <a:ext cx="8064896" cy="4395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dirty="0" smtClean="0">
                  <a:solidFill>
                    <a:prstClr val="black"/>
                  </a:solidFill>
                </a:rPr>
                <a:t> 노후 </a:t>
              </a:r>
              <a:r>
                <a:rPr lang="ko-KR" altLang="en-US" sz="1600" b="1" dirty="0" err="1" smtClean="0">
                  <a:solidFill>
                    <a:prstClr val="black"/>
                  </a:solidFill>
                </a:rPr>
                <a:t>경유차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600" b="1" dirty="0" err="1" smtClean="0">
                  <a:solidFill>
                    <a:prstClr val="black"/>
                  </a:solidFill>
                </a:rPr>
                <a:t>조기폐차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1,964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대 지원</a:t>
              </a:r>
              <a:r>
                <a:rPr lang="en-US" altLang="ko-KR" sz="1600" b="1" baseline="30000" dirty="0" smtClean="0">
                  <a:solidFill>
                    <a:prstClr val="black"/>
                  </a:solidFill>
                </a:rPr>
                <a:t>6,362</a:t>
              </a:r>
              <a:r>
                <a:rPr lang="ko-KR" altLang="en-US" sz="1600" b="1" baseline="30000" dirty="0" smtClean="0">
                  <a:solidFill>
                    <a:prstClr val="black"/>
                  </a:solidFill>
                </a:rPr>
                <a:t>백만원</a:t>
              </a:r>
              <a:r>
                <a:rPr lang="en-US" altLang="ko-KR" sz="1600" b="1" baseline="30000" dirty="0">
                  <a:solidFill>
                    <a:prstClr val="black"/>
                  </a:solidFill>
                </a:rPr>
                <a:t>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/ LPG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화물차 전환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24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대 지원</a:t>
              </a:r>
              <a:r>
                <a:rPr lang="en-US" altLang="ko-KR" sz="1600" b="1" baseline="30000" dirty="0" smtClean="0">
                  <a:solidFill>
                    <a:prstClr val="black"/>
                  </a:solidFill>
                </a:rPr>
                <a:t>32</a:t>
              </a:r>
              <a:r>
                <a:rPr lang="ko-KR" altLang="en-US" sz="1600" b="1" baseline="30000" dirty="0" smtClean="0">
                  <a:solidFill>
                    <a:prstClr val="black"/>
                  </a:solidFill>
                </a:rPr>
                <a:t>백만원</a:t>
              </a:r>
              <a:endParaRPr lang="en-US" altLang="ko-KR" sz="1600" b="1" baseline="3000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600" b="1" dirty="0" smtClean="0">
                  <a:solidFill>
                    <a:prstClr val="black"/>
                  </a:solidFill>
                </a:rPr>
                <a:t> ’23.12.~’24.3.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배출가스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5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등급 차량 집중단속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과태료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93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건 부과</a:t>
              </a:r>
              <a:r>
                <a:rPr lang="en-US" altLang="ko-KR" sz="1600" b="1" baseline="30000" dirty="0" smtClean="0">
                  <a:solidFill>
                    <a:prstClr val="black"/>
                  </a:solidFill>
                </a:rPr>
                <a:t>10</a:t>
              </a:r>
              <a:r>
                <a:rPr lang="ko-KR" altLang="en-US" sz="1600" b="1" baseline="30000" dirty="0" smtClean="0">
                  <a:solidFill>
                    <a:prstClr val="black"/>
                  </a:solidFill>
                </a:rPr>
                <a:t>백만원</a:t>
              </a:r>
              <a:endParaRPr kumimoji="1" lang="en-US" altLang="ko-KR" sz="1600" b="1" baseline="30000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31304" y="2692259"/>
            <a:ext cx="8064896" cy="1125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대기오염측정소 </a:t>
            </a:r>
            <a:r>
              <a:rPr kumimoji="1" lang="en-US" altLang="ko-KR" sz="1600" b="1" dirty="0" smtClean="0">
                <a:latin typeface="+mj-ea"/>
              </a:rPr>
              <a:t>3</a:t>
            </a:r>
            <a:r>
              <a:rPr kumimoji="1" lang="ko-KR" altLang="en-US" sz="1600" b="1" dirty="0" smtClean="0">
                <a:latin typeface="+mj-ea"/>
              </a:rPr>
              <a:t>개소</a:t>
            </a:r>
            <a:r>
              <a:rPr kumimoji="1" lang="en-US" altLang="ko-KR" sz="1600" b="1" baseline="30000" dirty="0" smtClean="0">
                <a:latin typeface="+mj-ea"/>
              </a:rPr>
              <a:t>(</a:t>
            </a:r>
            <a:r>
              <a:rPr kumimoji="1" lang="ko-KR" altLang="en-US" sz="1600" b="1" baseline="30000" dirty="0" err="1" smtClean="0">
                <a:latin typeface="+mj-ea"/>
              </a:rPr>
              <a:t>금촌</a:t>
            </a:r>
            <a:r>
              <a:rPr kumimoji="1" lang="en-US" altLang="ko-KR" sz="1600" b="1" baseline="30000" dirty="0" smtClean="0">
                <a:latin typeface="+mj-ea"/>
              </a:rPr>
              <a:t>, </a:t>
            </a:r>
            <a:r>
              <a:rPr kumimoji="1" lang="ko-KR" altLang="en-US" sz="1600" b="1" baseline="30000" dirty="0" smtClean="0">
                <a:latin typeface="+mj-ea"/>
              </a:rPr>
              <a:t>운정</a:t>
            </a:r>
            <a:r>
              <a:rPr kumimoji="1" lang="en-US" altLang="ko-KR" sz="1600" b="1" baseline="30000" dirty="0" smtClean="0">
                <a:latin typeface="+mj-ea"/>
              </a:rPr>
              <a:t>, </a:t>
            </a:r>
            <a:r>
              <a:rPr kumimoji="1" lang="ko-KR" altLang="en-US" sz="1600" b="1" baseline="30000" dirty="0" smtClean="0">
                <a:latin typeface="+mj-ea"/>
              </a:rPr>
              <a:t>파주</a:t>
            </a:r>
            <a:r>
              <a:rPr kumimoji="1" lang="en-US" altLang="ko-KR" sz="1600" b="1" baseline="30000" dirty="0" smtClean="0">
                <a:latin typeface="+mj-ea"/>
              </a:rPr>
              <a:t>)</a:t>
            </a:r>
            <a:r>
              <a:rPr kumimoji="1" lang="ko-KR" altLang="en-US" sz="1600" b="1" baseline="30000" dirty="0" smtClean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운영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우리동네 미세먼지 </a:t>
            </a:r>
            <a:r>
              <a:rPr kumimoji="1" lang="ko-KR" altLang="en-US" sz="1600" b="1" dirty="0" err="1" smtClean="0">
                <a:latin typeface="+mj-ea"/>
              </a:rPr>
              <a:t>알림시스템</a:t>
            </a:r>
            <a:r>
              <a:rPr kumimoji="1" lang="ko-KR" altLang="en-US" sz="1600" b="1" dirty="0" smtClean="0">
                <a:latin typeface="+mj-ea"/>
              </a:rPr>
              <a:t> 연계 </a:t>
            </a:r>
            <a:r>
              <a:rPr kumimoji="1" lang="ko-KR" altLang="en-US" sz="1600" b="1" dirty="0" err="1" smtClean="0">
                <a:latin typeface="+mj-ea"/>
              </a:rPr>
              <a:t>간이측정기</a:t>
            </a:r>
            <a:r>
              <a:rPr kumimoji="1" lang="en-US" altLang="ko-KR" sz="1600" b="1" dirty="0" smtClean="0">
                <a:latin typeface="+mj-ea"/>
              </a:rPr>
              <a:t> 23</a:t>
            </a:r>
            <a:r>
              <a:rPr kumimoji="1" lang="ko-KR" altLang="en-US" sz="1600" b="1" dirty="0" smtClean="0">
                <a:latin typeface="+mj-ea"/>
              </a:rPr>
              <a:t>개소 운영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정보취약계층 해소를 위한 미세먼지 신호등 </a:t>
            </a:r>
            <a:r>
              <a:rPr kumimoji="1" lang="en-US" altLang="ko-KR" sz="1600" b="1" dirty="0" smtClean="0">
                <a:latin typeface="+mj-ea"/>
              </a:rPr>
              <a:t>35</a:t>
            </a:r>
            <a:r>
              <a:rPr kumimoji="1" lang="ko-KR" altLang="en-US" sz="1600" b="1" dirty="0" smtClean="0">
                <a:latin typeface="+mj-ea"/>
              </a:rPr>
              <a:t>개소 운영</a:t>
            </a:r>
            <a:endParaRPr kumimoji="1" lang="en-US" altLang="ko-KR" sz="1600" b="1" dirty="0" smtClean="0"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36278" y="4289710"/>
            <a:ext cx="8064896" cy="58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500" b="1" dirty="0" smtClean="0">
                <a:solidFill>
                  <a:prstClr val="black"/>
                </a:solidFill>
              </a:rPr>
              <a:t> 2024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년 파주시 미세먼지 대응 종합대책 수립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(’24.1.)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500" b="1" dirty="0" smtClean="0">
                <a:solidFill>
                  <a:prstClr val="black"/>
                </a:solidFill>
              </a:rPr>
              <a:t> ’23 ~ ‘24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년 친환경 보일러 </a:t>
            </a:r>
            <a:r>
              <a:rPr lang="ko-KR" altLang="en-US" sz="1500" b="1" dirty="0" smtClean="0"/>
              <a:t>설치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2,991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대 지원</a:t>
            </a:r>
            <a:r>
              <a:rPr lang="en-US" altLang="ko-KR" sz="1500" b="1" baseline="30000" dirty="0" smtClean="0">
                <a:solidFill>
                  <a:prstClr val="black"/>
                </a:solidFill>
              </a:rPr>
              <a:t>317.6</a:t>
            </a:r>
            <a:r>
              <a:rPr lang="ko-KR" altLang="en-US" sz="1500" b="1" baseline="30000" dirty="0" smtClean="0">
                <a:solidFill>
                  <a:prstClr val="black"/>
                </a:solidFill>
              </a:rPr>
              <a:t>백만원</a:t>
            </a:r>
            <a:endParaRPr kumimoji="1" lang="en-US" altLang="ko-KR" sz="1500" b="1" baseline="30000" dirty="0">
              <a:latin typeface="+mj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51520" y="3887932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생활환경 개선 및 미세먼지 취약계층 보호</a:t>
            </a:r>
            <a:endParaRPr lang="ko-KR" altLang="en-US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9" t="20884" r="13939" b="4737"/>
          <a:stretch/>
        </p:blipFill>
        <p:spPr>
          <a:xfrm>
            <a:off x="6560842" y="2240729"/>
            <a:ext cx="1982772" cy="26328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29433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쾌적한 파주 조성을 위한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환경 오염원 맞춤형 안심 관리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환경지도과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179512" y="1068263"/>
            <a:ext cx="8481626" cy="36928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700" b="1" dirty="0" smtClean="0">
                <a:solidFill>
                  <a:schemeClr val="tx1"/>
                </a:solidFill>
                <a:latin typeface="+mn-ea"/>
              </a:rPr>
              <a:t>환경오염물질 배출 사업장 관리</a:t>
            </a:r>
            <a:r>
              <a:rPr lang="en-US" altLang="ko-KR" sz="1700" b="1" dirty="0" smtClean="0">
                <a:solidFill>
                  <a:schemeClr val="tx1"/>
                </a:solidFill>
                <a:latin typeface="+mn-ea"/>
              </a:rPr>
              <a:t>·</a:t>
            </a:r>
            <a:r>
              <a:rPr lang="ko-KR" altLang="en-US" sz="1700" b="1" dirty="0" smtClean="0">
                <a:solidFill>
                  <a:schemeClr val="tx1"/>
                </a:solidFill>
                <a:latin typeface="+mn-ea"/>
              </a:rPr>
              <a:t>지원 사업 추진 </a:t>
            </a:r>
            <a:endParaRPr lang="ko-KR" altLang="en-US" sz="17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323528" y="1742967"/>
            <a:ext cx="8064896" cy="3163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40000"/>
              </a:lnSpc>
              <a:buFont typeface="Wingdings" pitchFamily="2" charset="2"/>
              <a:buChar char="§"/>
            </a:pPr>
            <a:r>
              <a:rPr kumimoji="1" lang="ko-KR" altLang="en-US" sz="1350" b="1" dirty="0" smtClean="0">
                <a:latin typeface="+mj-lt"/>
              </a:rPr>
              <a:t> 사업대상 </a:t>
            </a:r>
            <a:r>
              <a:rPr kumimoji="1" lang="en-US" altLang="ko-KR" sz="1350" b="1" dirty="0" smtClean="0">
                <a:latin typeface="+mj-lt"/>
              </a:rPr>
              <a:t>: </a:t>
            </a:r>
            <a:r>
              <a:rPr kumimoji="1" lang="ko-KR" altLang="en-US" sz="1350" b="1" dirty="0" smtClean="0">
                <a:latin typeface="+mj-lt"/>
              </a:rPr>
              <a:t>대기</a:t>
            </a:r>
            <a:r>
              <a:rPr kumimoji="1" lang="en-US" altLang="ko-KR" sz="1350" b="1" dirty="0" smtClean="0">
                <a:latin typeface="+mj-lt"/>
              </a:rPr>
              <a:t>, </a:t>
            </a:r>
            <a:r>
              <a:rPr kumimoji="1" lang="ko-KR" altLang="en-US" sz="1350" b="1" dirty="0" smtClean="0">
                <a:latin typeface="+mj-lt"/>
              </a:rPr>
              <a:t>폐수배출시설 사업장</a:t>
            </a:r>
            <a:endParaRPr kumimoji="1" lang="en-US" altLang="ko-KR" sz="1350" b="1" dirty="0" smtClean="0">
              <a:latin typeface="+mj-lt"/>
            </a:endParaRPr>
          </a:p>
          <a:p>
            <a:pPr>
              <a:lnSpc>
                <a:spcPct val="140000"/>
              </a:lnSpc>
              <a:buFont typeface="Wingdings" pitchFamily="2" charset="2"/>
              <a:buChar char="§"/>
            </a:pPr>
            <a:r>
              <a:rPr kumimoji="1" lang="en-US" altLang="ko-KR" sz="1350" b="1" dirty="0" smtClean="0"/>
              <a:t> </a:t>
            </a:r>
            <a:r>
              <a:rPr kumimoji="1" lang="ko-KR" altLang="en-US" sz="1350" b="1" dirty="0" smtClean="0"/>
              <a:t>사 업 비  </a:t>
            </a:r>
            <a:r>
              <a:rPr kumimoji="1" lang="en-US" altLang="ko-KR" sz="1350" b="1" dirty="0" smtClean="0"/>
              <a:t>: 3,093</a:t>
            </a:r>
            <a:r>
              <a:rPr kumimoji="1" lang="ko-KR" altLang="en-US" sz="1350" b="1" dirty="0" smtClean="0"/>
              <a:t>백만원</a:t>
            </a:r>
            <a:endParaRPr kumimoji="1" lang="en-US" altLang="ko-KR" sz="1350" b="1" dirty="0" smtClean="0"/>
          </a:p>
          <a:p>
            <a:pPr>
              <a:lnSpc>
                <a:spcPct val="140000"/>
              </a:lnSpc>
              <a:buFont typeface="Wingdings" pitchFamily="2" charset="2"/>
              <a:buChar char="§"/>
            </a:pPr>
            <a:r>
              <a:rPr kumimoji="1" lang="en-US" altLang="ko-KR" sz="1350" b="1" dirty="0" smtClean="0"/>
              <a:t> </a:t>
            </a:r>
            <a:r>
              <a:rPr kumimoji="1" lang="ko-KR" altLang="en-US" sz="1350" b="1" dirty="0" smtClean="0"/>
              <a:t>사업기간 </a:t>
            </a:r>
            <a:r>
              <a:rPr kumimoji="1" lang="en-US" altLang="ko-KR" sz="1350" b="1" dirty="0" smtClean="0"/>
              <a:t>: 2024. 2. ~ 2024. 12.</a:t>
            </a:r>
            <a:r>
              <a:rPr kumimoji="1" lang="ko-KR" altLang="en-US" sz="1350" b="1" dirty="0" smtClean="0"/>
              <a:t> </a:t>
            </a:r>
            <a:endParaRPr kumimoji="1" lang="en-US" altLang="ko-KR" sz="1350" b="1" dirty="0" smtClean="0"/>
          </a:p>
          <a:p>
            <a:pPr>
              <a:lnSpc>
                <a:spcPct val="140000"/>
              </a:lnSpc>
              <a:buFont typeface="Wingdings" pitchFamily="2" charset="2"/>
              <a:buChar char="§"/>
            </a:pPr>
            <a:r>
              <a:rPr kumimoji="1" lang="en-US" altLang="ko-KR" sz="1350" b="1" dirty="0" smtClean="0">
                <a:latin typeface="+mj-lt"/>
              </a:rPr>
              <a:t> </a:t>
            </a:r>
            <a:r>
              <a:rPr kumimoji="1" lang="ko-KR" altLang="en-US" sz="1350" b="1" dirty="0" smtClean="0">
                <a:latin typeface="+mj-lt"/>
              </a:rPr>
              <a:t>사업내용 </a:t>
            </a:r>
            <a:endParaRPr kumimoji="1" lang="en-US" altLang="ko-KR" sz="135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kumimoji="1" lang="en-US" altLang="ko-KR" sz="1350" b="1" dirty="0" smtClean="0">
                <a:latin typeface="+mj-lt"/>
              </a:rPr>
              <a:t> </a:t>
            </a:r>
            <a:r>
              <a:rPr kumimoji="1" lang="ko-KR" altLang="en-US" sz="1350" b="1" dirty="0" smtClean="0"/>
              <a:t> </a:t>
            </a:r>
            <a:r>
              <a:rPr kumimoji="1" lang="en-US" altLang="ko-KR" sz="1350" b="1" dirty="0" smtClean="0"/>
              <a:t>- </a:t>
            </a:r>
            <a:r>
              <a:rPr kumimoji="1" lang="ko-KR" altLang="en-US" sz="1350" b="1" dirty="0" smtClean="0"/>
              <a:t>대기오염 방지시설 노후시설 개선 비용 지원</a:t>
            </a:r>
            <a:endParaRPr kumimoji="1" lang="en-US" altLang="ko-KR" sz="1350" b="1" dirty="0" smtClean="0"/>
          </a:p>
          <a:p>
            <a:pPr>
              <a:lnSpc>
                <a:spcPct val="140000"/>
              </a:lnSpc>
            </a:pPr>
            <a:r>
              <a:rPr kumimoji="1" lang="en-US" altLang="ko-KR" sz="1350" b="1" dirty="0" smtClean="0"/>
              <a:t>  - </a:t>
            </a:r>
            <a:r>
              <a:rPr kumimoji="1" lang="ko-KR" altLang="en-US" sz="1350" b="1" dirty="0" smtClean="0"/>
              <a:t>방지시설 성능검사 및 유지보수</a:t>
            </a:r>
            <a:r>
              <a:rPr kumimoji="1" lang="en-US" altLang="ko-KR" sz="1350" b="1" dirty="0" smtClean="0"/>
              <a:t>·</a:t>
            </a:r>
            <a:r>
              <a:rPr kumimoji="1" lang="ko-KR" altLang="en-US" sz="1350" b="1" dirty="0" smtClean="0"/>
              <a:t>관리 지원</a:t>
            </a:r>
            <a:endParaRPr kumimoji="1" lang="en-US" altLang="ko-KR" sz="1350" b="1" dirty="0" smtClean="0"/>
          </a:p>
          <a:p>
            <a:pPr>
              <a:lnSpc>
                <a:spcPct val="140000"/>
              </a:lnSpc>
            </a:pPr>
            <a:r>
              <a:rPr kumimoji="1" lang="en-US" altLang="ko-KR" sz="1350" b="1" dirty="0" smtClean="0"/>
              <a:t>  - </a:t>
            </a:r>
            <a:r>
              <a:rPr kumimoji="1" lang="ko-KR" altLang="en-US" sz="1350" b="1" dirty="0" smtClean="0"/>
              <a:t>수질오염 방지시설 노후시설 개선</a:t>
            </a:r>
            <a:endParaRPr kumimoji="1" lang="en-US" altLang="ko-KR" sz="1350" b="1" dirty="0"/>
          </a:p>
          <a:p>
            <a:pPr>
              <a:lnSpc>
                <a:spcPct val="140000"/>
              </a:lnSpc>
              <a:buFont typeface="Wingdings" pitchFamily="2" charset="2"/>
              <a:buChar char="§"/>
            </a:pPr>
            <a:r>
              <a:rPr kumimoji="1" lang="en-US" altLang="ko-KR" sz="1350" b="1" dirty="0"/>
              <a:t> </a:t>
            </a:r>
            <a:r>
              <a:rPr kumimoji="1" lang="ko-KR" altLang="en-US" sz="1350" b="1" dirty="0" smtClean="0"/>
              <a:t>추진실적</a:t>
            </a:r>
            <a:r>
              <a:rPr kumimoji="1" lang="en-US" altLang="ko-KR" sz="1350" b="1" dirty="0" smtClean="0"/>
              <a:t> </a:t>
            </a:r>
            <a:r>
              <a:rPr kumimoji="1" lang="ko-KR" altLang="en-US" sz="1350" b="1" dirty="0" smtClean="0">
                <a:latin typeface="+mj-lt"/>
              </a:rPr>
              <a:t>및 계획</a:t>
            </a:r>
            <a:endParaRPr kumimoji="1" lang="en-US" altLang="ko-KR" sz="135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kumimoji="1" lang="en-US" altLang="ko-KR" sz="1350" b="1" dirty="0" smtClean="0">
                <a:latin typeface="+mj-lt"/>
              </a:rPr>
              <a:t>  - 2024.  2.  </a:t>
            </a:r>
            <a:r>
              <a:rPr kumimoji="1" lang="ko-KR" altLang="en-US" sz="1350" b="1" dirty="0" smtClean="0">
                <a:latin typeface="+mj-lt"/>
              </a:rPr>
              <a:t>사업 위</a:t>
            </a:r>
            <a:r>
              <a:rPr kumimoji="1" lang="en-US" altLang="ko-KR" sz="1350" b="1" dirty="0" smtClean="0">
                <a:latin typeface="+mj-lt"/>
              </a:rPr>
              <a:t>·</a:t>
            </a:r>
            <a:r>
              <a:rPr kumimoji="1" lang="ko-KR" altLang="en-US" sz="1350" b="1" dirty="0" smtClean="0">
                <a:latin typeface="+mj-lt"/>
              </a:rPr>
              <a:t>수탁 계약 체결</a:t>
            </a:r>
            <a:r>
              <a:rPr kumimoji="1" lang="en-US" altLang="ko-KR" sz="1350" b="1" dirty="0" smtClean="0">
                <a:latin typeface="+mj-lt"/>
              </a:rPr>
              <a:t>(</a:t>
            </a:r>
            <a:r>
              <a:rPr kumimoji="1" lang="ko-KR" altLang="en-US" sz="1350" b="1" dirty="0" smtClean="0">
                <a:latin typeface="+mj-lt"/>
              </a:rPr>
              <a:t>시 ↔ 경기대진테크노파크</a:t>
            </a:r>
            <a:r>
              <a:rPr kumimoji="1" lang="en-US" altLang="ko-KR" sz="1350" b="1" dirty="0" smtClean="0">
                <a:latin typeface="+mj-lt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1" lang="en-US" altLang="ko-KR" sz="1350" b="1" dirty="0" smtClean="0"/>
              <a:t>  - 2024.  3.  </a:t>
            </a:r>
            <a:r>
              <a:rPr kumimoji="1" lang="ko-KR" altLang="en-US" sz="1350" b="1" dirty="0" smtClean="0"/>
              <a:t>사업 공고</a:t>
            </a:r>
            <a:endParaRPr kumimoji="1" lang="en-US" altLang="ko-KR" sz="1350" b="1" dirty="0"/>
          </a:p>
          <a:p>
            <a:pPr>
              <a:lnSpc>
                <a:spcPct val="140000"/>
              </a:lnSpc>
            </a:pPr>
            <a:r>
              <a:rPr kumimoji="1" lang="en-US" altLang="ko-KR" sz="1350" b="1" dirty="0"/>
              <a:t>  - 2024. </a:t>
            </a:r>
            <a:r>
              <a:rPr kumimoji="1" lang="en-US" altLang="ko-KR" sz="1350" b="1" dirty="0" smtClean="0"/>
              <a:t> 4.  </a:t>
            </a:r>
            <a:r>
              <a:rPr kumimoji="1" lang="ko-KR" altLang="en-US" sz="1350" b="1" dirty="0" err="1" smtClean="0"/>
              <a:t>지원사업장</a:t>
            </a:r>
            <a:r>
              <a:rPr kumimoji="1" lang="ko-KR" altLang="en-US" sz="1350" b="1" dirty="0" smtClean="0"/>
              <a:t> 선정 및 착공</a:t>
            </a:r>
            <a:endParaRPr kumimoji="1" lang="en-US" altLang="ko-KR" sz="1350" b="1" dirty="0" smtClean="0"/>
          </a:p>
          <a:p>
            <a:pPr>
              <a:lnSpc>
                <a:spcPct val="140000"/>
              </a:lnSpc>
            </a:pPr>
            <a:r>
              <a:rPr kumimoji="1" lang="en-US" altLang="ko-KR" sz="1350" b="1" dirty="0" smtClean="0"/>
              <a:t>  </a:t>
            </a:r>
            <a:r>
              <a:rPr kumimoji="1" lang="en-US" altLang="ko-KR" sz="1350" b="1" dirty="0"/>
              <a:t>- 2024. </a:t>
            </a:r>
            <a:r>
              <a:rPr kumimoji="1" lang="en-US" altLang="ko-KR" sz="1350" b="1" dirty="0" smtClean="0"/>
              <a:t>12.  </a:t>
            </a:r>
            <a:r>
              <a:rPr kumimoji="1" lang="ko-KR" altLang="en-US" sz="1350" b="1" dirty="0" smtClean="0"/>
              <a:t>사업종료 및 정산</a:t>
            </a:r>
            <a:endParaRPr kumimoji="1" lang="en-US" altLang="ko-KR" sz="1350" b="1" dirty="0"/>
          </a:p>
          <a:p>
            <a:pPr>
              <a:lnSpc>
                <a:spcPct val="140000"/>
              </a:lnSpc>
            </a:pPr>
            <a:endParaRPr kumimoji="1" lang="en-US" altLang="ko-KR" sz="1350" b="1" dirty="0" smtClean="0">
              <a:latin typeface="+mj-lt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006" y="1599585"/>
            <a:ext cx="2179434" cy="129403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439" y="3242502"/>
            <a:ext cx="2189074" cy="138292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1" name="모서리가 둥근 직사각형 10"/>
          <p:cNvSpPr/>
          <p:nvPr/>
        </p:nvSpPr>
        <p:spPr>
          <a:xfrm>
            <a:off x="6276130" y="2935743"/>
            <a:ext cx="2196383" cy="222507"/>
          </a:xfrm>
          <a:prstGeom prst="roundRect">
            <a:avLst/>
          </a:prstGeom>
          <a:solidFill>
            <a:srgbClr val="DCE6F2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대기오염방지시설 개선</a:t>
            </a:r>
            <a:endParaRPr lang="ko-KR" altLang="en-US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276130" y="4673604"/>
            <a:ext cx="2196383" cy="222507"/>
          </a:xfrm>
          <a:prstGeom prst="roundRect">
            <a:avLst/>
          </a:prstGeom>
          <a:solidFill>
            <a:srgbClr val="DCE6F2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수질오염방지시설 개선</a:t>
            </a:r>
            <a:endParaRPr lang="ko-KR" altLang="en-US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07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모서리가 둥근 직사각형 22"/>
          <p:cNvSpPr/>
          <p:nvPr/>
        </p:nvSpPr>
        <p:spPr>
          <a:xfrm>
            <a:off x="179512" y="1057077"/>
            <a:ext cx="8479445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환경지도과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395738" y="2807394"/>
            <a:ext cx="8263220" cy="462470"/>
            <a:chOff x="321350" y="2796274"/>
            <a:chExt cx="8736784" cy="462470"/>
          </a:xfrm>
        </p:grpSpPr>
        <p:sp>
          <p:nvSpPr>
            <p:cNvPr id="42" name="TextBox 41"/>
            <p:cNvSpPr txBox="1"/>
            <p:nvPr/>
          </p:nvSpPr>
          <p:spPr bwMode="auto">
            <a:xfrm>
              <a:off x="321350" y="2796274"/>
              <a:ext cx="6768752" cy="387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kumimoji="1" lang="ko-KR" altLang="en-US" sz="14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1F497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3" name="Rectangle 4"/>
            <p:cNvSpPr>
              <a:spLocks noChangeArrowheads="1"/>
            </p:cNvSpPr>
            <p:nvPr/>
          </p:nvSpPr>
          <p:spPr bwMode="auto">
            <a:xfrm>
              <a:off x="7566713" y="3167962"/>
              <a:ext cx="1491421" cy="907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44" name="모서리가 둥근 직사각형 43"/>
          <p:cNvSpPr/>
          <p:nvPr/>
        </p:nvSpPr>
        <p:spPr>
          <a:xfrm>
            <a:off x="179512" y="699542"/>
            <a:ext cx="8479445" cy="363887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공공폐수처리시설 운영관리 및 설치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5" name="TextBox 44"/>
          <p:cNvSpPr txBox="1"/>
          <p:nvPr/>
        </p:nvSpPr>
        <p:spPr bwMode="auto">
          <a:xfrm>
            <a:off x="327634" y="2319191"/>
            <a:ext cx="6768752" cy="324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1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0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234021" y="987574"/>
            <a:ext cx="8298419" cy="1944216"/>
            <a:chOff x="467661" y="2816596"/>
            <a:chExt cx="8424936" cy="2715740"/>
          </a:xfrm>
        </p:grpSpPr>
        <p:sp>
          <p:nvSpPr>
            <p:cNvPr id="47" name="TextBox 46"/>
            <p:cNvSpPr txBox="1"/>
            <p:nvPr/>
          </p:nvSpPr>
          <p:spPr bwMode="auto">
            <a:xfrm>
              <a:off x="467661" y="2816596"/>
              <a:ext cx="8424936" cy="241825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50000"/>
                </a:lnSpc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endPara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</a:endParaRPr>
            </a:p>
            <a:p>
              <a:pPr marL="171450" indent="-171450"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endParaRPr lang="en-US" altLang="ko-KR" sz="1200" b="1" dirty="0" smtClean="0"/>
            </a:p>
            <a:p>
              <a:pPr marL="171450" indent="-171450"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ko-KR" altLang="en-US" sz="1200" b="1" dirty="0" smtClean="0"/>
                <a:t>대      상 </a:t>
              </a:r>
              <a:r>
                <a:rPr lang="en-US" altLang="ko-KR" sz="1200" b="1" dirty="0" smtClean="0"/>
                <a:t>: </a:t>
              </a:r>
              <a:r>
                <a:rPr lang="ko-KR" altLang="en-US" sz="1200" b="1" dirty="0" smtClean="0"/>
                <a:t>파주</a:t>
              </a:r>
              <a:r>
                <a:rPr lang="en-US" altLang="ko-KR" sz="1200" b="1" dirty="0" smtClean="0"/>
                <a:t>LCD, </a:t>
              </a:r>
              <a:r>
                <a:rPr lang="ko-KR" altLang="en-US" sz="1200" b="1" dirty="0" smtClean="0"/>
                <a:t>문산</a:t>
              </a:r>
              <a:r>
                <a:rPr lang="en-US" altLang="ko-KR" sz="1200" b="1" dirty="0" smtClean="0"/>
                <a:t>, </a:t>
              </a:r>
              <a:r>
                <a:rPr lang="ko-KR" altLang="en-US" sz="1200" b="1" dirty="0" err="1" smtClean="0"/>
                <a:t>월롱</a:t>
              </a:r>
              <a:r>
                <a:rPr lang="ko-KR" altLang="en-US" sz="1200" b="1" dirty="0" smtClean="0"/>
                <a:t> 공공폐수처리시설</a:t>
              </a:r>
              <a:r>
                <a:rPr lang="en-US" altLang="ko-KR" sz="1200" b="1" dirty="0" smtClean="0"/>
                <a:t>(</a:t>
              </a:r>
              <a:r>
                <a:rPr lang="ko-KR" altLang="en-US" sz="1200" b="1" dirty="0" smtClean="0"/>
                <a:t>총 </a:t>
              </a:r>
              <a:r>
                <a:rPr lang="en-US" altLang="ko-KR" sz="1200" b="1" dirty="0" smtClean="0"/>
                <a:t>307,000</a:t>
              </a:r>
              <a:r>
                <a:rPr lang="ko-KR" altLang="en-US" sz="1200" b="1" dirty="0" smtClean="0"/>
                <a:t>㎥</a:t>
              </a:r>
              <a:r>
                <a:rPr lang="en-US" altLang="ko-KR" sz="1200" b="1" dirty="0" smtClean="0"/>
                <a:t>/</a:t>
              </a:r>
              <a:r>
                <a:rPr lang="ko-KR" altLang="en-US" sz="1200" b="1" dirty="0" smtClean="0"/>
                <a:t>일</a:t>
              </a:r>
              <a:r>
                <a:rPr lang="en-US" altLang="ko-KR" sz="1200" b="1" dirty="0" smtClean="0"/>
                <a:t>) </a:t>
              </a:r>
            </a:p>
            <a:p>
              <a:pPr marL="171450" indent="-171450"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ko-KR" altLang="en-US" sz="1200" b="1" spc="70" dirty="0" smtClean="0"/>
                <a:t>사 업 비 </a:t>
              </a:r>
              <a:r>
                <a:rPr lang="en-US" altLang="ko-KR" sz="1200" b="1" dirty="0" smtClean="0"/>
                <a:t>: </a:t>
              </a:r>
              <a:r>
                <a:rPr lang="ko-KR" altLang="en-US" sz="1200" b="1" dirty="0" smtClean="0"/>
                <a:t>연간 </a:t>
              </a:r>
              <a:r>
                <a:rPr lang="en-US" altLang="ko-KR" sz="1200" b="1" dirty="0" smtClean="0"/>
                <a:t>488</a:t>
              </a:r>
              <a:r>
                <a:rPr lang="ko-KR" altLang="en-US" sz="1200" b="1" dirty="0" smtClean="0"/>
                <a:t>억원</a:t>
              </a:r>
              <a:endParaRPr lang="en-US" altLang="ko-KR" sz="1200" b="1" dirty="0" smtClean="0"/>
            </a:p>
            <a:p>
              <a:pPr marL="171450" indent="-171450"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ko-KR" altLang="en-US" sz="1200" b="1" dirty="0" smtClean="0"/>
                <a:t>운영업체 </a:t>
              </a:r>
              <a:r>
                <a:rPr lang="en-US" altLang="ko-KR" sz="1200" b="1" dirty="0" smtClean="0"/>
                <a:t>: </a:t>
              </a:r>
              <a:r>
                <a:rPr lang="ko-KR" altLang="en-US" sz="1200" b="1" dirty="0" err="1" smtClean="0"/>
                <a:t>리뉴어스</a:t>
              </a:r>
              <a:r>
                <a:rPr lang="ko-KR" altLang="en-US" sz="1200" b="1" dirty="0" smtClean="0"/>
                <a:t>㈜</a:t>
              </a:r>
              <a:r>
                <a:rPr lang="en-US" altLang="ko-KR" sz="1200" b="1" dirty="0" smtClean="0"/>
                <a:t> </a:t>
              </a:r>
              <a:r>
                <a:rPr lang="ko-KR" altLang="en-US" sz="1200" b="1" dirty="0" smtClean="0"/>
                <a:t>등 </a:t>
              </a:r>
              <a:r>
                <a:rPr lang="en-US" altLang="ko-KR" sz="1200" b="1" dirty="0" smtClean="0"/>
                <a:t>4</a:t>
              </a:r>
              <a:r>
                <a:rPr lang="ko-KR" altLang="en-US" sz="1200" b="1" dirty="0" smtClean="0"/>
                <a:t>개 업체</a:t>
              </a:r>
              <a:endParaRPr lang="en-US" altLang="ko-KR" sz="1200" b="1" dirty="0" smtClean="0"/>
            </a:p>
            <a:p>
              <a:pPr marL="171450" indent="-171450"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ko-KR" altLang="en-US" sz="1200" b="1" dirty="0" smtClean="0"/>
                <a:t>계약기간 </a:t>
              </a:r>
              <a:r>
                <a:rPr lang="en-US" altLang="ko-KR" sz="1200" b="1" dirty="0"/>
                <a:t>: </a:t>
              </a:r>
              <a:r>
                <a:rPr lang="en-US" altLang="ko-KR" sz="1200" b="1" dirty="0" smtClean="0"/>
                <a:t>2021. </a:t>
              </a:r>
              <a:r>
                <a:rPr lang="en-US" altLang="ko-KR" sz="1200" b="1" dirty="0"/>
                <a:t>9. 1. ~ </a:t>
              </a:r>
              <a:r>
                <a:rPr lang="en-US" altLang="ko-KR" sz="1200" b="1" dirty="0" smtClean="0"/>
                <a:t>2024. </a:t>
              </a:r>
              <a:r>
                <a:rPr lang="en-US" altLang="ko-KR" sz="1200" b="1" dirty="0"/>
                <a:t>8. 31.(3</a:t>
              </a:r>
              <a:r>
                <a:rPr lang="ko-KR" altLang="en-US" sz="1200" b="1" dirty="0"/>
                <a:t>년간</a:t>
              </a:r>
              <a:r>
                <a:rPr lang="en-US" altLang="ko-KR" sz="1200" b="1" dirty="0" smtClean="0"/>
                <a:t>)</a:t>
              </a:r>
              <a:endParaRPr lang="en-US" altLang="ko-KR" sz="1200" b="1" dirty="0"/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537491" y="5015272"/>
              <a:ext cx="6768752" cy="5170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kumimoji="1" lang="ko-KR" altLang="en-US" sz="14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1F497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sp>
        <p:nvSpPr>
          <p:cNvPr id="49" name="TextBox 48"/>
          <p:cNvSpPr txBox="1"/>
          <p:nvPr/>
        </p:nvSpPr>
        <p:spPr bwMode="auto">
          <a:xfrm>
            <a:off x="251520" y="3346215"/>
            <a:ext cx="5279901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smtClean="0"/>
              <a:t>위      </a:t>
            </a:r>
            <a:r>
              <a:rPr lang="ko-KR" altLang="en-US" sz="1200" b="1" dirty="0"/>
              <a:t>치 </a:t>
            </a:r>
            <a:r>
              <a:rPr lang="en-US" altLang="ko-KR" sz="1200" b="1" dirty="0"/>
              <a:t>: </a:t>
            </a:r>
            <a:r>
              <a:rPr lang="ko-KR" altLang="en-US" sz="1200" b="1" dirty="0" err="1" smtClean="0"/>
              <a:t>월롱면</a:t>
            </a:r>
            <a:r>
              <a:rPr lang="ko-KR" altLang="en-US" sz="1200" b="1" dirty="0" smtClean="0"/>
              <a:t> </a:t>
            </a:r>
            <a:r>
              <a:rPr lang="ko-KR" altLang="en-US" sz="1200" b="1" dirty="0" err="1" smtClean="0"/>
              <a:t>덕은리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1229 LCD </a:t>
            </a:r>
            <a:r>
              <a:rPr lang="ko-KR" altLang="en-US" sz="1200" b="1" dirty="0" smtClean="0"/>
              <a:t>공공폐수처리시설 부지 내</a:t>
            </a:r>
            <a:endParaRPr lang="en-US" altLang="ko-KR" sz="1200" b="1" dirty="0" smtClean="0"/>
          </a:p>
          <a:p>
            <a:pPr marL="171450" indent="-17145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smtClean="0"/>
              <a:t>사업내용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화재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폭발 등으로 인한 사고 </a:t>
            </a:r>
            <a:r>
              <a:rPr lang="ko-KR" altLang="en-US" sz="1200" b="1" dirty="0" err="1" smtClean="0"/>
              <a:t>유출수</a:t>
            </a:r>
            <a:r>
              <a:rPr lang="ko-KR" altLang="en-US" sz="1200" b="1" dirty="0" smtClean="0"/>
              <a:t> 하천 </a:t>
            </a:r>
            <a:r>
              <a:rPr lang="ko-KR" altLang="en-US" sz="1200" b="1" dirty="0" err="1" smtClean="0"/>
              <a:t>직유입</a:t>
            </a:r>
            <a:r>
              <a:rPr lang="ko-KR" altLang="en-US" sz="1200" b="1" dirty="0" smtClean="0"/>
              <a:t> 차단을 </a:t>
            </a:r>
            <a:endParaRPr lang="en-US" altLang="ko-KR" sz="1200" b="1" dirty="0" smtClean="0"/>
          </a:p>
          <a:p>
            <a:pPr>
              <a:spcBef>
                <a:spcPct val="50000"/>
              </a:spcBef>
            </a:pPr>
            <a:r>
              <a:rPr lang="en-US" altLang="ko-KR" sz="1200" b="1" dirty="0" smtClean="0"/>
              <a:t>                 </a:t>
            </a:r>
            <a:r>
              <a:rPr lang="ko-KR" altLang="en-US" sz="1200" b="1" dirty="0" smtClean="0"/>
              <a:t>위한 </a:t>
            </a:r>
            <a:r>
              <a:rPr lang="ko-KR" altLang="en-US" sz="1200" b="1" dirty="0">
                <a:latin typeface="맑은 고딕" pitchFamily="50" charset="-127"/>
              </a:rPr>
              <a:t>완충저류시설 </a:t>
            </a:r>
            <a:r>
              <a:rPr lang="en-US" altLang="ko-KR" sz="1200" b="1" dirty="0">
                <a:latin typeface="맑은 고딕" pitchFamily="50" charset="-127"/>
              </a:rPr>
              <a:t>(10,000</a:t>
            </a:r>
            <a:r>
              <a:rPr lang="ko-KR" altLang="en-US" sz="1200" b="1" dirty="0">
                <a:latin typeface="맑은 고딕" pitchFamily="50" charset="-127"/>
              </a:rPr>
              <a:t>㎥</a:t>
            </a:r>
            <a:r>
              <a:rPr lang="en-US" altLang="ko-KR" sz="1200" b="1" dirty="0" smtClean="0">
                <a:latin typeface="맑은 고딕" pitchFamily="50" charset="-127"/>
              </a:rPr>
              <a:t>) </a:t>
            </a:r>
            <a:r>
              <a:rPr lang="ko-KR" altLang="en-US" sz="1200" b="1" dirty="0" smtClean="0">
                <a:latin typeface="맑은 고딕" pitchFamily="50" charset="-127"/>
              </a:rPr>
              <a:t>및</a:t>
            </a:r>
            <a:r>
              <a:rPr lang="en-US" altLang="ko-KR" sz="1200" b="1" dirty="0" smtClean="0">
                <a:latin typeface="맑은 고딕" pitchFamily="50" charset="-127"/>
              </a:rPr>
              <a:t> </a:t>
            </a:r>
            <a:r>
              <a:rPr lang="ko-KR" altLang="en-US" sz="1200" b="1" dirty="0" err="1">
                <a:latin typeface="맑은 고딕" pitchFamily="50" charset="-127"/>
              </a:rPr>
              <a:t>연계관로</a:t>
            </a:r>
            <a:r>
              <a:rPr lang="en-US" altLang="ko-KR" sz="1200" b="1" dirty="0">
                <a:latin typeface="맑은 고딕" pitchFamily="50" charset="-127"/>
              </a:rPr>
              <a:t>(4.5</a:t>
            </a:r>
            <a:r>
              <a:rPr lang="ko-KR" altLang="en-US" sz="1200" b="1" dirty="0">
                <a:latin typeface="맑은 고딕" pitchFamily="50" charset="-127"/>
              </a:rPr>
              <a:t>㎞</a:t>
            </a:r>
            <a:r>
              <a:rPr lang="en-US" altLang="ko-KR" sz="1200" b="1" dirty="0">
                <a:latin typeface="맑은 고딕" pitchFamily="50" charset="-127"/>
              </a:rPr>
              <a:t>)</a:t>
            </a:r>
            <a:r>
              <a:rPr lang="ko-KR" altLang="en-US" sz="1200" b="1" dirty="0">
                <a:latin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</a:rPr>
              <a:t>설치</a:t>
            </a:r>
            <a:endParaRPr lang="en-US" altLang="ko-KR" sz="1200" b="1" dirty="0"/>
          </a:p>
          <a:p>
            <a:pPr marL="171450" indent="-17145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smtClean="0"/>
              <a:t>사업기간 </a:t>
            </a:r>
            <a:r>
              <a:rPr lang="en-US" altLang="ko-KR" sz="1200" b="1" dirty="0"/>
              <a:t>: </a:t>
            </a:r>
            <a:r>
              <a:rPr lang="en-US" altLang="ko-KR" sz="1200" b="1" dirty="0">
                <a:latin typeface="맑은 고딕" pitchFamily="50" charset="-127"/>
              </a:rPr>
              <a:t>2022. 1. ~ </a:t>
            </a:r>
            <a:r>
              <a:rPr lang="en-US" altLang="ko-KR" sz="1200" b="1" dirty="0" smtClean="0">
                <a:latin typeface="맑은 고딕" pitchFamily="50" charset="-127"/>
              </a:rPr>
              <a:t>2027. 7. </a:t>
            </a:r>
            <a:endParaRPr lang="en-US" altLang="ko-KR" sz="1200" b="1" dirty="0"/>
          </a:p>
          <a:p>
            <a:pPr marL="171450" indent="-17145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err="1" smtClean="0"/>
              <a:t>총사업비</a:t>
            </a:r>
            <a:r>
              <a:rPr lang="en-US" altLang="ko-KR" sz="1200" b="1" dirty="0" smtClean="0"/>
              <a:t> </a:t>
            </a:r>
            <a:r>
              <a:rPr lang="en-US" altLang="ko-KR" sz="1200" b="1" dirty="0"/>
              <a:t>: </a:t>
            </a:r>
            <a:r>
              <a:rPr lang="en-US" altLang="ko-KR" sz="1200" b="1" dirty="0" smtClean="0"/>
              <a:t>194</a:t>
            </a:r>
            <a:r>
              <a:rPr lang="ko-KR" altLang="en-US" sz="1200" b="1" dirty="0" smtClean="0"/>
              <a:t>억원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국 </a:t>
            </a:r>
            <a:r>
              <a:rPr lang="en-US" altLang="ko-KR" sz="1200" b="1" dirty="0" smtClean="0"/>
              <a:t>136 </a:t>
            </a:r>
            <a:r>
              <a:rPr lang="en-US" altLang="ko-KR" sz="1200" b="1" dirty="0"/>
              <a:t>/ </a:t>
            </a:r>
            <a:r>
              <a:rPr lang="ko-KR" altLang="en-US" sz="1200" b="1" dirty="0"/>
              <a:t>원인자 </a:t>
            </a:r>
            <a:r>
              <a:rPr lang="en-US" altLang="ko-KR" sz="1200" b="1" dirty="0" smtClean="0"/>
              <a:t>58)</a:t>
            </a:r>
            <a:r>
              <a:rPr kumimoji="1" lang="en-US" altLang="ko-KR" sz="1200" dirty="0" smtClean="0">
                <a:ea typeface="-윤고딕340" pitchFamily="18" charset="-127"/>
              </a:rPr>
              <a:t> </a:t>
            </a:r>
          </a:p>
          <a:p>
            <a:pPr marL="171450" indent="-17145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err="1" smtClean="0"/>
              <a:t>향후계획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: </a:t>
            </a:r>
            <a:r>
              <a:rPr lang="en-US" altLang="ko-KR" sz="1200" b="1" dirty="0" smtClean="0">
                <a:latin typeface="맑은 고딕" pitchFamily="50" charset="-127"/>
              </a:rPr>
              <a:t>2025. 5. </a:t>
            </a:r>
            <a:r>
              <a:rPr lang="ko-KR" altLang="en-US" sz="1200" b="1" dirty="0">
                <a:latin typeface="맑은 고딕" pitchFamily="50" charset="-127"/>
              </a:rPr>
              <a:t>설계 완료 </a:t>
            </a:r>
            <a:r>
              <a:rPr lang="en-US" altLang="ko-KR" sz="1200" b="1" dirty="0">
                <a:latin typeface="맑은 고딕" pitchFamily="50" charset="-127"/>
              </a:rPr>
              <a:t>/ </a:t>
            </a:r>
            <a:r>
              <a:rPr lang="en-US" altLang="ko-KR" sz="1200" b="1" dirty="0" smtClean="0">
                <a:latin typeface="맑은 고딕" pitchFamily="50" charset="-127"/>
              </a:rPr>
              <a:t>2025. 7. </a:t>
            </a:r>
            <a:r>
              <a:rPr lang="ko-KR" altLang="en-US" sz="1200" b="1" dirty="0">
                <a:latin typeface="맑은 고딕" pitchFamily="50" charset="-127"/>
              </a:rPr>
              <a:t>착공 </a:t>
            </a:r>
            <a:r>
              <a:rPr lang="en-US" altLang="ko-KR" sz="1200" b="1" dirty="0">
                <a:latin typeface="맑은 고딕" pitchFamily="50" charset="-127"/>
              </a:rPr>
              <a:t>/ </a:t>
            </a:r>
            <a:r>
              <a:rPr lang="en-US" altLang="ko-KR" sz="1200" b="1" dirty="0" smtClean="0">
                <a:latin typeface="맑은 고딕" pitchFamily="50" charset="-127"/>
              </a:rPr>
              <a:t>2027. 7. </a:t>
            </a:r>
            <a:r>
              <a:rPr lang="ko-KR" altLang="en-US" sz="1200" b="1" dirty="0" smtClean="0">
                <a:latin typeface="맑은 고딕" pitchFamily="50" charset="-127"/>
              </a:rPr>
              <a:t>준공</a:t>
            </a:r>
            <a:endParaRPr kumimoji="1" lang="en-US" altLang="ko-KR" sz="1200" dirty="0" smtClean="0">
              <a:ea typeface="-윤고딕340" pitchFamily="18" charset="-127"/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251520" y="1138075"/>
            <a:ext cx="8064896" cy="3888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공공폐수처리시설 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통합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운영관리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55" name="모서리가 둥근 직사각형 54"/>
          <p:cNvSpPr/>
          <p:nvPr/>
        </p:nvSpPr>
        <p:spPr>
          <a:xfrm>
            <a:off x="323580" y="2931790"/>
            <a:ext cx="7776812" cy="388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spc="-100" dirty="0" smtClean="0">
                <a:solidFill>
                  <a:schemeClr val="tx1"/>
                </a:solidFill>
                <a:latin typeface="+mn-ea"/>
              </a:rPr>
              <a:t>파주</a:t>
            </a:r>
            <a:r>
              <a:rPr lang="en-US" altLang="ko-KR" b="1" spc="-100" dirty="0">
                <a:solidFill>
                  <a:schemeClr val="tx1"/>
                </a:solidFill>
                <a:latin typeface="+mn-ea"/>
              </a:rPr>
              <a:t>LCD </a:t>
            </a:r>
            <a:r>
              <a:rPr lang="ko-KR" altLang="en-US" b="1" spc="-100" dirty="0">
                <a:solidFill>
                  <a:schemeClr val="tx1"/>
                </a:solidFill>
                <a:latin typeface="+mn-ea"/>
              </a:rPr>
              <a:t>일반산업단지 완충저류시설 설치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6" name="슬라이드 번호 개체 틀 5"/>
          <p:cNvSpPr txBox="1">
            <a:spLocks/>
          </p:cNvSpPr>
          <p:nvPr/>
        </p:nvSpPr>
        <p:spPr>
          <a:xfrm>
            <a:off x="7010400" y="4874496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 smtClean="0"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8" name="_x702743664" descr="EMB00005ca82c1f"/>
          <p:cNvPicPr preferRelativeResize="0">
            <a:picLocks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5" t="29646" r="31868" b="16619"/>
          <a:stretch/>
        </p:blipFill>
        <p:spPr bwMode="auto">
          <a:xfrm>
            <a:off x="5769278" y="2938858"/>
            <a:ext cx="2839237" cy="1922545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53" name="그림 5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5" t="429" r="19086" b="-95"/>
          <a:stretch/>
        </p:blipFill>
        <p:spPr>
          <a:xfrm>
            <a:off x="5769278" y="1135554"/>
            <a:ext cx="2839237" cy="1671840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3247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7066" y="1045957"/>
            <a:ext cx="8483539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1" y="699542"/>
            <a:ext cx="8458651" cy="364015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latinLnBrk="0" hangingPunct="0">
              <a:defRPr/>
            </a:pP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cs typeface="Arial" pitchFamily="34" charset="0"/>
              </a:rPr>
              <a:t>5.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안전하고 건강한 자연보호 활동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환경지도과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5" name="Rectangle 15"/>
          <p:cNvSpPr>
            <a:spLocks noChangeArrowheads="1"/>
          </p:cNvSpPr>
          <p:nvPr/>
        </p:nvSpPr>
        <p:spPr bwMode="auto">
          <a:xfrm>
            <a:off x="279180" y="2143161"/>
            <a:ext cx="1386629" cy="5216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야생생물 </a:t>
            </a:r>
            <a:endParaRPr lang="en-US" altLang="ko-KR" sz="1600" b="1" dirty="0" smtClean="0">
              <a:solidFill>
                <a:srgbClr val="002060"/>
              </a:solidFill>
              <a:latin typeface="+mn-ea"/>
            </a:endParaRPr>
          </a:p>
          <a:p>
            <a:pPr algn="ctr"/>
            <a:r>
              <a:rPr lang="ko-KR" altLang="en-US" sz="1600" b="1" dirty="0" err="1" smtClean="0">
                <a:solidFill>
                  <a:srgbClr val="002060"/>
                </a:solidFill>
                <a:latin typeface="+mn-ea"/>
              </a:rPr>
              <a:t>보전사업</a:t>
            </a:r>
            <a:endParaRPr lang="ko-KR" altLang="en-US" sz="16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75471" y="3025865"/>
            <a:ext cx="1405153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002060"/>
                </a:solidFill>
                <a:latin typeface="+mn-ea"/>
                <a:ea typeface="+mn-ea"/>
              </a:rPr>
              <a:t>야생생물 </a:t>
            </a:r>
            <a:endParaRPr lang="en-US" altLang="ko-KR" sz="1600" b="1" dirty="0" smtClean="0">
              <a:solidFill>
                <a:srgbClr val="002060"/>
              </a:solidFill>
              <a:latin typeface="+mn-ea"/>
              <a:ea typeface="+mn-ea"/>
            </a:endParaRPr>
          </a:p>
          <a:p>
            <a:pPr algn="ctr"/>
            <a:r>
              <a:rPr lang="ko-KR" altLang="en-US" sz="1600" b="1" dirty="0" smtClean="0">
                <a:solidFill>
                  <a:srgbClr val="002060"/>
                </a:solidFill>
                <a:latin typeface="+mn-ea"/>
                <a:ea typeface="+mn-ea"/>
              </a:rPr>
              <a:t>피해예방사업</a:t>
            </a:r>
            <a:endParaRPr lang="ko-KR" altLang="en-US" sz="16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2123728" y="2180860"/>
            <a:ext cx="5959217" cy="1311289"/>
            <a:chOff x="2056493" y="3279744"/>
            <a:chExt cx="6186876" cy="1148179"/>
          </a:xfrm>
        </p:grpSpPr>
        <p:grpSp>
          <p:nvGrpSpPr>
            <p:cNvPr id="30" name="그룹 29"/>
            <p:cNvGrpSpPr>
              <a:grpSpLocks noChangeAspect="1"/>
            </p:cNvGrpSpPr>
            <p:nvPr/>
          </p:nvGrpSpPr>
          <p:grpSpPr>
            <a:xfrm>
              <a:off x="3980524" y="4082056"/>
              <a:ext cx="486200" cy="343710"/>
              <a:chOff x="3197829" y="4569955"/>
              <a:chExt cx="883078" cy="881760"/>
            </a:xfrm>
            <a:solidFill>
              <a:srgbClr val="1F497D"/>
            </a:solidFill>
            <a:effectLst>
              <a:glow rad="101600">
                <a:srgbClr val="FF0000">
                  <a:alpha val="40000"/>
                </a:srgbClr>
              </a:glow>
            </a:effectLst>
          </p:grpSpPr>
          <p:sp>
            <p:nvSpPr>
              <p:cNvPr id="94" name="Oval 26"/>
              <p:cNvSpPr>
                <a:spLocks noChangeArrowheads="1"/>
              </p:cNvSpPr>
              <p:nvPr/>
            </p:nvSpPr>
            <p:spPr bwMode="auto">
              <a:xfrm>
                <a:off x="3197829" y="4569955"/>
                <a:ext cx="883078" cy="881760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grpSp>
            <p:nvGrpSpPr>
              <p:cNvPr id="95" name="그룹 94"/>
              <p:cNvGrpSpPr/>
              <p:nvPr/>
            </p:nvGrpSpPr>
            <p:grpSpPr>
              <a:xfrm>
                <a:off x="3431970" y="4800517"/>
                <a:ext cx="467929" cy="420634"/>
                <a:chOff x="3151188" y="4784725"/>
                <a:chExt cx="738188" cy="663576"/>
              </a:xfrm>
              <a:grpFill/>
            </p:grpSpPr>
            <p:sp>
              <p:nvSpPr>
                <p:cNvPr id="96" name="Freeform 784"/>
                <p:cNvSpPr>
                  <a:spLocks/>
                </p:cNvSpPr>
                <p:nvPr/>
              </p:nvSpPr>
              <p:spPr bwMode="auto">
                <a:xfrm>
                  <a:off x="3573463" y="5002213"/>
                  <a:ext cx="315913" cy="415925"/>
                </a:xfrm>
                <a:custGeom>
                  <a:avLst/>
                  <a:gdLst>
                    <a:gd name="T0" fmla="*/ 0 w 282"/>
                    <a:gd name="T1" fmla="*/ 138 h 371"/>
                    <a:gd name="T2" fmla="*/ 159 w 282"/>
                    <a:gd name="T3" fmla="*/ 371 h 371"/>
                    <a:gd name="T4" fmla="*/ 282 w 282"/>
                    <a:gd name="T5" fmla="*/ 138 h 371"/>
                    <a:gd name="T6" fmla="*/ 246 w 282"/>
                    <a:gd name="T7" fmla="*/ 0 h 371"/>
                    <a:gd name="T8" fmla="*/ 0 w 282"/>
                    <a:gd name="T9" fmla="*/ 138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2" h="371">
                      <a:moveTo>
                        <a:pt x="0" y="138"/>
                      </a:moveTo>
                      <a:cubicBezTo>
                        <a:pt x="159" y="371"/>
                        <a:pt x="159" y="371"/>
                        <a:pt x="159" y="371"/>
                      </a:cubicBezTo>
                      <a:cubicBezTo>
                        <a:pt x="233" y="320"/>
                        <a:pt x="282" y="235"/>
                        <a:pt x="282" y="138"/>
                      </a:cubicBezTo>
                      <a:cubicBezTo>
                        <a:pt x="282" y="88"/>
                        <a:pt x="269" y="41"/>
                        <a:pt x="246" y="0"/>
                      </a:cubicBezTo>
                      <a:lnTo>
                        <a:pt x="0" y="1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7" name="Freeform 785"/>
                <p:cNvSpPr>
                  <a:spLocks/>
                </p:cNvSpPr>
                <p:nvPr/>
              </p:nvSpPr>
              <p:spPr bwMode="auto">
                <a:xfrm>
                  <a:off x="3535363" y="4784725"/>
                  <a:ext cx="274638" cy="315913"/>
                </a:xfrm>
                <a:custGeom>
                  <a:avLst/>
                  <a:gdLst>
                    <a:gd name="T0" fmla="*/ 0 w 245"/>
                    <a:gd name="T1" fmla="*/ 0 h 281"/>
                    <a:gd name="T2" fmla="*/ 0 w 245"/>
                    <a:gd name="T3" fmla="*/ 144 h 281"/>
                    <a:gd name="T4" fmla="*/ 0 w 245"/>
                    <a:gd name="T5" fmla="*/ 281 h 281"/>
                    <a:gd name="T6" fmla="*/ 245 w 245"/>
                    <a:gd name="T7" fmla="*/ 144 h 281"/>
                    <a:gd name="T8" fmla="*/ 0 w 245"/>
                    <a:gd name="T9" fmla="*/ 0 h 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5" h="281">
                      <a:moveTo>
                        <a:pt x="0" y="0"/>
                      </a:move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281"/>
                        <a:pt x="0" y="281"/>
                        <a:pt x="0" y="281"/>
                      </a:cubicBezTo>
                      <a:cubicBezTo>
                        <a:pt x="245" y="144"/>
                        <a:pt x="245" y="144"/>
                        <a:pt x="245" y="144"/>
                      </a:cubicBezTo>
                      <a:cubicBezTo>
                        <a:pt x="197" y="58"/>
                        <a:pt x="105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8" name="Freeform 786"/>
                <p:cNvSpPr>
                  <a:spLocks/>
                </p:cNvSpPr>
                <p:nvPr/>
              </p:nvSpPr>
              <p:spPr bwMode="auto">
                <a:xfrm>
                  <a:off x="3151188" y="4818063"/>
                  <a:ext cx="492125" cy="630238"/>
                </a:xfrm>
                <a:custGeom>
                  <a:avLst/>
                  <a:gdLst>
                    <a:gd name="T0" fmla="*/ 281 w 439"/>
                    <a:gd name="T1" fmla="*/ 0 h 562"/>
                    <a:gd name="T2" fmla="*/ 0 w 439"/>
                    <a:gd name="T3" fmla="*/ 281 h 562"/>
                    <a:gd name="T4" fmla="*/ 281 w 439"/>
                    <a:gd name="T5" fmla="*/ 562 h 562"/>
                    <a:gd name="T6" fmla="*/ 439 w 439"/>
                    <a:gd name="T7" fmla="*/ 514 h 562"/>
                    <a:gd name="T8" fmla="*/ 281 w 439"/>
                    <a:gd name="T9" fmla="*/ 281 h 562"/>
                    <a:gd name="T10" fmla="*/ 281 w 439"/>
                    <a:gd name="T11" fmla="*/ 143 h 562"/>
                    <a:gd name="T12" fmla="*/ 281 w 439"/>
                    <a:gd name="T13" fmla="*/ 0 h 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9" h="562">
                      <a:moveTo>
                        <a:pt x="281" y="0"/>
                      </a:moveTo>
                      <a:cubicBezTo>
                        <a:pt x="126" y="0"/>
                        <a:pt x="0" y="126"/>
                        <a:pt x="0" y="281"/>
                      </a:cubicBezTo>
                      <a:cubicBezTo>
                        <a:pt x="0" y="436"/>
                        <a:pt x="126" y="562"/>
                        <a:pt x="281" y="562"/>
                      </a:cubicBezTo>
                      <a:cubicBezTo>
                        <a:pt x="340" y="562"/>
                        <a:pt x="394" y="545"/>
                        <a:pt x="439" y="514"/>
                      </a:cubicBezTo>
                      <a:cubicBezTo>
                        <a:pt x="281" y="281"/>
                        <a:pt x="281" y="281"/>
                        <a:pt x="281" y="281"/>
                      </a:cubicBezTo>
                      <a:cubicBezTo>
                        <a:pt x="281" y="143"/>
                        <a:pt x="281" y="143"/>
                        <a:pt x="281" y="143"/>
                      </a:cubicBezTo>
                      <a:lnTo>
                        <a:pt x="28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31" name="그룹 30"/>
            <p:cNvGrpSpPr>
              <a:grpSpLocks noChangeAspect="1"/>
            </p:cNvGrpSpPr>
            <p:nvPr/>
          </p:nvGrpSpPr>
          <p:grpSpPr>
            <a:xfrm>
              <a:off x="2056493" y="4081967"/>
              <a:ext cx="486200" cy="344737"/>
              <a:chOff x="3197829" y="3242639"/>
              <a:chExt cx="883078" cy="884392"/>
            </a:xfrm>
            <a:solidFill>
              <a:srgbClr val="1F497D"/>
            </a:solidFill>
            <a:effectLst>
              <a:glow rad="101600">
                <a:srgbClr val="FF0000">
                  <a:alpha val="40000"/>
                </a:srgbClr>
              </a:glow>
            </a:effectLst>
          </p:grpSpPr>
          <p:sp>
            <p:nvSpPr>
              <p:cNvPr id="83" name="Oval 53"/>
              <p:cNvSpPr>
                <a:spLocks noChangeArrowheads="1"/>
              </p:cNvSpPr>
              <p:nvPr/>
            </p:nvSpPr>
            <p:spPr bwMode="auto">
              <a:xfrm>
                <a:off x="3197829" y="3242639"/>
                <a:ext cx="883078" cy="88439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grpSp>
            <p:nvGrpSpPr>
              <p:cNvPr id="84" name="그룹 83"/>
              <p:cNvGrpSpPr/>
              <p:nvPr/>
            </p:nvGrpSpPr>
            <p:grpSpPr>
              <a:xfrm>
                <a:off x="3465881" y="3443225"/>
                <a:ext cx="360255" cy="469939"/>
                <a:chOff x="3227387" y="3459163"/>
                <a:chExt cx="568326" cy="741363"/>
              </a:xfrm>
              <a:grpFill/>
            </p:grpSpPr>
            <p:sp>
              <p:nvSpPr>
                <p:cNvPr id="85" name="Freeform 790"/>
                <p:cNvSpPr>
                  <a:spLocks noEditPoints="1"/>
                </p:cNvSpPr>
                <p:nvPr/>
              </p:nvSpPr>
              <p:spPr bwMode="auto">
                <a:xfrm>
                  <a:off x="3227387" y="3459163"/>
                  <a:ext cx="568326" cy="741363"/>
                </a:xfrm>
                <a:custGeom>
                  <a:avLst/>
                  <a:gdLst>
                    <a:gd name="T0" fmla="*/ 241 w 448"/>
                    <a:gd name="T1" fmla="*/ 0 h 587"/>
                    <a:gd name="T2" fmla="*/ 206 w 448"/>
                    <a:gd name="T3" fmla="*/ 0 h 587"/>
                    <a:gd name="T4" fmla="*/ 186 w 448"/>
                    <a:gd name="T5" fmla="*/ 20 h 587"/>
                    <a:gd name="T6" fmla="*/ 186 w 448"/>
                    <a:gd name="T7" fmla="*/ 28 h 587"/>
                    <a:gd name="T8" fmla="*/ 137 w 448"/>
                    <a:gd name="T9" fmla="*/ 28 h 587"/>
                    <a:gd name="T10" fmla="*/ 137 w 448"/>
                    <a:gd name="T11" fmla="*/ 38 h 587"/>
                    <a:gd name="T12" fmla="*/ 0 w 448"/>
                    <a:gd name="T13" fmla="*/ 38 h 587"/>
                    <a:gd name="T14" fmla="*/ 0 w 448"/>
                    <a:gd name="T15" fmla="*/ 587 h 587"/>
                    <a:gd name="T16" fmla="*/ 448 w 448"/>
                    <a:gd name="T17" fmla="*/ 587 h 587"/>
                    <a:gd name="T18" fmla="*/ 448 w 448"/>
                    <a:gd name="T19" fmla="*/ 38 h 587"/>
                    <a:gd name="T20" fmla="*/ 311 w 448"/>
                    <a:gd name="T21" fmla="*/ 38 h 587"/>
                    <a:gd name="T22" fmla="*/ 311 w 448"/>
                    <a:gd name="T23" fmla="*/ 28 h 587"/>
                    <a:gd name="T24" fmla="*/ 262 w 448"/>
                    <a:gd name="T25" fmla="*/ 28 h 587"/>
                    <a:gd name="T26" fmla="*/ 262 w 448"/>
                    <a:gd name="T27" fmla="*/ 20 h 587"/>
                    <a:gd name="T28" fmla="*/ 241 w 448"/>
                    <a:gd name="T29" fmla="*/ 0 h 587"/>
                    <a:gd name="T30" fmla="*/ 198 w 448"/>
                    <a:gd name="T31" fmla="*/ 20 h 587"/>
                    <a:gd name="T32" fmla="*/ 206 w 448"/>
                    <a:gd name="T33" fmla="*/ 12 h 587"/>
                    <a:gd name="T34" fmla="*/ 241 w 448"/>
                    <a:gd name="T35" fmla="*/ 12 h 587"/>
                    <a:gd name="T36" fmla="*/ 249 w 448"/>
                    <a:gd name="T37" fmla="*/ 20 h 587"/>
                    <a:gd name="T38" fmla="*/ 249 w 448"/>
                    <a:gd name="T39" fmla="*/ 28 h 587"/>
                    <a:gd name="T40" fmla="*/ 198 w 448"/>
                    <a:gd name="T41" fmla="*/ 28 h 587"/>
                    <a:gd name="T42" fmla="*/ 198 w 448"/>
                    <a:gd name="T43" fmla="*/ 20 h 587"/>
                    <a:gd name="T44" fmla="*/ 311 w 448"/>
                    <a:gd name="T45" fmla="*/ 83 h 587"/>
                    <a:gd name="T46" fmla="*/ 311 w 448"/>
                    <a:gd name="T47" fmla="*/ 69 h 587"/>
                    <a:gd name="T48" fmla="*/ 369 w 448"/>
                    <a:gd name="T49" fmla="*/ 69 h 587"/>
                    <a:gd name="T50" fmla="*/ 418 w 448"/>
                    <a:gd name="T51" fmla="*/ 69 h 587"/>
                    <a:gd name="T52" fmla="*/ 418 w 448"/>
                    <a:gd name="T53" fmla="*/ 557 h 587"/>
                    <a:gd name="T54" fmla="*/ 30 w 448"/>
                    <a:gd name="T55" fmla="*/ 557 h 587"/>
                    <a:gd name="T56" fmla="*/ 30 w 448"/>
                    <a:gd name="T57" fmla="*/ 407 h 587"/>
                    <a:gd name="T58" fmla="*/ 30 w 448"/>
                    <a:gd name="T59" fmla="*/ 69 h 587"/>
                    <a:gd name="T60" fmla="*/ 137 w 448"/>
                    <a:gd name="T61" fmla="*/ 69 h 587"/>
                    <a:gd name="T62" fmla="*/ 137 w 448"/>
                    <a:gd name="T63" fmla="*/ 83 h 587"/>
                    <a:gd name="T64" fmla="*/ 311 w 448"/>
                    <a:gd name="T65" fmla="*/ 83 h 5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448" h="587">
                      <a:moveTo>
                        <a:pt x="241" y="0"/>
                      </a:moveTo>
                      <a:cubicBezTo>
                        <a:pt x="206" y="0"/>
                        <a:pt x="206" y="0"/>
                        <a:pt x="206" y="0"/>
                      </a:cubicBezTo>
                      <a:cubicBezTo>
                        <a:pt x="195" y="0"/>
                        <a:pt x="186" y="9"/>
                        <a:pt x="186" y="20"/>
                      </a:cubicBezTo>
                      <a:cubicBezTo>
                        <a:pt x="186" y="28"/>
                        <a:pt x="186" y="28"/>
                        <a:pt x="186" y="28"/>
                      </a:cubicBezTo>
                      <a:cubicBezTo>
                        <a:pt x="137" y="28"/>
                        <a:pt x="137" y="28"/>
                        <a:pt x="137" y="28"/>
                      </a:cubicBezTo>
                      <a:cubicBezTo>
                        <a:pt x="137" y="38"/>
                        <a:pt x="137" y="38"/>
                        <a:pt x="137" y="38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587"/>
                        <a:pt x="0" y="587"/>
                        <a:pt x="0" y="587"/>
                      </a:cubicBezTo>
                      <a:cubicBezTo>
                        <a:pt x="448" y="587"/>
                        <a:pt x="448" y="587"/>
                        <a:pt x="448" y="587"/>
                      </a:cubicBezTo>
                      <a:cubicBezTo>
                        <a:pt x="448" y="38"/>
                        <a:pt x="448" y="38"/>
                        <a:pt x="448" y="38"/>
                      </a:cubicBezTo>
                      <a:cubicBezTo>
                        <a:pt x="311" y="38"/>
                        <a:pt x="311" y="38"/>
                        <a:pt x="311" y="38"/>
                      </a:cubicBezTo>
                      <a:cubicBezTo>
                        <a:pt x="311" y="28"/>
                        <a:pt x="311" y="28"/>
                        <a:pt x="311" y="28"/>
                      </a:cubicBezTo>
                      <a:cubicBezTo>
                        <a:pt x="262" y="28"/>
                        <a:pt x="262" y="28"/>
                        <a:pt x="262" y="28"/>
                      </a:cubicBezTo>
                      <a:cubicBezTo>
                        <a:pt x="262" y="20"/>
                        <a:pt x="262" y="20"/>
                        <a:pt x="262" y="20"/>
                      </a:cubicBezTo>
                      <a:cubicBezTo>
                        <a:pt x="262" y="9"/>
                        <a:pt x="253" y="0"/>
                        <a:pt x="241" y="0"/>
                      </a:cubicBezTo>
                      <a:close/>
                      <a:moveTo>
                        <a:pt x="198" y="20"/>
                      </a:moveTo>
                      <a:cubicBezTo>
                        <a:pt x="198" y="15"/>
                        <a:pt x="202" y="12"/>
                        <a:pt x="206" y="12"/>
                      </a:cubicBezTo>
                      <a:cubicBezTo>
                        <a:pt x="241" y="12"/>
                        <a:pt x="241" y="12"/>
                        <a:pt x="241" y="12"/>
                      </a:cubicBezTo>
                      <a:cubicBezTo>
                        <a:pt x="246" y="12"/>
                        <a:pt x="249" y="15"/>
                        <a:pt x="249" y="20"/>
                      </a:cubicBezTo>
                      <a:cubicBezTo>
                        <a:pt x="249" y="28"/>
                        <a:pt x="249" y="28"/>
                        <a:pt x="249" y="28"/>
                      </a:cubicBezTo>
                      <a:cubicBezTo>
                        <a:pt x="198" y="28"/>
                        <a:pt x="198" y="28"/>
                        <a:pt x="198" y="28"/>
                      </a:cubicBezTo>
                      <a:lnTo>
                        <a:pt x="198" y="20"/>
                      </a:lnTo>
                      <a:close/>
                      <a:moveTo>
                        <a:pt x="311" y="83"/>
                      </a:moveTo>
                      <a:cubicBezTo>
                        <a:pt x="311" y="69"/>
                        <a:pt x="311" y="69"/>
                        <a:pt x="311" y="69"/>
                      </a:cubicBezTo>
                      <a:cubicBezTo>
                        <a:pt x="369" y="69"/>
                        <a:pt x="369" y="69"/>
                        <a:pt x="369" y="69"/>
                      </a:cubicBezTo>
                      <a:cubicBezTo>
                        <a:pt x="418" y="69"/>
                        <a:pt x="418" y="69"/>
                        <a:pt x="418" y="69"/>
                      </a:cubicBezTo>
                      <a:cubicBezTo>
                        <a:pt x="418" y="557"/>
                        <a:pt x="418" y="557"/>
                        <a:pt x="418" y="557"/>
                      </a:cubicBezTo>
                      <a:cubicBezTo>
                        <a:pt x="30" y="557"/>
                        <a:pt x="30" y="557"/>
                        <a:pt x="30" y="557"/>
                      </a:cubicBezTo>
                      <a:cubicBezTo>
                        <a:pt x="30" y="407"/>
                        <a:pt x="30" y="407"/>
                        <a:pt x="30" y="407"/>
                      </a:cubicBezTo>
                      <a:cubicBezTo>
                        <a:pt x="30" y="69"/>
                        <a:pt x="30" y="69"/>
                        <a:pt x="30" y="69"/>
                      </a:cubicBezTo>
                      <a:cubicBezTo>
                        <a:pt x="137" y="69"/>
                        <a:pt x="137" y="69"/>
                        <a:pt x="137" y="69"/>
                      </a:cubicBezTo>
                      <a:cubicBezTo>
                        <a:pt x="137" y="83"/>
                        <a:pt x="137" y="83"/>
                        <a:pt x="137" y="83"/>
                      </a:cubicBezTo>
                      <a:lnTo>
                        <a:pt x="311" y="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6" name="Rectangle 791"/>
                <p:cNvSpPr>
                  <a:spLocks noChangeArrowheads="1"/>
                </p:cNvSpPr>
                <p:nvPr/>
              </p:nvSpPr>
              <p:spPr bwMode="auto">
                <a:xfrm>
                  <a:off x="3398838" y="3654426"/>
                  <a:ext cx="311150" cy="190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7" name="Freeform 792"/>
                <p:cNvSpPr>
                  <a:spLocks/>
                </p:cNvSpPr>
                <p:nvPr/>
              </p:nvSpPr>
              <p:spPr bwMode="auto">
                <a:xfrm>
                  <a:off x="3292475" y="3613151"/>
                  <a:ext cx="92075" cy="92075"/>
                </a:xfrm>
                <a:custGeom>
                  <a:avLst/>
                  <a:gdLst>
                    <a:gd name="T0" fmla="*/ 30 w 58"/>
                    <a:gd name="T1" fmla="*/ 36 h 58"/>
                    <a:gd name="T2" fmla="*/ 10 w 58"/>
                    <a:gd name="T3" fmla="*/ 0 h 58"/>
                    <a:gd name="T4" fmla="*/ 0 w 58"/>
                    <a:gd name="T5" fmla="*/ 6 h 58"/>
                    <a:gd name="T6" fmla="*/ 29 w 58"/>
                    <a:gd name="T7" fmla="*/ 58 h 58"/>
                    <a:gd name="T8" fmla="*/ 58 w 58"/>
                    <a:gd name="T9" fmla="*/ 19 h 58"/>
                    <a:gd name="T10" fmla="*/ 49 w 58"/>
                    <a:gd name="T11" fmla="*/ 11 h 58"/>
                    <a:gd name="T12" fmla="*/ 30 w 58"/>
                    <a:gd name="T13" fmla="*/ 3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8">
                      <a:moveTo>
                        <a:pt x="30" y="36"/>
                      </a:moveTo>
                      <a:lnTo>
                        <a:pt x="10" y="0"/>
                      </a:lnTo>
                      <a:lnTo>
                        <a:pt x="0" y="6"/>
                      </a:lnTo>
                      <a:lnTo>
                        <a:pt x="29" y="58"/>
                      </a:lnTo>
                      <a:lnTo>
                        <a:pt x="58" y="19"/>
                      </a:lnTo>
                      <a:lnTo>
                        <a:pt x="49" y="11"/>
                      </a:lnTo>
                      <a:lnTo>
                        <a:pt x="30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8" name="Rectangle 793"/>
                <p:cNvSpPr>
                  <a:spLocks noChangeArrowheads="1"/>
                </p:cNvSpPr>
                <p:nvPr/>
              </p:nvSpPr>
              <p:spPr bwMode="auto">
                <a:xfrm>
                  <a:off x="3398838" y="3794126"/>
                  <a:ext cx="311150" cy="190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9" name="Freeform 794"/>
                <p:cNvSpPr>
                  <a:spLocks/>
                </p:cNvSpPr>
                <p:nvPr/>
              </p:nvSpPr>
              <p:spPr bwMode="auto">
                <a:xfrm>
                  <a:off x="3292475" y="3752851"/>
                  <a:ext cx="92075" cy="92075"/>
                </a:xfrm>
                <a:custGeom>
                  <a:avLst/>
                  <a:gdLst>
                    <a:gd name="T0" fmla="*/ 30 w 58"/>
                    <a:gd name="T1" fmla="*/ 36 h 58"/>
                    <a:gd name="T2" fmla="*/ 10 w 58"/>
                    <a:gd name="T3" fmla="*/ 0 h 58"/>
                    <a:gd name="T4" fmla="*/ 0 w 58"/>
                    <a:gd name="T5" fmla="*/ 5 h 58"/>
                    <a:gd name="T6" fmla="*/ 29 w 58"/>
                    <a:gd name="T7" fmla="*/ 58 h 58"/>
                    <a:gd name="T8" fmla="*/ 58 w 58"/>
                    <a:gd name="T9" fmla="*/ 17 h 58"/>
                    <a:gd name="T10" fmla="*/ 49 w 58"/>
                    <a:gd name="T11" fmla="*/ 10 h 58"/>
                    <a:gd name="T12" fmla="*/ 30 w 58"/>
                    <a:gd name="T13" fmla="*/ 3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8">
                      <a:moveTo>
                        <a:pt x="30" y="36"/>
                      </a:moveTo>
                      <a:lnTo>
                        <a:pt x="10" y="0"/>
                      </a:lnTo>
                      <a:lnTo>
                        <a:pt x="0" y="5"/>
                      </a:lnTo>
                      <a:lnTo>
                        <a:pt x="29" y="58"/>
                      </a:lnTo>
                      <a:lnTo>
                        <a:pt x="58" y="17"/>
                      </a:lnTo>
                      <a:lnTo>
                        <a:pt x="49" y="10"/>
                      </a:lnTo>
                      <a:lnTo>
                        <a:pt x="30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0" name="Rectangle 795"/>
                <p:cNvSpPr>
                  <a:spLocks noChangeArrowheads="1"/>
                </p:cNvSpPr>
                <p:nvPr/>
              </p:nvSpPr>
              <p:spPr bwMode="auto">
                <a:xfrm>
                  <a:off x="3398838" y="3932238"/>
                  <a:ext cx="311150" cy="190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1" name="Freeform 796"/>
                <p:cNvSpPr>
                  <a:spLocks/>
                </p:cNvSpPr>
                <p:nvPr/>
              </p:nvSpPr>
              <p:spPr bwMode="auto">
                <a:xfrm>
                  <a:off x="3292475" y="3889376"/>
                  <a:ext cx="92075" cy="93663"/>
                </a:xfrm>
                <a:custGeom>
                  <a:avLst/>
                  <a:gdLst>
                    <a:gd name="T0" fmla="*/ 30 w 58"/>
                    <a:gd name="T1" fmla="*/ 36 h 59"/>
                    <a:gd name="T2" fmla="*/ 10 w 58"/>
                    <a:gd name="T3" fmla="*/ 0 h 59"/>
                    <a:gd name="T4" fmla="*/ 0 w 58"/>
                    <a:gd name="T5" fmla="*/ 6 h 59"/>
                    <a:gd name="T6" fmla="*/ 29 w 58"/>
                    <a:gd name="T7" fmla="*/ 59 h 59"/>
                    <a:gd name="T8" fmla="*/ 58 w 58"/>
                    <a:gd name="T9" fmla="*/ 19 h 59"/>
                    <a:gd name="T10" fmla="*/ 49 w 58"/>
                    <a:gd name="T11" fmla="*/ 12 h 59"/>
                    <a:gd name="T12" fmla="*/ 30 w 58"/>
                    <a:gd name="T13" fmla="*/ 3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9">
                      <a:moveTo>
                        <a:pt x="30" y="36"/>
                      </a:moveTo>
                      <a:lnTo>
                        <a:pt x="10" y="0"/>
                      </a:lnTo>
                      <a:lnTo>
                        <a:pt x="0" y="6"/>
                      </a:lnTo>
                      <a:lnTo>
                        <a:pt x="29" y="59"/>
                      </a:lnTo>
                      <a:lnTo>
                        <a:pt x="58" y="19"/>
                      </a:lnTo>
                      <a:lnTo>
                        <a:pt x="49" y="12"/>
                      </a:lnTo>
                      <a:lnTo>
                        <a:pt x="30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2" name="Rectangle 797"/>
                <p:cNvSpPr>
                  <a:spLocks noChangeArrowheads="1"/>
                </p:cNvSpPr>
                <p:nvPr/>
              </p:nvSpPr>
              <p:spPr bwMode="auto">
                <a:xfrm>
                  <a:off x="3398838" y="4070351"/>
                  <a:ext cx="311150" cy="190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3" name="Freeform 798"/>
                <p:cNvSpPr>
                  <a:spLocks/>
                </p:cNvSpPr>
                <p:nvPr/>
              </p:nvSpPr>
              <p:spPr bwMode="auto">
                <a:xfrm>
                  <a:off x="3292475" y="4029076"/>
                  <a:ext cx="92075" cy="92075"/>
                </a:xfrm>
                <a:custGeom>
                  <a:avLst/>
                  <a:gdLst>
                    <a:gd name="T0" fmla="*/ 30 w 58"/>
                    <a:gd name="T1" fmla="*/ 36 h 58"/>
                    <a:gd name="T2" fmla="*/ 10 w 58"/>
                    <a:gd name="T3" fmla="*/ 0 h 58"/>
                    <a:gd name="T4" fmla="*/ 0 w 58"/>
                    <a:gd name="T5" fmla="*/ 6 h 58"/>
                    <a:gd name="T6" fmla="*/ 29 w 58"/>
                    <a:gd name="T7" fmla="*/ 58 h 58"/>
                    <a:gd name="T8" fmla="*/ 58 w 58"/>
                    <a:gd name="T9" fmla="*/ 18 h 58"/>
                    <a:gd name="T10" fmla="*/ 49 w 58"/>
                    <a:gd name="T11" fmla="*/ 10 h 58"/>
                    <a:gd name="T12" fmla="*/ 30 w 58"/>
                    <a:gd name="T13" fmla="*/ 3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8">
                      <a:moveTo>
                        <a:pt x="30" y="36"/>
                      </a:moveTo>
                      <a:lnTo>
                        <a:pt x="10" y="0"/>
                      </a:lnTo>
                      <a:lnTo>
                        <a:pt x="0" y="6"/>
                      </a:lnTo>
                      <a:lnTo>
                        <a:pt x="29" y="58"/>
                      </a:lnTo>
                      <a:lnTo>
                        <a:pt x="58" y="18"/>
                      </a:lnTo>
                      <a:lnTo>
                        <a:pt x="49" y="10"/>
                      </a:lnTo>
                      <a:lnTo>
                        <a:pt x="30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32" name="그룹 31"/>
            <p:cNvGrpSpPr>
              <a:grpSpLocks noChangeAspect="1"/>
            </p:cNvGrpSpPr>
            <p:nvPr/>
          </p:nvGrpSpPr>
          <p:grpSpPr>
            <a:xfrm>
              <a:off x="7750642" y="3287455"/>
              <a:ext cx="486200" cy="344737"/>
              <a:chOff x="4921529" y="3242639"/>
              <a:chExt cx="883078" cy="884392"/>
            </a:xfrm>
            <a:solidFill>
              <a:srgbClr val="1F497D"/>
            </a:solidFill>
            <a:effectLst>
              <a:glow rad="139700">
                <a:srgbClr val="00D661">
                  <a:alpha val="40000"/>
                </a:srgbClr>
              </a:glow>
            </a:effectLst>
          </p:grpSpPr>
          <p:sp>
            <p:nvSpPr>
              <p:cNvPr id="81" name="Oval 101"/>
              <p:cNvSpPr>
                <a:spLocks noChangeArrowheads="1"/>
              </p:cNvSpPr>
              <p:nvPr/>
            </p:nvSpPr>
            <p:spPr bwMode="auto">
              <a:xfrm>
                <a:off x="4921529" y="3242639"/>
                <a:ext cx="883078" cy="88439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2" name="Freeform 802"/>
              <p:cNvSpPr>
                <a:spLocks noEditPoints="1"/>
              </p:cNvSpPr>
              <p:nvPr/>
            </p:nvSpPr>
            <p:spPr bwMode="auto">
              <a:xfrm>
                <a:off x="5220553" y="3430745"/>
                <a:ext cx="528305" cy="508179"/>
              </a:xfrm>
              <a:custGeom>
                <a:avLst/>
                <a:gdLst>
                  <a:gd name="T0" fmla="*/ 322 w 371"/>
                  <a:gd name="T1" fmla="*/ 261 h 357"/>
                  <a:gd name="T2" fmla="*/ 77 w 371"/>
                  <a:gd name="T3" fmla="*/ 235 h 357"/>
                  <a:gd name="T4" fmla="*/ 185 w 371"/>
                  <a:gd name="T5" fmla="*/ 53 h 357"/>
                  <a:gd name="T6" fmla="*/ 319 w 371"/>
                  <a:gd name="T7" fmla="*/ 135 h 357"/>
                  <a:gd name="T8" fmla="*/ 288 w 371"/>
                  <a:gd name="T9" fmla="*/ 222 h 357"/>
                  <a:gd name="T10" fmla="*/ 256 w 371"/>
                  <a:gd name="T11" fmla="*/ 219 h 357"/>
                  <a:gd name="T12" fmla="*/ 282 w 371"/>
                  <a:gd name="T13" fmla="*/ 93 h 357"/>
                  <a:gd name="T14" fmla="*/ 245 w 371"/>
                  <a:gd name="T15" fmla="*/ 90 h 357"/>
                  <a:gd name="T16" fmla="*/ 239 w 371"/>
                  <a:gd name="T17" fmla="*/ 106 h 357"/>
                  <a:gd name="T18" fmla="*/ 102 w 371"/>
                  <a:gd name="T19" fmla="*/ 161 h 357"/>
                  <a:gd name="T20" fmla="*/ 212 w 371"/>
                  <a:gd name="T21" fmla="*/ 253 h 357"/>
                  <a:gd name="T22" fmla="*/ 328 w 371"/>
                  <a:gd name="T23" fmla="*/ 233 h 357"/>
                  <a:gd name="T24" fmla="*/ 292 w 371"/>
                  <a:gd name="T25" fmla="*/ 40 h 357"/>
                  <a:gd name="T26" fmla="*/ 69 w 371"/>
                  <a:gd name="T27" fmla="*/ 83 h 357"/>
                  <a:gd name="T28" fmla="*/ 144 w 371"/>
                  <a:gd name="T29" fmla="*/ 338 h 357"/>
                  <a:gd name="T30" fmla="*/ 361 w 371"/>
                  <a:gd name="T31" fmla="*/ 263 h 357"/>
                  <a:gd name="T32" fmla="*/ 322 w 371"/>
                  <a:gd name="T33" fmla="*/ 261 h 357"/>
                  <a:gd name="T34" fmla="*/ 199 w 371"/>
                  <a:gd name="T35" fmla="*/ 224 h 357"/>
                  <a:gd name="T36" fmla="*/ 141 w 371"/>
                  <a:gd name="T37" fmla="*/ 208 h 357"/>
                  <a:gd name="T38" fmla="*/ 161 w 371"/>
                  <a:gd name="T39" fmla="*/ 139 h 357"/>
                  <a:gd name="T40" fmla="*/ 227 w 371"/>
                  <a:gd name="T41" fmla="*/ 151 h 357"/>
                  <a:gd name="T42" fmla="*/ 199 w 371"/>
                  <a:gd name="T43" fmla="*/ 224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1" h="357">
                    <a:moveTo>
                      <a:pt x="322" y="261"/>
                    </a:moveTo>
                    <a:cubicBezTo>
                      <a:pt x="279" y="322"/>
                      <a:pt x="122" y="332"/>
                      <a:pt x="77" y="235"/>
                    </a:cubicBezTo>
                    <a:cubicBezTo>
                      <a:pt x="61" y="140"/>
                      <a:pt x="93" y="77"/>
                      <a:pt x="185" y="53"/>
                    </a:cubicBezTo>
                    <a:cubicBezTo>
                      <a:pt x="250" y="45"/>
                      <a:pt x="299" y="70"/>
                      <a:pt x="319" y="135"/>
                    </a:cubicBezTo>
                    <a:cubicBezTo>
                      <a:pt x="325" y="168"/>
                      <a:pt x="311" y="196"/>
                      <a:pt x="288" y="222"/>
                    </a:cubicBezTo>
                    <a:cubicBezTo>
                      <a:pt x="267" y="240"/>
                      <a:pt x="253" y="244"/>
                      <a:pt x="256" y="219"/>
                    </a:cubicBezTo>
                    <a:cubicBezTo>
                      <a:pt x="282" y="93"/>
                      <a:pt x="282" y="93"/>
                      <a:pt x="282" y="93"/>
                    </a:cubicBezTo>
                    <a:cubicBezTo>
                      <a:pt x="245" y="90"/>
                      <a:pt x="245" y="90"/>
                      <a:pt x="245" y="90"/>
                    </a:cubicBezTo>
                    <a:cubicBezTo>
                      <a:pt x="239" y="106"/>
                      <a:pt x="239" y="106"/>
                      <a:pt x="239" y="106"/>
                    </a:cubicBezTo>
                    <a:cubicBezTo>
                      <a:pt x="192" y="63"/>
                      <a:pt x="121" y="89"/>
                      <a:pt x="102" y="161"/>
                    </a:cubicBezTo>
                    <a:cubicBezTo>
                      <a:pt x="86" y="260"/>
                      <a:pt x="153" y="301"/>
                      <a:pt x="212" y="253"/>
                    </a:cubicBezTo>
                    <a:cubicBezTo>
                      <a:pt x="226" y="283"/>
                      <a:pt x="277" y="284"/>
                      <a:pt x="328" y="233"/>
                    </a:cubicBezTo>
                    <a:cubicBezTo>
                      <a:pt x="371" y="166"/>
                      <a:pt x="365" y="90"/>
                      <a:pt x="292" y="40"/>
                    </a:cubicBezTo>
                    <a:cubicBezTo>
                      <a:pt x="215" y="0"/>
                      <a:pt x="130" y="16"/>
                      <a:pt x="69" y="83"/>
                    </a:cubicBezTo>
                    <a:cubicBezTo>
                      <a:pt x="0" y="185"/>
                      <a:pt x="30" y="303"/>
                      <a:pt x="144" y="338"/>
                    </a:cubicBezTo>
                    <a:cubicBezTo>
                      <a:pt x="222" y="357"/>
                      <a:pt x="341" y="326"/>
                      <a:pt x="361" y="263"/>
                    </a:cubicBezTo>
                    <a:lnTo>
                      <a:pt x="322" y="261"/>
                    </a:lnTo>
                    <a:close/>
                    <a:moveTo>
                      <a:pt x="199" y="224"/>
                    </a:moveTo>
                    <a:cubicBezTo>
                      <a:pt x="172" y="246"/>
                      <a:pt x="149" y="240"/>
                      <a:pt x="141" y="208"/>
                    </a:cubicBezTo>
                    <a:cubicBezTo>
                      <a:pt x="141" y="186"/>
                      <a:pt x="145" y="163"/>
                      <a:pt x="161" y="139"/>
                    </a:cubicBezTo>
                    <a:cubicBezTo>
                      <a:pt x="181" y="108"/>
                      <a:pt x="219" y="114"/>
                      <a:pt x="227" y="151"/>
                    </a:cubicBezTo>
                    <a:cubicBezTo>
                      <a:pt x="231" y="187"/>
                      <a:pt x="219" y="209"/>
                      <a:pt x="199" y="22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33" name="그룹 32"/>
            <p:cNvGrpSpPr>
              <a:grpSpLocks noChangeAspect="1"/>
            </p:cNvGrpSpPr>
            <p:nvPr/>
          </p:nvGrpSpPr>
          <p:grpSpPr>
            <a:xfrm>
              <a:off x="3499515" y="3287411"/>
              <a:ext cx="486200" cy="345250"/>
              <a:chOff x="5063094" y="1919413"/>
              <a:chExt cx="883078" cy="885708"/>
            </a:xfrm>
            <a:solidFill>
              <a:srgbClr val="1F497D"/>
            </a:solidFill>
            <a:effectLst>
              <a:glow rad="139700">
                <a:srgbClr val="00D661">
                  <a:alpha val="40000"/>
                </a:srgbClr>
              </a:glow>
            </a:effectLst>
          </p:grpSpPr>
          <p:sp>
            <p:nvSpPr>
              <p:cNvPr id="79" name="Oval 70"/>
              <p:cNvSpPr>
                <a:spLocks noChangeArrowheads="1"/>
              </p:cNvSpPr>
              <p:nvPr/>
            </p:nvSpPr>
            <p:spPr bwMode="auto">
              <a:xfrm>
                <a:off x="5063094" y="1919413"/>
                <a:ext cx="883078" cy="88570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0" name="Freeform 807"/>
              <p:cNvSpPr>
                <a:spLocks noEditPoints="1"/>
              </p:cNvSpPr>
              <p:nvPr/>
            </p:nvSpPr>
            <p:spPr bwMode="auto">
              <a:xfrm>
                <a:off x="5285940" y="2134881"/>
                <a:ext cx="450667" cy="454772"/>
              </a:xfrm>
              <a:custGeom>
                <a:avLst/>
                <a:gdLst>
                  <a:gd name="T0" fmla="*/ 45 w 90"/>
                  <a:gd name="T1" fmla="*/ 0 h 91"/>
                  <a:gd name="T2" fmla="*/ 0 w 90"/>
                  <a:gd name="T3" fmla="*/ 46 h 91"/>
                  <a:gd name="T4" fmla="*/ 45 w 90"/>
                  <a:gd name="T5" fmla="*/ 91 h 91"/>
                  <a:gd name="T6" fmla="*/ 90 w 90"/>
                  <a:gd name="T7" fmla="*/ 46 h 91"/>
                  <a:gd name="T8" fmla="*/ 69 w 90"/>
                  <a:gd name="T9" fmla="*/ 44 h 91"/>
                  <a:gd name="T10" fmla="*/ 68 w 90"/>
                  <a:gd name="T11" fmla="*/ 35 h 91"/>
                  <a:gd name="T12" fmla="*/ 68 w 90"/>
                  <a:gd name="T13" fmla="*/ 29 h 91"/>
                  <a:gd name="T14" fmla="*/ 85 w 90"/>
                  <a:gd name="T15" fmla="*/ 44 h 91"/>
                  <a:gd name="T16" fmla="*/ 65 w 90"/>
                  <a:gd name="T17" fmla="*/ 21 h 91"/>
                  <a:gd name="T18" fmla="*/ 62 w 90"/>
                  <a:gd name="T19" fmla="*/ 14 h 91"/>
                  <a:gd name="T20" fmla="*/ 58 w 90"/>
                  <a:gd name="T21" fmla="*/ 8 h 91"/>
                  <a:gd name="T22" fmla="*/ 25 w 90"/>
                  <a:gd name="T23" fmla="*/ 41 h 91"/>
                  <a:gd name="T24" fmla="*/ 25 w 90"/>
                  <a:gd name="T25" fmla="*/ 35 h 91"/>
                  <a:gd name="T26" fmla="*/ 62 w 90"/>
                  <a:gd name="T27" fmla="*/ 26 h 91"/>
                  <a:gd name="T28" fmla="*/ 65 w 90"/>
                  <a:gd name="T29" fmla="*/ 40 h 91"/>
                  <a:gd name="T30" fmla="*/ 25 w 90"/>
                  <a:gd name="T31" fmla="*/ 44 h 91"/>
                  <a:gd name="T32" fmla="*/ 65 w 90"/>
                  <a:gd name="T33" fmla="*/ 51 h 91"/>
                  <a:gd name="T34" fmla="*/ 62 w 90"/>
                  <a:gd name="T35" fmla="*/ 66 h 91"/>
                  <a:gd name="T36" fmla="*/ 25 w 90"/>
                  <a:gd name="T37" fmla="*/ 57 h 91"/>
                  <a:gd name="T38" fmla="*/ 25 w 90"/>
                  <a:gd name="T39" fmla="*/ 51 h 91"/>
                  <a:gd name="T40" fmla="*/ 33 w 90"/>
                  <a:gd name="T41" fmla="*/ 14 h 91"/>
                  <a:gd name="T42" fmla="*/ 41 w 90"/>
                  <a:gd name="T43" fmla="*/ 6 h 91"/>
                  <a:gd name="T44" fmla="*/ 56 w 90"/>
                  <a:gd name="T45" fmla="*/ 12 h 91"/>
                  <a:gd name="T46" fmla="*/ 57 w 90"/>
                  <a:gd name="T47" fmla="*/ 14 h 91"/>
                  <a:gd name="T48" fmla="*/ 60 w 90"/>
                  <a:gd name="T49" fmla="*/ 19 h 91"/>
                  <a:gd name="T50" fmla="*/ 45 w 90"/>
                  <a:gd name="T51" fmla="*/ 23 h 91"/>
                  <a:gd name="T52" fmla="*/ 30 w 90"/>
                  <a:gd name="T53" fmla="*/ 19 h 91"/>
                  <a:gd name="T54" fmla="*/ 32 w 90"/>
                  <a:gd name="T55" fmla="*/ 14 h 91"/>
                  <a:gd name="T56" fmla="*/ 30 w 90"/>
                  <a:gd name="T57" fmla="*/ 11 h 91"/>
                  <a:gd name="T58" fmla="*/ 26 w 90"/>
                  <a:gd name="T59" fmla="*/ 17 h 91"/>
                  <a:gd name="T60" fmla="*/ 25 w 90"/>
                  <a:gd name="T61" fmla="*/ 21 h 91"/>
                  <a:gd name="T62" fmla="*/ 14 w 90"/>
                  <a:gd name="T63" fmla="*/ 21 h 91"/>
                  <a:gd name="T64" fmla="*/ 22 w 90"/>
                  <a:gd name="T65" fmla="*/ 30 h 91"/>
                  <a:gd name="T66" fmla="*/ 21 w 90"/>
                  <a:gd name="T67" fmla="*/ 40 h 91"/>
                  <a:gd name="T68" fmla="*/ 5 w 90"/>
                  <a:gd name="T69" fmla="*/ 44 h 91"/>
                  <a:gd name="T70" fmla="*/ 21 w 90"/>
                  <a:gd name="T71" fmla="*/ 48 h 91"/>
                  <a:gd name="T72" fmla="*/ 21 w 90"/>
                  <a:gd name="T73" fmla="*/ 57 h 91"/>
                  <a:gd name="T74" fmla="*/ 22 w 90"/>
                  <a:gd name="T75" fmla="*/ 62 h 91"/>
                  <a:gd name="T76" fmla="*/ 5 w 90"/>
                  <a:gd name="T77" fmla="*/ 48 h 91"/>
                  <a:gd name="T78" fmla="*/ 25 w 90"/>
                  <a:gd name="T79" fmla="*/ 71 h 91"/>
                  <a:gd name="T80" fmla="*/ 26 w 90"/>
                  <a:gd name="T81" fmla="*/ 75 h 91"/>
                  <a:gd name="T82" fmla="*/ 30 w 90"/>
                  <a:gd name="T83" fmla="*/ 81 h 91"/>
                  <a:gd name="T84" fmla="*/ 56 w 90"/>
                  <a:gd name="T85" fmla="*/ 80 h 91"/>
                  <a:gd name="T86" fmla="*/ 49 w 90"/>
                  <a:gd name="T87" fmla="*/ 85 h 91"/>
                  <a:gd name="T88" fmla="*/ 41 w 90"/>
                  <a:gd name="T89" fmla="*/ 85 h 91"/>
                  <a:gd name="T90" fmla="*/ 33 w 90"/>
                  <a:gd name="T91" fmla="*/ 78 h 91"/>
                  <a:gd name="T92" fmla="*/ 31 w 90"/>
                  <a:gd name="T93" fmla="*/ 75 h 91"/>
                  <a:gd name="T94" fmla="*/ 29 w 90"/>
                  <a:gd name="T95" fmla="*/ 70 h 91"/>
                  <a:gd name="T96" fmla="*/ 60 w 90"/>
                  <a:gd name="T97" fmla="*/ 73 h 91"/>
                  <a:gd name="T98" fmla="*/ 59 w 90"/>
                  <a:gd name="T99" fmla="*/ 75 h 91"/>
                  <a:gd name="T100" fmla="*/ 58 w 90"/>
                  <a:gd name="T101" fmla="*/ 83 h 91"/>
                  <a:gd name="T102" fmla="*/ 62 w 90"/>
                  <a:gd name="T103" fmla="*/ 78 h 91"/>
                  <a:gd name="T104" fmla="*/ 64 w 90"/>
                  <a:gd name="T105" fmla="*/ 75 h 91"/>
                  <a:gd name="T106" fmla="*/ 73 w 90"/>
                  <a:gd name="T107" fmla="*/ 74 h 91"/>
                  <a:gd name="T108" fmla="*/ 66 w 90"/>
                  <a:gd name="T109" fmla="*/ 67 h 91"/>
                  <a:gd name="T110" fmla="*/ 68 w 90"/>
                  <a:gd name="T111" fmla="*/ 57 h 91"/>
                  <a:gd name="T112" fmla="*/ 69 w 90"/>
                  <a:gd name="T113" fmla="*/ 51 h 91"/>
                  <a:gd name="T114" fmla="*/ 76 w 90"/>
                  <a:gd name="T115" fmla="*/ 7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" h="91">
                    <a:moveTo>
                      <a:pt x="81" y="18"/>
                    </a:moveTo>
                    <a:cubicBezTo>
                      <a:pt x="80" y="17"/>
                      <a:pt x="79" y="16"/>
                      <a:pt x="78" y="15"/>
                    </a:cubicBezTo>
                    <a:cubicBezTo>
                      <a:pt x="70" y="6"/>
                      <a:pt x="58" y="0"/>
                      <a:pt x="45" y="0"/>
                    </a:cubicBezTo>
                    <a:cubicBezTo>
                      <a:pt x="32" y="0"/>
                      <a:pt x="20" y="6"/>
                      <a:pt x="12" y="15"/>
                    </a:cubicBezTo>
                    <a:cubicBezTo>
                      <a:pt x="11" y="16"/>
                      <a:pt x="10" y="17"/>
                      <a:pt x="9" y="18"/>
                    </a:cubicBezTo>
                    <a:cubicBezTo>
                      <a:pt x="3" y="26"/>
                      <a:pt x="0" y="35"/>
                      <a:pt x="0" y="46"/>
                    </a:cubicBezTo>
                    <a:cubicBezTo>
                      <a:pt x="0" y="56"/>
                      <a:pt x="3" y="66"/>
                      <a:pt x="9" y="74"/>
                    </a:cubicBezTo>
                    <a:cubicBezTo>
                      <a:pt x="10" y="75"/>
                      <a:pt x="11" y="76"/>
                      <a:pt x="12" y="77"/>
                    </a:cubicBezTo>
                    <a:cubicBezTo>
                      <a:pt x="20" y="86"/>
                      <a:pt x="32" y="91"/>
                      <a:pt x="45" y="91"/>
                    </a:cubicBezTo>
                    <a:cubicBezTo>
                      <a:pt x="58" y="91"/>
                      <a:pt x="70" y="86"/>
                      <a:pt x="78" y="77"/>
                    </a:cubicBezTo>
                    <a:cubicBezTo>
                      <a:pt x="79" y="76"/>
                      <a:pt x="80" y="75"/>
                      <a:pt x="81" y="74"/>
                    </a:cubicBezTo>
                    <a:cubicBezTo>
                      <a:pt x="87" y="66"/>
                      <a:pt x="90" y="56"/>
                      <a:pt x="90" y="46"/>
                    </a:cubicBezTo>
                    <a:cubicBezTo>
                      <a:pt x="90" y="35"/>
                      <a:pt x="87" y="26"/>
                      <a:pt x="81" y="18"/>
                    </a:cubicBezTo>
                    <a:close/>
                    <a:moveTo>
                      <a:pt x="85" y="44"/>
                    </a:moveTo>
                    <a:cubicBezTo>
                      <a:pt x="69" y="44"/>
                      <a:pt x="69" y="44"/>
                      <a:pt x="69" y="44"/>
                    </a:cubicBezTo>
                    <a:cubicBezTo>
                      <a:pt x="69" y="43"/>
                      <a:pt x="69" y="42"/>
                      <a:pt x="69" y="40"/>
                    </a:cubicBezTo>
                    <a:cubicBezTo>
                      <a:pt x="69" y="40"/>
                      <a:pt x="69" y="40"/>
                      <a:pt x="69" y="40"/>
                    </a:cubicBezTo>
                    <a:cubicBezTo>
                      <a:pt x="69" y="38"/>
                      <a:pt x="69" y="36"/>
                      <a:pt x="68" y="35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8" y="33"/>
                      <a:pt x="68" y="31"/>
                      <a:pt x="68" y="30"/>
                    </a:cubicBezTo>
                    <a:cubicBezTo>
                      <a:pt x="68" y="30"/>
                      <a:pt x="68" y="29"/>
                      <a:pt x="68" y="29"/>
                    </a:cubicBezTo>
                    <a:cubicBezTo>
                      <a:pt x="67" y="28"/>
                      <a:pt x="67" y="26"/>
                      <a:pt x="66" y="25"/>
                    </a:cubicBezTo>
                    <a:cubicBezTo>
                      <a:pt x="70" y="24"/>
                      <a:pt x="73" y="22"/>
                      <a:pt x="76" y="21"/>
                    </a:cubicBezTo>
                    <a:cubicBezTo>
                      <a:pt x="81" y="27"/>
                      <a:pt x="84" y="35"/>
                      <a:pt x="85" y="44"/>
                    </a:cubicBezTo>
                    <a:close/>
                    <a:moveTo>
                      <a:pt x="73" y="18"/>
                    </a:moveTo>
                    <a:cubicBezTo>
                      <a:pt x="71" y="19"/>
                      <a:pt x="68" y="20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19"/>
                      <a:pt x="64" y="18"/>
                      <a:pt x="64" y="17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3" y="16"/>
                      <a:pt x="63" y="15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3"/>
                      <a:pt x="61" y="12"/>
                      <a:pt x="60" y="11"/>
                    </a:cubicBezTo>
                    <a:cubicBezTo>
                      <a:pt x="60" y="10"/>
                      <a:pt x="59" y="9"/>
                      <a:pt x="58" y="8"/>
                    </a:cubicBezTo>
                    <a:cubicBezTo>
                      <a:pt x="64" y="10"/>
                      <a:pt x="69" y="14"/>
                      <a:pt x="73" y="18"/>
                    </a:cubicBezTo>
                    <a:close/>
                    <a:moveTo>
                      <a:pt x="25" y="44"/>
                    </a:moveTo>
                    <a:cubicBezTo>
                      <a:pt x="25" y="43"/>
                      <a:pt x="25" y="42"/>
                      <a:pt x="25" y="41"/>
                    </a:cubicBezTo>
                    <a:cubicBezTo>
                      <a:pt x="25" y="41"/>
                      <a:pt x="25" y="40"/>
                      <a:pt x="25" y="40"/>
                    </a:cubicBezTo>
                    <a:cubicBezTo>
                      <a:pt x="25" y="39"/>
                      <a:pt x="25" y="37"/>
                      <a:pt x="25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6" y="32"/>
                      <a:pt x="27" y="29"/>
                      <a:pt x="27" y="26"/>
                    </a:cubicBezTo>
                    <a:cubicBezTo>
                      <a:pt x="33" y="27"/>
                      <a:pt x="39" y="27"/>
                      <a:pt x="45" y="27"/>
                    </a:cubicBezTo>
                    <a:cubicBezTo>
                      <a:pt x="51" y="27"/>
                      <a:pt x="57" y="27"/>
                      <a:pt x="62" y="26"/>
                    </a:cubicBezTo>
                    <a:cubicBezTo>
                      <a:pt x="63" y="29"/>
                      <a:pt x="64" y="32"/>
                      <a:pt x="64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5" y="37"/>
                      <a:pt x="65" y="39"/>
                      <a:pt x="65" y="40"/>
                    </a:cubicBezTo>
                    <a:cubicBezTo>
                      <a:pt x="65" y="40"/>
                      <a:pt x="65" y="41"/>
                      <a:pt x="65" y="41"/>
                    </a:cubicBezTo>
                    <a:cubicBezTo>
                      <a:pt x="65" y="42"/>
                      <a:pt x="65" y="43"/>
                      <a:pt x="65" y="44"/>
                    </a:cubicBezTo>
                    <a:lnTo>
                      <a:pt x="25" y="44"/>
                    </a:lnTo>
                    <a:close/>
                    <a:moveTo>
                      <a:pt x="65" y="48"/>
                    </a:moveTo>
                    <a:cubicBezTo>
                      <a:pt x="65" y="49"/>
                      <a:pt x="65" y="50"/>
                      <a:pt x="65" y="51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5" y="53"/>
                      <a:pt x="65" y="55"/>
                      <a:pt x="64" y="56"/>
                    </a:cubicBezTo>
                    <a:cubicBezTo>
                      <a:pt x="64" y="56"/>
                      <a:pt x="64" y="56"/>
                      <a:pt x="64" y="57"/>
                    </a:cubicBezTo>
                    <a:cubicBezTo>
                      <a:pt x="64" y="60"/>
                      <a:pt x="63" y="63"/>
                      <a:pt x="62" y="66"/>
                    </a:cubicBezTo>
                    <a:cubicBezTo>
                      <a:pt x="57" y="65"/>
                      <a:pt x="51" y="64"/>
                      <a:pt x="45" y="64"/>
                    </a:cubicBezTo>
                    <a:cubicBezTo>
                      <a:pt x="39" y="64"/>
                      <a:pt x="33" y="65"/>
                      <a:pt x="27" y="66"/>
                    </a:cubicBezTo>
                    <a:cubicBezTo>
                      <a:pt x="27" y="63"/>
                      <a:pt x="26" y="60"/>
                      <a:pt x="25" y="57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5"/>
                      <a:pt x="25" y="53"/>
                      <a:pt x="25" y="51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0"/>
                      <a:pt x="25" y="49"/>
                      <a:pt x="25" y="48"/>
                    </a:cubicBezTo>
                    <a:lnTo>
                      <a:pt x="65" y="48"/>
                    </a:lnTo>
                    <a:close/>
                    <a:moveTo>
                      <a:pt x="33" y="14"/>
                    </a:moveTo>
                    <a:cubicBezTo>
                      <a:pt x="33" y="13"/>
                      <a:pt x="33" y="13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6" y="9"/>
                      <a:pt x="38" y="7"/>
                      <a:pt x="41" y="6"/>
                    </a:cubicBezTo>
                    <a:cubicBezTo>
                      <a:pt x="42" y="6"/>
                      <a:pt x="43" y="6"/>
                      <a:pt x="45" y="6"/>
                    </a:cubicBezTo>
                    <a:cubicBezTo>
                      <a:pt x="46" y="6"/>
                      <a:pt x="48" y="6"/>
                      <a:pt x="49" y="6"/>
                    </a:cubicBezTo>
                    <a:cubicBezTo>
                      <a:pt x="52" y="7"/>
                      <a:pt x="54" y="9"/>
                      <a:pt x="56" y="12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3"/>
                      <a:pt x="57" y="13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8" y="15"/>
                      <a:pt x="58" y="16"/>
                      <a:pt x="59" y="16"/>
                    </a:cubicBezTo>
                    <a:cubicBezTo>
                      <a:pt x="59" y="16"/>
                      <a:pt x="59" y="16"/>
                      <a:pt x="59" y="17"/>
                    </a:cubicBezTo>
                    <a:cubicBezTo>
                      <a:pt x="59" y="17"/>
                      <a:pt x="60" y="18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20"/>
                      <a:pt x="61" y="21"/>
                      <a:pt x="61" y="22"/>
                    </a:cubicBezTo>
                    <a:cubicBezTo>
                      <a:pt x="56" y="23"/>
                      <a:pt x="51" y="23"/>
                      <a:pt x="45" y="23"/>
                    </a:cubicBezTo>
                    <a:cubicBezTo>
                      <a:pt x="39" y="23"/>
                      <a:pt x="34" y="23"/>
                      <a:pt x="29" y="22"/>
                    </a:cubicBezTo>
                    <a:cubicBezTo>
                      <a:pt x="29" y="21"/>
                      <a:pt x="29" y="20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1" y="17"/>
                      <a:pt x="31" y="17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2" y="16"/>
                      <a:pt x="32" y="15"/>
                      <a:pt x="32" y="14"/>
                    </a:cubicBezTo>
                    <a:cubicBezTo>
                      <a:pt x="32" y="14"/>
                      <a:pt x="33" y="14"/>
                      <a:pt x="33" y="14"/>
                    </a:cubicBezTo>
                    <a:close/>
                    <a:moveTo>
                      <a:pt x="32" y="8"/>
                    </a:moveTo>
                    <a:cubicBezTo>
                      <a:pt x="31" y="9"/>
                      <a:pt x="30" y="10"/>
                      <a:pt x="30" y="11"/>
                    </a:cubicBezTo>
                    <a:cubicBezTo>
                      <a:pt x="29" y="12"/>
                      <a:pt x="28" y="13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7" y="15"/>
                      <a:pt x="27" y="16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9"/>
                      <a:pt x="25" y="21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2" y="20"/>
                      <a:pt x="19" y="19"/>
                      <a:pt x="17" y="18"/>
                    </a:cubicBezTo>
                    <a:cubicBezTo>
                      <a:pt x="21" y="14"/>
                      <a:pt x="26" y="10"/>
                      <a:pt x="32" y="8"/>
                    </a:cubicBezTo>
                    <a:close/>
                    <a:moveTo>
                      <a:pt x="14" y="21"/>
                    </a:moveTo>
                    <a:cubicBezTo>
                      <a:pt x="17" y="22"/>
                      <a:pt x="20" y="24"/>
                      <a:pt x="24" y="25"/>
                    </a:cubicBezTo>
                    <a:cubicBezTo>
                      <a:pt x="23" y="26"/>
                      <a:pt x="23" y="28"/>
                      <a:pt x="22" y="29"/>
                    </a:cubicBezTo>
                    <a:cubicBezTo>
                      <a:pt x="22" y="29"/>
                      <a:pt x="22" y="30"/>
                      <a:pt x="22" y="30"/>
                    </a:cubicBezTo>
                    <a:cubicBezTo>
                      <a:pt x="22" y="31"/>
                      <a:pt x="22" y="33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6"/>
                      <a:pt x="21" y="38"/>
                      <a:pt x="21" y="40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1" y="42"/>
                      <a:pt x="21" y="43"/>
                      <a:pt x="21" y="44"/>
                    </a:cubicBezTo>
                    <a:cubicBezTo>
                      <a:pt x="5" y="44"/>
                      <a:pt x="5" y="44"/>
                      <a:pt x="5" y="44"/>
                    </a:cubicBezTo>
                    <a:cubicBezTo>
                      <a:pt x="6" y="35"/>
                      <a:pt x="9" y="27"/>
                      <a:pt x="14" y="21"/>
                    </a:cubicBezTo>
                    <a:close/>
                    <a:moveTo>
                      <a:pt x="5" y="48"/>
                    </a:move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49"/>
                      <a:pt x="21" y="50"/>
                      <a:pt x="21" y="51"/>
                    </a:cubicBezTo>
                    <a:cubicBezTo>
                      <a:pt x="21" y="51"/>
                      <a:pt x="21" y="52"/>
                      <a:pt x="21" y="52"/>
                    </a:cubicBezTo>
                    <a:cubicBezTo>
                      <a:pt x="21" y="54"/>
                      <a:pt x="21" y="55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2" y="59"/>
                      <a:pt x="22" y="60"/>
                      <a:pt x="22" y="62"/>
                    </a:cubicBezTo>
                    <a:cubicBezTo>
                      <a:pt x="22" y="62"/>
                      <a:pt x="22" y="62"/>
                      <a:pt x="22" y="62"/>
                    </a:cubicBezTo>
                    <a:cubicBezTo>
                      <a:pt x="23" y="64"/>
                      <a:pt x="23" y="66"/>
                      <a:pt x="24" y="67"/>
                    </a:cubicBezTo>
                    <a:cubicBezTo>
                      <a:pt x="20" y="68"/>
                      <a:pt x="17" y="69"/>
                      <a:pt x="14" y="71"/>
                    </a:cubicBezTo>
                    <a:cubicBezTo>
                      <a:pt x="9" y="65"/>
                      <a:pt x="6" y="57"/>
                      <a:pt x="5" y="48"/>
                    </a:cubicBezTo>
                    <a:close/>
                    <a:moveTo>
                      <a:pt x="32" y="83"/>
                    </a:moveTo>
                    <a:cubicBezTo>
                      <a:pt x="26" y="81"/>
                      <a:pt x="21" y="78"/>
                      <a:pt x="17" y="74"/>
                    </a:cubicBezTo>
                    <a:cubicBezTo>
                      <a:pt x="19" y="73"/>
                      <a:pt x="22" y="72"/>
                      <a:pt x="25" y="71"/>
                    </a:cubicBezTo>
                    <a:cubicBezTo>
                      <a:pt x="25" y="71"/>
                      <a:pt x="25" y="71"/>
                      <a:pt x="25" y="71"/>
                    </a:cubicBezTo>
                    <a:cubicBezTo>
                      <a:pt x="25" y="72"/>
                      <a:pt x="26" y="73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7" y="76"/>
                      <a:pt x="27" y="77"/>
                      <a:pt x="28" y="7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2"/>
                      <a:pt x="31" y="83"/>
                      <a:pt x="32" y="83"/>
                    </a:cubicBezTo>
                    <a:close/>
                    <a:moveTo>
                      <a:pt x="57" y="78"/>
                    </a:moveTo>
                    <a:cubicBezTo>
                      <a:pt x="57" y="78"/>
                      <a:pt x="56" y="79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4" y="82"/>
                      <a:pt x="52" y="84"/>
                      <a:pt x="49" y="85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48" y="86"/>
                      <a:pt x="46" y="86"/>
                      <a:pt x="45" y="86"/>
                    </a:cubicBezTo>
                    <a:cubicBezTo>
                      <a:pt x="43" y="86"/>
                      <a:pt x="42" y="86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38" y="84"/>
                      <a:pt x="36" y="82"/>
                      <a:pt x="34" y="80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33" y="79"/>
                      <a:pt x="33" y="78"/>
                      <a:pt x="33" y="78"/>
                    </a:cubicBezTo>
                    <a:cubicBezTo>
                      <a:pt x="33" y="78"/>
                      <a:pt x="32" y="78"/>
                      <a:pt x="32" y="78"/>
                    </a:cubicBezTo>
                    <a:cubicBezTo>
                      <a:pt x="32" y="77"/>
                      <a:pt x="32" y="76"/>
                      <a:pt x="31" y="75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4"/>
                      <a:pt x="30" y="74"/>
                      <a:pt x="30" y="73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29" y="72"/>
                      <a:pt x="29" y="71"/>
                      <a:pt x="29" y="70"/>
                    </a:cubicBezTo>
                    <a:cubicBezTo>
                      <a:pt x="34" y="69"/>
                      <a:pt x="39" y="68"/>
                      <a:pt x="45" y="68"/>
                    </a:cubicBezTo>
                    <a:cubicBezTo>
                      <a:pt x="51" y="68"/>
                      <a:pt x="56" y="69"/>
                      <a:pt x="61" y="70"/>
                    </a:cubicBezTo>
                    <a:cubicBezTo>
                      <a:pt x="61" y="71"/>
                      <a:pt x="60" y="72"/>
                      <a:pt x="60" y="73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60" y="74"/>
                      <a:pt x="59" y="74"/>
                      <a:pt x="59" y="75"/>
                    </a:cubicBezTo>
                    <a:cubicBezTo>
                      <a:pt x="59" y="75"/>
                      <a:pt x="59" y="75"/>
                      <a:pt x="59" y="75"/>
                    </a:cubicBezTo>
                    <a:cubicBezTo>
                      <a:pt x="58" y="76"/>
                      <a:pt x="58" y="77"/>
                      <a:pt x="57" y="78"/>
                    </a:cubicBezTo>
                    <a:cubicBezTo>
                      <a:pt x="57" y="78"/>
                      <a:pt x="57" y="78"/>
                      <a:pt x="57" y="78"/>
                    </a:cubicBezTo>
                    <a:close/>
                    <a:moveTo>
                      <a:pt x="58" y="83"/>
                    </a:moveTo>
                    <a:cubicBezTo>
                      <a:pt x="58" y="83"/>
                      <a:pt x="58" y="83"/>
                      <a:pt x="58" y="83"/>
                    </a:cubicBezTo>
                    <a:cubicBezTo>
                      <a:pt x="59" y="83"/>
                      <a:pt x="60" y="82"/>
                      <a:pt x="60" y="81"/>
                    </a:cubicBezTo>
                    <a:cubicBezTo>
                      <a:pt x="61" y="80"/>
                      <a:pt x="61" y="79"/>
                      <a:pt x="62" y="78"/>
                    </a:cubicBezTo>
                    <a:cubicBezTo>
                      <a:pt x="62" y="78"/>
                      <a:pt x="62" y="78"/>
                      <a:pt x="62" y="78"/>
                    </a:cubicBezTo>
                    <a:cubicBezTo>
                      <a:pt x="63" y="77"/>
                      <a:pt x="63" y="76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3"/>
                      <a:pt x="65" y="72"/>
                      <a:pt x="65" y="71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68" y="72"/>
                      <a:pt x="71" y="73"/>
                      <a:pt x="73" y="74"/>
                    </a:cubicBezTo>
                    <a:cubicBezTo>
                      <a:pt x="69" y="78"/>
                      <a:pt x="64" y="81"/>
                      <a:pt x="58" y="83"/>
                    </a:cubicBezTo>
                    <a:close/>
                    <a:moveTo>
                      <a:pt x="76" y="71"/>
                    </a:moveTo>
                    <a:cubicBezTo>
                      <a:pt x="73" y="69"/>
                      <a:pt x="70" y="68"/>
                      <a:pt x="66" y="67"/>
                    </a:cubicBezTo>
                    <a:cubicBezTo>
                      <a:pt x="67" y="66"/>
                      <a:pt x="67" y="64"/>
                      <a:pt x="68" y="62"/>
                    </a:cubicBezTo>
                    <a:cubicBezTo>
                      <a:pt x="68" y="62"/>
                      <a:pt x="68" y="62"/>
                      <a:pt x="68" y="62"/>
                    </a:cubicBezTo>
                    <a:cubicBezTo>
                      <a:pt x="68" y="60"/>
                      <a:pt x="68" y="59"/>
                      <a:pt x="68" y="57"/>
                    </a:cubicBezTo>
                    <a:cubicBezTo>
                      <a:pt x="68" y="57"/>
                      <a:pt x="68" y="57"/>
                      <a:pt x="68" y="57"/>
                    </a:cubicBezTo>
                    <a:cubicBezTo>
                      <a:pt x="69" y="55"/>
                      <a:pt x="69" y="54"/>
                      <a:pt x="69" y="52"/>
                    </a:cubicBezTo>
                    <a:cubicBezTo>
                      <a:pt x="69" y="52"/>
                      <a:pt x="69" y="51"/>
                      <a:pt x="69" y="51"/>
                    </a:cubicBezTo>
                    <a:cubicBezTo>
                      <a:pt x="69" y="50"/>
                      <a:pt x="69" y="49"/>
                      <a:pt x="69" y="48"/>
                    </a:cubicBezTo>
                    <a:cubicBezTo>
                      <a:pt x="85" y="48"/>
                      <a:pt x="85" y="48"/>
                      <a:pt x="85" y="48"/>
                    </a:cubicBezTo>
                    <a:cubicBezTo>
                      <a:pt x="84" y="57"/>
                      <a:pt x="81" y="65"/>
                      <a:pt x="76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34" name="그룹 33"/>
            <p:cNvGrpSpPr>
              <a:grpSpLocks noChangeAspect="1"/>
            </p:cNvGrpSpPr>
            <p:nvPr/>
          </p:nvGrpSpPr>
          <p:grpSpPr>
            <a:xfrm>
              <a:off x="7757169" y="4082056"/>
              <a:ext cx="486200" cy="343710"/>
              <a:chOff x="4933383" y="4569955"/>
              <a:chExt cx="883078" cy="881760"/>
            </a:xfrm>
            <a:solidFill>
              <a:srgbClr val="1F497D"/>
            </a:solidFill>
            <a:effectLst>
              <a:glow rad="101600">
                <a:srgbClr val="FF0000">
                  <a:alpha val="40000"/>
                </a:srgbClr>
              </a:glow>
            </a:effectLst>
          </p:grpSpPr>
          <p:sp>
            <p:nvSpPr>
              <p:cNvPr id="73" name="Oval 86"/>
              <p:cNvSpPr>
                <a:spLocks noChangeArrowheads="1"/>
              </p:cNvSpPr>
              <p:nvPr/>
            </p:nvSpPr>
            <p:spPr bwMode="auto">
              <a:xfrm>
                <a:off x="4933383" y="4569955"/>
                <a:ext cx="883078" cy="881760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grpSp>
            <p:nvGrpSpPr>
              <p:cNvPr id="74" name="그룹 73"/>
              <p:cNvGrpSpPr/>
              <p:nvPr/>
            </p:nvGrpSpPr>
            <p:grpSpPr>
              <a:xfrm>
                <a:off x="5297254" y="4804324"/>
                <a:ext cx="441324" cy="413020"/>
                <a:chOff x="5399136" y="4879590"/>
                <a:chExt cx="506316" cy="473844"/>
              </a:xfrm>
              <a:grpFill/>
            </p:grpSpPr>
            <p:sp>
              <p:nvSpPr>
                <p:cNvPr id="75" name="Freeform 820"/>
                <p:cNvSpPr>
                  <a:spLocks noEditPoints="1"/>
                </p:cNvSpPr>
                <p:nvPr/>
              </p:nvSpPr>
              <p:spPr bwMode="auto">
                <a:xfrm>
                  <a:off x="5399136" y="4879590"/>
                  <a:ext cx="506316" cy="473844"/>
                </a:xfrm>
                <a:custGeom>
                  <a:avLst/>
                  <a:gdLst>
                    <a:gd name="T0" fmla="*/ 93 w 104"/>
                    <a:gd name="T1" fmla="*/ 16 h 97"/>
                    <a:gd name="T2" fmla="*/ 75 w 104"/>
                    <a:gd name="T3" fmla="*/ 16 h 97"/>
                    <a:gd name="T4" fmla="*/ 64 w 104"/>
                    <a:gd name="T5" fmla="*/ 0 h 97"/>
                    <a:gd name="T6" fmla="*/ 39 w 104"/>
                    <a:gd name="T7" fmla="*/ 0 h 97"/>
                    <a:gd name="T8" fmla="*/ 28 w 104"/>
                    <a:gd name="T9" fmla="*/ 16 h 97"/>
                    <a:gd name="T10" fmla="*/ 10 w 104"/>
                    <a:gd name="T11" fmla="*/ 16 h 97"/>
                    <a:gd name="T12" fmla="*/ 0 w 104"/>
                    <a:gd name="T13" fmla="*/ 29 h 97"/>
                    <a:gd name="T14" fmla="*/ 0 w 104"/>
                    <a:gd name="T15" fmla="*/ 84 h 97"/>
                    <a:gd name="T16" fmla="*/ 10 w 104"/>
                    <a:gd name="T17" fmla="*/ 97 h 97"/>
                    <a:gd name="T18" fmla="*/ 93 w 104"/>
                    <a:gd name="T19" fmla="*/ 97 h 97"/>
                    <a:gd name="T20" fmla="*/ 104 w 104"/>
                    <a:gd name="T21" fmla="*/ 84 h 97"/>
                    <a:gd name="T22" fmla="*/ 104 w 104"/>
                    <a:gd name="T23" fmla="*/ 29 h 97"/>
                    <a:gd name="T24" fmla="*/ 93 w 104"/>
                    <a:gd name="T25" fmla="*/ 16 h 97"/>
                    <a:gd name="T26" fmla="*/ 35 w 104"/>
                    <a:gd name="T27" fmla="*/ 16 h 97"/>
                    <a:gd name="T28" fmla="*/ 39 w 104"/>
                    <a:gd name="T29" fmla="*/ 9 h 97"/>
                    <a:gd name="T30" fmla="*/ 64 w 104"/>
                    <a:gd name="T31" fmla="*/ 9 h 97"/>
                    <a:gd name="T32" fmla="*/ 69 w 104"/>
                    <a:gd name="T33" fmla="*/ 16 h 97"/>
                    <a:gd name="T34" fmla="*/ 35 w 104"/>
                    <a:gd name="T35" fmla="*/ 16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04" h="97">
                      <a:moveTo>
                        <a:pt x="93" y="16"/>
                      </a:moveTo>
                      <a:cubicBezTo>
                        <a:pt x="75" y="16"/>
                        <a:pt x="75" y="16"/>
                        <a:pt x="75" y="16"/>
                      </a:cubicBezTo>
                      <a:cubicBezTo>
                        <a:pt x="75" y="9"/>
                        <a:pt x="72" y="0"/>
                        <a:pt x="64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2" y="0"/>
                        <a:pt x="28" y="9"/>
                        <a:pt x="28" y="16"/>
                      </a:cubicBezTo>
                      <a:cubicBezTo>
                        <a:pt x="10" y="16"/>
                        <a:pt x="10" y="16"/>
                        <a:pt x="10" y="16"/>
                      </a:cubicBezTo>
                      <a:cubicBezTo>
                        <a:pt x="4" y="16"/>
                        <a:pt x="0" y="22"/>
                        <a:pt x="0" y="29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0" y="91"/>
                        <a:pt x="4" y="97"/>
                        <a:pt x="10" y="97"/>
                      </a:cubicBezTo>
                      <a:cubicBezTo>
                        <a:pt x="93" y="97"/>
                        <a:pt x="93" y="97"/>
                        <a:pt x="93" y="97"/>
                      </a:cubicBezTo>
                      <a:cubicBezTo>
                        <a:pt x="99" y="97"/>
                        <a:pt x="104" y="91"/>
                        <a:pt x="104" y="84"/>
                      </a:cubicBezTo>
                      <a:cubicBezTo>
                        <a:pt x="104" y="29"/>
                        <a:pt x="104" y="29"/>
                        <a:pt x="104" y="29"/>
                      </a:cubicBezTo>
                      <a:cubicBezTo>
                        <a:pt x="104" y="22"/>
                        <a:pt x="99" y="16"/>
                        <a:pt x="93" y="16"/>
                      </a:cubicBezTo>
                      <a:close/>
                      <a:moveTo>
                        <a:pt x="35" y="16"/>
                      </a:moveTo>
                      <a:cubicBezTo>
                        <a:pt x="35" y="12"/>
                        <a:pt x="35" y="9"/>
                        <a:pt x="39" y="9"/>
                      </a:cubicBezTo>
                      <a:cubicBezTo>
                        <a:pt x="64" y="9"/>
                        <a:pt x="64" y="9"/>
                        <a:pt x="64" y="9"/>
                      </a:cubicBezTo>
                      <a:cubicBezTo>
                        <a:pt x="68" y="9"/>
                        <a:pt x="69" y="12"/>
                        <a:pt x="69" y="16"/>
                      </a:cubicBezTo>
                      <a:lnTo>
                        <a:pt x="35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6" name="Freeform 822"/>
                <p:cNvSpPr>
                  <a:spLocks/>
                </p:cNvSpPr>
                <p:nvPr/>
              </p:nvSpPr>
              <p:spPr bwMode="auto">
                <a:xfrm>
                  <a:off x="5462876" y="5050366"/>
                  <a:ext cx="374024" cy="39688"/>
                </a:xfrm>
                <a:custGeom>
                  <a:avLst/>
                  <a:gdLst>
                    <a:gd name="T0" fmla="*/ 77 w 77"/>
                    <a:gd name="T1" fmla="*/ 4 h 8"/>
                    <a:gd name="T2" fmla="*/ 74 w 77"/>
                    <a:gd name="T3" fmla="*/ 8 h 8"/>
                    <a:gd name="T4" fmla="*/ 3 w 77"/>
                    <a:gd name="T5" fmla="*/ 8 h 8"/>
                    <a:gd name="T6" fmla="*/ 0 w 77"/>
                    <a:gd name="T7" fmla="*/ 4 h 8"/>
                    <a:gd name="T8" fmla="*/ 0 w 77"/>
                    <a:gd name="T9" fmla="*/ 4 h 8"/>
                    <a:gd name="T10" fmla="*/ 3 w 77"/>
                    <a:gd name="T11" fmla="*/ 0 h 8"/>
                    <a:gd name="T12" fmla="*/ 74 w 77"/>
                    <a:gd name="T13" fmla="*/ 0 h 8"/>
                    <a:gd name="T14" fmla="*/ 77 w 77"/>
                    <a:gd name="T1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7" h="8">
                      <a:moveTo>
                        <a:pt x="77" y="4"/>
                      </a:moveTo>
                      <a:cubicBezTo>
                        <a:pt x="77" y="6"/>
                        <a:pt x="76" y="8"/>
                        <a:pt x="74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1" y="8"/>
                        <a:pt x="0" y="6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6" y="0"/>
                        <a:pt x="77" y="2"/>
                        <a:pt x="77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7" name="Freeform 823"/>
                <p:cNvSpPr>
                  <a:spLocks/>
                </p:cNvSpPr>
                <p:nvPr/>
              </p:nvSpPr>
              <p:spPr bwMode="auto">
                <a:xfrm>
                  <a:off x="5462876" y="5147781"/>
                  <a:ext cx="374024" cy="34877"/>
                </a:xfrm>
                <a:custGeom>
                  <a:avLst/>
                  <a:gdLst>
                    <a:gd name="T0" fmla="*/ 77 w 77"/>
                    <a:gd name="T1" fmla="*/ 4 h 7"/>
                    <a:gd name="T2" fmla="*/ 74 w 77"/>
                    <a:gd name="T3" fmla="*/ 7 h 7"/>
                    <a:gd name="T4" fmla="*/ 3 w 77"/>
                    <a:gd name="T5" fmla="*/ 7 h 7"/>
                    <a:gd name="T6" fmla="*/ 0 w 77"/>
                    <a:gd name="T7" fmla="*/ 4 h 7"/>
                    <a:gd name="T8" fmla="*/ 0 w 77"/>
                    <a:gd name="T9" fmla="*/ 4 h 7"/>
                    <a:gd name="T10" fmla="*/ 3 w 77"/>
                    <a:gd name="T11" fmla="*/ 0 h 7"/>
                    <a:gd name="T12" fmla="*/ 74 w 77"/>
                    <a:gd name="T13" fmla="*/ 0 h 7"/>
                    <a:gd name="T14" fmla="*/ 77 w 77"/>
                    <a:gd name="T15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7" h="7">
                      <a:moveTo>
                        <a:pt x="77" y="4"/>
                      </a:moveTo>
                      <a:cubicBezTo>
                        <a:pt x="77" y="6"/>
                        <a:pt x="76" y="7"/>
                        <a:pt x="74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1" y="7"/>
                        <a:pt x="0" y="6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6" y="0"/>
                        <a:pt x="77" y="2"/>
                        <a:pt x="77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8" name="Freeform 824"/>
                <p:cNvSpPr>
                  <a:spLocks/>
                </p:cNvSpPr>
                <p:nvPr/>
              </p:nvSpPr>
              <p:spPr bwMode="auto">
                <a:xfrm>
                  <a:off x="5462876" y="5246399"/>
                  <a:ext cx="374024" cy="33674"/>
                </a:xfrm>
                <a:custGeom>
                  <a:avLst/>
                  <a:gdLst>
                    <a:gd name="T0" fmla="*/ 77 w 77"/>
                    <a:gd name="T1" fmla="*/ 3 h 7"/>
                    <a:gd name="T2" fmla="*/ 74 w 77"/>
                    <a:gd name="T3" fmla="*/ 7 h 7"/>
                    <a:gd name="T4" fmla="*/ 3 w 77"/>
                    <a:gd name="T5" fmla="*/ 7 h 7"/>
                    <a:gd name="T6" fmla="*/ 0 w 77"/>
                    <a:gd name="T7" fmla="*/ 3 h 7"/>
                    <a:gd name="T8" fmla="*/ 0 w 77"/>
                    <a:gd name="T9" fmla="*/ 3 h 7"/>
                    <a:gd name="T10" fmla="*/ 3 w 77"/>
                    <a:gd name="T11" fmla="*/ 0 h 7"/>
                    <a:gd name="T12" fmla="*/ 74 w 77"/>
                    <a:gd name="T13" fmla="*/ 0 h 7"/>
                    <a:gd name="T14" fmla="*/ 77 w 77"/>
                    <a:gd name="T15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7" h="7">
                      <a:moveTo>
                        <a:pt x="77" y="3"/>
                      </a:moveTo>
                      <a:cubicBezTo>
                        <a:pt x="77" y="5"/>
                        <a:pt x="76" y="7"/>
                        <a:pt x="74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1" y="7"/>
                        <a:pt x="0" y="5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1" y="0"/>
                        <a:pt x="3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6" y="0"/>
                        <a:pt x="77" y="1"/>
                        <a:pt x="77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35" name="그룹 34"/>
            <p:cNvGrpSpPr>
              <a:grpSpLocks noChangeAspect="1"/>
            </p:cNvGrpSpPr>
            <p:nvPr/>
          </p:nvGrpSpPr>
          <p:grpSpPr>
            <a:xfrm>
              <a:off x="2056493" y="3287501"/>
              <a:ext cx="486200" cy="344224"/>
              <a:chOff x="3197829" y="1920732"/>
              <a:chExt cx="883078" cy="883076"/>
            </a:xfrm>
            <a:solidFill>
              <a:srgbClr val="1F497D"/>
            </a:solidFill>
            <a:effectLst>
              <a:glow rad="139700">
                <a:srgbClr val="00D661">
                  <a:alpha val="40000"/>
                </a:srgbClr>
              </a:glow>
            </a:effectLst>
          </p:grpSpPr>
          <p:sp>
            <p:nvSpPr>
              <p:cNvPr id="65" name="Oval 5"/>
              <p:cNvSpPr>
                <a:spLocks noChangeAspect="1" noChangeArrowheads="1"/>
              </p:cNvSpPr>
              <p:nvPr/>
            </p:nvSpPr>
            <p:spPr bwMode="auto">
              <a:xfrm>
                <a:off x="3197829" y="1920732"/>
                <a:ext cx="883078" cy="883076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66" name="그룹 65"/>
              <p:cNvGrpSpPr/>
              <p:nvPr/>
            </p:nvGrpSpPr>
            <p:grpSpPr>
              <a:xfrm>
                <a:off x="3400383" y="2169267"/>
                <a:ext cx="477967" cy="386006"/>
                <a:chOff x="3135312" y="2257425"/>
                <a:chExt cx="668338" cy="539751"/>
              </a:xfrm>
              <a:grpFill/>
            </p:grpSpPr>
            <p:sp>
              <p:nvSpPr>
                <p:cNvPr id="67" name="Freeform 828"/>
                <p:cNvSpPr>
                  <a:spLocks/>
                </p:cNvSpPr>
                <p:nvPr/>
              </p:nvSpPr>
              <p:spPr bwMode="auto">
                <a:xfrm>
                  <a:off x="3300413" y="2517775"/>
                  <a:ext cx="82550" cy="279400"/>
                </a:xfrm>
                <a:custGeom>
                  <a:avLst/>
                  <a:gdLst>
                    <a:gd name="T0" fmla="*/ 0 w 52"/>
                    <a:gd name="T1" fmla="*/ 31 h 176"/>
                    <a:gd name="T2" fmla="*/ 0 w 52"/>
                    <a:gd name="T3" fmla="*/ 176 h 176"/>
                    <a:gd name="T4" fmla="*/ 52 w 52"/>
                    <a:gd name="T5" fmla="*/ 176 h 176"/>
                    <a:gd name="T6" fmla="*/ 52 w 52"/>
                    <a:gd name="T7" fmla="*/ 0 h 176"/>
                    <a:gd name="T8" fmla="*/ 47 w 52"/>
                    <a:gd name="T9" fmla="*/ 0 h 176"/>
                    <a:gd name="T10" fmla="*/ 0 w 52"/>
                    <a:gd name="T11" fmla="*/ 31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2" h="176">
                      <a:moveTo>
                        <a:pt x="0" y="31"/>
                      </a:moveTo>
                      <a:lnTo>
                        <a:pt x="0" y="176"/>
                      </a:lnTo>
                      <a:lnTo>
                        <a:pt x="52" y="176"/>
                      </a:lnTo>
                      <a:lnTo>
                        <a:pt x="52" y="0"/>
                      </a:lnTo>
                      <a:lnTo>
                        <a:pt x="47" y="0"/>
                      </a:lnTo>
                      <a:lnTo>
                        <a:pt x="0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8" name="Freeform 829"/>
                <p:cNvSpPr>
                  <a:spLocks/>
                </p:cNvSpPr>
                <p:nvPr/>
              </p:nvSpPr>
              <p:spPr bwMode="auto">
                <a:xfrm>
                  <a:off x="3421063" y="2517775"/>
                  <a:ext cx="82550" cy="279400"/>
                </a:xfrm>
                <a:custGeom>
                  <a:avLst/>
                  <a:gdLst>
                    <a:gd name="T0" fmla="*/ 0 w 52"/>
                    <a:gd name="T1" fmla="*/ 0 h 176"/>
                    <a:gd name="T2" fmla="*/ 0 w 52"/>
                    <a:gd name="T3" fmla="*/ 176 h 176"/>
                    <a:gd name="T4" fmla="*/ 52 w 52"/>
                    <a:gd name="T5" fmla="*/ 176 h 176"/>
                    <a:gd name="T6" fmla="*/ 52 w 52"/>
                    <a:gd name="T7" fmla="*/ 0 h 176"/>
                    <a:gd name="T8" fmla="*/ 52 w 52"/>
                    <a:gd name="T9" fmla="*/ 0 h 176"/>
                    <a:gd name="T10" fmla="*/ 0 w 52"/>
                    <a:gd name="T11" fmla="*/ 0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2" h="176">
                      <a:moveTo>
                        <a:pt x="0" y="0"/>
                      </a:moveTo>
                      <a:lnTo>
                        <a:pt x="0" y="176"/>
                      </a:lnTo>
                      <a:lnTo>
                        <a:pt x="52" y="176"/>
                      </a:lnTo>
                      <a:lnTo>
                        <a:pt x="52" y="0"/>
                      </a:lnTo>
                      <a:lnTo>
                        <a:pt x="5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9" name="Freeform 830"/>
                <p:cNvSpPr>
                  <a:spLocks/>
                </p:cNvSpPr>
                <p:nvPr/>
              </p:nvSpPr>
              <p:spPr bwMode="auto">
                <a:xfrm>
                  <a:off x="3173413" y="2586038"/>
                  <a:ext cx="88900" cy="211138"/>
                </a:xfrm>
                <a:custGeom>
                  <a:avLst/>
                  <a:gdLst>
                    <a:gd name="T0" fmla="*/ 0 w 56"/>
                    <a:gd name="T1" fmla="*/ 133 h 133"/>
                    <a:gd name="T2" fmla="*/ 56 w 56"/>
                    <a:gd name="T3" fmla="*/ 133 h 133"/>
                    <a:gd name="T4" fmla="*/ 56 w 56"/>
                    <a:gd name="T5" fmla="*/ 0 h 133"/>
                    <a:gd name="T6" fmla="*/ 0 w 56"/>
                    <a:gd name="T7" fmla="*/ 31 h 133"/>
                    <a:gd name="T8" fmla="*/ 0 w 56"/>
                    <a:gd name="T9" fmla="*/ 133 h 1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133">
                      <a:moveTo>
                        <a:pt x="0" y="133"/>
                      </a:moveTo>
                      <a:lnTo>
                        <a:pt x="56" y="133"/>
                      </a:lnTo>
                      <a:lnTo>
                        <a:pt x="56" y="0"/>
                      </a:lnTo>
                      <a:lnTo>
                        <a:pt x="0" y="31"/>
                      </a:lnTo>
                      <a:lnTo>
                        <a:pt x="0" y="1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0" name="Freeform 831"/>
                <p:cNvSpPr>
                  <a:spLocks/>
                </p:cNvSpPr>
                <p:nvPr/>
              </p:nvSpPr>
              <p:spPr bwMode="auto">
                <a:xfrm>
                  <a:off x="3540125" y="2430463"/>
                  <a:ext cx="90488" cy="366713"/>
                </a:xfrm>
                <a:custGeom>
                  <a:avLst/>
                  <a:gdLst>
                    <a:gd name="T0" fmla="*/ 0 w 57"/>
                    <a:gd name="T1" fmla="*/ 231 h 231"/>
                    <a:gd name="T2" fmla="*/ 57 w 57"/>
                    <a:gd name="T3" fmla="*/ 231 h 231"/>
                    <a:gd name="T4" fmla="*/ 57 w 57"/>
                    <a:gd name="T5" fmla="*/ 0 h 231"/>
                    <a:gd name="T6" fmla="*/ 0 w 57"/>
                    <a:gd name="T7" fmla="*/ 40 h 231"/>
                    <a:gd name="T8" fmla="*/ 0 w 57"/>
                    <a:gd name="T9" fmla="*/ 231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231">
                      <a:moveTo>
                        <a:pt x="0" y="231"/>
                      </a:moveTo>
                      <a:lnTo>
                        <a:pt x="57" y="231"/>
                      </a:lnTo>
                      <a:lnTo>
                        <a:pt x="57" y="0"/>
                      </a:lnTo>
                      <a:lnTo>
                        <a:pt x="0" y="40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1" name="Freeform 832"/>
                <p:cNvSpPr>
                  <a:spLocks/>
                </p:cNvSpPr>
                <p:nvPr/>
              </p:nvSpPr>
              <p:spPr bwMode="auto">
                <a:xfrm>
                  <a:off x="3660775" y="2344738"/>
                  <a:ext cx="90488" cy="452438"/>
                </a:xfrm>
                <a:custGeom>
                  <a:avLst/>
                  <a:gdLst>
                    <a:gd name="T0" fmla="*/ 0 w 57"/>
                    <a:gd name="T1" fmla="*/ 39 h 285"/>
                    <a:gd name="T2" fmla="*/ 0 w 57"/>
                    <a:gd name="T3" fmla="*/ 285 h 285"/>
                    <a:gd name="T4" fmla="*/ 57 w 57"/>
                    <a:gd name="T5" fmla="*/ 285 h 285"/>
                    <a:gd name="T6" fmla="*/ 57 w 57"/>
                    <a:gd name="T7" fmla="*/ 8 h 285"/>
                    <a:gd name="T8" fmla="*/ 47 w 57"/>
                    <a:gd name="T9" fmla="*/ 0 h 285"/>
                    <a:gd name="T10" fmla="*/ 0 w 57"/>
                    <a:gd name="T11" fmla="*/ 39 h 2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7" h="285">
                      <a:moveTo>
                        <a:pt x="0" y="39"/>
                      </a:moveTo>
                      <a:lnTo>
                        <a:pt x="0" y="285"/>
                      </a:lnTo>
                      <a:lnTo>
                        <a:pt x="57" y="285"/>
                      </a:lnTo>
                      <a:lnTo>
                        <a:pt x="57" y="8"/>
                      </a:lnTo>
                      <a:lnTo>
                        <a:pt x="47" y="0"/>
                      </a:lnTo>
                      <a:lnTo>
                        <a:pt x="0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2" name="Freeform 833"/>
                <p:cNvSpPr>
                  <a:spLocks/>
                </p:cNvSpPr>
                <p:nvPr/>
              </p:nvSpPr>
              <p:spPr bwMode="auto">
                <a:xfrm>
                  <a:off x="3135312" y="2257425"/>
                  <a:ext cx="668338" cy="373063"/>
                </a:xfrm>
                <a:custGeom>
                  <a:avLst/>
                  <a:gdLst>
                    <a:gd name="T0" fmla="*/ 345 w 421"/>
                    <a:gd name="T1" fmla="*/ 12 h 235"/>
                    <a:gd name="T2" fmla="*/ 364 w 421"/>
                    <a:gd name="T3" fmla="*/ 27 h 235"/>
                    <a:gd name="T4" fmla="*/ 218 w 421"/>
                    <a:gd name="T5" fmla="*/ 133 h 235"/>
                    <a:gd name="T6" fmla="*/ 142 w 421"/>
                    <a:gd name="T7" fmla="*/ 133 h 235"/>
                    <a:gd name="T8" fmla="*/ 0 w 421"/>
                    <a:gd name="T9" fmla="*/ 215 h 235"/>
                    <a:gd name="T10" fmla="*/ 14 w 421"/>
                    <a:gd name="T11" fmla="*/ 235 h 235"/>
                    <a:gd name="T12" fmla="*/ 24 w 421"/>
                    <a:gd name="T13" fmla="*/ 231 h 235"/>
                    <a:gd name="T14" fmla="*/ 80 w 421"/>
                    <a:gd name="T15" fmla="*/ 195 h 235"/>
                    <a:gd name="T16" fmla="*/ 104 w 421"/>
                    <a:gd name="T17" fmla="*/ 184 h 235"/>
                    <a:gd name="T18" fmla="*/ 147 w 421"/>
                    <a:gd name="T19" fmla="*/ 156 h 235"/>
                    <a:gd name="T20" fmla="*/ 156 w 421"/>
                    <a:gd name="T21" fmla="*/ 156 h 235"/>
                    <a:gd name="T22" fmla="*/ 180 w 421"/>
                    <a:gd name="T23" fmla="*/ 156 h 235"/>
                    <a:gd name="T24" fmla="*/ 227 w 421"/>
                    <a:gd name="T25" fmla="*/ 156 h 235"/>
                    <a:gd name="T26" fmla="*/ 232 w 421"/>
                    <a:gd name="T27" fmla="*/ 152 h 235"/>
                    <a:gd name="T28" fmla="*/ 255 w 421"/>
                    <a:gd name="T29" fmla="*/ 137 h 235"/>
                    <a:gd name="T30" fmla="*/ 312 w 421"/>
                    <a:gd name="T31" fmla="*/ 98 h 235"/>
                    <a:gd name="T32" fmla="*/ 331 w 421"/>
                    <a:gd name="T33" fmla="*/ 82 h 235"/>
                    <a:gd name="T34" fmla="*/ 383 w 421"/>
                    <a:gd name="T35" fmla="*/ 47 h 235"/>
                    <a:gd name="T36" fmla="*/ 388 w 421"/>
                    <a:gd name="T37" fmla="*/ 51 h 235"/>
                    <a:gd name="T38" fmla="*/ 397 w 421"/>
                    <a:gd name="T39" fmla="*/ 63 h 235"/>
                    <a:gd name="T40" fmla="*/ 421 w 421"/>
                    <a:gd name="T41" fmla="*/ 0 h 235"/>
                    <a:gd name="T42" fmla="*/ 345 w 421"/>
                    <a:gd name="T43" fmla="*/ 12 h 2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21" h="235">
                      <a:moveTo>
                        <a:pt x="345" y="12"/>
                      </a:moveTo>
                      <a:lnTo>
                        <a:pt x="364" y="27"/>
                      </a:lnTo>
                      <a:lnTo>
                        <a:pt x="218" y="133"/>
                      </a:lnTo>
                      <a:lnTo>
                        <a:pt x="142" y="133"/>
                      </a:lnTo>
                      <a:lnTo>
                        <a:pt x="0" y="215"/>
                      </a:lnTo>
                      <a:lnTo>
                        <a:pt x="14" y="235"/>
                      </a:lnTo>
                      <a:lnTo>
                        <a:pt x="24" y="231"/>
                      </a:lnTo>
                      <a:lnTo>
                        <a:pt x="80" y="195"/>
                      </a:lnTo>
                      <a:lnTo>
                        <a:pt x="104" y="184"/>
                      </a:lnTo>
                      <a:lnTo>
                        <a:pt x="147" y="156"/>
                      </a:lnTo>
                      <a:lnTo>
                        <a:pt x="156" y="156"/>
                      </a:lnTo>
                      <a:lnTo>
                        <a:pt x="180" y="156"/>
                      </a:lnTo>
                      <a:lnTo>
                        <a:pt x="227" y="156"/>
                      </a:lnTo>
                      <a:lnTo>
                        <a:pt x="232" y="152"/>
                      </a:lnTo>
                      <a:lnTo>
                        <a:pt x="255" y="137"/>
                      </a:lnTo>
                      <a:lnTo>
                        <a:pt x="312" y="98"/>
                      </a:lnTo>
                      <a:lnTo>
                        <a:pt x="331" y="82"/>
                      </a:lnTo>
                      <a:lnTo>
                        <a:pt x="383" y="47"/>
                      </a:lnTo>
                      <a:lnTo>
                        <a:pt x="388" y="51"/>
                      </a:lnTo>
                      <a:lnTo>
                        <a:pt x="397" y="63"/>
                      </a:lnTo>
                      <a:lnTo>
                        <a:pt x="421" y="0"/>
                      </a:lnTo>
                      <a:lnTo>
                        <a:pt x="345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cxnSp>
          <p:nvCxnSpPr>
            <p:cNvPr id="36" name="직선 연결선 35"/>
            <p:cNvCxnSpPr>
              <a:cxnSpLocks/>
            </p:cNvCxnSpPr>
            <p:nvPr/>
          </p:nvCxnSpPr>
          <p:spPr>
            <a:xfrm>
              <a:off x="7980742" y="3703530"/>
              <a:ext cx="7354" cy="336868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>
              <a:cxnSpLocks/>
            </p:cNvCxnSpPr>
            <p:nvPr/>
          </p:nvCxnSpPr>
          <p:spPr>
            <a:xfrm flipH="1">
              <a:off x="3738519" y="3687435"/>
              <a:ext cx="5523" cy="167006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>
              <a:cxnSpLocks/>
            </p:cNvCxnSpPr>
            <p:nvPr/>
          </p:nvCxnSpPr>
          <p:spPr>
            <a:xfrm flipH="1">
              <a:off x="2284396" y="3685063"/>
              <a:ext cx="10006" cy="359838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/>
            <p:cNvCxnSpPr/>
            <p:nvPr/>
          </p:nvCxnSpPr>
          <p:spPr>
            <a:xfrm flipH="1">
              <a:off x="2294401" y="3871978"/>
              <a:ext cx="5663108" cy="2237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0" name="그룹 39"/>
            <p:cNvGrpSpPr>
              <a:grpSpLocks noChangeAspect="1"/>
            </p:cNvGrpSpPr>
            <p:nvPr/>
          </p:nvGrpSpPr>
          <p:grpSpPr>
            <a:xfrm>
              <a:off x="4942538" y="3279744"/>
              <a:ext cx="486200" cy="345250"/>
              <a:chOff x="5063094" y="1919413"/>
              <a:chExt cx="883078" cy="885708"/>
            </a:xfrm>
            <a:solidFill>
              <a:srgbClr val="1F497D"/>
            </a:solidFill>
            <a:effectLst>
              <a:glow rad="139700">
                <a:srgbClr val="00D661">
                  <a:alpha val="40000"/>
                </a:srgbClr>
              </a:glow>
            </a:effectLst>
          </p:grpSpPr>
          <p:sp>
            <p:nvSpPr>
              <p:cNvPr id="63" name="Oval 70"/>
              <p:cNvSpPr>
                <a:spLocks noChangeArrowheads="1"/>
              </p:cNvSpPr>
              <p:nvPr/>
            </p:nvSpPr>
            <p:spPr bwMode="auto">
              <a:xfrm>
                <a:off x="5063094" y="1919413"/>
                <a:ext cx="883078" cy="88570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Freeform 807"/>
              <p:cNvSpPr>
                <a:spLocks noEditPoints="1"/>
              </p:cNvSpPr>
              <p:nvPr/>
            </p:nvSpPr>
            <p:spPr bwMode="auto">
              <a:xfrm>
                <a:off x="5285940" y="2134881"/>
                <a:ext cx="450667" cy="454772"/>
              </a:xfrm>
              <a:custGeom>
                <a:avLst/>
                <a:gdLst>
                  <a:gd name="T0" fmla="*/ 45 w 90"/>
                  <a:gd name="T1" fmla="*/ 0 h 91"/>
                  <a:gd name="T2" fmla="*/ 0 w 90"/>
                  <a:gd name="T3" fmla="*/ 46 h 91"/>
                  <a:gd name="T4" fmla="*/ 45 w 90"/>
                  <a:gd name="T5" fmla="*/ 91 h 91"/>
                  <a:gd name="T6" fmla="*/ 90 w 90"/>
                  <a:gd name="T7" fmla="*/ 46 h 91"/>
                  <a:gd name="T8" fmla="*/ 69 w 90"/>
                  <a:gd name="T9" fmla="*/ 44 h 91"/>
                  <a:gd name="T10" fmla="*/ 68 w 90"/>
                  <a:gd name="T11" fmla="*/ 35 h 91"/>
                  <a:gd name="T12" fmla="*/ 68 w 90"/>
                  <a:gd name="T13" fmla="*/ 29 h 91"/>
                  <a:gd name="T14" fmla="*/ 85 w 90"/>
                  <a:gd name="T15" fmla="*/ 44 h 91"/>
                  <a:gd name="T16" fmla="*/ 65 w 90"/>
                  <a:gd name="T17" fmla="*/ 21 h 91"/>
                  <a:gd name="T18" fmla="*/ 62 w 90"/>
                  <a:gd name="T19" fmla="*/ 14 h 91"/>
                  <a:gd name="T20" fmla="*/ 58 w 90"/>
                  <a:gd name="T21" fmla="*/ 8 h 91"/>
                  <a:gd name="T22" fmla="*/ 25 w 90"/>
                  <a:gd name="T23" fmla="*/ 41 h 91"/>
                  <a:gd name="T24" fmla="*/ 25 w 90"/>
                  <a:gd name="T25" fmla="*/ 35 h 91"/>
                  <a:gd name="T26" fmla="*/ 62 w 90"/>
                  <a:gd name="T27" fmla="*/ 26 h 91"/>
                  <a:gd name="T28" fmla="*/ 65 w 90"/>
                  <a:gd name="T29" fmla="*/ 40 h 91"/>
                  <a:gd name="T30" fmla="*/ 25 w 90"/>
                  <a:gd name="T31" fmla="*/ 44 h 91"/>
                  <a:gd name="T32" fmla="*/ 65 w 90"/>
                  <a:gd name="T33" fmla="*/ 51 h 91"/>
                  <a:gd name="T34" fmla="*/ 62 w 90"/>
                  <a:gd name="T35" fmla="*/ 66 h 91"/>
                  <a:gd name="T36" fmla="*/ 25 w 90"/>
                  <a:gd name="T37" fmla="*/ 57 h 91"/>
                  <a:gd name="T38" fmla="*/ 25 w 90"/>
                  <a:gd name="T39" fmla="*/ 51 h 91"/>
                  <a:gd name="T40" fmla="*/ 33 w 90"/>
                  <a:gd name="T41" fmla="*/ 14 h 91"/>
                  <a:gd name="T42" fmla="*/ 41 w 90"/>
                  <a:gd name="T43" fmla="*/ 6 h 91"/>
                  <a:gd name="T44" fmla="*/ 56 w 90"/>
                  <a:gd name="T45" fmla="*/ 12 h 91"/>
                  <a:gd name="T46" fmla="*/ 57 w 90"/>
                  <a:gd name="T47" fmla="*/ 14 h 91"/>
                  <a:gd name="T48" fmla="*/ 60 w 90"/>
                  <a:gd name="T49" fmla="*/ 19 h 91"/>
                  <a:gd name="T50" fmla="*/ 45 w 90"/>
                  <a:gd name="T51" fmla="*/ 23 h 91"/>
                  <a:gd name="T52" fmla="*/ 30 w 90"/>
                  <a:gd name="T53" fmla="*/ 19 h 91"/>
                  <a:gd name="T54" fmla="*/ 32 w 90"/>
                  <a:gd name="T55" fmla="*/ 14 h 91"/>
                  <a:gd name="T56" fmla="*/ 30 w 90"/>
                  <a:gd name="T57" fmla="*/ 11 h 91"/>
                  <a:gd name="T58" fmla="*/ 26 w 90"/>
                  <a:gd name="T59" fmla="*/ 17 h 91"/>
                  <a:gd name="T60" fmla="*/ 25 w 90"/>
                  <a:gd name="T61" fmla="*/ 21 h 91"/>
                  <a:gd name="T62" fmla="*/ 14 w 90"/>
                  <a:gd name="T63" fmla="*/ 21 h 91"/>
                  <a:gd name="T64" fmla="*/ 22 w 90"/>
                  <a:gd name="T65" fmla="*/ 30 h 91"/>
                  <a:gd name="T66" fmla="*/ 21 w 90"/>
                  <a:gd name="T67" fmla="*/ 40 h 91"/>
                  <a:gd name="T68" fmla="*/ 5 w 90"/>
                  <a:gd name="T69" fmla="*/ 44 h 91"/>
                  <a:gd name="T70" fmla="*/ 21 w 90"/>
                  <a:gd name="T71" fmla="*/ 48 h 91"/>
                  <a:gd name="T72" fmla="*/ 21 w 90"/>
                  <a:gd name="T73" fmla="*/ 57 h 91"/>
                  <a:gd name="T74" fmla="*/ 22 w 90"/>
                  <a:gd name="T75" fmla="*/ 62 h 91"/>
                  <a:gd name="T76" fmla="*/ 5 w 90"/>
                  <a:gd name="T77" fmla="*/ 48 h 91"/>
                  <a:gd name="T78" fmla="*/ 25 w 90"/>
                  <a:gd name="T79" fmla="*/ 71 h 91"/>
                  <a:gd name="T80" fmla="*/ 26 w 90"/>
                  <a:gd name="T81" fmla="*/ 75 h 91"/>
                  <a:gd name="T82" fmla="*/ 30 w 90"/>
                  <a:gd name="T83" fmla="*/ 81 h 91"/>
                  <a:gd name="T84" fmla="*/ 56 w 90"/>
                  <a:gd name="T85" fmla="*/ 80 h 91"/>
                  <a:gd name="T86" fmla="*/ 49 w 90"/>
                  <a:gd name="T87" fmla="*/ 85 h 91"/>
                  <a:gd name="T88" fmla="*/ 41 w 90"/>
                  <a:gd name="T89" fmla="*/ 85 h 91"/>
                  <a:gd name="T90" fmla="*/ 33 w 90"/>
                  <a:gd name="T91" fmla="*/ 78 h 91"/>
                  <a:gd name="T92" fmla="*/ 31 w 90"/>
                  <a:gd name="T93" fmla="*/ 75 h 91"/>
                  <a:gd name="T94" fmla="*/ 29 w 90"/>
                  <a:gd name="T95" fmla="*/ 70 h 91"/>
                  <a:gd name="T96" fmla="*/ 60 w 90"/>
                  <a:gd name="T97" fmla="*/ 73 h 91"/>
                  <a:gd name="T98" fmla="*/ 59 w 90"/>
                  <a:gd name="T99" fmla="*/ 75 h 91"/>
                  <a:gd name="T100" fmla="*/ 58 w 90"/>
                  <a:gd name="T101" fmla="*/ 83 h 91"/>
                  <a:gd name="T102" fmla="*/ 62 w 90"/>
                  <a:gd name="T103" fmla="*/ 78 h 91"/>
                  <a:gd name="T104" fmla="*/ 64 w 90"/>
                  <a:gd name="T105" fmla="*/ 75 h 91"/>
                  <a:gd name="T106" fmla="*/ 73 w 90"/>
                  <a:gd name="T107" fmla="*/ 74 h 91"/>
                  <a:gd name="T108" fmla="*/ 66 w 90"/>
                  <a:gd name="T109" fmla="*/ 67 h 91"/>
                  <a:gd name="T110" fmla="*/ 68 w 90"/>
                  <a:gd name="T111" fmla="*/ 57 h 91"/>
                  <a:gd name="T112" fmla="*/ 69 w 90"/>
                  <a:gd name="T113" fmla="*/ 51 h 91"/>
                  <a:gd name="T114" fmla="*/ 76 w 90"/>
                  <a:gd name="T115" fmla="*/ 7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" h="91">
                    <a:moveTo>
                      <a:pt x="81" y="18"/>
                    </a:moveTo>
                    <a:cubicBezTo>
                      <a:pt x="80" y="17"/>
                      <a:pt x="79" y="16"/>
                      <a:pt x="78" y="15"/>
                    </a:cubicBezTo>
                    <a:cubicBezTo>
                      <a:pt x="70" y="6"/>
                      <a:pt x="58" y="0"/>
                      <a:pt x="45" y="0"/>
                    </a:cubicBezTo>
                    <a:cubicBezTo>
                      <a:pt x="32" y="0"/>
                      <a:pt x="20" y="6"/>
                      <a:pt x="12" y="15"/>
                    </a:cubicBezTo>
                    <a:cubicBezTo>
                      <a:pt x="11" y="16"/>
                      <a:pt x="10" y="17"/>
                      <a:pt x="9" y="18"/>
                    </a:cubicBezTo>
                    <a:cubicBezTo>
                      <a:pt x="3" y="26"/>
                      <a:pt x="0" y="35"/>
                      <a:pt x="0" y="46"/>
                    </a:cubicBezTo>
                    <a:cubicBezTo>
                      <a:pt x="0" y="56"/>
                      <a:pt x="3" y="66"/>
                      <a:pt x="9" y="74"/>
                    </a:cubicBezTo>
                    <a:cubicBezTo>
                      <a:pt x="10" y="75"/>
                      <a:pt x="11" y="76"/>
                      <a:pt x="12" y="77"/>
                    </a:cubicBezTo>
                    <a:cubicBezTo>
                      <a:pt x="20" y="86"/>
                      <a:pt x="32" y="91"/>
                      <a:pt x="45" y="91"/>
                    </a:cubicBezTo>
                    <a:cubicBezTo>
                      <a:pt x="58" y="91"/>
                      <a:pt x="70" y="86"/>
                      <a:pt x="78" y="77"/>
                    </a:cubicBezTo>
                    <a:cubicBezTo>
                      <a:pt x="79" y="76"/>
                      <a:pt x="80" y="75"/>
                      <a:pt x="81" y="74"/>
                    </a:cubicBezTo>
                    <a:cubicBezTo>
                      <a:pt x="87" y="66"/>
                      <a:pt x="90" y="56"/>
                      <a:pt x="90" y="46"/>
                    </a:cubicBezTo>
                    <a:cubicBezTo>
                      <a:pt x="90" y="35"/>
                      <a:pt x="87" y="26"/>
                      <a:pt x="81" y="18"/>
                    </a:cubicBezTo>
                    <a:close/>
                    <a:moveTo>
                      <a:pt x="85" y="44"/>
                    </a:moveTo>
                    <a:cubicBezTo>
                      <a:pt x="69" y="44"/>
                      <a:pt x="69" y="44"/>
                      <a:pt x="69" y="44"/>
                    </a:cubicBezTo>
                    <a:cubicBezTo>
                      <a:pt x="69" y="43"/>
                      <a:pt x="69" y="42"/>
                      <a:pt x="69" y="40"/>
                    </a:cubicBezTo>
                    <a:cubicBezTo>
                      <a:pt x="69" y="40"/>
                      <a:pt x="69" y="40"/>
                      <a:pt x="69" y="40"/>
                    </a:cubicBezTo>
                    <a:cubicBezTo>
                      <a:pt x="69" y="38"/>
                      <a:pt x="69" y="36"/>
                      <a:pt x="68" y="35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8" y="33"/>
                      <a:pt x="68" y="31"/>
                      <a:pt x="68" y="30"/>
                    </a:cubicBezTo>
                    <a:cubicBezTo>
                      <a:pt x="68" y="30"/>
                      <a:pt x="68" y="29"/>
                      <a:pt x="68" y="29"/>
                    </a:cubicBezTo>
                    <a:cubicBezTo>
                      <a:pt x="67" y="28"/>
                      <a:pt x="67" y="26"/>
                      <a:pt x="66" y="25"/>
                    </a:cubicBezTo>
                    <a:cubicBezTo>
                      <a:pt x="70" y="24"/>
                      <a:pt x="73" y="22"/>
                      <a:pt x="76" y="21"/>
                    </a:cubicBezTo>
                    <a:cubicBezTo>
                      <a:pt x="81" y="27"/>
                      <a:pt x="84" y="35"/>
                      <a:pt x="85" y="44"/>
                    </a:cubicBezTo>
                    <a:close/>
                    <a:moveTo>
                      <a:pt x="73" y="18"/>
                    </a:moveTo>
                    <a:cubicBezTo>
                      <a:pt x="71" y="19"/>
                      <a:pt x="68" y="20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19"/>
                      <a:pt x="64" y="18"/>
                      <a:pt x="64" y="17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3" y="16"/>
                      <a:pt x="63" y="15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3"/>
                      <a:pt x="61" y="12"/>
                      <a:pt x="60" y="11"/>
                    </a:cubicBezTo>
                    <a:cubicBezTo>
                      <a:pt x="60" y="10"/>
                      <a:pt x="59" y="9"/>
                      <a:pt x="58" y="8"/>
                    </a:cubicBezTo>
                    <a:cubicBezTo>
                      <a:pt x="64" y="10"/>
                      <a:pt x="69" y="14"/>
                      <a:pt x="73" y="18"/>
                    </a:cubicBezTo>
                    <a:close/>
                    <a:moveTo>
                      <a:pt x="25" y="44"/>
                    </a:moveTo>
                    <a:cubicBezTo>
                      <a:pt x="25" y="43"/>
                      <a:pt x="25" y="42"/>
                      <a:pt x="25" y="41"/>
                    </a:cubicBezTo>
                    <a:cubicBezTo>
                      <a:pt x="25" y="41"/>
                      <a:pt x="25" y="40"/>
                      <a:pt x="25" y="40"/>
                    </a:cubicBezTo>
                    <a:cubicBezTo>
                      <a:pt x="25" y="39"/>
                      <a:pt x="25" y="37"/>
                      <a:pt x="25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6" y="32"/>
                      <a:pt x="27" y="29"/>
                      <a:pt x="27" y="26"/>
                    </a:cubicBezTo>
                    <a:cubicBezTo>
                      <a:pt x="33" y="27"/>
                      <a:pt x="39" y="27"/>
                      <a:pt x="45" y="27"/>
                    </a:cubicBezTo>
                    <a:cubicBezTo>
                      <a:pt x="51" y="27"/>
                      <a:pt x="57" y="27"/>
                      <a:pt x="62" y="26"/>
                    </a:cubicBezTo>
                    <a:cubicBezTo>
                      <a:pt x="63" y="29"/>
                      <a:pt x="64" y="32"/>
                      <a:pt x="64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5" y="37"/>
                      <a:pt x="65" y="39"/>
                      <a:pt x="65" y="40"/>
                    </a:cubicBezTo>
                    <a:cubicBezTo>
                      <a:pt x="65" y="40"/>
                      <a:pt x="65" y="41"/>
                      <a:pt x="65" y="41"/>
                    </a:cubicBezTo>
                    <a:cubicBezTo>
                      <a:pt x="65" y="42"/>
                      <a:pt x="65" y="43"/>
                      <a:pt x="65" y="44"/>
                    </a:cubicBezTo>
                    <a:lnTo>
                      <a:pt x="25" y="44"/>
                    </a:lnTo>
                    <a:close/>
                    <a:moveTo>
                      <a:pt x="65" y="48"/>
                    </a:moveTo>
                    <a:cubicBezTo>
                      <a:pt x="65" y="49"/>
                      <a:pt x="65" y="50"/>
                      <a:pt x="65" y="51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5" y="53"/>
                      <a:pt x="65" y="55"/>
                      <a:pt x="64" y="56"/>
                    </a:cubicBezTo>
                    <a:cubicBezTo>
                      <a:pt x="64" y="56"/>
                      <a:pt x="64" y="56"/>
                      <a:pt x="64" y="57"/>
                    </a:cubicBezTo>
                    <a:cubicBezTo>
                      <a:pt x="64" y="60"/>
                      <a:pt x="63" y="63"/>
                      <a:pt x="62" y="66"/>
                    </a:cubicBezTo>
                    <a:cubicBezTo>
                      <a:pt x="57" y="65"/>
                      <a:pt x="51" y="64"/>
                      <a:pt x="45" y="64"/>
                    </a:cubicBezTo>
                    <a:cubicBezTo>
                      <a:pt x="39" y="64"/>
                      <a:pt x="33" y="65"/>
                      <a:pt x="27" y="66"/>
                    </a:cubicBezTo>
                    <a:cubicBezTo>
                      <a:pt x="27" y="63"/>
                      <a:pt x="26" y="60"/>
                      <a:pt x="25" y="57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5"/>
                      <a:pt x="25" y="53"/>
                      <a:pt x="25" y="51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0"/>
                      <a:pt x="25" y="49"/>
                      <a:pt x="25" y="48"/>
                    </a:cubicBezTo>
                    <a:lnTo>
                      <a:pt x="65" y="48"/>
                    </a:lnTo>
                    <a:close/>
                    <a:moveTo>
                      <a:pt x="33" y="14"/>
                    </a:moveTo>
                    <a:cubicBezTo>
                      <a:pt x="33" y="13"/>
                      <a:pt x="33" y="13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6" y="9"/>
                      <a:pt x="38" y="7"/>
                      <a:pt x="41" y="6"/>
                    </a:cubicBezTo>
                    <a:cubicBezTo>
                      <a:pt x="42" y="6"/>
                      <a:pt x="43" y="6"/>
                      <a:pt x="45" y="6"/>
                    </a:cubicBezTo>
                    <a:cubicBezTo>
                      <a:pt x="46" y="6"/>
                      <a:pt x="48" y="6"/>
                      <a:pt x="49" y="6"/>
                    </a:cubicBezTo>
                    <a:cubicBezTo>
                      <a:pt x="52" y="7"/>
                      <a:pt x="54" y="9"/>
                      <a:pt x="56" y="12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3"/>
                      <a:pt x="57" y="13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8" y="15"/>
                      <a:pt x="58" y="16"/>
                      <a:pt x="59" y="16"/>
                    </a:cubicBezTo>
                    <a:cubicBezTo>
                      <a:pt x="59" y="16"/>
                      <a:pt x="59" y="16"/>
                      <a:pt x="59" y="17"/>
                    </a:cubicBezTo>
                    <a:cubicBezTo>
                      <a:pt x="59" y="17"/>
                      <a:pt x="60" y="18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20"/>
                      <a:pt x="61" y="21"/>
                      <a:pt x="61" y="22"/>
                    </a:cubicBezTo>
                    <a:cubicBezTo>
                      <a:pt x="56" y="23"/>
                      <a:pt x="51" y="23"/>
                      <a:pt x="45" y="23"/>
                    </a:cubicBezTo>
                    <a:cubicBezTo>
                      <a:pt x="39" y="23"/>
                      <a:pt x="34" y="23"/>
                      <a:pt x="29" y="22"/>
                    </a:cubicBezTo>
                    <a:cubicBezTo>
                      <a:pt x="29" y="21"/>
                      <a:pt x="29" y="20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1" y="17"/>
                      <a:pt x="31" y="17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2" y="16"/>
                      <a:pt x="32" y="15"/>
                      <a:pt x="32" y="14"/>
                    </a:cubicBezTo>
                    <a:cubicBezTo>
                      <a:pt x="32" y="14"/>
                      <a:pt x="33" y="14"/>
                      <a:pt x="33" y="14"/>
                    </a:cubicBezTo>
                    <a:close/>
                    <a:moveTo>
                      <a:pt x="32" y="8"/>
                    </a:moveTo>
                    <a:cubicBezTo>
                      <a:pt x="31" y="9"/>
                      <a:pt x="30" y="10"/>
                      <a:pt x="30" y="11"/>
                    </a:cubicBezTo>
                    <a:cubicBezTo>
                      <a:pt x="29" y="12"/>
                      <a:pt x="28" y="13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7" y="15"/>
                      <a:pt x="27" y="16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9"/>
                      <a:pt x="25" y="21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2" y="20"/>
                      <a:pt x="19" y="19"/>
                      <a:pt x="17" y="18"/>
                    </a:cubicBezTo>
                    <a:cubicBezTo>
                      <a:pt x="21" y="14"/>
                      <a:pt x="26" y="10"/>
                      <a:pt x="32" y="8"/>
                    </a:cubicBezTo>
                    <a:close/>
                    <a:moveTo>
                      <a:pt x="14" y="21"/>
                    </a:moveTo>
                    <a:cubicBezTo>
                      <a:pt x="17" y="22"/>
                      <a:pt x="20" y="24"/>
                      <a:pt x="24" y="25"/>
                    </a:cubicBezTo>
                    <a:cubicBezTo>
                      <a:pt x="23" y="26"/>
                      <a:pt x="23" y="28"/>
                      <a:pt x="22" y="29"/>
                    </a:cubicBezTo>
                    <a:cubicBezTo>
                      <a:pt x="22" y="29"/>
                      <a:pt x="22" y="30"/>
                      <a:pt x="22" y="30"/>
                    </a:cubicBezTo>
                    <a:cubicBezTo>
                      <a:pt x="22" y="31"/>
                      <a:pt x="22" y="33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6"/>
                      <a:pt x="21" y="38"/>
                      <a:pt x="21" y="40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1" y="42"/>
                      <a:pt x="21" y="43"/>
                      <a:pt x="21" y="44"/>
                    </a:cubicBezTo>
                    <a:cubicBezTo>
                      <a:pt x="5" y="44"/>
                      <a:pt x="5" y="44"/>
                      <a:pt x="5" y="44"/>
                    </a:cubicBezTo>
                    <a:cubicBezTo>
                      <a:pt x="6" y="35"/>
                      <a:pt x="9" y="27"/>
                      <a:pt x="14" y="21"/>
                    </a:cubicBezTo>
                    <a:close/>
                    <a:moveTo>
                      <a:pt x="5" y="48"/>
                    </a:move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49"/>
                      <a:pt x="21" y="50"/>
                      <a:pt x="21" y="51"/>
                    </a:cubicBezTo>
                    <a:cubicBezTo>
                      <a:pt x="21" y="51"/>
                      <a:pt x="21" y="52"/>
                      <a:pt x="21" y="52"/>
                    </a:cubicBezTo>
                    <a:cubicBezTo>
                      <a:pt x="21" y="54"/>
                      <a:pt x="21" y="55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2" y="59"/>
                      <a:pt x="22" y="60"/>
                      <a:pt x="22" y="62"/>
                    </a:cubicBezTo>
                    <a:cubicBezTo>
                      <a:pt x="22" y="62"/>
                      <a:pt x="22" y="62"/>
                      <a:pt x="22" y="62"/>
                    </a:cubicBezTo>
                    <a:cubicBezTo>
                      <a:pt x="23" y="64"/>
                      <a:pt x="23" y="66"/>
                      <a:pt x="24" y="67"/>
                    </a:cubicBezTo>
                    <a:cubicBezTo>
                      <a:pt x="20" y="68"/>
                      <a:pt x="17" y="69"/>
                      <a:pt x="14" y="71"/>
                    </a:cubicBezTo>
                    <a:cubicBezTo>
                      <a:pt x="9" y="65"/>
                      <a:pt x="6" y="57"/>
                      <a:pt x="5" y="48"/>
                    </a:cubicBezTo>
                    <a:close/>
                    <a:moveTo>
                      <a:pt x="32" y="83"/>
                    </a:moveTo>
                    <a:cubicBezTo>
                      <a:pt x="26" y="81"/>
                      <a:pt x="21" y="78"/>
                      <a:pt x="17" y="74"/>
                    </a:cubicBezTo>
                    <a:cubicBezTo>
                      <a:pt x="19" y="73"/>
                      <a:pt x="22" y="72"/>
                      <a:pt x="25" y="71"/>
                    </a:cubicBezTo>
                    <a:cubicBezTo>
                      <a:pt x="25" y="71"/>
                      <a:pt x="25" y="71"/>
                      <a:pt x="25" y="71"/>
                    </a:cubicBezTo>
                    <a:cubicBezTo>
                      <a:pt x="25" y="72"/>
                      <a:pt x="26" y="73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7" y="76"/>
                      <a:pt x="27" y="77"/>
                      <a:pt x="28" y="7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2"/>
                      <a:pt x="31" y="83"/>
                      <a:pt x="32" y="83"/>
                    </a:cubicBezTo>
                    <a:close/>
                    <a:moveTo>
                      <a:pt x="57" y="78"/>
                    </a:moveTo>
                    <a:cubicBezTo>
                      <a:pt x="57" y="78"/>
                      <a:pt x="56" y="79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4" y="82"/>
                      <a:pt x="52" y="84"/>
                      <a:pt x="49" y="85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48" y="86"/>
                      <a:pt x="46" y="86"/>
                      <a:pt x="45" y="86"/>
                    </a:cubicBezTo>
                    <a:cubicBezTo>
                      <a:pt x="43" y="86"/>
                      <a:pt x="42" y="86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38" y="84"/>
                      <a:pt x="36" y="82"/>
                      <a:pt x="34" y="80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33" y="79"/>
                      <a:pt x="33" y="78"/>
                      <a:pt x="33" y="78"/>
                    </a:cubicBezTo>
                    <a:cubicBezTo>
                      <a:pt x="33" y="78"/>
                      <a:pt x="32" y="78"/>
                      <a:pt x="32" y="78"/>
                    </a:cubicBezTo>
                    <a:cubicBezTo>
                      <a:pt x="32" y="77"/>
                      <a:pt x="32" y="76"/>
                      <a:pt x="31" y="75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4"/>
                      <a:pt x="30" y="74"/>
                      <a:pt x="30" y="73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29" y="72"/>
                      <a:pt x="29" y="71"/>
                      <a:pt x="29" y="70"/>
                    </a:cubicBezTo>
                    <a:cubicBezTo>
                      <a:pt x="34" y="69"/>
                      <a:pt x="39" y="68"/>
                      <a:pt x="45" y="68"/>
                    </a:cubicBezTo>
                    <a:cubicBezTo>
                      <a:pt x="51" y="68"/>
                      <a:pt x="56" y="69"/>
                      <a:pt x="61" y="70"/>
                    </a:cubicBezTo>
                    <a:cubicBezTo>
                      <a:pt x="61" y="71"/>
                      <a:pt x="60" y="72"/>
                      <a:pt x="60" y="73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60" y="74"/>
                      <a:pt x="59" y="74"/>
                      <a:pt x="59" y="75"/>
                    </a:cubicBezTo>
                    <a:cubicBezTo>
                      <a:pt x="59" y="75"/>
                      <a:pt x="59" y="75"/>
                      <a:pt x="59" y="75"/>
                    </a:cubicBezTo>
                    <a:cubicBezTo>
                      <a:pt x="58" y="76"/>
                      <a:pt x="58" y="77"/>
                      <a:pt x="57" y="78"/>
                    </a:cubicBezTo>
                    <a:cubicBezTo>
                      <a:pt x="57" y="78"/>
                      <a:pt x="57" y="78"/>
                      <a:pt x="57" y="78"/>
                    </a:cubicBezTo>
                    <a:close/>
                    <a:moveTo>
                      <a:pt x="58" y="83"/>
                    </a:moveTo>
                    <a:cubicBezTo>
                      <a:pt x="58" y="83"/>
                      <a:pt x="58" y="83"/>
                      <a:pt x="58" y="83"/>
                    </a:cubicBezTo>
                    <a:cubicBezTo>
                      <a:pt x="59" y="83"/>
                      <a:pt x="60" y="82"/>
                      <a:pt x="60" y="81"/>
                    </a:cubicBezTo>
                    <a:cubicBezTo>
                      <a:pt x="61" y="80"/>
                      <a:pt x="61" y="79"/>
                      <a:pt x="62" y="78"/>
                    </a:cubicBezTo>
                    <a:cubicBezTo>
                      <a:pt x="62" y="78"/>
                      <a:pt x="62" y="78"/>
                      <a:pt x="62" y="78"/>
                    </a:cubicBezTo>
                    <a:cubicBezTo>
                      <a:pt x="63" y="77"/>
                      <a:pt x="63" y="76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3"/>
                      <a:pt x="65" y="72"/>
                      <a:pt x="65" y="71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68" y="72"/>
                      <a:pt x="71" y="73"/>
                      <a:pt x="73" y="74"/>
                    </a:cubicBezTo>
                    <a:cubicBezTo>
                      <a:pt x="69" y="78"/>
                      <a:pt x="64" y="81"/>
                      <a:pt x="58" y="83"/>
                    </a:cubicBezTo>
                    <a:close/>
                    <a:moveTo>
                      <a:pt x="76" y="71"/>
                    </a:moveTo>
                    <a:cubicBezTo>
                      <a:pt x="73" y="69"/>
                      <a:pt x="70" y="68"/>
                      <a:pt x="66" y="67"/>
                    </a:cubicBezTo>
                    <a:cubicBezTo>
                      <a:pt x="67" y="66"/>
                      <a:pt x="67" y="64"/>
                      <a:pt x="68" y="62"/>
                    </a:cubicBezTo>
                    <a:cubicBezTo>
                      <a:pt x="68" y="62"/>
                      <a:pt x="68" y="62"/>
                      <a:pt x="68" y="62"/>
                    </a:cubicBezTo>
                    <a:cubicBezTo>
                      <a:pt x="68" y="60"/>
                      <a:pt x="68" y="59"/>
                      <a:pt x="68" y="57"/>
                    </a:cubicBezTo>
                    <a:cubicBezTo>
                      <a:pt x="68" y="57"/>
                      <a:pt x="68" y="57"/>
                      <a:pt x="68" y="57"/>
                    </a:cubicBezTo>
                    <a:cubicBezTo>
                      <a:pt x="69" y="55"/>
                      <a:pt x="69" y="54"/>
                      <a:pt x="69" y="52"/>
                    </a:cubicBezTo>
                    <a:cubicBezTo>
                      <a:pt x="69" y="52"/>
                      <a:pt x="69" y="51"/>
                      <a:pt x="69" y="51"/>
                    </a:cubicBezTo>
                    <a:cubicBezTo>
                      <a:pt x="69" y="50"/>
                      <a:pt x="69" y="49"/>
                      <a:pt x="69" y="48"/>
                    </a:cubicBezTo>
                    <a:cubicBezTo>
                      <a:pt x="85" y="48"/>
                      <a:pt x="85" y="48"/>
                      <a:pt x="85" y="48"/>
                    </a:cubicBezTo>
                    <a:cubicBezTo>
                      <a:pt x="84" y="57"/>
                      <a:pt x="81" y="65"/>
                      <a:pt x="76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41" name="그룹 40"/>
            <p:cNvGrpSpPr>
              <a:grpSpLocks noChangeAspect="1"/>
            </p:cNvGrpSpPr>
            <p:nvPr/>
          </p:nvGrpSpPr>
          <p:grpSpPr>
            <a:xfrm>
              <a:off x="5904553" y="4084213"/>
              <a:ext cx="486200" cy="343710"/>
              <a:chOff x="3197829" y="4569955"/>
              <a:chExt cx="883078" cy="881760"/>
            </a:xfrm>
            <a:solidFill>
              <a:srgbClr val="1F497D"/>
            </a:solidFill>
            <a:effectLst>
              <a:glow rad="101600">
                <a:srgbClr val="FF0000">
                  <a:alpha val="40000"/>
                </a:srgbClr>
              </a:glow>
            </a:effectLst>
          </p:grpSpPr>
          <p:sp>
            <p:nvSpPr>
              <p:cNvPr id="58" name="Oval 26"/>
              <p:cNvSpPr>
                <a:spLocks noChangeArrowheads="1"/>
              </p:cNvSpPr>
              <p:nvPr/>
            </p:nvSpPr>
            <p:spPr bwMode="auto">
              <a:xfrm>
                <a:off x="3197829" y="4569955"/>
                <a:ext cx="883078" cy="881760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grpSp>
            <p:nvGrpSpPr>
              <p:cNvPr id="59" name="그룹 58"/>
              <p:cNvGrpSpPr/>
              <p:nvPr/>
            </p:nvGrpSpPr>
            <p:grpSpPr>
              <a:xfrm>
                <a:off x="3431970" y="4800517"/>
                <a:ext cx="467929" cy="420634"/>
                <a:chOff x="3151188" y="4784725"/>
                <a:chExt cx="738188" cy="663576"/>
              </a:xfrm>
              <a:grpFill/>
            </p:grpSpPr>
            <p:sp>
              <p:nvSpPr>
                <p:cNvPr id="60" name="Freeform 784"/>
                <p:cNvSpPr>
                  <a:spLocks/>
                </p:cNvSpPr>
                <p:nvPr/>
              </p:nvSpPr>
              <p:spPr bwMode="auto">
                <a:xfrm>
                  <a:off x="3573463" y="5002213"/>
                  <a:ext cx="315913" cy="415925"/>
                </a:xfrm>
                <a:custGeom>
                  <a:avLst/>
                  <a:gdLst>
                    <a:gd name="T0" fmla="*/ 0 w 282"/>
                    <a:gd name="T1" fmla="*/ 138 h 371"/>
                    <a:gd name="T2" fmla="*/ 159 w 282"/>
                    <a:gd name="T3" fmla="*/ 371 h 371"/>
                    <a:gd name="T4" fmla="*/ 282 w 282"/>
                    <a:gd name="T5" fmla="*/ 138 h 371"/>
                    <a:gd name="T6" fmla="*/ 246 w 282"/>
                    <a:gd name="T7" fmla="*/ 0 h 371"/>
                    <a:gd name="T8" fmla="*/ 0 w 282"/>
                    <a:gd name="T9" fmla="*/ 138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2" h="371">
                      <a:moveTo>
                        <a:pt x="0" y="138"/>
                      </a:moveTo>
                      <a:cubicBezTo>
                        <a:pt x="159" y="371"/>
                        <a:pt x="159" y="371"/>
                        <a:pt x="159" y="371"/>
                      </a:cubicBezTo>
                      <a:cubicBezTo>
                        <a:pt x="233" y="320"/>
                        <a:pt x="282" y="235"/>
                        <a:pt x="282" y="138"/>
                      </a:cubicBezTo>
                      <a:cubicBezTo>
                        <a:pt x="282" y="88"/>
                        <a:pt x="269" y="41"/>
                        <a:pt x="246" y="0"/>
                      </a:cubicBezTo>
                      <a:lnTo>
                        <a:pt x="0" y="1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1" name="Freeform 785"/>
                <p:cNvSpPr>
                  <a:spLocks/>
                </p:cNvSpPr>
                <p:nvPr/>
              </p:nvSpPr>
              <p:spPr bwMode="auto">
                <a:xfrm>
                  <a:off x="3535363" y="4784725"/>
                  <a:ext cx="274638" cy="315913"/>
                </a:xfrm>
                <a:custGeom>
                  <a:avLst/>
                  <a:gdLst>
                    <a:gd name="T0" fmla="*/ 0 w 245"/>
                    <a:gd name="T1" fmla="*/ 0 h 281"/>
                    <a:gd name="T2" fmla="*/ 0 w 245"/>
                    <a:gd name="T3" fmla="*/ 144 h 281"/>
                    <a:gd name="T4" fmla="*/ 0 w 245"/>
                    <a:gd name="T5" fmla="*/ 281 h 281"/>
                    <a:gd name="T6" fmla="*/ 245 w 245"/>
                    <a:gd name="T7" fmla="*/ 144 h 281"/>
                    <a:gd name="T8" fmla="*/ 0 w 245"/>
                    <a:gd name="T9" fmla="*/ 0 h 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5" h="281">
                      <a:moveTo>
                        <a:pt x="0" y="0"/>
                      </a:move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281"/>
                        <a:pt x="0" y="281"/>
                        <a:pt x="0" y="281"/>
                      </a:cubicBezTo>
                      <a:cubicBezTo>
                        <a:pt x="245" y="144"/>
                        <a:pt x="245" y="144"/>
                        <a:pt x="245" y="144"/>
                      </a:cubicBezTo>
                      <a:cubicBezTo>
                        <a:pt x="197" y="58"/>
                        <a:pt x="105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2" name="Freeform 786"/>
                <p:cNvSpPr>
                  <a:spLocks/>
                </p:cNvSpPr>
                <p:nvPr/>
              </p:nvSpPr>
              <p:spPr bwMode="auto">
                <a:xfrm>
                  <a:off x="3151188" y="4818063"/>
                  <a:ext cx="492125" cy="630238"/>
                </a:xfrm>
                <a:custGeom>
                  <a:avLst/>
                  <a:gdLst>
                    <a:gd name="T0" fmla="*/ 281 w 439"/>
                    <a:gd name="T1" fmla="*/ 0 h 562"/>
                    <a:gd name="T2" fmla="*/ 0 w 439"/>
                    <a:gd name="T3" fmla="*/ 281 h 562"/>
                    <a:gd name="T4" fmla="*/ 281 w 439"/>
                    <a:gd name="T5" fmla="*/ 562 h 562"/>
                    <a:gd name="T6" fmla="*/ 439 w 439"/>
                    <a:gd name="T7" fmla="*/ 514 h 562"/>
                    <a:gd name="T8" fmla="*/ 281 w 439"/>
                    <a:gd name="T9" fmla="*/ 281 h 562"/>
                    <a:gd name="T10" fmla="*/ 281 w 439"/>
                    <a:gd name="T11" fmla="*/ 143 h 562"/>
                    <a:gd name="T12" fmla="*/ 281 w 439"/>
                    <a:gd name="T13" fmla="*/ 0 h 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9" h="562">
                      <a:moveTo>
                        <a:pt x="281" y="0"/>
                      </a:moveTo>
                      <a:cubicBezTo>
                        <a:pt x="126" y="0"/>
                        <a:pt x="0" y="126"/>
                        <a:pt x="0" y="281"/>
                      </a:cubicBezTo>
                      <a:cubicBezTo>
                        <a:pt x="0" y="436"/>
                        <a:pt x="126" y="562"/>
                        <a:pt x="281" y="562"/>
                      </a:cubicBezTo>
                      <a:cubicBezTo>
                        <a:pt x="340" y="562"/>
                        <a:pt x="394" y="545"/>
                        <a:pt x="439" y="514"/>
                      </a:cubicBezTo>
                      <a:cubicBezTo>
                        <a:pt x="281" y="281"/>
                        <a:pt x="281" y="281"/>
                        <a:pt x="281" y="281"/>
                      </a:cubicBezTo>
                      <a:cubicBezTo>
                        <a:pt x="281" y="143"/>
                        <a:pt x="281" y="143"/>
                        <a:pt x="281" y="143"/>
                      </a:cubicBezTo>
                      <a:lnTo>
                        <a:pt x="28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42" name="그룹 41"/>
            <p:cNvGrpSpPr>
              <a:grpSpLocks noChangeAspect="1"/>
            </p:cNvGrpSpPr>
            <p:nvPr/>
          </p:nvGrpSpPr>
          <p:grpSpPr>
            <a:xfrm>
              <a:off x="6385561" y="3289569"/>
              <a:ext cx="486200" cy="345250"/>
              <a:chOff x="5063094" y="1919413"/>
              <a:chExt cx="883078" cy="885708"/>
            </a:xfrm>
            <a:solidFill>
              <a:srgbClr val="1F497D"/>
            </a:solidFill>
            <a:effectLst>
              <a:glow rad="139700">
                <a:srgbClr val="00D661">
                  <a:alpha val="40000"/>
                </a:srgbClr>
              </a:glow>
            </a:effectLst>
          </p:grpSpPr>
          <p:sp>
            <p:nvSpPr>
              <p:cNvPr id="56" name="Oval 70"/>
              <p:cNvSpPr>
                <a:spLocks noChangeArrowheads="1"/>
              </p:cNvSpPr>
              <p:nvPr/>
            </p:nvSpPr>
            <p:spPr bwMode="auto">
              <a:xfrm>
                <a:off x="5063094" y="1919413"/>
                <a:ext cx="883078" cy="88570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807"/>
              <p:cNvSpPr>
                <a:spLocks noEditPoints="1"/>
              </p:cNvSpPr>
              <p:nvPr/>
            </p:nvSpPr>
            <p:spPr bwMode="auto">
              <a:xfrm>
                <a:off x="5285940" y="2134881"/>
                <a:ext cx="450667" cy="454772"/>
              </a:xfrm>
              <a:custGeom>
                <a:avLst/>
                <a:gdLst>
                  <a:gd name="T0" fmla="*/ 45 w 90"/>
                  <a:gd name="T1" fmla="*/ 0 h 91"/>
                  <a:gd name="T2" fmla="*/ 0 w 90"/>
                  <a:gd name="T3" fmla="*/ 46 h 91"/>
                  <a:gd name="T4" fmla="*/ 45 w 90"/>
                  <a:gd name="T5" fmla="*/ 91 h 91"/>
                  <a:gd name="T6" fmla="*/ 90 w 90"/>
                  <a:gd name="T7" fmla="*/ 46 h 91"/>
                  <a:gd name="T8" fmla="*/ 69 w 90"/>
                  <a:gd name="T9" fmla="*/ 44 h 91"/>
                  <a:gd name="T10" fmla="*/ 68 w 90"/>
                  <a:gd name="T11" fmla="*/ 35 h 91"/>
                  <a:gd name="T12" fmla="*/ 68 w 90"/>
                  <a:gd name="T13" fmla="*/ 29 h 91"/>
                  <a:gd name="T14" fmla="*/ 85 w 90"/>
                  <a:gd name="T15" fmla="*/ 44 h 91"/>
                  <a:gd name="T16" fmla="*/ 65 w 90"/>
                  <a:gd name="T17" fmla="*/ 21 h 91"/>
                  <a:gd name="T18" fmla="*/ 62 w 90"/>
                  <a:gd name="T19" fmla="*/ 14 h 91"/>
                  <a:gd name="T20" fmla="*/ 58 w 90"/>
                  <a:gd name="T21" fmla="*/ 8 h 91"/>
                  <a:gd name="T22" fmla="*/ 25 w 90"/>
                  <a:gd name="T23" fmla="*/ 41 h 91"/>
                  <a:gd name="T24" fmla="*/ 25 w 90"/>
                  <a:gd name="T25" fmla="*/ 35 h 91"/>
                  <a:gd name="T26" fmla="*/ 62 w 90"/>
                  <a:gd name="T27" fmla="*/ 26 h 91"/>
                  <a:gd name="T28" fmla="*/ 65 w 90"/>
                  <a:gd name="T29" fmla="*/ 40 h 91"/>
                  <a:gd name="T30" fmla="*/ 25 w 90"/>
                  <a:gd name="T31" fmla="*/ 44 h 91"/>
                  <a:gd name="T32" fmla="*/ 65 w 90"/>
                  <a:gd name="T33" fmla="*/ 51 h 91"/>
                  <a:gd name="T34" fmla="*/ 62 w 90"/>
                  <a:gd name="T35" fmla="*/ 66 h 91"/>
                  <a:gd name="T36" fmla="*/ 25 w 90"/>
                  <a:gd name="T37" fmla="*/ 57 h 91"/>
                  <a:gd name="T38" fmla="*/ 25 w 90"/>
                  <a:gd name="T39" fmla="*/ 51 h 91"/>
                  <a:gd name="T40" fmla="*/ 33 w 90"/>
                  <a:gd name="T41" fmla="*/ 14 h 91"/>
                  <a:gd name="T42" fmla="*/ 41 w 90"/>
                  <a:gd name="T43" fmla="*/ 6 h 91"/>
                  <a:gd name="T44" fmla="*/ 56 w 90"/>
                  <a:gd name="T45" fmla="*/ 12 h 91"/>
                  <a:gd name="T46" fmla="*/ 57 w 90"/>
                  <a:gd name="T47" fmla="*/ 14 h 91"/>
                  <a:gd name="T48" fmla="*/ 60 w 90"/>
                  <a:gd name="T49" fmla="*/ 19 h 91"/>
                  <a:gd name="T50" fmla="*/ 45 w 90"/>
                  <a:gd name="T51" fmla="*/ 23 h 91"/>
                  <a:gd name="T52" fmla="*/ 30 w 90"/>
                  <a:gd name="T53" fmla="*/ 19 h 91"/>
                  <a:gd name="T54" fmla="*/ 32 w 90"/>
                  <a:gd name="T55" fmla="*/ 14 h 91"/>
                  <a:gd name="T56" fmla="*/ 30 w 90"/>
                  <a:gd name="T57" fmla="*/ 11 h 91"/>
                  <a:gd name="T58" fmla="*/ 26 w 90"/>
                  <a:gd name="T59" fmla="*/ 17 h 91"/>
                  <a:gd name="T60" fmla="*/ 25 w 90"/>
                  <a:gd name="T61" fmla="*/ 21 h 91"/>
                  <a:gd name="T62" fmla="*/ 14 w 90"/>
                  <a:gd name="T63" fmla="*/ 21 h 91"/>
                  <a:gd name="T64" fmla="*/ 22 w 90"/>
                  <a:gd name="T65" fmla="*/ 30 h 91"/>
                  <a:gd name="T66" fmla="*/ 21 w 90"/>
                  <a:gd name="T67" fmla="*/ 40 h 91"/>
                  <a:gd name="T68" fmla="*/ 5 w 90"/>
                  <a:gd name="T69" fmla="*/ 44 h 91"/>
                  <a:gd name="T70" fmla="*/ 21 w 90"/>
                  <a:gd name="T71" fmla="*/ 48 h 91"/>
                  <a:gd name="T72" fmla="*/ 21 w 90"/>
                  <a:gd name="T73" fmla="*/ 57 h 91"/>
                  <a:gd name="T74" fmla="*/ 22 w 90"/>
                  <a:gd name="T75" fmla="*/ 62 h 91"/>
                  <a:gd name="T76" fmla="*/ 5 w 90"/>
                  <a:gd name="T77" fmla="*/ 48 h 91"/>
                  <a:gd name="T78" fmla="*/ 25 w 90"/>
                  <a:gd name="T79" fmla="*/ 71 h 91"/>
                  <a:gd name="T80" fmla="*/ 26 w 90"/>
                  <a:gd name="T81" fmla="*/ 75 h 91"/>
                  <a:gd name="T82" fmla="*/ 30 w 90"/>
                  <a:gd name="T83" fmla="*/ 81 h 91"/>
                  <a:gd name="T84" fmla="*/ 56 w 90"/>
                  <a:gd name="T85" fmla="*/ 80 h 91"/>
                  <a:gd name="T86" fmla="*/ 49 w 90"/>
                  <a:gd name="T87" fmla="*/ 85 h 91"/>
                  <a:gd name="T88" fmla="*/ 41 w 90"/>
                  <a:gd name="T89" fmla="*/ 85 h 91"/>
                  <a:gd name="T90" fmla="*/ 33 w 90"/>
                  <a:gd name="T91" fmla="*/ 78 h 91"/>
                  <a:gd name="T92" fmla="*/ 31 w 90"/>
                  <a:gd name="T93" fmla="*/ 75 h 91"/>
                  <a:gd name="T94" fmla="*/ 29 w 90"/>
                  <a:gd name="T95" fmla="*/ 70 h 91"/>
                  <a:gd name="T96" fmla="*/ 60 w 90"/>
                  <a:gd name="T97" fmla="*/ 73 h 91"/>
                  <a:gd name="T98" fmla="*/ 59 w 90"/>
                  <a:gd name="T99" fmla="*/ 75 h 91"/>
                  <a:gd name="T100" fmla="*/ 58 w 90"/>
                  <a:gd name="T101" fmla="*/ 83 h 91"/>
                  <a:gd name="T102" fmla="*/ 62 w 90"/>
                  <a:gd name="T103" fmla="*/ 78 h 91"/>
                  <a:gd name="T104" fmla="*/ 64 w 90"/>
                  <a:gd name="T105" fmla="*/ 75 h 91"/>
                  <a:gd name="T106" fmla="*/ 73 w 90"/>
                  <a:gd name="T107" fmla="*/ 74 h 91"/>
                  <a:gd name="T108" fmla="*/ 66 w 90"/>
                  <a:gd name="T109" fmla="*/ 67 h 91"/>
                  <a:gd name="T110" fmla="*/ 68 w 90"/>
                  <a:gd name="T111" fmla="*/ 57 h 91"/>
                  <a:gd name="T112" fmla="*/ 69 w 90"/>
                  <a:gd name="T113" fmla="*/ 51 h 91"/>
                  <a:gd name="T114" fmla="*/ 76 w 90"/>
                  <a:gd name="T115" fmla="*/ 7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" h="91">
                    <a:moveTo>
                      <a:pt x="81" y="18"/>
                    </a:moveTo>
                    <a:cubicBezTo>
                      <a:pt x="80" y="17"/>
                      <a:pt x="79" y="16"/>
                      <a:pt x="78" y="15"/>
                    </a:cubicBezTo>
                    <a:cubicBezTo>
                      <a:pt x="70" y="6"/>
                      <a:pt x="58" y="0"/>
                      <a:pt x="45" y="0"/>
                    </a:cubicBezTo>
                    <a:cubicBezTo>
                      <a:pt x="32" y="0"/>
                      <a:pt x="20" y="6"/>
                      <a:pt x="12" y="15"/>
                    </a:cubicBezTo>
                    <a:cubicBezTo>
                      <a:pt x="11" y="16"/>
                      <a:pt x="10" y="17"/>
                      <a:pt x="9" y="18"/>
                    </a:cubicBezTo>
                    <a:cubicBezTo>
                      <a:pt x="3" y="26"/>
                      <a:pt x="0" y="35"/>
                      <a:pt x="0" y="46"/>
                    </a:cubicBezTo>
                    <a:cubicBezTo>
                      <a:pt x="0" y="56"/>
                      <a:pt x="3" y="66"/>
                      <a:pt x="9" y="74"/>
                    </a:cubicBezTo>
                    <a:cubicBezTo>
                      <a:pt x="10" y="75"/>
                      <a:pt x="11" y="76"/>
                      <a:pt x="12" y="77"/>
                    </a:cubicBezTo>
                    <a:cubicBezTo>
                      <a:pt x="20" y="86"/>
                      <a:pt x="32" y="91"/>
                      <a:pt x="45" y="91"/>
                    </a:cubicBezTo>
                    <a:cubicBezTo>
                      <a:pt x="58" y="91"/>
                      <a:pt x="70" y="86"/>
                      <a:pt x="78" y="77"/>
                    </a:cubicBezTo>
                    <a:cubicBezTo>
                      <a:pt x="79" y="76"/>
                      <a:pt x="80" y="75"/>
                      <a:pt x="81" y="74"/>
                    </a:cubicBezTo>
                    <a:cubicBezTo>
                      <a:pt x="87" y="66"/>
                      <a:pt x="90" y="56"/>
                      <a:pt x="90" y="46"/>
                    </a:cubicBezTo>
                    <a:cubicBezTo>
                      <a:pt x="90" y="35"/>
                      <a:pt x="87" y="26"/>
                      <a:pt x="81" y="18"/>
                    </a:cubicBezTo>
                    <a:close/>
                    <a:moveTo>
                      <a:pt x="85" y="44"/>
                    </a:moveTo>
                    <a:cubicBezTo>
                      <a:pt x="69" y="44"/>
                      <a:pt x="69" y="44"/>
                      <a:pt x="69" y="44"/>
                    </a:cubicBezTo>
                    <a:cubicBezTo>
                      <a:pt x="69" y="43"/>
                      <a:pt x="69" y="42"/>
                      <a:pt x="69" y="40"/>
                    </a:cubicBezTo>
                    <a:cubicBezTo>
                      <a:pt x="69" y="40"/>
                      <a:pt x="69" y="40"/>
                      <a:pt x="69" y="40"/>
                    </a:cubicBezTo>
                    <a:cubicBezTo>
                      <a:pt x="69" y="38"/>
                      <a:pt x="69" y="36"/>
                      <a:pt x="68" y="35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8" y="33"/>
                      <a:pt x="68" y="31"/>
                      <a:pt x="68" y="30"/>
                    </a:cubicBezTo>
                    <a:cubicBezTo>
                      <a:pt x="68" y="30"/>
                      <a:pt x="68" y="29"/>
                      <a:pt x="68" y="29"/>
                    </a:cubicBezTo>
                    <a:cubicBezTo>
                      <a:pt x="67" y="28"/>
                      <a:pt x="67" y="26"/>
                      <a:pt x="66" y="25"/>
                    </a:cubicBezTo>
                    <a:cubicBezTo>
                      <a:pt x="70" y="24"/>
                      <a:pt x="73" y="22"/>
                      <a:pt x="76" y="21"/>
                    </a:cubicBezTo>
                    <a:cubicBezTo>
                      <a:pt x="81" y="27"/>
                      <a:pt x="84" y="35"/>
                      <a:pt x="85" y="44"/>
                    </a:cubicBezTo>
                    <a:close/>
                    <a:moveTo>
                      <a:pt x="73" y="18"/>
                    </a:moveTo>
                    <a:cubicBezTo>
                      <a:pt x="71" y="19"/>
                      <a:pt x="68" y="20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19"/>
                      <a:pt x="64" y="18"/>
                      <a:pt x="64" y="17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3" y="16"/>
                      <a:pt x="63" y="15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3"/>
                      <a:pt x="61" y="12"/>
                      <a:pt x="60" y="11"/>
                    </a:cubicBezTo>
                    <a:cubicBezTo>
                      <a:pt x="60" y="10"/>
                      <a:pt x="59" y="9"/>
                      <a:pt x="58" y="8"/>
                    </a:cubicBezTo>
                    <a:cubicBezTo>
                      <a:pt x="64" y="10"/>
                      <a:pt x="69" y="14"/>
                      <a:pt x="73" y="18"/>
                    </a:cubicBezTo>
                    <a:close/>
                    <a:moveTo>
                      <a:pt x="25" y="44"/>
                    </a:moveTo>
                    <a:cubicBezTo>
                      <a:pt x="25" y="43"/>
                      <a:pt x="25" y="42"/>
                      <a:pt x="25" y="41"/>
                    </a:cubicBezTo>
                    <a:cubicBezTo>
                      <a:pt x="25" y="41"/>
                      <a:pt x="25" y="40"/>
                      <a:pt x="25" y="40"/>
                    </a:cubicBezTo>
                    <a:cubicBezTo>
                      <a:pt x="25" y="39"/>
                      <a:pt x="25" y="37"/>
                      <a:pt x="25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6" y="32"/>
                      <a:pt x="27" y="29"/>
                      <a:pt x="27" y="26"/>
                    </a:cubicBezTo>
                    <a:cubicBezTo>
                      <a:pt x="33" y="27"/>
                      <a:pt x="39" y="27"/>
                      <a:pt x="45" y="27"/>
                    </a:cubicBezTo>
                    <a:cubicBezTo>
                      <a:pt x="51" y="27"/>
                      <a:pt x="57" y="27"/>
                      <a:pt x="62" y="26"/>
                    </a:cubicBezTo>
                    <a:cubicBezTo>
                      <a:pt x="63" y="29"/>
                      <a:pt x="64" y="32"/>
                      <a:pt x="64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5" y="37"/>
                      <a:pt x="65" y="39"/>
                      <a:pt x="65" y="40"/>
                    </a:cubicBezTo>
                    <a:cubicBezTo>
                      <a:pt x="65" y="40"/>
                      <a:pt x="65" y="41"/>
                      <a:pt x="65" y="41"/>
                    </a:cubicBezTo>
                    <a:cubicBezTo>
                      <a:pt x="65" y="42"/>
                      <a:pt x="65" y="43"/>
                      <a:pt x="65" y="44"/>
                    </a:cubicBezTo>
                    <a:lnTo>
                      <a:pt x="25" y="44"/>
                    </a:lnTo>
                    <a:close/>
                    <a:moveTo>
                      <a:pt x="65" y="48"/>
                    </a:moveTo>
                    <a:cubicBezTo>
                      <a:pt x="65" y="49"/>
                      <a:pt x="65" y="50"/>
                      <a:pt x="65" y="51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5" y="53"/>
                      <a:pt x="65" y="55"/>
                      <a:pt x="64" y="56"/>
                    </a:cubicBezTo>
                    <a:cubicBezTo>
                      <a:pt x="64" y="56"/>
                      <a:pt x="64" y="56"/>
                      <a:pt x="64" y="57"/>
                    </a:cubicBezTo>
                    <a:cubicBezTo>
                      <a:pt x="64" y="60"/>
                      <a:pt x="63" y="63"/>
                      <a:pt x="62" y="66"/>
                    </a:cubicBezTo>
                    <a:cubicBezTo>
                      <a:pt x="57" y="65"/>
                      <a:pt x="51" y="64"/>
                      <a:pt x="45" y="64"/>
                    </a:cubicBezTo>
                    <a:cubicBezTo>
                      <a:pt x="39" y="64"/>
                      <a:pt x="33" y="65"/>
                      <a:pt x="27" y="66"/>
                    </a:cubicBezTo>
                    <a:cubicBezTo>
                      <a:pt x="27" y="63"/>
                      <a:pt x="26" y="60"/>
                      <a:pt x="25" y="57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5"/>
                      <a:pt x="25" y="53"/>
                      <a:pt x="25" y="51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0"/>
                      <a:pt x="25" y="49"/>
                      <a:pt x="25" y="48"/>
                    </a:cubicBezTo>
                    <a:lnTo>
                      <a:pt x="65" y="48"/>
                    </a:lnTo>
                    <a:close/>
                    <a:moveTo>
                      <a:pt x="33" y="14"/>
                    </a:moveTo>
                    <a:cubicBezTo>
                      <a:pt x="33" y="13"/>
                      <a:pt x="33" y="13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6" y="9"/>
                      <a:pt x="38" y="7"/>
                      <a:pt x="41" y="6"/>
                    </a:cubicBezTo>
                    <a:cubicBezTo>
                      <a:pt x="42" y="6"/>
                      <a:pt x="43" y="6"/>
                      <a:pt x="45" y="6"/>
                    </a:cubicBezTo>
                    <a:cubicBezTo>
                      <a:pt x="46" y="6"/>
                      <a:pt x="48" y="6"/>
                      <a:pt x="49" y="6"/>
                    </a:cubicBezTo>
                    <a:cubicBezTo>
                      <a:pt x="52" y="7"/>
                      <a:pt x="54" y="9"/>
                      <a:pt x="56" y="12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3"/>
                      <a:pt x="57" y="13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8" y="15"/>
                      <a:pt x="58" y="16"/>
                      <a:pt x="59" y="16"/>
                    </a:cubicBezTo>
                    <a:cubicBezTo>
                      <a:pt x="59" y="16"/>
                      <a:pt x="59" y="16"/>
                      <a:pt x="59" y="17"/>
                    </a:cubicBezTo>
                    <a:cubicBezTo>
                      <a:pt x="59" y="17"/>
                      <a:pt x="60" y="18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20"/>
                      <a:pt x="61" y="21"/>
                      <a:pt x="61" y="22"/>
                    </a:cubicBezTo>
                    <a:cubicBezTo>
                      <a:pt x="56" y="23"/>
                      <a:pt x="51" y="23"/>
                      <a:pt x="45" y="23"/>
                    </a:cubicBezTo>
                    <a:cubicBezTo>
                      <a:pt x="39" y="23"/>
                      <a:pt x="34" y="23"/>
                      <a:pt x="29" y="22"/>
                    </a:cubicBezTo>
                    <a:cubicBezTo>
                      <a:pt x="29" y="21"/>
                      <a:pt x="29" y="20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1" y="17"/>
                      <a:pt x="31" y="17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2" y="16"/>
                      <a:pt x="32" y="15"/>
                      <a:pt x="32" y="14"/>
                    </a:cubicBezTo>
                    <a:cubicBezTo>
                      <a:pt x="32" y="14"/>
                      <a:pt x="33" y="14"/>
                      <a:pt x="33" y="14"/>
                    </a:cubicBezTo>
                    <a:close/>
                    <a:moveTo>
                      <a:pt x="32" y="8"/>
                    </a:moveTo>
                    <a:cubicBezTo>
                      <a:pt x="31" y="9"/>
                      <a:pt x="30" y="10"/>
                      <a:pt x="30" y="11"/>
                    </a:cubicBezTo>
                    <a:cubicBezTo>
                      <a:pt x="29" y="12"/>
                      <a:pt x="28" y="13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7" y="15"/>
                      <a:pt x="27" y="16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9"/>
                      <a:pt x="25" y="21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2" y="20"/>
                      <a:pt x="19" y="19"/>
                      <a:pt x="17" y="18"/>
                    </a:cubicBezTo>
                    <a:cubicBezTo>
                      <a:pt x="21" y="14"/>
                      <a:pt x="26" y="10"/>
                      <a:pt x="32" y="8"/>
                    </a:cubicBezTo>
                    <a:close/>
                    <a:moveTo>
                      <a:pt x="14" y="21"/>
                    </a:moveTo>
                    <a:cubicBezTo>
                      <a:pt x="17" y="22"/>
                      <a:pt x="20" y="24"/>
                      <a:pt x="24" y="25"/>
                    </a:cubicBezTo>
                    <a:cubicBezTo>
                      <a:pt x="23" y="26"/>
                      <a:pt x="23" y="28"/>
                      <a:pt x="22" y="29"/>
                    </a:cubicBezTo>
                    <a:cubicBezTo>
                      <a:pt x="22" y="29"/>
                      <a:pt x="22" y="30"/>
                      <a:pt x="22" y="30"/>
                    </a:cubicBezTo>
                    <a:cubicBezTo>
                      <a:pt x="22" y="31"/>
                      <a:pt x="22" y="33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6"/>
                      <a:pt x="21" y="38"/>
                      <a:pt x="21" y="40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1" y="42"/>
                      <a:pt x="21" y="43"/>
                      <a:pt x="21" y="44"/>
                    </a:cubicBezTo>
                    <a:cubicBezTo>
                      <a:pt x="5" y="44"/>
                      <a:pt x="5" y="44"/>
                      <a:pt x="5" y="44"/>
                    </a:cubicBezTo>
                    <a:cubicBezTo>
                      <a:pt x="6" y="35"/>
                      <a:pt x="9" y="27"/>
                      <a:pt x="14" y="21"/>
                    </a:cubicBezTo>
                    <a:close/>
                    <a:moveTo>
                      <a:pt x="5" y="48"/>
                    </a:move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49"/>
                      <a:pt x="21" y="50"/>
                      <a:pt x="21" y="51"/>
                    </a:cubicBezTo>
                    <a:cubicBezTo>
                      <a:pt x="21" y="51"/>
                      <a:pt x="21" y="52"/>
                      <a:pt x="21" y="52"/>
                    </a:cubicBezTo>
                    <a:cubicBezTo>
                      <a:pt x="21" y="54"/>
                      <a:pt x="21" y="55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2" y="59"/>
                      <a:pt x="22" y="60"/>
                      <a:pt x="22" y="62"/>
                    </a:cubicBezTo>
                    <a:cubicBezTo>
                      <a:pt x="22" y="62"/>
                      <a:pt x="22" y="62"/>
                      <a:pt x="22" y="62"/>
                    </a:cubicBezTo>
                    <a:cubicBezTo>
                      <a:pt x="23" y="64"/>
                      <a:pt x="23" y="66"/>
                      <a:pt x="24" y="67"/>
                    </a:cubicBezTo>
                    <a:cubicBezTo>
                      <a:pt x="20" y="68"/>
                      <a:pt x="17" y="69"/>
                      <a:pt x="14" y="71"/>
                    </a:cubicBezTo>
                    <a:cubicBezTo>
                      <a:pt x="9" y="65"/>
                      <a:pt x="6" y="57"/>
                      <a:pt x="5" y="48"/>
                    </a:cubicBezTo>
                    <a:close/>
                    <a:moveTo>
                      <a:pt x="32" y="83"/>
                    </a:moveTo>
                    <a:cubicBezTo>
                      <a:pt x="26" y="81"/>
                      <a:pt x="21" y="78"/>
                      <a:pt x="17" y="74"/>
                    </a:cubicBezTo>
                    <a:cubicBezTo>
                      <a:pt x="19" y="73"/>
                      <a:pt x="22" y="72"/>
                      <a:pt x="25" y="71"/>
                    </a:cubicBezTo>
                    <a:cubicBezTo>
                      <a:pt x="25" y="71"/>
                      <a:pt x="25" y="71"/>
                      <a:pt x="25" y="71"/>
                    </a:cubicBezTo>
                    <a:cubicBezTo>
                      <a:pt x="25" y="72"/>
                      <a:pt x="26" y="73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7" y="76"/>
                      <a:pt x="27" y="77"/>
                      <a:pt x="28" y="7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2"/>
                      <a:pt x="31" y="83"/>
                      <a:pt x="32" y="83"/>
                    </a:cubicBezTo>
                    <a:close/>
                    <a:moveTo>
                      <a:pt x="57" y="78"/>
                    </a:moveTo>
                    <a:cubicBezTo>
                      <a:pt x="57" y="78"/>
                      <a:pt x="56" y="79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4" y="82"/>
                      <a:pt x="52" y="84"/>
                      <a:pt x="49" y="85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48" y="86"/>
                      <a:pt x="46" y="86"/>
                      <a:pt x="45" y="86"/>
                    </a:cubicBezTo>
                    <a:cubicBezTo>
                      <a:pt x="43" y="86"/>
                      <a:pt x="42" y="86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38" y="84"/>
                      <a:pt x="36" y="82"/>
                      <a:pt x="34" y="80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33" y="79"/>
                      <a:pt x="33" y="78"/>
                      <a:pt x="33" y="78"/>
                    </a:cubicBezTo>
                    <a:cubicBezTo>
                      <a:pt x="33" y="78"/>
                      <a:pt x="32" y="78"/>
                      <a:pt x="32" y="78"/>
                    </a:cubicBezTo>
                    <a:cubicBezTo>
                      <a:pt x="32" y="77"/>
                      <a:pt x="32" y="76"/>
                      <a:pt x="31" y="75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4"/>
                      <a:pt x="30" y="74"/>
                      <a:pt x="30" y="73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29" y="72"/>
                      <a:pt x="29" y="71"/>
                      <a:pt x="29" y="70"/>
                    </a:cubicBezTo>
                    <a:cubicBezTo>
                      <a:pt x="34" y="69"/>
                      <a:pt x="39" y="68"/>
                      <a:pt x="45" y="68"/>
                    </a:cubicBezTo>
                    <a:cubicBezTo>
                      <a:pt x="51" y="68"/>
                      <a:pt x="56" y="69"/>
                      <a:pt x="61" y="70"/>
                    </a:cubicBezTo>
                    <a:cubicBezTo>
                      <a:pt x="61" y="71"/>
                      <a:pt x="60" y="72"/>
                      <a:pt x="60" y="73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60" y="74"/>
                      <a:pt x="59" y="74"/>
                      <a:pt x="59" y="75"/>
                    </a:cubicBezTo>
                    <a:cubicBezTo>
                      <a:pt x="59" y="75"/>
                      <a:pt x="59" y="75"/>
                      <a:pt x="59" y="75"/>
                    </a:cubicBezTo>
                    <a:cubicBezTo>
                      <a:pt x="58" y="76"/>
                      <a:pt x="58" y="77"/>
                      <a:pt x="57" y="78"/>
                    </a:cubicBezTo>
                    <a:cubicBezTo>
                      <a:pt x="57" y="78"/>
                      <a:pt x="57" y="78"/>
                      <a:pt x="57" y="78"/>
                    </a:cubicBezTo>
                    <a:close/>
                    <a:moveTo>
                      <a:pt x="58" y="83"/>
                    </a:moveTo>
                    <a:cubicBezTo>
                      <a:pt x="58" y="83"/>
                      <a:pt x="58" y="83"/>
                      <a:pt x="58" y="83"/>
                    </a:cubicBezTo>
                    <a:cubicBezTo>
                      <a:pt x="59" y="83"/>
                      <a:pt x="60" y="82"/>
                      <a:pt x="60" y="81"/>
                    </a:cubicBezTo>
                    <a:cubicBezTo>
                      <a:pt x="61" y="80"/>
                      <a:pt x="61" y="79"/>
                      <a:pt x="62" y="78"/>
                    </a:cubicBezTo>
                    <a:cubicBezTo>
                      <a:pt x="62" y="78"/>
                      <a:pt x="62" y="78"/>
                      <a:pt x="62" y="78"/>
                    </a:cubicBezTo>
                    <a:cubicBezTo>
                      <a:pt x="63" y="77"/>
                      <a:pt x="63" y="76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3"/>
                      <a:pt x="65" y="72"/>
                      <a:pt x="65" y="71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68" y="72"/>
                      <a:pt x="71" y="73"/>
                      <a:pt x="73" y="74"/>
                    </a:cubicBezTo>
                    <a:cubicBezTo>
                      <a:pt x="69" y="78"/>
                      <a:pt x="64" y="81"/>
                      <a:pt x="58" y="83"/>
                    </a:cubicBezTo>
                    <a:close/>
                    <a:moveTo>
                      <a:pt x="76" y="71"/>
                    </a:moveTo>
                    <a:cubicBezTo>
                      <a:pt x="73" y="69"/>
                      <a:pt x="70" y="68"/>
                      <a:pt x="66" y="67"/>
                    </a:cubicBezTo>
                    <a:cubicBezTo>
                      <a:pt x="67" y="66"/>
                      <a:pt x="67" y="64"/>
                      <a:pt x="68" y="62"/>
                    </a:cubicBezTo>
                    <a:cubicBezTo>
                      <a:pt x="68" y="62"/>
                      <a:pt x="68" y="62"/>
                      <a:pt x="68" y="62"/>
                    </a:cubicBezTo>
                    <a:cubicBezTo>
                      <a:pt x="68" y="60"/>
                      <a:pt x="68" y="59"/>
                      <a:pt x="68" y="57"/>
                    </a:cubicBezTo>
                    <a:cubicBezTo>
                      <a:pt x="68" y="57"/>
                      <a:pt x="68" y="57"/>
                      <a:pt x="68" y="57"/>
                    </a:cubicBezTo>
                    <a:cubicBezTo>
                      <a:pt x="69" y="55"/>
                      <a:pt x="69" y="54"/>
                      <a:pt x="69" y="52"/>
                    </a:cubicBezTo>
                    <a:cubicBezTo>
                      <a:pt x="69" y="52"/>
                      <a:pt x="69" y="51"/>
                      <a:pt x="69" y="51"/>
                    </a:cubicBezTo>
                    <a:cubicBezTo>
                      <a:pt x="69" y="50"/>
                      <a:pt x="69" y="49"/>
                      <a:pt x="69" y="48"/>
                    </a:cubicBezTo>
                    <a:cubicBezTo>
                      <a:pt x="85" y="48"/>
                      <a:pt x="85" y="48"/>
                      <a:pt x="85" y="48"/>
                    </a:cubicBezTo>
                    <a:cubicBezTo>
                      <a:pt x="84" y="57"/>
                      <a:pt x="81" y="65"/>
                      <a:pt x="76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cxnSp>
          <p:nvCxnSpPr>
            <p:cNvPr id="43" name="직선 연결선 42"/>
            <p:cNvCxnSpPr>
              <a:cxnSpLocks/>
            </p:cNvCxnSpPr>
            <p:nvPr/>
          </p:nvCxnSpPr>
          <p:spPr>
            <a:xfrm flipH="1">
              <a:off x="5198164" y="3691983"/>
              <a:ext cx="5523" cy="167006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연결선 43"/>
            <p:cNvCxnSpPr>
              <a:cxnSpLocks/>
            </p:cNvCxnSpPr>
            <p:nvPr/>
          </p:nvCxnSpPr>
          <p:spPr>
            <a:xfrm flipH="1">
              <a:off x="6617072" y="3687435"/>
              <a:ext cx="5523" cy="167006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>
              <a:cxnSpLocks/>
            </p:cNvCxnSpPr>
            <p:nvPr/>
          </p:nvCxnSpPr>
          <p:spPr>
            <a:xfrm flipH="1">
              <a:off x="4223623" y="3874216"/>
              <a:ext cx="5523" cy="167006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>
              <a:cxnSpLocks/>
            </p:cNvCxnSpPr>
            <p:nvPr/>
          </p:nvCxnSpPr>
          <p:spPr>
            <a:xfrm flipH="1">
              <a:off x="6153507" y="3896362"/>
              <a:ext cx="5523" cy="167006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7" name="그림 46"/>
            <p:cNvPicPr>
              <a:picLocks noChangeAspect="1"/>
            </p:cNvPicPr>
            <p:nvPr/>
          </p:nvPicPr>
          <p:blipFill rotWithShape="1">
            <a:blip r:embed="rId4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01" t="6600" r="16401" b="20601"/>
            <a:stretch/>
          </p:blipFill>
          <p:spPr>
            <a:xfrm>
              <a:off x="2182003" y="3339310"/>
              <a:ext cx="235176" cy="247105"/>
            </a:xfrm>
            <a:prstGeom prst="rect">
              <a:avLst/>
            </a:prstGeom>
          </p:spPr>
        </p:pic>
        <p:pic>
          <p:nvPicPr>
            <p:cNvPr id="48" name="그림 47"/>
            <p:cNvPicPr>
              <a:picLocks noChangeAspect="1"/>
            </p:cNvPicPr>
            <p:nvPr/>
          </p:nvPicPr>
          <p:blipFill rotWithShape="1">
            <a:blip r:embed="rId5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799" t="12201" r="26201" b="24800"/>
            <a:stretch/>
          </p:blipFill>
          <p:spPr>
            <a:xfrm>
              <a:off x="5086648" y="3342015"/>
              <a:ext cx="214462" cy="267435"/>
            </a:xfrm>
            <a:prstGeom prst="rect">
              <a:avLst/>
            </a:prstGeom>
          </p:spPr>
        </p:pic>
        <p:pic>
          <p:nvPicPr>
            <p:cNvPr id="49" name="그림 48"/>
            <p:cNvPicPr>
              <a:picLocks noChangeAspect="1"/>
            </p:cNvPicPr>
            <p:nvPr/>
          </p:nvPicPr>
          <p:blipFill rotWithShape="1">
            <a:blip r:embed="rId6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01" r="6601" b="15001"/>
            <a:stretch/>
          </p:blipFill>
          <p:spPr>
            <a:xfrm>
              <a:off x="7939086" y="3326638"/>
              <a:ext cx="265200" cy="251884"/>
            </a:xfrm>
            <a:prstGeom prst="rect">
              <a:avLst/>
            </a:prstGeom>
          </p:spPr>
        </p:pic>
        <p:pic>
          <p:nvPicPr>
            <p:cNvPr id="50" name="그림 49"/>
            <p:cNvPicPr>
              <a:picLocks noChangeAspect="1"/>
            </p:cNvPicPr>
            <p:nvPr/>
          </p:nvPicPr>
          <p:blipFill rotWithShape="1">
            <a:blip r:embed="rId7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001" t="6600" r="13600" b="20601"/>
            <a:stretch/>
          </p:blipFill>
          <p:spPr>
            <a:xfrm>
              <a:off x="4079058" y="4101562"/>
              <a:ext cx="291663" cy="288430"/>
            </a:xfrm>
            <a:prstGeom prst="rect">
              <a:avLst/>
            </a:prstGeom>
          </p:spPr>
        </p:pic>
        <p:pic>
          <p:nvPicPr>
            <p:cNvPr id="51" name="그림 50"/>
            <p:cNvPicPr>
              <a:picLocks noChangeAspect="1"/>
            </p:cNvPicPr>
            <p:nvPr/>
          </p:nvPicPr>
          <p:blipFill rotWithShape="1">
            <a:blip r:embed="rId8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00" t="6600" r="10800" b="17801"/>
            <a:stretch/>
          </p:blipFill>
          <p:spPr>
            <a:xfrm flipH="1">
              <a:off x="7862913" y="4110749"/>
              <a:ext cx="247298" cy="287824"/>
            </a:xfrm>
            <a:prstGeom prst="rect">
              <a:avLst/>
            </a:prstGeom>
          </p:spPr>
        </p:pic>
        <p:pic>
          <p:nvPicPr>
            <p:cNvPr id="52" name="그림 51"/>
            <p:cNvPicPr>
              <a:picLocks noChangeAspect="1"/>
            </p:cNvPicPr>
            <p:nvPr/>
          </p:nvPicPr>
          <p:blipFill rotWithShape="1">
            <a:blip r:embed="rId9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601" t="13600" r="12200" b="30400"/>
            <a:stretch/>
          </p:blipFill>
          <p:spPr>
            <a:xfrm>
              <a:off x="5957662" y="4137583"/>
              <a:ext cx="379985" cy="224808"/>
            </a:xfrm>
            <a:prstGeom prst="rect">
              <a:avLst/>
            </a:prstGeom>
          </p:spPr>
        </p:pic>
        <p:pic>
          <p:nvPicPr>
            <p:cNvPr id="53" name="그림 52"/>
            <p:cNvPicPr>
              <a:picLocks noChangeAspect="1"/>
            </p:cNvPicPr>
            <p:nvPr/>
          </p:nvPicPr>
          <p:blipFill rotWithShape="1">
            <a:blip r:embed="rId10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00" b="15001"/>
            <a:stretch/>
          </p:blipFill>
          <p:spPr>
            <a:xfrm>
              <a:off x="2089880" y="4122875"/>
              <a:ext cx="409042" cy="283317"/>
            </a:xfrm>
            <a:prstGeom prst="rect">
              <a:avLst/>
            </a:prstGeom>
          </p:spPr>
        </p:pic>
        <p:pic>
          <p:nvPicPr>
            <p:cNvPr id="54" name="그림 53"/>
            <p:cNvPicPr>
              <a:picLocks noChangeAspect="1"/>
            </p:cNvPicPr>
            <p:nvPr/>
          </p:nvPicPr>
          <p:blipFill rotWithShape="1">
            <a:blip r:embed="rId11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01" r="6601" b="16401"/>
            <a:stretch/>
          </p:blipFill>
          <p:spPr>
            <a:xfrm>
              <a:off x="3561277" y="3345042"/>
              <a:ext cx="354484" cy="267638"/>
            </a:xfrm>
            <a:prstGeom prst="rect">
              <a:avLst/>
            </a:prstGeom>
          </p:spPr>
        </p:pic>
        <p:pic>
          <p:nvPicPr>
            <p:cNvPr id="55" name="그림 54"/>
            <p:cNvPicPr>
              <a:picLocks noChangeAspect="1"/>
            </p:cNvPicPr>
            <p:nvPr/>
          </p:nvPicPr>
          <p:blipFill rotWithShape="1">
            <a:blip r:embed="rId12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01" t="3801" r="10800" b="17801"/>
            <a:stretch/>
          </p:blipFill>
          <p:spPr>
            <a:xfrm>
              <a:off x="6390753" y="3280931"/>
              <a:ext cx="462957" cy="356546"/>
            </a:xfrm>
            <a:prstGeom prst="rect">
              <a:avLst/>
            </a:prstGeom>
          </p:spPr>
        </p:pic>
      </p:grpSp>
      <p:grpSp>
        <p:nvGrpSpPr>
          <p:cNvPr id="134" name="그룹 133"/>
          <p:cNvGrpSpPr/>
          <p:nvPr/>
        </p:nvGrpSpPr>
        <p:grpSpPr>
          <a:xfrm>
            <a:off x="1619672" y="1635646"/>
            <a:ext cx="1502286" cy="434603"/>
            <a:chOff x="1472094" y="1467979"/>
            <a:chExt cx="1308934" cy="259610"/>
          </a:xfrm>
        </p:grpSpPr>
        <p:sp>
          <p:nvSpPr>
            <p:cNvPr id="135" name="TextBox 134"/>
            <p:cNvSpPr txBox="1"/>
            <p:nvPr/>
          </p:nvSpPr>
          <p:spPr>
            <a:xfrm>
              <a:off x="1472094" y="1571316"/>
              <a:ext cx="1301258" cy="156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부상야생동물 구조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1479768" y="1467979"/>
              <a:ext cx="1301260" cy="156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30,750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37" name="그룹 136"/>
          <p:cNvGrpSpPr/>
          <p:nvPr/>
        </p:nvGrpSpPr>
        <p:grpSpPr>
          <a:xfrm>
            <a:off x="2954726" y="1635646"/>
            <a:ext cx="1572667" cy="434595"/>
            <a:chOff x="1337773" y="1241406"/>
            <a:chExt cx="1370257" cy="534837"/>
          </a:xfrm>
        </p:grpSpPr>
        <p:sp>
          <p:nvSpPr>
            <p:cNvPr id="138" name="TextBox 137"/>
            <p:cNvSpPr txBox="1"/>
            <p:nvPr/>
          </p:nvSpPr>
          <p:spPr>
            <a:xfrm>
              <a:off x="1406772" y="1454291"/>
              <a:ext cx="1301258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야생동물 구조</a:t>
              </a:r>
              <a:r>
                <a:rPr lang="en-US" altLang="ko-KR" sz="1100" b="1" dirty="0" smtClean="0">
                  <a:solidFill>
                    <a:schemeClr val="accent1"/>
                  </a:solidFill>
                </a:rPr>
                <a:t>·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치료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1337773" y="1241406"/>
              <a:ext cx="1301260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3,900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0" name="그룹 139"/>
          <p:cNvGrpSpPr/>
          <p:nvPr/>
        </p:nvGrpSpPr>
        <p:grpSpPr>
          <a:xfrm>
            <a:off x="7092280" y="1635646"/>
            <a:ext cx="1511098" cy="434596"/>
            <a:chOff x="1255559" y="1241401"/>
            <a:chExt cx="1316612" cy="534838"/>
          </a:xfrm>
        </p:grpSpPr>
        <p:sp>
          <p:nvSpPr>
            <p:cNvPr id="141" name="TextBox 140"/>
            <p:cNvSpPr txBox="1"/>
            <p:nvPr/>
          </p:nvSpPr>
          <p:spPr>
            <a:xfrm>
              <a:off x="1270913" y="1454287"/>
              <a:ext cx="1301258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생태하천 유지관리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1255559" y="1241401"/>
              <a:ext cx="1301260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54,000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3" name="그룹 142"/>
          <p:cNvGrpSpPr/>
          <p:nvPr/>
        </p:nvGrpSpPr>
        <p:grpSpPr>
          <a:xfrm>
            <a:off x="1619672" y="3625398"/>
            <a:ext cx="1502322" cy="636318"/>
            <a:chOff x="1459855" y="1935618"/>
            <a:chExt cx="1308966" cy="783089"/>
          </a:xfrm>
        </p:grpSpPr>
        <p:sp>
          <p:nvSpPr>
            <p:cNvPr id="144" name="TextBox 143"/>
            <p:cNvSpPr txBox="1"/>
            <p:nvPr/>
          </p:nvSpPr>
          <p:spPr>
            <a:xfrm>
              <a:off x="1459855" y="1935618"/>
              <a:ext cx="1301258" cy="5302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야생동물 </a:t>
              </a:r>
              <a:endParaRPr lang="en-US" altLang="ko-KR" sz="1100" b="1" dirty="0" smtClean="0">
                <a:solidFill>
                  <a:schemeClr val="accent1"/>
                </a:solidFill>
              </a:endParaRPr>
            </a:p>
            <a:p>
              <a:pPr algn="ctr"/>
              <a:r>
                <a:rPr lang="ko-KR" altLang="en-US" sz="1100" b="1" dirty="0" err="1" smtClean="0">
                  <a:solidFill>
                    <a:schemeClr val="accent1"/>
                  </a:solidFill>
                </a:rPr>
                <a:t>피해농가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 보상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145" name="TextBox 144"/>
            <p:cNvSpPr txBox="1"/>
            <p:nvPr/>
          </p:nvSpPr>
          <p:spPr>
            <a:xfrm>
              <a:off x="1467561" y="2396755"/>
              <a:ext cx="1301260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10,000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6" name="그룹 145"/>
          <p:cNvGrpSpPr/>
          <p:nvPr/>
        </p:nvGrpSpPr>
        <p:grpSpPr>
          <a:xfrm>
            <a:off x="7043922" y="3610282"/>
            <a:ext cx="1586286" cy="633664"/>
            <a:chOff x="1370362" y="1897315"/>
            <a:chExt cx="1382123" cy="779823"/>
          </a:xfrm>
        </p:grpSpPr>
        <p:sp>
          <p:nvSpPr>
            <p:cNvPr id="147" name="TextBox 146"/>
            <p:cNvSpPr txBox="1"/>
            <p:nvPr/>
          </p:nvSpPr>
          <p:spPr>
            <a:xfrm>
              <a:off x="1370362" y="1897315"/>
              <a:ext cx="1382123" cy="5302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생태계교란 </a:t>
              </a:r>
              <a:endParaRPr lang="en-US" altLang="ko-KR" sz="1100" b="1" dirty="0" smtClean="0">
                <a:solidFill>
                  <a:schemeClr val="accent1"/>
                </a:solidFill>
              </a:endParaRPr>
            </a:p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야생식물 제거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148" name="TextBox 147"/>
            <p:cNvSpPr txBox="1"/>
            <p:nvPr/>
          </p:nvSpPr>
          <p:spPr>
            <a:xfrm>
              <a:off x="1395840" y="2355186"/>
              <a:ext cx="1301260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400,000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2" name="그룹 151"/>
          <p:cNvGrpSpPr/>
          <p:nvPr/>
        </p:nvGrpSpPr>
        <p:grpSpPr>
          <a:xfrm>
            <a:off x="3485395" y="3583954"/>
            <a:ext cx="1502326" cy="643980"/>
            <a:chOff x="1406772" y="1894055"/>
            <a:chExt cx="1308969" cy="792518"/>
          </a:xfrm>
        </p:grpSpPr>
        <p:sp>
          <p:nvSpPr>
            <p:cNvPr id="153" name="TextBox 152"/>
            <p:cNvSpPr txBox="1"/>
            <p:nvPr/>
          </p:nvSpPr>
          <p:spPr>
            <a:xfrm>
              <a:off x="1406772" y="1894055"/>
              <a:ext cx="1301258" cy="530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농작물 피해예방 </a:t>
              </a:r>
              <a:endParaRPr lang="en-US" altLang="ko-KR" sz="1100" b="1" dirty="0" smtClean="0">
                <a:solidFill>
                  <a:schemeClr val="accent1"/>
                </a:solidFill>
              </a:endParaRPr>
            </a:p>
            <a:p>
              <a:pPr algn="ctr"/>
              <a:r>
                <a:rPr lang="ko-KR" altLang="en-US" sz="1100" b="1" dirty="0" err="1" smtClean="0">
                  <a:solidFill>
                    <a:schemeClr val="accent1"/>
                  </a:solidFill>
                </a:rPr>
                <a:t>유해동물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 </a:t>
              </a:r>
              <a:r>
                <a:rPr lang="ko-KR" altLang="en-US" sz="1100" b="1" dirty="0" err="1" smtClean="0">
                  <a:solidFill>
                    <a:schemeClr val="accent1"/>
                  </a:solidFill>
                </a:rPr>
                <a:t>구제활동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1414480" y="2364622"/>
              <a:ext cx="1301261" cy="321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50,000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5" name="그룹 154"/>
          <p:cNvGrpSpPr/>
          <p:nvPr/>
        </p:nvGrpSpPr>
        <p:grpSpPr>
          <a:xfrm>
            <a:off x="5796136" y="1635646"/>
            <a:ext cx="1509066" cy="436755"/>
            <a:chOff x="1393188" y="1238750"/>
            <a:chExt cx="1314842" cy="537497"/>
          </a:xfrm>
        </p:grpSpPr>
        <p:sp>
          <p:nvSpPr>
            <p:cNvPr id="156" name="TextBox 155"/>
            <p:cNvSpPr txBox="1"/>
            <p:nvPr/>
          </p:nvSpPr>
          <p:spPr>
            <a:xfrm>
              <a:off x="1406772" y="1454294"/>
              <a:ext cx="1301258" cy="321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생태하천 정화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1393188" y="1238750"/>
              <a:ext cx="1301260" cy="321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14,228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8" name="그룹 157"/>
          <p:cNvGrpSpPr/>
          <p:nvPr/>
        </p:nvGrpSpPr>
        <p:grpSpPr>
          <a:xfrm>
            <a:off x="5311535" y="3593771"/>
            <a:ext cx="1493478" cy="634162"/>
            <a:chOff x="1412770" y="1894048"/>
            <a:chExt cx="1301260" cy="780435"/>
          </a:xfrm>
        </p:grpSpPr>
        <p:sp>
          <p:nvSpPr>
            <p:cNvPr id="159" name="TextBox 158"/>
            <p:cNvSpPr txBox="1"/>
            <p:nvPr/>
          </p:nvSpPr>
          <p:spPr>
            <a:xfrm>
              <a:off x="1420481" y="1894048"/>
              <a:ext cx="1287549" cy="530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야생동물 피해예방시설</a:t>
              </a:r>
              <a:r>
                <a:rPr lang="en-US" altLang="ko-KR" sz="1100" b="1" dirty="0" smtClean="0">
                  <a:solidFill>
                    <a:schemeClr val="accent1"/>
                  </a:solidFill>
                </a:rPr>
                <a:t>(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울타리</a:t>
              </a:r>
              <a:r>
                <a:rPr lang="en-US" altLang="ko-KR" sz="1100" b="1" dirty="0" smtClean="0">
                  <a:solidFill>
                    <a:schemeClr val="accent1"/>
                  </a:solidFill>
                </a:rPr>
                <a:t>) 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설치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1412770" y="2352531"/>
              <a:ext cx="1301260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64,000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07" name="그룹 106"/>
          <p:cNvGrpSpPr/>
          <p:nvPr/>
        </p:nvGrpSpPr>
        <p:grpSpPr>
          <a:xfrm>
            <a:off x="4381916" y="1623283"/>
            <a:ext cx="1509066" cy="436755"/>
            <a:chOff x="1393188" y="1238750"/>
            <a:chExt cx="1314842" cy="537497"/>
          </a:xfrm>
        </p:grpSpPr>
        <p:sp>
          <p:nvSpPr>
            <p:cNvPr id="108" name="TextBox 107"/>
            <p:cNvSpPr txBox="1"/>
            <p:nvPr/>
          </p:nvSpPr>
          <p:spPr>
            <a:xfrm>
              <a:off x="1406772" y="1454294"/>
              <a:ext cx="1301258" cy="321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생태계서비스지불제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1393188" y="1238750"/>
              <a:ext cx="1301260" cy="321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340,000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708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latinLnBrk="0" hangingPunct="0">
              <a:defRPr/>
            </a:pPr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cs typeface="Arial" pitchFamily="34" charset="0"/>
              </a:rPr>
              <a:t>1.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cs typeface="Arial" pitchFamily="34" charset="0"/>
              </a:rPr>
              <a:t>파주환경순환센터 현대화 사업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자원순환과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270783" y="1203597"/>
            <a:ext cx="8280920" cy="31198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사업개요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/>
          </p:nvPr>
        </p:nvGraphicFramePr>
        <p:xfrm>
          <a:off x="316593" y="1629556"/>
          <a:ext cx="4960398" cy="1597266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871031">
                  <a:extLst>
                    <a:ext uri="{9D8B030D-6E8A-4147-A177-3AD203B41FA5}">
                      <a16:colId xmlns:a16="http://schemas.microsoft.com/office/drawing/2014/main" val="232138290"/>
                    </a:ext>
                  </a:extLst>
                </a:gridCol>
                <a:gridCol w="4089367">
                  <a:extLst>
                    <a:ext uri="{9D8B030D-6E8A-4147-A177-3AD203B41FA5}">
                      <a16:colId xmlns:a16="http://schemas.microsoft.com/office/drawing/2014/main" val="2680273240"/>
                    </a:ext>
                  </a:extLst>
                </a:gridCol>
              </a:tblGrid>
              <a:tr h="256402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50" b="1" dirty="0" smtClean="0"/>
                        <a:t>위치</a:t>
                      </a:r>
                      <a:endParaRPr lang="ko-KR" altLang="en-US" sz="115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</a:rPr>
                        <a:t>파주시 </a:t>
                      </a:r>
                      <a:r>
                        <a:rPr lang="ko-KR" altLang="en-US" sz="1150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</a:rPr>
                        <a:t>파주읍</a:t>
                      </a: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</a:rPr>
                        <a:t> 통일로 </a:t>
                      </a:r>
                      <a:r>
                        <a:rPr lang="en-US" altLang="ko-KR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+mn-ea"/>
                        </a:rPr>
                        <a:t>1089-100</a:t>
                      </a:r>
                      <a:endParaRPr lang="ko-KR" altLang="en-US" sz="115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5447793"/>
                  </a:ext>
                </a:extLst>
              </a:tr>
              <a:tr h="272834">
                <a:tc>
                  <a:txBody>
                    <a:bodyPr/>
                    <a:lstStyle/>
                    <a:p>
                      <a:pPr marL="0" marR="0" lvl="0" indent="0" algn="di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50" b="1" dirty="0" smtClean="0"/>
                        <a:t>사업규모</a:t>
                      </a:r>
                      <a:endParaRPr lang="ko-KR" altLang="en-US" sz="115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통합바이오가스화시설 </a:t>
                      </a:r>
                      <a:r>
                        <a:rPr lang="en-US" altLang="ko-KR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160</a:t>
                      </a: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톤</a:t>
                      </a:r>
                      <a:r>
                        <a:rPr lang="en-US" altLang="ko-KR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/</a:t>
                      </a: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일 </a:t>
                      </a:r>
                      <a:r>
                        <a:rPr lang="en-US" altLang="ko-KR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가축분뇨 </a:t>
                      </a:r>
                      <a:r>
                        <a:rPr lang="en-US" altLang="ko-KR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90</a:t>
                      </a:r>
                      <a:r>
                        <a:rPr lang="en-US" altLang="ko-KR" sz="1150" b="1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, </a:t>
                      </a:r>
                      <a:r>
                        <a:rPr lang="ko-KR" altLang="en-US" sz="1150" b="1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음식물 </a:t>
                      </a:r>
                      <a:r>
                        <a:rPr lang="en-US" altLang="ko-KR" sz="1150" b="1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70)</a:t>
                      </a:r>
                      <a:endParaRPr lang="ko-KR" altLang="en-US" sz="115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5365572"/>
                  </a:ext>
                </a:extLst>
              </a:tr>
              <a:tr h="272834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50" b="1" dirty="0" smtClean="0"/>
                        <a:t>사업비</a:t>
                      </a:r>
                      <a:endParaRPr lang="ko-KR" altLang="en-US" sz="115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477</a:t>
                      </a: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억</a:t>
                      </a: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</a:rPr>
                        <a:t>원 </a:t>
                      </a:r>
                      <a:r>
                        <a:rPr lang="en-US" altLang="ko-KR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국비 </a:t>
                      </a:r>
                      <a:r>
                        <a:rPr lang="en-US" altLang="ko-KR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302</a:t>
                      </a:r>
                      <a:r>
                        <a:rPr lang="ko-KR" altLang="en-US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도비 </a:t>
                      </a:r>
                      <a:r>
                        <a:rPr lang="en-US" altLang="ko-KR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</a:t>
                      </a:r>
                      <a:r>
                        <a:rPr lang="ko-KR" altLang="en-US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시비 </a:t>
                      </a:r>
                      <a:r>
                        <a:rPr lang="en-US" altLang="ko-KR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137</a:t>
                      </a:r>
                      <a:r>
                        <a:rPr lang="ko-KR" altLang="en-US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15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50" b="1" kern="1200" dirty="0" smtClean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8819915"/>
                  </a:ext>
                </a:extLst>
              </a:tr>
              <a:tr h="272834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50" b="1" dirty="0" smtClean="0"/>
                        <a:t>사업기간</a:t>
                      </a:r>
                      <a:endParaRPr lang="ko-KR" altLang="en-US" sz="115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2019. 1. ~ 2026. 12.</a:t>
                      </a:r>
                      <a:endParaRPr lang="ko-KR" altLang="en-US" sz="115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179792"/>
                  </a:ext>
                </a:extLst>
              </a:tr>
              <a:tr h="443355">
                <a:tc>
                  <a:txBody>
                    <a:bodyPr/>
                    <a:lstStyle/>
                    <a:p>
                      <a:pPr marL="0" marR="0" lvl="0" indent="0" algn="di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50" b="1" dirty="0" smtClean="0"/>
                        <a:t>기대효과</a:t>
                      </a:r>
                      <a:endParaRPr lang="ko-KR" altLang="en-US" sz="115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지역주민과 상생하는 환경</a:t>
                      </a:r>
                      <a:r>
                        <a:rPr lang="en-US" altLang="ko-KR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·</a:t>
                      </a:r>
                      <a:r>
                        <a:rPr lang="ko-KR" altLang="en-US" sz="1150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주민친화형</a:t>
                      </a: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처리시설 구축</a:t>
                      </a:r>
                      <a:endParaRPr lang="en-US" altLang="ko-KR" sz="1150" b="1" dirty="0" smtClean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유기성폐자원의 </a:t>
                      </a:r>
                      <a:r>
                        <a:rPr lang="ko-KR" altLang="en-US" sz="1150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처리효율</a:t>
                      </a:r>
                      <a:r>
                        <a:rPr lang="ko-KR" altLang="en-US" sz="115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증대</a:t>
                      </a:r>
                      <a:endParaRPr lang="ko-KR" altLang="en-US" sz="115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6993331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5738548" y="3209950"/>
            <a:ext cx="2361844" cy="153888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&lt;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환경순환센터 </a:t>
            </a:r>
            <a:r>
              <a:rPr kumimoji="0" lang="ko-KR" altLang="en-US" sz="1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현대화사업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조감도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&gt;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/>
          </p:nvPr>
        </p:nvGraphicFramePr>
        <p:xfrm>
          <a:off x="318889" y="3451828"/>
          <a:ext cx="4036273" cy="1417847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4036273">
                  <a:extLst>
                    <a:ext uri="{9D8B030D-6E8A-4147-A177-3AD203B41FA5}">
                      <a16:colId xmlns:a16="http://schemas.microsoft.com/office/drawing/2014/main" val="1797342469"/>
                    </a:ext>
                  </a:extLst>
                </a:gridCol>
              </a:tblGrid>
              <a:tr h="3375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5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+mn-ea"/>
                        </a:rPr>
                        <a:t>❙</a:t>
                      </a:r>
                      <a:r>
                        <a:rPr kumimoji="0" lang="ko-KR" altLang="en-US" sz="15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</a:rPr>
                        <a:t>그간 추진사항</a:t>
                      </a:r>
                      <a:endParaRPr kumimoji="0" lang="ko-KR" altLang="en-US" sz="1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332585"/>
                  </a:ext>
                </a:extLst>
              </a:tr>
              <a:tr h="270066"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2019.  1.   </a:t>
                      </a:r>
                      <a:r>
                        <a:rPr lang="ko-KR" altLang="en-US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타당성 조사 용역 착수</a:t>
                      </a:r>
                      <a:endParaRPr lang="ko-KR" altLang="en-US" sz="115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046429"/>
                  </a:ext>
                </a:extLst>
              </a:tr>
              <a:tr h="270066"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+mn-ea"/>
                        </a:rPr>
                        <a:t>2022.  7.   </a:t>
                      </a:r>
                      <a:r>
                        <a:rPr lang="ko-KR" altLang="en-US" sz="1150" b="1" dirty="0" smtClean="0">
                          <a:latin typeface="맑은 고딕" panose="020B0503020000020004" pitchFamily="50" charset="-127"/>
                          <a:ea typeface="+mn-ea"/>
                        </a:rPr>
                        <a:t>실시설계 적격자 통보</a:t>
                      </a: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150" b="1" dirty="0" smtClean="0">
                          <a:latin typeface="맑은 고딕" panose="020B0503020000020004" pitchFamily="50" charset="-127"/>
                          <a:ea typeface="+mn-ea"/>
                        </a:rPr>
                        <a:t>금호건설㈜ 컨소시엄</a:t>
                      </a: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150" b="1" dirty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3330060"/>
                  </a:ext>
                </a:extLst>
              </a:tr>
              <a:tr h="270066"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2023.  6.   </a:t>
                      </a:r>
                      <a:r>
                        <a:rPr lang="ko-KR" altLang="en-US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환경영향평가 본안 제출</a:t>
                      </a: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한강유역환경청</a:t>
                      </a: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5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857506"/>
                  </a:ext>
                </a:extLst>
              </a:tr>
              <a:tr h="270066"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2023. 11.  </a:t>
                      </a:r>
                      <a:r>
                        <a:rPr lang="ko-KR" altLang="en-US" sz="115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우선시공분</a:t>
                      </a:r>
                      <a:r>
                        <a:rPr lang="ko-KR" altLang="en-US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착공</a:t>
                      </a:r>
                      <a:endParaRPr lang="ko-KR" altLang="en-US" sz="115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579882"/>
                  </a:ext>
                </a:extLst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/>
          </p:nvPr>
        </p:nvGraphicFramePr>
        <p:xfrm>
          <a:off x="4468573" y="3451829"/>
          <a:ext cx="4057164" cy="1417845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4057164">
                  <a:extLst>
                    <a:ext uri="{9D8B030D-6E8A-4147-A177-3AD203B41FA5}">
                      <a16:colId xmlns:a16="http://schemas.microsoft.com/office/drawing/2014/main" val="1797342469"/>
                    </a:ext>
                  </a:extLst>
                </a:gridCol>
              </a:tblGrid>
              <a:tr h="3375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5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+mn-ea"/>
                        </a:rPr>
                        <a:t>❙</a:t>
                      </a:r>
                      <a:r>
                        <a:rPr kumimoji="0" lang="ko-KR" altLang="en-US" sz="15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</a:rPr>
                        <a:t>향후계획</a:t>
                      </a:r>
                      <a:endParaRPr kumimoji="0" lang="ko-KR" altLang="en-US" sz="1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332585"/>
                  </a:ext>
                </a:extLst>
              </a:tr>
              <a:tr h="270066"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2024.  5.    </a:t>
                      </a:r>
                      <a:r>
                        <a:rPr lang="ko-KR" altLang="en-US" sz="115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재원협의</a:t>
                      </a: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시설 승인</a:t>
                      </a:r>
                      <a:endParaRPr lang="ko-KR" altLang="en-US" sz="115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046429"/>
                  </a:ext>
                </a:extLst>
              </a:tr>
              <a:tr h="270066"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5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2024. </a:t>
                      </a:r>
                      <a:r>
                        <a:rPr lang="en-US" altLang="ko-KR" sz="115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8</a:t>
                      </a: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   </a:t>
                      </a:r>
                      <a:r>
                        <a:rPr lang="ko-KR" altLang="en-US" sz="115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본공사</a:t>
                      </a:r>
                      <a:r>
                        <a:rPr lang="ko-KR" altLang="en-US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착공</a:t>
                      </a:r>
                      <a:endParaRPr lang="ko-KR" altLang="en-US" sz="11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3330060"/>
                  </a:ext>
                </a:extLst>
              </a:tr>
              <a:tr h="270066"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2026.  6.    </a:t>
                      </a:r>
                      <a:r>
                        <a:rPr lang="ko-KR" altLang="en-US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시운전</a:t>
                      </a: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바이오가스 생산</a:t>
                      </a: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5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857506"/>
                  </a:ext>
                </a:extLst>
              </a:tr>
              <a:tr h="270066"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5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2026. 12. </a:t>
                      </a:r>
                      <a:r>
                        <a:rPr lang="ko-KR" altLang="en-US" sz="115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시설 준공</a:t>
                      </a:r>
                      <a:endParaRPr lang="ko-KR" altLang="en-US" sz="115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579882"/>
                  </a:ext>
                </a:extLst>
              </a:tr>
            </a:tbl>
          </a:graphicData>
        </a:graphic>
      </p:graphicFrame>
      <p:pic>
        <p:nvPicPr>
          <p:cNvPr id="26" name="_x2348445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93164" y="1616166"/>
            <a:ext cx="2795259" cy="1531648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32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재활용 분리배출 활성화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자원순환과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179512" y="1056835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9" name="그룹 19"/>
          <p:cNvGrpSpPr/>
          <p:nvPr/>
        </p:nvGrpSpPr>
        <p:grpSpPr>
          <a:xfrm>
            <a:off x="268070" y="1130555"/>
            <a:ext cx="8264370" cy="1497699"/>
            <a:chOff x="251520" y="1131590"/>
            <a:chExt cx="8280920" cy="1641215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251520" y="1131590"/>
              <a:ext cx="8280920" cy="37241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+mn-ea"/>
                </a:rPr>
                <a:t>❙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</a:rPr>
                <a:t>아이스팩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</a:rPr>
                <a:t> 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</a:rPr>
                <a:t>순환사업</a:t>
              </a:r>
              <a:endPara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endParaRPr>
            </a:p>
          </p:txBody>
        </p:sp>
        <p:sp>
          <p:nvSpPr>
            <p:cNvPr id="23" name="Text Box 3"/>
            <p:cNvSpPr txBox="1">
              <a:spLocks noChangeArrowheads="1"/>
            </p:cNvSpPr>
            <p:nvPr/>
          </p:nvSpPr>
          <p:spPr bwMode="auto">
            <a:xfrm>
              <a:off x="378986" y="2000713"/>
              <a:ext cx="8064896" cy="7720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기     간 </a:t>
              </a: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: 2024. 4. 1. ~ 10. 31.</a:t>
              </a: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en-US" altLang="ko-KR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사 업 비 </a:t>
              </a: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: 61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백만원</a:t>
              </a:r>
              <a:endPara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300" b="1" i="0" u="none" strike="noStrike" kern="1200" cap="none" spc="-15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사업내용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 </a:t>
              </a: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: 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전용 수거함</a:t>
              </a: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(</a:t>
              </a:r>
              <a:r>
                <a:rPr kumimoji="1" lang="en-US" altLang="ko-KR" sz="1300" b="1" dirty="0" smtClean="0">
                  <a:solidFill>
                    <a:prstClr val="black"/>
                  </a:solidFill>
                  <a:latin typeface="맑은 고딕"/>
                  <a:ea typeface="맑은 고딕" panose="020B0503020000020004" pitchFamily="50" charset="-127"/>
                </a:rPr>
                <a:t>80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개소</a:t>
              </a: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/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행정복지센터 </a:t>
              </a: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15, 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공동주택 </a:t>
              </a: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65)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에서</a:t>
              </a:r>
              <a:endPara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               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재사용 가능한 깨끗한 </a:t>
              </a:r>
              <a:r>
                <a:rPr kumimoji="1" lang="ko-KR" altLang="en-US" sz="13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아이스팩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 선별하여 재활용</a:t>
              </a:r>
              <a:endPara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endParaRPr>
            </a:p>
          </p:txBody>
        </p:sp>
      </p:grpSp>
      <p:sp>
        <p:nvSpPr>
          <p:cNvPr id="25" name="모서리가 둥근 직사각형 24"/>
          <p:cNvSpPr/>
          <p:nvPr/>
        </p:nvSpPr>
        <p:spPr>
          <a:xfrm>
            <a:off x="251520" y="2943537"/>
            <a:ext cx="8280920" cy="336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ea"/>
                <a:cs typeface="+mn-cs"/>
              </a:rPr>
              <a:t>❙</a:t>
            </a:r>
            <a:r>
              <a:rPr kumimoji="1" lang="en-US" altLang="ko-KR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</a:rPr>
              <a:t>IoT</a:t>
            </a:r>
            <a:r>
              <a:rPr kumimoji="1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</a:rPr>
              <a:t> </a:t>
            </a:r>
            <a:r>
              <a:rPr kumimoji="1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</a:rPr>
              <a:t>스마트 종이팩 수거함 </a:t>
            </a:r>
            <a:r>
              <a:rPr kumimoji="1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</a:rPr>
              <a:t>설치</a:t>
            </a:r>
            <a:endParaRPr kumimoji="1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395536" y="3867894"/>
            <a:ext cx="5400600" cy="1073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사 업 비 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: 20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백만원</a:t>
            </a:r>
            <a:endParaRPr kumimoji="1" lang="en-US" altLang="ko-KR" sz="13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사 업 량 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: 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수거함 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4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개 설치 </a:t>
            </a:r>
            <a:endParaRPr kumimoji="1" lang="en-US" altLang="ko-KR" sz="13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             (</a:t>
            </a:r>
            <a:r>
              <a:rPr kumimoji="1" lang="ko-KR" altLang="en-US" sz="1300" b="1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파주시 자원봉사센터 등 </a:t>
            </a:r>
            <a:r>
              <a:rPr kumimoji="1" lang="en-US" altLang="ko-KR" sz="1300" b="1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4</a:t>
            </a:r>
            <a:r>
              <a:rPr kumimoji="1" lang="ko-KR" altLang="en-US" sz="1300" b="1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개소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)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사업내용 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종이팩 배출 → 인센티브 지급 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종이팩 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개당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= 10P</a:t>
            </a:r>
            <a:r>
              <a:rPr kumimoji="1" lang="en-US" altLang="ko-KR" sz="13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1" lang="en-US" altLang="ko-KR" sz="13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예시 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종이팩 </a:t>
            </a: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 적립 시 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우유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(200ml), 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생수</a:t>
            </a: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(500ml) 1</a:t>
            </a:r>
            <a:r>
              <a:rPr kumimoji="1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 지급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1" lang="en-US" altLang="ko-KR" sz="13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</a:p>
        </p:txBody>
      </p:sp>
      <p:pic>
        <p:nvPicPr>
          <p:cNvPr id="29" name="_x45960138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72201" y="1544124"/>
            <a:ext cx="2071858" cy="1315658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30" name="_x45960138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72202" y="3363837"/>
            <a:ext cx="2071858" cy="1372439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92792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3. 1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회용품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사용 줄이기 지원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자원순환과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179512" y="1056835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8070" y="1130554"/>
            <a:ext cx="8264370" cy="33984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ea"/>
              </a:rPr>
              <a:t>❙</a:t>
            </a:r>
            <a:r>
              <a:rPr lang="ko-KR" altLang="en-US" b="1" dirty="0" err="1" smtClean="0">
                <a:solidFill>
                  <a:prstClr val="black"/>
                </a:solidFill>
                <a:latin typeface="+mn-ea"/>
              </a:rPr>
              <a:t>다회용컵</a:t>
            </a:r>
            <a:r>
              <a:rPr lang="ko-KR" altLang="en-US" b="1" dirty="0" smtClean="0">
                <a:solidFill>
                  <a:prstClr val="black"/>
                </a:solidFill>
                <a:latin typeface="+mn-ea"/>
              </a:rPr>
              <a:t> 사용 </a:t>
            </a:r>
            <a:r>
              <a:rPr lang="ko-KR" altLang="en-US" b="1" dirty="0" err="1" smtClean="0">
                <a:solidFill>
                  <a:prstClr val="black"/>
                </a:solidFill>
                <a:latin typeface="+mn-ea"/>
              </a:rPr>
              <a:t>순환사업</a:t>
            </a:r>
            <a:endParaRPr kumimoji="0" lang="ko-KR" alt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cs typeface="Arial" panose="020B0604020202020204" pitchFamily="34" charset="0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251520" y="3278440"/>
            <a:ext cx="8280920" cy="310514"/>
          </a:xfrm>
          <a:prstGeom prst="roundRect">
            <a:avLst/>
          </a:prstGeom>
          <a:solidFill>
            <a:srgbClr val="D6F1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ea"/>
                <a:cs typeface="+mn-cs"/>
              </a:rPr>
              <a:t>❙</a:t>
            </a:r>
            <a:r>
              <a:rPr kumimoji="1" lang="ko-KR" altLang="en-US" b="1" dirty="0" smtClean="0">
                <a:solidFill>
                  <a:prstClr val="black"/>
                </a:solidFill>
                <a:latin typeface="+mn-ea"/>
              </a:rPr>
              <a:t>텀블러 사용 활성화 지원</a:t>
            </a:r>
            <a:endParaRPr kumimoji="1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395536" y="1422084"/>
            <a:ext cx="8064896" cy="186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사 업 비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: 34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백만원</a:t>
            </a:r>
            <a:endParaRPr kumimoji="1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-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다회용컵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수거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세척료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(200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/1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2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참여업소</a:t>
            </a:r>
            <a:r>
              <a:rPr kumimoji="1"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모집 확대를 위한 </a:t>
            </a:r>
            <a:r>
              <a:rPr kumimoji="1" lang="ko-KR" altLang="en-US" sz="12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전액지원</a:t>
            </a:r>
            <a:endParaRPr kumimoji="1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사업대상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시청내 및 주변 카페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(8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사업내용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다회용컵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순환시스템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구축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지원을 통해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일회용컵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사용억제</a:t>
            </a:r>
            <a:endParaRPr kumimoji="1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-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다회용컵</a:t>
            </a:r>
            <a:r>
              <a:rPr kumimoji="1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kumimoji="1"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수거함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반납</a:t>
            </a: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kumimoji="1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→ 수거 </a:t>
            </a: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kumimoji="1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세척 → 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재공급</a:t>
            </a:r>
            <a:endParaRPr kumimoji="1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200" b="1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반납기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: 6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개 설치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신관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2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층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200" b="1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복지동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층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200" b="1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환경동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층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별관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층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제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2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별관 </a:t>
            </a:r>
            <a:r>
              <a:rPr kumimoji="1" lang="en-US" altLang="ko-KR" sz="1200" b="1" dirty="0">
                <a:latin typeface="맑은 고딕" panose="020B0503020000020004" pitchFamily="50" charset="-127"/>
              </a:rPr>
              <a:t>3</a:t>
            </a:r>
            <a:r>
              <a:rPr kumimoji="1" lang="ko-KR" altLang="en-US" sz="1200" b="1" dirty="0">
                <a:latin typeface="맑은 고딕" panose="020B0503020000020004" pitchFamily="50" charset="-127"/>
              </a:rPr>
              <a:t>층</a:t>
            </a:r>
            <a:r>
              <a:rPr kumimoji="1" lang="en-US" altLang="ko-KR" sz="1200" b="1" dirty="0">
                <a:latin typeface="맑은 고딕" panose="020B0503020000020004" pitchFamily="50" charset="-127"/>
              </a:rPr>
              <a:t>, </a:t>
            </a:r>
            <a:r>
              <a:rPr kumimoji="1" lang="ko-KR" altLang="en-US" sz="1200" b="1" dirty="0" err="1">
                <a:latin typeface="맑은 고딕" panose="020B0503020000020004" pitchFamily="50" charset="-127"/>
              </a:rPr>
              <a:t>민원동</a:t>
            </a:r>
            <a:r>
              <a:rPr kumimoji="1" lang="ko-KR" altLang="en-US" sz="1200" b="1" dirty="0">
                <a:latin typeface="맑은 고딕" panose="020B0503020000020004" pitchFamily="50" charset="-127"/>
              </a:rPr>
              <a:t> </a:t>
            </a:r>
            <a:r>
              <a:rPr kumimoji="1" lang="en-US" altLang="ko-KR" sz="1200" b="1" dirty="0">
                <a:latin typeface="맑은 고딕" panose="020B0503020000020004" pitchFamily="50" charset="-127"/>
              </a:rPr>
              <a:t>2</a:t>
            </a:r>
            <a:r>
              <a:rPr kumimoji="1" lang="ko-KR" altLang="en-US" sz="1200" b="1" dirty="0">
                <a:latin typeface="맑은 고딕" panose="020B0503020000020004" pitchFamily="50" charset="-127"/>
              </a:rPr>
              <a:t>층</a:t>
            </a:r>
            <a:r>
              <a:rPr kumimoji="1" lang="en-US" altLang="ko-KR" sz="1200" b="1" dirty="0">
                <a:latin typeface="맑은 고딕" panose="020B0503020000020004" pitchFamily="50" charset="-127"/>
              </a:rPr>
              <a:t>)</a:t>
            </a: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395536" y="4011910"/>
            <a:ext cx="8064896" cy="49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사 업 비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: 10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백만원</a:t>
            </a:r>
            <a:endParaRPr kumimoji="1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사 업 량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: 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기존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7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개소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(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신관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2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층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,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민원동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2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층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,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복지동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1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층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, 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의회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1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층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,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환경동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2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층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,</a:t>
            </a:r>
            <a:r>
              <a:rPr kumimoji="1" lang="en-US" altLang="ko-KR" sz="12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별관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1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층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, 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                              중앙도서관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1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층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1" lang="en-US" altLang="ko-KR" sz="1200" b="1" noProof="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              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4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개소 추가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(</a:t>
            </a:r>
            <a:r>
              <a:rPr kumimoji="1" lang="ko-KR" altLang="en-US" sz="1200" b="1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제</a:t>
            </a:r>
            <a:r>
              <a:rPr kumimoji="1" lang="en-US" altLang="ko-KR" sz="1200" b="1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2</a:t>
            </a:r>
            <a:r>
              <a:rPr kumimoji="1" lang="ko-KR" altLang="en-US" sz="1200" b="1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별관 등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사업내용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: 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텀블러 자동 살균 세척기 설치로 </a:t>
            </a:r>
            <a:r>
              <a:rPr kumimoji="1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다회용컵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사용 활성화</a:t>
            </a:r>
            <a:endParaRPr kumimoji="1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7" name="_x45960138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6256" y="1563638"/>
            <a:ext cx="1584176" cy="1619105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28" name="_x45960138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7054400" y="3473726"/>
            <a:ext cx="1227888" cy="1584176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64792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지속가능한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산림자원 육성 및 산림휴양공간 조성</a:t>
            </a:r>
            <a:r>
              <a:rPr lang="en-US" altLang="ko-KR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·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관리</a:t>
            </a: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산림휴양과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688374"/>
            <a:chOff x="251520" y="1131591"/>
            <a:chExt cx="8280920" cy="1695709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402226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err="1">
                  <a:solidFill>
                    <a:schemeClr val="tx1"/>
                  </a:solidFill>
                  <a:latin typeface="+mn-ea"/>
                </a:rPr>
                <a:t>율곡수목원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운영 및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명소화사업</a:t>
              </a:r>
              <a:endParaRPr lang="ko-KR" altLang="en-US" b="1" dirty="0">
                <a:solidFill>
                  <a:schemeClr val="tx1"/>
                </a:solidFill>
                <a:latin typeface="+mn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76882" y="2066683"/>
              <a:ext cx="8064896" cy="760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ts val="2300"/>
                </a:lnSpc>
              </a:pPr>
              <a:endParaRPr kumimoji="1" lang="en-US" altLang="ko-KR" sz="1400" b="1" spc="-100" dirty="0" smtClean="0">
                <a:latin typeface="+mj-ea"/>
              </a:endParaRPr>
            </a:p>
            <a:p>
              <a:pPr>
                <a:lnSpc>
                  <a:spcPts val="23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ea"/>
                </a:rPr>
                <a:t> </a:t>
              </a:r>
              <a:r>
                <a:rPr kumimoji="1" lang="ko-KR" altLang="en-US" sz="1600" b="1" dirty="0" err="1" smtClean="0">
                  <a:latin typeface="+mj-ea"/>
                </a:rPr>
                <a:t>율곡수목원</a:t>
              </a:r>
              <a:r>
                <a:rPr kumimoji="1" lang="ko-KR" altLang="en-US" sz="1600" b="1" dirty="0" smtClean="0">
                  <a:latin typeface="+mj-ea"/>
                </a:rPr>
                <a:t> 운영 </a:t>
              </a:r>
              <a:r>
                <a:rPr kumimoji="1" lang="en-US" altLang="ko-KR" sz="1600" b="1" dirty="0" smtClean="0">
                  <a:latin typeface="+mj-ea"/>
                </a:rPr>
                <a:t>/ </a:t>
              </a:r>
              <a:r>
                <a:rPr kumimoji="1" lang="ko-KR" altLang="en-US" sz="1600" b="1" dirty="0" smtClean="0">
                  <a:latin typeface="+mj-ea"/>
                </a:rPr>
                <a:t>사업비</a:t>
              </a:r>
              <a:r>
                <a:rPr kumimoji="1" lang="en-US" altLang="ko-KR" sz="1600" b="1" dirty="0" smtClean="0">
                  <a:latin typeface="+mj-ea"/>
                </a:rPr>
                <a:t> 1,590</a:t>
              </a:r>
              <a:r>
                <a:rPr kumimoji="1" lang="ko-KR" altLang="en-US" sz="1600" b="1" dirty="0" smtClean="0">
                  <a:latin typeface="+mj-ea"/>
                </a:rPr>
                <a:t>백만원</a:t>
              </a:r>
              <a:endParaRPr kumimoji="1" lang="en-US" altLang="ko-KR" sz="1600" b="1" dirty="0" smtClean="0">
                <a:latin typeface="+mj-ea"/>
              </a:endParaRPr>
            </a:p>
            <a:p>
              <a:pPr>
                <a:lnSpc>
                  <a:spcPts val="2300"/>
                </a:lnSpc>
              </a:pPr>
              <a:r>
                <a:rPr lang="en-US" altLang="ko-KR" sz="1500" b="1" dirty="0" smtClean="0"/>
                <a:t> - </a:t>
              </a:r>
              <a:r>
                <a:rPr lang="ko-KR" altLang="en-US" sz="1500" b="1" dirty="0" smtClean="0"/>
                <a:t>식물 및 시설 유지관리</a:t>
              </a:r>
              <a:r>
                <a:rPr lang="en-US" altLang="ko-KR" sz="1500" b="1" dirty="0"/>
                <a:t> </a:t>
              </a:r>
              <a:r>
                <a:rPr lang="en-US" altLang="ko-KR" sz="1500" b="1" dirty="0" smtClean="0"/>
                <a:t>34.15ha </a:t>
              </a:r>
            </a:p>
            <a:p>
              <a:pPr>
                <a:lnSpc>
                  <a:spcPts val="2300"/>
                </a:lnSpc>
              </a:pPr>
              <a:r>
                <a:rPr lang="en-US" altLang="ko-KR" sz="1500" b="1" dirty="0" smtClean="0"/>
                <a:t> - </a:t>
              </a:r>
              <a:r>
                <a:rPr lang="ko-KR" altLang="en-US" sz="1500" b="1" dirty="0" smtClean="0"/>
                <a:t>산림치유프로그램 운영</a:t>
              </a:r>
              <a:r>
                <a:rPr kumimoji="1" lang="en-US" altLang="ko-KR" sz="1500" b="1" dirty="0" smtClean="0"/>
                <a:t> </a:t>
              </a:r>
              <a:endParaRPr lang="en-US" altLang="ko-KR" sz="1500" b="1" dirty="0" smtClean="0"/>
            </a:p>
            <a:p>
              <a:pPr>
                <a:lnSpc>
                  <a:spcPts val="23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ea"/>
                </a:rPr>
                <a:t> </a:t>
              </a:r>
              <a:r>
                <a:rPr kumimoji="1" lang="ko-KR" altLang="en-US" sz="1600" b="1" dirty="0" err="1" smtClean="0">
                  <a:latin typeface="+mj-ea"/>
                </a:rPr>
                <a:t>율곡수목원</a:t>
              </a:r>
              <a:r>
                <a:rPr kumimoji="1" lang="ko-KR" altLang="en-US" sz="1600" b="1" dirty="0" smtClean="0">
                  <a:latin typeface="+mj-ea"/>
                </a:rPr>
                <a:t> 명소화 사업 </a:t>
              </a:r>
              <a:r>
                <a:rPr kumimoji="1" lang="en-US" altLang="ko-KR" sz="1600" b="1" dirty="0" smtClean="0">
                  <a:latin typeface="+mj-ea"/>
                </a:rPr>
                <a:t>/ </a:t>
              </a:r>
              <a:r>
                <a:rPr kumimoji="1" lang="ko-KR" altLang="en-US" sz="1600" b="1" dirty="0" smtClean="0">
                  <a:latin typeface="+mj-ea"/>
                </a:rPr>
                <a:t>사업비</a:t>
              </a:r>
              <a:r>
                <a:rPr kumimoji="1" lang="en-US" altLang="ko-KR" sz="1600" b="1" dirty="0" smtClean="0">
                  <a:latin typeface="+mj-ea"/>
                </a:rPr>
                <a:t> 1,000</a:t>
              </a:r>
              <a:r>
                <a:rPr kumimoji="1" lang="ko-KR" altLang="en-US" sz="1600" b="1" dirty="0" smtClean="0">
                  <a:latin typeface="+mj-ea"/>
                </a:rPr>
                <a:t>백만원</a:t>
              </a:r>
              <a:endParaRPr kumimoji="1" lang="en-US" altLang="ko-KR" sz="1600" b="1" dirty="0">
                <a:latin typeface="+mj-ea"/>
              </a:endParaRPr>
            </a:p>
            <a:p>
              <a:pPr>
                <a:lnSpc>
                  <a:spcPts val="2300"/>
                </a:lnSpc>
              </a:pPr>
              <a:r>
                <a:rPr lang="en-US" altLang="ko-KR" sz="1500" b="1" dirty="0">
                  <a:solidFill>
                    <a:prstClr val="black"/>
                  </a:solidFill>
                </a:rPr>
                <a:t> - </a:t>
              </a:r>
              <a:r>
                <a:rPr lang="ko-KR" altLang="en-US" sz="1500" b="1" dirty="0" err="1">
                  <a:solidFill>
                    <a:prstClr val="black"/>
                  </a:solidFill>
                </a:rPr>
                <a:t>주제원</a:t>
              </a:r>
              <a:r>
                <a:rPr lang="ko-KR" altLang="en-US" sz="1500" b="1" dirty="0">
                  <a:solidFill>
                    <a:prstClr val="black"/>
                  </a:solidFill>
                </a:rPr>
                <a:t> 고도화 </a:t>
              </a:r>
              <a:r>
                <a:rPr lang="ko-KR" altLang="en-US" sz="1500" b="1" dirty="0"/>
                <a:t>사업 추진</a:t>
              </a:r>
              <a:r>
                <a:rPr lang="en-US" altLang="ko-KR" sz="1500" b="1" dirty="0"/>
                <a:t> </a:t>
              </a:r>
              <a:r>
                <a:rPr lang="en-US" altLang="ko-KR" sz="1500" b="1" dirty="0" smtClean="0"/>
                <a:t>/ </a:t>
              </a:r>
              <a:r>
                <a:rPr lang="ko-KR" altLang="en-US" sz="1500" b="1" dirty="0" smtClean="0"/>
                <a:t>수수꽃다리원 </a:t>
              </a:r>
              <a:r>
                <a:rPr lang="en-US" altLang="ko-KR" sz="1500" b="1" dirty="0"/>
                <a:t>1,900</a:t>
              </a:r>
              <a:r>
                <a:rPr lang="en-US" altLang="ko-KR" sz="1500" b="1" dirty="0">
                  <a:latin typeface="돋움" panose="020B0600000101010101" pitchFamily="50" charset="-127"/>
                  <a:ea typeface="돋움" panose="020B0600000101010101" pitchFamily="50" charset="-127"/>
                </a:rPr>
                <a:t>㎡ </a:t>
              </a:r>
              <a:r>
                <a:rPr lang="ko-KR" altLang="en-US" sz="1500" b="1" dirty="0" smtClean="0"/>
                <a:t>조성 </a:t>
              </a:r>
              <a:endParaRPr lang="en-US" altLang="ko-KR" sz="1500" b="1" dirty="0"/>
            </a:p>
            <a:p>
              <a:pPr>
                <a:lnSpc>
                  <a:spcPts val="2300"/>
                </a:lnSpc>
              </a:pPr>
              <a:r>
                <a:rPr lang="en-US" altLang="ko-KR" sz="1500" b="1" dirty="0"/>
                <a:t> - </a:t>
              </a:r>
              <a:r>
                <a:rPr lang="ko-KR" altLang="en-US" sz="1500" b="1" dirty="0" err="1"/>
                <a:t>수목원</a:t>
              </a:r>
              <a:r>
                <a:rPr lang="ko-KR" altLang="en-US" sz="1500" b="1" dirty="0"/>
                <a:t> 내 맨발걷기 산책로 </a:t>
              </a:r>
              <a:r>
                <a:rPr lang="en-US" altLang="ko-KR" sz="1500" b="1" dirty="0" smtClean="0"/>
                <a:t>/ </a:t>
              </a:r>
              <a:r>
                <a:rPr lang="ko-KR" altLang="en-US" sz="1500" b="1" dirty="0" err="1" smtClean="0"/>
                <a:t>황토길</a:t>
              </a:r>
              <a:r>
                <a:rPr lang="ko-KR" altLang="en-US" sz="1500" b="1" dirty="0" smtClean="0"/>
                <a:t> </a:t>
              </a:r>
              <a:r>
                <a:rPr lang="en-US" altLang="ko-KR" sz="1500" b="1" dirty="0"/>
                <a:t>180m </a:t>
              </a:r>
              <a:r>
                <a:rPr lang="ko-KR" altLang="en-US" sz="1500" b="1" dirty="0" smtClean="0"/>
                <a:t>조성</a:t>
              </a:r>
              <a:endParaRPr lang="en-US" altLang="ko-KR" sz="1500" b="1" dirty="0" smtClean="0"/>
            </a:p>
            <a:p>
              <a:pPr marL="285750" indent="-285750">
                <a:lnSpc>
                  <a:spcPts val="2300"/>
                </a:lnSpc>
                <a:buFontTx/>
                <a:buChar char="-"/>
              </a:pPr>
              <a:endParaRPr lang="en-US" altLang="ko-KR" sz="1500" b="1" dirty="0">
                <a:solidFill>
                  <a:prstClr val="black"/>
                </a:solidFill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376882" y="4122083"/>
            <a:ext cx="8064896" cy="709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ea"/>
              </a:rPr>
              <a:t> 관내 등산로 및 산책로 </a:t>
            </a:r>
            <a:r>
              <a:rPr kumimoji="1" lang="en-US" altLang="ko-KR" sz="1600" b="1" dirty="0">
                <a:latin typeface="+mj-ea"/>
              </a:rPr>
              <a:t>26</a:t>
            </a:r>
            <a:r>
              <a:rPr kumimoji="1" lang="ko-KR" altLang="en-US" sz="1600" b="1" dirty="0">
                <a:latin typeface="+mj-ea"/>
              </a:rPr>
              <a:t>개소 </a:t>
            </a:r>
            <a:r>
              <a:rPr kumimoji="1" lang="en-US" altLang="ko-KR" sz="1600" b="1" dirty="0">
                <a:latin typeface="+mj-ea"/>
              </a:rPr>
              <a:t>64</a:t>
            </a:r>
            <a:r>
              <a:rPr kumimoji="1" lang="ko-KR" altLang="en-US" sz="1600" b="1" dirty="0">
                <a:latin typeface="+mj-ea"/>
              </a:rPr>
              <a:t>개 노선 정비 및 관리 </a:t>
            </a:r>
            <a:r>
              <a:rPr kumimoji="1" lang="en-US" altLang="ko-KR" sz="1600" b="1" dirty="0">
                <a:latin typeface="+mj-ea"/>
              </a:rPr>
              <a:t>/ </a:t>
            </a:r>
            <a:r>
              <a:rPr kumimoji="1" lang="ko-KR" altLang="en-US" sz="1600" b="1" dirty="0" smtClean="0">
                <a:latin typeface="+mj-ea"/>
              </a:rPr>
              <a:t>사업비</a:t>
            </a: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en-US" altLang="ko-KR" sz="1600" b="1" dirty="0">
                <a:latin typeface="+mj-ea"/>
              </a:rPr>
              <a:t>705</a:t>
            </a:r>
            <a:r>
              <a:rPr kumimoji="1" lang="ko-KR" altLang="en-US" sz="1600" b="1" dirty="0">
                <a:latin typeface="+mj-ea"/>
              </a:rPr>
              <a:t>백만원 </a:t>
            </a:r>
            <a:endParaRPr kumimoji="1" lang="en-US" altLang="ko-KR" sz="1600" b="1" dirty="0"/>
          </a:p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도심지</a:t>
            </a:r>
            <a:r>
              <a:rPr kumimoji="1" lang="en-US" altLang="ko-KR" sz="1600" b="1" dirty="0" smtClean="0">
                <a:latin typeface="+mj-lt"/>
              </a:rPr>
              <a:t>·</a:t>
            </a:r>
            <a:r>
              <a:rPr kumimoji="1" lang="ko-KR" altLang="en-US" sz="1600" b="1" dirty="0" smtClean="0">
                <a:latin typeface="+mj-lt"/>
              </a:rPr>
              <a:t>숲길 맨발걷기 산책로 조성</a:t>
            </a:r>
            <a:r>
              <a:rPr lang="en-US" altLang="ko-KR" sz="1600" b="1" spc="-100" baseline="30000" dirty="0">
                <a:solidFill>
                  <a:prstClr val="black"/>
                </a:solidFill>
              </a:rPr>
              <a:t> </a:t>
            </a:r>
            <a:r>
              <a:rPr lang="ko-KR" altLang="en-US" sz="1600" b="1" spc="-100" baseline="30000" dirty="0" err="1" smtClean="0">
                <a:solidFill>
                  <a:prstClr val="black"/>
                </a:solidFill>
              </a:rPr>
              <a:t>학령산</a:t>
            </a:r>
            <a:r>
              <a:rPr lang="en-US" altLang="ko-KR" sz="1600" b="1" spc="-100" baseline="30000" dirty="0" smtClean="0">
                <a:solidFill>
                  <a:prstClr val="black"/>
                </a:solidFill>
              </a:rPr>
              <a:t>, </a:t>
            </a:r>
            <a:r>
              <a:rPr lang="ko-KR" altLang="en-US" sz="1600" b="1" spc="-100" baseline="30000" dirty="0" smtClean="0">
                <a:solidFill>
                  <a:prstClr val="black"/>
                </a:solidFill>
              </a:rPr>
              <a:t>봉서산</a:t>
            </a:r>
            <a:r>
              <a:rPr lang="en-US" altLang="ko-KR" sz="1600" b="1" spc="-100" baseline="30000" dirty="0" smtClean="0">
                <a:solidFill>
                  <a:prstClr val="black"/>
                </a:solidFill>
              </a:rPr>
              <a:t>, </a:t>
            </a:r>
            <a:r>
              <a:rPr lang="ko-KR" altLang="en-US" sz="1600" b="1" spc="-100" baseline="30000" dirty="0" smtClean="0">
                <a:solidFill>
                  <a:prstClr val="black"/>
                </a:solidFill>
              </a:rPr>
              <a:t>안산</a:t>
            </a:r>
            <a:r>
              <a:rPr kumimoji="1" lang="en-US" altLang="ko-KR" sz="1600" b="1" dirty="0" smtClean="0">
                <a:latin typeface="+mj-lt"/>
              </a:rPr>
              <a:t> / </a:t>
            </a:r>
            <a:r>
              <a:rPr kumimoji="1" lang="ko-KR" altLang="en-US" sz="1600" b="1" dirty="0" smtClean="0">
                <a:latin typeface="+mj-lt"/>
              </a:rPr>
              <a:t>사업비</a:t>
            </a:r>
            <a:r>
              <a:rPr kumimoji="1" lang="en-US" altLang="ko-KR" sz="1600" b="1" dirty="0" smtClean="0">
                <a:latin typeface="+mj-lt"/>
              </a:rPr>
              <a:t> 100</a:t>
            </a:r>
            <a:r>
              <a:rPr kumimoji="1" lang="ko-KR" altLang="en-US" sz="1600" b="1" dirty="0" smtClean="0">
                <a:latin typeface="+mj-lt"/>
              </a:rPr>
              <a:t>백만원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조림 </a:t>
            </a:r>
            <a:r>
              <a:rPr kumimoji="1" lang="en-US" altLang="ko-KR" sz="1600" b="1" dirty="0"/>
              <a:t>41ha , </a:t>
            </a:r>
            <a:r>
              <a:rPr kumimoji="1" lang="ko-KR" altLang="en-US" sz="1600" b="1" dirty="0" err="1"/>
              <a:t>숲가꾸기</a:t>
            </a:r>
            <a:r>
              <a:rPr kumimoji="1" lang="ko-KR" altLang="en-US" sz="1600" b="1" dirty="0"/>
              <a:t> </a:t>
            </a:r>
            <a:r>
              <a:rPr kumimoji="1" lang="en-US" altLang="ko-KR" sz="1600" b="1" dirty="0"/>
              <a:t>477ha / </a:t>
            </a:r>
            <a:r>
              <a:rPr kumimoji="1" lang="ko-KR" altLang="en-US" sz="1600" b="1" dirty="0" smtClean="0"/>
              <a:t>사업비</a:t>
            </a:r>
            <a:r>
              <a:rPr kumimoji="1" lang="en-US" altLang="ko-KR" sz="1600" b="1" dirty="0" smtClean="0"/>
              <a:t> </a:t>
            </a:r>
            <a:r>
              <a:rPr kumimoji="1" lang="en-US" altLang="ko-KR" sz="1600" b="1" dirty="0"/>
              <a:t>1,142</a:t>
            </a:r>
            <a:r>
              <a:rPr kumimoji="1" lang="ko-KR" altLang="en-US" sz="1600" b="1" dirty="0"/>
              <a:t>백만원</a:t>
            </a:r>
            <a:r>
              <a:rPr kumimoji="1" lang="en-US" altLang="ko-KR" sz="1600" b="1" dirty="0"/>
              <a:t> </a:t>
            </a:r>
            <a:r>
              <a:rPr kumimoji="1" lang="ko-KR" altLang="en-US" sz="1600" b="1" dirty="0"/>
              <a:t> 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</a:t>
            </a:r>
            <a:r>
              <a:rPr kumimoji="1" lang="ko-KR" altLang="en-US" sz="1600" b="1" dirty="0" err="1" smtClean="0"/>
              <a:t>감악산</a:t>
            </a:r>
            <a:r>
              <a:rPr kumimoji="1" lang="ko-KR" altLang="en-US" sz="1600" b="1" dirty="0" smtClean="0"/>
              <a:t> </a:t>
            </a:r>
            <a:r>
              <a:rPr kumimoji="1" lang="ko-KR" altLang="en-US" sz="1600" b="1" dirty="0" err="1" smtClean="0"/>
              <a:t>힐링파크</a:t>
            </a:r>
            <a:r>
              <a:rPr kumimoji="1" lang="ko-KR" altLang="en-US" sz="1600" b="1" dirty="0" smtClean="0"/>
              <a:t> 관리 및 등산로 운영</a:t>
            </a:r>
            <a:r>
              <a:rPr kumimoji="1" lang="en-US" altLang="ko-KR" sz="1600" b="1" dirty="0" smtClean="0"/>
              <a:t>·</a:t>
            </a:r>
            <a:r>
              <a:rPr kumimoji="1" lang="ko-KR" altLang="en-US" sz="1600" b="1" dirty="0" smtClean="0"/>
              <a:t>관리 </a:t>
            </a:r>
            <a:r>
              <a:rPr kumimoji="1" lang="en-US" altLang="ko-KR" sz="1600" b="1" dirty="0" smtClean="0"/>
              <a:t>/ </a:t>
            </a:r>
            <a:r>
              <a:rPr kumimoji="1" lang="ko-KR" altLang="en-US" sz="1600" b="1" dirty="0" smtClean="0"/>
              <a:t>사업비</a:t>
            </a:r>
            <a:r>
              <a:rPr kumimoji="1" lang="en-US" altLang="ko-KR" sz="1600" b="1" dirty="0" smtClean="0"/>
              <a:t> 618</a:t>
            </a:r>
            <a:r>
              <a:rPr kumimoji="1" lang="ko-KR" altLang="en-US" sz="1600" b="1" dirty="0" smtClean="0"/>
              <a:t>백만원</a:t>
            </a:r>
            <a:endParaRPr kumimoji="1" lang="en-US" altLang="ko-KR" sz="1600" b="1" dirty="0" smtClean="0"/>
          </a:p>
          <a:p>
            <a:pPr>
              <a:lnSpc>
                <a:spcPct val="120000"/>
              </a:lnSpc>
              <a:buFont typeface="Wingdings" pitchFamily="2" charset="2"/>
              <a:buChar char="§"/>
            </a:pPr>
            <a:endParaRPr kumimoji="1" lang="en-US" altLang="ko-KR" sz="1600" b="1" dirty="0" smtClean="0">
              <a:latin typeface="+mj-lt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8870" y="3382281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등산로 정비 및 조림</a:t>
            </a:r>
            <a:r>
              <a:rPr lang="en-US" altLang="ko-KR" b="1" dirty="0">
                <a:solidFill>
                  <a:schemeClr val="tx1"/>
                </a:solidFill>
                <a:latin typeface="+mn-ea"/>
              </a:rPr>
              <a:t>·</a:t>
            </a:r>
            <a:r>
              <a:rPr lang="ko-KR" altLang="en-US" b="1" dirty="0" err="1">
                <a:solidFill>
                  <a:schemeClr val="tx1"/>
                </a:solidFill>
                <a:latin typeface="+mn-ea"/>
              </a:rPr>
              <a:t>숲가꾸기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 사업</a:t>
            </a:r>
            <a:endParaRPr lang="ko-KR" altLang="en-US" sz="1600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535" y="1619150"/>
            <a:ext cx="2671775" cy="1675439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725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깨끗하고 아름다운 가로환경 조성 및 생활환경 개선</a:t>
            </a: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산림휴양과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3107766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도시숲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조성</a:t>
            </a:r>
            <a:endParaRPr lang="ko-KR" altLang="en-US" sz="1600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664682"/>
            <a:chOff x="251520" y="1131590"/>
            <a:chExt cx="8280920" cy="182420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가로수 조성 및 유지</a:t>
              </a:r>
              <a:r>
                <a:rPr lang="en-US" altLang="ko-KR" b="1" dirty="0">
                  <a:solidFill>
                    <a:schemeClr val="tx1"/>
                  </a:solidFill>
                  <a:latin typeface="+mn-ea"/>
                </a:rPr>
                <a:t>·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관리</a:t>
              </a:r>
              <a:endParaRPr lang="ko-KR" altLang="en-US" b="1" dirty="0">
                <a:solidFill>
                  <a:schemeClr val="tx1"/>
                </a:solidFill>
                <a:latin typeface="+mn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251520" y="1822384"/>
              <a:ext cx="6048672" cy="1133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/>
                <a:t> 가로수 전지</a:t>
              </a:r>
              <a:r>
                <a:rPr kumimoji="1" lang="en-US" altLang="ko-KR" sz="1600" b="1" dirty="0" smtClean="0"/>
                <a:t>·</a:t>
              </a:r>
              <a:r>
                <a:rPr kumimoji="1" lang="ko-KR" altLang="en-US" sz="1600" b="1" dirty="0" smtClean="0"/>
                <a:t>전정 등 수목 관리</a:t>
              </a:r>
              <a:r>
                <a:rPr lang="en-US" altLang="ko-KR" sz="1600" b="1" spc="-150" baseline="30000" dirty="0" smtClean="0">
                  <a:solidFill>
                    <a:prstClr val="black"/>
                  </a:solidFill>
                </a:rPr>
                <a:t>5</a:t>
              </a:r>
              <a:r>
                <a:rPr lang="ko-KR" altLang="en-US" sz="1600" b="1" spc="-150" baseline="30000" dirty="0" smtClean="0">
                  <a:solidFill>
                    <a:prstClr val="black"/>
                  </a:solidFill>
                </a:rPr>
                <a:t>개 권역</a:t>
              </a:r>
              <a:r>
                <a:rPr kumimoji="1" lang="en-US" altLang="ko-KR" sz="1600" b="1" dirty="0" smtClean="0"/>
                <a:t> / </a:t>
              </a:r>
              <a:r>
                <a:rPr kumimoji="1" lang="ko-KR" altLang="en-US" sz="1600" b="1" dirty="0" smtClean="0"/>
                <a:t>사업비</a:t>
              </a:r>
              <a:r>
                <a:rPr kumimoji="1" lang="en-US" altLang="ko-KR" sz="1600" b="1" dirty="0"/>
                <a:t> </a:t>
              </a:r>
              <a:r>
                <a:rPr kumimoji="1" lang="en-US" altLang="ko-KR" sz="1600" b="1" dirty="0" smtClean="0"/>
                <a:t>929</a:t>
              </a:r>
              <a:r>
                <a:rPr kumimoji="1" lang="ko-KR" altLang="en-US" sz="1600" b="1" dirty="0" smtClean="0"/>
                <a:t>백만원</a:t>
              </a:r>
              <a:endParaRPr kumimoji="1" lang="en-US" altLang="ko-KR" sz="1600" b="1" dirty="0" smtClean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spc="-100" dirty="0" smtClean="0"/>
                <a:t> 통일로</a:t>
              </a:r>
              <a:r>
                <a:rPr kumimoji="1" lang="en-US" altLang="ko-KR" sz="1600" b="1" spc="-100" dirty="0" smtClean="0"/>
                <a:t>·</a:t>
              </a:r>
              <a:r>
                <a:rPr kumimoji="1" lang="ko-KR" altLang="en-US" sz="1600" b="1" spc="-100" dirty="0" smtClean="0"/>
                <a:t>주요도로변</a:t>
              </a:r>
              <a:r>
                <a:rPr lang="en-US" altLang="ko-KR" sz="1600" b="1" spc="-100" baseline="30000" dirty="0" smtClean="0">
                  <a:solidFill>
                    <a:prstClr val="black"/>
                  </a:solidFill>
                </a:rPr>
                <a:t>9</a:t>
              </a:r>
              <a:r>
                <a:rPr lang="ko-KR" altLang="en-US" sz="1600" b="1" spc="-100" baseline="30000" dirty="0" smtClean="0">
                  <a:solidFill>
                    <a:prstClr val="black"/>
                  </a:solidFill>
                </a:rPr>
                <a:t>개 권역</a:t>
              </a:r>
              <a:r>
                <a:rPr kumimoji="1" lang="ko-KR" altLang="en-US" sz="1600" b="1" spc="-100" dirty="0" smtClean="0"/>
                <a:t> 관리</a:t>
              </a:r>
              <a:r>
                <a:rPr kumimoji="1" lang="en-US" altLang="ko-KR" sz="1600" b="1" spc="-100" dirty="0" smtClean="0"/>
                <a:t>, </a:t>
              </a:r>
              <a:r>
                <a:rPr kumimoji="1" lang="ko-KR" altLang="en-US" sz="1600" b="1" spc="-100" dirty="0" smtClean="0"/>
                <a:t>자유로 </a:t>
              </a:r>
              <a:r>
                <a:rPr kumimoji="1" lang="ko-KR" altLang="en-US" sz="1600" b="1" spc="-100" dirty="0" err="1" smtClean="0"/>
                <a:t>꽃길조성</a:t>
              </a:r>
              <a:r>
                <a:rPr lang="en-US" altLang="ko-KR" sz="1600" b="1" spc="-100" baseline="30000" dirty="0" smtClean="0">
                  <a:solidFill>
                    <a:prstClr val="black"/>
                  </a:solidFill>
                </a:rPr>
                <a:t>7km</a:t>
              </a:r>
              <a:r>
                <a:rPr kumimoji="1" lang="ko-KR" altLang="en-US" sz="1600" b="1" spc="-100" dirty="0" smtClean="0"/>
                <a:t> </a:t>
              </a:r>
              <a:r>
                <a:rPr kumimoji="1" lang="en-US" altLang="ko-KR" sz="1600" b="1" spc="-100" dirty="0" smtClean="0"/>
                <a:t>/ </a:t>
              </a:r>
              <a:r>
                <a:rPr kumimoji="1" lang="ko-KR" altLang="en-US" sz="1600" b="1" spc="-100" dirty="0" smtClean="0"/>
                <a:t>사업비</a:t>
              </a:r>
              <a:r>
                <a:rPr kumimoji="1" lang="en-US" altLang="ko-KR" sz="1600" b="1" spc="-100" dirty="0" smtClean="0"/>
                <a:t> 1,985</a:t>
              </a:r>
              <a:r>
                <a:rPr kumimoji="1" lang="ko-KR" altLang="en-US" sz="1600" b="1" spc="-100" dirty="0" smtClean="0"/>
                <a:t>백만원</a:t>
              </a:r>
              <a:endParaRPr kumimoji="1" lang="en-US" altLang="ko-KR" sz="1600" b="1" spc="-100" dirty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/>
                <a:t> </a:t>
              </a:r>
              <a:r>
                <a:rPr kumimoji="1" lang="ko-KR" altLang="en-US" sz="1600" b="1" dirty="0" smtClean="0"/>
                <a:t>보호수 관리</a:t>
              </a:r>
              <a:r>
                <a:rPr lang="en-US" altLang="ko-KR" sz="1600" b="1" spc="-150" baseline="30000" dirty="0" smtClean="0">
                  <a:solidFill>
                    <a:prstClr val="black"/>
                  </a:solidFill>
                </a:rPr>
                <a:t>53</a:t>
              </a:r>
              <a:r>
                <a:rPr lang="ko-KR" altLang="en-US" sz="1600" b="1" spc="-150" baseline="30000" dirty="0" smtClean="0">
                  <a:solidFill>
                    <a:prstClr val="black"/>
                  </a:solidFill>
                </a:rPr>
                <a:t>주</a:t>
              </a:r>
              <a:r>
                <a:rPr kumimoji="1" lang="ko-KR" altLang="en-US" sz="1600" b="1" dirty="0" smtClean="0"/>
                <a:t> </a:t>
              </a:r>
              <a:r>
                <a:rPr kumimoji="1" lang="en-US" altLang="ko-KR" sz="1600" b="1" dirty="0" smtClean="0"/>
                <a:t>/ </a:t>
              </a:r>
              <a:r>
                <a:rPr kumimoji="1" lang="ko-KR" altLang="en-US" sz="1600" b="1" dirty="0" smtClean="0"/>
                <a:t>사업비</a:t>
              </a:r>
              <a:r>
                <a:rPr kumimoji="1" lang="en-US" altLang="ko-KR" sz="1600" b="1" dirty="0" smtClean="0"/>
                <a:t> 32</a:t>
              </a:r>
              <a:r>
                <a:rPr kumimoji="1" lang="ko-KR" altLang="en-US" sz="1600" b="1" dirty="0" smtClean="0"/>
                <a:t>백만원  </a:t>
              </a:r>
              <a:endParaRPr kumimoji="1" lang="en-US" altLang="ko-KR" sz="1600" b="1" dirty="0" smtClean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/>
                <a:t> </a:t>
              </a:r>
              <a:r>
                <a:rPr kumimoji="1" lang="ko-KR" altLang="en-US" sz="1600" b="1" dirty="0" err="1"/>
                <a:t>가로숲길</a:t>
              </a:r>
              <a:r>
                <a:rPr kumimoji="1" lang="ko-KR" altLang="en-US" sz="1600" b="1" dirty="0"/>
                <a:t> 조성 </a:t>
              </a:r>
              <a:r>
                <a:rPr kumimoji="1" lang="en-US" altLang="ko-KR" sz="1600" b="1" dirty="0"/>
                <a:t>/ </a:t>
              </a:r>
              <a:r>
                <a:rPr kumimoji="1" lang="ko-KR" altLang="en-US" sz="1600" b="1" dirty="0" smtClean="0"/>
                <a:t>사업비</a:t>
              </a:r>
              <a:r>
                <a:rPr kumimoji="1" lang="en-US" altLang="ko-KR" sz="1600" b="1" dirty="0" smtClean="0"/>
                <a:t> </a:t>
              </a:r>
              <a:r>
                <a:rPr kumimoji="1" lang="en-US" altLang="ko-KR" sz="1600" b="1" dirty="0"/>
                <a:t>100</a:t>
              </a:r>
              <a:r>
                <a:rPr kumimoji="1" lang="ko-KR" altLang="en-US" sz="1600" b="1" dirty="0"/>
                <a:t>백만원 </a:t>
              </a:r>
              <a:endParaRPr kumimoji="1" lang="en-US" altLang="ko-KR" sz="1600" b="1" dirty="0"/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95536" y="3413974"/>
            <a:ext cx="8064896" cy="390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1" lang="en-US" altLang="ko-KR" sz="1600" b="1" dirty="0"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041259"/>
              </p:ext>
            </p:extLst>
          </p:nvPr>
        </p:nvGraphicFramePr>
        <p:xfrm>
          <a:off x="264424" y="3591086"/>
          <a:ext cx="8235218" cy="115898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79184">
                  <a:extLst>
                    <a:ext uri="{9D8B030D-6E8A-4147-A177-3AD203B41FA5}">
                      <a16:colId xmlns:a16="http://schemas.microsoft.com/office/drawing/2014/main" val="184585108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566594548"/>
                    </a:ext>
                  </a:extLst>
                </a:gridCol>
                <a:gridCol w="1332018">
                  <a:extLst>
                    <a:ext uri="{9D8B030D-6E8A-4147-A177-3AD203B41FA5}">
                      <a16:colId xmlns:a16="http://schemas.microsoft.com/office/drawing/2014/main" val="2447527272"/>
                    </a:ext>
                  </a:extLst>
                </a:gridCol>
                <a:gridCol w="1567197">
                  <a:extLst>
                    <a:ext uri="{9D8B030D-6E8A-4147-A177-3AD203B41FA5}">
                      <a16:colId xmlns:a16="http://schemas.microsoft.com/office/drawing/2014/main" val="2105755799"/>
                    </a:ext>
                  </a:extLst>
                </a:gridCol>
                <a:gridCol w="1709670">
                  <a:extLst>
                    <a:ext uri="{9D8B030D-6E8A-4147-A177-3AD203B41FA5}">
                      <a16:colId xmlns:a16="http://schemas.microsoft.com/office/drawing/2014/main" val="706580111"/>
                    </a:ext>
                  </a:extLst>
                </a:gridCol>
                <a:gridCol w="1623013">
                  <a:extLst>
                    <a:ext uri="{9D8B030D-6E8A-4147-A177-3AD203B41FA5}">
                      <a16:colId xmlns:a16="http://schemas.microsoft.com/office/drawing/2014/main" val="3456605105"/>
                    </a:ext>
                  </a:extLst>
                </a:gridCol>
              </a:tblGrid>
              <a:tr h="386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사업별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계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</a:rPr>
                        <a:t>학교숲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미세먼지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</a:rPr>
                        <a:t>차단숲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</a:rPr>
                        <a:t>자녀안심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</a:rPr>
                        <a:t>그린숲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</a:rPr>
                        <a:t>상지석동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</a:rPr>
                        <a:t>도시숲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0972415"/>
                  </a:ext>
                </a:extLst>
              </a:tr>
              <a:tr h="386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사업비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1,790</a:t>
                      </a:r>
                      <a:r>
                        <a:rPr lang="ko-KR" altLang="en-US" sz="1400" b="1" dirty="0" smtClean="0"/>
                        <a:t>백만원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90</a:t>
                      </a:r>
                      <a:r>
                        <a:rPr lang="ko-KR" altLang="en-US" sz="1400" dirty="0" smtClean="0"/>
                        <a:t>백만원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1,000</a:t>
                      </a:r>
                      <a:r>
                        <a:rPr lang="ko-KR" altLang="en-US" sz="1400" dirty="0" smtClean="0"/>
                        <a:t>백만원</a:t>
                      </a:r>
                      <a:endParaRPr lang="en-US" altLang="ko-KR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200</a:t>
                      </a:r>
                      <a:r>
                        <a:rPr lang="ko-KR" altLang="en-US" sz="1400" dirty="0" smtClean="0"/>
                        <a:t>백만원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500</a:t>
                      </a:r>
                      <a:r>
                        <a:rPr lang="ko-KR" altLang="en-US" sz="1400" dirty="0" smtClean="0"/>
                        <a:t>백만원</a:t>
                      </a:r>
                      <a:endParaRPr lang="en-US" altLang="ko-KR" sz="1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1225149"/>
                  </a:ext>
                </a:extLst>
              </a:tr>
              <a:tr h="386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대상지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4</a:t>
                      </a:r>
                      <a:r>
                        <a:rPr lang="ko-KR" altLang="en-US" sz="1400" b="1" dirty="0" smtClean="0"/>
                        <a:t>개소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적암초등학교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월롱면</a:t>
                      </a:r>
                      <a:r>
                        <a:rPr lang="ko-KR" altLang="en-US" sz="1400" dirty="0" smtClean="0"/>
                        <a:t> </a:t>
                      </a:r>
                      <a:r>
                        <a:rPr lang="ko-KR" altLang="en-US" sz="1400" dirty="0" err="1" smtClean="0"/>
                        <a:t>능산리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다율초</a:t>
                      </a:r>
                      <a:r>
                        <a:rPr lang="ko-KR" altLang="en-US" sz="1400" dirty="0" smtClean="0"/>
                        <a:t> 도로변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상지석동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38907990"/>
                  </a:ext>
                </a:extLst>
              </a:tr>
            </a:tbl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619672" y="242342"/>
            <a:ext cx="6282170" cy="26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883195048" descr="EMB00009f4c465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366" y="1616614"/>
            <a:ext cx="1826276" cy="1283549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68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산림재해 없는 안전한 도시 조성</a:t>
            </a: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산림휴양과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68870" y="324072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b="1" dirty="0" err="1">
                <a:solidFill>
                  <a:schemeClr val="tx1"/>
                </a:solidFill>
                <a:latin typeface="+mn-ea"/>
              </a:rPr>
              <a:t>산림재난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 예방 및 산림병해충 방제 선제적 대응</a:t>
            </a:r>
            <a:endParaRPr lang="ko-KR" altLang="en-US" sz="1600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3"/>
            <a:ext cx="8280920" cy="1569190"/>
            <a:chOff x="251520" y="1131591"/>
            <a:chExt cx="8280920" cy="1637031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394539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산불방지 대책</a:t>
              </a:r>
              <a:endParaRPr lang="ko-KR" altLang="en-US" b="1" dirty="0">
                <a:solidFill>
                  <a:schemeClr val="tx1"/>
                </a:solidFill>
                <a:latin typeface="+mn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269707" y="1996529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err="1" smtClean="0">
                  <a:latin typeface="+mj-lt"/>
                </a:rPr>
                <a:t>산불방지대책본부</a:t>
              </a:r>
              <a:r>
                <a:rPr lang="ko-KR" altLang="en-US" sz="1600" b="1" spc="-130" baseline="30000" dirty="0" err="1" smtClean="0"/>
                <a:t>산불조심기간</a:t>
              </a:r>
              <a:r>
                <a:rPr lang="ko-KR" altLang="en-US" sz="1600" b="1" spc="-130" baseline="30000" dirty="0" smtClean="0"/>
                <a:t> </a:t>
              </a:r>
              <a:r>
                <a:rPr kumimoji="1" lang="ko-KR" altLang="en-US" sz="1600" b="1" dirty="0" smtClean="0">
                  <a:latin typeface="+mj-lt"/>
                </a:rPr>
                <a:t>확대 운영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latin typeface="+mj-lt"/>
                </a:rPr>
                <a:t>총 </a:t>
              </a:r>
              <a:r>
                <a:rPr kumimoji="1" lang="en-US" altLang="ko-KR" sz="1600" b="1" dirty="0" smtClean="0">
                  <a:latin typeface="+mj-lt"/>
                </a:rPr>
                <a:t>174</a:t>
              </a:r>
              <a:r>
                <a:rPr kumimoji="1" lang="ko-KR" altLang="en-US" sz="1600" b="1" dirty="0" smtClean="0">
                  <a:latin typeface="+mj-lt"/>
                </a:rPr>
                <a:t>일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>
                  <a:latin typeface="+mj-lt"/>
                </a:rPr>
                <a:t> - </a:t>
              </a:r>
              <a:r>
                <a:rPr kumimoji="1" lang="ko-KR" altLang="en-US" sz="1500" b="1" spc="-100" dirty="0" smtClean="0">
                  <a:latin typeface="+mj-lt"/>
                </a:rPr>
                <a:t>봄철 산불조심기간</a:t>
              </a:r>
              <a:r>
                <a:rPr kumimoji="1" lang="en-US" altLang="ko-KR" sz="1500" b="1" spc="-100" dirty="0" smtClean="0">
                  <a:latin typeface="+mj-lt"/>
                </a:rPr>
                <a:t>: </a:t>
              </a:r>
              <a:r>
                <a:rPr kumimoji="1" lang="ko-KR" altLang="en-US" sz="1500" b="1" spc="-100" dirty="0" smtClean="0">
                  <a:latin typeface="+mj-lt"/>
                </a:rPr>
                <a:t>전국 </a:t>
              </a:r>
              <a:r>
                <a:rPr kumimoji="1" lang="en-US" altLang="ko-KR" sz="1500" b="1" spc="-100" dirty="0" smtClean="0">
                  <a:latin typeface="+mj-lt"/>
                </a:rPr>
                <a:t>2.1.~5.15. (104</a:t>
              </a:r>
              <a:r>
                <a:rPr kumimoji="1" lang="ko-KR" altLang="en-US" sz="1500" b="1" spc="-100" dirty="0" smtClean="0">
                  <a:latin typeface="+mj-lt"/>
                </a:rPr>
                <a:t>일</a:t>
              </a:r>
              <a:r>
                <a:rPr kumimoji="1" lang="en-US" altLang="ko-KR" sz="1500" b="1" spc="-100" dirty="0" smtClean="0">
                  <a:latin typeface="+mj-lt"/>
                </a:rPr>
                <a:t>) </a:t>
              </a:r>
              <a:r>
                <a:rPr kumimoji="1" lang="ko-KR" altLang="en-US" sz="1500" b="1" spc="-100" dirty="0" smtClean="0">
                  <a:latin typeface="+mj-lt"/>
                </a:rPr>
                <a:t>→</a:t>
              </a:r>
              <a:r>
                <a:rPr kumimoji="1" lang="en-US" altLang="ko-KR" sz="1500" b="1" spc="-100" dirty="0" smtClean="0">
                  <a:latin typeface="+mj-lt"/>
                </a:rPr>
                <a:t> </a:t>
              </a:r>
              <a:r>
                <a:rPr kumimoji="1" lang="ko-KR" altLang="en-US" sz="1500" b="1" spc="-100" dirty="0" smtClean="0">
                  <a:latin typeface="+mj-lt"/>
                </a:rPr>
                <a:t>파주시 </a:t>
              </a:r>
              <a:r>
                <a:rPr kumimoji="1" lang="en-US" altLang="ko-KR" sz="1500" b="1" spc="-100" dirty="0" smtClean="0">
                  <a:latin typeface="+mj-lt"/>
                </a:rPr>
                <a:t>1.22~5.24. (124</a:t>
              </a:r>
              <a:r>
                <a:rPr kumimoji="1" lang="ko-KR" altLang="en-US" sz="1500" b="1" spc="-100" dirty="0" smtClean="0">
                  <a:latin typeface="+mj-lt"/>
                </a:rPr>
                <a:t>일</a:t>
              </a:r>
              <a:r>
                <a:rPr kumimoji="1" lang="en-US" altLang="ko-KR" sz="1500" b="1" spc="-100" dirty="0" smtClean="0">
                  <a:latin typeface="+mj-lt"/>
                </a:rPr>
                <a:t>) </a:t>
              </a: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en-US" altLang="ko-KR" sz="1500" b="1" dirty="0" smtClean="0">
                  <a:latin typeface="+mj-lt"/>
                </a:rPr>
                <a:t>- </a:t>
              </a:r>
              <a:r>
                <a:rPr kumimoji="1" lang="ko-KR" altLang="en-US" sz="1500" b="1" spc="-100" dirty="0" smtClean="0">
                  <a:latin typeface="+mj-lt"/>
                </a:rPr>
                <a:t>가을철 산불조심기간</a:t>
              </a:r>
              <a:r>
                <a:rPr kumimoji="1" lang="en-US" altLang="ko-KR" sz="1500" b="1" spc="-100" dirty="0" smtClean="0">
                  <a:latin typeface="+mj-lt"/>
                </a:rPr>
                <a:t>: </a:t>
              </a:r>
              <a:r>
                <a:rPr kumimoji="1" lang="ko-KR" altLang="en-US" sz="1500" b="1" spc="-100" dirty="0" smtClean="0">
                  <a:latin typeface="+mj-lt"/>
                </a:rPr>
                <a:t>전국 </a:t>
              </a:r>
              <a:r>
                <a:rPr kumimoji="1" lang="en-US" altLang="ko-KR" sz="1500" b="1" spc="-100" dirty="0" smtClean="0">
                  <a:latin typeface="+mj-lt"/>
                </a:rPr>
                <a:t>11.1.~12.15. (45</a:t>
              </a:r>
              <a:r>
                <a:rPr kumimoji="1" lang="ko-KR" altLang="en-US" sz="1500" b="1" spc="-100" dirty="0" smtClean="0">
                  <a:latin typeface="+mj-lt"/>
                </a:rPr>
                <a:t>일</a:t>
              </a:r>
              <a:r>
                <a:rPr kumimoji="1" lang="en-US" altLang="ko-KR" sz="1500" b="1" spc="-100" dirty="0" smtClean="0">
                  <a:latin typeface="+mj-lt"/>
                </a:rPr>
                <a:t>) </a:t>
              </a:r>
              <a:r>
                <a:rPr kumimoji="1" lang="ko-KR" altLang="en-US" sz="1500" b="1" spc="-100" dirty="0" smtClean="0">
                  <a:latin typeface="+mj-lt"/>
                </a:rPr>
                <a:t>→ 파주시 </a:t>
              </a:r>
              <a:r>
                <a:rPr kumimoji="1" lang="en-US" altLang="ko-KR" sz="1500" b="1" spc="-100" dirty="0" smtClean="0">
                  <a:latin typeface="+mj-lt"/>
                </a:rPr>
                <a:t>11.1.~12.20.(50</a:t>
              </a:r>
              <a:r>
                <a:rPr kumimoji="1" lang="ko-KR" altLang="en-US" sz="1500" b="1" spc="-100" dirty="0" smtClean="0">
                  <a:latin typeface="+mj-lt"/>
                </a:rPr>
                <a:t>일</a:t>
              </a:r>
              <a:r>
                <a:rPr kumimoji="1" lang="en-US" altLang="ko-KR" sz="1500" b="1" spc="-100" dirty="0" smtClean="0">
                  <a:latin typeface="+mj-lt"/>
                </a:rPr>
                <a:t>)</a:t>
              </a:r>
              <a:endParaRPr lang="en-US" altLang="ko-KR" sz="1500" b="1" spc="-100" dirty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/>
                <a:t> </a:t>
              </a:r>
              <a:r>
                <a:rPr kumimoji="1" lang="en-US" altLang="ko-KR" sz="1400" b="1" dirty="0" smtClean="0"/>
                <a:t>’</a:t>
              </a:r>
              <a:r>
                <a:rPr kumimoji="1" lang="en-US" altLang="ko-KR" sz="1500" b="1" dirty="0" smtClean="0"/>
                <a:t>24</a:t>
              </a:r>
              <a:r>
                <a:rPr kumimoji="1" lang="ko-KR" altLang="en-US" sz="1500" b="1" dirty="0" smtClean="0"/>
                <a:t>년 </a:t>
              </a:r>
              <a:r>
                <a:rPr kumimoji="1" lang="en-US" altLang="ko-KR" sz="1500" b="1" dirty="0" smtClean="0"/>
                <a:t>4</a:t>
              </a:r>
              <a:r>
                <a:rPr kumimoji="1" lang="ko-KR" altLang="en-US" sz="1500" b="1" dirty="0" smtClean="0"/>
                <a:t>월말 기준</a:t>
              </a:r>
              <a:r>
                <a:rPr kumimoji="1" lang="en-US" altLang="ko-KR" sz="1500" b="1" dirty="0" smtClean="0"/>
                <a:t>: </a:t>
              </a:r>
              <a:r>
                <a:rPr kumimoji="1" lang="ko-KR" altLang="en-US" sz="1500" b="1" dirty="0" smtClean="0">
                  <a:latin typeface="+mj-ea"/>
                </a:rPr>
                <a:t>현재 산불 발생건수 </a:t>
              </a:r>
              <a:r>
                <a:rPr kumimoji="1" lang="en-US" altLang="ko-KR" sz="1500" b="1" dirty="0" smtClean="0">
                  <a:latin typeface="+mj-ea"/>
                </a:rPr>
                <a:t>5</a:t>
              </a:r>
              <a:r>
                <a:rPr kumimoji="1" lang="ko-KR" altLang="en-US" sz="1500" b="1" dirty="0" smtClean="0">
                  <a:latin typeface="+mj-ea"/>
                </a:rPr>
                <a:t>건</a:t>
              </a:r>
              <a:r>
                <a:rPr lang="en-US" altLang="ko-KR" sz="1500" b="1" spc="-130" baseline="30000" dirty="0"/>
                <a:t> </a:t>
              </a:r>
              <a:r>
                <a:rPr lang="ko-KR" altLang="en-US" sz="1600" b="1" spc="-130" baseline="30000" dirty="0" err="1" smtClean="0"/>
                <a:t>피해면적</a:t>
              </a:r>
              <a:r>
                <a:rPr lang="ko-KR" altLang="en-US" sz="1600" b="1" spc="-130" baseline="30000" dirty="0" smtClean="0"/>
                <a:t> </a:t>
              </a:r>
              <a:r>
                <a:rPr lang="en-US" altLang="ko-KR" sz="1600" b="1" spc="-130" baseline="30000" dirty="0" smtClean="0"/>
                <a:t>1.26ha</a:t>
              </a:r>
              <a:r>
                <a:rPr kumimoji="1" lang="en-US" altLang="ko-KR" sz="1500" b="1" dirty="0" smtClean="0">
                  <a:latin typeface="+mj-ea"/>
                </a:rPr>
                <a:t>  </a:t>
              </a: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21350" y="3878918"/>
            <a:ext cx="5671282" cy="688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사방사업</a:t>
            </a:r>
            <a:r>
              <a:rPr kumimoji="1" lang="ko-KR" altLang="en-US" sz="1600" b="1" dirty="0" smtClean="0">
                <a:latin typeface="+mj-lt"/>
              </a:rPr>
              <a:t> 추진 </a:t>
            </a:r>
            <a:r>
              <a:rPr kumimoji="1" lang="en-US" altLang="ko-KR" sz="1600" b="1" dirty="0" smtClean="0">
                <a:latin typeface="+mj-lt"/>
              </a:rPr>
              <a:t>5</a:t>
            </a:r>
            <a:r>
              <a:rPr kumimoji="1" lang="ko-KR" altLang="en-US" sz="1600" b="1" dirty="0" smtClean="0">
                <a:latin typeface="+mj-lt"/>
              </a:rPr>
              <a:t>개소 </a:t>
            </a:r>
            <a:r>
              <a:rPr kumimoji="1" lang="en-US" altLang="ko-KR" sz="1600" b="1" dirty="0" smtClean="0">
                <a:latin typeface="+mj-lt"/>
              </a:rPr>
              <a:t>/ </a:t>
            </a:r>
            <a:r>
              <a:rPr kumimoji="1" lang="ko-KR" altLang="en-US" sz="1600" b="1" dirty="0" smtClean="0">
                <a:latin typeface="+mj-lt"/>
              </a:rPr>
              <a:t>사업비</a:t>
            </a:r>
            <a:r>
              <a:rPr kumimoji="1" lang="en-US" altLang="ko-KR" sz="1600" b="1" dirty="0" smtClean="0">
                <a:latin typeface="+mj-lt"/>
              </a:rPr>
              <a:t>: 366</a:t>
            </a:r>
            <a:r>
              <a:rPr kumimoji="1" lang="ko-KR" altLang="en-US" sz="1600" b="1" dirty="0" smtClean="0">
                <a:latin typeface="+mj-lt"/>
              </a:rPr>
              <a:t>백만원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spc="-110" dirty="0" smtClean="0">
                <a:latin typeface="+mj-ea"/>
              </a:rPr>
              <a:t>소나무재선충병 방제 </a:t>
            </a:r>
            <a:r>
              <a:rPr kumimoji="1" lang="en-US" altLang="ko-KR" sz="1600" b="1" spc="-110" dirty="0" smtClean="0">
                <a:latin typeface="+mj-ea"/>
              </a:rPr>
              <a:t>309ha </a:t>
            </a:r>
            <a:r>
              <a:rPr kumimoji="1" lang="ko-KR" altLang="en-US" sz="1600" b="1" spc="-110" dirty="0" smtClean="0">
                <a:latin typeface="+mj-ea"/>
              </a:rPr>
              <a:t>및</a:t>
            </a:r>
            <a:r>
              <a:rPr kumimoji="1" lang="en-US" altLang="ko-KR" sz="1600" b="1" spc="-110" dirty="0" smtClean="0">
                <a:latin typeface="+mj-ea"/>
              </a:rPr>
              <a:t> </a:t>
            </a:r>
            <a:r>
              <a:rPr kumimoji="1" lang="ko-KR" altLang="en-US" sz="1600" b="1" spc="-110" dirty="0" err="1" smtClean="0">
                <a:latin typeface="+mj-ea"/>
              </a:rPr>
              <a:t>참나무시들음병</a:t>
            </a:r>
            <a:r>
              <a:rPr kumimoji="1" lang="ko-KR" altLang="en-US" sz="1600" b="1" spc="-110" dirty="0" smtClean="0">
                <a:latin typeface="+mj-ea"/>
              </a:rPr>
              <a:t> 방제 </a:t>
            </a:r>
            <a:r>
              <a:rPr kumimoji="1" lang="en-US" altLang="ko-KR" sz="1600" b="1" spc="-110" dirty="0" smtClean="0">
                <a:latin typeface="+mj-ea"/>
              </a:rPr>
              <a:t>140ha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산림병해충예찰단을</a:t>
            </a:r>
            <a:r>
              <a:rPr kumimoji="1" lang="ko-KR" altLang="en-US" sz="1600" b="1" dirty="0" smtClean="0">
                <a:latin typeface="+mj-ea"/>
              </a:rPr>
              <a:t> 통한 병해충 방제 추진</a:t>
            </a:r>
            <a:r>
              <a:rPr lang="en-US" altLang="ko-KR" sz="1600" b="1" spc="-150" baseline="30000" dirty="0" smtClean="0">
                <a:solidFill>
                  <a:prstClr val="black"/>
                </a:solidFill>
              </a:rPr>
              <a:t>’24.2.5.~10. 31.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 </a:t>
            </a:r>
            <a:endParaRPr kumimoji="1" lang="en-US" altLang="ko-KR" sz="16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153" y="1686501"/>
            <a:ext cx="1877012" cy="13775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278" y="3663107"/>
            <a:ext cx="2472605" cy="114393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761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녹색 숨과 쉼이 있는 도시 공간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48344"/>
            <a:ext cx="8280920" cy="3511638"/>
            <a:chOff x="251520" y="1131590"/>
            <a:chExt cx="8280920" cy="3215771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언제 어디서나 즐길 수 있는 녹색공간 조성</a:t>
              </a:r>
              <a:endParaRPr lang="ko-KR" altLang="en-US" sz="2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253855" y="1563638"/>
              <a:ext cx="7871308" cy="27837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/>
                <a:t> 법원문화공원 조성 </a:t>
              </a:r>
              <a:r>
                <a:rPr kumimoji="1" lang="en-US" altLang="ko-KR" sz="1600" b="1" dirty="0" smtClean="0"/>
                <a:t>: </a:t>
              </a:r>
              <a:r>
                <a:rPr kumimoji="1" lang="ko-KR" altLang="en-US" sz="1600" b="1" dirty="0" smtClean="0"/>
                <a:t> </a:t>
              </a:r>
              <a:r>
                <a:rPr kumimoji="1" lang="ko-KR" altLang="en-US" sz="1600" b="1" dirty="0"/>
                <a:t>법원 </a:t>
              </a:r>
              <a:r>
                <a:rPr kumimoji="1" lang="ko-KR" altLang="en-US" sz="1600" b="1" dirty="0" err="1"/>
                <a:t>대능리</a:t>
              </a:r>
              <a:r>
                <a:rPr kumimoji="1" lang="ko-KR" altLang="en-US" sz="1600" b="1" dirty="0"/>
                <a:t> 산</a:t>
              </a:r>
              <a:r>
                <a:rPr kumimoji="1" lang="en-US" altLang="ko-KR" sz="1600" b="1" dirty="0"/>
                <a:t>18 / </a:t>
              </a:r>
              <a:r>
                <a:rPr kumimoji="1" lang="en-US" altLang="ko-KR" sz="1600" b="1" dirty="0" smtClean="0"/>
                <a:t>27,657 </a:t>
              </a:r>
              <a:r>
                <a:rPr kumimoji="1" lang="en-US" altLang="ko-KR" sz="1600" b="1" dirty="0"/>
                <a:t>㎡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/>
                <a:t> 경기 </a:t>
              </a:r>
              <a:r>
                <a:rPr kumimoji="1" lang="ko-KR" altLang="en-US" sz="1600" b="1" dirty="0" err="1" smtClean="0"/>
                <a:t>어울림터공원</a:t>
              </a:r>
              <a:r>
                <a:rPr kumimoji="1" lang="ko-KR" altLang="en-US" sz="1600" b="1" dirty="0" smtClean="0"/>
                <a:t> 조성 </a:t>
              </a:r>
              <a:r>
                <a:rPr kumimoji="1" lang="en-US" altLang="ko-KR" sz="1600" b="1" dirty="0" smtClean="0"/>
                <a:t>: </a:t>
              </a:r>
              <a:r>
                <a:rPr kumimoji="1" lang="ko-KR" altLang="en-US" sz="1600" b="1" dirty="0" err="1" smtClean="0"/>
                <a:t>금촌</a:t>
              </a:r>
              <a:r>
                <a:rPr kumimoji="1" lang="en-US" altLang="ko-KR" sz="1600" b="1" dirty="0" smtClean="0"/>
                <a:t>2</a:t>
              </a:r>
              <a:r>
                <a:rPr kumimoji="1" lang="ko-KR" altLang="en-US" sz="1600" b="1" dirty="0"/>
                <a:t>동 </a:t>
              </a:r>
              <a:r>
                <a:rPr kumimoji="1" lang="ko-KR" altLang="en-US" sz="1600" b="1" dirty="0" smtClean="0"/>
                <a:t>공원</a:t>
              </a:r>
              <a:r>
                <a:rPr kumimoji="1" lang="en-US" altLang="ko-KR" sz="1600" b="1" dirty="0" smtClean="0"/>
                <a:t>(</a:t>
              </a:r>
              <a:r>
                <a:rPr kumimoji="1" lang="ko-KR" altLang="en-US" sz="1600" b="1" dirty="0" err="1" smtClean="0"/>
                <a:t>후곡공원</a:t>
              </a:r>
              <a:r>
                <a:rPr kumimoji="1" lang="ko-KR" altLang="en-US" sz="1600" b="1" dirty="0" smtClean="0"/>
                <a:t> </a:t>
              </a:r>
              <a:r>
                <a:rPr kumimoji="1" lang="ko-KR" altLang="en-US" sz="1600" b="1" dirty="0" err="1" smtClean="0"/>
                <a:t>집중개선</a:t>
              </a:r>
              <a:r>
                <a:rPr kumimoji="1" lang="en-US" altLang="ko-KR" sz="1600" b="1" dirty="0" smtClean="0"/>
                <a:t>)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/>
                <a:t> 유아숲체험원</a:t>
              </a:r>
              <a:r>
                <a:rPr kumimoji="1" lang="en-US" altLang="ko-KR" sz="1600" b="1" dirty="0" smtClean="0"/>
                <a:t> </a:t>
              </a:r>
              <a:r>
                <a:rPr kumimoji="1" lang="ko-KR" altLang="en-US" sz="1600" b="1" dirty="0" smtClean="0"/>
                <a:t>조성 </a:t>
              </a:r>
              <a:r>
                <a:rPr kumimoji="1" lang="en-US" altLang="ko-KR" sz="1600" b="1" dirty="0" smtClean="0"/>
                <a:t>: 2</a:t>
              </a:r>
              <a:r>
                <a:rPr kumimoji="1" lang="ko-KR" altLang="en-US" sz="1600" b="1" dirty="0" smtClean="0"/>
                <a:t>개소</a:t>
              </a:r>
              <a:endParaRPr kumimoji="1" lang="en-US" altLang="ko-KR" sz="1600" b="1" dirty="0" smtClean="0"/>
            </a:p>
            <a:p>
              <a:pPr>
                <a:lnSpc>
                  <a:spcPct val="200000"/>
                </a:lnSpc>
              </a:pPr>
              <a:r>
                <a:rPr kumimoji="1" lang="en-US" altLang="ko-KR" sz="1600" b="1" dirty="0"/>
                <a:t> </a:t>
              </a:r>
              <a:r>
                <a:rPr kumimoji="1" lang="en-US" altLang="ko-KR" sz="1400" b="1" dirty="0" smtClean="0"/>
                <a:t>- </a:t>
              </a:r>
              <a:r>
                <a:rPr kumimoji="1" lang="ko-KR" altLang="en-US" sz="1400" b="1" dirty="0" err="1"/>
                <a:t>동패동</a:t>
              </a:r>
              <a:r>
                <a:rPr kumimoji="1" lang="ko-KR" altLang="en-US" sz="1400" b="1" dirty="0"/>
                <a:t> </a:t>
              </a:r>
              <a:r>
                <a:rPr kumimoji="1" lang="en-US" altLang="ko-KR" sz="1400" b="1" dirty="0"/>
                <a:t>2115, </a:t>
              </a:r>
              <a:r>
                <a:rPr kumimoji="1" lang="ko-KR" altLang="en-US" sz="1400" b="1" dirty="0" err="1"/>
                <a:t>파주읍</a:t>
              </a:r>
              <a:r>
                <a:rPr kumimoji="1" lang="ko-KR" altLang="en-US" sz="1400" b="1" dirty="0"/>
                <a:t> 봉서리 </a:t>
              </a:r>
              <a:r>
                <a:rPr kumimoji="1" lang="en-US" altLang="ko-KR" sz="1400" b="1" dirty="0"/>
                <a:t>240-4 </a:t>
              </a:r>
              <a:r>
                <a:rPr kumimoji="1" lang="ko-KR" altLang="en-US" sz="1400" b="1" dirty="0"/>
                <a:t>일원 </a:t>
              </a:r>
              <a:r>
                <a:rPr kumimoji="1" lang="en-US" altLang="ko-KR" sz="1400" b="1" dirty="0"/>
                <a:t>/ </a:t>
              </a:r>
              <a:r>
                <a:rPr kumimoji="1" lang="ko-KR" altLang="en-US" sz="1400" b="1" dirty="0"/>
                <a:t>각 </a:t>
              </a:r>
              <a:r>
                <a:rPr kumimoji="1" lang="en-US" altLang="ko-KR" sz="1400" b="1" dirty="0"/>
                <a:t>5,000 ㎡ </a:t>
              </a:r>
              <a:endParaRPr kumimoji="1" lang="en-US" altLang="ko-KR" sz="1400" b="1" dirty="0" smtClean="0"/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/>
                <a:t> </a:t>
              </a:r>
              <a:r>
                <a:rPr kumimoji="1" lang="ko-KR" altLang="en-US" sz="1600" b="1" dirty="0" err="1" smtClean="0"/>
                <a:t>주민참여형</a:t>
              </a:r>
              <a:r>
                <a:rPr kumimoji="1" lang="ko-KR" altLang="en-US" sz="1600" b="1" dirty="0" smtClean="0"/>
                <a:t> 마을공동체 정원 조성</a:t>
              </a:r>
              <a:endParaRPr kumimoji="1" lang="en-US" altLang="ko-KR" sz="1600" b="1" dirty="0" smtClean="0"/>
            </a:p>
            <a:p>
              <a:pPr>
                <a:lnSpc>
                  <a:spcPct val="200000"/>
                </a:lnSpc>
              </a:pPr>
              <a:r>
                <a:rPr kumimoji="1" lang="en-US" altLang="ko-KR" sz="1600" b="1" dirty="0" smtClean="0"/>
                <a:t> </a:t>
              </a:r>
              <a:r>
                <a:rPr kumimoji="1" lang="en-US" altLang="ko-KR" sz="1400" b="1" dirty="0" smtClean="0"/>
                <a:t>- </a:t>
              </a:r>
              <a:r>
                <a:rPr kumimoji="1" lang="en-US" altLang="ko-KR" sz="1400" b="1" dirty="0"/>
                <a:t>16</a:t>
              </a:r>
              <a:r>
                <a:rPr kumimoji="1" lang="ko-KR" altLang="en-US" sz="1400" b="1" dirty="0" smtClean="0"/>
                <a:t>개소</a:t>
              </a:r>
              <a:r>
                <a:rPr kumimoji="1" lang="en-US" altLang="ko-KR" sz="1400" b="1" dirty="0" smtClean="0"/>
                <a:t>(</a:t>
              </a:r>
              <a:r>
                <a:rPr kumimoji="1" lang="ko-KR" altLang="en-US" sz="1400" b="1" dirty="0" smtClean="0"/>
                <a:t>신규 </a:t>
              </a:r>
              <a:r>
                <a:rPr kumimoji="1" lang="en-US" altLang="ko-KR" sz="1400" b="1" dirty="0" smtClean="0"/>
                <a:t>4</a:t>
              </a:r>
              <a:r>
                <a:rPr kumimoji="1" lang="ko-KR" altLang="en-US" sz="1400" b="1" dirty="0" smtClean="0"/>
                <a:t>개소</a:t>
              </a:r>
              <a:r>
                <a:rPr kumimoji="1" lang="en-US" altLang="ko-KR" sz="1400" b="1" dirty="0" smtClean="0"/>
                <a:t>, </a:t>
              </a:r>
              <a:r>
                <a:rPr kumimoji="1" lang="ko-KR" altLang="en-US" sz="1400" b="1" dirty="0" smtClean="0"/>
                <a:t>기존</a:t>
              </a:r>
              <a:r>
                <a:rPr kumimoji="1" lang="en-US" altLang="ko-KR" sz="1400" b="1" dirty="0"/>
                <a:t> </a:t>
              </a:r>
              <a:r>
                <a:rPr kumimoji="1" lang="en-US" altLang="ko-KR" sz="1400" b="1" dirty="0" smtClean="0"/>
                <a:t>12</a:t>
              </a:r>
              <a:r>
                <a:rPr kumimoji="1" lang="ko-KR" altLang="en-US" sz="1400" b="1" dirty="0" smtClean="0"/>
                <a:t>개소</a:t>
              </a:r>
              <a:r>
                <a:rPr kumimoji="1" lang="en-US" altLang="ko-KR" sz="1400" b="1" dirty="0" smtClean="0"/>
                <a:t>)</a:t>
              </a: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0" name="모서리가 둥근 직사각형 19"/>
          <p:cNvSpPr/>
          <p:nvPr/>
        </p:nvSpPr>
        <p:spPr>
          <a:xfrm>
            <a:off x="6444205" y="3052330"/>
            <a:ext cx="2085371" cy="238684"/>
          </a:xfrm>
          <a:prstGeom prst="roundRect">
            <a:avLst/>
          </a:prstGeom>
          <a:solidFill>
            <a:srgbClr val="EBF1DE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경기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어울림터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공원 조감도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6" y="3455343"/>
            <a:ext cx="2085371" cy="123709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1" name="모서리가 둥근 직사각형 20"/>
          <p:cNvSpPr/>
          <p:nvPr/>
        </p:nvSpPr>
        <p:spPr>
          <a:xfrm>
            <a:off x="6444208" y="4740193"/>
            <a:ext cx="2100412" cy="200256"/>
          </a:xfrm>
          <a:prstGeom prst="roundRect">
            <a:avLst/>
          </a:prstGeom>
          <a:solidFill>
            <a:srgbClr val="EBF1DE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유아숲체험원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970" y="1749625"/>
            <a:ext cx="2085372" cy="124122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292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시민과 함께하는 쾌적한 공원 운영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1137967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공원 현황 및 체계적 공원관리</a:t>
            </a:r>
            <a:r>
              <a:rPr lang="en-US" altLang="ko-KR" sz="2000" b="1" dirty="0" smtClean="0">
                <a:solidFill>
                  <a:schemeClr val="tx1"/>
                </a:solidFill>
                <a:latin typeface="+mn-ea"/>
              </a:rPr>
              <a:t>·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운영</a:t>
            </a:r>
            <a:endParaRPr lang="ko-KR" altLang="en-US" sz="2000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95536" y="1465340"/>
            <a:ext cx="8136904" cy="3338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 anchorCtr="0"/>
          <a:lstStyle/>
          <a:p>
            <a:pPr>
              <a:lnSpc>
                <a:spcPct val="150000"/>
              </a:lnSpc>
            </a:pPr>
            <a:r>
              <a:rPr kumimoji="1" lang="ko-KR" altLang="en-US" sz="1600" b="1" dirty="0" smtClean="0">
                <a:latin typeface="+mj-lt"/>
              </a:rPr>
              <a:t> 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1" lang="en-US" altLang="ko-KR" sz="5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관리 공정 구분을 통한 쾌적한 도시공원 및 녹지 경관 조성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신속한 보수 및 청소로 시민 만족도 향상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친수</a:t>
            </a:r>
            <a:r>
              <a:rPr kumimoji="1" lang="ko-KR" altLang="en-US" sz="1600" b="1" dirty="0" smtClean="0">
                <a:latin typeface="+mj-ea"/>
              </a:rPr>
              <a:t> 공간 운영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-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운정호수공원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실개천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인공폭포 등 물순환시스템 운영 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- </a:t>
            </a:r>
            <a:r>
              <a:rPr kumimoji="1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에어바운스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및 </a:t>
            </a:r>
            <a:r>
              <a:rPr kumimoji="1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안개분수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바닥분수 등 물놀이시설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15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개소 운영 </a:t>
            </a:r>
            <a:endParaRPr kumimoji="1" lang="en-US" altLang="ko-KR" sz="14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시설개선을 통한 안전하고 쾌적한 어린이놀이공간 조성</a:t>
            </a:r>
            <a:endParaRPr kumimoji="1" lang="en-US" altLang="ko-KR" sz="1600" b="1" dirty="0" smtClean="0"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/>
          </p:nvPr>
        </p:nvGraphicFramePr>
        <p:xfrm>
          <a:off x="467544" y="1635646"/>
          <a:ext cx="8064896" cy="729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82928298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63963649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89248571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901794255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67795242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77943931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134494360"/>
                    </a:ext>
                  </a:extLst>
                </a:gridCol>
              </a:tblGrid>
              <a:tr h="152965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D0E3A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D0E3A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녹지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D0E3A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기타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광장 등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D0E3A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96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EEC4C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면적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en-US" altLang="ko-KR" sz="1000" b="1" dirty="0" smtClean="0"/>
                        <a:t>㎡)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EEC4C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EEC4C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면적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en-US" altLang="ko-KR" sz="1000" b="1" dirty="0" smtClean="0"/>
                        <a:t>㎡)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EEC4C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EEC4C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면적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en-US" altLang="ko-KR" sz="1000" b="1" dirty="0" smtClean="0"/>
                        <a:t>㎡)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EEC4C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EEC4C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면적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en-US" altLang="ko-KR" sz="1000" b="1" dirty="0" smtClean="0"/>
                        <a:t>㎡)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EEC4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99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557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rgbClr val="F4E1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6,676,280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rgbClr val="F4E1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183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rgbClr val="F4E1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4,196,297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rgbClr val="F4E1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342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rgbClr val="F4E1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2,400,116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rgbClr val="F4E1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rgbClr val="F4E1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79,867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rgbClr val="F4E1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" name="모서리가 둥근 직사각형 18"/>
          <p:cNvSpPr/>
          <p:nvPr/>
        </p:nvSpPr>
        <p:spPr>
          <a:xfrm>
            <a:off x="6588225" y="4377912"/>
            <a:ext cx="1934307" cy="210062"/>
          </a:xfrm>
          <a:prstGeom prst="roundRect">
            <a:avLst/>
          </a:prstGeom>
          <a:solidFill>
            <a:srgbClr val="EBF1DE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solidFill>
                  <a:schemeClr val="tx1"/>
                </a:solidFill>
              </a:rPr>
              <a:t>에어바운스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5" y="2470134"/>
            <a:ext cx="1946594" cy="183371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891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운정호수공원 음악분수 운영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1141661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운정호수공원 음악분수 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운영</a:t>
            </a:r>
            <a:endParaRPr lang="ko-KR" altLang="en-US" sz="2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359532" y="1583780"/>
            <a:ext cx="5580620" cy="1699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운영기간 </a:t>
            </a:r>
            <a:r>
              <a:rPr kumimoji="1" lang="en-US" altLang="ko-KR" sz="1600" b="1" dirty="0"/>
              <a:t>: 2024. 4. 1. ~ 2024. 10. 31.(7</a:t>
            </a:r>
            <a:r>
              <a:rPr kumimoji="1" lang="ko-KR" altLang="en-US" sz="1600" b="1" dirty="0"/>
              <a:t>개월간</a:t>
            </a:r>
            <a:r>
              <a:rPr kumimoji="1" lang="en-US" altLang="ko-KR" sz="1600" b="1" dirty="0" smtClean="0"/>
              <a:t>)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운영시간 </a:t>
            </a:r>
            <a:r>
              <a:rPr kumimoji="1" lang="en-US" altLang="ko-KR" sz="1600" b="1" dirty="0" smtClean="0">
                <a:latin typeface="+mj-ea"/>
              </a:rPr>
              <a:t>: </a:t>
            </a:r>
            <a:r>
              <a:rPr kumimoji="1" lang="ko-KR" altLang="en-US" sz="1600" b="1" dirty="0" smtClean="0">
                <a:latin typeface="+mj-ea"/>
              </a:rPr>
              <a:t>주 </a:t>
            </a:r>
            <a:r>
              <a:rPr kumimoji="1" lang="en-US" altLang="ko-KR" sz="1600" b="1" dirty="0" smtClean="0">
                <a:latin typeface="+mj-ea"/>
              </a:rPr>
              <a:t>6</a:t>
            </a:r>
            <a:r>
              <a:rPr kumimoji="1" lang="ko-KR" altLang="en-US" sz="1600" b="1" dirty="0" smtClean="0">
                <a:latin typeface="+mj-ea"/>
              </a:rPr>
              <a:t>일 운영 </a:t>
            </a:r>
            <a:r>
              <a:rPr kumimoji="1" lang="en-US" altLang="ko-KR" sz="1600" b="1" dirty="0" smtClean="0">
                <a:latin typeface="+mj-ea"/>
              </a:rPr>
              <a:t>/ </a:t>
            </a:r>
            <a:r>
              <a:rPr kumimoji="1" lang="ko-KR" altLang="en-US" sz="1600" b="1" dirty="0" smtClean="0">
                <a:latin typeface="+mj-ea"/>
              </a:rPr>
              <a:t>화요일 </a:t>
            </a:r>
            <a:r>
              <a:rPr kumimoji="1" lang="en-US" altLang="ko-KR" sz="1600" b="1" dirty="0" smtClean="0">
                <a:latin typeface="+mj-ea"/>
              </a:rPr>
              <a:t>~ </a:t>
            </a:r>
            <a:r>
              <a:rPr kumimoji="1" lang="ko-KR" altLang="en-US" sz="1600" b="1" dirty="0" smtClean="0">
                <a:latin typeface="+mj-ea"/>
              </a:rPr>
              <a:t>일요일</a:t>
            </a: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(</a:t>
            </a:r>
            <a:r>
              <a:rPr kumimoji="1" lang="ko-KR" altLang="en-US" sz="1600" b="1" dirty="0" smtClean="0">
                <a:latin typeface="+mj-ea"/>
              </a:rPr>
              <a:t>주</a:t>
            </a:r>
            <a:r>
              <a:rPr kumimoji="1" lang="en-US" altLang="ko-KR" sz="1600" b="1" dirty="0" smtClean="0">
                <a:latin typeface="+mj-ea"/>
              </a:rPr>
              <a:t>·</a:t>
            </a:r>
            <a:r>
              <a:rPr kumimoji="1" lang="ko-KR" altLang="en-US" sz="1600" b="1" dirty="0" smtClean="0">
                <a:latin typeface="+mj-ea"/>
              </a:rPr>
              <a:t>야간 각</a:t>
            </a:r>
            <a:r>
              <a:rPr kumimoji="1" lang="en-US" altLang="ko-KR" sz="1600" b="1" dirty="0" smtClean="0">
                <a:latin typeface="+mj-ea"/>
              </a:rPr>
              <a:t>1</a:t>
            </a:r>
            <a:r>
              <a:rPr kumimoji="1" lang="ko-KR" altLang="en-US" sz="1600" b="1" dirty="0" smtClean="0">
                <a:latin typeface="+mj-ea"/>
              </a:rPr>
              <a:t>회</a:t>
            </a:r>
            <a:r>
              <a:rPr kumimoji="1" lang="en-US" altLang="ko-KR" sz="1600" b="1" dirty="0" smtClean="0">
                <a:latin typeface="+mj-ea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음악편성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: </a:t>
            </a:r>
            <a:r>
              <a:rPr kumimoji="1" lang="ko-KR" altLang="en-US" sz="1600" b="1" dirty="0" smtClean="0">
                <a:latin typeface="+mj-ea"/>
              </a:rPr>
              <a:t>회당 </a:t>
            </a:r>
            <a:r>
              <a:rPr kumimoji="1" lang="en-US" altLang="ko-KR" sz="1600" b="1" dirty="0" smtClean="0">
                <a:latin typeface="+mj-ea"/>
              </a:rPr>
              <a:t>10</a:t>
            </a:r>
            <a:r>
              <a:rPr kumimoji="1" lang="ko-KR" altLang="en-US" sz="1600" b="1" dirty="0" smtClean="0">
                <a:latin typeface="+mj-ea"/>
              </a:rPr>
              <a:t>곡</a:t>
            </a:r>
            <a:r>
              <a:rPr kumimoji="1" lang="en-US" altLang="ko-KR" sz="1600" b="1" dirty="0" smtClean="0">
                <a:latin typeface="+mj-ea"/>
              </a:rPr>
              <a:t>(</a:t>
            </a:r>
            <a:r>
              <a:rPr kumimoji="1" lang="ko-KR" altLang="en-US" sz="1600" b="1" dirty="0" smtClean="0">
                <a:latin typeface="+mj-ea"/>
              </a:rPr>
              <a:t>약</a:t>
            </a:r>
            <a:r>
              <a:rPr kumimoji="1" lang="en-US" altLang="ko-KR" sz="1600" b="1" dirty="0" smtClean="0">
                <a:latin typeface="+mj-ea"/>
              </a:rPr>
              <a:t>40</a:t>
            </a:r>
            <a:r>
              <a:rPr kumimoji="1" lang="ko-KR" altLang="en-US" sz="1600" b="1" dirty="0" smtClean="0">
                <a:latin typeface="+mj-ea"/>
              </a:rPr>
              <a:t>분</a:t>
            </a:r>
            <a:r>
              <a:rPr kumimoji="1" lang="en-US" altLang="ko-KR" sz="1600" b="1" dirty="0" smtClean="0">
                <a:latin typeface="+mj-ea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- </a:t>
            </a:r>
            <a:r>
              <a:rPr kumimoji="1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테마별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음악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계절별 음악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어린이날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동요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),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미리 듣는 캐롤 등</a:t>
            </a:r>
            <a:endParaRPr kumimoji="1"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-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총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64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곡 보유</a:t>
            </a:r>
            <a:endParaRPr kumimoji="1" lang="en-US" altLang="ko-KR" sz="1400" b="1" dirty="0" smtClean="0"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23" name="표 22"/>
          <p:cNvGraphicFramePr>
            <a:graphicFrameLocks noGrp="1"/>
          </p:cNvGraphicFramePr>
          <p:nvPr>
            <p:extLst/>
          </p:nvPr>
        </p:nvGraphicFramePr>
        <p:xfrm>
          <a:off x="467544" y="3479195"/>
          <a:ext cx="5472608" cy="1410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15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410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0592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운영시간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effectLst/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5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 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야 간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59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12:30~13:30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[4</a:t>
                      </a:r>
                      <a:r>
                        <a:rPr lang="ko-KR" altLang="en-US" sz="1000" b="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月</a:t>
                      </a:r>
                      <a:r>
                        <a:rPr lang="en-US" altLang="ko-KR" sz="1000" b="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~ 8</a:t>
                      </a:r>
                      <a:r>
                        <a:rPr lang="ko-KR" altLang="en-US" sz="1000" b="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月</a:t>
                      </a:r>
                      <a:r>
                        <a:rPr lang="en-US" altLang="ko-KR" sz="1000" b="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] 20:00~20:40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059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/>
                        </a:solidFill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[9</a:t>
                      </a:r>
                      <a:r>
                        <a:rPr lang="ko-KR" altLang="en-US" sz="1000" b="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月</a:t>
                      </a:r>
                      <a:r>
                        <a:rPr lang="en-US" altLang="ko-KR" sz="1000" b="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~10</a:t>
                      </a:r>
                      <a:r>
                        <a:rPr lang="ko-KR" altLang="en-US" sz="1000" b="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月</a:t>
                      </a:r>
                      <a:r>
                        <a:rPr lang="en-US" altLang="ko-KR" sz="1000" b="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] 19:30~20:10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681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⇒ </a:t>
                      </a:r>
                      <a:r>
                        <a:rPr lang="en-US" altLang="ko-KR" sz="1000" b="0" kern="1200" spc="-1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기상상황</a:t>
                      </a:r>
                      <a:r>
                        <a:rPr lang="en-US" altLang="ko-KR" sz="1000" b="0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altLang="ko-KR" sz="1000" b="0" kern="1200" spc="-1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일몰시간</a:t>
                      </a:r>
                      <a:r>
                        <a:rPr lang="en-US" altLang="ko-KR" sz="1000" b="0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등에</a:t>
                      </a:r>
                      <a:r>
                        <a:rPr lang="en-US" altLang="ko-KR" sz="1000" b="0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b="0" kern="1200" spc="-1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따라</a:t>
                      </a:r>
                      <a:r>
                        <a:rPr lang="en-US" altLang="ko-KR" sz="1000" b="0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b="0" kern="1200" spc="-1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탄력적</a:t>
                      </a:r>
                      <a:r>
                        <a:rPr lang="en-US" altLang="ko-KR" sz="1000" b="0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b="0" kern="1200" spc="-1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운영</a:t>
                      </a:r>
                      <a:r>
                        <a:rPr lang="en-US" altLang="ko-KR" sz="1000" b="0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⇒</a:t>
                      </a:r>
                      <a:r>
                        <a:rPr lang="ko-KR" altLang="en-US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kern="1200" spc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월요일 </a:t>
                      </a:r>
                      <a:r>
                        <a:rPr lang="ko-KR" altLang="en-US" sz="1000" b="0" kern="1200" spc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미운영</a:t>
                      </a:r>
                      <a:r>
                        <a:rPr lang="en-US" altLang="ko-KR" sz="1000" b="0" kern="1200" spc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kern="1200" spc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안전점검</a:t>
                      </a:r>
                      <a:r>
                        <a:rPr lang="en-US" altLang="ko-KR" sz="1000" b="0" kern="1200" spc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000" b="0" kern="120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kern="1200" spc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시스템 정비</a:t>
                      </a:r>
                      <a:r>
                        <a:rPr lang="en-US" altLang="ko-KR" sz="1000" b="0" kern="1200" spc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0" spc="0" dirty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9" name="모서리가 둥근 직사각형 18"/>
          <p:cNvSpPr/>
          <p:nvPr/>
        </p:nvSpPr>
        <p:spPr>
          <a:xfrm>
            <a:off x="6228184" y="4504289"/>
            <a:ext cx="2304256" cy="283932"/>
          </a:xfrm>
          <a:prstGeom prst="roundRect">
            <a:avLst/>
          </a:prstGeom>
          <a:solidFill>
            <a:srgbClr val="EBF1DE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음악분수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006" y="1635645"/>
            <a:ext cx="2304256" cy="278718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16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969701"/>
            <a:ext cx="8459636" cy="397831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교하중앙공원 시설개선 사업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5" name="모서리가 둥근 직사각형 24"/>
          <p:cNvSpPr/>
          <p:nvPr/>
        </p:nvSpPr>
        <p:spPr>
          <a:xfrm>
            <a:off x="240302" y="1171401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교하중앙공원 시설개선 사업</a:t>
            </a:r>
            <a:endParaRPr lang="ko-KR" altLang="en-US" sz="2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321350" y="1588752"/>
            <a:ext cx="5474786" cy="3296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36000" lvl="0" indent="-285750">
              <a:lnSpc>
                <a:spcPct val="200000"/>
              </a:lnSpc>
              <a:buBlip>
                <a:blip r:embed="rId4"/>
              </a:buBlip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위       </a:t>
            </a:r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치</a:t>
            </a:r>
            <a:r>
              <a:rPr lang="en-US" altLang="ko-KR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동패동</a:t>
            </a:r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1692</a:t>
            </a:r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번지 교하중앙공원</a:t>
            </a:r>
            <a:r>
              <a:rPr lang="en-US" altLang="ko-KR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(83,126</a:t>
            </a:r>
            <a:r>
              <a:rPr lang="ko-KR" altLang="en-US" sz="1600" b="1" dirty="0">
                <a:solidFill>
                  <a:prstClr val="black"/>
                </a:solidFill>
              </a:rPr>
              <a:t>㎡</a:t>
            </a:r>
            <a:r>
              <a:rPr lang="en-US" altLang="ko-KR" sz="1600" b="1" dirty="0">
                <a:solidFill>
                  <a:prstClr val="black"/>
                </a:solidFill>
              </a:rPr>
              <a:t>)</a:t>
            </a:r>
            <a:endParaRPr lang="en-US" altLang="ko-KR" sz="16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36000" lvl="0" indent="-285750">
              <a:lnSpc>
                <a:spcPct val="200000"/>
              </a:lnSpc>
              <a:buBlip>
                <a:blip r:embed="rId4"/>
              </a:buBlip>
              <a:defRPr/>
            </a:pPr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       간</a:t>
            </a:r>
            <a:r>
              <a:rPr lang="en-US" altLang="ko-KR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2020. 6. ~ 2024. 6.</a:t>
            </a:r>
          </a:p>
          <a:p>
            <a:pPr marL="36000" lvl="0" indent="-285750">
              <a:lnSpc>
                <a:spcPct val="200000"/>
              </a:lnSpc>
              <a:buBlip>
                <a:blip r:embed="rId4"/>
              </a:buBlip>
              <a:defRPr/>
            </a:pPr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  업  비</a:t>
            </a:r>
            <a:r>
              <a:rPr lang="en-US" altLang="ko-KR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6,477</a:t>
            </a:r>
            <a:r>
              <a:rPr lang="ko-KR" altLang="en-US" sz="16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백만원</a:t>
            </a:r>
            <a:endParaRPr lang="en-US" altLang="ko-KR" sz="16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36000" lvl="0" indent="-285750">
              <a:lnSpc>
                <a:spcPct val="200000"/>
              </a:lnSpc>
              <a:buBlip>
                <a:blip r:embed="rId4"/>
              </a:buBlip>
              <a:defRPr/>
            </a:pPr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내       용</a:t>
            </a:r>
            <a:endParaRPr lang="en-US" altLang="ko-KR" sz="16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36000" lvl="0">
              <a:lnSpc>
                <a:spcPct val="200000"/>
              </a:lnSpc>
              <a:defRPr/>
            </a:pPr>
            <a:r>
              <a:rPr lang="en-US" altLang="ko-KR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시설정비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한국정원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물소리원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진입광장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주차장 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확충</a:t>
            </a:r>
            <a:endParaRPr lang="en-US" altLang="ko-KR" sz="14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36000" lvl="0">
              <a:lnSpc>
                <a:spcPct val="200000"/>
              </a:lnSpc>
              <a:defRPr/>
            </a:pP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- </a:t>
            </a:r>
            <a:r>
              <a:rPr lang="ko-KR" altLang="en-US" sz="14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시설변경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다목적광장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시니어놀이터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잔디언덕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잔디광장 등</a:t>
            </a:r>
            <a:endParaRPr lang="en-US" altLang="ko-KR" sz="14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36000" lvl="0">
              <a:lnSpc>
                <a:spcPct val="200000"/>
              </a:lnSpc>
              <a:defRPr/>
            </a:pP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- </a:t>
            </a:r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      설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</a:t>
            </a:r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어린이숲놀이터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숲속쉼터</a:t>
            </a:r>
            <a:endParaRPr lang="en-US" altLang="ko-KR" sz="14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5868144" y="4678622"/>
            <a:ext cx="2653078" cy="206537"/>
          </a:xfrm>
          <a:prstGeom prst="roundRect">
            <a:avLst/>
          </a:prstGeom>
          <a:solidFill>
            <a:srgbClr val="EBF1DE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교하중앙공원</a:t>
            </a:r>
            <a:endParaRPr lang="ko-KR" altLang="en-US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8144" y="1684182"/>
            <a:ext cx="2583248" cy="293165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658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니 다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050936"/>
            <a:ext cx="3059832" cy="111363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920486"/>
            <a:ext cx="2843808" cy="111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637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6264</TotalTime>
  <Words>1759</Words>
  <Application>Microsoft Office PowerPoint</Application>
  <PresentationFormat>화면 슬라이드 쇼(16:9)</PresentationFormat>
  <Paragraphs>306</Paragraphs>
  <Slides>17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17</vt:i4>
      </vt:variant>
    </vt:vector>
  </HeadingPairs>
  <TitlesOfParts>
    <vt:vector size="28" baseType="lpstr">
      <vt:lpstr>맑은 고딕</vt:lpstr>
      <vt:lpstr>-윤고딕340</vt:lpstr>
      <vt:lpstr>돋움</vt:lpstr>
      <vt:lpstr>Wingdings</vt:lpstr>
      <vt:lpstr>-윤고딕330</vt:lpstr>
      <vt:lpstr>HY헤드라인M</vt:lpstr>
      <vt:lpstr>HY견고딕</vt:lpstr>
      <vt:lpstr>Arial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PAJU</cp:lastModifiedBy>
  <cp:revision>507</cp:revision>
  <cp:lastPrinted>2023-05-24T01:42:16Z</cp:lastPrinted>
  <dcterms:created xsi:type="dcterms:W3CDTF">2015-01-08T13:06:47Z</dcterms:created>
  <dcterms:modified xsi:type="dcterms:W3CDTF">2024-05-20T01:34:24Z</dcterms:modified>
</cp:coreProperties>
</file>