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6027" r:id="rId1"/>
  </p:sldMasterIdLst>
  <p:notesMasterIdLst>
    <p:notesMasterId r:id="rId21"/>
  </p:notesMasterIdLst>
  <p:handoutMasterIdLst>
    <p:handoutMasterId r:id="rId22"/>
  </p:handoutMasterIdLst>
  <p:sldIdLst>
    <p:sldId id="274" r:id="rId2"/>
    <p:sldId id="538" r:id="rId3"/>
    <p:sldId id="464" r:id="rId4"/>
    <p:sldId id="516" r:id="rId5"/>
    <p:sldId id="517" r:id="rId6"/>
    <p:sldId id="521" r:id="rId7"/>
    <p:sldId id="539" r:id="rId8"/>
    <p:sldId id="526" r:id="rId9"/>
    <p:sldId id="522" r:id="rId10"/>
    <p:sldId id="532" r:id="rId11"/>
    <p:sldId id="519" r:id="rId12"/>
    <p:sldId id="520" r:id="rId13"/>
    <p:sldId id="536" r:id="rId14"/>
    <p:sldId id="523" r:id="rId15"/>
    <p:sldId id="534" r:id="rId16"/>
    <p:sldId id="529" r:id="rId17"/>
    <p:sldId id="537" r:id="rId18"/>
    <p:sldId id="533" r:id="rId19"/>
    <p:sldId id="435" r:id="rId20"/>
  </p:sldIdLst>
  <p:sldSz cx="9144000" cy="6858000" type="screen4x3"/>
  <p:notesSz cx="6797675" cy="9926638"/>
  <p:embeddedFontLst>
    <p:embeddedFont>
      <p:font typeface="Abadi" panose="020B0604020104020204" pitchFamily="34" charset="0"/>
      <p:regular r:id="rId23"/>
    </p:embeddedFont>
    <p:embeddedFont>
      <p:font typeface="AngsanaUPC" panose="02020603050405020304" pitchFamily="18" charset="-34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HY견고딕" panose="02030600000101010101" pitchFamily="18" charset="-127"/>
      <p:regular r:id="rId32"/>
    </p:embeddedFont>
    <p:embeddedFont>
      <p:font typeface="HY헤드라인M" panose="02030600000101010101" pitchFamily="18" charset="-127"/>
      <p:regular r:id="rId33"/>
    </p:embeddedFont>
    <p:embeddedFont>
      <p:font typeface="맑은 고딕" panose="020B0503020000020004" pitchFamily="50" charset="-127"/>
      <p:regular r:id="rId34"/>
      <p:bold r:id="rId3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 userDrawn="1">
          <p15:clr>
            <a:srgbClr val="A4A3A4"/>
          </p15:clr>
        </p15:guide>
        <p15:guide id="2" orient="horz" pos="709" userDrawn="1">
          <p15:clr>
            <a:srgbClr val="A4A3A4"/>
          </p15:clr>
        </p15:guide>
        <p15:guide id="3" orient="horz" pos="1117" userDrawn="1">
          <p15:clr>
            <a:srgbClr val="A4A3A4"/>
          </p15:clr>
        </p15:guide>
        <p15:guide id="4" orient="horz" pos="4110" userDrawn="1">
          <p15:clr>
            <a:srgbClr val="A4A3A4"/>
          </p15:clr>
        </p15:guide>
        <p15:guide id="5" orient="horz" pos="799" userDrawn="1">
          <p15:clr>
            <a:srgbClr val="A4A3A4"/>
          </p15:clr>
        </p15:guide>
        <p15:guide id="6" orient="horz" pos="1207" userDrawn="1">
          <p15:clr>
            <a:srgbClr val="A4A3A4"/>
          </p15:clr>
        </p15:guide>
        <p15:guide id="7" orient="horz" pos="845" userDrawn="1">
          <p15:clr>
            <a:srgbClr val="A4A3A4"/>
          </p15:clr>
        </p15:guide>
        <p15:guide id="8" pos="340" userDrawn="1">
          <p15:clr>
            <a:srgbClr val="A4A3A4"/>
          </p15:clr>
        </p15:guide>
        <p15:guide id="9" pos="5193" userDrawn="1">
          <p15:clr>
            <a:srgbClr val="A4A3A4"/>
          </p15:clr>
        </p15:guide>
        <p15:guide id="10" pos="839" userDrawn="1">
          <p15:clr>
            <a:srgbClr val="A4A3A4"/>
          </p15:clr>
        </p15:guide>
        <p15:guide id="11" pos="1066" userDrawn="1">
          <p15:clr>
            <a:srgbClr val="A4A3A4"/>
          </p15:clr>
        </p15:guide>
        <p15:guide id="12" pos="2880" userDrawn="1">
          <p15:clr>
            <a:srgbClr val="A4A3A4"/>
          </p15:clr>
        </p15:guide>
        <p15:guide id="13" pos="5420" userDrawn="1">
          <p15:clr>
            <a:srgbClr val="A4A3A4"/>
          </p15:clr>
        </p15:guide>
        <p15:guide id="14" pos="4694" userDrawn="1">
          <p15:clr>
            <a:srgbClr val="A4A3A4"/>
          </p15:clr>
        </p15:guide>
        <p15:guide id="15" pos="6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파주도시관광공사" initials="파" lastIdx="3" clrIdx="0">
    <p:extLst>
      <p:ext uri="{19B8F6BF-5375-455C-9EA6-DF929625EA0E}">
        <p15:presenceInfo xmlns:p15="http://schemas.microsoft.com/office/powerpoint/2012/main" userId="파주도시관광공사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FF"/>
    <a:srgbClr val="D6DCE5"/>
    <a:srgbClr val="12458B"/>
    <a:srgbClr val="CCE2FC"/>
    <a:srgbClr val="0000CC"/>
    <a:srgbClr val="9999FF"/>
    <a:srgbClr val="FDB200"/>
    <a:srgbClr val="00A5B8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86" autoAdjust="0"/>
    <p:restoredTop sz="79627" autoAdjust="0"/>
  </p:normalViewPr>
  <p:slideViewPr>
    <p:cSldViewPr>
      <p:cViewPr varScale="1">
        <p:scale>
          <a:sx n="114" d="100"/>
          <a:sy n="114" d="100"/>
        </p:scale>
        <p:origin x="1908" y="108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268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heme" Target="theme/theme1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기획경제국장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000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년도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시정업무보고를 드리겠습니다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4286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5264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318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717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8934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7254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73158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04150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87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988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2389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89518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3008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6307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386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99380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9039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소관시정업무보고를 마치며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기획경제국은 적극적인 정책 발굴과 경제 활력을 이끌어 내어 </a:t>
            </a:r>
          </a:p>
          <a:p>
            <a:pPr fontAlgn="base" latinLnBrk="1"/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발전을 이루는 파주시를 만들도록 노력해 나가겠습니다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2023-01-16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9.png"/><Relationship Id="rId1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microsoft.com/office/2007/relationships/hdphoto" Target="../media/hdphoto3.wdp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image" Target="../media/image14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13" Type="http://schemas.openxmlformats.org/officeDocument/2006/relationships/image" Target="../media/image30.svg"/><Relationship Id="rId18" Type="http://schemas.openxmlformats.org/officeDocument/2006/relationships/image" Target="../media/image35.png"/><Relationship Id="rId3" Type="http://schemas.openxmlformats.org/officeDocument/2006/relationships/image" Target="../media/image15.pn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17" Type="http://schemas.openxmlformats.org/officeDocument/2006/relationships/image" Target="../media/image34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microsoft.com/office/2007/relationships/hdphoto" Target="../media/hdphoto6.wdp"/><Relationship Id="rId5" Type="http://schemas.openxmlformats.org/officeDocument/2006/relationships/image" Target="../media/image23.png"/><Relationship Id="rId15" Type="http://schemas.openxmlformats.org/officeDocument/2006/relationships/image" Target="../media/image32.svg"/><Relationship Id="rId10" Type="http://schemas.openxmlformats.org/officeDocument/2006/relationships/image" Target="../media/image28.png"/><Relationship Id="rId4" Type="http://schemas.openxmlformats.org/officeDocument/2006/relationships/image" Target="../media/image3.png"/><Relationship Id="rId9" Type="http://schemas.openxmlformats.org/officeDocument/2006/relationships/image" Target="../media/image27.png"/><Relationship Id="rId1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42.svg"/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image" Target="../media/image40.svg"/><Relationship Id="rId5" Type="http://schemas.openxmlformats.org/officeDocument/2006/relationships/image" Target="../media/image35.png"/><Relationship Id="rId10" Type="http://schemas.openxmlformats.org/officeDocument/2006/relationships/image" Target="../media/image39.png"/><Relationship Id="rId4" Type="http://schemas.openxmlformats.org/officeDocument/2006/relationships/image" Target="../media/image15.png"/><Relationship Id="rId9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47.png"/><Relationship Id="rId3" Type="http://schemas.openxmlformats.org/officeDocument/2006/relationships/image" Target="../media/image3.png"/><Relationship Id="rId7" Type="http://schemas.openxmlformats.org/officeDocument/2006/relationships/image" Target="../media/image28.png"/><Relationship Id="rId12" Type="http://schemas.openxmlformats.org/officeDocument/2006/relationships/image" Target="../media/image46.svg"/><Relationship Id="rId17" Type="http://schemas.openxmlformats.org/officeDocument/2006/relationships/image" Target="../media/image49.jpe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0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image" Target="../media/image45.png"/><Relationship Id="rId5" Type="http://schemas.openxmlformats.org/officeDocument/2006/relationships/image" Target="../media/image35.png"/><Relationship Id="rId1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15.png"/><Relationship Id="rId9" Type="http://schemas.openxmlformats.org/officeDocument/2006/relationships/image" Target="../media/image43.png"/><Relationship Id="rId14" Type="http://schemas.openxmlformats.org/officeDocument/2006/relationships/image" Target="../media/image4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5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5" Type="http://schemas.openxmlformats.org/officeDocument/2006/relationships/image" Target="../media/image35.png"/><Relationship Id="rId10" Type="http://schemas.openxmlformats.org/officeDocument/2006/relationships/image" Target="../media/image54.svg"/><Relationship Id="rId4" Type="http://schemas.openxmlformats.org/officeDocument/2006/relationships/image" Target="../media/image3.png"/><Relationship Id="rId9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5.png"/><Relationship Id="rId7" Type="http://schemas.openxmlformats.org/officeDocument/2006/relationships/image" Target="../media/image57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5" Type="http://schemas.openxmlformats.org/officeDocument/2006/relationships/image" Target="../media/image3.png"/><Relationship Id="rId4" Type="http://schemas.openxmlformats.org/officeDocument/2006/relationships/image" Target="../media/image55.png"/><Relationship Id="rId9" Type="http://schemas.openxmlformats.org/officeDocument/2006/relationships/image" Target="../media/image59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60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image" Target="../media/image65.svg"/><Relationship Id="rId5" Type="http://schemas.openxmlformats.org/officeDocument/2006/relationships/image" Target="../media/image15.png"/><Relationship Id="rId10" Type="http://schemas.openxmlformats.org/officeDocument/2006/relationships/image" Target="../media/image64.png"/><Relationship Id="rId4" Type="http://schemas.openxmlformats.org/officeDocument/2006/relationships/image" Target="../media/image3.png"/><Relationship Id="rId9" Type="http://schemas.openxmlformats.org/officeDocument/2006/relationships/image" Target="../media/image6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10" Type="http://schemas.openxmlformats.org/officeDocument/2006/relationships/image" Target="../media/image35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8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3" Type="http://schemas.openxmlformats.org/officeDocument/2006/relationships/image" Target="../media/image72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image" Target="../media/image77.png"/><Relationship Id="rId5" Type="http://schemas.openxmlformats.org/officeDocument/2006/relationships/image" Target="../media/image15.png"/><Relationship Id="rId10" Type="http://schemas.openxmlformats.org/officeDocument/2006/relationships/image" Target="../media/image76.png"/><Relationship Id="rId4" Type="http://schemas.openxmlformats.org/officeDocument/2006/relationships/image" Target="../media/image3.png"/><Relationship Id="rId9" Type="http://schemas.openxmlformats.org/officeDocument/2006/relationships/image" Target="../media/image7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6.jpeg"/><Relationship Id="rId3" Type="http://schemas.openxmlformats.org/officeDocument/2006/relationships/image" Target="../media/image3.png"/><Relationship Id="rId7" Type="http://schemas.openxmlformats.org/officeDocument/2006/relationships/image" Target="../media/image81.png"/><Relationship Id="rId12" Type="http://schemas.openxmlformats.org/officeDocument/2006/relationships/image" Target="../media/image8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microsoft.com/office/2007/relationships/hdphoto" Target="../media/hdphoto7.wdp"/><Relationship Id="rId5" Type="http://schemas.openxmlformats.org/officeDocument/2006/relationships/image" Target="../media/image22.png"/><Relationship Id="rId10" Type="http://schemas.openxmlformats.org/officeDocument/2006/relationships/image" Target="../media/image84.png"/><Relationship Id="rId4" Type="http://schemas.openxmlformats.org/officeDocument/2006/relationships/image" Target="../media/image15.png"/><Relationship Id="rId9" Type="http://schemas.openxmlformats.org/officeDocument/2006/relationships/image" Target="../media/image8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microsoft.com/office/2007/relationships/hdphoto" Target="../media/hdphoto8.wdp"/><Relationship Id="rId18" Type="http://schemas.openxmlformats.org/officeDocument/2006/relationships/image" Target="../media/image95.jpeg"/><Relationship Id="rId3" Type="http://schemas.openxmlformats.org/officeDocument/2006/relationships/image" Target="../media/image87.jpeg"/><Relationship Id="rId7" Type="http://schemas.openxmlformats.org/officeDocument/2006/relationships/image" Target="../media/image27.png"/><Relationship Id="rId12" Type="http://schemas.openxmlformats.org/officeDocument/2006/relationships/image" Target="../media/image90.png"/><Relationship Id="rId17" Type="http://schemas.openxmlformats.org/officeDocument/2006/relationships/image" Target="../media/image94.sv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9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image" Target="../media/image89.svg"/><Relationship Id="rId5" Type="http://schemas.openxmlformats.org/officeDocument/2006/relationships/image" Target="../media/image15.png"/><Relationship Id="rId15" Type="http://schemas.openxmlformats.org/officeDocument/2006/relationships/image" Target="../media/image92.svg"/><Relationship Id="rId10" Type="http://schemas.openxmlformats.org/officeDocument/2006/relationships/image" Target="../media/image88.png"/><Relationship Id="rId19" Type="http://schemas.openxmlformats.org/officeDocument/2006/relationships/image" Target="../media/image96.png"/><Relationship Id="rId4" Type="http://schemas.openxmlformats.org/officeDocument/2006/relationships/image" Target="../media/image3.png"/><Relationship Id="rId9" Type="http://schemas.microsoft.com/office/2007/relationships/hdphoto" Target="../media/hdphoto6.wdp"/><Relationship Id="rId14" Type="http://schemas.openxmlformats.org/officeDocument/2006/relationships/image" Target="../media/image91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97.png"/><Relationship Id="rId7" Type="http://schemas.openxmlformats.org/officeDocument/2006/relationships/image" Target="../media/image9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5" Type="http://schemas.openxmlformats.org/officeDocument/2006/relationships/image" Target="../media/image15.png"/><Relationship Id="rId10" Type="http://schemas.openxmlformats.org/officeDocument/2006/relationships/image" Target="../media/image100.svg"/><Relationship Id="rId4" Type="http://schemas.openxmlformats.org/officeDocument/2006/relationships/image" Target="../media/image3.png"/><Relationship Id="rId9" Type="http://schemas.openxmlformats.org/officeDocument/2006/relationships/image" Target="../media/image9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7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821" y="2472800"/>
            <a:ext cx="404969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36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lang="ko-KR" altLang="en-US" sz="36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lang="en-US" altLang="ko-KR" sz="36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5" y="5504455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2200" dirty="0">
                <a:latin typeface="HY견고딕" pitchFamily="18" charset="-127"/>
                <a:ea typeface="HY견고딕" pitchFamily="18" charset="-127"/>
              </a:rPr>
              <a:t>2023. 1.  .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28332" y="4384737"/>
            <a:ext cx="290233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800" spc="-151" dirty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  <a:endParaRPr lang="en-US" altLang="ko-KR" sz="2800" spc="-151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5" y="683281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1" y="1975540"/>
            <a:ext cx="1879916" cy="1655015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6" y="1975540"/>
            <a:ext cx="1879916" cy="1655015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252820" y="4437114"/>
            <a:ext cx="2903359" cy="470847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직사각형 46">
            <a:extLst>
              <a:ext uri="{FF2B5EF4-FFF2-40B4-BE49-F238E27FC236}">
                <a16:creationId xmlns:a16="http://schemas.microsoft.com/office/drawing/2014/main" id="{151BCF92-1BB4-4834-BC1E-6077582FE61C}"/>
              </a:ext>
            </a:extLst>
          </p:cNvPr>
          <p:cNvSpPr/>
          <p:nvPr/>
        </p:nvSpPr>
        <p:spPr bwMode="auto">
          <a:xfrm>
            <a:off x="0" y="3349080"/>
            <a:ext cx="9144000" cy="3508920"/>
          </a:xfrm>
          <a:prstGeom prst="rect">
            <a:avLst/>
          </a:prstGeom>
          <a:solidFill>
            <a:srgbClr val="EFF2F4"/>
          </a:solidFill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107977" tIns="0" rIns="107977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dirty="0">
              <a:solidFill>
                <a:schemeClr val="tx1"/>
              </a:solidFill>
              <a:latin typeface="+mn-ea"/>
              <a:ea typeface="+mn-ea"/>
              <a:cs typeface="굴림" pitchFamily="50" charset="-127"/>
            </a:endParaRPr>
          </a:p>
        </p:txBody>
      </p:sp>
      <p:grpSp>
        <p:nvGrpSpPr>
          <p:cNvPr id="92" name="그룹 1004">
            <a:extLst>
              <a:ext uri="{FF2B5EF4-FFF2-40B4-BE49-F238E27FC236}">
                <a16:creationId xmlns:a16="http://schemas.microsoft.com/office/drawing/2014/main" id="{278AAFCB-EE6B-406F-8DC1-9377F1E0B2C2}"/>
              </a:ext>
            </a:extLst>
          </p:cNvPr>
          <p:cNvGrpSpPr/>
          <p:nvPr/>
        </p:nvGrpSpPr>
        <p:grpSpPr>
          <a:xfrm>
            <a:off x="-712431" y="3606902"/>
            <a:ext cx="7715586" cy="3436451"/>
            <a:chOff x="-876235" y="5797859"/>
            <a:chExt cx="10665961" cy="5199656"/>
          </a:xfrm>
        </p:grpSpPr>
        <p:pic>
          <p:nvPicPr>
            <p:cNvPr id="93" name="Object 14">
              <a:extLst>
                <a:ext uri="{FF2B5EF4-FFF2-40B4-BE49-F238E27FC236}">
                  <a16:creationId xmlns:a16="http://schemas.microsoft.com/office/drawing/2014/main" id="{38C90225-5AB5-4E43-B42B-8FCE5C1D9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876235" y="5797859"/>
              <a:ext cx="10665961" cy="5199656"/>
            </a:xfrm>
            <a:prstGeom prst="rect">
              <a:avLst/>
            </a:prstGeom>
          </p:spPr>
        </p:pic>
      </p:grp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0E32D6F5-987E-4EA3-B50C-AFADD7E12C8B}"/>
              </a:ext>
            </a:extLst>
          </p:cNvPr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78146664-B5ED-43AC-9060-0AE2E4CE0CA2}"/>
              </a:ext>
            </a:extLst>
          </p:cNvPr>
          <p:cNvSpPr/>
          <p:nvPr/>
        </p:nvSpPr>
        <p:spPr>
          <a:xfrm>
            <a:off x="1240737" y="703017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7FBC46F-B42A-4B6E-A8F6-E8E2A91A9370}"/>
              </a:ext>
            </a:extLst>
          </p:cNvPr>
          <p:cNvSpPr txBox="1"/>
          <p:nvPr/>
        </p:nvSpPr>
        <p:spPr>
          <a:xfrm>
            <a:off x="367596" y="663082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업무추진 방향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AFF6240-B452-458D-ADBB-A9B40AD90B52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57" name="그림 56">
            <a:extLst>
              <a:ext uri="{FF2B5EF4-FFF2-40B4-BE49-F238E27FC236}">
                <a16:creationId xmlns:a16="http://schemas.microsoft.com/office/drawing/2014/main" id="{3B3D6662-4317-46F1-8CAB-3F6AF0600D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58" name="자유형 27">
            <a:extLst>
              <a:ext uri="{FF2B5EF4-FFF2-40B4-BE49-F238E27FC236}">
                <a16:creationId xmlns:a16="http://schemas.microsoft.com/office/drawing/2014/main" id="{9EED33E3-D30B-4579-84FB-834C806E3B68}"/>
              </a:ext>
            </a:extLst>
          </p:cNvPr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3" name="그룹 1012">
            <a:extLst>
              <a:ext uri="{FF2B5EF4-FFF2-40B4-BE49-F238E27FC236}">
                <a16:creationId xmlns:a16="http://schemas.microsoft.com/office/drawing/2014/main" id="{939E13DD-6757-48C0-98D8-06B392EBEF77}"/>
              </a:ext>
            </a:extLst>
          </p:cNvPr>
          <p:cNvGrpSpPr/>
          <p:nvPr/>
        </p:nvGrpSpPr>
        <p:grpSpPr>
          <a:xfrm>
            <a:off x="198991" y="5428713"/>
            <a:ext cx="8746017" cy="1062055"/>
            <a:chOff x="1702639" y="7019112"/>
            <a:chExt cx="14774741" cy="194285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77" name="Object 43">
              <a:extLst>
                <a:ext uri="{FF2B5EF4-FFF2-40B4-BE49-F238E27FC236}">
                  <a16:creationId xmlns:a16="http://schemas.microsoft.com/office/drawing/2014/main" id="{641C9613-87E0-4ACD-9BFF-6543312B82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702639" y="7019112"/>
              <a:ext cx="14774741" cy="1942857"/>
            </a:xfrm>
            <a:prstGeom prst="rect">
              <a:avLst/>
            </a:prstGeom>
          </p:spPr>
        </p:pic>
      </p:grpSp>
      <p:sp>
        <p:nvSpPr>
          <p:cNvPr id="75" name="Object 46">
            <a:extLst>
              <a:ext uri="{FF2B5EF4-FFF2-40B4-BE49-F238E27FC236}">
                <a16:creationId xmlns:a16="http://schemas.microsoft.com/office/drawing/2014/main" id="{AFDF5666-D5BB-400E-B1CC-73DB942526EB}"/>
              </a:ext>
            </a:extLst>
          </p:cNvPr>
          <p:cNvSpPr txBox="1"/>
          <p:nvPr/>
        </p:nvSpPr>
        <p:spPr>
          <a:xfrm>
            <a:off x="198991" y="5413550"/>
            <a:ext cx="8746017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100</a:t>
            </a:r>
            <a:r>
              <a:rPr lang="ko-KR" altLang="en-US" sz="3200" b="1" dirty="0">
                <a:solidFill>
                  <a:schemeClr val="bg1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만 파주를 견인하는 역량 있는</a:t>
            </a:r>
            <a:endParaRPr lang="en-US" altLang="ko-KR" sz="3200" b="1" dirty="0">
              <a:solidFill>
                <a:schemeClr val="bg1"/>
              </a:solidFill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 </a:t>
            </a:r>
            <a:r>
              <a:rPr lang="ko-KR" altLang="en-US" sz="3200" b="1" i="1" dirty="0">
                <a:solidFill>
                  <a:schemeClr val="bg1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‘</a:t>
            </a:r>
            <a:r>
              <a:rPr lang="en-US" altLang="ko-KR" sz="3200" b="1" i="1" dirty="0">
                <a:solidFill>
                  <a:schemeClr val="bg1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Developer’ </a:t>
            </a:r>
            <a:r>
              <a:rPr lang="ko-KR" altLang="en-US" sz="3200" b="1" dirty="0">
                <a:solidFill>
                  <a:schemeClr val="bg1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로의 위상 확립</a:t>
            </a:r>
          </a:p>
        </p:txBody>
      </p:sp>
      <p:sp>
        <p:nvSpPr>
          <p:cNvPr id="91" name="Object 10">
            <a:extLst>
              <a:ext uri="{FF2B5EF4-FFF2-40B4-BE49-F238E27FC236}">
                <a16:creationId xmlns:a16="http://schemas.microsoft.com/office/drawing/2014/main" id="{2D693806-BFC2-46CB-A916-F5CC29B0E14E}"/>
              </a:ext>
            </a:extLst>
          </p:cNvPr>
          <p:cNvSpPr txBox="1"/>
          <p:nvPr/>
        </p:nvSpPr>
        <p:spPr>
          <a:xfrm>
            <a:off x="-1" y="1359602"/>
            <a:ext cx="9144000" cy="95314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300" dirty="0">
                <a:solidFill>
                  <a:schemeClr val="accent1">
                    <a:lumMod val="50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B0502040204020203" pitchFamily="18" charset="-34"/>
              </a:rPr>
              <a:t>50</a:t>
            </a:r>
            <a:r>
              <a:rPr lang="ko-KR" altLang="en-US" sz="2300" dirty="0">
                <a:solidFill>
                  <a:schemeClr val="accent1">
                    <a:lumMod val="50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B0502040204020203" pitchFamily="18" charset="-34"/>
              </a:rPr>
              <a:t>만 대도시 파주의 유일한 공기업으로서 도시개발과 수익창출이라는</a:t>
            </a:r>
          </a:p>
          <a:p>
            <a:pPr algn="ctr">
              <a:lnSpc>
                <a:spcPct val="120000"/>
              </a:lnSpc>
            </a:pPr>
            <a:r>
              <a:rPr lang="ko-KR" altLang="en-US" sz="2300" dirty="0">
                <a:solidFill>
                  <a:schemeClr val="accent1">
                    <a:lumMod val="50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B0502040204020203" pitchFamily="18" charset="-34"/>
              </a:rPr>
              <a:t>공사 본연의 책임과 역할을 제대로 담당하기 위한 대대적 혁신 필요</a:t>
            </a:r>
          </a:p>
        </p:txBody>
      </p:sp>
      <p:pic>
        <p:nvPicPr>
          <p:cNvPr id="86" name="Object 11">
            <a:extLst>
              <a:ext uri="{FF2B5EF4-FFF2-40B4-BE49-F238E27FC236}">
                <a16:creationId xmlns:a16="http://schemas.microsoft.com/office/drawing/2014/main" id="{FC7AF882-C51E-4A76-B925-CCA45E63429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8991" y="2564904"/>
            <a:ext cx="2005012" cy="247660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" name="그룹 1006">
            <a:extLst>
              <a:ext uri="{FF2B5EF4-FFF2-40B4-BE49-F238E27FC236}">
                <a16:creationId xmlns:a16="http://schemas.microsoft.com/office/drawing/2014/main" id="{F8C6B047-C104-4F07-A464-AEA4F26FB9C8}"/>
              </a:ext>
            </a:extLst>
          </p:cNvPr>
          <p:cNvGrpSpPr/>
          <p:nvPr/>
        </p:nvGrpSpPr>
        <p:grpSpPr>
          <a:xfrm>
            <a:off x="2456059" y="2564906"/>
            <a:ext cx="1989259" cy="2476602"/>
            <a:chOff x="6809310" y="3873490"/>
            <a:chExt cx="4686141" cy="27292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84" name="Object 22">
              <a:extLst>
                <a:ext uri="{FF2B5EF4-FFF2-40B4-BE49-F238E27FC236}">
                  <a16:creationId xmlns:a16="http://schemas.microsoft.com/office/drawing/2014/main" id="{B52A40F1-04D4-4B9E-90EC-BCF5BB956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47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809310" y="3873490"/>
              <a:ext cx="4686141" cy="2729211"/>
            </a:xfrm>
            <a:prstGeom prst="rect">
              <a:avLst/>
            </a:prstGeom>
          </p:spPr>
        </p:pic>
      </p:grpSp>
      <p:grpSp>
        <p:nvGrpSpPr>
          <p:cNvPr id="68" name="그룹 1007">
            <a:extLst>
              <a:ext uri="{FF2B5EF4-FFF2-40B4-BE49-F238E27FC236}">
                <a16:creationId xmlns:a16="http://schemas.microsoft.com/office/drawing/2014/main" id="{9A64EAC0-0A3F-434F-AAF2-0BD0C797FFF1}"/>
              </a:ext>
            </a:extLst>
          </p:cNvPr>
          <p:cNvGrpSpPr/>
          <p:nvPr/>
        </p:nvGrpSpPr>
        <p:grpSpPr>
          <a:xfrm>
            <a:off x="4697373" y="2564906"/>
            <a:ext cx="1997791" cy="2476602"/>
            <a:chOff x="11838141" y="3873490"/>
            <a:chExt cx="4686141" cy="27292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83" name="Object 27">
              <a:extLst>
                <a:ext uri="{FF2B5EF4-FFF2-40B4-BE49-F238E27FC236}">
                  <a16:creationId xmlns:a16="http://schemas.microsoft.com/office/drawing/2014/main" id="{F9653AEA-1E4F-4FE8-933C-29EAE2528A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47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838141" y="3873490"/>
              <a:ext cx="4686141" cy="2729211"/>
            </a:xfrm>
            <a:prstGeom prst="rect">
              <a:avLst/>
            </a:prstGeom>
          </p:spPr>
        </p:pic>
      </p:grpSp>
      <p:grpSp>
        <p:nvGrpSpPr>
          <p:cNvPr id="42" name="그룹 1007">
            <a:extLst>
              <a:ext uri="{FF2B5EF4-FFF2-40B4-BE49-F238E27FC236}">
                <a16:creationId xmlns:a16="http://schemas.microsoft.com/office/drawing/2014/main" id="{FA0EF9D7-1307-49B6-8083-80F26B499DEF}"/>
              </a:ext>
            </a:extLst>
          </p:cNvPr>
          <p:cNvGrpSpPr/>
          <p:nvPr/>
        </p:nvGrpSpPr>
        <p:grpSpPr>
          <a:xfrm>
            <a:off x="6947219" y="2564906"/>
            <a:ext cx="1997791" cy="2476602"/>
            <a:chOff x="11838141" y="3873490"/>
            <a:chExt cx="4686141" cy="27292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43" name="Object 27">
              <a:extLst>
                <a:ext uri="{FF2B5EF4-FFF2-40B4-BE49-F238E27FC236}">
                  <a16:creationId xmlns:a16="http://schemas.microsoft.com/office/drawing/2014/main" id="{E7F18D3E-375A-4D0F-A3F2-F21FF4F13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4700"/>
                      </a14:imgEffect>
                      <a14:imgEffect>
                        <a14:saturation sat="2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838141" y="3873490"/>
              <a:ext cx="4686141" cy="2729211"/>
            </a:xfrm>
            <a:prstGeom prst="rect">
              <a:avLst/>
            </a:prstGeom>
          </p:spPr>
        </p:pic>
      </p:grpSp>
      <p:sp>
        <p:nvSpPr>
          <p:cNvPr id="63" name="Object 17">
            <a:extLst>
              <a:ext uri="{FF2B5EF4-FFF2-40B4-BE49-F238E27FC236}">
                <a16:creationId xmlns:a16="http://schemas.microsoft.com/office/drawing/2014/main" id="{465C4D20-6438-4F52-9A0C-0C1E86086F25}"/>
              </a:ext>
            </a:extLst>
          </p:cNvPr>
          <p:cNvSpPr txBox="1"/>
          <p:nvPr/>
        </p:nvSpPr>
        <p:spPr>
          <a:xfrm>
            <a:off x="198991" y="2669431"/>
            <a:ext cx="2005012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70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수익창출형</a:t>
            </a:r>
            <a:endParaRPr lang="en-US" altLang="ko-KR" sz="1700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algn="ctr"/>
            <a:r>
              <a:rPr lang="ko-KR" altLang="en-US" sz="170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조직으로의 대전환</a:t>
            </a:r>
            <a:endParaRPr lang="en-US" sz="1700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66" name="Object 25">
            <a:extLst>
              <a:ext uri="{FF2B5EF4-FFF2-40B4-BE49-F238E27FC236}">
                <a16:creationId xmlns:a16="http://schemas.microsoft.com/office/drawing/2014/main" id="{DA2FDBF5-CA26-4B10-922E-CFF8BEE937C9}"/>
              </a:ext>
            </a:extLst>
          </p:cNvPr>
          <p:cNvSpPr txBox="1"/>
          <p:nvPr/>
        </p:nvSpPr>
        <p:spPr>
          <a:xfrm>
            <a:off x="2456058" y="2669431"/>
            <a:ext cx="1989260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700" b="1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Medium" pitchFamily="34" charset="0"/>
              </a:rPr>
              <a:t>고객만족</a:t>
            </a:r>
            <a:endParaRPr lang="en-US" altLang="ko-KR" sz="1700" b="1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  <a:cs typeface="Noto Sans CJK KR Medium" pitchFamily="34" charset="0"/>
            </a:endParaRPr>
          </a:p>
          <a:p>
            <a:pPr algn="ctr"/>
            <a:r>
              <a:rPr lang="ko-KR" altLang="en-US" sz="1700" b="1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Medium" pitchFamily="34" charset="0"/>
              </a:rPr>
              <a:t>서비스</a:t>
            </a:r>
            <a:r>
              <a:rPr lang="en-US" altLang="ko-KR" sz="1700" b="1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Medium" pitchFamily="34" charset="0"/>
              </a:rPr>
              <a:t> </a:t>
            </a:r>
            <a:r>
              <a:rPr lang="ko-KR" altLang="en-US" sz="170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고도화</a:t>
            </a:r>
            <a:endParaRPr lang="en-US" sz="1700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67" name="Object 26">
            <a:extLst>
              <a:ext uri="{FF2B5EF4-FFF2-40B4-BE49-F238E27FC236}">
                <a16:creationId xmlns:a16="http://schemas.microsoft.com/office/drawing/2014/main" id="{85FA5AEC-6937-43BD-A374-45A9EA36E40E}"/>
              </a:ext>
            </a:extLst>
          </p:cNvPr>
          <p:cNvSpPr txBox="1"/>
          <p:nvPr/>
        </p:nvSpPr>
        <p:spPr>
          <a:xfrm>
            <a:off x="2469411" y="4393435"/>
            <a:ext cx="1989259" cy="52360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B0502040204020203" pitchFamily="18" charset="-34"/>
              </a:rPr>
              <a:t>고객 소통 및 참여확대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  <a:cs typeface="AngsanaUPC" panose="020B0502040204020203" pitchFamily="18" charset="-34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시민체감형 사업 추진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70" name="Object 31">
            <a:extLst>
              <a:ext uri="{FF2B5EF4-FFF2-40B4-BE49-F238E27FC236}">
                <a16:creationId xmlns:a16="http://schemas.microsoft.com/office/drawing/2014/main" id="{3CA48BB9-03F2-40E9-9917-3FCAC26CC9C9}"/>
              </a:ext>
            </a:extLst>
          </p:cNvPr>
          <p:cNvSpPr txBox="1"/>
          <p:nvPr/>
        </p:nvSpPr>
        <p:spPr>
          <a:xfrm>
            <a:off x="4625364" y="4393435"/>
            <a:ext cx="2106876" cy="52360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3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신산업</a:t>
            </a:r>
            <a:r>
              <a:rPr lang="en-US" altLang="ko-KR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신시장 적극 발굴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지역 맞춤형 미래전략 수립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grpSp>
        <p:nvGrpSpPr>
          <p:cNvPr id="71" name="그룹 1008">
            <a:extLst>
              <a:ext uri="{FF2B5EF4-FFF2-40B4-BE49-F238E27FC236}">
                <a16:creationId xmlns:a16="http://schemas.microsoft.com/office/drawing/2014/main" id="{7ADAA8E9-5394-4EE4-81A9-D4C8D4F02518}"/>
              </a:ext>
            </a:extLst>
          </p:cNvPr>
          <p:cNvGrpSpPr/>
          <p:nvPr/>
        </p:nvGrpSpPr>
        <p:grpSpPr>
          <a:xfrm>
            <a:off x="5292103" y="3229813"/>
            <a:ext cx="808331" cy="1002129"/>
            <a:chOff x="12280209" y="4138312"/>
            <a:chExt cx="1585287" cy="1972731"/>
          </a:xfrm>
        </p:grpSpPr>
        <p:grpSp>
          <p:nvGrpSpPr>
            <p:cNvPr id="79" name="그룹 1009">
              <a:extLst>
                <a:ext uri="{FF2B5EF4-FFF2-40B4-BE49-F238E27FC236}">
                  <a16:creationId xmlns:a16="http://schemas.microsoft.com/office/drawing/2014/main" id="{E9E1A8CA-C151-4EB1-AEE9-0038AE86D686}"/>
                </a:ext>
              </a:extLst>
            </p:cNvPr>
            <p:cNvGrpSpPr/>
            <p:nvPr/>
          </p:nvGrpSpPr>
          <p:grpSpPr>
            <a:xfrm>
              <a:off x="12280209" y="4138312"/>
              <a:ext cx="1517677" cy="1514162"/>
              <a:chOff x="12280209" y="4138312"/>
              <a:chExt cx="1517677" cy="1514162"/>
            </a:xfrm>
          </p:grpSpPr>
          <p:pic>
            <p:nvPicPr>
              <p:cNvPr id="82" name="Object 33">
                <a:extLst>
                  <a:ext uri="{FF2B5EF4-FFF2-40B4-BE49-F238E27FC236}">
                    <a16:creationId xmlns:a16="http://schemas.microsoft.com/office/drawing/2014/main" id="{299BCD68-59E4-471B-B1A1-A5E82095C9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colorTemperature colorTemp="47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2280209" y="4138312"/>
                <a:ext cx="1517677" cy="1514162"/>
              </a:xfrm>
              <a:prstGeom prst="rect">
                <a:avLst/>
              </a:prstGeom>
            </p:spPr>
          </p:pic>
        </p:grpSp>
        <p:grpSp>
          <p:nvGrpSpPr>
            <p:cNvPr id="80" name="그룹 1010">
              <a:extLst>
                <a:ext uri="{FF2B5EF4-FFF2-40B4-BE49-F238E27FC236}">
                  <a16:creationId xmlns:a16="http://schemas.microsoft.com/office/drawing/2014/main" id="{036267B5-5C6D-4713-83B3-8EBDE392AA55}"/>
                </a:ext>
              </a:extLst>
            </p:cNvPr>
            <p:cNvGrpSpPr/>
            <p:nvPr/>
          </p:nvGrpSpPr>
          <p:grpSpPr>
            <a:xfrm>
              <a:off x="12414836" y="5131093"/>
              <a:ext cx="1450660" cy="979950"/>
              <a:chOff x="12414836" y="5131093"/>
              <a:chExt cx="1450660" cy="979950"/>
            </a:xfrm>
          </p:grpSpPr>
          <p:pic>
            <p:nvPicPr>
              <p:cNvPr id="81" name="Object 36">
                <a:extLst>
                  <a:ext uri="{FF2B5EF4-FFF2-40B4-BE49-F238E27FC236}">
                    <a16:creationId xmlns:a16="http://schemas.microsoft.com/office/drawing/2014/main" id="{21D3A29B-7C63-4C73-BF84-49ABF8320E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2414836" y="5131093"/>
                <a:ext cx="1450660" cy="979950"/>
              </a:xfrm>
              <a:prstGeom prst="rect">
                <a:avLst/>
              </a:prstGeom>
            </p:spPr>
          </p:pic>
        </p:grpSp>
      </p:grpSp>
      <p:grpSp>
        <p:nvGrpSpPr>
          <p:cNvPr id="72" name="그룹 1011">
            <a:extLst>
              <a:ext uri="{FF2B5EF4-FFF2-40B4-BE49-F238E27FC236}">
                <a16:creationId xmlns:a16="http://schemas.microsoft.com/office/drawing/2014/main" id="{976C1A14-A6FE-46BB-B5A4-887535CD9863}"/>
              </a:ext>
            </a:extLst>
          </p:cNvPr>
          <p:cNvGrpSpPr/>
          <p:nvPr/>
        </p:nvGrpSpPr>
        <p:grpSpPr>
          <a:xfrm>
            <a:off x="2873226" y="3210729"/>
            <a:ext cx="1154924" cy="1154924"/>
            <a:chOff x="7163294" y="4232119"/>
            <a:chExt cx="1980994" cy="1980994"/>
          </a:xfrm>
        </p:grpSpPr>
        <p:pic>
          <p:nvPicPr>
            <p:cNvPr id="78" name="Object 40">
              <a:extLst>
                <a:ext uri="{FF2B5EF4-FFF2-40B4-BE49-F238E27FC236}">
                  <a16:creationId xmlns:a16="http://schemas.microsoft.com/office/drawing/2014/main" id="{8E531AD0-83DF-4DBF-8DD6-73CC273D47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163294" y="4232119"/>
              <a:ext cx="1980994" cy="1980994"/>
            </a:xfrm>
            <a:prstGeom prst="rect">
              <a:avLst/>
            </a:prstGeom>
          </p:spPr>
        </p:pic>
      </p:grpSp>
      <p:grpSp>
        <p:nvGrpSpPr>
          <p:cNvPr id="40" name="그룹 1005">
            <a:extLst>
              <a:ext uri="{FF2B5EF4-FFF2-40B4-BE49-F238E27FC236}">
                <a16:creationId xmlns:a16="http://schemas.microsoft.com/office/drawing/2014/main" id="{F6349B05-7506-4457-9FFD-AAA5432DEDF5}"/>
              </a:ext>
            </a:extLst>
          </p:cNvPr>
          <p:cNvGrpSpPr/>
          <p:nvPr/>
        </p:nvGrpSpPr>
        <p:grpSpPr>
          <a:xfrm>
            <a:off x="789062" y="3355307"/>
            <a:ext cx="824870" cy="929658"/>
            <a:chOff x="2352246" y="4564600"/>
            <a:chExt cx="1328124" cy="1496844"/>
          </a:xfrm>
        </p:grpSpPr>
        <p:pic>
          <p:nvPicPr>
            <p:cNvPr id="41" name="Object 19">
              <a:extLst>
                <a:ext uri="{FF2B5EF4-FFF2-40B4-BE49-F238E27FC236}">
                  <a16:creationId xmlns:a16="http://schemas.microsoft.com/office/drawing/2014/main" id="{7C8D6EC3-4067-404B-80C9-42200C470E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352246" y="4564600"/>
              <a:ext cx="1328124" cy="1496844"/>
            </a:xfrm>
            <a:prstGeom prst="rect">
              <a:avLst/>
            </a:prstGeom>
          </p:spPr>
        </p:pic>
      </p:grpSp>
      <p:sp>
        <p:nvSpPr>
          <p:cNvPr id="69" name="Object 30">
            <a:extLst>
              <a:ext uri="{FF2B5EF4-FFF2-40B4-BE49-F238E27FC236}">
                <a16:creationId xmlns:a16="http://schemas.microsoft.com/office/drawing/2014/main" id="{EBC9F74E-F1BB-4E17-AEB8-A070645D5A23}"/>
              </a:ext>
            </a:extLst>
          </p:cNvPr>
          <p:cNvSpPr txBox="1"/>
          <p:nvPr/>
        </p:nvSpPr>
        <p:spPr>
          <a:xfrm>
            <a:off x="4705905" y="2669431"/>
            <a:ext cx="1989259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700" b="1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Medium" pitchFamily="34" charset="0"/>
              </a:rPr>
              <a:t>지속성장</a:t>
            </a:r>
            <a:endParaRPr lang="en-US" altLang="ko-KR" sz="1700" b="1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  <a:cs typeface="Noto Sans CJK KR Medium" pitchFamily="34" charset="0"/>
            </a:endParaRPr>
          </a:p>
          <a:p>
            <a:pPr algn="ctr"/>
            <a:r>
              <a:rPr lang="ko-KR" altLang="en-US" sz="170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기반마련</a:t>
            </a:r>
            <a:endParaRPr lang="en-US" sz="1700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44" name="Object 30">
            <a:extLst>
              <a:ext uri="{FF2B5EF4-FFF2-40B4-BE49-F238E27FC236}">
                <a16:creationId xmlns:a16="http://schemas.microsoft.com/office/drawing/2014/main" id="{B3978039-4729-4395-9A83-7A88686E3933}"/>
              </a:ext>
            </a:extLst>
          </p:cNvPr>
          <p:cNvSpPr txBox="1"/>
          <p:nvPr/>
        </p:nvSpPr>
        <p:spPr>
          <a:xfrm>
            <a:off x="6966697" y="2669431"/>
            <a:ext cx="1997791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70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조직경쟁력</a:t>
            </a:r>
            <a:endParaRPr lang="en-US" altLang="ko-KR" sz="1700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algn="ctr"/>
            <a:r>
              <a:rPr lang="ko-KR" altLang="en-US" sz="170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강화</a:t>
            </a:r>
            <a:endParaRPr lang="en-US" sz="1700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45" name="Object 31">
            <a:extLst>
              <a:ext uri="{FF2B5EF4-FFF2-40B4-BE49-F238E27FC236}">
                <a16:creationId xmlns:a16="http://schemas.microsoft.com/office/drawing/2014/main" id="{7E687FD3-4052-4EB0-9564-73391ADB4AFA}"/>
              </a:ext>
            </a:extLst>
          </p:cNvPr>
          <p:cNvSpPr txBox="1"/>
          <p:nvPr/>
        </p:nvSpPr>
        <p:spPr>
          <a:xfrm>
            <a:off x="6949320" y="4249419"/>
            <a:ext cx="1997791" cy="743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공정하고 합리적인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조직체계 구축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일하는 방식 혁신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pic>
        <p:nvPicPr>
          <p:cNvPr id="46" name="Object 45">
            <a:extLst>
              <a:ext uri="{FF2B5EF4-FFF2-40B4-BE49-F238E27FC236}">
                <a16:creationId xmlns:a16="http://schemas.microsoft.com/office/drawing/2014/main" id="{1F6B2E17-C280-4B0E-B2D2-C7598519B6F2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lum bright="70000" contrast="-70000"/>
          </a:blip>
          <a:stretch>
            <a:fillRect/>
          </a:stretch>
        </p:blipFill>
        <p:spPr>
          <a:xfrm>
            <a:off x="7430300" y="3216222"/>
            <a:ext cx="1035830" cy="1035829"/>
          </a:xfrm>
          <a:prstGeom prst="rect">
            <a:avLst/>
          </a:prstGeom>
        </p:spPr>
      </p:pic>
      <p:sp>
        <p:nvSpPr>
          <p:cNvPr id="74" name="Object 26">
            <a:extLst>
              <a:ext uri="{FF2B5EF4-FFF2-40B4-BE49-F238E27FC236}">
                <a16:creationId xmlns:a16="http://schemas.microsoft.com/office/drawing/2014/main" id="{5ECCAF24-7C82-4F2C-8169-653F5B578279}"/>
              </a:ext>
            </a:extLst>
          </p:cNvPr>
          <p:cNvSpPr txBox="1"/>
          <p:nvPr/>
        </p:nvSpPr>
        <p:spPr>
          <a:xfrm>
            <a:off x="190724" y="4393435"/>
            <a:ext cx="2005012" cy="52360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B0502040204020203" pitchFamily="18" charset="-34"/>
              </a:rPr>
              <a:t>개발사업의 안정적 추진</a:t>
            </a:r>
            <a:endParaRPr lang="en-US" altLang="ko-KR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  <a:cs typeface="AngsanaUPC" panose="020B0502040204020203" pitchFamily="18" charset="-34"/>
            </a:endParaRPr>
          </a:p>
          <a:p>
            <a:pPr algn="ctr">
              <a:lnSpc>
                <a:spcPct val="110000"/>
              </a:lnSpc>
            </a:pPr>
            <a:r>
              <a:rPr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재정운영 건전성 강화</a:t>
            </a:r>
            <a:endParaRPr lang="en-US" sz="13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CA0602D7-1E7C-45A9-98D9-B34676BA2E64}"/>
              </a:ext>
            </a:extLst>
          </p:cNvPr>
          <p:cNvSpPr/>
          <p:nvPr/>
        </p:nvSpPr>
        <p:spPr bwMode="auto">
          <a:xfrm>
            <a:off x="1907704" y="2564904"/>
            <a:ext cx="45719" cy="4571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107977" tIns="0" rIns="107977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dirty="0">
              <a:solidFill>
                <a:schemeClr val="tx1"/>
              </a:solidFill>
              <a:latin typeface="+mn-ea"/>
              <a:ea typeface="+mn-ea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772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공사의 위상과 재정운영 건전성 강화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EAF3A8B5-2141-46B3-AB54-5A6CA998A185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9FFFACBA-C75D-4158-A265-9E431094DC3D}"/>
              </a:ext>
            </a:extLst>
          </p:cNvPr>
          <p:cNvGrpSpPr/>
          <p:nvPr/>
        </p:nvGrpSpPr>
        <p:grpSpPr>
          <a:xfrm>
            <a:off x="179512" y="1368787"/>
            <a:ext cx="9720420" cy="1196117"/>
            <a:chOff x="395536" y="1368787"/>
            <a:chExt cx="9720420" cy="1196117"/>
          </a:xfrm>
        </p:grpSpPr>
        <p:sp>
          <p:nvSpPr>
            <p:cNvPr id="33" name="Object 5">
              <a:extLst>
                <a:ext uri="{FF2B5EF4-FFF2-40B4-BE49-F238E27FC236}">
                  <a16:creationId xmlns:a16="http://schemas.microsoft.com/office/drawing/2014/main" id="{E518FF8D-F549-4474-B305-8A041BC9DCBC}"/>
                </a:ext>
              </a:extLst>
            </p:cNvPr>
            <p:cNvSpPr txBox="1"/>
            <p:nvPr/>
          </p:nvSpPr>
          <p:spPr>
            <a:xfrm>
              <a:off x="395536" y="1368787"/>
              <a:ext cx="3960440" cy="8925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400" dirty="0">
                  <a:solidFill>
                    <a:srgbClr val="39515F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공사의 정체성에 부합하는</a:t>
              </a:r>
              <a:endParaRPr lang="en-US" altLang="ko-KR" sz="24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endParaRPr>
            </a:p>
            <a:p>
              <a:r>
                <a:rPr lang="ko-KR" altLang="en-US" sz="2800" dirty="0">
                  <a:solidFill>
                    <a:srgbClr val="39515F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경영시스템 혁신</a:t>
              </a:r>
            </a:p>
          </p:txBody>
        </p:sp>
        <p:grpSp>
          <p:nvGrpSpPr>
            <p:cNvPr id="34" name="그룹 1002">
              <a:extLst>
                <a:ext uri="{FF2B5EF4-FFF2-40B4-BE49-F238E27FC236}">
                  <a16:creationId xmlns:a16="http://schemas.microsoft.com/office/drawing/2014/main" id="{AFEF6ABB-0455-4445-8FA3-D10B9F9F8AF1}"/>
                </a:ext>
              </a:extLst>
            </p:cNvPr>
            <p:cNvGrpSpPr/>
            <p:nvPr/>
          </p:nvGrpSpPr>
          <p:grpSpPr>
            <a:xfrm>
              <a:off x="3779912" y="1476433"/>
              <a:ext cx="49920" cy="675004"/>
              <a:chOff x="7399799" y="789458"/>
              <a:chExt cx="76190" cy="1428571"/>
            </a:xfrm>
          </p:grpSpPr>
          <p:pic>
            <p:nvPicPr>
              <p:cNvPr id="40" name="Object 7">
                <a:extLst>
                  <a:ext uri="{FF2B5EF4-FFF2-40B4-BE49-F238E27FC236}">
                    <a16:creationId xmlns:a16="http://schemas.microsoft.com/office/drawing/2014/main" id="{647533A5-666B-48CB-8954-EE0F61157D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5400000">
                <a:off x="6723608" y="1465649"/>
                <a:ext cx="1428571" cy="76190"/>
              </a:xfrm>
              <a:prstGeom prst="rect">
                <a:avLst/>
              </a:prstGeom>
            </p:spPr>
          </p:pic>
        </p:grpSp>
        <p:sp>
          <p:nvSpPr>
            <p:cNvPr id="35" name="Object 10">
              <a:extLst>
                <a:ext uri="{FF2B5EF4-FFF2-40B4-BE49-F238E27FC236}">
                  <a16:creationId xmlns:a16="http://schemas.microsoft.com/office/drawing/2014/main" id="{3FC549A9-4916-468D-9996-275B035816B6}"/>
                </a:ext>
              </a:extLst>
            </p:cNvPr>
            <p:cNvSpPr txBox="1"/>
            <p:nvPr/>
          </p:nvSpPr>
          <p:spPr>
            <a:xfrm>
              <a:off x="3851920" y="1377976"/>
              <a:ext cx="6264036" cy="118692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5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B0502040204020203" pitchFamily="18" charset="-34"/>
                </a:rPr>
                <a:t>수탁사업의 장기간 고착화된 비효율에 대한 강도 높은 구조조정 추진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5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B0502040204020203" pitchFamily="18" charset="-34"/>
                </a:rPr>
                <a:t>공사 발전전략에 부합하는 수탁사업 방향성 재정립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15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B0502040204020203" pitchFamily="18" charset="-34"/>
                </a:rPr>
                <a:t>수익창출형 조직으로의 대전환을 위한 구체적 실행전략 마련</a:t>
              </a:r>
            </a:p>
            <a:p>
              <a:pPr>
                <a:lnSpc>
                  <a:spcPct val="120000"/>
                </a:lnSpc>
              </a:pPr>
              <a:endParaRPr lang="ko-KR" altLang="en-US" sz="1500" dirty="0">
                <a:solidFill>
                  <a:srgbClr val="002060"/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AngsanaUPC" panose="020B0502040204020203" pitchFamily="18" charset="-34"/>
              </a:endParaRPr>
            </a:p>
          </p:txBody>
        </p:sp>
      </p:grpSp>
      <p:grpSp>
        <p:nvGrpSpPr>
          <p:cNvPr id="41" name="그룹 1001">
            <a:extLst>
              <a:ext uri="{FF2B5EF4-FFF2-40B4-BE49-F238E27FC236}">
                <a16:creationId xmlns:a16="http://schemas.microsoft.com/office/drawing/2014/main" id="{190EE0B3-F4CF-4947-AB12-67458348BF3C}"/>
              </a:ext>
            </a:extLst>
          </p:cNvPr>
          <p:cNvGrpSpPr/>
          <p:nvPr/>
        </p:nvGrpSpPr>
        <p:grpSpPr>
          <a:xfrm>
            <a:off x="-39636" y="2665557"/>
            <a:ext cx="9183635" cy="4213229"/>
            <a:chOff x="17878906" y="2892694"/>
            <a:chExt cx="29058783" cy="6003162"/>
          </a:xfrm>
        </p:grpSpPr>
        <p:pic>
          <p:nvPicPr>
            <p:cNvPr id="42" name="Object 2">
              <a:extLst>
                <a:ext uri="{FF2B5EF4-FFF2-40B4-BE49-F238E27FC236}">
                  <a16:creationId xmlns:a16="http://schemas.microsoft.com/office/drawing/2014/main" id="{63D1F6FF-06E6-4B2F-B46A-75BEDE4193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78906" y="2892694"/>
              <a:ext cx="29058783" cy="6003162"/>
            </a:xfrm>
            <a:prstGeom prst="rect">
              <a:avLst/>
            </a:prstGeom>
          </p:spPr>
        </p:pic>
      </p:grp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3783BFF3-8546-4548-B0F6-128DBF6EE23A}"/>
              </a:ext>
            </a:extLst>
          </p:cNvPr>
          <p:cNvSpPr/>
          <p:nvPr/>
        </p:nvSpPr>
        <p:spPr>
          <a:xfrm>
            <a:off x="-992" y="4737100"/>
            <a:ext cx="9144992" cy="2136646"/>
          </a:xfrm>
          <a:prstGeom prst="rect">
            <a:avLst/>
          </a:prstGeom>
          <a:solidFill>
            <a:srgbClr val="C6D9F1">
              <a:alpha val="72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5" name="Object 10">
            <a:extLst>
              <a:ext uri="{FF2B5EF4-FFF2-40B4-BE49-F238E27FC236}">
                <a16:creationId xmlns:a16="http://schemas.microsoft.com/office/drawing/2014/main" id="{DA534F2D-7568-4645-B160-2067F1477EF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5536" y="3670095"/>
            <a:ext cx="2004753" cy="2011488"/>
          </a:xfrm>
          <a:prstGeom prst="rect">
            <a:avLst/>
          </a:prstGeom>
        </p:spPr>
      </p:pic>
      <p:sp>
        <p:nvSpPr>
          <p:cNvPr id="46" name="Object 13">
            <a:extLst>
              <a:ext uri="{FF2B5EF4-FFF2-40B4-BE49-F238E27FC236}">
                <a16:creationId xmlns:a16="http://schemas.microsoft.com/office/drawing/2014/main" id="{BC6C20A2-031B-4710-A0C3-26DAA1BE3844}"/>
              </a:ext>
            </a:extLst>
          </p:cNvPr>
          <p:cNvSpPr txBox="1"/>
          <p:nvPr/>
        </p:nvSpPr>
        <p:spPr>
          <a:xfrm>
            <a:off x="461289" y="4521741"/>
            <a:ext cx="187324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Bold" pitchFamily="34" charset="0"/>
              </a:rPr>
              <a:t>경영구조의 문제점 </a:t>
            </a:r>
          </a:p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Bold" pitchFamily="34" charset="0"/>
              </a:rPr>
              <a:t>및 추진방향 도출</a:t>
            </a:r>
          </a:p>
        </p:txBody>
      </p:sp>
      <p:sp>
        <p:nvSpPr>
          <p:cNvPr id="47" name="Object 15">
            <a:extLst>
              <a:ext uri="{FF2B5EF4-FFF2-40B4-BE49-F238E27FC236}">
                <a16:creationId xmlns:a16="http://schemas.microsoft.com/office/drawing/2014/main" id="{5B07BFEA-0C18-485E-8425-2BD37089AC3A}"/>
              </a:ext>
            </a:extLst>
          </p:cNvPr>
          <p:cNvSpPr txBox="1"/>
          <p:nvPr/>
        </p:nvSpPr>
        <p:spPr>
          <a:xfrm>
            <a:off x="405515" y="5805345"/>
            <a:ext cx="1913952" cy="2769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Noto Sans CJK KR Regular" pitchFamily="34" charset="0"/>
              </a:rPr>
              <a:t>수탁사업 심사분석 추진</a:t>
            </a:r>
          </a:p>
        </p:txBody>
      </p:sp>
      <p:pic>
        <p:nvPicPr>
          <p:cNvPr id="48" name="Object 18">
            <a:extLst>
              <a:ext uri="{FF2B5EF4-FFF2-40B4-BE49-F238E27FC236}">
                <a16:creationId xmlns:a16="http://schemas.microsoft.com/office/drawing/2014/main" id="{000DE705-7804-4593-A041-8480F49C833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grayscl/>
          </a:blip>
          <a:stretch>
            <a:fillRect/>
          </a:stretch>
        </p:blipFill>
        <p:spPr>
          <a:xfrm>
            <a:off x="3493358" y="3670096"/>
            <a:ext cx="2004753" cy="2011487"/>
          </a:xfrm>
          <a:prstGeom prst="rect">
            <a:avLst/>
          </a:prstGeom>
        </p:spPr>
      </p:pic>
      <p:sp>
        <p:nvSpPr>
          <p:cNvPr id="49" name="Object 21">
            <a:extLst>
              <a:ext uri="{FF2B5EF4-FFF2-40B4-BE49-F238E27FC236}">
                <a16:creationId xmlns:a16="http://schemas.microsoft.com/office/drawing/2014/main" id="{A1AF3C35-25FA-4D53-A63C-FD9A0934F6E9}"/>
              </a:ext>
            </a:extLst>
          </p:cNvPr>
          <p:cNvSpPr txBox="1"/>
          <p:nvPr/>
        </p:nvSpPr>
        <p:spPr>
          <a:xfrm>
            <a:off x="3490489" y="4648950"/>
            <a:ext cx="2010489" cy="26880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 defTabSz="1318801" eaLnBrk="0" hangingPunct="0">
              <a:spcAft>
                <a:spcPts val="595"/>
              </a:spcAft>
              <a:buSzPct val="100000"/>
              <a:defRPr/>
            </a:pPr>
            <a:r>
              <a:rPr lang="ko-KR" altLang="en-US" sz="1400" kern="0" spc="-4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전략 및</a:t>
            </a:r>
            <a:r>
              <a:rPr lang="en-US" altLang="ko-KR" sz="1400" kern="0" spc="-4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sz="1400" kern="0" spc="-4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로드맵 구체화</a:t>
            </a:r>
            <a:endParaRPr lang="en-US" altLang="ko-KR" sz="1400" kern="0" spc="-40" dirty="0"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pic>
        <p:nvPicPr>
          <p:cNvPr id="50" name="Object 26">
            <a:extLst>
              <a:ext uri="{FF2B5EF4-FFF2-40B4-BE49-F238E27FC236}">
                <a16:creationId xmlns:a16="http://schemas.microsoft.com/office/drawing/2014/main" id="{8E2DD612-20F9-40B8-8437-ADB631F1C7B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45618" y="3631037"/>
            <a:ext cx="2043681" cy="2050546"/>
          </a:xfrm>
          <a:prstGeom prst="rect">
            <a:avLst/>
          </a:prstGeom>
        </p:spPr>
      </p:pic>
      <p:sp>
        <p:nvSpPr>
          <p:cNvPr id="51" name="Object 29">
            <a:extLst>
              <a:ext uri="{FF2B5EF4-FFF2-40B4-BE49-F238E27FC236}">
                <a16:creationId xmlns:a16="http://schemas.microsoft.com/office/drawing/2014/main" id="{2EEE138B-699D-41A2-B17F-9229A6A981E1}"/>
              </a:ext>
            </a:extLst>
          </p:cNvPr>
          <p:cNvSpPr txBox="1"/>
          <p:nvPr/>
        </p:nvSpPr>
        <p:spPr>
          <a:xfrm>
            <a:off x="6730836" y="4489956"/>
            <a:ext cx="187324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00" dirty="0">
                <a:solidFill>
                  <a:srgbClr val="00000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Regular" pitchFamily="34" charset="0"/>
              </a:rPr>
              <a:t>경영개선 및 </a:t>
            </a:r>
          </a:p>
          <a:p>
            <a:pPr algn="ctr"/>
            <a:r>
              <a:rPr lang="ko-KR" altLang="en-US" sz="1400" dirty="0">
                <a:solidFill>
                  <a:srgbClr val="00000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Regular" pitchFamily="34" charset="0"/>
              </a:rPr>
              <a:t>조직경쟁력 강화</a:t>
            </a:r>
          </a:p>
        </p:txBody>
      </p:sp>
      <p:grpSp>
        <p:nvGrpSpPr>
          <p:cNvPr id="52" name="그룹 1018">
            <a:extLst>
              <a:ext uri="{FF2B5EF4-FFF2-40B4-BE49-F238E27FC236}">
                <a16:creationId xmlns:a16="http://schemas.microsoft.com/office/drawing/2014/main" id="{AE0A652C-D1E2-4614-916A-C85971996784}"/>
              </a:ext>
            </a:extLst>
          </p:cNvPr>
          <p:cNvGrpSpPr/>
          <p:nvPr/>
        </p:nvGrpSpPr>
        <p:grpSpPr>
          <a:xfrm>
            <a:off x="2775491" y="4576548"/>
            <a:ext cx="379868" cy="350617"/>
            <a:chOff x="4082394" y="5397130"/>
            <a:chExt cx="490039" cy="442462"/>
          </a:xfrm>
        </p:grpSpPr>
        <p:pic>
          <p:nvPicPr>
            <p:cNvPr id="65" name="Object 72">
              <a:extLst>
                <a:ext uri="{FF2B5EF4-FFF2-40B4-BE49-F238E27FC236}">
                  <a16:creationId xmlns:a16="http://schemas.microsoft.com/office/drawing/2014/main" id="{261B6B2A-0208-4AEB-A863-494478591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082394" y="5397130"/>
              <a:ext cx="490039" cy="442462"/>
            </a:xfrm>
            <a:prstGeom prst="rect">
              <a:avLst/>
            </a:prstGeom>
          </p:spPr>
        </p:pic>
      </p:grpSp>
      <p:grpSp>
        <p:nvGrpSpPr>
          <p:cNvPr id="53" name="그룹 1018">
            <a:extLst>
              <a:ext uri="{FF2B5EF4-FFF2-40B4-BE49-F238E27FC236}">
                <a16:creationId xmlns:a16="http://schemas.microsoft.com/office/drawing/2014/main" id="{1EE87E37-FCD3-4602-B058-B3CF6AB9AAA5}"/>
              </a:ext>
            </a:extLst>
          </p:cNvPr>
          <p:cNvGrpSpPr/>
          <p:nvPr/>
        </p:nvGrpSpPr>
        <p:grpSpPr>
          <a:xfrm>
            <a:off x="5914026" y="4612138"/>
            <a:ext cx="379868" cy="350617"/>
            <a:chOff x="4082394" y="5397130"/>
            <a:chExt cx="490039" cy="442462"/>
          </a:xfrm>
        </p:grpSpPr>
        <p:pic>
          <p:nvPicPr>
            <p:cNvPr id="64" name="Object 72">
              <a:extLst>
                <a:ext uri="{FF2B5EF4-FFF2-40B4-BE49-F238E27FC236}">
                  <a16:creationId xmlns:a16="http://schemas.microsoft.com/office/drawing/2014/main" id="{6DDC1345-BB0D-4434-BD77-99209240161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082394" y="5397130"/>
              <a:ext cx="490039" cy="442462"/>
            </a:xfrm>
            <a:prstGeom prst="rect">
              <a:avLst/>
            </a:prstGeom>
          </p:spPr>
        </p:pic>
      </p:grpSp>
      <p:grpSp>
        <p:nvGrpSpPr>
          <p:cNvPr id="54" name="그룹 1029">
            <a:extLst>
              <a:ext uri="{FF2B5EF4-FFF2-40B4-BE49-F238E27FC236}">
                <a16:creationId xmlns:a16="http://schemas.microsoft.com/office/drawing/2014/main" id="{C7164E3D-6C3D-4D02-9F17-05B14A22DB1E}"/>
              </a:ext>
            </a:extLst>
          </p:cNvPr>
          <p:cNvGrpSpPr/>
          <p:nvPr/>
        </p:nvGrpSpPr>
        <p:grpSpPr>
          <a:xfrm>
            <a:off x="177949" y="2913715"/>
            <a:ext cx="4538067" cy="369332"/>
            <a:chOff x="7848283" y="3269134"/>
            <a:chExt cx="8365527" cy="680831"/>
          </a:xfrm>
        </p:grpSpPr>
        <p:sp>
          <p:nvSpPr>
            <p:cNvPr id="61" name="Object 88">
              <a:extLst>
                <a:ext uri="{FF2B5EF4-FFF2-40B4-BE49-F238E27FC236}">
                  <a16:creationId xmlns:a16="http://schemas.microsoft.com/office/drawing/2014/main" id="{067FF0C8-5D8A-4203-8321-3C45963F28E3}"/>
                </a:ext>
              </a:extLst>
            </p:cNvPr>
            <p:cNvSpPr txBox="1"/>
            <p:nvPr/>
          </p:nvSpPr>
          <p:spPr>
            <a:xfrm>
              <a:off x="8299727" y="3269134"/>
              <a:ext cx="7914083" cy="6808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ko-KR" altLang="en-US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수탁사업 효율화 전략에 따른 실행 로드맵</a:t>
              </a:r>
              <a:endParaRPr lang="en-US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grpSp>
          <p:nvGrpSpPr>
            <p:cNvPr id="62" name="그룹 1030">
              <a:extLst>
                <a:ext uri="{FF2B5EF4-FFF2-40B4-BE49-F238E27FC236}">
                  <a16:creationId xmlns:a16="http://schemas.microsoft.com/office/drawing/2014/main" id="{001F6319-8988-4467-ABEA-929041476A5E}"/>
                </a:ext>
              </a:extLst>
            </p:cNvPr>
            <p:cNvGrpSpPr/>
            <p:nvPr/>
          </p:nvGrpSpPr>
          <p:grpSpPr>
            <a:xfrm>
              <a:off x="7848283" y="3422573"/>
              <a:ext cx="361291" cy="361291"/>
              <a:chOff x="7848283" y="3422573"/>
              <a:chExt cx="361291" cy="361291"/>
            </a:xfrm>
          </p:grpSpPr>
          <p:pic>
            <p:nvPicPr>
              <p:cNvPr id="63" name="Object 89">
                <a:extLst>
                  <a:ext uri="{FF2B5EF4-FFF2-40B4-BE49-F238E27FC236}">
                    <a16:creationId xmlns:a16="http://schemas.microsoft.com/office/drawing/2014/main" id="{083226C5-DE6C-4B11-ADAE-6F883470D8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848283" y="3422573"/>
                <a:ext cx="361291" cy="361291"/>
              </a:xfrm>
              <a:prstGeom prst="rect">
                <a:avLst/>
              </a:prstGeom>
            </p:spPr>
          </p:pic>
        </p:grpSp>
      </p:grpSp>
      <p:sp>
        <p:nvSpPr>
          <p:cNvPr id="55" name="Object 13">
            <a:extLst>
              <a:ext uri="{FF2B5EF4-FFF2-40B4-BE49-F238E27FC236}">
                <a16:creationId xmlns:a16="http://schemas.microsoft.com/office/drawing/2014/main" id="{CAD546B6-A89F-40B4-9247-7DE36A35B351}"/>
              </a:ext>
            </a:extLst>
          </p:cNvPr>
          <p:cNvSpPr txBox="1"/>
          <p:nvPr/>
        </p:nvSpPr>
        <p:spPr>
          <a:xfrm>
            <a:off x="461289" y="3965481"/>
            <a:ext cx="187324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Regular" pitchFamily="34" charset="0"/>
              </a:rPr>
              <a:t>2022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Regular" pitchFamily="34" charset="0"/>
              </a:rPr>
              <a:t>년</a:t>
            </a:r>
            <a:endParaRPr lang="en-US" sz="1200" dirty="0">
              <a:solidFill>
                <a:schemeClr val="accent1">
                  <a:lumMod val="50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56" name="Object 13">
            <a:extLst>
              <a:ext uri="{FF2B5EF4-FFF2-40B4-BE49-F238E27FC236}">
                <a16:creationId xmlns:a16="http://schemas.microsoft.com/office/drawing/2014/main" id="{827F1D67-4586-46A9-BEBD-275CCFBC783A}"/>
              </a:ext>
            </a:extLst>
          </p:cNvPr>
          <p:cNvSpPr txBox="1"/>
          <p:nvPr/>
        </p:nvSpPr>
        <p:spPr>
          <a:xfrm>
            <a:off x="3559112" y="3986917"/>
            <a:ext cx="1873247" cy="2956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00" dirty="0">
                <a:solidFill>
                  <a:schemeClr val="accent1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2023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년</a:t>
            </a:r>
            <a:endParaRPr lang="en-US" sz="1600" dirty="0">
              <a:solidFill>
                <a:schemeClr val="accent1">
                  <a:lumMod val="50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57" name="Object 13">
            <a:extLst>
              <a:ext uri="{FF2B5EF4-FFF2-40B4-BE49-F238E27FC236}">
                <a16:creationId xmlns:a16="http://schemas.microsoft.com/office/drawing/2014/main" id="{35471993-59E1-43B9-AD48-252F2749167A}"/>
              </a:ext>
            </a:extLst>
          </p:cNvPr>
          <p:cNvSpPr txBox="1"/>
          <p:nvPr/>
        </p:nvSpPr>
        <p:spPr>
          <a:xfrm>
            <a:off x="6730836" y="3965481"/>
            <a:ext cx="187324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Noto Sans CJK KR Regular" pitchFamily="34" charset="0"/>
              </a:rPr>
              <a:t>향 후</a:t>
            </a:r>
            <a:endParaRPr lang="en-US" sz="1200" dirty="0">
              <a:solidFill>
                <a:schemeClr val="accent1">
                  <a:lumMod val="50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58" name="Object 21">
            <a:extLst>
              <a:ext uri="{FF2B5EF4-FFF2-40B4-BE49-F238E27FC236}">
                <a16:creationId xmlns:a16="http://schemas.microsoft.com/office/drawing/2014/main" id="{65666775-FDA3-4551-904E-83F0BE099B1C}"/>
              </a:ext>
            </a:extLst>
          </p:cNvPr>
          <p:cNvSpPr txBox="1"/>
          <p:nvPr/>
        </p:nvSpPr>
        <p:spPr>
          <a:xfrm>
            <a:off x="3490489" y="4470164"/>
            <a:ext cx="2010489" cy="2150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 defTabSz="1318801" eaLnBrk="0" hangingPunct="0">
              <a:spcAft>
                <a:spcPts val="595"/>
              </a:spcAft>
              <a:buSzPct val="100000"/>
              <a:defRPr/>
            </a:pPr>
            <a:r>
              <a:rPr lang="ko-KR" altLang="en-US" sz="1000" kern="0" spc="-4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경영수지 개선을 위한</a:t>
            </a:r>
            <a:endParaRPr lang="en-US" altLang="ko-KR" sz="1000" kern="0" spc="-40" dirty="0"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</p:txBody>
      </p:sp>
      <p:sp>
        <p:nvSpPr>
          <p:cNvPr id="59" name="Object 15">
            <a:extLst>
              <a:ext uri="{FF2B5EF4-FFF2-40B4-BE49-F238E27FC236}">
                <a16:creationId xmlns:a16="http://schemas.microsoft.com/office/drawing/2014/main" id="{DCA52781-DFF9-4FC1-94B8-6BAB630C8CFB}"/>
              </a:ext>
            </a:extLst>
          </p:cNvPr>
          <p:cNvSpPr txBox="1"/>
          <p:nvPr/>
        </p:nvSpPr>
        <p:spPr>
          <a:xfrm>
            <a:off x="3377671" y="5805345"/>
            <a:ext cx="2319746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수탁사업의 심사분석 환류</a:t>
            </a:r>
            <a:endParaRPr lang="en-US" altLang="ko-KR" sz="12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수탁사업의 자체사업화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추진을 </a:t>
            </a:r>
            <a:endParaRPr lang="en-US" altLang="ko-KR" sz="12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위한 전략 마련 </a:t>
            </a:r>
            <a:endParaRPr lang="en-US" altLang="ko-KR" sz="12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60" name="Object 15">
            <a:extLst>
              <a:ext uri="{FF2B5EF4-FFF2-40B4-BE49-F238E27FC236}">
                <a16:creationId xmlns:a16="http://schemas.microsoft.com/office/drawing/2014/main" id="{C32E312C-D257-42D3-B1C4-6FB2A76CDA14}"/>
              </a:ext>
            </a:extLst>
          </p:cNvPr>
          <p:cNvSpPr txBox="1"/>
          <p:nvPr/>
        </p:nvSpPr>
        <p:spPr>
          <a:xfrm>
            <a:off x="6768983" y="5805345"/>
            <a:ext cx="1763457" cy="61555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2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연차별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개선 지속 추진</a:t>
            </a:r>
          </a:p>
          <a:p>
            <a:r>
              <a: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-  </a:t>
            </a:r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자체사업 비중 확대</a:t>
            </a:r>
          </a:p>
          <a:p>
            <a:r>
              <a: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-  </a:t>
            </a:r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공사 수익 구조 개선</a:t>
            </a:r>
          </a:p>
        </p:txBody>
      </p:sp>
    </p:spTree>
    <p:extLst>
      <p:ext uri="{BB962C8B-B14F-4D97-AF65-F5344CB8AC3E}">
        <p14:creationId xmlns:p14="http://schemas.microsoft.com/office/powerpoint/2010/main" val="2593580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공사의 위상과 재정운영 건전성 강화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4D6327-F902-415B-81A4-92635E41D05E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30" name="Object 10">
            <a:extLst>
              <a:ext uri="{FF2B5EF4-FFF2-40B4-BE49-F238E27FC236}">
                <a16:creationId xmlns:a16="http://schemas.microsoft.com/office/drawing/2014/main" id="{54B4595D-8260-4542-8447-90B9F08BE35B}"/>
              </a:ext>
            </a:extLst>
          </p:cNvPr>
          <p:cNvSpPr txBox="1"/>
          <p:nvPr/>
        </p:nvSpPr>
        <p:spPr>
          <a:xfrm>
            <a:off x="181744" y="2420888"/>
            <a:ext cx="3526160" cy="430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‘</a:t>
            </a:r>
            <a:r>
              <a:rPr lang="ko-KR" altLang="en-US" sz="2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측정</a:t>
            </a:r>
            <a:r>
              <a:rPr lang="en-US" altLang="ko-KR" sz="2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’ </a:t>
            </a:r>
            <a:r>
              <a:rPr lang="ko-KR" altLang="en-US" sz="2200" dirty="0">
                <a:solidFill>
                  <a:srgbClr val="00206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되는 것은 </a:t>
            </a:r>
            <a:r>
              <a:rPr lang="en-US" altLang="ko-KR" sz="2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'</a:t>
            </a:r>
            <a:r>
              <a:rPr lang="ko-KR" altLang="en-US" sz="2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관리</a:t>
            </a:r>
            <a:r>
              <a:rPr lang="en-US" altLang="ko-KR" sz="2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'</a:t>
            </a:r>
            <a:r>
              <a:rPr lang="ko-KR" altLang="en-US" sz="2200" dirty="0">
                <a:solidFill>
                  <a:srgbClr val="00206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된다</a:t>
            </a:r>
            <a:endParaRPr lang="en-US" sz="2200" dirty="0">
              <a:solidFill>
                <a:srgbClr val="002060"/>
              </a:solidFill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</p:txBody>
      </p:sp>
      <p:sp>
        <p:nvSpPr>
          <p:cNvPr id="42" name="Object 5">
            <a:extLst>
              <a:ext uri="{FF2B5EF4-FFF2-40B4-BE49-F238E27FC236}">
                <a16:creationId xmlns:a16="http://schemas.microsoft.com/office/drawing/2014/main" id="{A7D52660-68D4-488D-957F-04A10AA9C025}"/>
              </a:ext>
            </a:extLst>
          </p:cNvPr>
          <p:cNvSpPr txBox="1"/>
          <p:nvPr/>
        </p:nvSpPr>
        <p:spPr>
          <a:xfrm>
            <a:off x="163860" y="1418356"/>
            <a:ext cx="3318745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데이터 기반의</a:t>
            </a:r>
            <a:endParaRPr lang="en-US" altLang="ko-KR" sz="3000" dirty="0">
              <a:solidFill>
                <a:srgbClr val="39515F"/>
              </a:solidFill>
              <a:latin typeface="나눔스퀘어OTF ExtraBold" panose="020B0600000101010101" pitchFamily="34" charset="-127"/>
              <a:ea typeface="나눔스퀘어OTF ExtraBold" panose="020B0600000101010101" pitchFamily="34" charset="-127"/>
              <a:cs typeface="Noto Sans CJK KR Bold" pitchFamily="34" charset="0"/>
            </a:endParaRPr>
          </a:p>
          <a:p>
            <a:r>
              <a:rPr lang="ko-KR" altLang="en-US" sz="30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성과관리 체계확립</a:t>
            </a:r>
            <a:endParaRPr lang="en-US" sz="300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</p:txBody>
      </p:sp>
      <p:sp>
        <p:nvSpPr>
          <p:cNvPr id="48" name="Object 88">
            <a:extLst>
              <a:ext uri="{FF2B5EF4-FFF2-40B4-BE49-F238E27FC236}">
                <a16:creationId xmlns:a16="http://schemas.microsoft.com/office/drawing/2014/main" id="{56A57D3E-3AD9-40E5-A653-7A8CC4AC95FC}"/>
              </a:ext>
            </a:extLst>
          </p:cNvPr>
          <p:cNvSpPr txBox="1"/>
          <p:nvPr/>
        </p:nvSpPr>
        <p:spPr>
          <a:xfrm>
            <a:off x="181744" y="2926462"/>
            <a:ext cx="3353608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1400" dirty="0">
                <a:solidFill>
                  <a:srgbClr val="41414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경영개선을 위한 </a:t>
            </a:r>
            <a:r>
              <a:rPr lang="ko-KR" altLang="en-US" sz="1600" dirty="0">
                <a:solidFill>
                  <a:srgbClr val="41414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파주도시관광공사만의</a:t>
            </a:r>
            <a:endParaRPr lang="en-US" altLang="ko-KR" sz="1400" dirty="0">
              <a:solidFill>
                <a:srgbClr val="414141"/>
              </a:solidFill>
              <a:latin typeface="나눔스퀘어OTF" panose="020B0600000101010101" pitchFamily="34" charset="-127"/>
              <a:ea typeface="나눔스퀘어OTF" panose="020B0600000101010101" pitchFamily="34" charset="-127"/>
              <a:cs typeface="Pretendard" pitchFamily="34" charset="0"/>
            </a:endParaRPr>
          </a:p>
          <a:p>
            <a:r>
              <a:rPr lang="ko-KR" altLang="en-US" sz="1400" dirty="0">
                <a:solidFill>
                  <a:srgbClr val="41414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맞춤형 성과관리 시스템 구축</a:t>
            </a:r>
            <a:endParaRPr lang="en-US" sz="1400" dirty="0">
              <a:solidFill>
                <a:srgbClr val="414141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E3191FC9-0DF9-4991-B9A8-7A6657678363}"/>
              </a:ext>
            </a:extLst>
          </p:cNvPr>
          <p:cNvGrpSpPr/>
          <p:nvPr/>
        </p:nvGrpSpPr>
        <p:grpSpPr>
          <a:xfrm>
            <a:off x="291195" y="3694119"/>
            <a:ext cx="2962617" cy="2428750"/>
            <a:chOff x="817084" y="5224395"/>
            <a:chExt cx="4907331" cy="3991374"/>
          </a:xfrm>
        </p:grpSpPr>
        <p:grpSp>
          <p:nvGrpSpPr>
            <p:cNvPr id="50" name="그룹 1007">
              <a:extLst>
                <a:ext uri="{FF2B5EF4-FFF2-40B4-BE49-F238E27FC236}">
                  <a16:creationId xmlns:a16="http://schemas.microsoft.com/office/drawing/2014/main" id="{D2E967FE-5F78-44F3-9BB5-A02EF33423C4}"/>
                </a:ext>
              </a:extLst>
            </p:cNvPr>
            <p:cNvGrpSpPr/>
            <p:nvPr/>
          </p:nvGrpSpPr>
          <p:grpSpPr>
            <a:xfrm rot="370561">
              <a:off x="1938580" y="6723348"/>
              <a:ext cx="1011550" cy="678831"/>
              <a:chOff x="12419703" y="3781126"/>
              <a:chExt cx="1124927" cy="333333"/>
            </a:xfrm>
          </p:grpSpPr>
          <p:pic>
            <p:nvPicPr>
              <p:cNvPr id="64" name="Object 33">
                <a:extLst>
                  <a:ext uri="{FF2B5EF4-FFF2-40B4-BE49-F238E27FC236}">
                    <a16:creationId xmlns:a16="http://schemas.microsoft.com/office/drawing/2014/main" id="{351628EC-7E96-4EDE-B2D8-16F660195C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3600000">
                <a:off x="12419703" y="3781126"/>
                <a:ext cx="1124927" cy="333333"/>
              </a:xfrm>
              <a:prstGeom prst="rect">
                <a:avLst/>
              </a:prstGeom>
            </p:spPr>
          </p:pic>
        </p:grpSp>
        <p:grpSp>
          <p:nvGrpSpPr>
            <p:cNvPr id="51" name="그룹 1007">
              <a:extLst>
                <a:ext uri="{FF2B5EF4-FFF2-40B4-BE49-F238E27FC236}">
                  <a16:creationId xmlns:a16="http://schemas.microsoft.com/office/drawing/2014/main" id="{DEB15C34-AC50-4501-B096-033F0E649E55}"/>
                </a:ext>
              </a:extLst>
            </p:cNvPr>
            <p:cNvGrpSpPr/>
            <p:nvPr/>
          </p:nvGrpSpPr>
          <p:grpSpPr>
            <a:xfrm rot="21229439" flipV="1">
              <a:off x="3765247" y="6779459"/>
              <a:ext cx="973747" cy="637138"/>
              <a:chOff x="12419703" y="3781126"/>
              <a:chExt cx="1124927" cy="333333"/>
            </a:xfrm>
          </p:grpSpPr>
          <p:pic>
            <p:nvPicPr>
              <p:cNvPr id="63" name="Object 33">
                <a:extLst>
                  <a:ext uri="{FF2B5EF4-FFF2-40B4-BE49-F238E27FC236}">
                    <a16:creationId xmlns:a16="http://schemas.microsoft.com/office/drawing/2014/main" id="{613363B5-E283-49EE-BCD5-95DCE8FC29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3600000">
                <a:off x="12419703" y="3781126"/>
                <a:ext cx="1124927" cy="333333"/>
              </a:xfrm>
              <a:prstGeom prst="rect">
                <a:avLst/>
              </a:prstGeom>
            </p:spPr>
          </p:pic>
        </p:grpSp>
        <p:grpSp>
          <p:nvGrpSpPr>
            <p:cNvPr id="52" name="그룹 1007">
              <a:extLst>
                <a:ext uri="{FF2B5EF4-FFF2-40B4-BE49-F238E27FC236}">
                  <a16:creationId xmlns:a16="http://schemas.microsoft.com/office/drawing/2014/main" id="{4EA7D861-E141-43D7-8DF6-EF6DD02A8D30}"/>
                </a:ext>
              </a:extLst>
            </p:cNvPr>
            <p:cNvGrpSpPr/>
            <p:nvPr/>
          </p:nvGrpSpPr>
          <p:grpSpPr>
            <a:xfrm rot="3609691">
              <a:off x="3117720" y="7192152"/>
              <a:ext cx="271948" cy="2779757"/>
              <a:chOff x="12706832" y="3374133"/>
              <a:chExt cx="333333" cy="1292054"/>
            </a:xfrm>
          </p:grpSpPr>
          <p:pic>
            <p:nvPicPr>
              <p:cNvPr id="62" name="Object 33">
                <a:extLst>
                  <a:ext uri="{FF2B5EF4-FFF2-40B4-BE49-F238E27FC236}">
                    <a16:creationId xmlns:a16="http://schemas.microsoft.com/office/drawing/2014/main" id="{7EAE5F2B-77CB-43A1-A8A3-6B6A8EDDCF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18000000">
                <a:off x="12227472" y="3853493"/>
                <a:ext cx="1292054" cy="333333"/>
              </a:xfrm>
              <a:prstGeom prst="rect">
                <a:avLst/>
              </a:prstGeom>
            </p:spPr>
          </p:pic>
        </p:grpSp>
        <p:grpSp>
          <p:nvGrpSpPr>
            <p:cNvPr id="53" name="그룹 1003">
              <a:extLst>
                <a:ext uri="{FF2B5EF4-FFF2-40B4-BE49-F238E27FC236}">
                  <a16:creationId xmlns:a16="http://schemas.microsoft.com/office/drawing/2014/main" id="{15B972AE-AA17-4C75-856A-298D51E93ABF}"/>
                </a:ext>
              </a:extLst>
            </p:cNvPr>
            <p:cNvGrpSpPr/>
            <p:nvPr/>
          </p:nvGrpSpPr>
          <p:grpSpPr>
            <a:xfrm>
              <a:off x="2593155" y="5224395"/>
              <a:ext cx="1398838" cy="1406223"/>
              <a:chOff x="13266193" y="1921390"/>
              <a:chExt cx="1917614" cy="1917614"/>
            </a:xfrm>
          </p:grpSpPr>
          <p:pic>
            <p:nvPicPr>
              <p:cNvPr id="61" name="Object 15">
                <a:extLst>
                  <a:ext uri="{FF2B5EF4-FFF2-40B4-BE49-F238E27FC236}">
                    <a16:creationId xmlns:a16="http://schemas.microsoft.com/office/drawing/2014/main" id="{B7151846-5AA3-4062-9C21-0F751DE6FD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3266193" y="1921390"/>
                <a:ext cx="1917614" cy="1917614"/>
              </a:xfrm>
              <a:prstGeom prst="rect">
                <a:avLst/>
              </a:prstGeom>
            </p:spPr>
          </p:pic>
        </p:grpSp>
        <p:sp>
          <p:nvSpPr>
            <p:cNvPr id="54" name="Object 18">
              <a:extLst>
                <a:ext uri="{FF2B5EF4-FFF2-40B4-BE49-F238E27FC236}">
                  <a16:creationId xmlns:a16="http://schemas.microsoft.com/office/drawing/2014/main" id="{BC039E4B-D553-4308-80B2-647AB7C8A127}"/>
                </a:ext>
              </a:extLst>
            </p:cNvPr>
            <p:cNvSpPr txBox="1"/>
            <p:nvPr/>
          </p:nvSpPr>
          <p:spPr>
            <a:xfrm>
              <a:off x="2753219" y="5560074"/>
              <a:ext cx="1078709" cy="7742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EB_U" pitchFamily="34" charset="0"/>
                </a:rPr>
                <a:t>주기적</a:t>
              </a:r>
              <a:endParaRPr lang="en-US" altLang="ko-KR" sz="120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THELuxGoEB_U" pitchFamily="34" charset="0"/>
              </a:endParaRPr>
            </a:p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측정</a:t>
              </a:r>
              <a:endParaRPr lang="en-US" sz="120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grpSp>
          <p:nvGrpSpPr>
            <p:cNvPr id="55" name="그룹 1004">
              <a:extLst>
                <a:ext uri="{FF2B5EF4-FFF2-40B4-BE49-F238E27FC236}">
                  <a16:creationId xmlns:a16="http://schemas.microsoft.com/office/drawing/2014/main" id="{555B0F01-668A-48DD-9956-6B1DCD506A4F}"/>
                </a:ext>
              </a:extLst>
            </p:cNvPr>
            <p:cNvGrpSpPr/>
            <p:nvPr/>
          </p:nvGrpSpPr>
          <p:grpSpPr>
            <a:xfrm>
              <a:off x="4325577" y="7809546"/>
              <a:ext cx="1398838" cy="1406223"/>
              <a:chOff x="14998615" y="4506541"/>
              <a:chExt cx="1917614" cy="1917614"/>
            </a:xfrm>
          </p:grpSpPr>
          <p:pic>
            <p:nvPicPr>
              <p:cNvPr id="60" name="Object 20">
                <a:extLst>
                  <a:ext uri="{FF2B5EF4-FFF2-40B4-BE49-F238E27FC236}">
                    <a16:creationId xmlns:a16="http://schemas.microsoft.com/office/drawing/2014/main" id="{041AC2EC-D4D1-452E-93FD-6E29DE97E7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4998615" y="4506541"/>
                <a:ext cx="1917614" cy="1917614"/>
              </a:xfrm>
              <a:prstGeom prst="rect">
                <a:avLst/>
              </a:prstGeom>
            </p:spPr>
          </p:pic>
        </p:grpSp>
        <p:sp>
          <p:nvSpPr>
            <p:cNvPr id="56" name="Object 23">
              <a:extLst>
                <a:ext uri="{FF2B5EF4-FFF2-40B4-BE49-F238E27FC236}">
                  <a16:creationId xmlns:a16="http://schemas.microsoft.com/office/drawing/2014/main" id="{2CE0FC71-383A-4C40-8A7C-3CDFD9B452EC}"/>
                </a:ext>
              </a:extLst>
            </p:cNvPr>
            <p:cNvSpPr txBox="1"/>
            <p:nvPr/>
          </p:nvSpPr>
          <p:spPr>
            <a:xfrm>
              <a:off x="4455051" y="8137253"/>
              <a:ext cx="1139891" cy="7742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체계적</a:t>
              </a:r>
              <a:endParaRPr lang="en-US" altLang="ko-KR" sz="120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관리</a:t>
              </a:r>
              <a:endParaRPr lang="en-US" sz="120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grpSp>
          <p:nvGrpSpPr>
            <p:cNvPr id="57" name="그룹 1005">
              <a:extLst>
                <a:ext uri="{FF2B5EF4-FFF2-40B4-BE49-F238E27FC236}">
                  <a16:creationId xmlns:a16="http://schemas.microsoft.com/office/drawing/2014/main" id="{2D900382-C32F-4EE9-8D2B-7B98FF9D17E0}"/>
                </a:ext>
              </a:extLst>
            </p:cNvPr>
            <p:cNvGrpSpPr/>
            <p:nvPr/>
          </p:nvGrpSpPr>
          <p:grpSpPr>
            <a:xfrm>
              <a:off x="817084" y="7809546"/>
              <a:ext cx="1398838" cy="1406223"/>
              <a:chOff x="11490122" y="4506541"/>
              <a:chExt cx="1917614" cy="1917614"/>
            </a:xfrm>
          </p:grpSpPr>
          <p:pic>
            <p:nvPicPr>
              <p:cNvPr id="59" name="Object 25">
                <a:extLst>
                  <a:ext uri="{FF2B5EF4-FFF2-40B4-BE49-F238E27FC236}">
                    <a16:creationId xmlns:a16="http://schemas.microsoft.com/office/drawing/2014/main" id="{1435A388-5EE4-446C-98BD-0153E0326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490122" y="4506541"/>
                <a:ext cx="1917614" cy="1917614"/>
              </a:xfrm>
              <a:prstGeom prst="rect">
                <a:avLst/>
              </a:prstGeom>
            </p:spPr>
          </p:pic>
        </p:grpSp>
        <p:sp>
          <p:nvSpPr>
            <p:cNvPr id="58" name="Object 18">
              <a:extLst>
                <a:ext uri="{FF2B5EF4-FFF2-40B4-BE49-F238E27FC236}">
                  <a16:creationId xmlns:a16="http://schemas.microsoft.com/office/drawing/2014/main" id="{7793205F-6A2B-4F76-B934-3834E8FC5C82}"/>
                </a:ext>
              </a:extLst>
            </p:cNvPr>
            <p:cNvSpPr txBox="1"/>
            <p:nvPr/>
          </p:nvSpPr>
          <p:spPr>
            <a:xfrm>
              <a:off x="955612" y="8137253"/>
              <a:ext cx="1121780" cy="7742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면밀한</a:t>
              </a:r>
              <a:endParaRPr lang="en-US" altLang="ko-KR" sz="120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200" dirty="0">
                  <a:solidFill>
                    <a:schemeClr val="bg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분석</a:t>
              </a:r>
              <a:endParaRPr lang="en-US" sz="120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</p:grpSp>
      <p:pic>
        <p:nvPicPr>
          <p:cNvPr id="66" name="Object 2">
            <a:extLst>
              <a:ext uri="{FF2B5EF4-FFF2-40B4-BE49-F238E27FC236}">
                <a16:creationId xmlns:a16="http://schemas.microsoft.com/office/drawing/2014/main" id="{BE8D6592-B0BC-4102-9605-98AF4C6A8CA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79994" y="1149327"/>
            <a:ext cx="5760639" cy="5708673"/>
          </a:xfrm>
          <a:prstGeom prst="rect">
            <a:avLst/>
          </a:prstGeom>
        </p:spPr>
      </p:pic>
      <p:sp>
        <p:nvSpPr>
          <p:cNvPr id="68" name="직사각형 67">
            <a:extLst>
              <a:ext uri="{FF2B5EF4-FFF2-40B4-BE49-F238E27FC236}">
                <a16:creationId xmlns:a16="http://schemas.microsoft.com/office/drawing/2014/main" id="{6BE0177A-C7F3-419B-9902-4E6EB7BA1959}"/>
              </a:ext>
            </a:extLst>
          </p:cNvPr>
          <p:cNvSpPr/>
          <p:nvPr/>
        </p:nvSpPr>
        <p:spPr>
          <a:xfrm>
            <a:off x="3734712" y="5140622"/>
            <a:ext cx="5245428" cy="1474840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/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021C6A08-4AEB-4BC4-A2C8-EEB0A95058AD}"/>
              </a:ext>
            </a:extLst>
          </p:cNvPr>
          <p:cNvSpPr/>
          <p:nvPr/>
        </p:nvSpPr>
        <p:spPr>
          <a:xfrm>
            <a:off x="3783351" y="2038450"/>
            <a:ext cx="5178905" cy="2216334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/>
          </a:p>
        </p:txBody>
      </p:sp>
      <p:grpSp>
        <p:nvGrpSpPr>
          <p:cNvPr id="70" name="그룹 1029">
            <a:extLst>
              <a:ext uri="{FF2B5EF4-FFF2-40B4-BE49-F238E27FC236}">
                <a16:creationId xmlns:a16="http://schemas.microsoft.com/office/drawing/2014/main" id="{F9BE9CD5-FE11-43E2-90E0-EAA4462A4E45}"/>
              </a:ext>
            </a:extLst>
          </p:cNvPr>
          <p:cNvGrpSpPr/>
          <p:nvPr/>
        </p:nvGrpSpPr>
        <p:grpSpPr>
          <a:xfrm>
            <a:off x="3779912" y="1391863"/>
            <a:ext cx="2421909" cy="338554"/>
            <a:chOff x="7848283" y="3289732"/>
            <a:chExt cx="4065175" cy="568263"/>
          </a:xfrm>
        </p:grpSpPr>
        <p:sp>
          <p:nvSpPr>
            <p:cNvPr id="92" name="Object 88">
              <a:extLst>
                <a:ext uri="{FF2B5EF4-FFF2-40B4-BE49-F238E27FC236}">
                  <a16:creationId xmlns:a16="http://schemas.microsoft.com/office/drawing/2014/main" id="{A10DE3BB-0C5A-4E4A-907C-AD7CCBBA3889}"/>
                </a:ext>
              </a:extLst>
            </p:cNvPr>
            <p:cNvSpPr txBox="1"/>
            <p:nvPr/>
          </p:nvSpPr>
          <p:spPr>
            <a:xfrm>
              <a:off x="8299727" y="3289732"/>
              <a:ext cx="3613731" cy="56826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ko-KR" altLang="en-US" sz="16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주기적 경영 성과관리</a:t>
              </a:r>
              <a:endParaRPr lang="en-US" sz="16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grpSp>
          <p:nvGrpSpPr>
            <p:cNvPr id="93" name="그룹 1030">
              <a:extLst>
                <a:ext uri="{FF2B5EF4-FFF2-40B4-BE49-F238E27FC236}">
                  <a16:creationId xmlns:a16="http://schemas.microsoft.com/office/drawing/2014/main" id="{94834A11-6571-44D1-8EF1-969733AA7729}"/>
                </a:ext>
              </a:extLst>
            </p:cNvPr>
            <p:cNvGrpSpPr/>
            <p:nvPr/>
          </p:nvGrpSpPr>
          <p:grpSpPr>
            <a:xfrm>
              <a:off x="7848283" y="3423819"/>
              <a:ext cx="361291" cy="361291"/>
              <a:chOff x="7848283" y="3423819"/>
              <a:chExt cx="361291" cy="361291"/>
            </a:xfrm>
          </p:grpSpPr>
          <p:pic>
            <p:nvPicPr>
              <p:cNvPr id="94" name="Object 89">
                <a:extLst>
                  <a:ext uri="{FF2B5EF4-FFF2-40B4-BE49-F238E27FC236}">
                    <a16:creationId xmlns:a16="http://schemas.microsoft.com/office/drawing/2014/main" id="{EA38405D-CB83-4DFD-AE3E-D5FA2105DC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848283" y="3423819"/>
                <a:ext cx="361291" cy="361291"/>
              </a:xfrm>
              <a:prstGeom prst="rect">
                <a:avLst/>
              </a:prstGeom>
            </p:spPr>
          </p:pic>
        </p:grpSp>
      </p:grpSp>
      <p:grpSp>
        <p:nvGrpSpPr>
          <p:cNvPr id="71" name="그룹 1029">
            <a:extLst>
              <a:ext uri="{FF2B5EF4-FFF2-40B4-BE49-F238E27FC236}">
                <a16:creationId xmlns:a16="http://schemas.microsoft.com/office/drawing/2014/main" id="{7B30CE1F-4AE6-40CD-84C4-D762E273D5AD}"/>
              </a:ext>
            </a:extLst>
          </p:cNvPr>
          <p:cNvGrpSpPr/>
          <p:nvPr/>
        </p:nvGrpSpPr>
        <p:grpSpPr>
          <a:xfrm>
            <a:off x="3779912" y="4437112"/>
            <a:ext cx="2335354" cy="338554"/>
            <a:chOff x="7848283" y="3342854"/>
            <a:chExt cx="3919893" cy="568263"/>
          </a:xfrm>
        </p:grpSpPr>
        <p:sp>
          <p:nvSpPr>
            <p:cNvPr id="89" name="Object 88">
              <a:extLst>
                <a:ext uri="{FF2B5EF4-FFF2-40B4-BE49-F238E27FC236}">
                  <a16:creationId xmlns:a16="http://schemas.microsoft.com/office/drawing/2014/main" id="{C6B42E33-9C05-4C40-ACF0-318F8DBD0896}"/>
                </a:ext>
              </a:extLst>
            </p:cNvPr>
            <p:cNvSpPr txBox="1"/>
            <p:nvPr/>
          </p:nvSpPr>
          <p:spPr>
            <a:xfrm>
              <a:off x="8332059" y="3342854"/>
              <a:ext cx="3436117" cy="56826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ko-KR" altLang="en-US" sz="16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고객지향적 성과관리</a:t>
              </a:r>
              <a:endParaRPr lang="en-US" sz="16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grpSp>
          <p:nvGrpSpPr>
            <p:cNvPr id="90" name="그룹 1030">
              <a:extLst>
                <a:ext uri="{FF2B5EF4-FFF2-40B4-BE49-F238E27FC236}">
                  <a16:creationId xmlns:a16="http://schemas.microsoft.com/office/drawing/2014/main" id="{47A4F227-4C77-4B18-B10A-CD7BD59FFD27}"/>
                </a:ext>
              </a:extLst>
            </p:cNvPr>
            <p:cNvGrpSpPr/>
            <p:nvPr/>
          </p:nvGrpSpPr>
          <p:grpSpPr>
            <a:xfrm>
              <a:off x="7848283" y="3423819"/>
              <a:ext cx="361291" cy="361291"/>
              <a:chOff x="7848283" y="3423819"/>
              <a:chExt cx="361291" cy="361291"/>
            </a:xfrm>
          </p:grpSpPr>
          <p:pic>
            <p:nvPicPr>
              <p:cNvPr id="91" name="Object 89">
                <a:extLst>
                  <a:ext uri="{FF2B5EF4-FFF2-40B4-BE49-F238E27FC236}">
                    <a16:creationId xmlns:a16="http://schemas.microsoft.com/office/drawing/2014/main" id="{39DAA15E-689D-46AB-85F5-443ACFE443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848283" y="3423819"/>
                <a:ext cx="361291" cy="361291"/>
              </a:xfrm>
              <a:prstGeom prst="rect">
                <a:avLst/>
              </a:prstGeom>
            </p:spPr>
          </p:pic>
        </p:grpSp>
      </p:grpSp>
      <p:sp>
        <p:nvSpPr>
          <p:cNvPr id="72" name="TextBox 71">
            <a:extLst>
              <a:ext uri="{FF2B5EF4-FFF2-40B4-BE49-F238E27FC236}">
                <a16:creationId xmlns:a16="http://schemas.microsoft.com/office/drawing/2014/main" id="{84ACEDC6-3953-434F-BD4B-AA854974AC32}"/>
              </a:ext>
            </a:extLst>
          </p:cNvPr>
          <p:cNvSpPr txBox="1"/>
          <p:nvPr/>
        </p:nvSpPr>
        <p:spPr>
          <a:xfrm>
            <a:off x="4066283" y="1701130"/>
            <a:ext cx="33140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체계적 성과관리에 따른 합리적 보상 체계 확립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6CCE0B4-D9B7-47A7-9B45-C8A96ED58670}"/>
              </a:ext>
            </a:extLst>
          </p:cNvPr>
          <p:cNvSpPr txBox="1"/>
          <p:nvPr/>
        </p:nvSpPr>
        <p:spPr>
          <a:xfrm>
            <a:off x="4047771" y="4768121"/>
            <a:ext cx="34184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주요정책 및 서비스에 대한 체계적 진단 시스템 구축</a:t>
            </a:r>
          </a:p>
        </p:txBody>
      </p:sp>
      <p:grpSp>
        <p:nvGrpSpPr>
          <p:cNvPr id="74" name="그룹 1002">
            <a:extLst>
              <a:ext uri="{FF2B5EF4-FFF2-40B4-BE49-F238E27FC236}">
                <a16:creationId xmlns:a16="http://schemas.microsoft.com/office/drawing/2014/main" id="{519669C1-57F4-413A-BB65-91A668BDE3E2}"/>
              </a:ext>
            </a:extLst>
          </p:cNvPr>
          <p:cNvGrpSpPr/>
          <p:nvPr/>
        </p:nvGrpSpPr>
        <p:grpSpPr>
          <a:xfrm>
            <a:off x="3953732" y="3352742"/>
            <a:ext cx="386059" cy="86270"/>
            <a:chOff x="9701581" y="3807930"/>
            <a:chExt cx="612000" cy="144805"/>
          </a:xfrm>
        </p:grpSpPr>
        <p:pic>
          <p:nvPicPr>
            <p:cNvPr id="88" name="Object 6">
              <a:extLst>
                <a:ext uri="{FF2B5EF4-FFF2-40B4-BE49-F238E27FC236}">
                  <a16:creationId xmlns:a16="http://schemas.microsoft.com/office/drawing/2014/main" id="{2EB97321-BD49-4FFE-8F82-D251622222C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01581" y="3807930"/>
              <a:ext cx="612000" cy="144805"/>
            </a:xfrm>
            <a:prstGeom prst="rect">
              <a:avLst/>
            </a:prstGeom>
          </p:spPr>
        </p:pic>
      </p:grpSp>
      <p:grpSp>
        <p:nvGrpSpPr>
          <p:cNvPr id="75" name="그룹 1004">
            <a:extLst>
              <a:ext uri="{FF2B5EF4-FFF2-40B4-BE49-F238E27FC236}">
                <a16:creationId xmlns:a16="http://schemas.microsoft.com/office/drawing/2014/main" id="{84F04E43-AB9A-4465-AF5B-FEE608CA82E1}"/>
              </a:ext>
            </a:extLst>
          </p:cNvPr>
          <p:cNvGrpSpPr/>
          <p:nvPr/>
        </p:nvGrpSpPr>
        <p:grpSpPr>
          <a:xfrm>
            <a:off x="3908920" y="2145119"/>
            <a:ext cx="386059" cy="105144"/>
            <a:chOff x="9651475" y="2734928"/>
            <a:chExt cx="745888" cy="176484"/>
          </a:xfrm>
        </p:grpSpPr>
        <p:pic>
          <p:nvPicPr>
            <p:cNvPr id="87" name="Object 12">
              <a:extLst>
                <a:ext uri="{FF2B5EF4-FFF2-40B4-BE49-F238E27FC236}">
                  <a16:creationId xmlns:a16="http://schemas.microsoft.com/office/drawing/2014/main" id="{087D5C92-EF8E-43DA-805A-A65E4B9DDFC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651475" y="2734928"/>
              <a:ext cx="745888" cy="176484"/>
            </a:xfrm>
            <a:prstGeom prst="rect">
              <a:avLst/>
            </a:prstGeom>
          </p:spPr>
        </p:pic>
      </p:grpSp>
      <p:sp>
        <p:nvSpPr>
          <p:cNvPr id="76" name="Object 77">
            <a:extLst>
              <a:ext uri="{FF2B5EF4-FFF2-40B4-BE49-F238E27FC236}">
                <a16:creationId xmlns:a16="http://schemas.microsoft.com/office/drawing/2014/main" id="{B33F901C-5A2A-427A-8F03-7EA2D37FFC7D}"/>
              </a:ext>
            </a:extLst>
          </p:cNvPr>
          <p:cNvSpPr txBox="1"/>
          <p:nvPr/>
        </p:nvSpPr>
        <p:spPr>
          <a:xfrm>
            <a:off x="4508215" y="2144597"/>
            <a:ext cx="36196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THELuxGoB_U" pitchFamily="34" charset="0"/>
              </a:rPr>
              <a:t>매월 경영성과 보고회 개최</a:t>
            </a:r>
            <a:endParaRPr lang="en-US" sz="1100" dirty="0">
              <a:solidFill>
                <a:srgbClr val="002060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77" name="Object 78">
            <a:extLst>
              <a:ext uri="{FF2B5EF4-FFF2-40B4-BE49-F238E27FC236}">
                <a16:creationId xmlns:a16="http://schemas.microsoft.com/office/drawing/2014/main" id="{DB3C60BB-97E9-41B3-AC0A-594C8F38E273}"/>
              </a:ext>
            </a:extLst>
          </p:cNvPr>
          <p:cNvSpPr txBox="1"/>
          <p:nvPr/>
        </p:nvSpPr>
        <p:spPr>
          <a:xfrm>
            <a:off x="4488773" y="2414438"/>
            <a:ext cx="4530657" cy="6894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(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사업수입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)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사업별 월별 수입액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목표 대비 실적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부진사유 등 점검  </a:t>
            </a: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(1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인당 시설관리 및 노동생산성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)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인력투입 현황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인원 적정성 검토</a:t>
            </a: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(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대행사업비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)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월별 사업비 집행 현황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목표대비 절감 비율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증감요인 등 분석</a:t>
            </a:r>
            <a:endParaRPr lang="en-US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</p:txBody>
      </p:sp>
      <p:sp>
        <p:nvSpPr>
          <p:cNvPr id="78" name="Object 79">
            <a:extLst>
              <a:ext uri="{FF2B5EF4-FFF2-40B4-BE49-F238E27FC236}">
                <a16:creationId xmlns:a16="http://schemas.microsoft.com/office/drawing/2014/main" id="{8B9F1972-3BB1-4F70-A55A-24621977DEF4}"/>
              </a:ext>
            </a:extLst>
          </p:cNvPr>
          <p:cNvSpPr txBox="1"/>
          <p:nvPr/>
        </p:nvSpPr>
        <p:spPr>
          <a:xfrm>
            <a:off x="3707904" y="2184330"/>
            <a:ext cx="813916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dirty="0">
                <a:solidFill>
                  <a:srgbClr val="4F5E8E"/>
                </a:solidFill>
                <a:latin typeface="Abadi" panose="020B0604020104020204" pitchFamily="34" charset="0"/>
                <a:cs typeface="THELuxGoL_U" pitchFamily="34" charset="0"/>
              </a:rPr>
              <a:t>01</a:t>
            </a:r>
            <a:endParaRPr lang="en-US" sz="1050" dirty="0"/>
          </a:p>
        </p:txBody>
      </p:sp>
      <p:sp>
        <p:nvSpPr>
          <p:cNvPr id="79" name="Object 81">
            <a:extLst>
              <a:ext uri="{FF2B5EF4-FFF2-40B4-BE49-F238E27FC236}">
                <a16:creationId xmlns:a16="http://schemas.microsoft.com/office/drawing/2014/main" id="{4A3BB2E5-41F3-42A5-B9D6-7B9987D93000}"/>
              </a:ext>
            </a:extLst>
          </p:cNvPr>
          <p:cNvSpPr txBox="1"/>
          <p:nvPr/>
        </p:nvSpPr>
        <p:spPr>
          <a:xfrm>
            <a:off x="4508215" y="3311956"/>
            <a:ext cx="36196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BSC </a:t>
            </a:r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체계 개편 및 환류 강화</a:t>
            </a:r>
            <a:endParaRPr lang="en-US" sz="1100" dirty="0">
              <a:solidFill>
                <a:srgbClr val="002060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80" name="Object 82">
            <a:extLst>
              <a:ext uri="{FF2B5EF4-FFF2-40B4-BE49-F238E27FC236}">
                <a16:creationId xmlns:a16="http://schemas.microsoft.com/office/drawing/2014/main" id="{40EF8C87-449B-4254-B15C-5E4FDBAFF07B}"/>
              </a:ext>
            </a:extLst>
          </p:cNvPr>
          <p:cNvSpPr txBox="1"/>
          <p:nvPr/>
        </p:nvSpPr>
        <p:spPr>
          <a:xfrm>
            <a:off x="4488773" y="3573850"/>
            <a:ext cx="2461813" cy="4862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실효성 있는 지표체계 구축</a:t>
            </a: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</a:t>
            </a:r>
            <a:r>
              <a:rPr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평가급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지급 시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BSC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비율 점진적 상향</a:t>
            </a:r>
            <a:endParaRPr lang="en-US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</p:txBody>
      </p:sp>
      <p:sp>
        <p:nvSpPr>
          <p:cNvPr id="81" name="Object 83">
            <a:extLst>
              <a:ext uri="{FF2B5EF4-FFF2-40B4-BE49-F238E27FC236}">
                <a16:creationId xmlns:a16="http://schemas.microsoft.com/office/drawing/2014/main" id="{B3714954-A399-4BFB-9E3A-DB51DFA6BFB3}"/>
              </a:ext>
            </a:extLst>
          </p:cNvPr>
          <p:cNvSpPr txBox="1"/>
          <p:nvPr/>
        </p:nvSpPr>
        <p:spPr>
          <a:xfrm>
            <a:off x="3756544" y="3389729"/>
            <a:ext cx="813916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dirty="0">
                <a:solidFill>
                  <a:srgbClr val="4F5E8E"/>
                </a:solidFill>
                <a:latin typeface="Abadi" panose="020B0604020104020204" pitchFamily="34" charset="0"/>
                <a:cs typeface="THELuxGoL_U" pitchFamily="34" charset="0"/>
              </a:rPr>
              <a:t>02</a:t>
            </a:r>
            <a:endParaRPr lang="en-US" sz="1050" dirty="0"/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0A9F0EBD-13A5-4F59-B417-3DD625288C96}"/>
              </a:ext>
            </a:extLst>
          </p:cNvPr>
          <p:cNvGrpSpPr/>
          <p:nvPr/>
        </p:nvGrpSpPr>
        <p:grpSpPr>
          <a:xfrm>
            <a:off x="3889628" y="5297538"/>
            <a:ext cx="386059" cy="105144"/>
            <a:chOff x="9651475" y="2734928"/>
            <a:chExt cx="745888" cy="176484"/>
          </a:xfrm>
        </p:grpSpPr>
        <p:pic>
          <p:nvPicPr>
            <p:cNvPr id="86" name="Object 12">
              <a:extLst>
                <a:ext uri="{FF2B5EF4-FFF2-40B4-BE49-F238E27FC236}">
                  <a16:creationId xmlns:a16="http://schemas.microsoft.com/office/drawing/2014/main" id="{89F2D61F-3FF0-4B51-803B-95804DD61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651475" y="2734928"/>
              <a:ext cx="745888" cy="176484"/>
            </a:xfrm>
            <a:prstGeom prst="rect">
              <a:avLst/>
            </a:prstGeom>
          </p:spPr>
        </p:pic>
      </p:grpSp>
      <p:sp>
        <p:nvSpPr>
          <p:cNvPr id="83" name="Object 77">
            <a:extLst>
              <a:ext uri="{FF2B5EF4-FFF2-40B4-BE49-F238E27FC236}">
                <a16:creationId xmlns:a16="http://schemas.microsoft.com/office/drawing/2014/main" id="{B0C68D95-E12C-4EE5-BE61-00291B092425}"/>
              </a:ext>
            </a:extLst>
          </p:cNvPr>
          <p:cNvSpPr txBox="1"/>
          <p:nvPr/>
        </p:nvSpPr>
        <p:spPr>
          <a:xfrm>
            <a:off x="4459575" y="5304433"/>
            <a:ext cx="36196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분기별 자체 외부고객만족도 조사</a:t>
            </a:r>
            <a:endParaRPr lang="en-US" sz="1200" dirty="0">
              <a:solidFill>
                <a:srgbClr val="002060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84" name="Object 78">
            <a:extLst>
              <a:ext uri="{FF2B5EF4-FFF2-40B4-BE49-F238E27FC236}">
                <a16:creationId xmlns:a16="http://schemas.microsoft.com/office/drawing/2014/main" id="{53D9E5FC-E509-461A-9773-D6986B4E557A}"/>
              </a:ext>
            </a:extLst>
          </p:cNvPr>
          <p:cNvSpPr txBox="1"/>
          <p:nvPr/>
        </p:nvSpPr>
        <p:spPr>
          <a:xfrm>
            <a:off x="4374825" y="5517232"/>
            <a:ext cx="4687219" cy="8925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부서별 특성에 따른 조사대상 및 방법 설정</a:t>
            </a:r>
          </a:p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조사 결과 누적 관리 및 부서평가 반영으로 환류 강화</a:t>
            </a:r>
            <a:endParaRPr lang="en-US" altLang="ko-KR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  <a:cs typeface="THELuxGoR_U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    (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정책만족도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)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공사 경영 전략 및 사업에 대한 의견수렴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공감대 확산</a:t>
            </a:r>
            <a:endParaRPr lang="en-US" altLang="ko-KR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  <a:p>
            <a:pPr algn="just">
              <a:lnSpc>
                <a:spcPct val="120000"/>
              </a:lnSpc>
            </a:pPr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    (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서비스 만족도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)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교통약자이동지원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시설물 운영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주차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관광지 등 만족도 평가</a:t>
            </a:r>
            <a:endParaRPr lang="en-US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</p:txBody>
      </p:sp>
      <p:sp>
        <p:nvSpPr>
          <p:cNvPr id="85" name="Object 79">
            <a:extLst>
              <a:ext uri="{FF2B5EF4-FFF2-40B4-BE49-F238E27FC236}">
                <a16:creationId xmlns:a16="http://schemas.microsoft.com/office/drawing/2014/main" id="{13CF9540-5792-41E2-8FA1-283DF48ACB88}"/>
              </a:ext>
            </a:extLst>
          </p:cNvPr>
          <p:cNvSpPr txBox="1"/>
          <p:nvPr/>
        </p:nvSpPr>
        <p:spPr>
          <a:xfrm>
            <a:off x="3707904" y="5334522"/>
            <a:ext cx="813916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dirty="0">
                <a:solidFill>
                  <a:srgbClr val="4F5E8E"/>
                </a:solidFill>
                <a:latin typeface="Abadi" panose="020B0604020104020204" pitchFamily="34" charset="0"/>
                <a:cs typeface="THELuxGoL_U" pitchFamily="34" charset="0"/>
              </a:rPr>
              <a:t>01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4285459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1001">
            <a:extLst>
              <a:ext uri="{FF2B5EF4-FFF2-40B4-BE49-F238E27FC236}">
                <a16:creationId xmlns:a16="http://schemas.microsoft.com/office/drawing/2014/main" id="{4F310CAD-BF94-42C9-A3DE-0FAAC2536E33}"/>
              </a:ext>
            </a:extLst>
          </p:cNvPr>
          <p:cNvGrpSpPr/>
          <p:nvPr/>
        </p:nvGrpSpPr>
        <p:grpSpPr>
          <a:xfrm>
            <a:off x="1" y="1162054"/>
            <a:ext cx="5652120" cy="5695946"/>
            <a:chOff x="0" y="2928571"/>
            <a:chExt cx="18285714" cy="7357143"/>
          </a:xfrm>
        </p:grpSpPr>
        <p:pic>
          <p:nvPicPr>
            <p:cNvPr id="81" name="Object 2">
              <a:extLst>
                <a:ext uri="{FF2B5EF4-FFF2-40B4-BE49-F238E27FC236}">
                  <a16:creationId xmlns:a16="http://schemas.microsoft.com/office/drawing/2014/main" id="{0ECEC988-5DD9-4AF1-AE2B-02048A973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928571"/>
              <a:ext cx="18285714" cy="7357143"/>
            </a:xfrm>
            <a:prstGeom prst="rect">
              <a:avLst/>
            </a:prstGeom>
          </p:spPr>
        </p:pic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조직경쟁력 강화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CE01330-0CD4-42EF-9BDA-B65C619478F1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7D1590B6-635C-449B-B028-954A1CA205A5}"/>
              </a:ext>
            </a:extLst>
          </p:cNvPr>
          <p:cNvGrpSpPr/>
          <p:nvPr/>
        </p:nvGrpSpPr>
        <p:grpSpPr>
          <a:xfrm>
            <a:off x="-108520" y="1556792"/>
            <a:ext cx="5870445" cy="4834564"/>
            <a:chOff x="189515" y="845285"/>
            <a:chExt cx="10797308" cy="8892045"/>
          </a:xfrm>
        </p:grpSpPr>
        <p:sp>
          <p:nvSpPr>
            <p:cNvPr id="39" name="Object 28">
              <a:extLst>
                <a:ext uri="{FF2B5EF4-FFF2-40B4-BE49-F238E27FC236}">
                  <a16:creationId xmlns:a16="http://schemas.microsoft.com/office/drawing/2014/main" id="{A58BB748-71C7-4730-A057-5DDAF2C5D961}"/>
                </a:ext>
              </a:extLst>
            </p:cNvPr>
            <p:cNvSpPr txBox="1"/>
            <p:nvPr/>
          </p:nvSpPr>
          <p:spPr>
            <a:xfrm>
              <a:off x="789110" y="5214160"/>
              <a:ext cx="9421688" cy="10755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1600" dirty="0">
                  <a:solidFill>
                    <a:srgbClr val="4F5E8E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EB_U" pitchFamily="34" charset="0"/>
                </a:rPr>
                <a:t>총 인건비 운용 여건을 고려하여</a:t>
              </a:r>
              <a:r>
                <a:rPr lang="en-US" altLang="ko-KR" sz="1600" dirty="0">
                  <a:solidFill>
                    <a:srgbClr val="4F5E8E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EB_U" pitchFamily="34" charset="0"/>
                </a:rPr>
                <a:t>,</a:t>
              </a:r>
            </a:p>
            <a:p>
              <a:r>
                <a:rPr lang="ko-KR" altLang="en-US" sz="1600" dirty="0">
                  <a:solidFill>
                    <a:srgbClr val="4F5E8E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EB_U" pitchFamily="34" charset="0"/>
                </a:rPr>
                <a:t>합리적 범위내에서 구체화된 로드맵에 따라 순차적 추진 </a:t>
              </a:r>
              <a:endParaRPr lang="en-US" sz="16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41" name="Object 53">
              <a:extLst>
                <a:ext uri="{FF2B5EF4-FFF2-40B4-BE49-F238E27FC236}">
                  <a16:creationId xmlns:a16="http://schemas.microsoft.com/office/drawing/2014/main" id="{2EE4E1D4-853A-49F7-8DCC-02165B6F9C07}"/>
                </a:ext>
              </a:extLst>
            </p:cNvPr>
            <p:cNvSpPr txBox="1"/>
            <p:nvPr/>
          </p:nvSpPr>
          <p:spPr>
            <a:xfrm>
              <a:off x="189515" y="845285"/>
              <a:ext cx="10797308" cy="67929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ko-KR" kern="0" spc="-100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“</a:t>
              </a:r>
              <a:r>
                <a:rPr lang="ko-KR" altLang="en-US" kern="0" spc="-100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직급별 근로격차 완화 </a:t>
              </a:r>
              <a:r>
                <a:rPr lang="en-US" altLang="ko-KR" kern="0" spc="-100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+ </a:t>
              </a:r>
              <a:r>
                <a:rPr lang="ko-KR" altLang="en-US" kern="0" spc="-100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능력 있는 인재에 대한 합당한 대우</a:t>
              </a:r>
              <a:r>
                <a:rPr lang="en-US" altLang="ko-KR" kern="0" spc="-100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”</a:t>
              </a:r>
              <a:endParaRPr lang="en-US" dirty="0">
                <a:solidFill>
                  <a:srgbClr val="00206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83A929C5-EB41-4379-82C2-673F0C3DF7FE}"/>
                </a:ext>
              </a:extLst>
            </p:cNvPr>
            <p:cNvGrpSpPr/>
            <p:nvPr/>
          </p:nvGrpSpPr>
          <p:grpSpPr>
            <a:xfrm>
              <a:off x="899291" y="1780778"/>
              <a:ext cx="4189189" cy="2829322"/>
              <a:chOff x="841642" y="1540158"/>
              <a:chExt cx="4189189" cy="2829322"/>
            </a:xfrm>
          </p:grpSpPr>
          <p:grpSp>
            <p:nvGrpSpPr>
              <p:cNvPr id="73" name="그룹 1005">
                <a:extLst>
                  <a:ext uri="{FF2B5EF4-FFF2-40B4-BE49-F238E27FC236}">
                    <a16:creationId xmlns:a16="http://schemas.microsoft.com/office/drawing/2014/main" id="{52BB3219-0C93-4F46-86A7-F16920445CF6}"/>
                  </a:ext>
                </a:extLst>
              </p:cNvPr>
              <p:cNvGrpSpPr/>
              <p:nvPr/>
            </p:nvGrpSpPr>
            <p:grpSpPr>
              <a:xfrm>
                <a:off x="841642" y="2070388"/>
                <a:ext cx="4177051" cy="2299092"/>
                <a:chOff x="10054631" y="5172287"/>
                <a:chExt cx="6709670" cy="2299092"/>
              </a:xfrm>
            </p:grpSpPr>
            <p:pic>
              <p:nvPicPr>
                <p:cNvPr id="78" name="Object 20">
                  <a:extLst>
                    <a:ext uri="{FF2B5EF4-FFF2-40B4-BE49-F238E27FC236}">
                      <a16:creationId xmlns:a16="http://schemas.microsoft.com/office/drawing/2014/main" id="{B65DC3AD-6E1C-40D5-8844-EEB947D7A3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10054631" y="5172287"/>
                  <a:ext cx="6709670" cy="2299092"/>
                </a:xfrm>
                <a:prstGeom prst="rect">
                  <a:avLst/>
                </a:prstGeom>
                <a:effectLst/>
              </p:spPr>
            </p:pic>
          </p:grpSp>
          <p:grpSp>
            <p:nvGrpSpPr>
              <p:cNvPr id="74" name="그룹 1006">
                <a:extLst>
                  <a:ext uri="{FF2B5EF4-FFF2-40B4-BE49-F238E27FC236}">
                    <a16:creationId xmlns:a16="http://schemas.microsoft.com/office/drawing/2014/main" id="{3DC730CA-953A-4307-B108-6233F42B3F00}"/>
                  </a:ext>
                </a:extLst>
              </p:cNvPr>
              <p:cNvGrpSpPr/>
              <p:nvPr/>
            </p:nvGrpSpPr>
            <p:grpSpPr>
              <a:xfrm>
                <a:off x="841986" y="1540158"/>
                <a:ext cx="4188845" cy="672821"/>
                <a:chOff x="10054975" y="4628114"/>
                <a:chExt cx="6728615" cy="672821"/>
              </a:xfrm>
            </p:grpSpPr>
            <p:pic>
              <p:nvPicPr>
                <p:cNvPr id="77" name="Object 23">
                  <a:extLst>
                    <a:ext uri="{FF2B5EF4-FFF2-40B4-BE49-F238E27FC236}">
                      <a16:creationId xmlns:a16="http://schemas.microsoft.com/office/drawing/2014/main" id="{2BD60EE4-45DF-4C91-922D-EC36D2D8C13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10054975" y="4628114"/>
                  <a:ext cx="6728615" cy="672821"/>
                </a:xfrm>
                <a:prstGeom prst="rect">
                  <a:avLst/>
                </a:prstGeom>
                <a:effectLst/>
              </p:spPr>
            </p:pic>
          </p:grpSp>
          <p:sp>
            <p:nvSpPr>
              <p:cNvPr id="75" name="Object 26">
                <a:extLst>
                  <a:ext uri="{FF2B5EF4-FFF2-40B4-BE49-F238E27FC236}">
                    <a16:creationId xmlns:a16="http://schemas.microsoft.com/office/drawing/2014/main" id="{2AFD720C-1F6B-43C1-BB89-D740EF0E779E}"/>
                  </a:ext>
                </a:extLst>
              </p:cNvPr>
              <p:cNvSpPr txBox="1"/>
              <p:nvPr/>
            </p:nvSpPr>
            <p:spPr>
              <a:xfrm>
                <a:off x="1230514" y="1579584"/>
                <a:ext cx="3411787" cy="56608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ko-KR" altLang="en-US" sz="1400" dirty="0">
                    <a:solidFill>
                      <a:schemeClr val="bg1"/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합리적 보수</a:t>
                </a:r>
                <a:r>
                  <a:rPr lang="en-US" altLang="ko-KR" sz="1400" dirty="0">
                    <a:solidFill>
                      <a:schemeClr val="bg1"/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 </a:t>
                </a:r>
                <a:r>
                  <a:rPr lang="ko-KR" altLang="en-US" sz="1400" dirty="0">
                    <a:solidFill>
                      <a:schemeClr val="bg1"/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체계 마련</a:t>
                </a:r>
                <a:endParaRPr lang="en-US" altLang="ko-KR" sz="1400" dirty="0">
                  <a:solidFill>
                    <a:schemeClr val="bg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86B3D6E5-F6A4-4690-9D7D-ED8E52AAB311}"/>
                  </a:ext>
                </a:extLst>
              </p:cNvPr>
              <p:cNvSpPr txBox="1"/>
              <p:nvPr/>
            </p:nvSpPr>
            <p:spPr>
              <a:xfrm>
                <a:off x="1246761" y="2391469"/>
                <a:ext cx="3379037" cy="1564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ko-KR" sz="11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•</a:t>
                </a:r>
                <a:r>
                  <a:rPr lang="en-US" altLang="ko-KR" sz="1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ko-KR" altLang="en-US" sz="1200" dirty="0"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하위직 보수 현실화</a:t>
                </a:r>
                <a:endParaRPr lang="en-US" altLang="ko-KR" sz="1200" dirty="0">
                  <a:latin typeface="나눔스퀘어OTF" panose="020B0600000101010101" pitchFamily="34" charset="-127"/>
                  <a:ea typeface="나눔스퀘어OTF" panose="020B0600000101010101" pitchFamily="34" charset="-127"/>
                  <a:cs typeface="Calibri" panose="020F050202020403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ko-KR" sz="11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•</a:t>
                </a:r>
                <a:r>
                  <a:rPr lang="en-US" altLang="ko-KR" sz="1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ko-KR" altLang="en-US" sz="1200" dirty="0"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일률적 보수 체계 탈피</a:t>
                </a:r>
                <a:endParaRPr lang="en-US" altLang="ko-KR" sz="1200" dirty="0">
                  <a:latin typeface="나눔스퀘어OTF" panose="020B0600000101010101" pitchFamily="34" charset="-127"/>
                  <a:ea typeface="나눔스퀘어OTF" panose="020B0600000101010101" pitchFamily="34" charset="-127"/>
                  <a:cs typeface="Calibri" panose="020F050202020403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ko-KR" sz="11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•</a:t>
                </a:r>
                <a:r>
                  <a:rPr lang="en-US" altLang="ko-KR" sz="1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ko-KR" altLang="en-US" sz="1200" dirty="0"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성과</a:t>
                </a:r>
                <a:r>
                  <a:rPr lang="en-US" altLang="ko-KR" sz="1200" dirty="0"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, </a:t>
                </a:r>
                <a:r>
                  <a:rPr lang="ko-KR" altLang="en-US" sz="1200" dirty="0" err="1"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직무급</a:t>
                </a:r>
                <a:r>
                  <a:rPr lang="ko-KR" altLang="en-US" sz="1200" dirty="0"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 중심</a:t>
                </a:r>
                <a:endPara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62910D23-9F91-46A8-8CDD-E819B14D611A}"/>
                </a:ext>
              </a:extLst>
            </p:cNvPr>
            <p:cNvGrpSpPr/>
            <p:nvPr/>
          </p:nvGrpSpPr>
          <p:grpSpPr>
            <a:xfrm>
              <a:off x="6290156" y="1766835"/>
              <a:ext cx="4189273" cy="2843265"/>
              <a:chOff x="6290156" y="1493255"/>
              <a:chExt cx="4189273" cy="2843265"/>
            </a:xfrm>
          </p:grpSpPr>
          <p:grpSp>
            <p:nvGrpSpPr>
              <p:cNvPr id="67" name="그룹 1005">
                <a:extLst>
                  <a:ext uri="{FF2B5EF4-FFF2-40B4-BE49-F238E27FC236}">
                    <a16:creationId xmlns:a16="http://schemas.microsoft.com/office/drawing/2014/main" id="{BEF5B97E-4799-43C3-989E-41137AFDB445}"/>
                  </a:ext>
                </a:extLst>
              </p:cNvPr>
              <p:cNvGrpSpPr/>
              <p:nvPr/>
            </p:nvGrpSpPr>
            <p:grpSpPr>
              <a:xfrm>
                <a:off x="6290156" y="2037428"/>
                <a:ext cx="4189273" cy="2299092"/>
                <a:chOff x="10054631" y="5172287"/>
                <a:chExt cx="6729302" cy="2299092"/>
              </a:xfrm>
            </p:grpSpPr>
            <p:pic>
              <p:nvPicPr>
                <p:cNvPr id="72" name="Object 20">
                  <a:extLst>
                    <a:ext uri="{FF2B5EF4-FFF2-40B4-BE49-F238E27FC236}">
                      <a16:creationId xmlns:a16="http://schemas.microsoft.com/office/drawing/2014/main" id="{22559C8D-124E-4F64-AA1C-5E29D7C512B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10054631" y="5172287"/>
                  <a:ext cx="6729302" cy="2299092"/>
                </a:xfrm>
                <a:prstGeom prst="rect">
                  <a:avLst/>
                </a:prstGeom>
                <a:effectLst/>
              </p:spPr>
            </p:pic>
          </p:grpSp>
          <p:grpSp>
            <p:nvGrpSpPr>
              <p:cNvPr id="68" name="그룹 1006">
                <a:extLst>
                  <a:ext uri="{FF2B5EF4-FFF2-40B4-BE49-F238E27FC236}">
                    <a16:creationId xmlns:a16="http://schemas.microsoft.com/office/drawing/2014/main" id="{EB687281-C23C-4A39-A608-EBA989B5D060}"/>
                  </a:ext>
                </a:extLst>
              </p:cNvPr>
              <p:cNvGrpSpPr/>
              <p:nvPr/>
            </p:nvGrpSpPr>
            <p:grpSpPr>
              <a:xfrm>
                <a:off x="6290500" y="1493255"/>
                <a:ext cx="4188845" cy="719724"/>
                <a:chOff x="10054975" y="4628114"/>
                <a:chExt cx="6728615" cy="719724"/>
              </a:xfrm>
            </p:grpSpPr>
            <p:pic>
              <p:nvPicPr>
                <p:cNvPr id="71" name="Object 23">
                  <a:extLst>
                    <a:ext uri="{FF2B5EF4-FFF2-40B4-BE49-F238E27FC236}">
                      <a16:creationId xmlns:a16="http://schemas.microsoft.com/office/drawing/2014/main" id="{4FD6B775-6CDA-41A1-A22A-7E6A91F857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10054975" y="4628114"/>
                  <a:ext cx="6728615" cy="719724"/>
                </a:xfrm>
                <a:prstGeom prst="rect">
                  <a:avLst/>
                </a:prstGeom>
                <a:effectLst/>
              </p:spPr>
            </p:pic>
          </p:grpSp>
          <p:sp>
            <p:nvSpPr>
              <p:cNvPr id="69" name="Object 26">
                <a:extLst>
                  <a:ext uri="{FF2B5EF4-FFF2-40B4-BE49-F238E27FC236}">
                    <a16:creationId xmlns:a16="http://schemas.microsoft.com/office/drawing/2014/main" id="{A03BA63B-B535-4965-93F9-896DB9ABB8C8}"/>
                  </a:ext>
                </a:extLst>
              </p:cNvPr>
              <p:cNvSpPr txBox="1"/>
              <p:nvPr/>
            </p:nvSpPr>
            <p:spPr>
              <a:xfrm>
                <a:off x="6369875" y="1570075"/>
                <a:ext cx="4030094" cy="56608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ko-KR" altLang="en-US" sz="1400" dirty="0">
                    <a:solidFill>
                      <a:schemeClr val="bg1"/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투명하고 공정한 인사운영</a:t>
                </a: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AC53EA87-2C77-44EA-98FE-D5528E7F43EE}"/>
                  </a:ext>
                </a:extLst>
              </p:cNvPr>
              <p:cNvSpPr txBox="1"/>
              <p:nvPr/>
            </p:nvSpPr>
            <p:spPr>
              <a:xfrm>
                <a:off x="6695274" y="2391469"/>
                <a:ext cx="3379038" cy="1564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en-US" altLang="ko-KR" sz="11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•</a:t>
                </a:r>
                <a:r>
                  <a:rPr lang="en-US" altLang="ko-KR" sz="1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ko-KR" altLang="en-US" sz="1200" dirty="0">
                    <a:solidFill>
                      <a:prstClr val="black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민간경력 인정 확대</a:t>
                </a:r>
                <a:endParaRPr lang="en-US" altLang="ko-KR" sz="1200" dirty="0">
                  <a:solidFill>
                    <a:prstClr val="black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Calibri" panose="020F0502020204030204" pitchFamily="34" charset="0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en-US" altLang="ko-KR" sz="11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•</a:t>
                </a:r>
                <a:r>
                  <a:rPr lang="en-US" altLang="ko-KR" sz="1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ko-KR" altLang="en-US" sz="1200" dirty="0">
                    <a:solidFill>
                      <a:prstClr val="black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투명한 인사제도</a:t>
                </a:r>
                <a:endParaRPr lang="en-US" altLang="ko-KR" sz="1200" dirty="0">
                  <a:solidFill>
                    <a:prstClr val="black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Calibri" panose="020F0502020204030204" pitchFamily="34" charset="0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en-US" altLang="ko-KR" sz="11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•</a:t>
                </a:r>
                <a:r>
                  <a:rPr lang="en-US" altLang="ko-KR" sz="1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ko-KR" altLang="en-US" sz="1200" dirty="0">
                    <a:solidFill>
                      <a:prstClr val="black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Calibri" panose="020F0502020204030204" pitchFamily="34" charset="0"/>
                  </a:rPr>
                  <a:t>맞춤형 직무교육</a:t>
                </a:r>
                <a:endParaRPr lang="en-US" altLang="ko-KR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</p:grpSp>
        <p:pic>
          <p:nvPicPr>
            <p:cNvPr id="44" name="그래픽 43" descr="추가">
              <a:extLst>
                <a:ext uri="{FF2B5EF4-FFF2-40B4-BE49-F238E27FC236}">
                  <a16:creationId xmlns:a16="http://schemas.microsoft.com/office/drawing/2014/main" id="{9DC2D708-041F-4D6A-9E42-A580F4DEC2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362768" y="2959208"/>
              <a:ext cx="684764" cy="684764"/>
            </a:xfrm>
            <a:prstGeom prst="rect">
              <a:avLst/>
            </a:prstGeom>
          </p:spPr>
        </p:pic>
        <p:grpSp>
          <p:nvGrpSpPr>
            <p:cNvPr id="45" name="그룹 1006">
              <a:extLst>
                <a:ext uri="{FF2B5EF4-FFF2-40B4-BE49-F238E27FC236}">
                  <a16:creationId xmlns:a16="http://schemas.microsoft.com/office/drawing/2014/main" id="{D418BC17-B9E4-420A-8365-60908101592A}"/>
                </a:ext>
              </a:extLst>
            </p:cNvPr>
            <p:cNvGrpSpPr/>
            <p:nvPr/>
          </p:nvGrpSpPr>
          <p:grpSpPr>
            <a:xfrm>
              <a:off x="1295400" y="6820138"/>
              <a:ext cx="7974639" cy="1966064"/>
              <a:chOff x="1492723" y="5663806"/>
              <a:chExt cx="7974639" cy="1966064"/>
            </a:xfrm>
          </p:grpSpPr>
          <p:grpSp>
            <p:nvGrpSpPr>
              <p:cNvPr id="55" name="그룹 1007">
                <a:extLst>
                  <a:ext uri="{FF2B5EF4-FFF2-40B4-BE49-F238E27FC236}">
                    <a16:creationId xmlns:a16="http://schemas.microsoft.com/office/drawing/2014/main" id="{AC0DDCF3-298D-4068-A2FE-4C78CBCE9CBF}"/>
                  </a:ext>
                </a:extLst>
              </p:cNvPr>
              <p:cNvGrpSpPr/>
              <p:nvPr/>
            </p:nvGrpSpPr>
            <p:grpSpPr>
              <a:xfrm>
                <a:off x="1891287" y="6498423"/>
                <a:ext cx="7513838" cy="450146"/>
                <a:chOff x="1891287" y="6498423"/>
                <a:chExt cx="7513838" cy="450146"/>
              </a:xfrm>
            </p:grpSpPr>
            <p:pic>
              <p:nvPicPr>
                <p:cNvPr id="66" name="Object 25">
                  <a:extLst>
                    <a:ext uri="{FF2B5EF4-FFF2-40B4-BE49-F238E27FC236}">
                      <a16:creationId xmlns:a16="http://schemas.microsoft.com/office/drawing/2014/main" id="{4ABBA104-C0EC-4914-AB5C-0B09BCECBE4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p:blipFill>
              <p:spPr>
                <a:xfrm>
                  <a:off x="1891287" y="6498423"/>
                  <a:ext cx="7513838" cy="450146"/>
                </a:xfrm>
                <a:prstGeom prst="rect">
                  <a:avLst/>
                </a:prstGeom>
              </p:spPr>
            </p:pic>
          </p:grpSp>
          <p:grpSp>
            <p:nvGrpSpPr>
              <p:cNvPr id="56" name="그룹 1009">
                <a:extLst>
                  <a:ext uri="{FF2B5EF4-FFF2-40B4-BE49-F238E27FC236}">
                    <a16:creationId xmlns:a16="http://schemas.microsoft.com/office/drawing/2014/main" id="{1C354D68-8D20-48FF-A91B-1B5B47CC09E3}"/>
                  </a:ext>
                </a:extLst>
              </p:cNvPr>
              <p:cNvGrpSpPr/>
              <p:nvPr/>
            </p:nvGrpSpPr>
            <p:grpSpPr>
              <a:xfrm>
                <a:off x="4528325" y="5686591"/>
                <a:ext cx="1904762" cy="1904762"/>
                <a:chOff x="4528325" y="5686591"/>
                <a:chExt cx="1904762" cy="1904762"/>
              </a:xfrm>
            </p:grpSpPr>
            <p:pic>
              <p:nvPicPr>
                <p:cNvPr id="65" name="Object 29">
                  <a:extLst>
                    <a:ext uri="{FF2B5EF4-FFF2-40B4-BE49-F238E27FC236}">
                      <a16:creationId xmlns:a16="http://schemas.microsoft.com/office/drawing/2014/main" id="{094D0BBD-C4CA-4712-84AA-F9E5C8EC30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28325" y="5686591"/>
                  <a:ext cx="1904762" cy="1904762"/>
                </a:xfrm>
                <a:prstGeom prst="rect">
                  <a:avLst/>
                </a:prstGeom>
              </p:spPr>
            </p:pic>
          </p:grpSp>
          <p:grpSp>
            <p:nvGrpSpPr>
              <p:cNvPr id="57" name="그룹 1012">
                <a:extLst>
                  <a:ext uri="{FF2B5EF4-FFF2-40B4-BE49-F238E27FC236}">
                    <a16:creationId xmlns:a16="http://schemas.microsoft.com/office/drawing/2014/main" id="{08096112-4244-4C18-915D-8608DF1B7B6F}"/>
                  </a:ext>
                </a:extLst>
              </p:cNvPr>
              <p:cNvGrpSpPr/>
              <p:nvPr/>
            </p:nvGrpSpPr>
            <p:grpSpPr>
              <a:xfrm>
                <a:off x="7562600" y="5663806"/>
                <a:ext cx="1904762" cy="1904762"/>
                <a:chOff x="7562600" y="5663806"/>
                <a:chExt cx="1904762" cy="1904762"/>
              </a:xfrm>
            </p:grpSpPr>
            <p:pic>
              <p:nvPicPr>
                <p:cNvPr id="64" name="Object 38">
                  <a:extLst>
                    <a:ext uri="{FF2B5EF4-FFF2-40B4-BE49-F238E27FC236}">
                      <a16:creationId xmlns:a16="http://schemas.microsoft.com/office/drawing/2014/main" id="{CA0FDB99-FCDE-4DB7-9532-728A5568C09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62600" y="5663806"/>
                  <a:ext cx="1904762" cy="1904762"/>
                </a:xfrm>
                <a:prstGeom prst="rect">
                  <a:avLst/>
                </a:prstGeom>
              </p:spPr>
            </p:pic>
          </p:grpSp>
          <p:grpSp>
            <p:nvGrpSpPr>
              <p:cNvPr id="58" name="그룹 1014">
                <a:extLst>
                  <a:ext uri="{FF2B5EF4-FFF2-40B4-BE49-F238E27FC236}">
                    <a16:creationId xmlns:a16="http://schemas.microsoft.com/office/drawing/2014/main" id="{952339E3-FE01-485B-BD13-5B9FB64AEE7C}"/>
                  </a:ext>
                </a:extLst>
              </p:cNvPr>
              <p:cNvGrpSpPr/>
              <p:nvPr/>
            </p:nvGrpSpPr>
            <p:grpSpPr>
              <a:xfrm>
                <a:off x="1492723" y="5725108"/>
                <a:ext cx="1904762" cy="1904762"/>
                <a:chOff x="1492723" y="5725108"/>
                <a:chExt cx="1904762" cy="1904762"/>
              </a:xfrm>
            </p:grpSpPr>
            <p:grpSp>
              <p:nvGrpSpPr>
                <p:cNvPr id="61" name="그룹 1015">
                  <a:extLst>
                    <a:ext uri="{FF2B5EF4-FFF2-40B4-BE49-F238E27FC236}">
                      <a16:creationId xmlns:a16="http://schemas.microsoft.com/office/drawing/2014/main" id="{3403BB4F-398E-4D18-B8F4-CA09F808AC33}"/>
                    </a:ext>
                  </a:extLst>
                </p:cNvPr>
                <p:cNvGrpSpPr/>
                <p:nvPr/>
              </p:nvGrpSpPr>
              <p:grpSpPr>
                <a:xfrm>
                  <a:off x="1492723" y="5725108"/>
                  <a:ext cx="1904762" cy="1904762"/>
                  <a:chOff x="1492723" y="5725108"/>
                  <a:chExt cx="1904762" cy="1904762"/>
                </a:xfrm>
              </p:grpSpPr>
              <p:pic>
                <p:nvPicPr>
                  <p:cNvPr id="63" name="Object 47">
                    <a:extLst>
                      <a:ext uri="{FF2B5EF4-FFF2-40B4-BE49-F238E27FC236}">
                        <a16:creationId xmlns:a16="http://schemas.microsoft.com/office/drawing/2014/main" id="{1C89EF92-241E-42F0-A627-CFF204E67C3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11">
                            <a14:imgEffect>
                              <a14:saturation sat="33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492723" y="5725108"/>
                    <a:ext cx="1904762" cy="1904762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62" name="Object 53">
                  <a:extLst>
                    <a:ext uri="{FF2B5EF4-FFF2-40B4-BE49-F238E27FC236}">
                      <a16:creationId xmlns:a16="http://schemas.microsoft.com/office/drawing/2014/main" id="{1285C3C0-AB0B-4F39-8A21-1B2C6AA354B3}"/>
                    </a:ext>
                  </a:extLst>
                </p:cNvPr>
                <p:cNvSpPr txBox="1"/>
                <p:nvPr/>
              </p:nvSpPr>
              <p:spPr>
                <a:xfrm>
                  <a:off x="1775372" y="6044568"/>
                  <a:ext cx="1339462" cy="481170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ctr"/>
                  <a:r>
                    <a:rPr lang="en-US" sz="11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1</a:t>
                  </a:r>
                  <a:r>
                    <a:rPr lang="ko-KR" altLang="en-US" sz="11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월</a:t>
                  </a:r>
                  <a:r>
                    <a:rPr lang="en-US" altLang="ko-KR" sz="11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~3</a:t>
                  </a:r>
                  <a:r>
                    <a:rPr lang="ko-KR" altLang="en-US" sz="11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월</a:t>
                  </a:r>
                  <a:endParaRPr lang="en-US" sz="105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endParaRPr>
                </a:p>
              </p:txBody>
            </p:sp>
          </p:grpSp>
          <p:sp>
            <p:nvSpPr>
              <p:cNvPr id="59" name="Object 100">
                <a:extLst>
                  <a:ext uri="{FF2B5EF4-FFF2-40B4-BE49-F238E27FC236}">
                    <a16:creationId xmlns:a16="http://schemas.microsoft.com/office/drawing/2014/main" id="{CEB7A2DD-6E94-41FD-8515-727E10788ED1}"/>
                  </a:ext>
                </a:extLst>
              </p:cNvPr>
              <p:cNvSpPr txBox="1"/>
              <p:nvPr/>
            </p:nvSpPr>
            <p:spPr>
              <a:xfrm>
                <a:off x="3804469" y="6553815"/>
                <a:ext cx="342858" cy="48117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sz="1050" dirty="0">
                    <a:solidFill>
                      <a:srgbClr val="FFFFFF"/>
                    </a:solidFill>
                    <a:latin typeface="나눔스퀘어OTF" panose="020B0600000101010101" pitchFamily="34" charset="-127"/>
                    <a:cs typeface="Noto Sans CJK KR Regular" pitchFamily="34" charset="0"/>
                  </a:rPr>
                  <a:t>▶</a:t>
                </a:r>
                <a:endParaRPr lang="en-US" sz="1050" dirty="0"/>
              </a:p>
            </p:txBody>
          </p:sp>
          <p:sp>
            <p:nvSpPr>
              <p:cNvPr id="60" name="Object 101">
                <a:extLst>
                  <a:ext uri="{FF2B5EF4-FFF2-40B4-BE49-F238E27FC236}">
                    <a16:creationId xmlns:a16="http://schemas.microsoft.com/office/drawing/2014/main" id="{2E55514A-4248-4932-8CD9-CBF10F953F20}"/>
                  </a:ext>
                </a:extLst>
              </p:cNvPr>
              <p:cNvSpPr txBox="1"/>
              <p:nvPr/>
            </p:nvSpPr>
            <p:spPr>
              <a:xfrm>
                <a:off x="6814324" y="6531031"/>
                <a:ext cx="342858" cy="48117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sz="1050" dirty="0">
                    <a:solidFill>
                      <a:srgbClr val="FFFFFF"/>
                    </a:solidFill>
                    <a:latin typeface="나눔스퀘어OTF" panose="020B0600000101010101" pitchFamily="34" charset="-127"/>
                    <a:cs typeface="Noto Sans CJK KR Regular" pitchFamily="34" charset="0"/>
                  </a:rPr>
                  <a:t>▶</a:t>
                </a:r>
                <a:endParaRPr lang="en-US" sz="1050" dirty="0"/>
              </a:p>
            </p:txBody>
          </p:sp>
        </p:grp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99F66E0A-0B67-4663-8160-BBCF0632F535}"/>
                </a:ext>
              </a:extLst>
            </p:cNvPr>
            <p:cNvSpPr txBox="1"/>
            <p:nvPr/>
          </p:nvSpPr>
          <p:spPr>
            <a:xfrm>
              <a:off x="3797602" y="8944815"/>
              <a:ext cx="2968444" cy="792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관련 규정 정비</a:t>
              </a:r>
              <a:endPara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파주시 협의 및 예산 확보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10F2EAFB-C544-461C-AD6B-E855B6693F45}"/>
                </a:ext>
              </a:extLst>
            </p:cNvPr>
            <p:cNvSpPr txBox="1"/>
            <p:nvPr/>
          </p:nvSpPr>
          <p:spPr>
            <a:xfrm>
              <a:off x="1314336" y="8974282"/>
              <a:ext cx="1904762" cy="481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개선전략 수립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FD0BBE42-4D71-4985-AFC8-E0778BD56652}"/>
                </a:ext>
              </a:extLst>
            </p:cNvPr>
            <p:cNvSpPr txBox="1"/>
            <p:nvPr/>
          </p:nvSpPr>
          <p:spPr>
            <a:xfrm>
              <a:off x="7406661" y="8961475"/>
              <a:ext cx="1904760" cy="481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개선전략 실행</a:t>
              </a:r>
            </a:p>
          </p:txBody>
        </p:sp>
        <p:sp>
          <p:nvSpPr>
            <p:cNvPr id="50" name="Object 53">
              <a:extLst>
                <a:ext uri="{FF2B5EF4-FFF2-40B4-BE49-F238E27FC236}">
                  <a16:creationId xmlns:a16="http://schemas.microsoft.com/office/drawing/2014/main" id="{663BB743-351E-4D63-A0AF-5941A5A52DDD}"/>
                </a:ext>
              </a:extLst>
            </p:cNvPr>
            <p:cNvSpPr txBox="1"/>
            <p:nvPr/>
          </p:nvSpPr>
          <p:spPr>
            <a:xfrm>
              <a:off x="4591740" y="7181789"/>
              <a:ext cx="1339460" cy="48117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10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5</a:t>
              </a:r>
              <a:r>
                <a:rPr lang="ko-KR" altLang="en-US" sz="110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월</a:t>
              </a:r>
              <a:endParaRPr lang="en-US" sz="1050" dirty="0">
                <a:solidFill>
                  <a:schemeClr val="tx2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51" name="Object 53">
              <a:extLst>
                <a:ext uri="{FF2B5EF4-FFF2-40B4-BE49-F238E27FC236}">
                  <a16:creationId xmlns:a16="http://schemas.microsoft.com/office/drawing/2014/main" id="{81A990BC-E133-4895-AFBA-92443C9240AA}"/>
                </a:ext>
              </a:extLst>
            </p:cNvPr>
            <p:cNvSpPr txBox="1"/>
            <p:nvPr/>
          </p:nvSpPr>
          <p:spPr>
            <a:xfrm>
              <a:off x="7526730" y="7147441"/>
              <a:ext cx="1581851" cy="48117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ko-KR" altLang="en-US" sz="110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하반기 이후</a:t>
              </a:r>
              <a:endParaRPr lang="en-US" sz="1050" dirty="0">
                <a:solidFill>
                  <a:schemeClr val="tx2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pic>
          <p:nvPicPr>
            <p:cNvPr id="52" name="그래픽 51" descr="검사 목록 RTL">
              <a:extLst>
                <a:ext uri="{FF2B5EF4-FFF2-40B4-BE49-F238E27FC236}">
                  <a16:creationId xmlns:a16="http://schemas.microsoft.com/office/drawing/2014/main" id="{28BA9A9C-332B-4EE5-8165-7EE026001E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790580" y="7581900"/>
              <a:ext cx="914400" cy="914400"/>
            </a:xfrm>
            <a:prstGeom prst="rect">
              <a:avLst/>
            </a:prstGeom>
          </p:spPr>
        </p:pic>
        <p:pic>
          <p:nvPicPr>
            <p:cNvPr id="53" name="그래픽 52" descr="악수">
              <a:extLst>
                <a:ext uri="{FF2B5EF4-FFF2-40B4-BE49-F238E27FC236}">
                  <a16:creationId xmlns:a16="http://schemas.microsoft.com/office/drawing/2014/main" id="{4BB7DFB3-C48D-4BFC-ABA0-86A0592C1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4759186" y="7394550"/>
              <a:ext cx="1052433" cy="1052433"/>
            </a:xfrm>
            <a:prstGeom prst="rect">
              <a:avLst/>
            </a:prstGeom>
          </p:spPr>
        </p:pic>
        <p:pic>
          <p:nvPicPr>
            <p:cNvPr id="54" name="그래픽 53" descr="그룹 브레인스토밍">
              <a:extLst>
                <a:ext uri="{FF2B5EF4-FFF2-40B4-BE49-F238E27FC236}">
                  <a16:creationId xmlns:a16="http://schemas.microsoft.com/office/drawing/2014/main" id="{237EA013-A063-41E1-8E90-53662845012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7873154" y="7478969"/>
              <a:ext cx="914400" cy="914400"/>
            </a:xfrm>
            <a:prstGeom prst="rect">
              <a:avLst/>
            </a:prstGeom>
          </p:spPr>
        </p:pic>
      </p:grpSp>
      <p:sp>
        <p:nvSpPr>
          <p:cNvPr id="79" name="Object 5">
            <a:extLst>
              <a:ext uri="{FF2B5EF4-FFF2-40B4-BE49-F238E27FC236}">
                <a16:creationId xmlns:a16="http://schemas.microsoft.com/office/drawing/2014/main" id="{6E7A1371-8D1B-4F71-8360-7E2206AD600F}"/>
              </a:ext>
            </a:extLst>
          </p:cNvPr>
          <p:cNvSpPr txBox="1"/>
          <p:nvPr/>
        </p:nvSpPr>
        <p:spPr>
          <a:xfrm>
            <a:off x="5863362" y="1393916"/>
            <a:ext cx="3083543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ko-KR" altLang="en-US" sz="32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일할 맛 나는</a:t>
            </a:r>
            <a:endParaRPr lang="en-US" altLang="ko-KR" sz="3200" dirty="0">
              <a:solidFill>
                <a:srgbClr val="39515F"/>
              </a:solidFill>
              <a:latin typeface="나눔스퀘어OTF ExtraBold" panose="020B0600000101010101" pitchFamily="34" charset="-127"/>
              <a:ea typeface="나눔스퀘어OTF ExtraBold" panose="020B0600000101010101" pitchFamily="34" charset="-127"/>
              <a:cs typeface="Noto Sans CJK KR Bold" pitchFamily="34" charset="0"/>
            </a:endParaRPr>
          </a:p>
          <a:p>
            <a:pPr algn="r"/>
            <a:r>
              <a:rPr lang="ko-KR" altLang="en-US" sz="32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공정한 조직 구현</a:t>
            </a:r>
            <a:endParaRPr lang="en-US" sz="1050" dirty="0"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</p:txBody>
      </p: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E1743D3D-222D-4B78-BE39-330D75CE8448}"/>
              </a:ext>
            </a:extLst>
          </p:cNvPr>
          <p:cNvGrpSpPr/>
          <p:nvPr/>
        </p:nvGrpSpPr>
        <p:grpSpPr>
          <a:xfrm>
            <a:off x="5808030" y="2521758"/>
            <a:ext cx="3372482" cy="1212176"/>
            <a:chOff x="11551611" y="3059397"/>
            <a:chExt cx="6348611" cy="2281890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26BD595-5A76-452D-BCEE-71404446BEB3}"/>
                </a:ext>
              </a:extLst>
            </p:cNvPr>
            <p:cNvSpPr txBox="1"/>
            <p:nvPr/>
          </p:nvSpPr>
          <p:spPr>
            <a:xfrm>
              <a:off x="12095531" y="3059397"/>
              <a:ext cx="5804691" cy="1254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조직 구성원 모두가 공감하는</a:t>
              </a:r>
              <a:endParaRPr lang="en-US" altLang="ko-KR" sz="16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16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공정한 인사기준  및 보수체계 마련</a:t>
              </a:r>
              <a:endParaRPr lang="en-US" altLang="ko-KR" sz="16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grpSp>
          <p:nvGrpSpPr>
            <p:cNvPr id="84" name="그룹 1004">
              <a:extLst>
                <a:ext uri="{FF2B5EF4-FFF2-40B4-BE49-F238E27FC236}">
                  <a16:creationId xmlns:a16="http://schemas.microsoft.com/office/drawing/2014/main" id="{7BF7A446-9A12-4648-A5E8-F432C158FBBF}"/>
                </a:ext>
              </a:extLst>
            </p:cNvPr>
            <p:cNvGrpSpPr/>
            <p:nvPr/>
          </p:nvGrpSpPr>
          <p:grpSpPr>
            <a:xfrm>
              <a:off x="11587824" y="4902809"/>
              <a:ext cx="438478" cy="438478"/>
              <a:chOff x="11668223" y="2753376"/>
              <a:chExt cx="4761891" cy="4761891"/>
            </a:xfrm>
          </p:grpSpPr>
          <p:pic>
            <p:nvPicPr>
              <p:cNvPr id="87" name="Object 13">
                <a:extLst>
                  <a:ext uri="{FF2B5EF4-FFF2-40B4-BE49-F238E27FC236}">
                    <a16:creationId xmlns:a16="http://schemas.microsoft.com/office/drawing/2014/main" id="{C1892A52-1689-4CBD-8C0D-221978CF10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1668223" y="2753376"/>
                <a:ext cx="4761891" cy="4761891"/>
              </a:xfrm>
              <a:prstGeom prst="rect">
                <a:avLst/>
              </a:prstGeom>
            </p:spPr>
          </p:pic>
        </p:grpSp>
        <p:grpSp>
          <p:nvGrpSpPr>
            <p:cNvPr id="85" name="그룹 1004">
              <a:extLst>
                <a:ext uri="{FF2B5EF4-FFF2-40B4-BE49-F238E27FC236}">
                  <a16:creationId xmlns:a16="http://schemas.microsoft.com/office/drawing/2014/main" id="{C0C9720A-EC9F-41A8-A8AB-C75B9939B896}"/>
                </a:ext>
              </a:extLst>
            </p:cNvPr>
            <p:cNvGrpSpPr/>
            <p:nvPr/>
          </p:nvGrpSpPr>
          <p:grpSpPr>
            <a:xfrm>
              <a:off x="11551611" y="3238502"/>
              <a:ext cx="438478" cy="438478"/>
              <a:chOff x="11668223" y="2057163"/>
              <a:chExt cx="4761891" cy="4761891"/>
            </a:xfrm>
          </p:grpSpPr>
          <p:pic>
            <p:nvPicPr>
              <p:cNvPr id="86" name="Object 13">
                <a:extLst>
                  <a:ext uri="{FF2B5EF4-FFF2-40B4-BE49-F238E27FC236}">
                    <a16:creationId xmlns:a16="http://schemas.microsoft.com/office/drawing/2014/main" id="{2BCDA1E6-B1D9-42BE-A3FC-D6CBC56494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1668223" y="2057163"/>
                <a:ext cx="4761891" cy="4761891"/>
              </a:xfrm>
              <a:prstGeom prst="rect">
                <a:avLst/>
              </a:prstGeom>
            </p:spPr>
          </p:pic>
        </p:grpSp>
      </p:grpSp>
      <p:sp>
        <p:nvSpPr>
          <p:cNvPr id="6" name="직사각형 5">
            <a:extLst>
              <a:ext uri="{FF2B5EF4-FFF2-40B4-BE49-F238E27FC236}">
                <a16:creationId xmlns:a16="http://schemas.microsoft.com/office/drawing/2014/main" id="{919DD3F8-3B60-4A2C-9D9F-63007EF64D6E}"/>
              </a:ext>
            </a:extLst>
          </p:cNvPr>
          <p:cNvSpPr/>
          <p:nvPr/>
        </p:nvSpPr>
        <p:spPr>
          <a:xfrm>
            <a:off x="6069707" y="3429000"/>
            <a:ext cx="2954400" cy="666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열심히 일하는 직원이 대우받는 건강하고 합리적인 조직문화 조성</a:t>
            </a:r>
          </a:p>
        </p:txBody>
      </p:sp>
      <p:sp>
        <p:nvSpPr>
          <p:cNvPr id="88" name="Oval 8">
            <a:extLst>
              <a:ext uri="{FF2B5EF4-FFF2-40B4-BE49-F238E27FC236}">
                <a16:creationId xmlns:a16="http://schemas.microsoft.com/office/drawing/2014/main" id="{08B273D6-1D92-4D07-ACDD-AE624427D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0141" y="4581358"/>
            <a:ext cx="2934982" cy="2933573"/>
          </a:xfrm>
          <a:prstGeom prst="ellipse">
            <a:avLst/>
          </a:prstGeom>
          <a:solidFill>
            <a:srgbClr val="B9CEE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89" name="Oval 9">
            <a:extLst>
              <a:ext uri="{FF2B5EF4-FFF2-40B4-BE49-F238E27FC236}">
                <a16:creationId xmlns:a16="http://schemas.microsoft.com/office/drawing/2014/main" id="{65AB5F6F-936D-4902-AC91-8DF1CBDF1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200" y="5541747"/>
            <a:ext cx="1982487" cy="1986713"/>
          </a:xfrm>
          <a:prstGeom prst="ellipse">
            <a:avLst/>
          </a:prstGeom>
          <a:solidFill>
            <a:srgbClr val="9DC3E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90" name="Oval 10">
            <a:extLst>
              <a:ext uri="{FF2B5EF4-FFF2-40B4-BE49-F238E27FC236}">
                <a16:creationId xmlns:a16="http://schemas.microsoft.com/office/drawing/2014/main" id="{FFFD95D1-94EC-4710-BF6F-5EABD9C59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2648" y="5280176"/>
            <a:ext cx="1266924" cy="1268115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8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84041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268755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개발사업의 안정적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A374157-4B8A-4CAB-978E-994BD23DC4AB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D208E0F-1492-41CC-9D54-D714B6DF9D9B}"/>
              </a:ext>
            </a:extLst>
          </p:cNvPr>
          <p:cNvGrpSpPr/>
          <p:nvPr/>
        </p:nvGrpSpPr>
        <p:grpSpPr>
          <a:xfrm>
            <a:off x="158135" y="1340768"/>
            <a:ext cx="8806353" cy="611219"/>
            <a:chOff x="609600" y="1089106"/>
            <a:chExt cx="11452436" cy="794874"/>
          </a:xfrm>
        </p:grpSpPr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D0C6EB1F-281E-45C9-B16E-6C9CA4A5E2B9}"/>
                </a:ext>
              </a:extLst>
            </p:cNvPr>
            <p:cNvSpPr txBox="1"/>
            <p:nvPr/>
          </p:nvSpPr>
          <p:spPr>
            <a:xfrm>
              <a:off x="609600" y="1323623"/>
              <a:ext cx="4756589" cy="56035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200" dirty="0">
                  <a:solidFill>
                    <a:srgbClr val="39515F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대도시 파주의 가치를 높이는 </a:t>
              </a:r>
            </a:p>
          </p:txBody>
        </p:sp>
        <p:sp>
          <p:nvSpPr>
            <p:cNvPr id="35" name="Object 5">
              <a:extLst>
                <a:ext uri="{FF2B5EF4-FFF2-40B4-BE49-F238E27FC236}">
                  <a16:creationId xmlns:a16="http://schemas.microsoft.com/office/drawing/2014/main" id="{934081DD-2050-4CD3-8E42-FA838C630CA7}"/>
                </a:ext>
              </a:extLst>
            </p:cNvPr>
            <p:cNvSpPr txBox="1"/>
            <p:nvPr/>
          </p:nvSpPr>
          <p:spPr>
            <a:xfrm>
              <a:off x="10150465" y="1323623"/>
              <a:ext cx="1911571" cy="56035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200" dirty="0">
                  <a:solidFill>
                    <a:srgbClr val="39515F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역할 수행</a:t>
              </a:r>
            </a:p>
          </p:txBody>
        </p:sp>
        <p:grpSp>
          <p:nvGrpSpPr>
            <p:cNvPr id="36" name="그룹 1001">
              <a:extLst>
                <a:ext uri="{FF2B5EF4-FFF2-40B4-BE49-F238E27FC236}">
                  <a16:creationId xmlns:a16="http://schemas.microsoft.com/office/drawing/2014/main" id="{E5BFE95C-1BD7-4990-86F1-AF86565B48EF}"/>
                </a:ext>
              </a:extLst>
            </p:cNvPr>
            <p:cNvGrpSpPr/>
            <p:nvPr/>
          </p:nvGrpSpPr>
          <p:grpSpPr>
            <a:xfrm>
              <a:off x="5132339" y="1098211"/>
              <a:ext cx="4999364" cy="760484"/>
              <a:chOff x="6717570" y="3946073"/>
              <a:chExt cx="20068437" cy="5497747"/>
            </a:xfrm>
          </p:grpSpPr>
          <p:pic>
            <p:nvPicPr>
              <p:cNvPr id="38" name="Object 2">
                <a:extLst>
                  <a:ext uri="{FF2B5EF4-FFF2-40B4-BE49-F238E27FC236}">
                    <a16:creationId xmlns:a16="http://schemas.microsoft.com/office/drawing/2014/main" id="{9610E89A-EB88-440F-BB13-699F60095A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717570" y="3946073"/>
                <a:ext cx="20068437" cy="5497747"/>
              </a:xfrm>
              <a:prstGeom prst="rect">
                <a:avLst/>
              </a:prstGeom>
            </p:spPr>
          </p:pic>
        </p:grpSp>
        <p:sp>
          <p:nvSpPr>
            <p:cNvPr id="37" name="Object 5">
              <a:extLst>
                <a:ext uri="{FF2B5EF4-FFF2-40B4-BE49-F238E27FC236}">
                  <a16:creationId xmlns:a16="http://schemas.microsoft.com/office/drawing/2014/main" id="{319CC706-FB51-427A-A0DB-85AB63F71D0B}"/>
                </a:ext>
              </a:extLst>
            </p:cNvPr>
            <p:cNvSpPr txBox="1"/>
            <p:nvPr/>
          </p:nvSpPr>
          <p:spPr>
            <a:xfrm>
              <a:off x="5046578" y="1089106"/>
              <a:ext cx="5197532" cy="76048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200" dirty="0">
                  <a:solidFill>
                    <a:srgbClr val="C00000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역량 있는</a:t>
              </a:r>
              <a:r>
                <a:rPr lang="en-US" altLang="ko-KR" sz="3200" dirty="0">
                  <a:solidFill>
                    <a:srgbClr val="C00000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'Developer'</a:t>
              </a:r>
              <a:endParaRPr lang="ko-KR" altLang="en-US" sz="3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endParaRPr>
            </a:p>
          </p:txBody>
        </p: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C408B93B-A641-4E57-B309-15466599EAE8}"/>
              </a:ext>
            </a:extLst>
          </p:cNvPr>
          <p:cNvGrpSpPr/>
          <p:nvPr/>
        </p:nvGrpSpPr>
        <p:grpSpPr>
          <a:xfrm>
            <a:off x="251520" y="1988842"/>
            <a:ext cx="7316522" cy="737959"/>
            <a:chOff x="910771" y="1813341"/>
            <a:chExt cx="11497468" cy="1159657"/>
          </a:xfrm>
        </p:grpSpPr>
        <p:sp>
          <p:nvSpPr>
            <p:cNvPr id="41" name="Object 10">
              <a:extLst>
                <a:ext uri="{FF2B5EF4-FFF2-40B4-BE49-F238E27FC236}">
                  <a16:creationId xmlns:a16="http://schemas.microsoft.com/office/drawing/2014/main" id="{F909E0C3-22E2-4271-AFF5-EA15D71A2B22}"/>
                </a:ext>
              </a:extLst>
            </p:cNvPr>
            <p:cNvSpPr txBox="1"/>
            <p:nvPr/>
          </p:nvSpPr>
          <p:spPr>
            <a:xfrm>
              <a:off x="1372749" y="1813341"/>
              <a:ext cx="11035490" cy="115965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안정적 사업추진으로 공사 재정 안정성 강화 및 수익창출형 조직전환 구현</a:t>
              </a:r>
              <a:endParaRPr lang="en-US" altLang="ko-KR" dirty="0">
                <a:solidFill>
                  <a:srgbClr val="647D8B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20603050405020304" pitchFamily="18" charset="-34"/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도시 자족기능 향상으로 지역경제 활성화 및 시민 삶의 질 제고 기여</a:t>
              </a:r>
            </a:p>
          </p:txBody>
        </p:sp>
        <p:grpSp>
          <p:nvGrpSpPr>
            <p:cNvPr id="42" name="그룹 1004">
              <a:extLst>
                <a:ext uri="{FF2B5EF4-FFF2-40B4-BE49-F238E27FC236}">
                  <a16:creationId xmlns:a16="http://schemas.microsoft.com/office/drawing/2014/main" id="{5DB0AFE9-DD15-465D-A0BE-94C22BDDCFE0}"/>
                </a:ext>
              </a:extLst>
            </p:cNvPr>
            <p:cNvGrpSpPr/>
            <p:nvPr/>
          </p:nvGrpSpPr>
          <p:grpSpPr>
            <a:xfrm>
              <a:off x="910771" y="1909041"/>
              <a:ext cx="461978" cy="461978"/>
              <a:chOff x="11668203" y="2057143"/>
              <a:chExt cx="6171429" cy="6171429"/>
            </a:xfrm>
          </p:grpSpPr>
          <p:pic>
            <p:nvPicPr>
              <p:cNvPr id="45" name="Object 13">
                <a:extLst>
                  <a:ext uri="{FF2B5EF4-FFF2-40B4-BE49-F238E27FC236}">
                    <a16:creationId xmlns:a16="http://schemas.microsoft.com/office/drawing/2014/main" id="{9AD0BFED-0039-463B-BB3A-F2D4F22E48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  <p:grpSp>
          <p:nvGrpSpPr>
            <p:cNvPr id="43" name="그룹 1004">
              <a:extLst>
                <a:ext uri="{FF2B5EF4-FFF2-40B4-BE49-F238E27FC236}">
                  <a16:creationId xmlns:a16="http://schemas.microsoft.com/office/drawing/2014/main" id="{987BB150-CCEB-4564-9B0F-F41A472E1F36}"/>
                </a:ext>
              </a:extLst>
            </p:cNvPr>
            <p:cNvGrpSpPr/>
            <p:nvPr/>
          </p:nvGrpSpPr>
          <p:grpSpPr>
            <a:xfrm>
              <a:off x="914400" y="2420972"/>
              <a:ext cx="461978" cy="461978"/>
              <a:chOff x="11668203" y="2057143"/>
              <a:chExt cx="6171429" cy="6171429"/>
            </a:xfrm>
          </p:grpSpPr>
          <p:pic>
            <p:nvPicPr>
              <p:cNvPr id="44" name="Object 13">
                <a:extLst>
                  <a:ext uri="{FF2B5EF4-FFF2-40B4-BE49-F238E27FC236}">
                    <a16:creationId xmlns:a16="http://schemas.microsoft.com/office/drawing/2014/main" id="{26E2D1DB-2FD5-4B1B-9CCB-6C2DE5E5D5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  <p:grpSp>
        <p:nvGrpSpPr>
          <p:cNvPr id="46" name="그룹 1001">
            <a:extLst>
              <a:ext uri="{FF2B5EF4-FFF2-40B4-BE49-F238E27FC236}">
                <a16:creationId xmlns:a16="http://schemas.microsoft.com/office/drawing/2014/main" id="{5FD9A3C0-0903-445D-9D05-877FBDD75BC7}"/>
              </a:ext>
            </a:extLst>
          </p:cNvPr>
          <p:cNvGrpSpPr/>
          <p:nvPr/>
        </p:nvGrpSpPr>
        <p:grpSpPr>
          <a:xfrm>
            <a:off x="0" y="2959135"/>
            <a:ext cx="9153270" cy="4199409"/>
            <a:chOff x="17878906" y="2892694"/>
            <a:chExt cx="29058783" cy="7357143"/>
          </a:xfrm>
        </p:grpSpPr>
        <p:pic>
          <p:nvPicPr>
            <p:cNvPr id="47" name="Object 2">
              <a:extLst>
                <a:ext uri="{FF2B5EF4-FFF2-40B4-BE49-F238E27FC236}">
                  <a16:creationId xmlns:a16="http://schemas.microsoft.com/office/drawing/2014/main" id="{C94A486D-BFD7-4337-A5A4-055A706DB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sp>
        <p:nvSpPr>
          <p:cNvPr id="49" name="십자형 48">
            <a:extLst>
              <a:ext uri="{FF2B5EF4-FFF2-40B4-BE49-F238E27FC236}">
                <a16:creationId xmlns:a16="http://schemas.microsoft.com/office/drawing/2014/main" id="{3C92C602-721E-40EA-9A6B-2587867E8CB6}"/>
              </a:ext>
            </a:extLst>
          </p:cNvPr>
          <p:cNvSpPr/>
          <p:nvPr/>
        </p:nvSpPr>
        <p:spPr>
          <a:xfrm>
            <a:off x="3888388" y="4794976"/>
            <a:ext cx="611604" cy="611604"/>
          </a:xfrm>
          <a:prstGeom prst="plus">
            <a:avLst>
              <a:gd name="adj" fmla="val 44845"/>
            </a:avLst>
          </a:prstGeom>
          <a:solidFill>
            <a:srgbClr val="004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AEC90FE-6ACC-44E2-BFA1-D99333C06214}"/>
              </a:ext>
            </a:extLst>
          </p:cNvPr>
          <p:cNvSpPr txBox="1"/>
          <p:nvPr/>
        </p:nvSpPr>
        <p:spPr>
          <a:xfrm>
            <a:off x="644276" y="5502459"/>
            <a:ext cx="2983388" cy="116955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출자사업 및 자체 개발사업 확대로</a:t>
            </a: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  <a:cs typeface="Pretendard" pitchFamily="34" charset="0"/>
            </a:endParaRPr>
          </a:p>
          <a:p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공사 신성장 동력 확보</a:t>
            </a: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  <a:cs typeface="Pretendard" pitchFamily="34" charset="0"/>
            </a:endParaRPr>
          </a:p>
          <a:p>
            <a:pPr algn="ctr"/>
            <a:endParaRPr lang="ko-KR" altLang="en-US" sz="1400" dirty="0">
              <a:latin typeface="나눔스퀘어OTF" panose="020B0600000101010101" pitchFamily="34" charset="-127"/>
              <a:ea typeface="나눔스퀘어OTF" panose="020B0600000101010101" pitchFamily="34" charset="-127"/>
              <a:cs typeface="Pretendard" pitchFamily="34" charset="0"/>
            </a:endParaRPr>
          </a:p>
          <a:p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도시 </a:t>
            </a:r>
            <a:r>
              <a:rPr lang="ko-KR" altLang="en-US" sz="1400" dirty="0" err="1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자족성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 확보로 지역경제 활성화 </a:t>
            </a: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  <a:cs typeface="Pretendard" pitchFamily="34" charset="0"/>
            </a:endParaRPr>
          </a:p>
          <a:p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" pitchFamily="34" charset="0"/>
              </a:rPr>
              <a:t>및 지역 상생발전 도모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42E64E3-D35E-4BC5-A788-139C4013B278}"/>
              </a:ext>
            </a:extLst>
          </p:cNvPr>
          <p:cNvSpPr txBox="1"/>
          <p:nvPr/>
        </p:nvSpPr>
        <p:spPr>
          <a:xfrm>
            <a:off x="5395835" y="5523349"/>
            <a:ext cx="3424637" cy="116955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시의 주요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SOC 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사업 대행을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 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통해</a:t>
            </a: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  <a:cs typeface="Pretendard Medium" pitchFamily="34" charset="0"/>
            </a:endParaRPr>
          </a:p>
          <a:p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자본금 잠식 방지</a:t>
            </a: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  <a:cs typeface="Pretendard Medium" pitchFamily="34" charset="0"/>
            </a:endParaRPr>
          </a:p>
          <a:p>
            <a:endParaRPr lang="ko-KR" altLang="en-US" sz="1400" dirty="0">
              <a:latin typeface="나눔스퀘어OTF" panose="020B0600000101010101" pitchFamily="34" charset="-127"/>
              <a:ea typeface="나눔스퀘어OTF" panose="020B0600000101010101" pitchFamily="34" charset="-127"/>
              <a:cs typeface="Pretendard Medium" pitchFamily="34" charset="0"/>
            </a:endParaRPr>
          </a:p>
          <a:p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사업경험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 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  <a:cs typeface="Pretendard Medium" pitchFamily="34" charset="0"/>
              </a:rPr>
              <a:t>축적 및 개발인력 역량 강화를 통한 파주시와 시민에게 도움이 되는 사업추진</a:t>
            </a:r>
          </a:p>
        </p:txBody>
      </p:sp>
      <p:grpSp>
        <p:nvGrpSpPr>
          <p:cNvPr id="52" name="그룹 1004">
            <a:extLst>
              <a:ext uri="{FF2B5EF4-FFF2-40B4-BE49-F238E27FC236}">
                <a16:creationId xmlns:a16="http://schemas.microsoft.com/office/drawing/2014/main" id="{02D2C72E-753D-447F-B38C-56A3488713F0}"/>
              </a:ext>
            </a:extLst>
          </p:cNvPr>
          <p:cNvGrpSpPr/>
          <p:nvPr/>
        </p:nvGrpSpPr>
        <p:grpSpPr>
          <a:xfrm>
            <a:off x="467544" y="5551112"/>
            <a:ext cx="163071" cy="163071"/>
            <a:chOff x="11668203" y="2057143"/>
            <a:chExt cx="6171429" cy="6171429"/>
          </a:xfrm>
        </p:grpSpPr>
        <p:pic>
          <p:nvPicPr>
            <p:cNvPr id="89" name="Object 13">
              <a:extLst>
                <a:ext uri="{FF2B5EF4-FFF2-40B4-BE49-F238E27FC236}">
                  <a16:creationId xmlns:a16="http://schemas.microsoft.com/office/drawing/2014/main" id="{515E65FB-3D82-4F42-A801-7FCA02AE1D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53" name="그룹 1004">
            <a:extLst>
              <a:ext uri="{FF2B5EF4-FFF2-40B4-BE49-F238E27FC236}">
                <a16:creationId xmlns:a16="http://schemas.microsoft.com/office/drawing/2014/main" id="{7066A79E-780F-489D-81E0-AB5C6851ECCD}"/>
              </a:ext>
            </a:extLst>
          </p:cNvPr>
          <p:cNvGrpSpPr/>
          <p:nvPr/>
        </p:nvGrpSpPr>
        <p:grpSpPr>
          <a:xfrm>
            <a:off x="467544" y="6223742"/>
            <a:ext cx="163071" cy="163071"/>
            <a:chOff x="11668203" y="2057143"/>
            <a:chExt cx="6171429" cy="6171429"/>
          </a:xfrm>
        </p:grpSpPr>
        <p:pic>
          <p:nvPicPr>
            <p:cNvPr id="88" name="Object 13">
              <a:extLst>
                <a:ext uri="{FF2B5EF4-FFF2-40B4-BE49-F238E27FC236}">
                  <a16:creationId xmlns:a16="http://schemas.microsoft.com/office/drawing/2014/main" id="{57A89433-AC0F-4560-97AF-6681F90E2C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54" name="그룹 1004">
            <a:extLst>
              <a:ext uri="{FF2B5EF4-FFF2-40B4-BE49-F238E27FC236}">
                <a16:creationId xmlns:a16="http://schemas.microsoft.com/office/drawing/2014/main" id="{4648DB6A-CCFA-4F1E-AA4D-86A19DA52AE7}"/>
              </a:ext>
            </a:extLst>
          </p:cNvPr>
          <p:cNvGrpSpPr/>
          <p:nvPr/>
        </p:nvGrpSpPr>
        <p:grpSpPr>
          <a:xfrm>
            <a:off x="5191905" y="5584521"/>
            <a:ext cx="163071" cy="163071"/>
            <a:chOff x="11668203" y="2057143"/>
            <a:chExt cx="6171429" cy="6171429"/>
          </a:xfrm>
        </p:grpSpPr>
        <p:pic>
          <p:nvPicPr>
            <p:cNvPr id="87" name="Object 13">
              <a:extLst>
                <a:ext uri="{FF2B5EF4-FFF2-40B4-BE49-F238E27FC236}">
                  <a16:creationId xmlns:a16="http://schemas.microsoft.com/office/drawing/2014/main" id="{E24DA887-071B-4519-B762-CC2252EA8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55" name="그룹 1004">
            <a:extLst>
              <a:ext uri="{FF2B5EF4-FFF2-40B4-BE49-F238E27FC236}">
                <a16:creationId xmlns:a16="http://schemas.microsoft.com/office/drawing/2014/main" id="{FFC5F29B-29D6-4BEC-BA23-94AE61738211}"/>
              </a:ext>
            </a:extLst>
          </p:cNvPr>
          <p:cNvGrpSpPr/>
          <p:nvPr/>
        </p:nvGrpSpPr>
        <p:grpSpPr>
          <a:xfrm>
            <a:off x="5191905" y="6257151"/>
            <a:ext cx="163071" cy="163071"/>
            <a:chOff x="11668203" y="2057143"/>
            <a:chExt cx="6171429" cy="6171429"/>
          </a:xfrm>
        </p:grpSpPr>
        <p:pic>
          <p:nvPicPr>
            <p:cNvPr id="86" name="Object 13">
              <a:extLst>
                <a:ext uri="{FF2B5EF4-FFF2-40B4-BE49-F238E27FC236}">
                  <a16:creationId xmlns:a16="http://schemas.microsoft.com/office/drawing/2014/main" id="{4223C760-24BC-4E65-8481-798DD13F7F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D89CE7C5-CF97-4676-AF8A-DBBB4F4D3E3B}"/>
              </a:ext>
            </a:extLst>
          </p:cNvPr>
          <p:cNvGrpSpPr/>
          <p:nvPr/>
        </p:nvGrpSpPr>
        <p:grpSpPr>
          <a:xfrm>
            <a:off x="1133925" y="3814419"/>
            <a:ext cx="1650819" cy="1495349"/>
            <a:chOff x="3562187" y="4839849"/>
            <a:chExt cx="2686213" cy="2433233"/>
          </a:xfrm>
        </p:grpSpPr>
        <p:pic>
          <p:nvPicPr>
            <p:cNvPr id="82" name="Object 11">
              <a:extLst>
                <a:ext uri="{FF2B5EF4-FFF2-40B4-BE49-F238E27FC236}">
                  <a16:creationId xmlns:a16="http://schemas.microsoft.com/office/drawing/2014/main" id="{784FA683-4BAB-4434-A67A-83FEA0AA80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/>
            <a:srcRect r="74737"/>
            <a:stretch/>
          </p:blipFill>
          <p:spPr>
            <a:xfrm>
              <a:off x="3562187" y="4839849"/>
              <a:ext cx="2539424" cy="2433233"/>
            </a:xfrm>
            <a:prstGeom prst="rect">
              <a:avLst/>
            </a:prstGeom>
          </p:spPr>
        </p:pic>
        <p:grpSp>
          <p:nvGrpSpPr>
            <p:cNvPr id="83" name="그룹 1008">
              <a:extLst>
                <a:ext uri="{FF2B5EF4-FFF2-40B4-BE49-F238E27FC236}">
                  <a16:creationId xmlns:a16="http://schemas.microsoft.com/office/drawing/2014/main" id="{C7806A33-2AB7-43C9-863A-C1CB01DEECB6}"/>
                </a:ext>
              </a:extLst>
            </p:cNvPr>
            <p:cNvGrpSpPr/>
            <p:nvPr/>
          </p:nvGrpSpPr>
          <p:grpSpPr>
            <a:xfrm>
              <a:off x="4028936" y="5295900"/>
              <a:ext cx="1605924" cy="1605924"/>
              <a:chOff x="2049024" y="5010743"/>
              <a:chExt cx="1605924" cy="1605924"/>
            </a:xfrm>
          </p:grpSpPr>
          <p:pic>
            <p:nvPicPr>
              <p:cNvPr id="85" name="Object 39">
                <a:extLst>
                  <a:ext uri="{FF2B5EF4-FFF2-40B4-BE49-F238E27FC236}">
                    <a16:creationId xmlns:a16="http://schemas.microsoft.com/office/drawing/2014/main" id="{4CDF472A-F6C0-4D15-AEC0-DAE9B59B2A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2049024" y="5010743"/>
                <a:ext cx="1605924" cy="1605924"/>
              </a:xfrm>
              <a:prstGeom prst="rect">
                <a:avLst/>
              </a:prstGeom>
            </p:spPr>
          </p:pic>
        </p:grpSp>
        <p:sp>
          <p:nvSpPr>
            <p:cNvPr id="84" name="직사각형 83">
              <a:extLst>
                <a:ext uri="{FF2B5EF4-FFF2-40B4-BE49-F238E27FC236}">
                  <a16:creationId xmlns:a16="http://schemas.microsoft.com/office/drawing/2014/main" id="{2D0FB3AE-1F13-47C9-9539-9A824D182FAE}"/>
                </a:ext>
              </a:extLst>
            </p:cNvPr>
            <p:cNvSpPr/>
            <p:nvPr/>
          </p:nvSpPr>
          <p:spPr>
            <a:xfrm>
              <a:off x="6055892" y="6056465"/>
              <a:ext cx="192508" cy="306235"/>
            </a:xfrm>
            <a:prstGeom prst="rect">
              <a:avLst/>
            </a:prstGeom>
            <a:solidFill>
              <a:srgbClr val="EFF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2E260376-0BDA-4FC6-9D97-4D3753E6AC74}"/>
              </a:ext>
            </a:extLst>
          </p:cNvPr>
          <p:cNvGrpSpPr/>
          <p:nvPr/>
        </p:nvGrpSpPr>
        <p:grpSpPr>
          <a:xfrm>
            <a:off x="5934599" y="3814745"/>
            <a:ext cx="1661737" cy="1495349"/>
            <a:chOff x="12213533" y="4840379"/>
            <a:chExt cx="2703979" cy="2433233"/>
          </a:xfrm>
        </p:grpSpPr>
        <p:pic>
          <p:nvPicPr>
            <p:cNvPr id="78" name="Object 11">
              <a:extLst>
                <a:ext uri="{FF2B5EF4-FFF2-40B4-BE49-F238E27FC236}">
                  <a16:creationId xmlns:a16="http://schemas.microsoft.com/office/drawing/2014/main" id="{62A0CEDA-BFCB-4565-982C-6653A65C03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/>
            <a:srcRect r="74737"/>
            <a:stretch/>
          </p:blipFill>
          <p:spPr>
            <a:xfrm>
              <a:off x="12213533" y="4840379"/>
              <a:ext cx="2539424" cy="2433233"/>
            </a:xfrm>
            <a:prstGeom prst="rect">
              <a:avLst/>
            </a:prstGeom>
          </p:spPr>
        </p:pic>
        <p:grpSp>
          <p:nvGrpSpPr>
            <p:cNvPr id="79" name="그룹 1010">
              <a:extLst>
                <a:ext uri="{FF2B5EF4-FFF2-40B4-BE49-F238E27FC236}">
                  <a16:creationId xmlns:a16="http://schemas.microsoft.com/office/drawing/2014/main" id="{ED1E2CCC-ACC7-47FB-AC03-3D7617C62D7B}"/>
                </a:ext>
              </a:extLst>
            </p:cNvPr>
            <p:cNvGrpSpPr/>
            <p:nvPr/>
          </p:nvGrpSpPr>
          <p:grpSpPr>
            <a:xfrm>
              <a:off x="12496800" y="5133007"/>
              <a:ext cx="1927047" cy="1927047"/>
              <a:chOff x="4540622" y="4807352"/>
              <a:chExt cx="1927047" cy="1927047"/>
            </a:xfrm>
          </p:grpSpPr>
          <p:pic>
            <p:nvPicPr>
              <p:cNvPr id="81" name="Object 45">
                <a:extLst>
                  <a:ext uri="{FF2B5EF4-FFF2-40B4-BE49-F238E27FC236}">
                    <a16:creationId xmlns:a16="http://schemas.microsoft.com/office/drawing/2014/main" id="{FF62B4FB-A22B-4BBA-865F-FCB61882D7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540622" y="4807352"/>
                <a:ext cx="1927047" cy="1927047"/>
              </a:xfrm>
              <a:prstGeom prst="rect">
                <a:avLst/>
              </a:prstGeom>
            </p:spPr>
          </p:pic>
        </p:grp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9EF30597-9141-4428-B6EA-3EFBDC6459A7}"/>
                </a:ext>
              </a:extLst>
            </p:cNvPr>
            <p:cNvSpPr/>
            <p:nvPr/>
          </p:nvSpPr>
          <p:spPr>
            <a:xfrm>
              <a:off x="14725004" y="6056465"/>
              <a:ext cx="192508" cy="306235"/>
            </a:xfrm>
            <a:prstGeom prst="rect">
              <a:avLst/>
            </a:prstGeom>
            <a:solidFill>
              <a:srgbClr val="EFF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E0A245BD-EB47-4F34-948F-B5D0D4123C81}"/>
              </a:ext>
            </a:extLst>
          </p:cNvPr>
          <p:cNvSpPr/>
          <p:nvPr/>
        </p:nvSpPr>
        <p:spPr>
          <a:xfrm>
            <a:off x="773340" y="3187159"/>
            <a:ext cx="2172849" cy="437094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F7EB4647-D751-483B-9DD0-864B35F91208}"/>
              </a:ext>
            </a:extLst>
          </p:cNvPr>
          <p:cNvSpPr txBox="1"/>
          <p:nvPr/>
        </p:nvSpPr>
        <p:spPr>
          <a:xfrm>
            <a:off x="882270" y="3213551"/>
            <a:ext cx="2063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개발사업 다각화</a:t>
            </a: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66A15D2F-FE37-4D4E-8BEA-FAF8487372F8}"/>
              </a:ext>
            </a:extLst>
          </p:cNvPr>
          <p:cNvSpPr/>
          <p:nvPr/>
        </p:nvSpPr>
        <p:spPr>
          <a:xfrm>
            <a:off x="5190877" y="3173190"/>
            <a:ext cx="2991647" cy="437094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5887440E-B054-4677-978A-E53836AF950F}"/>
              </a:ext>
            </a:extLst>
          </p:cNvPr>
          <p:cNvSpPr txBox="1"/>
          <p:nvPr/>
        </p:nvSpPr>
        <p:spPr>
          <a:xfrm>
            <a:off x="5349768" y="3204287"/>
            <a:ext cx="2966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대행사업의 안정적 추진</a:t>
            </a:r>
          </a:p>
        </p:txBody>
      </p:sp>
    </p:spTree>
    <p:extLst>
      <p:ext uri="{BB962C8B-B14F-4D97-AF65-F5344CB8AC3E}">
        <p14:creationId xmlns:p14="http://schemas.microsoft.com/office/powerpoint/2010/main" val="2337735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268755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개발사업의 안정적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2DC2E5A-F09C-4201-A5AF-2D1602807256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grpSp>
        <p:nvGrpSpPr>
          <p:cNvPr id="63" name="그룹 1001">
            <a:extLst>
              <a:ext uri="{FF2B5EF4-FFF2-40B4-BE49-F238E27FC236}">
                <a16:creationId xmlns:a16="http://schemas.microsoft.com/office/drawing/2014/main" id="{8AB5DF8B-4C82-482A-9CE7-27C228C12A8D}"/>
              </a:ext>
            </a:extLst>
          </p:cNvPr>
          <p:cNvGrpSpPr/>
          <p:nvPr/>
        </p:nvGrpSpPr>
        <p:grpSpPr>
          <a:xfrm>
            <a:off x="0" y="2431796"/>
            <a:ext cx="9153270" cy="4866821"/>
            <a:chOff x="17878906" y="2892694"/>
            <a:chExt cx="29058783" cy="7357143"/>
          </a:xfrm>
        </p:grpSpPr>
        <p:pic>
          <p:nvPicPr>
            <p:cNvPr id="64" name="Object 2">
              <a:extLst>
                <a:ext uri="{FF2B5EF4-FFF2-40B4-BE49-F238E27FC236}">
                  <a16:creationId xmlns:a16="http://schemas.microsoft.com/office/drawing/2014/main" id="{D7BB503B-FFCB-4F62-B241-2BA604368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sp>
        <p:nvSpPr>
          <p:cNvPr id="65" name="Object 5">
            <a:extLst>
              <a:ext uri="{FF2B5EF4-FFF2-40B4-BE49-F238E27FC236}">
                <a16:creationId xmlns:a16="http://schemas.microsoft.com/office/drawing/2014/main" id="{C1CA2344-6049-411B-8CBF-72A1F6EFDCE6}"/>
              </a:ext>
            </a:extLst>
          </p:cNvPr>
          <p:cNvSpPr txBox="1"/>
          <p:nvPr/>
        </p:nvSpPr>
        <p:spPr>
          <a:xfrm>
            <a:off x="395536" y="1345107"/>
            <a:ext cx="72008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적극적 출자사업 참여로</a:t>
            </a:r>
            <a:r>
              <a:rPr lang="en-US" altLang="ko-KR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 </a:t>
            </a: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도시 자족기능 향상 견인</a:t>
            </a: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EA346B39-673A-4AEA-A036-2E214C41018F}"/>
              </a:ext>
            </a:extLst>
          </p:cNvPr>
          <p:cNvGrpSpPr/>
          <p:nvPr/>
        </p:nvGrpSpPr>
        <p:grpSpPr>
          <a:xfrm>
            <a:off x="495838" y="1916832"/>
            <a:ext cx="7172506" cy="405559"/>
            <a:chOff x="910771" y="1813339"/>
            <a:chExt cx="11271156" cy="637311"/>
          </a:xfrm>
        </p:grpSpPr>
        <p:sp>
          <p:nvSpPr>
            <p:cNvPr id="67" name="Object 10">
              <a:extLst>
                <a:ext uri="{FF2B5EF4-FFF2-40B4-BE49-F238E27FC236}">
                  <a16:creationId xmlns:a16="http://schemas.microsoft.com/office/drawing/2014/main" id="{4DB8561E-3B56-4D8A-A276-522CD1283655}"/>
                </a:ext>
              </a:extLst>
            </p:cNvPr>
            <p:cNvSpPr txBox="1"/>
            <p:nvPr/>
          </p:nvSpPr>
          <p:spPr>
            <a:xfrm>
              <a:off x="1372749" y="1813339"/>
              <a:ext cx="10809178" cy="63731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공공성 강화를 통한 </a:t>
              </a:r>
              <a:r>
                <a:rPr lang="ko-KR" altLang="en-US" dirty="0" err="1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도시자족기능</a:t>
              </a: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 향상</a:t>
              </a:r>
            </a:p>
          </p:txBody>
        </p:sp>
        <p:grpSp>
          <p:nvGrpSpPr>
            <p:cNvPr id="68" name="그룹 1004">
              <a:extLst>
                <a:ext uri="{FF2B5EF4-FFF2-40B4-BE49-F238E27FC236}">
                  <a16:creationId xmlns:a16="http://schemas.microsoft.com/office/drawing/2014/main" id="{85264380-597C-423E-940A-36C79DBD52B4}"/>
                </a:ext>
              </a:extLst>
            </p:cNvPr>
            <p:cNvGrpSpPr/>
            <p:nvPr/>
          </p:nvGrpSpPr>
          <p:grpSpPr>
            <a:xfrm>
              <a:off x="910771" y="1909041"/>
              <a:ext cx="461978" cy="461978"/>
              <a:chOff x="11668203" y="2057143"/>
              <a:chExt cx="6171429" cy="6171429"/>
            </a:xfrm>
          </p:grpSpPr>
          <p:pic>
            <p:nvPicPr>
              <p:cNvPr id="71" name="Object 13">
                <a:extLst>
                  <a:ext uri="{FF2B5EF4-FFF2-40B4-BE49-F238E27FC236}">
                    <a16:creationId xmlns:a16="http://schemas.microsoft.com/office/drawing/2014/main" id="{712CC343-167E-495A-AE34-45994A88CE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28566139-5779-461B-8A4A-42648A995475}"/>
              </a:ext>
            </a:extLst>
          </p:cNvPr>
          <p:cNvSpPr/>
          <p:nvPr/>
        </p:nvSpPr>
        <p:spPr>
          <a:xfrm>
            <a:off x="5565272" y="2935968"/>
            <a:ext cx="1243757" cy="437437"/>
          </a:xfrm>
          <a:prstGeom prst="rect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[</a:t>
            </a:r>
            <a:r>
              <a:rPr lang="ko-KR" altLang="en-US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추진계획</a:t>
            </a:r>
            <a:r>
              <a:rPr lang="en-US" altLang="ko-KR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]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BA6950E9-1E6D-402E-9D8D-0A0E511B5837}"/>
              </a:ext>
            </a:extLst>
          </p:cNvPr>
          <p:cNvSpPr/>
          <p:nvPr/>
        </p:nvSpPr>
        <p:spPr>
          <a:xfrm>
            <a:off x="46720" y="3075926"/>
            <a:ext cx="5317368" cy="3665442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AC3E2498-A16F-4719-B8A1-2476A0042F85}"/>
              </a:ext>
            </a:extLst>
          </p:cNvPr>
          <p:cNvSpPr/>
          <p:nvPr/>
        </p:nvSpPr>
        <p:spPr>
          <a:xfrm>
            <a:off x="118729" y="2935968"/>
            <a:ext cx="3045779" cy="435463"/>
          </a:xfrm>
          <a:prstGeom prst="rect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err="1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파주메디컬</a:t>
            </a:r>
            <a:r>
              <a:rPr lang="ko-KR" altLang="en-US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클러스터 조성사업</a:t>
            </a:r>
          </a:p>
        </p:txBody>
      </p:sp>
      <p:pic>
        <p:nvPicPr>
          <p:cNvPr id="69" name="_x693659272" descr="EMB00003584ba26">
            <a:extLst>
              <a:ext uri="{FF2B5EF4-FFF2-40B4-BE49-F238E27FC236}">
                <a16:creationId xmlns:a16="http://schemas.microsoft.com/office/drawing/2014/main" id="{373CD04F-CFBA-4F36-82A7-F1EA5939B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5" b="3458"/>
          <a:stretch>
            <a:fillRect/>
          </a:stretch>
        </p:blipFill>
        <p:spPr bwMode="auto">
          <a:xfrm>
            <a:off x="164204" y="3577203"/>
            <a:ext cx="2247557" cy="287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C6D57BB6-20BC-4C07-B025-1CB251D94F06}"/>
              </a:ext>
            </a:extLst>
          </p:cNvPr>
          <p:cNvSpPr txBox="1"/>
          <p:nvPr/>
        </p:nvSpPr>
        <p:spPr>
          <a:xfrm>
            <a:off x="2466897" y="3867900"/>
            <a:ext cx="2937838" cy="1947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fontAlgn="base" latinLnBrk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kumimoji="1" lang="ko-KR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위치 및 면적</a:t>
            </a:r>
            <a:r>
              <a:rPr kumimoji="1"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kumimoji="1" lang="ko-KR" altLang="en-US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서패동</a:t>
            </a:r>
            <a:r>
              <a:rPr kumimoji="1"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일원 </a:t>
            </a:r>
            <a:r>
              <a:rPr kumimoji="1"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/ 45</a:t>
            </a:r>
            <a:r>
              <a:rPr kumimoji="1"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만㎡</a:t>
            </a:r>
            <a:r>
              <a:rPr kumimoji="1"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(13.6</a:t>
            </a:r>
            <a:r>
              <a:rPr kumimoji="1"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만평</a:t>
            </a:r>
            <a:r>
              <a:rPr kumimoji="1"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</a:t>
            </a:r>
          </a:p>
          <a:p>
            <a:pPr marL="171450" indent="-171450" fontAlgn="base" latinLnBrk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kumimoji="1" lang="ko-KR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사업기간</a:t>
            </a:r>
            <a:r>
              <a:rPr kumimoji="1"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: 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2021~2025</a:t>
            </a:r>
            <a:endParaRPr lang="ko-KR" altLang="ko-KR" sz="105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171450" indent="-171450" fontAlgn="base" latinLnBrk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kumimoji="1"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사업시행자</a:t>
            </a:r>
            <a:r>
              <a:rPr kumimoji="1"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: </a:t>
            </a:r>
            <a:r>
              <a:rPr lang="ko-KR" altLang="en-US" sz="10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파주메디컬클러스터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</a:t>
            </a: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주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</a:t>
            </a:r>
          </a:p>
          <a:p>
            <a:pPr marL="171450" indent="-171450" fontAlgn="base" latinLnBrk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사업방식 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도시개발사업</a:t>
            </a:r>
          </a:p>
        </p:txBody>
      </p: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433BBD21-64BE-40D8-AFF5-982CA0855167}"/>
              </a:ext>
            </a:extLst>
          </p:cNvPr>
          <p:cNvGrpSpPr/>
          <p:nvPr/>
        </p:nvGrpSpPr>
        <p:grpSpPr>
          <a:xfrm>
            <a:off x="5628516" y="4107277"/>
            <a:ext cx="3251056" cy="1769995"/>
            <a:chOff x="10992751" y="5295900"/>
            <a:chExt cx="6434534" cy="3503198"/>
          </a:xfrm>
        </p:grpSpPr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E93E1611-3975-4596-BAD8-CCFB4F1F236E}"/>
                </a:ext>
              </a:extLst>
            </p:cNvPr>
            <p:cNvSpPr txBox="1"/>
            <p:nvPr/>
          </p:nvSpPr>
          <p:spPr>
            <a:xfrm>
              <a:off x="10992751" y="7885364"/>
              <a:ext cx="2438401" cy="9137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협약변경 검토</a:t>
              </a:r>
              <a:r>
                <a:rPr lang="en-US" altLang="ko-KR" sz="12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</a:t>
              </a:r>
              <a:r>
                <a:rPr lang="ko-KR" altLang="en-US" sz="12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및 시의회 출자동의</a:t>
              </a: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C62CC683-6DF7-432B-9A72-267E9F528BEC}"/>
                </a:ext>
              </a:extLst>
            </p:cNvPr>
            <p:cNvSpPr txBox="1"/>
            <p:nvPr/>
          </p:nvSpPr>
          <p:spPr>
            <a:xfrm>
              <a:off x="15616867" y="7839603"/>
              <a:ext cx="1559963" cy="913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행정지원</a:t>
              </a:r>
              <a:endPara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r>
                <a:rPr lang="ko-KR" altLang="en-US" sz="12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업무수행</a:t>
              </a:r>
            </a:p>
          </p:txBody>
        </p:sp>
        <p:grpSp>
          <p:nvGrpSpPr>
            <p:cNvPr id="130" name="그룹 1007">
              <a:extLst>
                <a:ext uri="{FF2B5EF4-FFF2-40B4-BE49-F238E27FC236}">
                  <a16:creationId xmlns:a16="http://schemas.microsoft.com/office/drawing/2014/main" id="{33EE8829-7423-4048-8B26-9072B85C1A9D}"/>
                </a:ext>
              </a:extLst>
            </p:cNvPr>
            <p:cNvGrpSpPr/>
            <p:nvPr/>
          </p:nvGrpSpPr>
          <p:grpSpPr>
            <a:xfrm>
              <a:off x="11362473" y="6299192"/>
              <a:ext cx="4876800" cy="450146"/>
              <a:chOff x="1891287" y="6498423"/>
              <a:chExt cx="7513838" cy="450146"/>
            </a:xfrm>
          </p:grpSpPr>
          <p:pic>
            <p:nvPicPr>
              <p:cNvPr id="143" name="Object 25">
                <a:extLst>
                  <a:ext uri="{FF2B5EF4-FFF2-40B4-BE49-F238E27FC236}">
                    <a16:creationId xmlns:a16="http://schemas.microsoft.com/office/drawing/2014/main" id="{D5D1DD27-C91D-4568-A4FD-4254F42C81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891287" y="6498423"/>
                <a:ext cx="7513838" cy="450146"/>
              </a:xfrm>
              <a:prstGeom prst="rect">
                <a:avLst/>
              </a:prstGeom>
            </p:spPr>
          </p:pic>
        </p:grpSp>
        <p:grpSp>
          <p:nvGrpSpPr>
            <p:cNvPr id="131" name="그룹 130">
              <a:extLst>
                <a:ext uri="{FF2B5EF4-FFF2-40B4-BE49-F238E27FC236}">
                  <a16:creationId xmlns:a16="http://schemas.microsoft.com/office/drawing/2014/main" id="{5A3D0CA4-D516-4710-A48B-16ADBEEB3440}"/>
                </a:ext>
              </a:extLst>
            </p:cNvPr>
            <p:cNvGrpSpPr/>
            <p:nvPr/>
          </p:nvGrpSpPr>
          <p:grpSpPr>
            <a:xfrm>
              <a:off x="15240000" y="5295900"/>
              <a:ext cx="2187285" cy="2187285"/>
              <a:chOff x="3659716" y="5624651"/>
              <a:chExt cx="1720800" cy="1720800"/>
            </a:xfrm>
          </p:grpSpPr>
          <p:grpSp>
            <p:nvGrpSpPr>
              <p:cNvPr id="140" name="그룹 1009">
                <a:extLst>
                  <a:ext uri="{FF2B5EF4-FFF2-40B4-BE49-F238E27FC236}">
                    <a16:creationId xmlns:a16="http://schemas.microsoft.com/office/drawing/2014/main" id="{83FA38F9-626C-40DC-B77A-8E67EB7C9E44}"/>
                  </a:ext>
                </a:extLst>
              </p:cNvPr>
              <p:cNvGrpSpPr/>
              <p:nvPr/>
            </p:nvGrpSpPr>
            <p:grpSpPr>
              <a:xfrm>
                <a:off x="3659716" y="5624651"/>
                <a:ext cx="1720800" cy="1720800"/>
                <a:chOff x="4528325" y="5686591"/>
                <a:chExt cx="1720800" cy="1720800"/>
              </a:xfrm>
            </p:grpSpPr>
            <p:pic>
              <p:nvPicPr>
                <p:cNvPr id="142" name="Object 29">
                  <a:extLst>
                    <a:ext uri="{FF2B5EF4-FFF2-40B4-BE49-F238E27FC236}">
                      <a16:creationId xmlns:a16="http://schemas.microsoft.com/office/drawing/2014/main" id="{74FFC3A9-02CD-4845-B53C-23F37722DBE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28325" y="5686591"/>
                  <a:ext cx="1720800" cy="1720800"/>
                </a:xfrm>
                <a:prstGeom prst="rect">
                  <a:avLst/>
                </a:prstGeom>
              </p:spPr>
            </p:pic>
          </p:grpSp>
          <p:sp>
            <p:nvSpPr>
              <p:cNvPr id="141" name="Object 53">
                <a:extLst>
                  <a:ext uri="{FF2B5EF4-FFF2-40B4-BE49-F238E27FC236}">
                    <a16:creationId xmlns:a16="http://schemas.microsoft.com/office/drawing/2014/main" id="{D236302B-908E-4CAF-9242-3C69A6936999}"/>
                  </a:ext>
                </a:extLst>
              </p:cNvPr>
              <p:cNvSpPr txBox="1"/>
              <p:nvPr/>
            </p:nvSpPr>
            <p:spPr>
              <a:xfrm>
                <a:off x="3844016" y="5808104"/>
                <a:ext cx="1339460" cy="43131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ko-KR" altLang="en-US" sz="12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향후</a:t>
                </a:r>
                <a:endParaRPr lang="en-US" sz="110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</p:grpSp>
        <p:grpSp>
          <p:nvGrpSpPr>
            <p:cNvPr id="132" name="그룹 131">
              <a:extLst>
                <a:ext uri="{FF2B5EF4-FFF2-40B4-BE49-F238E27FC236}">
                  <a16:creationId xmlns:a16="http://schemas.microsoft.com/office/drawing/2014/main" id="{5D55F3AB-7803-4D9D-998D-54933A29D385}"/>
                </a:ext>
              </a:extLst>
            </p:cNvPr>
            <p:cNvGrpSpPr/>
            <p:nvPr/>
          </p:nvGrpSpPr>
          <p:grpSpPr>
            <a:xfrm>
              <a:off x="11117442" y="5389458"/>
              <a:ext cx="2189019" cy="2189019"/>
              <a:chOff x="10676971" y="4482954"/>
              <a:chExt cx="1722164" cy="1722164"/>
            </a:xfrm>
          </p:grpSpPr>
          <p:grpSp>
            <p:nvGrpSpPr>
              <p:cNvPr id="135" name="그룹 1014">
                <a:extLst>
                  <a:ext uri="{FF2B5EF4-FFF2-40B4-BE49-F238E27FC236}">
                    <a16:creationId xmlns:a16="http://schemas.microsoft.com/office/drawing/2014/main" id="{BB86C7D9-91BA-4B2C-A3EB-D2DE745BA186}"/>
                  </a:ext>
                </a:extLst>
              </p:cNvPr>
              <p:cNvGrpSpPr/>
              <p:nvPr/>
            </p:nvGrpSpPr>
            <p:grpSpPr>
              <a:xfrm>
                <a:off x="10676971" y="4482954"/>
                <a:ext cx="1722164" cy="1722164"/>
                <a:chOff x="1566962" y="5786029"/>
                <a:chExt cx="1722164" cy="1722164"/>
              </a:xfrm>
            </p:grpSpPr>
            <p:grpSp>
              <p:nvGrpSpPr>
                <p:cNvPr id="137" name="그룹 1015">
                  <a:extLst>
                    <a:ext uri="{FF2B5EF4-FFF2-40B4-BE49-F238E27FC236}">
                      <a16:creationId xmlns:a16="http://schemas.microsoft.com/office/drawing/2014/main" id="{E7581589-6526-4AAF-8F55-F19DA6895B19}"/>
                    </a:ext>
                  </a:extLst>
                </p:cNvPr>
                <p:cNvGrpSpPr/>
                <p:nvPr/>
              </p:nvGrpSpPr>
              <p:grpSpPr>
                <a:xfrm>
                  <a:off x="1566962" y="5786029"/>
                  <a:ext cx="1722164" cy="1722164"/>
                  <a:chOff x="1566962" y="5786029"/>
                  <a:chExt cx="1722164" cy="1722164"/>
                </a:xfrm>
              </p:grpSpPr>
              <p:pic>
                <p:nvPicPr>
                  <p:cNvPr id="139" name="Object 47">
                    <a:extLst>
                      <a:ext uri="{FF2B5EF4-FFF2-40B4-BE49-F238E27FC236}">
                        <a16:creationId xmlns:a16="http://schemas.microsoft.com/office/drawing/2014/main" id="{25A56146-FFC0-4FEC-A556-12BAB78593B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9">
                            <a14:imgEffect>
                              <a14:saturation sat="33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566962" y="5786029"/>
                    <a:ext cx="1722164" cy="1722164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38" name="Object 53">
                  <a:extLst>
                    <a:ext uri="{FF2B5EF4-FFF2-40B4-BE49-F238E27FC236}">
                      <a16:creationId xmlns:a16="http://schemas.microsoft.com/office/drawing/2014/main" id="{58EF3C43-ABA1-416B-A047-8530E0D3B7D4}"/>
                    </a:ext>
                  </a:extLst>
                </p:cNvPr>
                <p:cNvSpPr txBox="1"/>
                <p:nvPr/>
              </p:nvSpPr>
              <p:spPr>
                <a:xfrm>
                  <a:off x="1775373" y="5814888"/>
                  <a:ext cx="1339460" cy="718860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23</a:t>
                  </a:r>
                  <a:r>
                    <a:rPr lang="ko-KR" altLang="en-US" sz="12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년</a:t>
                  </a:r>
                  <a:endParaRPr lang="en-US" altLang="ko-KR" sz="12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endParaRPr>
                </a:p>
                <a:p>
                  <a:pPr algn="ctr"/>
                  <a:r>
                    <a:rPr lang="en-US" sz="12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¼</a:t>
                  </a:r>
                  <a:r>
                    <a:rPr lang="ko-KR" altLang="en-US" sz="12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분기</a:t>
                  </a:r>
                  <a:endParaRPr lang="en-US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endParaRPr>
                </a:p>
              </p:txBody>
            </p:sp>
          </p:grpSp>
          <p:pic>
            <p:nvPicPr>
              <p:cNvPr id="136" name="그래픽 135" descr="오른쪽에서 왼쪽으로 계약">
                <a:extLst>
                  <a:ext uri="{FF2B5EF4-FFF2-40B4-BE49-F238E27FC236}">
                    <a16:creationId xmlns:a16="http://schemas.microsoft.com/office/drawing/2014/main" id="{C87F726E-F345-45A7-A46C-83A8F50CAD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11123520" y="5178690"/>
                <a:ext cx="829067" cy="826217"/>
              </a:xfrm>
              <a:prstGeom prst="rect">
                <a:avLst/>
              </a:prstGeom>
            </p:spPr>
          </p:pic>
        </p:grpSp>
        <p:sp>
          <p:nvSpPr>
            <p:cNvPr id="133" name="Object 100">
              <a:extLst>
                <a:ext uri="{FF2B5EF4-FFF2-40B4-BE49-F238E27FC236}">
                  <a16:creationId xmlns:a16="http://schemas.microsoft.com/office/drawing/2014/main" id="{EB78B9F3-90E2-4798-9637-82BADD8A0EBE}"/>
                </a:ext>
              </a:extLst>
            </p:cNvPr>
            <p:cNvSpPr txBox="1"/>
            <p:nvPr/>
          </p:nvSpPr>
          <p:spPr>
            <a:xfrm>
              <a:off x="14088237" y="6241681"/>
              <a:ext cx="470794" cy="51778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050" dirty="0">
                  <a:solidFill>
                    <a:srgbClr val="FFFFFF"/>
                  </a:solidFill>
                  <a:latin typeface="Noto Sans CJK KR Regular" pitchFamily="34" charset="0"/>
                  <a:cs typeface="Noto Sans CJK KR Regular" pitchFamily="34" charset="0"/>
                </a:rPr>
                <a:t>▶</a:t>
              </a:r>
              <a:endParaRPr lang="en-US" sz="1050" dirty="0"/>
            </a:p>
          </p:txBody>
        </p:sp>
        <p:pic>
          <p:nvPicPr>
            <p:cNvPr id="134" name="그래픽 133" descr="사용자 네트워크">
              <a:extLst>
                <a:ext uri="{FF2B5EF4-FFF2-40B4-BE49-F238E27FC236}">
                  <a16:creationId xmlns:a16="http://schemas.microsoft.com/office/drawing/2014/main" id="{5F47533C-EE82-4215-91D5-42047A3E49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5710349" y="5954313"/>
              <a:ext cx="1246587" cy="12465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3859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268755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개발사업의 안정적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2DC2E5A-F09C-4201-A5AF-2D1602807256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grpSp>
        <p:nvGrpSpPr>
          <p:cNvPr id="63" name="그룹 1001">
            <a:extLst>
              <a:ext uri="{FF2B5EF4-FFF2-40B4-BE49-F238E27FC236}">
                <a16:creationId xmlns:a16="http://schemas.microsoft.com/office/drawing/2014/main" id="{8AB5DF8B-4C82-482A-9CE7-27C228C12A8D}"/>
              </a:ext>
            </a:extLst>
          </p:cNvPr>
          <p:cNvGrpSpPr/>
          <p:nvPr/>
        </p:nvGrpSpPr>
        <p:grpSpPr>
          <a:xfrm>
            <a:off x="0" y="2431796"/>
            <a:ext cx="9153270" cy="4866821"/>
            <a:chOff x="17878906" y="2892694"/>
            <a:chExt cx="29058783" cy="7357143"/>
          </a:xfrm>
        </p:grpSpPr>
        <p:pic>
          <p:nvPicPr>
            <p:cNvPr id="64" name="Object 2">
              <a:extLst>
                <a:ext uri="{FF2B5EF4-FFF2-40B4-BE49-F238E27FC236}">
                  <a16:creationId xmlns:a16="http://schemas.microsoft.com/office/drawing/2014/main" id="{D7BB503B-FFCB-4F62-B241-2BA604368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sp>
        <p:nvSpPr>
          <p:cNvPr id="65" name="Object 5">
            <a:extLst>
              <a:ext uri="{FF2B5EF4-FFF2-40B4-BE49-F238E27FC236}">
                <a16:creationId xmlns:a16="http://schemas.microsoft.com/office/drawing/2014/main" id="{C1CA2344-6049-411B-8CBF-72A1F6EFDCE6}"/>
              </a:ext>
            </a:extLst>
          </p:cNvPr>
          <p:cNvSpPr txBox="1"/>
          <p:nvPr/>
        </p:nvSpPr>
        <p:spPr>
          <a:xfrm>
            <a:off x="395536" y="1345107"/>
            <a:ext cx="72008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적극적 출자사업 참여로</a:t>
            </a:r>
            <a:r>
              <a:rPr lang="en-US" altLang="ko-KR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 </a:t>
            </a: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도시 자족기능 향상 견인</a:t>
            </a: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EA346B39-673A-4AEA-A036-2E214C41018F}"/>
              </a:ext>
            </a:extLst>
          </p:cNvPr>
          <p:cNvGrpSpPr/>
          <p:nvPr/>
        </p:nvGrpSpPr>
        <p:grpSpPr>
          <a:xfrm>
            <a:off x="495838" y="1916832"/>
            <a:ext cx="7172506" cy="405559"/>
            <a:chOff x="910771" y="1813340"/>
            <a:chExt cx="11271156" cy="637311"/>
          </a:xfrm>
        </p:grpSpPr>
        <p:sp>
          <p:nvSpPr>
            <p:cNvPr id="67" name="Object 10">
              <a:extLst>
                <a:ext uri="{FF2B5EF4-FFF2-40B4-BE49-F238E27FC236}">
                  <a16:creationId xmlns:a16="http://schemas.microsoft.com/office/drawing/2014/main" id="{4DB8561E-3B56-4D8A-A276-522CD1283655}"/>
                </a:ext>
              </a:extLst>
            </p:cNvPr>
            <p:cNvSpPr txBox="1"/>
            <p:nvPr/>
          </p:nvSpPr>
          <p:spPr>
            <a:xfrm>
              <a:off x="1372749" y="1813340"/>
              <a:ext cx="10809178" cy="63731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전략적 사업구조 설계 및 참여로 공사 수익 극대화</a:t>
              </a:r>
            </a:p>
          </p:txBody>
        </p:sp>
        <p:grpSp>
          <p:nvGrpSpPr>
            <p:cNvPr id="68" name="그룹 1004">
              <a:extLst>
                <a:ext uri="{FF2B5EF4-FFF2-40B4-BE49-F238E27FC236}">
                  <a16:creationId xmlns:a16="http://schemas.microsoft.com/office/drawing/2014/main" id="{85264380-597C-423E-940A-36C79DBD52B4}"/>
                </a:ext>
              </a:extLst>
            </p:cNvPr>
            <p:cNvGrpSpPr/>
            <p:nvPr/>
          </p:nvGrpSpPr>
          <p:grpSpPr>
            <a:xfrm>
              <a:off x="910771" y="1909041"/>
              <a:ext cx="461978" cy="461978"/>
              <a:chOff x="11668203" y="2057143"/>
              <a:chExt cx="6171429" cy="6171429"/>
            </a:xfrm>
          </p:grpSpPr>
          <p:pic>
            <p:nvPicPr>
              <p:cNvPr id="71" name="Object 13">
                <a:extLst>
                  <a:ext uri="{FF2B5EF4-FFF2-40B4-BE49-F238E27FC236}">
                    <a16:creationId xmlns:a16="http://schemas.microsoft.com/office/drawing/2014/main" id="{712CC343-167E-495A-AE34-45994A88CE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  <p:grpSp>
        <p:nvGrpSpPr>
          <p:cNvPr id="87" name="그룹 1007">
            <a:extLst>
              <a:ext uri="{FF2B5EF4-FFF2-40B4-BE49-F238E27FC236}">
                <a16:creationId xmlns:a16="http://schemas.microsoft.com/office/drawing/2014/main" id="{5C4F7158-428B-454F-A3B8-FA2DF6BD546F}"/>
              </a:ext>
            </a:extLst>
          </p:cNvPr>
          <p:cNvGrpSpPr/>
          <p:nvPr/>
        </p:nvGrpSpPr>
        <p:grpSpPr>
          <a:xfrm>
            <a:off x="5532321" y="4010179"/>
            <a:ext cx="3636000" cy="239947"/>
            <a:chOff x="1891287" y="6498423"/>
            <a:chExt cx="7513838" cy="450146"/>
          </a:xfrm>
        </p:grpSpPr>
        <p:pic>
          <p:nvPicPr>
            <p:cNvPr id="124" name="Object 25">
              <a:extLst>
                <a:ext uri="{FF2B5EF4-FFF2-40B4-BE49-F238E27FC236}">
                  <a16:creationId xmlns:a16="http://schemas.microsoft.com/office/drawing/2014/main" id="{876242C1-9CE8-4BF9-BCC1-E2C7EC17DAB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891287" y="6498423"/>
              <a:ext cx="7513838" cy="450146"/>
            </a:xfrm>
            <a:prstGeom prst="rect">
              <a:avLst/>
            </a:prstGeom>
          </p:spPr>
        </p:pic>
      </p:grpSp>
      <p:sp>
        <p:nvSpPr>
          <p:cNvPr id="88" name="Object 100">
            <a:extLst>
              <a:ext uri="{FF2B5EF4-FFF2-40B4-BE49-F238E27FC236}">
                <a16:creationId xmlns:a16="http://schemas.microsoft.com/office/drawing/2014/main" id="{1B640FD9-D351-4EDA-9ECD-C0A29C80A7B1}"/>
              </a:ext>
            </a:extLst>
          </p:cNvPr>
          <p:cNvSpPr txBox="1"/>
          <p:nvPr/>
        </p:nvSpPr>
        <p:spPr>
          <a:xfrm>
            <a:off x="6848099" y="4019482"/>
            <a:ext cx="182757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50" dirty="0">
                <a:solidFill>
                  <a:srgbClr val="FFFFFF"/>
                </a:solidFill>
                <a:latin typeface="나눔스퀘어OTF" panose="020B0600000101010101" pitchFamily="34" charset="-127"/>
                <a:cs typeface="Noto Sans CJK KR Regular" pitchFamily="34" charset="0"/>
              </a:rPr>
              <a:t>▶</a:t>
            </a:r>
            <a:endParaRPr lang="en-US" sz="1050" dirty="0"/>
          </a:p>
        </p:txBody>
      </p:sp>
      <p:sp>
        <p:nvSpPr>
          <p:cNvPr id="89" name="Object 101">
            <a:extLst>
              <a:ext uri="{FF2B5EF4-FFF2-40B4-BE49-F238E27FC236}">
                <a16:creationId xmlns:a16="http://schemas.microsoft.com/office/drawing/2014/main" id="{69504622-9406-4997-A1FE-39D8B6C4DC78}"/>
              </a:ext>
            </a:extLst>
          </p:cNvPr>
          <p:cNvSpPr txBox="1"/>
          <p:nvPr/>
        </p:nvSpPr>
        <p:spPr>
          <a:xfrm>
            <a:off x="8051755" y="4027560"/>
            <a:ext cx="182757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50" dirty="0">
                <a:solidFill>
                  <a:srgbClr val="FFFFFF"/>
                </a:solidFill>
                <a:latin typeface="나눔스퀘어OTF" panose="020B0600000101010101" pitchFamily="34" charset="-127"/>
                <a:cs typeface="Noto Sans CJK KR Regular" pitchFamily="34" charset="0"/>
              </a:rPr>
              <a:t>▶</a:t>
            </a:r>
            <a:endParaRPr lang="en-US" sz="1050" dirty="0"/>
          </a:p>
        </p:txBody>
      </p:sp>
      <p:grpSp>
        <p:nvGrpSpPr>
          <p:cNvPr id="90" name="그룹 1007">
            <a:extLst>
              <a:ext uri="{FF2B5EF4-FFF2-40B4-BE49-F238E27FC236}">
                <a16:creationId xmlns:a16="http://schemas.microsoft.com/office/drawing/2014/main" id="{02713A64-193A-480D-BBB1-CE70A5C8A3B7}"/>
              </a:ext>
            </a:extLst>
          </p:cNvPr>
          <p:cNvGrpSpPr/>
          <p:nvPr/>
        </p:nvGrpSpPr>
        <p:grpSpPr>
          <a:xfrm>
            <a:off x="5256456" y="5623438"/>
            <a:ext cx="3420000" cy="239947"/>
            <a:chOff x="1891287" y="6498423"/>
            <a:chExt cx="7513838" cy="450146"/>
          </a:xfrm>
        </p:grpSpPr>
        <p:pic>
          <p:nvPicPr>
            <p:cNvPr id="123" name="Object 25">
              <a:extLst>
                <a:ext uri="{FF2B5EF4-FFF2-40B4-BE49-F238E27FC236}">
                  <a16:creationId xmlns:a16="http://schemas.microsoft.com/office/drawing/2014/main" id="{B3130E06-EDFA-4E33-B910-A7CC119E4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891287" y="6498423"/>
              <a:ext cx="7513838" cy="450146"/>
            </a:xfrm>
            <a:prstGeom prst="rect">
              <a:avLst/>
            </a:prstGeom>
          </p:spPr>
        </p:pic>
      </p:grpSp>
      <p:sp>
        <p:nvSpPr>
          <p:cNvPr id="91" name="Object 100">
            <a:extLst>
              <a:ext uri="{FF2B5EF4-FFF2-40B4-BE49-F238E27FC236}">
                <a16:creationId xmlns:a16="http://schemas.microsoft.com/office/drawing/2014/main" id="{3838FDEE-4DC6-4B19-9F1E-0FCF105C9DB2}"/>
              </a:ext>
            </a:extLst>
          </p:cNvPr>
          <p:cNvSpPr txBox="1"/>
          <p:nvPr/>
        </p:nvSpPr>
        <p:spPr>
          <a:xfrm>
            <a:off x="5694441" y="5604591"/>
            <a:ext cx="182757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50" dirty="0">
                <a:solidFill>
                  <a:srgbClr val="FFFFFF"/>
                </a:solidFill>
                <a:latin typeface="나눔스퀘어OTF" panose="020B0600000101010101" pitchFamily="34" charset="-127"/>
                <a:cs typeface="Noto Sans CJK KR Regular" pitchFamily="34" charset="0"/>
              </a:rPr>
              <a:t>▶</a:t>
            </a:r>
            <a:endParaRPr lang="en-US" sz="1050" dirty="0"/>
          </a:p>
        </p:txBody>
      </p:sp>
      <p:sp>
        <p:nvSpPr>
          <p:cNvPr id="92" name="Object 101">
            <a:extLst>
              <a:ext uri="{FF2B5EF4-FFF2-40B4-BE49-F238E27FC236}">
                <a16:creationId xmlns:a16="http://schemas.microsoft.com/office/drawing/2014/main" id="{A8BF1CE2-96D4-4063-A63F-6376065AFD98}"/>
              </a:ext>
            </a:extLst>
          </p:cNvPr>
          <p:cNvSpPr txBox="1"/>
          <p:nvPr/>
        </p:nvSpPr>
        <p:spPr>
          <a:xfrm>
            <a:off x="7322535" y="5601775"/>
            <a:ext cx="182757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50" dirty="0">
                <a:solidFill>
                  <a:srgbClr val="FFFFFF"/>
                </a:solidFill>
                <a:latin typeface="나눔스퀘어OTF" panose="020B0600000101010101" pitchFamily="34" charset="-127"/>
                <a:cs typeface="Noto Sans CJK KR Regular" pitchFamily="34" charset="0"/>
              </a:rPr>
              <a:t>▶</a:t>
            </a:r>
            <a:endParaRPr lang="en-US" sz="1050" dirty="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F80DF92B-5739-4542-8BD9-62C2519ADDD3}"/>
              </a:ext>
            </a:extLst>
          </p:cNvPr>
          <p:cNvSpPr txBox="1"/>
          <p:nvPr/>
        </p:nvSpPr>
        <p:spPr>
          <a:xfrm>
            <a:off x="5305593" y="4595670"/>
            <a:ext cx="12372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법인설립 및</a:t>
            </a:r>
          </a:p>
          <a:p>
            <a:pPr algn="ctr"/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산업단지계획 수립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77D6B454-94E4-424D-BE67-DB48164E1E78}"/>
              </a:ext>
            </a:extLst>
          </p:cNvPr>
          <p:cNvSpPr txBox="1"/>
          <p:nvPr/>
        </p:nvSpPr>
        <p:spPr>
          <a:xfrm>
            <a:off x="7236296" y="4580842"/>
            <a:ext cx="11668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산업단지 승인</a:t>
            </a:r>
          </a:p>
          <a:p>
            <a:pPr algn="ctr"/>
            <a:r>
              <a: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및 토지보상 착수</a:t>
            </a:r>
          </a:p>
        </p:txBody>
      </p: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25CB8787-15A8-40CB-B246-CBCE2662F472}"/>
              </a:ext>
            </a:extLst>
          </p:cNvPr>
          <p:cNvGrpSpPr/>
          <p:nvPr/>
        </p:nvGrpSpPr>
        <p:grpSpPr>
          <a:xfrm>
            <a:off x="6084168" y="5227822"/>
            <a:ext cx="917259" cy="1225515"/>
            <a:chOff x="12107619" y="7093209"/>
            <a:chExt cx="1720800" cy="2299094"/>
          </a:xfrm>
        </p:grpSpPr>
        <p:grpSp>
          <p:nvGrpSpPr>
            <p:cNvPr id="118" name="그룹 117">
              <a:extLst>
                <a:ext uri="{FF2B5EF4-FFF2-40B4-BE49-F238E27FC236}">
                  <a16:creationId xmlns:a16="http://schemas.microsoft.com/office/drawing/2014/main" id="{E9123459-B8B5-461E-95D8-D255855CF2B5}"/>
                </a:ext>
              </a:extLst>
            </p:cNvPr>
            <p:cNvGrpSpPr/>
            <p:nvPr/>
          </p:nvGrpSpPr>
          <p:grpSpPr>
            <a:xfrm>
              <a:off x="12107619" y="7093209"/>
              <a:ext cx="1720800" cy="1720800"/>
              <a:chOff x="1676162" y="8648700"/>
              <a:chExt cx="1720800" cy="1720800"/>
            </a:xfrm>
          </p:grpSpPr>
          <p:grpSp>
            <p:nvGrpSpPr>
              <p:cNvPr id="120" name="그룹 1012">
                <a:extLst>
                  <a:ext uri="{FF2B5EF4-FFF2-40B4-BE49-F238E27FC236}">
                    <a16:creationId xmlns:a16="http://schemas.microsoft.com/office/drawing/2014/main" id="{0C312016-C630-49C9-B03E-B6AA0FF6CE3D}"/>
                  </a:ext>
                </a:extLst>
              </p:cNvPr>
              <p:cNvGrpSpPr/>
              <p:nvPr/>
            </p:nvGrpSpPr>
            <p:grpSpPr>
              <a:xfrm>
                <a:off x="1676162" y="8648700"/>
                <a:ext cx="1720800" cy="1720800"/>
                <a:chOff x="7638562" y="5663568"/>
                <a:chExt cx="1720800" cy="1720800"/>
              </a:xfrm>
            </p:grpSpPr>
            <p:pic>
              <p:nvPicPr>
                <p:cNvPr id="122" name="Object 38">
                  <a:extLst>
                    <a:ext uri="{FF2B5EF4-FFF2-40B4-BE49-F238E27FC236}">
                      <a16:creationId xmlns:a16="http://schemas.microsoft.com/office/drawing/2014/main" id="{87F71C78-63A7-439C-AEF0-6BB967BFCC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38562" y="5663568"/>
                  <a:ext cx="1720800" cy="1720800"/>
                </a:xfrm>
                <a:prstGeom prst="rect">
                  <a:avLst/>
                </a:prstGeom>
              </p:spPr>
            </p:pic>
          </p:grpSp>
          <p:sp>
            <p:nvSpPr>
              <p:cNvPr id="121" name="Object 53">
                <a:extLst>
                  <a:ext uri="{FF2B5EF4-FFF2-40B4-BE49-F238E27FC236}">
                    <a16:creationId xmlns:a16="http://schemas.microsoft.com/office/drawing/2014/main" id="{2DB137F6-E32D-4AF7-B8D0-43A5B419986B}"/>
                  </a:ext>
                </a:extLst>
              </p:cNvPr>
              <p:cNvSpPr txBox="1"/>
              <p:nvPr/>
            </p:nvSpPr>
            <p:spPr>
              <a:xfrm>
                <a:off x="1790119" y="8877299"/>
                <a:ext cx="1524922" cy="49078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ko-KR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2025</a:t>
                </a:r>
                <a:r>
                  <a:rPr lang="ko-KR" altLang="en-US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년</a:t>
                </a:r>
                <a:endParaRPr lang="en-US" sz="105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</p:grp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8C578A6C-EC9E-467C-99C1-E03D8B5B7A72}"/>
                </a:ext>
              </a:extLst>
            </p:cNvPr>
            <p:cNvSpPr txBox="1"/>
            <p:nvPr/>
          </p:nvSpPr>
          <p:spPr>
            <a:xfrm>
              <a:off x="12260945" y="8901517"/>
              <a:ext cx="1350882" cy="490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공사착공</a:t>
              </a:r>
            </a:p>
          </p:txBody>
        </p:sp>
      </p:grpSp>
      <p:sp>
        <p:nvSpPr>
          <p:cNvPr id="96" name="Object 100">
            <a:extLst>
              <a:ext uri="{FF2B5EF4-FFF2-40B4-BE49-F238E27FC236}">
                <a16:creationId xmlns:a16="http://schemas.microsoft.com/office/drawing/2014/main" id="{41B7FF3E-E880-4900-9F98-0B2868B4D0B7}"/>
              </a:ext>
            </a:extLst>
          </p:cNvPr>
          <p:cNvSpPr txBox="1"/>
          <p:nvPr/>
        </p:nvSpPr>
        <p:spPr>
          <a:xfrm>
            <a:off x="8608102" y="4022588"/>
            <a:ext cx="182757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50" dirty="0">
                <a:solidFill>
                  <a:srgbClr val="FFFFFF"/>
                </a:solidFill>
                <a:latin typeface="나눔스퀘어OTF" panose="020B0600000101010101" pitchFamily="34" charset="-127"/>
                <a:cs typeface="Noto Sans CJK KR Regular" pitchFamily="34" charset="0"/>
              </a:rPr>
              <a:t>▶</a:t>
            </a:r>
            <a:endParaRPr lang="en-US" sz="1050" dirty="0"/>
          </a:p>
        </p:txBody>
      </p: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DE884C57-0660-412D-94D3-78506FB5DE56}"/>
              </a:ext>
            </a:extLst>
          </p:cNvPr>
          <p:cNvGrpSpPr/>
          <p:nvPr/>
        </p:nvGrpSpPr>
        <p:grpSpPr>
          <a:xfrm>
            <a:off x="7361086" y="3576363"/>
            <a:ext cx="917259" cy="917260"/>
            <a:chOff x="14783038" y="4381500"/>
            <a:chExt cx="1720800" cy="1720800"/>
          </a:xfrm>
        </p:grpSpPr>
        <p:grpSp>
          <p:nvGrpSpPr>
            <p:cNvPr id="113" name="그룹 112">
              <a:extLst>
                <a:ext uri="{FF2B5EF4-FFF2-40B4-BE49-F238E27FC236}">
                  <a16:creationId xmlns:a16="http://schemas.microsoft.com/office/drawing/2014/main" id="{E5A67B3B-FD4F-4D91-95CF-F4D979927B9D}"/>
                </a:ext>
              </a:extLst>
            </p:cNvPr>
            <p:cNvGrpSpPr/>
            <p:nvPr/>
          </p:nvGrpSpPr>
          <p:grpSpPr>
            <a:xfrm>
              <a:off x="14783038" y="4381500"/>
              <a:ext cx="1720800" cy="1720800"/>
              <a:chOff x="3659716" y="5624651"/>
              <a:chExt cx="1720800" cy="1720800"/>
            </a:xfrm>
          </p:grpSpPr>
          <p:grpSp>
            <p:nvGrpSpPr>
              <p:cNvPr id="115" name="그룹 1009">
                <a:extLst>
                  <a:ext uri="{FF2B5EF4-FFF2-40B4-BE49-F238E27FC236}">
                    <a16:creationId xmlns:a16="http://schemas.microsoft.com/office/drawing/2014/main" id="{7B5E0CDE-6110-4C21-B20F-E9D27D36E473}"/>
                  </a:ext>
                </a:extLst>
              </p:cNvPr>
              <p:cNvGrpSpPr/>
              <p:nvPr/>
            </p:nvGrpSpPr>
            <p:grpSpPr>
              <a:xfrm>
                <a:off x="3659716" y="5624651"/>
                <a:ext cx="1720800" cy="1720800"/>
                <a:chOff x="4528325" y="5686591"/>
                <a:chExt cx="1720800" cy="1720800"/>
              </a:xfrm>
            </p:grpSpPr>
            <p:pic>
              <p:nvPicPr>
                <p:cNvPr id="117" name="Object 29">
                  <a:extLst>
                    <a:ext uri="{FF2B5EF4-FFF2-40B4-BE49-F238E27FC236}">
                      <a16:creationId xmlns:a16="http://schemas.microsoft.com/office/drawing/2014/main" id="{CE113689-BE47-44C5-839A-C32EC5338F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28325" y="5686591"/>
                  <a:ext cx="1720800" cy="1720800"/>
                </a:xfrm>
                <a:prstGeom prst="rect">
                  <a:avLst/>
                </a:prstGeom>
              </p:spPr>
            </p:pic>
          </p:grpSp>
          <p:sp>
            <p:nvSpPr>
              <p:cNvPr id="116" name="Object 53">
                <a:extLst>
                  <a:ext uri="{FF2B5EF4-FFF2-40B4-BE49-F238E27FC236}">
                    <a16:creationId xmlns:a16="http://schemas.microsoft.com/office/drawing/2014/main" id="{B0F9DE2B-2908-4429-A678-8A236A44AB19}"/>
                  </a:ext>
                </a:extLst>
              </p:cNvPr>
              <p:cNvSpPr txBox="1"/>
              <p:nvPr/>
            </p:nvSpPr>
            <p:spPr>
              <a:xfrm>
                <a:off x="3844017" y="5853250"/>
                <a:ext cx="1339461" cy="49078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ko-KR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2024</a:t>
                </a:r>
                <a:r>
                  <a:rPr lang="ko-KR" altLang="en-US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년</a:t>
                </a:r>
                <a:endParaRPr lang="en-US" sz="105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</p:grpSp>
        <p:pic>
          <p:nvPicPr>
            <p:cNvPr id="114" name="그래픽 113" descr="동전">
              <a:extLst>
                <a:ext uri="{FF2B5EF4-FFF2-40B4-BE49-F238E27FC236}">
                  <a16:creationId xmlns:a16="http://schemas.microsoft.com/office/drawing/2014/main" id="{46B826CC-B8BC-470E-9360-C5FF5B2C9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5192616" y="4960263"/>
              <a:ext cx="901645" cy="901645"/>
            </a:xfrm>
            <a:prstGeom prst="rect">
              <a:avLst/>
            </a:prstGeom>
          </p:spPr>
        </p:pic>
      </p:grpSp>
      <p:pic>
        <p:nvPicPr>
          <p:cNvPr id="98" name="그래픽 97" descr="고려청자">
            <a:extLst>
              <a:ext uri="{FF2B5EF4-FFF2-40B4-BE49-F238E27FC236}">
                <a16:creationId xmlns:a16="http://schemas.microsoft.com/office/drawing/2014/main" id="{5481ECFC-36C2-41A9-9C1A-BCFDBA4E133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366762" y="5573296"/>
            <a:ext cx="437486" cy="435982"/>
          </a:xfrm>
          <a:prstGeom prst="rect">
            <a:avLst/>
          </a:prstGeom>
        </p:spPr>
      </p:pic>
      <p:grpSp>
        <p:nvGrpSpPr>
          <p:cNvPr id="99" name="그룹 98">
            <a:extLst>
              <a:ext uri="{FF2B5EF4-FFF2-40B4-BE49-F238E27FC236}">
                <a16:creationId xmlns:a16="http://schemas.microsoft.com/office/drawing/2014/main" id="{EDB001C0-1502-4F5E-8855-861C77CF9C61}"/>
              </a:ext>
            </a:extLst>
          </p:cNvPr>
          <p:cNvGrpSpPr/>
          <p:nvPr/>
        </p:nvGrpSpPr>
        <p:grpSpPr>
          <a:xfrm>
            <a:off x="7804858" y="5198792"/>
            <a:ext cx="917259" cy="1225445"/>
            <a:chOff x="16101819" y="7046633"/>
            <a:chExt cx="1720800" cy="2298962"/>
          </a:xfrm>
        </p:grpSpPr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24028028-42B9-4720-B5E8-5E3B62648FD0}"/>
                </a:ext>
              </a:extLst>
            </p:cNvPr>
            <p:cNvGrpSpPr/>
            <p:nvPr/>
          </p:nvGrpSpPr>
          <p:grpSpPr>
            <a:xfrm>
              <a:off x="16101819" y="7046633"/>
              <a:ext cx="1720800" cy="1720800"/>
              <a:chOff x="1860362" y="8801338"/>
              <a:chExt cx="1720800" cy="1720800"/>
            </a:xfrm>
          </p:grpSpPr>
          <p:grpSp>
            <p:nvGrpSpPr>
              <p:cNvPr id="110" name="그룹 1012">
                <a:extLst>
                  <a:ext uri="{FF2B5EF4-FFF2-40B4-BE49-F238E27FC236}">
                    <a16:creationId xmlns:a16="http://schemas.microsoft.com/office/drawing/2014/main" id="{EA90371C-CA2F-44B6-8E7E-208D18FEB048}"/>
                  </a:ext>
                </a:extLst>
              </p:cNvPr>
              <p:cNvGrpSpPr/>
              <p:nvPr/>
            </p:nvGrpSpPr>
            <p:grpSpPr>
              <a:xfrm>
                <a:off x="1860362" y="8801338"/>
                <a:ext cx="1720800" cy="1720800"/>
                <a:chOff x="7670362" y="5663806"/>
                <a:chExt cx="1720800" cy="1720800"/>
              </a:xfrm>
            </p:grpSpPr>
            <p:pic>
              <p:nvPicPr>
                <p:cNvPr id="112" name="Object 38">
                  <a:extLst>
                    <a:ext uri="{FF2B5EF4-FFF2-40B4-BE49-F238E27FC236}">
                      <a16:creationId xmlns:a16="http://schemas.microsoft.com/office/drawing/2014/main" id="{735FECC0-084D-41A0-A6E2-7F5AB018DF2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70362" y="5663806"/>
                  <a:ext cx="1720800" cy="1720800"/>
                </a:xfrm>
                <a:prstGeom prst="rect">
                  <a:avLst/>
                </a:prstGeom>
              </p:spPr>
            </p:pic>
          </p:grpSp>
          <p:sp>
            <p:nvSpPr>
              <p:cNvPr id="111" name="Object 53">
                <a:extLst>
                  <a:ext uri="{FF2B5EF4-FFF2-40B4-BE49-F238E27FC236}">
                    <a16:creationId xmlns:a16="http://schemas.microsoft.com/office/drawing/2014/main" id="{1A118C3E-6678-4A29-BD19-DE196528F633}"/>
                  </a:ext>
                </a:extLst>
              </p:cNvPr>
              <p:cNvSpPr txBox="1"/>
              <p:nvPr/>
            </p:nvSpPr>
            <p:spPr>
              <a:xfrm>
                <a:off x="1942519" y="9000315"/>
                <a:ext cx="1524922" cy="49078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ko-KR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2028</a:t>
                </a:r>
                <a:r>
                  <a:rPr lang="ko-KR" altLang="en-US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년</a:t>
                </a:r>
                <a:endParaRPr lang="en-US" sz="105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</p:grp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4F98E4F6-4C7B-4DF3-A808-20BF4B1546F1}"/>
                </a:ext>
              </a:extLst>
            </p:cNvPr>
            <p:cNvSpPr txBox="1"/>
            <p:nvPr/>
          </p:nvSpPr>
          <p:spPr>
            <a:xfrm>
              <a:off x="16210133" y="8854809"/>
              <a:ext cx="1504174" cy="490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사업준공</a:t>
              </a:r>
            </a:p>
          </p:txBody>
        </p:sp>
        <p:pic>
          <p:nvPicPr>
            <p:cNvPr id="109" name="그래픽 108" descr="대상">
              <a:extLst>
                <a:ext uri="{FF2B5EF4-FFF2-40B4-BE49-F238E27FC236}">
                  <a16:creationId xmlns:a16="http://schemas.microsoft.com/office/drawing/2014/main" id="{12D7A0E2-4A2C-4D99-BBAF-2573ED1F13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16546664" y="7642476"/>
              <a:ext cx="854049" cy="851112"/>
            </a:xfrm>
            <a:prstGeom prst="rect">
              <a:avLst/>
            </a:prstGeom>
          </p:spPr>
        </p:pic>
      </p:grpSp>
      <p:grpSp>
        <p:nvGrpSpPr>
          <p:cNvPr id="100" name="그룹 99">
            <a:extLst>
              <a:ext uri="{FF2B5EF4-FFF2-40B4-BE49-F238E27FC236}">
                <a16:creationId xmlns:a16="http://schemas.microsoft.com/office/drawing/2014/main" id="{20C9C136-B24E-494E-AA95-AF035EE0C907}"/>
              </a:ext>
            </a:extLst>
          </p:cNvPr>
          <p:cNvGrpSpPr/>
          <p:nvPr/>
        </p:nvGrpSpPr>
        <p:grpSpPr>
          <a:xfrm>
            <a:off x="5455867" y="3630443"/>
            <a:ext cx="917987" cy="917987"/>
            <a:chOff x="10676971" y="4482954"/>
            <a:chExt cx="1722164" cy="1722164"/>
          </a:xfrm>
        </p:grpSpPr>
        <p:grpSp>
          <p:nvGrpSpPr>
            <p:cNvPr id="102" name="그룹 1014">
              <a:extLst>
                <a:ext uri="{FF2B5EF4-FFF2-40B4-BE49-F238E27FC236}">
                  <a16:creationId xmlns:a16="http://schemas.microsoft.com/office/drawing/2014/main" id="{D74B94A0-76CB-4F82-9CFB-8A0B2292142F}"/>
                </a:ext>
              </a:extLst>
            </p:cNvPr>
            <p:cNvGrpSpPr/>
            <p:nvPr/>
          </p:nvGrpSpPr>
          <p:grpSpPr>
            <a:xfrm>
              <a:off x="10676971" y="4482954"/>
              <a:ext cx="1722164" cy="1722164"/>
              <a:chOff x="1566962" y="5786029"/>
              <a:chExt cx="1722164" cy="1722164"/>
            </a:xfrm>
          </p:grpSpPr>
          <p:grpSp>
            <p:nvGrpSpPr>
              <p:cNvPr id="104" name="그룹 1015">
                <a:extLst>
                  <a:ext uri="{FF2B5EF4-FFF2-40B4-BE49-F238E27FC236}">
                    <a16:creationId xmlns:a16="http://schemas.microsoft.com/office/drawing/2014/main" id="{CE4C730A-541F-4E87-8B5E-0CA1033C787D}"/>
                  </a:ext>
                </a:extLst>
              </p:cNvPr>
              <p:cNvGrpSpPr/>
              <p:nvPr/>
            </p:nvGrpSpPr>
            <p:grpSpPr>
              <a:xfrm>
                <a:off x="1566962" y="5786029"/>
                <a:ext cx="1722164" cy="1722164"/>
                <a:chOff x="1566962" y="5786029"/>
                <a:chExt cx="1722164" cy="1722164"/>
              </a:xfrm>
            </p:grpSpPr>
            <p:pic>
              <p:nvPicPr>
                <p:cNvPr id="106" name="Object 47">
                  <a:extLst>
                    <a:ext uri="{FF2B5EF4-FFF2-40B4-BE49-F238E27FC236}">
                      <a16:creationId xmlns:a16="http://schemas.microsoft.com/office/drawing/2014/main" id="{E19F9BB1-F57D-4412-9A0A-CE756D5DE6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6962" y="5786029"/>
                  <a:ext cx="1722164" cy="1722164"/>
                </a:xfrm>
                <a:prstGeom prst="rect">
                  <a:avLst/>
                </a:prstGeom>
              </p:spPr>
            </p:pic>
          </p:grpSp>
          <p:sp>
            <p:nvSpPr>
              <p:cNvPr id="105" name="Object 53">
                <a:extLst>
                  <a:ext uri="{FF2B5EF4-FFF2-40B4-BE49-F238E27FC236}">
                    <a16:creationId xmlns:a16="http://schemas.microsoft.com/office/drawing/2014/main" id="{1360BFA0-261C-4EA0-938B-3260084A0B13}"/>
                  </a:ext>
                </a:extLst>
              </p:cNvPr>
              <p:cNvSpPr txBox="1"/>
              <p:nvPr/>
            </p:nvSpPr>
            <p:spPr>
              <a:xfrm>
                <a:off x="1775373" y="5814890"/>
                <a:ext cx="1339461" cy="808354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23</a:t>
                </a:r>
                <a:r>
                  <a:rPr lang="ko-KR" altLang="en-US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년</a:t>
                </a:r>
                <a:endParaRPr lang="en-US" altLang="ko-KR" sz="110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  <a:p>
                <a:pPr algn="ctr"/>
                <a:r>
                  <a:rPr lang="ko-KR" altLang="en-US" sz="11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상반기</a:t>
                </a:r>
                <a:endParaRPr lang="en-US" sz="105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</p:grpSp>
        <p:pic>
          <p:nvPicPr>
            <p:cNvPr id="103" name="그래픽 102" descr="오른쪽에서 왼쪽으로 계약">
              <a:extLst>
                <a:ext uri="{FF2B5EF4-FFF2-40B4-BE49-F238E27FC236}">
                  <a16:creationId xmlns:a16="http://schemas.microsoft.com/office/drawing/2014/main" id="{E064142B-8161-4BD2-8A99-43E308B91D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11123520" y="5178690"/>
              <a:ext cx="829067" cy="826217"/>
            </a:xfrm>
            <a:prstGeom prst="rect">
              <a:avLst/>
            </a:prstGeom>
          </p:spPr>
        </p:pic>
      </p:grp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28566139-5779-461B-8A4A-42648A995475}"/>
              </a:ext>
            </a:extLst>
          </p:cNvPr>
          <p:cNvSpPr/>
          <p:nvPr/>
        </p:nvSpPr>
        <p:spPr>
          <a:xfrm>
            <a:off x="5462289" y="2885860"/>
            <a:ext cx="1243757" cy="437437"/>
          </a:xfrm>
          <a:prstGeom prst="rect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[</a:t>
            </a:r>
            <a:r>
              <a:rPr lang="ko-KR" altLang="en-US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추진계획</a:t>
            </a:r>
            <a:r>
              <a:rPr lang="en-US" altLang="ko-KR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]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BA6950E9-1E6D-402E-9D8D-0A0E511B5837}"/>
              </a:ext>
            </a:extLst>
          </p:cNvPr>
          <p:cNvSpPr/>
          <p:nvPr/>
        </p:nvSpPr>
        <p:spPr>
          <a:xfrm>
            <a:off x="107504" y="2894871"/>
            <a:ext cx="5157066" cy="3659308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pic>
        <p:nvPicPr>
          <p:cNvPr id="74" name="_x371333544" descr="EMB00003fd828e5">
            <a:extLst>
              <a:ext uri="{FF2B5EF4-FFF2-40B4-BE49-F238E27FC236}">
                <a16:creationId xmlns:a16="http://schemas.microsoft.com/office/drawing/2014/main" id="{69A5FAEF-7C52-442D-A1DC-552D1D104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7" t="14816" r="17799"/>
          <a:stretch>
            <a:fillRect/>
          </a:stretch>
        </p:blipFill>
        <p:spPr bwMode="auto">
          <a:xfrm>
            <a:off x="458595" y="3348102"/>
            <a:ext cx="2056284" cy="144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A777DACD-34A0-4518-A0A9-98CB8505F4D3}"/>
              </a:ext>
            </a:extLst>
          </p:cNvPr>
          <p:cNvSpPr txBox="1"/>
          <p:nvPr/>
        </p:nvSpPr>
        <p:spPr>
          <a:xfrm>
            <a:off x="2513127" y="3408950"/>
            <a:ext cx="2706945" cy="1316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사업방식</a:t>
            </a:r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산업단지조성사업</a:t>
            </a:r>
            <a:endParaRPr lang="en-US" altLang="ko-KR" sz="90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285750" indent="-28575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위치 및 면적</a:t>
            </a:r>
            <a:r>
              <a:rPr kumimoji="1"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: </a:t>
            </a:r>
            <a:r>
              <a:rPr lang="ko-KR" altLang="ko-KR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연다산동</a:t>
            </a:r>
            <a:r>
              <a:rPr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일원 </a:t>
            </a:r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/ 47</a:t>
            </a:r>
            <a:r>
              <a:rPr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만㎡</a:t>
            </a:r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(14</a:t>
            </a:r>
            <a:r>
              <a:rPr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만평</a:t>
            </a:r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</a:t>
            </a:r>
            <a:endParaRPr lang="ko-KR" altLang="ko-KR" sz="90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285750" indent="-28575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사업비</a:t>
            </a:r>
            <a:r>
              <a:rPr kumimoji="1"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: </a:t>
            </a:r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4,728</a:t>
            </a:r>
            <a:r>
              <a:rPr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억원</a:t>
            </a:r>
          </a:p>
          <a:p>
            <a:pPr marL="285750" indent="-28575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사업기간</a:t>
            </a:r>
            <a:r>
              <a:rPr kumimoji="1"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: </a:t>
            </a:r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2021~2028</a:t>
            </a:r>
            <a:endParaRPr lang="ko-KR" altLang="ko-KR" sz="90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285750" indent="-28575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시행방식</a:t>
            </a:r>
            <a:r>
              <a:rPr kumimoji="1"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: </a:t>
            </a:r>
            <a:r>
              <a:rPr lang="ko-KR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민관합동 </a:t>
            </a:r>
            <a:endParaRPr lang="en-US" altLang="ko-KR" sz="90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285750" indent="-285750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유치업종</a:t>
            </a:r>
            <a:r>
              <a:rPr kumimoji="1"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kumimoji="1" lang="ko-KR" alt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첨단･지식기반서비스산업</a:t>
            </a:r>
            <a:endParaRPr lang="ko-KR" altLang="ko-KR" sz="90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grpSp>
        <p:nvGrpSpPr>
          <p:cNvPr id="76" name="그룹 1004">
            <a:extLst>
              <a:ext uri="{FF2B5EF4-FFF2-40B4-BE49-F238E27FC236}">
                <a16:creationId xmlns:a16="http://schemas.microsoft.com/office/drawing/2014/main" id="{1A19036C-CCE9-4380-A6A0-71A821BAD1DD}"/>
              </a:ext>
            </a:extLst>
          </p:cNvPr>
          <p:cNvGrpSpPr/>
          <p:nvPr/>
        </p:nvGrpSpPr>
        <p:grpSpPr>
          <a:xfrm>
            <a:off x="553505" y="5099346"/>
            <a:ext cx="191214" cy="191214"/>
            <a:chOff x="11668203" y="2057143"/>
            <a:chExt cx="6171429" cy="6171429"/>
          </a:xfrm>
        </p:grpSpPr>
        <p:pic>
          <p:nvPicPr>
            <p:cNvPr id="85" name="Object 13">
              <a:extLst>
                <a:ext uri="{FF2B5EF4-FFF2-40B4-BE49-F238E27FC236}">
                  <a16:creationId xmlns:a16="http://schemas.microsoft.com/office/drawing/2014/main" id="{8F3D2B4B-1C08-4E9E-BF6C-6E0A1B8E0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77" name="그룹 1004">
            <a:extLst>
              <a:ext uri="{FF2B5EF4-FFF2-40B4-BE49-F238E27FC236}">
                <a16:creationId xmlns:a16="http://schemas.microsoft.com/office/drawing/2014/main" id="{C91729F8-98B2-42F4-B494-321DEDB4376D}"/>
              </a:ext>
            </a:extLst>
          </p:cNvPr>
          <p:cNvGrpSpPr/>
          <p:nvPr/>
        </p:nvGrpSpPr>
        <p:grpSpPr>
          <a:xfrm>
            <a:off x="557960" y="5458581"/>
            <a:ext cx="191214" cy="191214"/>
            <a:chOff x="11668203" y="2057143"/>
            <a:chExt cx="6171429" cy="6171429"/>
          </a:xfrm>
        </p:grpSpPr>
        <p:pic>
          <p:nvPicPr>
            <p:cNvPr id="84" name="Object 13">
              <a:extLst>
                <a:ext uri="{FF2B5EF4-FFF2-40B4-BE49-F238E27FC236}">
                  <a16:creationId xmlns:a16="http://schemas.microsoft.com/office/drawing/2014/main" id="{EA95CC97-C2D6-4135-990F-26FE0A7093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78" name="그룹 1004">
            <a:extLst>
              <a:ext uri="{FF2B5EF4-FFF2-40B4-BE49-F238E27FC236}">
                <a16:creationId xmlns:a16="http://schemas.microsoft.com/office/drawing/2014/main" id="{6EAAEFA9-BBA4-4405-A8B3-EDFCA894D677}"/>
              </a:ext>
            </a:extLst>
          </p:cNvPr>
          <p:cNvGrpSpPr/>
          <p:nvPr/>
        </p:nvGrpSpPr>
        <p:grpSpPr>
          <a:xfrm>
            <a:off x="551579" y="5831764"/>
            <a:ext cx="191214" cy="191214"/>
            <a:chOff x="11668203" y="2057143"/>
            <a:chExt cx="6171429" cy="6171429"/>
          </a:xfrm>
        </p:grpSpPr>
        <p:pic>
          <p:nvPicPr>
            <p:cNvPr id="83" name="Object 13">
              <a:extLst>
                <a:ext uri="{FF2B5EF4-FFF2-40B4-BE49-F238E27FC236}">
                  <a16:creationId xmlns:a16="http://schemas.microsoft.com/office/drawing/2014/main" id="{7927A444-9F64-49C5-BE34-2DA09F202D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sp>
        <p:nvSpPr>
          <p:cNvPr id="79" name="TextBox 78">
            <a:extLst>
              <a:ext uri="{FF2B5EF4-FFF2-40B4-BE49-F238E27FC236}">
                <a16:creationId xmlns:a16="http://schemas.microsoft.com/office/drawing/2014/main" id="{257E3059-35AF-47CC-BD38-082828F7B676}"/>
              </a:ext>
            </a:extLst>
          </p:cNvPr>
          <p:cNvSpPr txBox="1"/>
          <p:nvPr/>
        </p:nvSpPr>
        <p:spPr>
          <a:xfrm>
            <a:off x="809299" y="5085184"/>
            <a:ext cx="4342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업무역할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출자참여 및 인허가 보상지원 및 건설사업 </a:t>
            </a:r>
            <a:r>
              <a:rPr lang="ko-KR" altLang="en-US" sz="12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관리･감독</a:t>
            </a:r>
            <a:endParaRPr lang="ko-KR" altLang="en-US" sz="12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FA242F7B-EC9C-4803-99D8-C89E9BECB9D2}"/>
              </a:ext>
            </a:extLst>
          </p:cNvPr>
          <p:cNvSpPr txBox="1"/>
          <p:nvPr/>
        </p:nvSpPr>
        <p:spPr>
          <a:xfrm>
            <a:off x="813753" y="5445696"/>
            <a:ext cx="3315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지분참여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사업시행법인 자본금의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20%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출자 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F455BDE-A2F7-4F9B-B251-646A1B2ECEDE}"/>
              </a:ext>
            </a:extLst>
          </p:cNvPr>
          <p:cNvSpPr txBox="1"/>
          <p:nvPr/>
        </p:nvSpPr>
        <p:spPr>
          <a:xfrm>
            <a:off x="822344" y="5813069"/>
            <a:ext cx="4298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       익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(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지분배당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총수익의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20%</a:t>
            </a:r>
          </a:p>
          <a:p>
            <a:pPr fontAlgn="base" latinLnBrk="1"/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            (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공공환원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총수익의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40%</a:t>
            </a:r>
            <a:r>
              <a:rPr lang="ko-KR" altLang="en-US" sz="10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endParaRPr lang="en-US" altLang="ko-KR" sz="10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fontAlgn="base" latinLnBrk="1"/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            (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 </a:t>
            </a:r>
            <a:r>
              <a:rPr lang="ko-KR" altLang="en-US" sz="12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료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 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공사비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+</a:t>
            </a: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용역비의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7%</a:t>
            </a:r>
            <a:endParaRPr lang="ko-KR" altLang="en-US" sz="12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AC3E2498-A16F-4719-B8A1-2476A0042F85}"/>
              </a:ext>
            </a:extLst>
          </p:cNvPr>
          <p:cNvSpPr/>
          <p:nvPr/>
        </p:nvSpPr>
        <p:spPr>
          <a:xfrm>
            <a:off x="374093" y="2827538"/>
            <a:ext cx="2777421" cy="435463"/>
          </a:xfrm>
          <a:prstGeom prst="rect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err="1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운정테크노벨리</a:t>
            </a:r>
            <a:r>
              <a:rPr lang="ko-KR" altLang="en-US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조성사업</a:t>
            </a:r>
          </a:p>
        </p:txBody>
      </p:sp>
    </p:spTree>
    <p:extLst>
      <p:ext uri="{BB962C8B-B14F-4D97-AF65-F5344CB8AC3E}">
        <p14:creationId xmlns:p14="http://schemas.microsoft.com/office/powerpoint/2010/main" val="1000556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Object 2">
            <a:extLst>
              <a:ext uri="{FF2B5EF4-FFF2-40B4-BE49-F238E27FC236}">
                <a16:creationId xmlns:a16="http://schemas.microsoft.com/office/drawing/2014/main" id="{34AD1B51-357A-4511-A084-097D5F770EA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944679"/>
            <a:ext cx="9153270" cy="39133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개발사업의 안정적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379ECC7-0A44-4094-A290-CA0408C89234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47E31165-0995-4517-80E9-F1CBA48D9A45}"/>
              </a:ext>
            </a:extLst>
          </p:cNvPr>
          <p:cNvSpPr txBox="1"/>
          <p:nvPr/>
        </p:nvSpPr>
        <p:spPr>
          <a:xfrm>
            <a:off x="449956" y="1239446"/>
            <a:ext cx="851453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4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파주시와 공사 모두</a:t>
            </a:r>
            <a:r>
              <a:rPr lang="en-US" altLang="ko-KR" sz="24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 </a:t>
            </a:r>
            <a:r>
              <a:rPr lang="en-US" altLang="ko-KR" sz="3200" dirty="0">
                <a:solidFill>
                  <a:srgbClr val="C00000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WIN-WIN</a:t>
            </a:r>
            <a:r>
              <a:rPr lang="en-US" altLang="ko-KR" sz="32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 </a:t>
            </a:r>
            <a:r>
              <a:rPr lang="ko-KR" altLang="en-US" sz="24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하는</a:t>
            </a:r>
            <a:r>
              <a:rPr lang="ko-KR" altLang="en-US" sz="32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 </a:t>
            </a:r>
            <a:r>
              <a:rPr lang="en-US" altLang="ko-KR" sz="32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SOC</a:t>
            </a:r>
            <a:r>
              <a:rPr lang="ko-KR" altLang="en-US" sz="32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사업 대행 추진 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D07730B-7678-4E7F-9536-300AA9E4CBE9}"/>
              </a:ext>
            </a:extLst>
          </p:cNvPr>
          <p:cNvGrpSpPr/>
          <p:nvPr/>
        </p:nvGrpSpPr>
        <p:grpSpPr>
          <a:xfrm>
            <a:off x="495838" y="1916832"/>
            <a:ext cx="7172506" cy="737959"/>
            <a:chOff x="910771" y="1813339"/>
            <a:chExt cx="11271156" cy="1159657"/>
          </a:xfrm>
        </p:grpSpPr>
        <p:sp>
          <p:nvSpPr>
            <p:cNvPr id="19" name="Object 10">
              <a:extLst>
                <a:ext uri="{FF2B5EF4-FFF2-40B4-BE49-F238E27FC236}">
                  <a16:creationId xmlns:a16="http://schemas.microsoft.com/office/drawing/2014/main" id="{0577C3D8-EAC9-4EDD-9548-2C641D7E9A73}"/>
                </a:ext>
              </a:extLst>
            </p:cNvPr>
            <p:cNvSpPr txBox="1"/>
            <p:nvPr/>
          </p:nvSpPr>
          <p:spPr>
            <a:xfrm>
              <a:off x="1372749" y="1813339"/>
              <a:ext cx="10809178" cy="115965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개발분야 전문가에 의한 공정</a:t>
              </a:r>
              <a:r>
                <a:rPr lang="en-US" altLang="ko-KR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,</a:t>
              </a: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품질 관리</a:t>
              </a:r>
              <a:endParaRPr lang="en-US" altLang="ko-KR" dirty="0">
                <a:solidFill>
                  <a:srgbClr val="647D8B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20603050405020304" pitchFamily="18" charset="-34"/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rgbClr val="647D8B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민원발생 및 설계변경 요인 사전검토로 효율적인 사업 추진</a:t>
              </a:r>
            </a:p>
          </p:txBody>
        </p:sp>
        <p:grpSp>
          <p:nvGrpSpPr>
            <p:cNvPr id="20" name="그룹 1004">
              <a:extLst>
                <a:ext uri="{FF2B5EF4-FFF2-40B4-BE49-F238E27FC236}">
                  <a16:creationId xmlns:a16="http://schemas.microsoft.com/office/drawing/2014/main" id="{F4C01360-2D43-4C03-A8FB-457335938199}"/>
                </a:ext>
              </a:extLst>
            </p:cNvPr>
            <p:cNvGrpSpPr/>
            <p:nvPr/>
          </p:nvGrpSpPr>
          <p:grpSpPr>
            <a:xfrm>
              <a:off x="910771" y="1909041"/>
              <a:ext cx="461978" cy="461978"/>
              <a:chOff x="11668203" y="2057143"/>
              <a:chExt cx="6171429" cy="6171429"/>
            </a:xfrm>
          </p:grpSpPr>
          <p:pic>
            <p:nvPicPr>
              <p:cNvPr id="26" name="Object 13">
                <a:extLst>
                  <a:ext uri="{FF2B5EF4-FFF2-40B4-BE49-F238E27FC236}">
                    <a16:creationId xmlns:a16="http://schemas.microsoft.com/office/drawing/2014/main" id="{A69428F0-A755-41A0-BECE-9EDE9A975D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  <p:grpSp>
          <p:nvGrpSpPr>
            <p:cNvPr id="22" name="그룹 1004">
              <a:extLst>
                <a:ext uri="{FF2B5EF4-FFF2-40B4-BE49-F238E27FC236}">
                  <a16:creationId xmlns:a16="http://schemas.microsoft.com/office/drawing/2014/main" id="{CE39EDD5-778A-4FD0-9407-BAAAD73D0A0B}"/>
                </a:ext>
              </a:extLst>
            </p:cNvPr>
            <p:cNvGrpSpPr/>
            <p:nvPr/>
          </p:nvGrpSpPr>
          <p:grpSpPr>
            <a:xfrm>
              <a:off x="914400" y="2420972"/>
              <a:ext cx="461978" cy="461978"/>
              <a:chOff x="11668203" y="2057143"/>
              <a:chExt cx="6171429" cy="6171429"/>
            </a:xfrm>
          </p:grpSpPr>
          <p:pic>
            <p:nvPicPr>
              <p:cNvPr id="25" name="Object 13">
                <a:extLst>
                  <a:ext uri="{FF2B5EF4-FFF2-40B4-BE49-F238E27FC236}">
                    <a16:creationId xmlns:a16="http://schemas.microsoft.com/office/drawing/2014/main" id="{D94DEFC1-3D2E-49C2-9D6A-C7E2C30737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  <p:grpSp>
        <p:nvGrpSpPr>
          <p:cNvPr id="33" name="그룹 1001">
            <a:extLst>
              <a:ext uri="{FF2B5EF4-FFF2-40B4-BE49-F238E27FC236}">
                <a16:creationId xmlns:a16="http://schemas.microsoft.com/office/drawing/2014/main" id="{F0A598F1-5F87-4917-A17B-24914C962854}"/>
              </a:ext>
            </a:extLst>
          </p:cNvPr>
          <p:cNvGrpSpPr/>
          <p:nvPr/>
        </p:nvGrpSpPr>
        <p:grpSpPr>
          <a:xfrm>
            <a:off x="-9270" y="2946869"/>
            <a:ext cx="9153270" cy="3913321"/>
            <a:chOff x="17878906" y="2892694"/>
            <a:chExt cx="29058783" cy="7357143"/>
          </a:xfrm>
        </p:grpSpPr>
        <p:pic>
          <p:nvPicPr>
            <p:cNvPr id="34" name="Object 2">
              <a:extLst>
                <a:ext uri="{FF2B5EF4-FFF2-40B4-BE49-F238E27FC236}">
                  <a16:creationId xmlns:a16="http://schemas.microsoft.com/office/drawing/2014/main" id="{075F297C-7368-47C7-9A0B-8696BDB4A9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A53C3DE7-7B82-4915-AE94-E12EA24CE66D}"/>
              </a:ext>
            </a:extLst>
          </p:cNvPr>
          <p:cNvGrpSpPr/>
          <p:nvPr/>
        </p:nvGrpSpPr>
        <p:grpSpPr>
          <a:xfrm>
            <a:off x="295575" y="3404024"/>
            <a:ext cx="8543579" cy="2905296"/>
            <a:chOff x="939189" y="3771900"/>
            <a:chExt cx="16510611" cy="5614536"/>
          </a:xfrm>
        </p:grpSpPr>
        <p:grpSp>
          <p:nvGrpSpPr>
            <p:cNvPr id="36" name="그룹 1021">
              <a:extLst>
                <a:ext uri="{FF2B5EF4-FFF2-40B4-BE49-F238E27FC236}">
                  <a16:creationId xmlns:a16="http://schemas.microsoft.com/office/drawing/2014/main" id="{01867CE1-78C3-45C4-8646-C54D00CBED0D}"/>
                </a:ext>
              </a:extLst>
            </p:cNvPr>
            <p:cNvGrpSpPr/>
            <p:nvPr/>
          </p:nvGrpSpPr>
          <p:grpSpPr>
            <a:xfrm>
              <a:off x="6217965" y="4651810"/>
              <a:ext cx="5852071" cy="3790347"/>
              <a:chOff x="7007500" y="3697056"/>
              <a:chExt cx="4270715" cy="4270715"/>
            </a:xfrm>
          </p:grpSpPr>
          <p:pic>
            <p:nvPicPr>
              <p:cNvPr id="65" name="Object 68">
                <a:extLst>
                  <a:ext uri="{FF2B5EF4-FFF2-40B4-BE49-F238E27FC236}">
                    <a16:creationId xmlns:a16="http://schemas.microsoft.com/office/drawing/2014/main" id="{7B1D3687-9AD8-4AAB-AD63-BD4C141390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007500" y="3697056"/>
                <a:ext cx="4270715" cy="4270715"/>
              </a:xfrm>
              <a:prstGeom prst="rect">
                <a:avLst/>
              </a:prstGeom>
            </p:spPr>
          </p:pic>
        </p:grpSp>
        <p:pic>
          <p:nvPicPr>
            <p:cNvPr id="37" name="Object 72">
              <a:extLst>
                <a:ext uri="{FF2B5EF4-FFF2-40B4-BE49-F238E27FC236}">
                  <a16:creationId xmlns:a16="http://schemas.microsoft.com/office/drawing/2014/main" id="{59F4B0D4-67E9-484E-8510-CCA79608877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biLevel thresh="50000"/>
            </a:blip>
            <a:stretch>
              <a:fillRect/>
            </a:stretch>
          </p:blipFill>
          <p:spPr>
            <a:xfrm>
              <a:off x="6635278" y="5012940"/>
              <a:ext cx="5017444" cy="3027383"/>
            </a:xfrm>
            <a:prstGeom prst="rect">
              <a:avLst/>
            </a:prstGeom>
          </p:spPr>
        </p:pic>
        <p:pic>
          <p:nvPicPr>
            <p:cNvPr id="38" name="그림 37">
              <a:extLst>
                <a:ext uri="{FF2B5EF4-FFF2-40B4-BE49-F238E27FC236}">
                  <a16:creationId xmlns:a16="http://schemas.microsoft.com/office/drawing/2014/main" id="{D7F520AC-4D0D-41E0-981C-FD8C22E23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4200" y="5981700"/>
              <a:ext cx="1497642" cy="1219200"/>
            </a:xfrm>
            <a:prstGeom prst="rect">
              <a:avLst/>
            </a:prstGeom>
          </p:spPr>
        </p:pic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9F4E30FB-50D1-4059-9BEA-711F6B53517C}"/>
                </a:ext>
              </a:extLst>
            </p:cNvPr>
            <p:cNvGrpSpPr/>
            <p:nvPr/>
          </p:nvGrpSpPr>
          <p:grpSpPr>
            <a:xfrm>
              <a:off x="939189" y="3771900"/>
              <a:ext cx="4318611" cy="2449423"/>
              <a:chOff x="939189" y="3825729"/>
              <a:chExt cx="4318611" cy="2449423"/>
            </a:xfrm>
          </p:grpSpPr>
          <p:sp>
            <p:nvSpPr>
              <p:cNvPr id="61" name="Object 17">
                <a:extLst>
                  <a:ext uri="{FF2B5EF4-FFF2-40B4-BE49-F238E27FC236}">
                    <a16:creationId xmlns:a16="http://schemas.microsoft.com/office/drawing/2014/main" id="{628AB4EE-6B35-43E1-995F-DC21BFAE8F32}"/>
                  </a:ext>
                </a:extLst>
              </p:cNvPr>
              <p:cNvSpPr txBox="1"/>
              <p:nvPr/>
            </p:nvSpPr>
            <p:spPr>
              <a:xfrm>
                <a:off x="1219199" y="4669688"/>
                <a:ext cx="3701895" cy="1516697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위치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금촌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2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동 일원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 사업기간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2021.1.~2024.12.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사업비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75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억원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사업내용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: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보행자도로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1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개소                        </a:t>
                </a:r>
                <a:endParaRPr lang="en-US" altLang="ko-KR" sz="9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  <a:cs typeface="Pretendard Light" pitchFamily="34" charset="0"/>
                </a:endParaRP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                  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공원조성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11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개소</a:t>
                </a:r>
              </a:p>
            </p:txBody>
          </p:sp>
          <p:sp>
            <p:nvSpPr>
              <p:cNvPr id="62" name="Object 18">
                <a:extLst>
                  <a:ext uri="{FF2B5EF4-FFF2-40B4-BE49-F238E27FC236}">
                    <a16:creationId xmlns:a16="http://schemas.microsoft.com/office/drawing/2014/main" id="{C71946BA-5CE3-42E8-8E43-821D6DB55465}"/>
                  </a:ext>
                </a:extLst>
              </p:cNvPr>
              <p:cNvSpPr txBox="1"/>
              <p:nvPr/>
            </p:nvSpPr>
            <p:spPr>
              <a:xfrm>
                <a:off x="1358586" y="4074854"/>
                <a:ext cx="3570578" cy="50556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ko-KR" altLang="en-US" sz="1100" kern="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경기 </a:t>
                </a:r>
                <a:r>
                  <a:rPr lang="ko-KR" altLang="en-US" sz="1100" kern="0" spc="-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어울림터</a:t>
                </a:r>
                <a:r>
                  <a:rPr lang="ko-KR" altLang="en-US" sz="1100" kern="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 공원조성사업</a:t>
                </a:r>
                <a:endParaRPr 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cxnSp>
            <p:nvCxnSpPr>
              <p:cNvPr id="63" name="직선 연결선 62">
                <a:extLst>
                  <a:ext uri="{FF2B5EF4-FFF2-40B4-BE49-F238E27FC236}">
                    <a16:creationId xmlns:a16="http://schemas.microsoft.com/office/drawing/2014/main" id="{2B6EFB91-8194-4525-99E0-24A4019840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45198" y="4533900"/>
                <a:ext cx="3279202" cy="0"/>
              </a:xfrm>
              <a:prstGeom prst="line">
                <a:avLst/>
              </a:prstGeom>
              <a:ln>
                <a:solidFill>
                  <a:srgbClr val="C0C2C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사각형: 둥근 모서리 63">
                <a:extLst>
                  <a:ext uri="{FF2B5EF4-FFF2-40B4-BE49-F238E27FC236}">
                    <a16:creationId xmlns:a16="http://schemas.microsoft.com/office/drawing/2014/main" id="{FBBDABD6-4A02-4C38-BB78-A65B95E2D880}"/>
                  </a:ext>
                </a:extLst>
              </p:cNvPr>
              <p:cNvSpPr/>
              <p:nvPr/>
            </p:nvSpPr>
            <p:spPr>
              <a:xfrm>
                <a:off x="939189" y="3825729"/>
                <a:ext cx="4318611" cy="2449423"/>
              </a:xfrm>
              <a:prstGeom prst="roundRect">
                <a:avLst/>
              </a:prstGeom>
              <a:noFill/>
              <a:ln w="31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468A2803-A803-4DEA-BC98-B5D672590A42}"/>
                </a:ext>
              </a:extLst>
            </p:cNvPr>
            <p:cNvGrpSpPr/>
            <p:nvPr/>
          </p:nvGrpSpPr>
          <p:grpSpPr>
            <a:xfrm>
              <a:off x="939189" y="6937013"/>
              <a:ext cx="4852024" cy="2449423"/>
              <a:chOff x="939189" y="3825729"/>
              <a:chExt cx="4852024" cy="2449423"/>
            </a:xfrm>
          </p:grpSpPr>
          <p:sp>
            <p:nvSpPr>
              <p:cNvPr id="57" name="Object 17">
                <a:extLst>
                  <a:ext uri="{FF2B5EF4-FFF2-40B4-BE49-F238E27FC236}">
                    <a16:creationId xmlns:a16="http://schemas.microsoft.com/office/drawing/2014/main" id="{000B2B56-5977-4CA1-8B78-CA9EC10BCFE7}"/>
                  </a:ext>
                </a:extLst>
              </p:cNvPr>
              <p:cNvSpPr txBox="1"/>
              <p:nvPr/>
            </p:nvSpPr>
            <p:spPr>
              <a:xfrm>
                <a:off x="1219199" y="4747377"/>
                <a:ext cx="4572014" cy="1516697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위치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동패동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1692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번지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사업기간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2022.11.~2024.4.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사업비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60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억원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사업내용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진입광장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,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정원 등 정비 개선            </a:t>
                </a:r>
              </a:p>
              <a:p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  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              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주차장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,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숲속쉼터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등 신설</a:t>
                </a:r>
              </a:p>
            </p:txBody>
          </p:sp>
          <p:sp>
            <p:nvSpPr>
              <p:cNvPr id="58" name="Object 18">
                <a:extLst>
                  <a:ext uri="{FF2B5EF4-FFF2-40B4-BE49-F238E27FC236}">
                    <a16:creationId xmlns:a16="http://schemas.microsoft.com/office/drawing/2014/main" id="{959839D9-FCDB-41E7-A130-5ADCC694F23B}"/>
                  </a:ext>
                </a:extLst>
              </p:cNvPr>
              <p:cNvSpPr txBox="1"/>
              <p:nvPr/>
            </p:nvSpPr>
            <p:spPr>
              <a:xfrm>
                <a:off x="1358586" y="4074854"/>
                <a:ext cx="3570578" cy="50556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ko-KR" altLang="en-US" sz="1100" kern="0" spc="-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교하중앙공원</a:t>
                </a:r>
                <a:r>
                  <a:rPr lang="ko-KR" altLang="en-US" sz="1100" kern="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 시설개선공사</a:t>
                </a:r>
                <a:endParaRPr 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cxnSp>
            <p:nvCxnSpPr>
              <p:cNvPr id="59" name="직선 연결선 58">
                <a:extLst>
                  <a:ext uri="{FF2B5EF4-FFF2-40B4-BE49-F238E27FC236}">
                    <a16:creationId xmlns:a16="http://schemas.microsoft.com/office/drawing/2014/main" id="{1957A83C-1731-4BFE-90B3-D755A8A104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45198" y="4533900"/>
                <a:ext cx="3279202" cy="0"/>
              </a:xfrm>
              <a:prstGeom prst="line">
                <a:avLst/>
              </a:prstGeom>
              <a:ln>
                <a:solidFill>
                  <a:srgbClr val="C0C2C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사각형: 둥근 모서리 59">
                <a:extLst>
                  <a:ext uri="{FF2B5EF4-FFF2-40B4-BE49-F238E27FC236}">
                    <a16:creationId xmlns:a16="http://schemas.microsoft.com/office/drawing/2014/main" id="{32769580-236D-4CF7-8909-9CAFECE51A43}"/>
                  </a:ext>
                </a:extLst>
              </p:cNvPr>
              <p:cNvSpPr/>
              <p:nvPr/>
            </p:nvSpPr>
            <p:spPr>
              <a:xfrm>
                <a:off x="939189" y="3825729"/>
                <a:ext cx="4318611" cy="2449423"/>
              </a:xfrm>
              <a:prstGeom prst="roundRect">
                <a:avLst/>
              </a:prstGeom>
              <a:noFill/>
              <a:ln w="31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</p:grpSp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5065A092-DC2E-432C-8FC9-B013F1BFCB30}"/>
                </a:ext>
              </a:extLst>
            </p:cNvPr>
            <p:cNvGrpSpPr/>
            <p:nvPr/>
          </p:nvGrpSpPr>
          <p:grpSpPr>
            <a:xfrm>
              <a:off x="13131189" y="3771900"/>
              <a:ext cx="4318611" cy="2449423"/>
              <a:chOff x="939189" y="3825729"/>
              <a:chExt cx="4318611" cy="2449423"/>
            </a:xfrm>
          </p:grpSpPr>
          <p:sp>
            <p:nvSpPr>
              <p:cNvPr id="53" name="Object 17">
                <a:extLst>
                  <a:ext uri="{FF2B5EF4-FFF2-40B4-BE49-F238E27FC236}">
                    <a16:creationId xmlns:a16="http://schemas.microsoft.com/office/drawing/2014/main" id="{67F1499B-5874-4990-82C7-4082304818E2}"/>
                  </a:ext>
                </a:extLst>
              </p:cNvPr>
              <p:cNvSpPr txBox="1"/>
              <p:nvPr/>
            </p:nvSpPr>
            <p:spPr>
              <a:xfrm>
                <a:off x="1369292" y="4705639"/>
                <a:ext cx="3701895" cy="124904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위치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광탄면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기산리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산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150-15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사업기간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2022.12.~2023. 5.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사업비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9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억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5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천만원</a:t>
                </a:r>
              </a:p>
              <a:p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사업내용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: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무장애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데크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설치</a:t>
                </a:r>
              </a:p>
            </p:txBody>
          </p:sp>
          <p:sp>
            <p:nvSpPr>
              <p:cNvPr id="54" name="Object 18">
                <a:extLst>
                  <a:ext uri="{FF2B5EF4-FFF2-40B4-BE49-F238E27FC236}">
                    <a16:creationId xmlns:a16="http://schemas.microsoft.com/office/drawing/2014/main" id="{E095E1BA-4738-4D01-B7E8-C3D93112E5BE}"/>
                  </a:ext>
                </a:extLst>
              </p:cNvPr>
              <p:cNvSpPr txBox="1"/>
              <p:nvPr/>
            </p:nvSpPr>
            <p:spPr>
              <a:xfrm>
                <a:off x="1358586" y="4074854"/>
                <a:ext cx="3570578" cy="50556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ko-KR" altLang="en-US" sz="1100" kern="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마장호수 </a:t>
                </a:r>
                <a:r>
                  <a:rPr lang="ko-KR" altLang="en-US" sz="1100" kern="0" spc="-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무장애</a:t>
                </a:r>
                <a:r>
                  <a:rPr lang="ko-KR" altLang="en-US" sz="1100" kern="0" spc="-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 </a:t>
                </a:r>
                <a:r>
                  <a:rPr lang="ko-KR" altLang="en-US" sz="1100" kern="0" spc="-1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 ExtraBold" pitchFamily="34" charset="0"/>
                  </a:rPr>
                  <a:t>데크공사</a:t>
                </a:r>
                <a:endParaRPr 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cxnSp>
            <p:nvCxnSpPr>
              <p:cNvPr id="55" name="직선 연결선 54">
                <a:extLst>
                  <a:ext uri="{FF2B5EF4-FFF2-40B4-BE49-F238E27FC236}">
                    <a16:creationId xmlns:a16="http://schemas.microsoft.com/office/drawing/2014/main" id="{0994BD34-7C84-442A-A1B3-35296DA875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45198" y="4533900"/>
                <a:ext cx="3279202" cy="0"/>
              </a:xfrm>
              <a:prstGeom prst="line">
                <a:avLst/>
              </a:prstGeom>
              <a:ln>
                <a:solidFill>
                  <a:srgbClr val="C0C2C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id="{5C142566-FE02-47DE-AE2C-BA2C5474CAE4}"/>
                  </a:ext>
                </a:extLst>
              </p:cNvPr>
              <p:cNvSpPr/>
              <p:nvPr/>
            </p:nvSpPr>
            <p:spPr>
              <a:xfrm>
                <a:off x="939189" y="3825729"/>
                <a:ext cx="4318611" cy="2449423"/>
              </a:xfrm>
              <a:prstGeom prst="roundRect">
                <a:avLst/>
              </a:prstGeom>
              <a:noFill/>
              <a:ln w="31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94BCCE33-C6F0-42F9-81BA-A9A08A8C5487}"/>
                </a:ext>
              </a:extLst>
            </p:cNvPr>
            <p:cNvGrpSpPr/>
            <p:nvPr/>
          </p:nvGrpSpPr>
          <p:grpSpPr>
            <a:xfrm>
              <a:off x="13131189" y="6937013"/>
              <a:ext cx="4318611" cy="2449423"/>
              <a:chOff x="939189" y="3825729"/>
              <a:chExt cx="4318611" cy="2449423"/>
            </a:xfrm>
          </p:grpSpPr>
          <p:sp>
            <p:nvSpPr>
              <p:cNvPr id="49" name="Object 17">
                <a:extLst>
                  <a:ext uri="{FF2B5EF4-FFF2-40B4-BE49-F238E27FC236}">
                    <a16:creationId xmlns:a16="http://schemas.microsoft.com/office/drawing/2014/main" id="{77752612-D182-4836-A93A-D1C4C026D296}"/>
                  </a:ext>
                </a:extLst>
              </p:cNvPr>
              <p:cNvSpPr txBox="1"/>
              <p:nvPr/>
            </p:nvSpPr>
            <p:spPr>
              <a:xfrm>
                <a:off x="1369292" y="4731230"/>
                <a:ext cx="3701895" cy="124904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갈곡천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체육공원 조성사업</a:t>
                </a:r>
              </a:p>
              <a:p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  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-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풋살장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,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족구장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,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다목적구장 등</a:t>
                </a:r>
              </a:p>
              <a:p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·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운정 물놀이장 조성</a:t>
                </a:r>
              </a:p>
              <a:p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   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-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풀장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,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슬라이드</a:t>
                </a:r>
                <a:r>
                  <a:rPr lang="en-US" altLang="ko-KR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, 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상수도 </a:t>
                </a:r>
                <a:r>
                  <a:rPr lang="ko-KR" altLang="en-US" sz="90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관로</a:t>
                </a:r>
                <a:r>
                  <a:rPr lang="ko-KR" altLang="en-US" sz="90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  <a:cs typeface="Pretendard Light" pitchFamily="34" charset="0"/>
                  </a:rPr>
                  <a:t> 등</a:t>
                </a:r>
              </a:p>
            </p:txBody>
          </p:sp>
          <p:sp>
            <p:nvSpPr>
              <p:cNvPr id="50" name="Object 18">
                <a:extLst>
                  <a:ext uri="{FF2B5EF4-FFF2-40B4-BE49-F238E27FC236}">
                    <a16:creationId xmlns:a16="http://schemas.microsoft.com/office/drawing/2014/main" id="{AD3B73ED-5D31-4220-8D14-E046E6EF638D}"/>
                  </a:ext>
                </a:extLst>
              </p:cNvPr>
              <p:cNvSpPr txBox="1"/>
              <p:nvPr/>
            </p:nvSpPr>
            <p:spPr>
              <a:xfrm>
                <a:off x="1358586" y="4074854"/>
                <a:ext cx="3570578" cy="50556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ko-KR" altLang="en-US" sz="110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신규 대행사업</a:t>
                </a:r>
                <a:endParaRPr 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cxnSp>
            <p:nvCxnSpPr>
              <p:cNvPr id="51" name="직선 연결선 50">
                <a:extLst>
                  <a:ext uri="{FF2B5EF4-FFF2-40B4-BE49-F238E27FC236}">
                    <a16:creationId xmlns:a16="http://schemas.microsoft.com/office/drawing/2014/main" id="{3221A156-2E66-4454-8C77-E220B32C3E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45198" y="4533900"/>
                <a:ext cx="3279202" cy="0"/>
              </a:xfrm>
              <a:prstGeom prst="line">
                <a:avLst/>
              </a:prstGeom>
              <a:ln>
                <a:solidFill>
                  <a:srgbClr val="C0C2C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4EE82D10-4CBF-4A6B-BF0F-AC2224C18631}"/>
                  </a:ext>
                </a:extLst>
              </p:cNvPr>
              <p:cNvSpPr/>
              <p:nvPr/>
            </p:nvSpPr>
            <p:spPr>
              <a:xfrm>
                <a:off x="939189" y="3825729"/>
                <a:ext cx="4318611" cy="2449423"/>
              </a:xfrm>
              <a:prstGeom prst="roundRect">
                <a:avLst/>
              </a:prstGeom>
              <a:noFill/>
              <a:ln w="31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</p:grpSp>
        <p:pic>
          <p:nvPicPr>
            <p:cNvPr id="43" name="그래픽 42" descr="전송">
              <a:extLst>
                <a:ext uri="{FF2B5EF4-FFF2-40B4-BE49-F238E27FC236}">
                  <a16:creationId xmlns:a16="http://schemas.microsoft.com/office/drawing/2014/main" id="{8E950EE7-6941-4D2E-B803-4FFA33238F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8686800" y="6089783"/>
              <a:ext cx="914400" cy="914400"/>
            </a:xfrm>
            <a:prstGeom prst="rect">
              <a:avLst/>
            </a:prstGeom>
          </p:spPr>
        </p:pic>
        <p:pic>
          <p:nvPicPr>
            <p:cNvPr id="44" name="그림 43">
              <a:extLst>
                <a:ext uri="{FF2B5EF4-FFF2-40B4-BE49-F238E27FC236}">
                  <a16:creationId xmlns:a16="http://schemas.microsoft.com/office/drawing/2014/main" id="{31F0760B-F46D-4EC3-B6E9-C593502A67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32358" y="6134100"/>
              <a:ext cx="1497642" cy="808728"/>
            </a:xfrm>
            <a:prstGeom prst="rect">
              <a:avLst/>
            </a:prstGeom>
          </p:spPr>
        </p:pic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63A2E47F-4B98-45EF-8574-FF03B5DD7BEB}"/>
                </a:ext>
              </a:extLst>
            </p:cNvPr>
            <p:cNvCxnSpPr>
              <a:cxnSpLocks/>
              <a:stCxn id="64" idx="3"/>
            </p:cNvCxnSpPr>
            <p:nvPr/>
          </p:nvCxnSpPr>
          <p:spPr>
            <a:xfrm>
              <a:off x="5257800" y="4996612"/>
              <a:ext cx="1519538" cy="42992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>
              <a:extLst>
                <a:ext uri="{FF2B5EF4-FFF2-40B4-BE49-F238E27FC236}">
                  <a16:creationId xmlns:a16="http://schemas.microsoft.com/office/drawing/2014/main" id="{5A74F077-04A3-47FD-BDDA-E07049CF5F2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34510" y="7653301"/>
              <a:ext cx="1542828" cy="630536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7CE728A5-56D9-47D0-81FB-5E1AA7CC26EE}"/>
                </a:ext>
              </a:extLst>
            </p:cNvPr>
            <p:cNvCxnSpPr>
              <a:cxnSpLocks/>
            </p:cNvCxnSpPr>
            <p:nvPr/>
          </p:nvCxnSpPr>
          <p:spPr>
            <a:xfrm>
              <a:off x="11615001" y="7538645"/>
              <a:ext cx="1519538" cy="42992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2F5D393B-064F-4FE4-96A8-232D2B747DE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583619" y="4896306"/>
              <a:ext cx="1542828" cy="630536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709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Object 2">
            <a:extLst>
              <a:ext uri="{FF2B5EF4-FFF2-40B4-BE49-F238E27FC236}">
                <a16:creationId xmlns:a16="http://schemas.microsoft.com/office/drawing/2014/main" id="{B4EB2737-2E1B-4068-B67D-D629DF1C513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9269" y="2183110"/>
            <a:ext cx="6453477" cy="4702274"/>
          </a:xfrm>
          <a:prstGeom prst="rect">
            <a:avLst/>
          </a:prstGeom>
        </p:spPr>
      </p:pic>
      <p:grpSp>
        <p:nvGrpSpPr>
          <p:cNvPr id="47" name="그룹 46">
            <a:extLst>
              <a:ext uri="{FF2B5EF4-FFF2-40B4-BE49-F238E27FC236}">
                <a16:creationId xmlns:a16="http://schemas.microsoft.com/office/drawing/2014/main" id="{5F4D2EA2-21B6-47FA-8C26-067C17EC1BE9}"/>
              </a:ext>
            </a:extLst>
          </p:cNvPr>
          <p:cNvGrpSpPr/>
          <p:nvPr/>
        </p:nvGrpSpPr>
        <p:grpSpPr>
          <a:xfrm>
            <a:off x="6444207" y="1110956"/>
            <a:ext cx="2699793" cy="5747044"/>
            <a:chOff x="13193486" y="-38100"/>
            <a:chExt cx="6872515" cy="10325100"/>
          </a:xfrm>
        </p:grpSpPr>
        <p:pic>
          <p:nvPicPr>
            <p:cNvPr id="48" name="Object 2">
              <a:extLst>
                <a:ext uri="{FF2B5EF4-FFF2-40B4-BE49-F238E27FC236}">
                  <a16:creationId xmlns:a16="http://schemas.microsoft.com/office/drawing/2014/main" id="{916E5511-0981-4188-A539-4E3EFD4E8B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/>
            <a:srcRect r="33435"/>
            <a:stretch/>
          </p:blipFill>
          <p:spPr>
            <a:xfrm>
              <a:off x="13193487" y="1286"/>
              <a:ext cx="6872514" cy="10285714"/>
            </a:xfrm>
            <a:prstGeom prst="rect">
              <a:avLst/>
            </a:prstGeom>
          </p:spPr>
        </p:pic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0C0D1DC1-DB29-467A-A455-9BFC390F0A0E}"/>
                </a:ext>
              </a:extLst>
            </p:cNvPr>
            <p:cNvSpPr/>
            <p:nvPr/>
          </p:nvSpPr>
          <p:spPr>
            <a:xfrm>
              <a:off x="13193486" y="-38100"/>
              <a:ext cx="6872513" cy="1032510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개발사업의 안정적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10607D-C819-466A-A02F-902E026F4955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301E5C29-E330-46AD-86B4-472243DD6BB7}"/>
              </a:ext>
            </a:extLst>
          </p:cNvPr>
          <p:cNvSpPr txBox="1"/>
          <p:nvPr/>
        </p:nvSpPr>
        <p:spPr>
          <a:xfrm>
            <a:off x="251520" y="1393612"/>
            <a:ext cx="62301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적극적 사업추진을 위한 개발역량확대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D02149EF-C24F-4F12-95D5-4EB4B2A3E8C5}"/>
              </a:ext>
            </a:extLst>
          </p:cNvPr>
          <p:cNvGrpSpPr/>
          <p:nvPr/>
        </p:nvGrpSpPr>
        <p:grpSpPr>
          <a:xfrm>
            <a:off x="437341" y="2348880"/>
            <a:ext cx="5574819" cy="4045709"/>
            <a:chOff x="1828800" y="3084719"/>
            <a:chExt cx="9445881" cy="6694907"/>
          </a:xfrm>
        </p:grpSpPr>
        <p:sp>
          <p:nvSpPr>
            <p:cNvPr id="30" name="Object 10">
              <a:extLst>
                <a:ext uri="{FF2B5EF4-FFF2-40B4-BE49-F238E27FC236}">
                  <a16:creationId xmlns:a16="http://schemas.microsoft.com/office/drawing/2014/main" id="{9FE318D8-6E62-4C44-A94E-0583F866DEA4}"/>
                </a:ext>
              </a:extLst>
            </p:cNvPr>
            <p:cNvSpPr txBox="1"/>
            <p:nvPr/>
          </p:nvSpPr>
          <p:spPr>
            <a:xfrm>
              <a:off x="2863828" y="4556346"/>
              <a:ext cx="7203051" cy="671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chemeClr val="tx2">
                      <a:lumMod val="50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AngsanaUPC" panose="02020603050405020304" pitchFamily="18" charset="-34"/>
                </a:rPr>
                <a:t>사업 추진상황에 대응한 전문분야 인력 확충</a:t>
              </a:r>
              <a:endParaRPr lang="en-US" altLang="ko-KR" dirty="0">
                <a:solidFill>
                  <a:schemeClr val="tx2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AngsanaUPC" panose="02020603050405020304" pitchFamily="18" charset="-34"/>
              </a:endParaRPr>
            </a:p>
          </p:txBody>
        </p:sp>
        <p:sp>
          <p:nvSpPr>
            <p:cNvPr id="33" name="Object 16">
              <a:extLst>
                <a:ext uri="{FF2B5EF4-FFF2-40B4-BE49-F238E27FC236}">
                  <a16:creationId xmlns:a16="http://schemas.microsoft.com/office/drawing/2014/main" id="{878CC374-41EF-4A9D-B6A1-5116F454D06E}"/>
                </a:ext>
              </a:extLst>
            </p:cNvPr>
            <p:cNvSpPr txBox="1"/>
            <p:nvPr/>
          </p:nvSpPr>
          <p:spPr>
            <a:xfrm>
              <a:off x="1828800" y="5299509"/>
              <a:ext cx="9445881" cy="86583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도시개발 분야 전문인력 채용을 통한 공사 개발 조직의 내실화</a:t>
              </a:r>
              <a:endPara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사업추진상황에 대응한 전문인력의 적기충원</a:t>
              </a:r>
              <a:endParaRPr 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34" name="Object 32">
              <a:extLst>
                <a:ext uri="{FF2B5EF4-FFF2-40B4-BE49-F238E27FC236}">
                  <a16:creationId xmlns:a16="http://schemas.microsoft.com/office/drawing/2014/main" id="{EFA4D08E-641F-4291-9DCC-9957DBEC6026}"/>
                </a:ext>
              </a:extLst>
            </p:cNvPr>
            <p:cNvSpPr txBox="1"/>
            <p:nvPr/>
          </p:nvSpPr>
          <p:spPr>
            <a:xfrm>
              <a:off x="1828800" y="8913793"/>
              <a:ext cx="9407647" cy="86583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 fontAlgn="base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개발사업 추진계획 구체화 및 협의를 통한 자본금증자 추진</a:t>
              </a:r>
              <a:endPara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 fontAlgn="base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사업 다각화를 통한 자본금 잠식 해소</a:t>
              </a:r>
              <a:endPara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35" name="Object 10">
              <a:extLst>
                <a:ext uri="{FF2B5EF4-FFF2-40B4-BE49-F238E27FC236}">
                  <a16:creationId xmlns:a16="http://schemas.microsoft.com/office/drawing/2014/main" id="{7582D8B0-5F50-430E-AF0F-0FE86E5F07DA}"/>
                </a:ext>
              </a:extLst>
            </p:cNvPr>
            <p:cNvSpPr txBox="1"/>
            <p:nvPr/>
          </p:nvSpPr>
          <p:spPr>
            <a:xfrm>
              <a:off x="2114934" y="8103024"/>
              <a:ext cx="8649914" cy="6711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dirty="0">
                  <a:solidFill>
                    <a:schemeClr val="tx2">
                      <a:lumMod val="50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AngsanaUPC" panose="02020603050405020304" pitchFamily="18" charset="-34"/>
                </a:rPr>
                <a:t>적극적 자체사업 추진을 위한 기반 마련</a:t>
              </a:r>
              <a:r>
                <a:rPr lang="en-US" altLang="ko-KR" dirty="0">
                  <a:solidFill>
                    <a:schemeClr val="tx2">
                      <a:lumMod val="50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AngsanaUPC" panose="02020603050405020304" pitchFamily="18" charset="-34"/>
                </a:rPr>
                <a:t>(</a:t>
              </a:r>
              <a:r>
                <a:rPr lang="ko-KR" altLang="en-US" dirty="0">
                  <a:solidFill>
                    <a:schemeClr val="tx2">
                      <a:lumMod val="50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AngsanaUPC" panose="02020603050405020304" pitchFamily="18" charset="-34"/>
                </a:rPr>
                <a:t>자본금 확대</a:t>
              </a:r>
              <a:r>
                <a:rPr lang="en-US" altLang="ko-KR" dirty="0">
                  <a:solidFill>
                    <a:schemeClr val="tx2">
                      <a:lumMod val="50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AngsanaUPC" panose="02020603050405020304" pitchFamily="18" charset="-34"/>
                </a:rPr>
                <a:t>)</a:t>
              </a:r>
              <a:endParaRPr lang="ko-KR" altLang="en-US" dirty="0">
                <a:solidFill>
                  <a:schemeClr val="tx2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cs typeface="AngsanaUPC" panose="02020603050405020304" pitchFamily="18" charset="-34"/>
              </a:endParaRPr>
            </a:p>
          </p:txBody>
        </p: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0C902933-531D-44D3-9D8B-10439407427B}"/>
                </a:ext>
              </a:extLst>
            </p:cNvPr>
            <p:cNvGrpSpPr/>
            <p:nvPr/>
          </p:nvGrpSpPr>
          <p:grpSpPr>
            <a:xfrm>
              <a:off x="5890986" y="3084719"/>
              <a:ext cx="1447800" cy="1447800"/>
              <a:chOff x="6019800" y="2862532"/>
              <a:chExt cx="1447800" cy="1447800"/>
            </a:xfrm>
          </p:grpSpPr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29E549F1-95B4-4EC4-91ED-7F9FAF214362}"/>
                  </a:ext>
                </a:extLst>
              </p:cNvPr>
              <p:cNvSpPr/>
              <p:nvPr/>
            </p:nvSpPr>
            <p:spPr>
              <a:xfrm>
                <a:off x="6019800" y="2862532"/>
                <a:ext cx="1447800" cy="14478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pic>
            <p:nvPicPr>
              <p:cNvPr id="44" name="그래픽 43" descr="목표 대상 그룹">
                <a:extLst>
                  <a:ext uri="{FF2B5EF4-FFF2-40B4-BE49-F238E27FC236}">
                    <a16:creationId xmlns:a16="http://schemas.microsoft.com/office/drawing/2014/main" id="{94504621-37A9-4EC4-8D14-9AC7D3F3C2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6203021" y="3106476"/>
                <a:ext cx="1066800" cy="1066800"/>
              </a:xfrm>
              <a:prstGeom prst="rect">
                <a:avLst/>
              </a:prstGeom>
            </p:spPr>
          </p:pic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0CE95063-D153-4A8A-8694-D1A45EE45719}"/>
                </a:ext>
              </a:extLst>
            </p:cNvPr>
            <p:cNvGrpSpPr/>
            <p:nvPr/>
          </p:nvGrpSpPr>
          <p:grpSpPr>
            <a:xfrm>
              <a:off x="5890986" y="6631397"/>
              <a:ext cx="1447800" cy="1447800"/>
              <a:chOff x="776536" y="7209190"/>
              <a:chExt cx="1447800" cy="1447800"/>
            </a:xfrm>
          </p:grpSpPr>
          <p:sp>
            <p:nvSpPr>
              <p:cNvPr id="41" name="타원 40">
                <a:extLst>
                  <a:ext uri="{FF2B5EF4-FFF2-40B4-BE49-F238E27FC236}">
                    <a16:creationId xmlns:a16="http://schemas.microsoft.com/office/drawing/2014/main" id="{B8966775-D99E-4B8C-8480-C9776F792ED3}"/>
                  </a:ext>
                </a:extLst>
              </p:cNvPr>
              <p:cNvSpPr/>
              <p:nvPr/>
            </p:nvSpPr>
            <p:spPr>
              <a:xfrm>
                <a:off x="776536" y="7209190"/>
                <a:ext cx="1447800" cy="14478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pic>
            <p:nvPicPr>
              <p:cNvPr id="42" name="그래픽 41" descr="동전">
                <a:extLst>
                  <a:ext uri="{FF2B5EF4-FFF2-40B4-BE49-F238E27FC236}">
                    <a16:creationId xmlns:a16="http://schemas.microsoft.com/office/drawing/2014/main" id="{3A6EB51F-104B-46EF-81C6-87D7D7C2F9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104878" y="7491449"/>
                <a:ext cx="914400" cy="91440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935384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7" name="그룹 176">
            <a:extLst>
              <a:ext uri="{FF2B5EF4-FFF2-40B4-BE49-F238E27FC236}">
                <a16:creationId xmlns:a16="http://schemas.microsoft.com/office/drawing/2014/main" id="{3F0874CD-7075-4A1B-B091-65445BAC871B}"/>
              </a:ext>
            </a:extLst>
          </p:cNvPr>
          <p:cNvGrpSpPr/>
          <p:nvPr/>
        </p:nvGrpSpPr>
        <p:grpSpPr>
          <a:xfrm>
            <a:off x="5830409" y="777858"/>
            <a:ext cx="3313591" cy="1668217"/>
            <a:chOff x="12116569" y="-75412"/>
            <a:chExt cx="6171431" cy="3043102"/>
          </a:xfrm>
        </p:grpSpPr>
        <p:pic>
          <p:nvPicPr>
            <p:cNvPr id="178" name="그림 177">
              <a:extLst>
                <a:ext uri="{FF2B5EF4-FFF2-40B4-BE49-F238E27FC236}">
                  <a16:creationId xmlns:a16="http://schemas.microsoft.com/office/drawing/2014/main" id="{3AEDCD1A-D9B7-4460-AE46-ABCF333278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314" b="40863"/>
            <a:stretch/>
          </p:blipFill>
          <p:spPr>
            <a:xfrm>
              <a:off x="12116571" y="-75412"/>
              <a:ext cx="6171429" cy="3043102"/>
            </a:xfrm>
            <a:prstGeom prst="rect">
              <a:avLst/>
            </a:prstGeom>
          </p:spPr>
        </p:pic>
        <p:sp>
          <p:nvSpPr>
            <p:cNvPr id="179" name="직사각형 178">
              <a:extLst>
                <a:ext uri="{FF2B5EF4-FFF2-40B4-BE49-F238E27FC236}">
                  <a16:creationId xmlns:a16="http://schemas.microsoft.com/office/drawing/2014/main" id="{8DB36613-1DD6-41B0-AA3A-3AAAADC35424}"/>
                </a:ext>
              </a:extLst>
            </p:cNvPr>
            <p:cNvSpPr/>
            <p:nvPr/>
          </p:nvSpPr>
          <p:spPr>
            <a:xfrm>
              <a:off x="12116569" y="-75412"/>
              <a:ext cx="6171429" cy="3043102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지속성장 기반 마련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1823343-9DDC-422C-9FB2-706B8383B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9715" y="4116712"/>
            <a:ext cx="1022570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95C4B08-79AB-405B-8153-65E27FB302A3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33" name="Object 5">
            <a:extLst>
              <a:ext uri="{FF2B5EF4-FFF2-40B4-BE49-F238E27FC236}">
                <a16:creationId xmlns:a16="http://schemas.microsoft.com/office/drawing/2014/main" id="{95A4DC11-8899-4413-A222-457FC989F3AF}"/>
              </a:ext>
            </a:extLst>
          </p:cNvPr>
          <p:cNvSpPr txBox="1"/>
          <p:nvPr/>
        </p:nvSpPr>
        <p:spPr>
          <a:xfrm>
            <a:off x="179512" y="1393612"/>
            <a:ext cx="62301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파주관광 활성화 견인</a:t>
            </a:r>
          </a:p>
        </p:txBody>
      </p:sp>
      <p:grpSp>
        <p:nvGrpSpPr>
          <p:cNvPr id="35" name="그룹 1001">
            <a:extLst>
              <a:ext uri="{FF2B5EF4-FFF2-40B4-BE49-F238E27FC236}">
                <a16:creationId xmlns:a16="http://schemas.microsoft.com/office/drawing/2014/main" id="{B86D6C21-E81E-4E53-8B36-FC44EFC8B218}"/>
              </a:ext>
            </a:extLst>
          </p:cNvPr>
          <p:cNvGrpSpPr/>
          <p:nvPr/>
        </p:nvGrpSpPr>
        <p:grpSpPr>
          <a:xfrm>
            <a:off x="4493604" y="2446081"/>
            <a:ext cx="4706179" cy="4437112"/>
            <a:chOff x="17878906" y="2892694"/>
            <a:chExt cx="29058783" cy="7357143"/>
          </a:xfrm>
        </p:grpSpPr>
        <p:pic>
          <p:nvPicPr>
            <p:cNvPr id="36" name="Object 2">
              <a:extLst>
                <a:ext uri="{FF2B5EF4-FFF2-40B4-BE49-F238E27FC236}">
                  <a16:creationId xmlns:a16="http://schemas.microsoft.com/office/drawing/2014/main" id="{C36969F2-00A2-4BFC-BFB2-4985D51CF9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grpSp>
        <p:nvGrpSpPr>
          <p:cNvPr id="37" name="그룹 1001">
            <a:extLst>
              <a:ext uri="{FF2B5EF4-FFF2-40B4-BE49-F238E27FC236}">
                <a16:creationId xmlns:a16="http://schemas.microsoft.com/office/drawing/2014/main" id="{765B1EE8-AB6D-4C87-A6C2-02E94990C0C4}"/>
              </a:ext>
            </a:extLst>
          </p:cNvPr>
          <p:cNvGrpSpPr/>
          <p:nvPr/>
        </p:nvGrpSpPr>
        <p:grpSpPr>
          <a:xfrm>
            <a:off x="-9269" y="2438523"/>
            <a:ext cx="4502873" cy="4421667"/>
            <a:chOff x="17878906" y="2892694"/>
            <a:chExt cx="29058783" cy="7357143"/>
          </a:xfrm>
        </p:grpSpPr>
        <p:pic>
          <p:nvPicPr>
            <p:cNvPr id="38" name="Object 2">
              <a:extLst>
                <a:ext uri="{FF2B5EF4-FFF2-40B4-BE49-F238E27FC236}">
                  <a16:creationId xmlns:a16="http://schemas.microsoft.com/office/drawing/2014/main" id="{DEA4528E-6C30-4732-BE87-B6958812F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5C850A7C-9BDF-44DF-9903-47C006747663}"/>
              </a:ext>
            </a:extLst>
          </p:cNvPr>
          <p:cNvSpPr/>
          <p:nvPr/>
        </p:nvSpPr>
        <p:spPr>
          <a:xfrm>
            <a:off x="206052" y="2245926"/>
            <a:ext cx="4163234" cy="400311"/>
          </a:xfrm>
          <a:prstGeom prst="roundRect">
            <a:avLst>
              <a:gd name="adj" fmla="val 49167"/>
            </a:avLst>
          </a:prstGeom>
          <a:solidFill>
            <a:srgbClr val="4F5E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파주관광 활성화 견인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12CFCD5D-7423-4755-8528-A55CA65192F6}"/>
              </a:ext>
            </a:extLst>
          </p:cNvPr>
          <p:cNvSpPr/>
          <p:nvPr/>
        </p:nvSpPr>
        <p:spPr>
          <a:xfrm>
            <a:off x="4914045" y="2252470"/>
            <a:ext cx="3963079" cy="400311"/>
          </a:xfrm>
          <a:prstGeom prst="roundRect">
            <a:avLst>
              <a:gd name="adj" fmla="val 491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관광 개발사업</a:t>
            </a:r>
            <a:r>
              <a:rPr lang="en-US" altLang="ko-KR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확대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CEE66962-E239-4CFF-974C-E958B682B938}"/>
              </a:ext>
            </a:extLst>
          </p:cNvPr>
          <p:cNvSpPr txBox="1"/>
          <p:nvPr/>
        </p:nvSpPr>
        <p:spPr>
          <a:xfrm>
            <a:off x="451220" y="3826708"/>
            <a:ext cx="46384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각종 공모사업에 대한 구체적인 실행 계획 수립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275A97F-361B-4B1E-B299-8485B0FA5E34}"/>
              </a:ext>
            </a:extLst>
          </p:cNvPr>
          <p:cNvSpPr txBox="1"/>
          <p:nvPr/>
        </p:nvSpPr>
        <p:spPr>
          <a:xfrm>
            <a:off x="467544" y="2943455"/>
            <a:ext cx="36634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조속한 파주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8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경 로드 조성 및 선포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512A2EBB-274C-4C6E-B823-85F585C97C8F}"/>
              </a:ext>
            </a:extLst>
          </p:cNvPr>
          <p:cNvSpPr txBox="1"/>
          <p:nvPr/>
        </p:nvSpPr>
        <p:spPr>
          <a:xfrm>
            <a:off x="467544" y="3394561"/>
            <a:ext cx="40522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파주시 관광 활성화 추진을 위한 협의체 구성</a:t>
            </a:r>
          </a:p>
        </p:txBody>
      </p:sp>
      <p:sp>
        <p:nvSpPr>
          <p:cNvPr id="139" name="직사각형 138">
            <a:extLst>
              <a:ext uri="{FF2B5EF4-FFF2-40B4-BE49-F238E27FC236}">
                <a16:creationId xmlns:a16="http://schemas.microsoft.com/office/drawing/2014/main" id="{1C92C8AA-5FFB-4CB0-BE47-03BE9BFD6A3C}"/>
              </a:ext>
            </a:extLst>
          </p:cNvPr>
          <p:cNvSpPr/>
          <p:nvPr/>
        </p:nvSpPr>
        <p:spPr>
          <a:xfrm>
            <a:off x="167690" y="4407877"/>
            <a:ext cx="4188286" cy="1913971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 dirty="0"/>
          </a:p>
        </p:txBody>
      </p:sp>
      <p:sp>
        <p:nvSpPr>
          <p:cNvPr id="140" name="직사각형 139">
            <a:extLst>
              <a:ext uri="{FF2B5EF4-FFF2-40B4-BE49-F238E27FC236}">
                <a16:creationId xmlns:a16="http://schemas.microsoft.com/office/drawing/2014/main" id="{FE6E7EB5-249E-4F71-B75D-356803EEAA3B}"/>
              </a:ext>
            </a:extLst>
          </p:cNvPr>
          <p:cNvSpPr/>
          <p:nvPr/>
        </p:nvSpPr>
        <p:spPr>
          <a:xfrm>
            <a:off x="242310" y="4284286"/>
            <a:ext cx="1997482" cy="307777"/>
          </a:xfrm>
          <a:prstGeom prst="rect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50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파주 </a:t>
            </a:r>
            <a:r>
              <a:rPr lang="en-US" altLang="ko-KR" sz="1050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8</a:t>
            </a:r>
            <a:r>
              <a:rPr lang="ko-KR" altLang="en-US" sz="1050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경 구축 및 대외 홍보 추진</a:t>
            </a:r>
          </a:p>
        </p:txBody>
      </p:sp>
      <p:pic>
        <p:nvPicPr>
          <p:cNvPr id="141" name="그림 140">
            <a:extLst>
              <a:ext uri="{FF2B5EF4-FFF2-40B4-BE49-F238E27FC236}">
                <a16:creationId xmlns:a16="http://schemas.microsoft.com/office/drawing/2014/main" id="{DAC3F251-8323-4663-8757-E6A7ACD8D7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310" y="4795526"/>
            <a:ext cx="2029447" cy="1291466"/>
          </a:xfrm>
          <a:prstGeom prst="rect">
            <a:avLst/>
          </a:prstGeom>
        </p:spPr>
      </p:pic>
      <p:sp>
        <p:nvSpPr>
          <p:cNvPr id="147" name="TextBox 146">
            <a:extLst>
              <a:ext uri="{FF2B5EF4-FFF2-40B4-BE49-F238E27FC236}">
                <a16:creationId xmlns:a16="http://schemas.microsoft.com/office/drawing/2014/main" id="{9CC9C6E8-028D-4BB6-B5AE-3EE49A02D3C7}"/>
              </a:ext>
            </a:extLst>
          </p:cNvPr>
          <p:cNvSpPr txBox="1"/>
          <p:nvPr/>
        </p:nvSpPr>
        <p:spPr>
          <a:xfrm>
            <a:off x="4840782" y="2862871"/>
            <a:ext cx="4122201" cy="295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관광활성화를 위한 체류형 관광인프라 기반 조성 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3FAA4000-FD47-4E5B-8615-D146AAA1BDE0}"/>
              </a:ext>
            </a:extLst>
          </p:cNvPr>
          <p:cNvSpPr txBox="1"/>
          <p:nvPr/>
        </p:nvSpPr>
        <p:spPr>
          <a:xfrm>
            <a:off x="4840782" y="3321772"/>
            <a:ext cx="4559597" cy="295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지역경제 활력제고를 위한 </a:t>
            </a:r>
            <a:r>
              <a:rPr lang="ko-KR" altLang="en-US" sz="14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특색있는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관광 인프라 구축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6578AE75-47CC-4AB0-8713-A982FB01D8FD}"/>
              </a:ext>
            </a:extLst>
          </p:cNvPr>
          <p:cNvSpPr txBox="1"/>
          <p:nvPr/>
        </p:nvSpPr>
        <p:spPr>
          <a:xfrm>
            <a:off x="4840782" y="3763702"/>
            <a:ext cx="41556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지역맞춤형 관광 콘텐츠 발굴 → 단절된 관광자원 연계</a:t>
            </a:r>
          </a:p>
        </p:txBody>
      </p:sp>
      <p:grpSp>
        <p:nvGrpSpPr>
          <p:cNvPr id="150" name="그룹 1004">
            <a:extLst>
              <a:ext uri="{FF2B5EF4-FFF2-40B4-BE49-F238E27FC236}">
                <a16:creationId xmlns:a16="http://schemas.microsoft.com/office/drawing/2014/main" id="{DA29439E-4892-490C-A0DA-9F6DAD49EE48}"/>
              </a:ext>
            </a:extLst>
          </p:cNvPr>
          <p:cNvGrpSpPr/>
          <p:nvPr/>
        </p:nvGrpSpPr>
        <p:grpSpPr>
          <a:xfrm>
            <a:off x="4572000" y="2901625"/>
            <a:ext cx="232069" cy="239320"/>
            <a:chOff x="11668203" y="2057143"/>
            <a:chExt cx="6171429" cy="6171429"/>
          </a:xfrm>
        </p:grpSpPr>
        <p:pic>
          <p:nvPicPr>
            <p:cNvPr id="164" name="Object 13">
              <a:extLst>
                <a:ext uri="{FF2B5EF4-FFF2-40B4-BE49-F238E27FC236}">
                  <a16:creationId xmlns:a16="http://schemas.microsoft.com/office/drawing/2014/main" id="{EEBE375C-E37B-43F9-AB0D-DB33643AFE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151" name="그룹 1004">
            <a:extLst>
              <a:ext uri="{FF2B5EF4-FFF2-40B4-BE49-F238E27FC236}">
                <a16:creationId xmlns:a16="http://schemas.microsoft.com/office/drawing/2014/main" id="{16D0F224-A2D1-44C3-9053-D0CCFABEBDDE}"/>
              </a:ext>
            </a:extLst>
          </p:cNvPr>
          <p:cNvGrpSpPr/>
          <p:nvPr/>
        </p:nvGrpSpPr>
        <p:grpSpPr>
          <a:xfrm>
            <a:off x="4573316" y="3345586"/>
            <a:ext cx="232069" cy="239320"/>
            <a:chOff x="11668203" y="2057143"/>
            <a:chExt cx="6171429" cy="6171429"/>
          </a:xfrm>
        </p:grpSpPr>
        <p:pic>
          <p:nvPicPr>
            <p:cNvPr id="163" name="Object 13">
              <a:extLst>
                <a:ext uri="{FF2B5EF4-FFF2-40B4-BE49-F238E27FC236}">
                  <a16:creationId xmlns:a16="http://schemas.microsoft.com/office/drawing/2014/main" id="{7C1D185C-A9A7-4D87-9330-6CF3D578151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152" name="그룹 1004">
            <a:extLst>
              <a:ext uri="{FF2B5EF4-FFF2-40B4-BE49-F238E27FC236}">
                <a16:creationId xmlns:a16="http://schemas.microsoft.com/office/drawing/2014/main" id="{D4004DA1-A2D5-4E03-953C-97D28EC44CA8}"/>
              </a:ext>
            </a:extLst>
          </p:cNvPr>
          <p:cNvGrpSpPr/>
          <p:nvPr/>
        </p:nvGrpSpPr>
        <p:grpSpPr>
          <a:xfrm>
            <a:off x="4572000" y="3783078"/>
            <a:ext cx="232069" cy="239320"/>
            <a:chOff x="11668203" y="2057143"/>
            <a:chExt cx="6171429" cy="6171429"/>
          </a:xfrm>
        </p:grpSpPr>
        <p:pic>
          <p:nvPicPr>
            <p:cNvPr id="162" name="Object 13">
              <a:extLst>
                <a:ext uri="{FF2B5EF4-FFF2-40B4-BE49-F238E27FC236}">
                  <a16:creationId xmlns:a16="http://schemas.microsoft.com/office/drawing/2014/main" id="{E2F8FFF7-028D-4A4D-AC30-E13060208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sp>
        <p:nvSpPr>
          <p:cNvPr id="153" name="직사각형 152">
            <a:extLst>
              <a:ext uri="{FF2B5EF4-FFF2-40B4-BE49-F238E27FC236}">
                <a16:creationId xmlns:a16="http://schemas.microsoft.com/office/drawing/2014/main" id="{3FF942B1-12D9-4111-A294-DA55CD430452}"/>
              </a:ext>
            </a:extLst>
          </p:cNvPr>
          <p:cNvSpPr/>
          <p:nvPr/>
        </p:nvSpPr>
        <p:spPr>
          <a:xfrm>
            <a:off x="4889106" y="4540193"/>
            <a:ext cx="3800159" cy="1913144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 dirty="0"/>
          </a:p>
        </p:txBody>
      </p:sp>
      <p:sp>
        <p:nvSpPr>
          <p:cNvPr id="154" name="직사각형 153">
            <a:extLst>
              <a:ext uri="{FF2B5EF4-FFF2-40B4-BE49-F238E27FC236}">
                <a16:creationId xmlns:a16="http://schemas.microsoft.com/office/drawing/2014/main" id="{E146EF0B-C347-455F-8DB6-A6662D7F736F}"/>
              </a:ext>
            </a:extLst>
          </p:cNvPr>
          <p:cNvSpPr/>
          <p:nvPr/>
        </p:nvSpPr>
        <p:spPr>
          <a:xfrm>
            <a:off x="4973070" y="4396781"/>
            <a:ext cx="1308277" cy="323766"/>
          </a:xfrm>
          <a:prstGeom prst="rect">
            <a:avLst/>
          </a:pr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50" dirty="0">
                <a:solidFill>
                  <a:schemeClr val="tx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관광개발 사업</a:t>
            </a:r>
            <a:r>
              <a:rPr lang="en-US" altLang="ko-KR" sz="1050" dirty="0">
                <a:solidFill>
                  <a:schemeClr val="tx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sz="1050" dirty="0">
                <a:solidFill>
                  <a:schemeClr val="tx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추진</a:t>
            </a:r>
          </a:p>
        </p:txBody>
      </p:sp>
      <p:sp>
        <p:nvSpPr>
          <p:cNvPr id="155" name="Object 77">
            <a:extLst>
              <a:ext uri="{FF2B5EF4-FFF2-40B4-BE49-F238E27FC236}">
                <a16:creationId xmlns:a16="http://schemas.microsoft.com/office/drawing/2014/main" id="{5CA05753-90B3-4099-9CE7-24CB48227BC4}"/>
              </a:ext>
            </a:extLst>
          </p:cNvPr>
          <p:cNvSpPr txBox="1"/>
          <p:nvPr/>
        </p:nvSpPr>
        <p:spPr>
          <a:xfrm>
            <a:off x="5955573" y="5690599"/>
            <a:ext cx="3638221" cy="7084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파주 </a:t>
            </a:r>
            <a:r>
              <a:rPr lang="ko-KR" altLang="en-US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웰니스</a:t>
            </a: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관광 콘텐츠 개발</a:t>
            </a:r>
            <a:endParaRPr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요가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명상  등 </a:t>
            </a:r>
            <a:r>
              <a:rPr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웰니스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프로그램 조성</a:t>
            </a:r>
            <a:endParaRPr lang="en-US" altLang="ko-KR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파주 노을이 멋진 </a:t>
            </a:r>
            <a:r>
              <a:rPr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둘레길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홍보</a:t>
            </a:r>
          </a:p>
        </p:txBody>
      </p:sp>
      <p:grpSp>
        <p:nvGrpSpPr>
          <p:cNvPr id="157" name="그룹 156">
            <a:extLst>
              <a:ext uri="{FF2B5EF4-FFF2-40B4-BE49-F238E27FC236}">
                <a16:creationId xmlns:a16="http://schemas.microsoft.com/office/drawing/2014/main" id="{E9EEDEC4-1B4D-4444-9355-7DC4C007B4C3}"/>
              </a:ext>
            </a:extLst>
          </p:cNvPr>
          <p:cNvGrpSpPr/>
          <p:nvPr/>
        </p:nvGrpSpPr>
        <p:grpSpPr>
          <a:xfrm>
            <a:off x="5195022" y="4813116"/>
            <a:ext cx="658897" cy="679485"/>
            <a:chOff x="10388900" y="6889221"/>
            <a:chExt cx="1229603" cy="1229604"/>
          </a:xfrm>
        </p:grpSpPr>
        <p:sp>
          <p:nvSpPr>
            <p:cNvPr id="160" name="타원 159">
              <a:extLst>
                <a:ext uri="{FF2B5EF4-FFF2-40B4-BE49-F238E27FC236}">
                  <a16:creationId xmlns:a16="http://schemas.microsoft.com/office/drawing/2014/main" id="{CE6E0910-BA73-4C7E-93EC-977EE5EC21C3}"/>
                </a:ext>
              </a:extLst>
            </p:cNvPr>
            <p:cNvSpPr/>
            <p:nvPr/>
          </p:nvSpPr>
          <p:spPr>
            <a:xfrm>
              <a:off x="10388900" y="6889221"/>
              <a:ext cx="1229603" cy="122960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ED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pic>
          <p:nvPicPr>
            <p:cNvPr id="161" name="그래픽 160" descr="숲 장면">
              <a:extLst>
                <a:ext uri="{FF2B5EF4-FFF2-40B4-BE49-F238E27FC236}">
                  <a16:creationId xmlns:a16="http://schemas.microsoft.com/office/drawing/2014/main" id="{BD354D26-43E6-4473-ADD8-B47D13FB4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0603783" y="7059892"/>
              <a:ext cx="787025" cy="787025"/>
            </a:xfrm>
            <a:prstGeom prst="rect">
              <a:avLst/>
            </a:prstGeom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13834B8F-3E45-4E72-AB24-C9C5C600E4C9}"/>
              </a:ext>
            </a:extLst>
          </p:cNvPr>
          <p:cNvGrpSpPr/>
          <p:nvPr/>
        </p:nvGrpSpPr>
        <p:grpSpPr>
          <a:xfrm>
            <a:off x="5193237" y="5686212"/>
            <a:ext cx="658898" cy="679486"/>
            <a:chOff x="5321830" y="5779585"/>
            <a:chExt cx="791881" cy="816624"/>
          </a:xfrm>
        </p:grpSpPr>
        <p:sp>
          <p:nvSpPr>
            <p:cNvPr id="156" name="타원 155">
              <a:extLst>
                <a:ext uri="{FF2B5EF4-FFF2-40B4-BE49-F238E27FC236}">
                  <a16:creationId xmlns:a16="http://schemas.microsoft.com/office/drawing/2014/main" id="{7FC8486F-DF96-42D9-AA2C-9AEF8FC1BDA9}"/>
                </a:ext>
              </a:extLst>
            </p:cNvPr>
            <p:cNvSpPr/>
            <p:nvPr/>
          </p:nvSpPr>
          <p:spPr>
            <a:xfrm>
              <a:off x="5321830" y="5779585"/>
              <a:ext cx="791881" cy="81662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ED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pic>
          <p:nvPicPr>
            <p:cNvPr id="158" name="그래픽 157" descr="곡물">
              <a:extLst>
                <a:ext uri="{FF2B5EF4-FFF2-40B4-BE49-F238E27FC236}">
                  <a16:creationId xmlns:a16="http://schemas.microsoft.com/office/drawing/2014/main" id="{A8D1E099-DC8B-4F56-9CCC-0D344D7F6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460688" y="5952595"/>
              <a:ext cx="481747" cy="496800"/>
            </a:xfrm>
            <a:prstGeom prst="rect">
              <a:avLst/>
            </a:prstGeom>
          </p:spPr>
        </p:pic>
      </p:grpSp>
      <p:sp>
        <p:nvSpPr>
          <p:cNvPr id="159" name="Object 77">
            <a:extLst>
              <a:ext uri="{FF2B5EF4-FFF2-40B4-BE49-F238E27FC236}">
                <a16:creationId xmlns:a16="http://schemas.microsoft.com/office/drawing/2014/main" id="{FF5CA741-C394-40F7-A464-BDF43D69BD25}"/>
              </a:ext>
            </a:extLst>
          </p:cNvPr>
          <p:cNvSpPr txBox="1"/>
          <p:nvPr/>
        </p:nvSpPr>
        <p:spPr>
          <a:xfrm>
            <a:off x="5955572" y="4847730"/>
            <a:ext cx="3638221" cy="5025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체류형 관광지 조성 기반 마련</a:t>
            </a:r>
            <a:endParaRPr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리조트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캠핑장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등 관광인프라 조성 추진</a:t>
            </a:r>
            <a:endParaRPr lang="en-US" altLang="ko-KR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grpSp>
        <p:nvGrpSpPr>
          <p:cNvPr id="165" name="그룹 1004">
            <a:extLst>
              <a:ext uri="{FF2B5EF4-FFF2-40B4-BE49-F238E27FC236}">
                <a16:creationId xmlns:a16="http://schemas.microsoft.com/office/drawing/2014/main" id="{81B14BC6-3FA6-4847-873C-7217943D329B}"/>
              </a:ext>
            </a:extLst>
          </p:cNvPr>
          <p:cNvGrpSpPr/>
          <p:nvPr/>
        </p:nvGrpSpPr>
        <p:grpSpPr>
          <a:xfrm>
            <a:off x="204657" y="2954320"/>
            <a:ext cx="232069" cy="239320"/>
            <a:chOff x="11668203" y="2057143"/>
            <a:chExt cx="6171429" cy="6171429"/>
          </a:xfrm>
        </p:grpSpPr>
        <p:pic>
          <p:nvPicPr>
            <p:cNvPr id="166" name="Object 13">
              <a:extLst>
                <a:ext uri="{FF2B5EF4-FFF2-40B4-BE49-F238E27FC236}">
                  <a16:creationId xmlns:a16="http://schemas.microsoft.com/office/drawing/2014/main" id="{EAF52496-E518-457F-9280-2CA4D7A6991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167" name="그룹 1004">
            <a:extLst>
              <a:ext uri="{FF2B5EF4-FFF2-40B4-BE49-F238E27FC236}">
                <a16:creationId xmlns:a16="http://schemas.microsoft.com/office/drawing/2014/main" id="{36D728A7-16B4-42A5-A8D6-FC339F0F5E95}"/>
              </a:ext>
            </a:extLst>
          </p:cNvPr>
          <p:cNvGrpSpPr/>
          <p:nvPr/>
        </p:nvGrpSpPr>
        <p:grpSpPr>
          <a:xfrm>
            <a:off x="205973" y="3398281"/>
            <a:ext cx="232069" cy="239320"/>
            <a:chOff x="11668203" y="2057143"/>
            <a:chExt cx="6171429" cy="6171429"/>
          </a:xfrm>
        </p:grpSpPr>
        <p:pic>
          <p:nvPicPr>
            <p:cNvPr id="168" name="Object 13">
              <a:extLst>
                <a:ext uri="{FF2B5EF4-FFF2-40B4-BE49-F238E27FC236}">
                  <a16:creationId xmlns:a16="http://schemas.microsoft.com/office/drawing/2014/main" id="{3C3A6170-B1DE-490B-8241-99F79B87869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169" name="그룹 1004">
            <a:extLst>
              <a:ext uri="{FF2B5EF4-FFF2-40B4-BE49-F238E27FC236}">
                <a16:creationId xmlns:a16="http://schemas.microsoft.com/office/drawing/2014/main" id="{9B19FDB6-8DA7-481F-BD79-064A396A0CFA}"/>
              </a:ext>
            </a:extLst>
          </p:cNvPr>
          <p:cNvGrpSpPr/>
          <p:nvPr/>
        </p:nvGrpSpPr>
        <p:grpSpPr>
          <a:xfrm>
            <a:off x="204657" y="3835773"/>
            <a:ext cx="232069" cy="239320"/>
            <a:chOff x="11668203" y="2057143"/>
            <a:chExt cx="6171429" cy="6171429"/>
          </a:xfrm>
        </p:grpSpPr>
        <p:pic>
          <p:nvPicPr>
            <p:cNvPr id="170" name="Object 13">
              <a:extLst>
                <a:ext uri="{FF2B5EF4-FFF2-40B4-BE49-F238E27FC236}">
                  <a16:creationId xmlns:a16="http://schemas.microsoft.com/office/drawing/2014/main" id="{66DAB14E-F923-4F0B-8B2B-CF99BDFD7E5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F21C522-CAAB-4669-97F1-A9FB5BE5FD98}"/>
              </a:ext>
            </a:extLst>
          </p:cNvPr>
          <p:cNvSpPr txBox="1"/>
          <p:nvPr/>
        </p:nvSpPr>
        <p:spPr>
          <a:xfrm>
            <a:off x="2320720" y="4709961"/>
            <a:ext cx="1752444" cy="1450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파주 </a:t>
            </a:r>
            <a:r>
              <a:rPr lang="en-US" altLang="ko-KR" sz="12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8</a:t>
            </a:r>
            <a:r>
              <a:rPr lang="ko-KR" altLang="en-US" sz="12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경로드</a:t>
            </a:r>
            <a:endParaRPr lang="en-US" altLang="ko-KR" sz="12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둘레 로드 우선 추진 후 파주</a:t>
            </a:r>
            <a:r>
              <a:rPr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8</a:t>
            </a: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경 로드 구축 </a:t>
            </a:r>
            <a:endParaRPr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8</a:t>
            </a: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경 로드를 보완 및</a:t>
            </a:r>
            <a:endParaRPr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</a:t>
            </a:r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대외홍보 추진</a:t>
            </a:r>
          </a:p>
        </p:txBody>
      </p:sp>
    </p:spTree>
    <p:extLst>
      <p:ext uri="{BB962C8B-B14F-4D97-AF65-F5344CB8AC3E}">
        <p14:creationId xmlns:p14="http://schemas.microsoft.com/office/powerpoint/2010/main" val="1194407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지속성장 기반 마련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0EE55CF-4E1F-4216-BCF7-E3F3828A3F64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pic>
        <p:nvPicPr>
          <p:cNvPr id="52" name="Object 2">
            <a:extLst>
              <a:ext uri="{FF2B5EF4-FFF2-40B4-BE49-F238E27FC236}">
                <a16:creationId xmlns:a16="http://schemas.microsoft.com/office/drawing/2014/main" id="{67D07C1F-0FA2-4EC8-80BB-43B8D29CC15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30030"/>
            <a:ext cx="9144000" cy="4327970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86D2024-51DA-4FB3-9A5D-34A6302D1048}"/>
              </a:ext>
            </a:extLst>
          </p:cNvPr>
          <p:cNvSpPr txBox="1"/>
          <p:nvPr/>
        </p:nvSpPr>
        <p:spPr>
          <a:xfrm>
            <a:off x="745384" y="5732863"/>
            <a:ext cx="1762836" cy="5205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행정</a:t>
            </a:r>
            <a:r>
              <a:rPr lang="en-US" altLang="ko-KR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창업</a:t>
            </a:r>
            <a:r>
              <a:rPr lang="en-US" altLang="ko-KR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문화가 어우러지는</a:t>
            </a:r>
            <a:endParaRPr lang="en-US" altLang="ko-KR" sz="1000" dirty="0"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완성형 복합공간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1C25ED-08DE-4A92-97BC-4298EAB479E1}"/>
              </a:ext>
            </a:extLst>
          </p:cNvPr>
          <p:cNvSpPr txBox="1"/>
          <p:nvPr/>
        </p:nvSpPr>
        <p:spPr>
          <a:xfrm>
            <a:off x="3560443" y="5767577"/>
            <a:ext cx="2019669" cy="5205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미래가치와 사회적 요구에</a:t>
            </a:r>
            <a:r>
              <a:rPr lang="en-US" altLang="ko-KR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 </a:t>
            </a:r>
            <a:r>
              <a:rPr lang="ko-KR" altLang="en-US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부응하는</a:t>
            </a:r>
            <a:endParaRPr lang="en-US" altLang="ko-KR" sz="1000" dirty="0"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신거점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공간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E2E5705-E657-42AE-957B-16A38D01D075}"/>
              </a:ext>
            </a:extLst>
          </p:cNvPr>
          <p:cNvSpPr txBox="1"/>
          <p:nvPr/>
        </p:nvSpPr>
        <p:spPr>
          <a:xfrm>
            <a:off x="0" y="2924944"/>
            <a:ext cx="9144000" cy="58697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200" dirty="0">
                <a:solidFill>
                  <a:srgbClr val="004B84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도시</a:t>
            </a:r>
            <a:r>
              <a:rPr lang="en-US" altLang="ko-KR" sz="3200" dirty="0">
                <a:solidFill>
                  <a:srgbClr val="004B84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sz="3200" dirty="0">
                <a:solidFill>
                  <a:srgbClr val="004B84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인간</a:t>
            </a:r>
            <a:r>
              <a:rPr lang="en-US" altLang="ko-KR" sz="3200" dirty="0">
                <a:solidFill>
                  <a:srgbClr val="004B84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sz="3200" dirty="0">
                <a:solidFill>
                  <a:srgbClr val="004B84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자연이 연결된 품격 있는 포용도시 조성</a:t>
            </a:r>
          </a:p>
        </p:txBody>
      </p: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BE6D774C-C8EF-49F6-A86E-69C155E69712}"/>
              </a:ext>
            </a:extLst>
          </p:cNvPr>
          <p:cNvGrpSpPr/>
          <p:nvPr/>
        </p:nvGrpSpPr>
        <p:grpSpPr>
          <a:xfrm>
            <a:off x="640925" y="3901184"/>
            <a:ext cx="1914851" cy="1819740"/>
            <a:chOff x="1862199" y="3250115"/>
            <a:chExt cx="3333581" cy="3168000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DABFAEA9-87FA-4B94-A54C-EC6AD229FC57}"/>
                </a:ext>
              </a:extLst>
            </p:cNvPr>
            <p:cNvSpPr txBox="1"/>
            <p:nvPr/>
          </p:nvSpPr>
          <p:spPr>
            <a:xfrm>
              <a:off x="1862199" y="5719902"/>
              <a:ext cx="3333581" cy="6083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1600" b="1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성장과 상생 도시</a:t>
              </a:r>
            </a:p>
          </p:txBody>
        </p: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5B97F21B-D4D5-4486-94F5-0380AEECAA37}"/>
                </a:ext>
              </a:extLst>
            </p:cNvPr>
            <p:cNvGrpSpPr/>
            <p:nvPr/>
          </p:nvGrpSpPr>
          <p:grpSpPr>
            <a:xfrm>
              <a:off x="1944989" y="3250115"/>
              <a:ext cx="3168000" cy="3168000"/>
              <a:chOff x="1966871" y="3250115"/>
              <a:chExt cx="3168000" cy="3168000"/>
            </a:xfrm>
          </p:grpSpPr>
          <p:sp>
            <p:nvSpPr>
              <p:cNvPr id="76" name="타원 75">
                <a:extLst>
                  <a:ext uri="{FF2B5EF4-FFF2-40B4-BE49-F238E27FC236}">
                    <a16:creationId xmlns:a16="http://schemas.microsoft.com/office/drawing/2014/main" id="{79DF9C8A-BC15-4AC5-90F8-C1E6F3A7C40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94871" y="3835748"/>
                <a:ext cx="1512000" cy="1512000"/>
              </a:xfrm>
              <a:prstGeom prst="ellipse">
                <a:avLst/>
              </a:prstGeom>
              <a:solidFill>
                <a:srgbClr val="7E91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sp>
            <p:nvSpPr>
              <p:cNvPr id="77" name="원호 76">
                <a:extLst>
                  <a:ext uri="{FF2B5EF4-FFF2-40B4-BE49-F238E27FC236}">
                    <a16:creationId xmlns:a16="http://schemas.microsoft.com/office/drawing/2014/main" id="{70B6F34C-EB97-4073-918E-75A1BAF0677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66871" y="3250115"/>
                <a:ext cx="3168000" cy="3168000"/>
              </a:xfrm>
              <a:prstGeom prst="arc">
                <a:avLst>
                  <a:gd name="adj1" fmla="val 9829318"/>
                  <a:gd name="adj2" fmla="val 976854"/>
                </a:avLst>
              </a:prstGeom>
              <a:ln w="139700" cap="rnd">
                <a:solidFill>
                  <a:srgbClr val="7E91B5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</p:grp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F29D05F6-E29B-4757-87F0-1019BC9B5BDE}"/>
              </a:ext>
            </a:extLst>
          </p:cNvPr>
          <p:cNvGrpSpPr/>
          <p:nvPr/>
        </p:nvGrpSpPr>
        <p:grpSpPr>
          <a:xfrm>
            <a:off x="3648669" y="3901184"/>
            <a:ext cx="1843218" cy="1819740"/>
            <a:chOff x="7272357" y="3250115"/>
            <a:chExt cx="3208875" cy="3168000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DA0F781-1D17-41D4-B8D2-6D510BC12F9C}"/>
                </a:ext>
              </a:extLst>
            </p:cNvPr>
            <p:cNvSpPr txBox="1"/>
            <p:nvPr/>
          </p:nvSpPr>
          <p:spPr>
            <a:xfrm>
              <a:off x="7272357" y="5719902"/>
              <a:ext cx="3208875" cy="6083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1600" b="1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스마트 지향도시</a:t>
              </a:r>
            </a:p>
          </p:txBody>
        </p: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333D0E3D-9D04-491D-BEA9-0E8AFCC0E4BE}"/>
                </a:ext>
              </a:extLst>
            </p:cNvPr>
            <p:cNvGrpSpPr/>
            <p:nvPr/>
          </p:nvGrpSpPr>
          <p:grpSpPr>
            <a:xfrm>
              <a:off x="7292794" y="3250115"/>
              <a:ext cx="3168000" cy="3168000"/>
              <a:chOff x="7429027" y="3250115"/>
              <a:chExt cx="3168000" cy="3168000"/>
            </a:xfrm>
          </p:grpSpPr>
          <p:sp>
            <p:nvSpPr>
              <p:cNvPr id="72" name="타원 71">
                <a:extLst>
                  <a:ext uri="{FF2B5EF4-FFF2-40B4-BE49-F238E27FC236}">
                    <a16:creationId xmlns:a16="http://schemas.microsoft.com/office/drawing/2014/main" id="{E26CFE79-B16D-4344-B75A-56E4C56BB5D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257027" y="3835748"/>
                <a:ext cx="1512000" cy="1512000"/>
              </a:xfrm>
              <a:prstGeom prst="ellipse">
                <a:avLst/>
              </a:prstGeom>
              <a:solidFill>
                <a:srgbClr val="7E91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sp>
            <p:nvSpPr>
              <p:cNvPr id="73" name="원호 72">
                <a:extLst>
                  <a:ext uri="{FF2B5EF4-FFF2-40B4-BE49-F238E27FC236}">
                    <a16:creationId xmlns:a16="http://schemas.microsoft.com/office/drawing/2014/main" id="{AAB97063-4A49-4C82-AE41-0893F489F61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429027" y="3250115"/>
                <a:ext cx="3168000" cy="3168000"/>
              </a:xfrm>
              <a:prstGeom prst="arc">
                <a:avLst>
                  <a:gd name="adj1" fmla="val 9829318"/>
                  <a:gd name="adj2" fmla="val 976854"/>
                </a:avLst>
              </a:prstGeom>
              <a:ln w="139700" cap="rnd">
                <a:solidFill>
                  <a:srgbClr val="7E91B5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</p:grp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260ACCE2-6334-4D7C-8AEA-4CD70D42DCE9}"/>
              </a:ext>
            </a:extLst>
          </p:cNvPr>
          <p:cNvGrpSpPr/>
          <p:nvPr/>
        </p:nvGrpSpPr>
        <p:grpSpPr>
          <a:xfrm>
            <a:off x="6444208" y="3859390"/>
            <a:ext cx="2357119" cy="1819740"/>
            <a:chOff x="12784299" y="3177355"/>
            <a:chExt cx="4103530" cy="3168000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0B5C79D-C79A-48FD-9A05-77FD08A94193}"/>
                </a:ext>
              </a:extLst>
            </p:cNvPr>
            <p:cNvSpPr txBox="1"/>
            <p:nvPr/>
          </p:nvSpPr>
          <p:spPr>
            <a:xfrm>
              <a:off x="12784299" y="5719904"/>
              <a:ext cx="4103530" cy="6083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1600" b="1" dirty="0">
                  <a:solidFill>
                    <a:srgbClr val="002060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맞춤형 주거복지도시</a:t>
              </a:r>
            </a:p>
          </p:txBody>
        </p: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2E642A34-7DAF-498E-AB2B-8EEAD61A9A7E}"/>
                </a:ext>
              </a:extLst>
            </p:cNvPr>
            <p:cNvGrpSpPr/>
            <p:nvPr/>
          </p:nvGrpSpPr>
          <p:grpSpPr>
            <a:xfrm>
              <a:off x="13252064" y="3177355"/>
              <a:ext cx="3168000" cy="3168000"/>
              <a:chOff x="13005938" y="3177355"/>
              <a:chExt cx="3168000" cy="3168000"/>
            </a:xfrm>
          </p:grpSpPr>
          <p:sp>
            <p:nvSpPr>
              <p:cNvPr id="68" name="타원 67">
                <a:extLst>
                  <a:ext uri="{FF2B5EF4-FFF2-40B4-BE49-F238E27FC236}">
                    <a16:creationId xmlns:a16="http://schemas.microsoft.com/office/drawing/2014/main" id="{AD0FF36F-772F-4E4D-B773-AB64AE7E83B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3833938" y="3762988"/>
                <a:ext cx="1512000" cy="1512000"/>
              </a:xfrm>
              <a:prstGeom prst="ellipse">
                <a:avLst/>
              </a:prstGeom>
              <a:solidFill>
                <a:srgbClr val="7E91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sp>
            <p:nvSpPr>
              <p:cNvPr id="69" name="원호 68">
                <a:extLst>
                  <a:ext uri="{FF2B5EF4-FFF2-40B4-BE49-F238E27FC236}">
                    <a16:creationId xmlns:a16="http://schemas.microsoft.com/office/drawing/2014/main" id="{A26C59BC-57D4-46CE-8B78-BF4E79BE4CF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3005938" y="3177355"/>
                <a:ext cx="3168000" cy="3168000"/>
              </a:xfrm>
              <a:prstGeom prst="arc">
                <a:avLst>
                  <a:gd name="adj1" fmla="val 9829318"/>
                  <a:gd name="adj2" fmla="val 976854"/>
                </a:avLst>
              </a:prstGeom>
              <a:ln w="139700" cap="rnd">
                <a:solidFill>
                  <a:srgbClr val="7E91B5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</p:grp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C10EE38E-6879-43ED-A525-045661DE9E0A}"/>
              </a:ext>
            </a:extLst>
          </p:cNvPr>
          <p:cNvSpPr txBox="1"/>
          <p:nvPr/>
        </p:nvSpPr>
        <p:spPr>
          <a:xfrm>
            <a:off x="6612934" y="5732863"/>
            <a:ext cx="2019669" cy="5205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청년</a:t>
            </a:r>
            <a:r>
              <a:rPr lang="en-US" altLang="ko-KR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0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무주택 서민 중심</a:t>
            </a:r>
            <a:endParaRPr lang="en-US" altLang="ko-KR" sz="1000" dirty="0"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사회통합형 주거단지</a:t>
            </a:r>
          </a:p>
        </p:txBody>
      </p:sp>
      <p:pic>
        <p:nvPicPr>
          <p:cNvPr id="63" name="그래픽 62" descr="도시">
            <a:extLst>
              <a:ext uri="{FF2B5EF4-FFF2-40B4-BE49-F238E27FC236}">
                <a16:creationId xmlns:a16="http://schemas.microsoft.com/office/drawing/2014/main" id="{2B071C56-8785-4BE8-A9B8-C03F3E354E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00344" y="4311849"/>
            <a:ext cx="637840" cy="637841"/>
          </a:xfrm>
          <a:prstGeom prst="rect">
            <a:avLst/>
          </a:prstGeom>
        </p:spPr>
      </p:pic>
      <p:pic>
        <p:nvPicPr>
          <p:cNvPr id="64" name="Object 45">
            <a:extLst>
              <a:ext uri="{FF2B5EF4-FFF2-40B4-BE49-F238E27FC236}">
                <a16:creationId xmlns:a16="http://schemas.microsoft.com/office/drawing/2014/main" id="{02B2B8D7-BAC6-454C-85E9-71558B6913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biLevel thresh="25000"/>
          </a:blip>
          <a:stretch>
            <a:fillRect/>
          </a:stretch>
        </p:blipFill>
        <p:spPr>
          <a:xfrm>
            <a:off x="1169964" y="4248907"/>
            <a:ext cx="868512" cy="868513"/>
          </a:xfrm>
          <a:prstGeom prst="rect">
            <a:avLst/>
          </a:prstGeom>
        </p:spPr>
      </p:pic>
      <p:pic>
        <p:nvPicPr>
          <p:cNvPr id="65" name="Object 39">
            <a:extLst>
              <a:ext uri="{FF2B5EF4-FFF2-40B4-BE49-F238E27FC236}">
                <a16:creationId xmlns:a16="http://schemas.microsoft.com/office/drawing/2014/main" id="{C3DF1AC0-013A-4217-A7A6-CC65F14AA49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</a:blip>
          <a:stretch>
            <a:fillRect/>
          </a:stretch>
        </p:blipFill>
        <p:spPr>
          <a:xfrm>
            <a:off x="4177242" y="4279185"/>
            <a:ext cx="762001" cy="762002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58A1A7E1-5AF8-4D2B-885E-C9E9670429FE}"/>
              </a:ext>
            </a:extLst>
          </p:cNvPr>
          <p:cNvGrpSpPr/>
          <p:nvPr/>
        </p:nvGrpSpPr>
        <p:grpSpPr>
          <a:xfrm>
            <a:off x="539552" y="1257404"/>
            <a:ext cx="7920880" cy="1113062"/>
            <a:chOff x="539552" y="1257404"/>
            <a:chExt cx="7920880" cy="1113062"/>
          </a:xfrm>
        </p:grpSpPr>
        <p:sp>
          <p:nvSpPr>
            <p:cNvPr id="44" name="Object 5">
              <a:extLst>
                <a:ext uri="{FF2B5EF4-FFF2-40B4-BE49-F238E27FC236}">
                  <a16:creationId xmlns:a16="http://schemas.microsoft.com/office/drawing/2014/main" id="{6C657CF6-A177-4212-9D35-8404F301A639}"/>
                </a:ext>
              </a:extLst>
            </p:cNvPr>
            <p:cNvSpPr txBox="1"/>
            <p:nvPr/>
          </p:nvSpPr>
          <p:spPr>
            <a:xfrm>
              <a:off x="539552" y="1338010"/>
              <a:ext cx="3170863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2800" dirty="0">
                  <a:solidFill>
                    <a:srgbClr val="39515F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지역 맞춤형 </a:t>
              </a:r>
              <a:endParaRPr lang="en-US" altLang="ko-KR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endParaRPr>
            </a:p>
            <a:p>
              <a:r>
                <a:rPr lang="ko-KR" altLang="en-US" sz="2800" dirty="0">
                  <a:solidFill>
                    <a:srgbClr val="39515F"/>
                  </a:solidFill>
                  <a:latin typeface="나눔스퀘어OTF ExtraBold" panose="020B0600000101010101" pitchFamily="34" charset="-127"/>
                  <a:ea typeface="나눔스퀘어OTF ExtraBold" panose="020B0600000101010101" pitchFamily="34" charset="-127"/>
                  <a:cs typeface="Noto Sans CJK KR Bold" pitchFamily="34" charset="0"/>
                </a:rPr>
                <a:t>미래전략 수립</a:t>
              </a:r>
              <a:endParaRPr lang="ko-KR" altLang="en-US" sz="36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endParaRPr>
            </a:p>
          </p:txBody>
        </p:sp>
        <p:grpSp>
          <p:nvGrpSpPr>
            <p:cNvPr id="45" name="그룹 1002">
              <a:extLst>
                <a:ext uri="{FF2B5EF4-FFF2-40B4-BE49-F238E27FC236}">
                  <a16:creationId xmlns:a16="http://schemas.microsoft.com/office/drawing/2014/main" id="{9C265731-59C4-42B3-9A3A-836AD228FF0E}"/>
                </a:ext>
              </a:extLst>
            </p:cNvPr>
            <p:cNvGrpSpPr/>
            <p:nvPr/>
          </p:nvGrpSpPr>
          <p:grpSpPr>
            <a:xfrm>
              <a:off x="2951872" y="1817802"/>
              <a:ext cx="936000" cy="36000"/>
              <a:chOff x="6136045" y="1511932"/>
              <a:chExt cx="1428571" cy="76190"/>
            </a:xfrm>
          </p:grpSpPr>
          <p:pic>
            <p:nvPicPr>
              <p:cNvPr id="50" name="Object 7">
                <a:extLst>
                  <a:ext uri="{FF2B5EF4-FFF2-40B4-BE49-F238E27FC236}">
                    <a16:creationId xmlns:a16="http://schemas.microsoft.com/office/drawing/2014/main" id="{F185F06F-6FE1-456A-B670-C8CBE3083C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 rot="5400000">
                <a:off x="6136045" y="1511932"/>
                <a:ext cx="1428571" cy="76190"/>
              </a:xfrm>
              <a:prstGeom prst="rect">
                <a:avLst/>
              </a:prstGeom>
            </p:spPr>
          </p:pic>
        </p:grpSp>
        <p:sp>
          <p:nvSpPr>
            <p:cNvPr id="46" name="Object 10">
              <a:extLst>
                <a:ext uri="{FF2B5EF4-FFF2-40B4-BE49-F238E27FC236}">
                  <a16:creationId xmlns:a16="http://schemas.microsoft.com/office/drawing/2014/main" id="{4624B223-B0D8-4CE9-8EED-AE809D975D23}"/>
                </a:ext>
              </a:extLst>
            </p:cNvPr>
            <p:cNvSpPr txBox="1"/>
            <p:nvPr/>
          </p:nvSpPr>
          <p:spPr>
            <a:xfrm>
              <a:off x="4264391" y="1257404"/>
              <a:ext cx="4196041" cy="111306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6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공사가 주도하는 자체 개발사업 추진</a:t>
              </a:r>
              <a:endParaRPr lang="en-US" altLang="ko-KR" sz="16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20603050405020304" pitchFamily="18" charset="-34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200" dirty="0">
                  <a:solidFill>
                    <a:srgbClr val="002060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  <a:cs typeface="AngsanaUPC" panose="02020603050405020304" pitchFamily="18" charset="-34"/>
                </a:rPr>
                <a:t>: </a:t>
              </a:r>
              <a:r>
                <a:rPr lang="ko-KR" altLang="en-US" sz="1200" dirty="0" err="1">
                  <a:solidFill>
                    <a:srgbClr val="002060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  <a:cs typeface="AngsanaUPC" panose="02020603050405020304" pitchFamily="18" charset="-34"/>
                </a:rPr>
                <a:t>균형있는</a:t>
              </a:r>
              <a:r>
                <a:rPr lang="ko-KR" altLang="en-US" sz="1200" dirty="0">
                  <a:solidFill>
                    <a:srgbClr val="002060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  <a:cs typeface="AngsanaUPC" panose="02020603050405020304" pitchFamily="18" charset="-34"/>
                </a:rPr>
                <a:t> 상생발전 및 도시 자족기능 향상을 위한 핵심사업 발굴</a:t>
              </a:r>
              <a:endParaRPr lang="en-US" altLang="ko-KR" sz="1200" dirty="0">
                <a:solidFill>
                  <a:srgbClr val="002060"/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AngsanaUPC" panose="02020603050405020304" pitchFamily="18" charset="-34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6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100</a:t>
              </a:r>
              <a:r>
                <a:rPr lang="ko-KR" altLang="en-US" sz="16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AngsanaUPC" panose="02020603050405020304" pitchFamily="18" charset="-34"/>
                </a:rPr>
                <a:t>만 파주를 향한 마스터플랜 수립 지원</a:t>
              </a:r>
              <a:endParaRPr lang="en-US" altLang="ko-KR" sz="16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AngsanaUPC" panose="02020603050405020304" pitchFamily="18" charset="-34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200" dirty="0">
                  <a:solidFill>
                    <a:srgbClr val="002060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  <a:cs typeface="AngsanaUPC" panose="02020603050405020304" pitchFamily="18" charset="-34"/>
                </a:rPr>
                <a:t>: </a:t>
              </a:r>
              <a:r>
                <a:rPr lang="ko-KR" altLang="en-US" sz="1200" dirty="0">
                  <a:solidFill>
                    <a:srgbClr val="002060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  <a:cs typeface="AngsanaUPC" panose="02020603050405020304" pitchFamily="18" charset="-34"/>
                </a:rPr>
                <a:t>파주시 발전방향에 부합하는 도시구상 및 미래전략 수립</a:t>
              </a:r>
            </a:p>
          </p:txBody>
        </p:sp>
        <p:grpSp>
          <p:nvGrpSpPr>
            <p:cNvPr id="78" name="그룹 1004">
              <a:extLst>
                <a:ext uri="{FF2B5EF4-FFF2-40B4-BE49-F238E27FC236}">
                  <a16:creationId xmlns:a16="http://schemas.microsoft.com/office/drawing/2014/main" id="{932B8AFA-22CB-475F-BF43-A884DEA1F417}"/>
                </a:ext>
              </a:extLst>
            </p:cNvPr>
            <p:cNvGrpSpPr/>
            <p:nvPr/>
          </p:nvGrpSpPr>
          <p:grpSpPr>
            <a:xfrm>
              <a:off x="4013977" y="1347583"/>
              <a:ext cx="254460" cy="254460"/>
              <a:chOff x="11668203" y="203580"/>
              <a:chExt cx="6171429" cy="6171429"/>
            </a:xfrm>
          </p:grpSpPr>
          <p:pic>
            <p:nvPicPr>
              <p:cNvPr id="79" name="Object 13">
                <a:extLst>
                  <a:ext uri="{FF2B5EF4-FFF2-40B4-BE49-F238E27FC236}">
                    <a16:creationId xmlns:a16="http://schemas.microsoft.com/office/drawing/2014/main" id="{3A720691-DC42-43D3-9AB3-584903573C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1668203" y="203580"/>
                <a:ext cx="6171429" cy="6171429"/>
              </a:xfrm>
              <a:prstGeom prst="rect">
                <a:avLst/>
              </a:prstGeom>
            </p:spPr>
          </p:pic>
        </p:grpSp>
        <p:grpSp>
          <p:nvGrpSpPr>
            <p:cNvPr id="80" name="그룹 1004">
              <a:extLst>
                <a:ext uri="{FF2B5EF4-FFF2-40B4-BE49-F238E27FC236}">
                  <a16:creationId xmlns:a16="http://schemas.microsoft.com/office/drawing/2014/main" id="{9AE8C44C-2C81-4F81-BD8A-7F3FDD8E130D}"/>
                </a:ext>
              </a:extLst>
            </p:cNvPr>
            <p:cNvGrpSpPr/>
            <p:nvPr/>
          </p:nvGrpSpPr>
          <p:grpSpPr>
            <a:xfrm>
              <a:off x="4013977" y="1835802"/>
              <a:ext cx="254460" cy="254460"/>
              <a:chOff x="11668203" y="203580"/>
              <a:chExt cx="6171429" cy="6171429"/>
            </a:xfrm>
          </p:grpSpPr>
          <p:pic>
            <p:nvPicPr>
              <p:cNvPr id="81" name="Object 13">
                <a:extLst>
                  <a:ext uri="{FF2B5EF4-FFF2-40B4-BE49-F238E27FC236}">
                    <a16:creationId xmlns:a16="http://schemas.microsoft.com/office/drawing/2014/main" id="{B341ED69-5DE4-4416-BDCA-CD9352E40C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1668203" y="203580"/>
                <a:ext cx="6171429" cy="617142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250807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70636BD-2F06-4865-A7E4-327B59C3F2B0}"/>
              </a:ext>
            </a:extLst>
          </p:cNvPr>
          <p:cNvGrpSpPr/>
          <p:nvPr/>
        </p:nvGrpSpPr>
        <p:grpSpPr>
          <a:xfrm>
            <a:off x="6756562" y="1068670"/>
            <a:ext cx="2387438" cy="1729208"/>
            <a:chOff x="9467282" y="649291"/>
            <a:chExt cx="5449594" cy="3086590"/>
          </a:xfrm>
        </p:grpSpPr>
        <p:pic>
          <p:nvPicPr>
            <p:cNvPr id="65" name="Object 16">
              <a:extLst>
                <a:ext uri="{FF2B5EF4-FFF2-40B4-BE49-F238E27FC236}">
                  <a16:creationId xmlns:a16="http://schemas.microsoft.com/office/drawing/2014/main" id="{054C6203-E22E-461C-B98E-4353723389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l="26903" t="21082"/>
            <a:stretch/>
          </p:blipFill>
          <p:spPr>
            <a:xfrm>
              <a:off x="9467282" y="649291"/>
              <a:ext cx="5449594" cy="3086590"/>
            </a:xfrm>
            <a:prstGeom prst="rect">
              <a:avLst/>
            </a:prstGeom>
          </p:spPr>
        </p:pic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4EBE51E6-FD1F-48F9-A1F3-B7DDDB973E60}"/>
                </a:ext>
              </a:extLst>
            </p:cNvPr>
            <p:cNvSpPr/>
            <p:nvPr/>
          </p:nvSpPr>
          <p:spPr>
            <a:xfrm>
              <a:off x="9467282" y="649291"/>
              <a:ext cx="5449594" cy="308659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소통 및 참여 확대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BB8FB1D-E021-4E28-BD46-25AA016CA0D1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grpSp>
        <p:nvGrpSpPr>
          <p:cNvPr id="41" name="그룹 1001">
            <a:extLst>
              <a:ext uri="{FF2B5EF4-FFF2-40B4-BE49-F238E27FC236}">
                <a16:creationId xmlns:a16="http://schemas.microsoft.com/office/drawing/2014/main" id="{A53539FA-A745-40AF-9536-E2B7CC9BCF98}"/>
              </a:ext>
            </a:extLst>
          </p:cNvPr>
          <p:cNvGrpSpPr/>
          <p:nvPr/>
        </p:nvGrpSpPr>
        <p:grpSpPr>
          <a:xfrm>
            <a:off x="0" y="2749100"/>
            <a:ext cx="9144000" cy="4387181"/>
            <a:chOff x="17878905" y="3133604"/>
            <a:chExt cx="14529391" cy="3551614"/>
          </a:xfrm>
        </p:grpSpPr>
        <p:pic>
          <p:nvPicPr>
            <p:cNvPr id="42" name="Object 2">
              <a:extLst>
                <a:ext uri="{FF2B5EF4-FFF2-40B4-BE49-F238E27FC236}">
                  <a16:creationId xmlns:a16="http://schemas.microsoft.com/office/drawing/2014/main" id="{542499F0-7A1E-4873-BBD7-069A09255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78905" y="3133604"/>
              <a:ext cx="14529391" cy="3551614"/>
            </a:xfrm>
            <a:prstGeom prst="rect">
              <a:avLst/>
            </a:prstGeom>
          </p:spPr>
        </p:pic>
      </p:grpSp>
      <p:sp>
        <p:nvSpPr>
          <p:cNvPr id="43" name="Object 5">
            <a:extLst>
              <a:ext uri="{FF2B5EF4-FFF2-40B4-BE49-F238E27FC236}">
                <a16:creationId xmlns:a16="http://schemas.microsoft.com/office/drawing/2014/main" id="{FF9715FE-5F0F-404C-80A7-11AF9EA2E275}"/>
              </a:ext>
            </a:extLst>
          </p:cNvPr>
          <p:cNvSpPr txBox="1"/>
          <p:nvPr/>
        </p:nvSpPr>
        <p:spPr>
          <a:xfrm>
            <a:off x="251520" y="1340768"/>
            <a:ext cx="472859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지역 맞춤형 미래전략 수립</a:t>
            </a: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1E1CE20F-4102-4B6C-B58D-85030875E6B2}"/>
              </a:ext>
            </a:extLst>
          </p:cNvPr>
          <p:cNvGrpSpPr/>
          <p:nvPr/>
        </p:nvGrpSpPr>
        <p:grpSpPr>
          <a:xfrm>
            <a:off x="4639218" y="2178871"/>
            <a:ext cx="4504782" cy="4047520"/>
            <a:chOff x="9832423" y="2066254"/>
            <a:chExt cx="8330673" cy="7485059"/>
          </a:xfrm>
        </p:grpSpPr>
        <p:sp>
          <p:nvSpPr>
            <p:cNvPr id="69" name="사각형: 둥근 모서리 68">
              <a:extLst>
                <a:ext uri="{FF2B5EF4-FFF2-40B4-BE49-F238E27FC236}">
                  <a16:creationId xmlns:a16="http://schemas.microsoft.com/office/drawing/2014/main" id="{F75965B8-A462-4FD3-AF2A-60CC9607E38E}"/>
                </a:ext>
              </a:extLst>
            </p:cNvPr>
            <p:cNvSpPr/>
            <p:nvPr/>
          </p:nvSpPr>
          <p:spPr>
            <a:xfrm>
              <a:off x="9832424" y="3683913"/>
              <a:ext cx="7452810" cy="5867400"/>
            </a:xfrm>
            <a:prstGeom prst="roundRect">
              <a:avLst>
                <a:gd name="adj" fmla="val 2319"/>
              </a:avLst>
            </a:prstGeom>
            <a:solidFill>
              <a:srgbClr val="F3F5F6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2FCCA8FF-A66D-45F4-971A-C1C9FC949FD6}"/>
                </a:ext>
              </a:extLst>
            </p:cNvPr>
            <p:cNvGrpSpPr/>
            <p:nvPr/>
          </p:nvGrpSpPr>
          <p:grpSpPr>
            <a:xfrm>
              <a:off x="11835461" y="2066254"/>
              <a:ext cx="3446737" cy="3446737"/>
              <a:chOff x="1430063" y="2095500"/>
              <a:chExt cx="3446737" cy="3446737"/>
            </a:xfrm>
          </p:grpSpPr>
          <p:grpSp>
            <p:nvGrpSpPr>
              <p:cNvPr id="112" name="그룹 1001">
                <a:extLst>
                  <a:ext uri="{FF2B5EF4-FFF2-40B4-BE49-F238E27FC236}">
                    <a16:creationId xmlns:a16="http://schemas.microsoft.com/office/drawing/2014/main" id="{7F4B1E63-EC63-4463-BBD4-6C0FACE0A635}"/>
                  </a:ext>
                </a:extLst>
              </p:cNvPr>
              <p:cNvGrpSpPr/>
              <p:nvPr/>
            </p:nvGrpSpPr>
            <p:grpSpPr>
              <a:xfrm>
                <a:off x="1430063" y="2095500"/>
                <a:ext cx="3446737" cy="3446737"/>
                <a:chOff x="9698038" y="1249854"/>
                <a:chExt cx="5543607" cy="5543607"/>
              </a:xfrm>
            </p:grpSpPr>
            <p:pic>
              <p:nvPicPr>
                <p:cNvPr id="121" name="Object 2">
                  <a:extLst>
                    <a:ext uri="{FF2B5EF4-FFF2-40B4-BE49-F238E27FC236}">
                      <a16:creationId xmlns:a16="http://schemas.microsoft.com/office/drawing/2014/main" id="{87C3DE3C-5714-44CE-8E34-FB85A827567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9698038" y="1249854"/>
                  <a:ext cx="5543607" cy="5543607"/>
                </a:xfrm>
                <a:prstGeom prst="rect">
                  <a:avLst/>
                </a:prstGeom>
              </p:spPr>
            </p:pic>
          </p:grpSp>
          <p:grpSp>
            <p:nvGrpSpPr>
              <p:cNvPr id="113" name="그룹 112">
                <a:extLst>
                  <a:ext uri="{FF2B5EF4-FFF2-40B4-BE49-F238E27FC236}">
                    <a16:creationId xmlns:a16="http://schemas.microsoft.com/office/drawing/2014/main" id="{C2A5A791-0A5B-41C8-994D-BABD395D1A50}"/>
                  </a:ext>
                </a:extLst>
              </p:cNvPr>
              <p:cNvGrpSpPr/>
              <p:nvPr/>
            </p:nvGrpSpPr>
            <p:grpSpPr>
              <a:xfrm>
                <a:off x="1738938" y="2404375"/>
                <a:ext cx="2828986" cy="2828986"/>
                <a:chOff x="1738938" y="2404375"/>
                <a:chExt cx="2828986" cy="2828986"/>
              </a:xfrm>
            </p:grpSpPr>
            <p:grpSp>
              <p:nvGrpSpPr>
                <p:cNvPr id="114" name="그룹 1006">
                  <a:extLst>
                    <a:ext uri="{FF2B5EF4-FFF2-40B4-BE49-F238E27FC236}">
                      <a16:creationId xmlns:a16="http://schemas.microsoft.com/office/drawing/2014/main" id="{FC5D0F67-F4AD-4945-BCF6-59A18CA0F6C2}"/>
                    </a:ext>
                  </a:extLst>
                </p:cNvPr>
                <p:cNvGrpSpPr/>
                <p:nvPr/>
              </p:nvGrpSpPr>
              <p:grpSpPr>
                <a:xfrm>
                  <a:off x="1738938" y="2404375"/>
                  <a:ext cx="2828986" cy="2828986"/>
                  <a:chOff x="10227095" y="1745100"/>
                  <a:chExt cx="4536286" cy="4536286"/>
                </a:xfrm>
              </p:grpSpPr>
              <p:pic>
                <p:nvPicPr>
                  <p:cNvPr id="120" name="Object 23">
                    <a:extLst>
                      <a:ext uri="{FF2B5EF4-FFF2-40B4-BE49-F238E27FC236}">
                        <a16:creationId xmlns:a16="http://schemas.microsoft.com/office/drawing/2014/main" id="{5C2A67D0-8D9C-4074-AE1C-FC07658684A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10227095" y="1745100"/>
                    <a:ext cx="4536286" cy="4536286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15" name="Object 36">
                  <a:extLst>
                    <a:ext uri="{FF2B5EF4-FFF2-40B4-BE49-F238E27FC236}">
                      <a16:creationId xmlns:a16="http://schemas.microsoft.com/office/drawing/2014/main" id="{D540B9DE-8F65-4EA2-B44C-F49D461B3313}"/>
                    </a:ext>
                  </a:extLst>
                </p:cNvPr>
                <p:cNvSpPr txBox="1"/>
                <p:nvPr/>
              </p:nvSpPr>
              <p:spPr>
                <a:xfrm>
                  <a:off x="2091543" y="3295902"/>
                  <a:ext cx="2090085" cy="1081422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/>
                  <a:r>
                    <a:rPr lang="ko-KR" altLang="en-US" sz="1600" kern="0" spc="-200" dirty="0">
                      <a:solidFill>
                        <a:srgbClr val="FFFFFF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  <a:cs typeface="Noto Sans CJK KR Medium" pitchFamily="34" charset="0"/>
                    </a:rPr>
                    <a:t>역세권</a:t>
                  </a:r>
                  <a:endParaRPr lang="en-US" altLang="ko-KR" sz="1600" kern="0" spc="-200" dirty="0">
                    <a:solidFill>
                      <a:srgbClr val="FFFFFF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Noto Sans CJK KR Medium" pitchFamily="34" charset="0"/>
                  </a:endParaRPr>
                </a:p>
                <a:p>
                  <a:pPr algn="ctr"/>
                  <a:r>
                    <a:rPr lang="ko-KR" altLang="en-US" sz="1600" dirty="0">
                      <a:solidFill>
                        <a:srgbClr val="FFFFFF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개발사업</a:t>
                  </a:r>
                  <a:endParaRPr lang="en-US" sz="1600" dirty="0">
                    <a:solidFill>
                      <a:srgbClr val="FFFFFF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endParaRPr>
                </a:p>
              </p:txBody>
            </p:sp>
            <p:grpSp>
              <p:nvGrpSpPr>
                <p:cNvPr id="116" name="그룹 1011">
                  <a:extLst>
                    <a:ext uri="{FF2B5EF4-FFF2-40B4-BE49-F238E27FC236}">
                      <a16:creationId xmlns:a16="http://schemas.microsoft.com/office/drawing/2014/main" id="{B5308894-4D46-44BE-AEF4-20F9B3537A86}"/>
                    </a:ext>
                  </a:extLst>
                </p:cNvPr>
                <p:cNvGrpSpPr/>
                <p:nvPr/>
              </p:nvGrpSpPr>
              <p:grpSpPr>
                <a:xfrm>
                  <a:off x="2097830" y="3246867"/>
                  <a:ext cx="2160000" cy="9524"/>
                  <a:chOff x="11015873" y="3904198"/>
                  <a:chExt cx="2857143" cy="9524"/>
                </a:xfrm>
              </p:grpSpPr>
              <p:pic>
                <p:nvPicPr>
                  <p:cNvPr id="119" name="Object 46">
                    <a:extLst>
                      <a:ext uri="{FF2B5EF4-FFF2-40B4-BE49-F238E27FC236}">
                        <a16:creationId xmlns:a16="http://schemas.microsoft.com/office/drawing/2014/main" id="{2F181B70-6BD3-4B24-9B01-073D972AFD0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/>
                  <a:stretch>
                    <a:fillRect/>
                  </a:stretch>
                </p:blipFill>
                <p:spPr>
                  <a:xfrm>
                    <a:off x="11015873" y="3904198"/>
                    <a:ext cx="2857143" cy="95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17" name="그룹 1012">
                  <a:extLst>
                    <a:ext uri="{FF2B5EF4-FFF2-40B4-BE49-F238E27FC236}">
                      <a16:creationId xmlns:a16="http://schemas.microsoft.com/office/drawing/2014/main" id="{BAE123B0-296A-474D-BD7E-0E2ACC99B260}"/>
                    </a:ext>
                  </a:extLst>
                </p:cNvPr>
                <p:cNvGrpSpPr/>
                <p:nvPr/>
              </p:nvGrpSpPr>
              <p:grpSpPr>
                <a:xfrm>
                  <a:off x="2097830" y="4399391"/>
                  <a:ext cx="2160000" cy="9524"/>
                  <a:chOff x="11109206" y="4802235"/>
                  <a:chExt cx="2857143" cy="9524"/>
                </a:xfrm>
              </p:grpSpPr>
              <p:pic>
                <p:nvPicPr>
                  <p:cNvPr id="118" name="Object 49">
                    <a:extLst>
                      <a:ext uri="{FF2B5EF4-FFF2-40B4-BE49-F238E27FC236}">
                        <a16:creationId xmlns:a16="http://schemas.microsoft.com/office/drawing/2014/main" id="{7B21B3F3-DBDD-4FBE-8EDA-A4F5C19150D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/>
                  <a:stretch>
                    <a:fillRect/>
                  </a:stretch>
                </p:blipFill>
                <p:spPr>
                  <a:xfrm>
                    <a:off x="11109206" y="4802235"/>
                    <a:ext cx="2857143" cy="9524"/>
                  </a:xfrm>
                  <a:prstGeom prst="rect">
                    <a:avLst/>
                  </a:prstGeom>
                </p:spPr>
              </p:pic>
            </p:grpSp>
          </p:grpSp>
        </p:grp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39D0CB53-0500-4312-A0F8-E52AB8E39965}"/>
                </a:ext>
              </a:extLst>
            </p:cNvPr>
            <p:cNvSpPr/>
            <p:nvPr/>
          </p:nvSpPr>
          <p:spPr>
            <a:xfrm>
              <a:off x="10210800" y="5454477"/>
              <a:ext cx="7952296" cy="1673359"/>
            </a:xfrm>
            <a:prstGeom prst="rect">
              <a:avLst/>
            </a:prstGeom>
          </p:spPr>
          <p:txBody>
            <a:bodyPr wrap="square" numCol="2">
              <a:spAutoFit/>
            </a:bodyPr>
            <a:lstStyle/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면    적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109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만㎡ 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(33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만평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)</a:t>
              </a: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사업기간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2023 ~ 2028</a:t>
              </a: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endPara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endPara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 업 비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7,592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억원</a:t>
              </a:r>
              <a:endPara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시행방식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민관합동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18EC142-F7E6-4499-9FAD-34F83FD37D83}"/>
                </a:ext>
              </a:extLst>
            </p:cNvPr>
            <p:cNvSpPr txBox="1"/>
            <p:nvPr/>
          </p:nvSpPr>
          <p:spPr>
            <a:xfrm>
              <a:off x="9832423" y="6588367"/>
              <a:ext cx="7452810" cy="483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&lt;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주요시설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&gt;</a:t>
              </a:r>
              <a:endPara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73" name="사각형: 둥근 모서리 72">
              <a:extLst>
                <a:ext uri="{FF2B5EF4-FFF2-40B4-BE49-F238E27FC236}">
                  <a16:creationId xmlns:a16="http://schemas.microsoft.com/office/drawing/2014/main" id="{7C9E32BF-F99C-400B-9622-E54C5F841896}"/>
                </a:ext>
              </a:extLst>
            </p:cNvPr>
            <p:cNvSpPr/>
            <p:nvPr/>
          </p:nvSpPr>
          <p:spPr>
            <a:xfrm>
              <a:off x="10210800" y="7201502"/>
              <a:ext cx="6781800" cy="1980598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ko-KR" altLang="en-US" sz="1000" dirty="0" err="1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상업･문화･복지･보육･교육</a:t>
              </a: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복합공간</a:t>
              </a:r>
            </a:p>
            <a:p>
              <a:pPr marL="285750" indent="-2857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역세권 청년주택</a:t>
              </a:r>
              <a:r>
                <a:rPr lang="en-US" altLang="ko-KR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, </a:t>
              </a:r>
              <a:r>
                <a:rPr lang="ko-KR" altLang="en-US" sz="1000" dirty="0" err="1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중･장년층</a:t>
              </a: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첫 집 및 </a:t>
              </a:r>
              <a:r>
                <a:rPr lang="ko-KR" altLang="en-US" sz="1000" dirty="0" err="1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실버세대</a:t>
              </a: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전원주택</a:t>
              </a:r>
            </a:p>
            <a:p>
              <a:pPr marL="285750" indent="-2857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신산업으로의 전환을 위한 자족용지</a:t>
              </a:r>
            </a:p>
            <a:p>
              <a:pPr marL="285750" indent="-2857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ko-KR" altLang="en-US" sz="1000" dirty="0" err="1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녹지축과</a:t>
              </a: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연계된 </a:t>
              </a:r>
              <a:r>
                <a:rPr lang="ko-KR" altLang="en-US" sz="1000" dirty="0" err="1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커뮤니티회랑</a:t>
              </a:r>
              <a:endParaRPr lang="ko-KR" altLang="en-US" sz="1000" dirty="0">
                <a:solidFill>
                  <a:schemeClr val="tx1"/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endParaRPr>
            </a:p>
            <a:p>
              <a:pPr marL="285750" indent="-285750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제로에너지타운</a:t>
              </a:r>
              <a:r>
                <a:rPr lang="en-US" altLang="ko-KR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, </a:t>
              </a:r>
              <a:r>
                <a:rPr lang="ko-KR" altLang="en-US" sz="1000" dirty="0">
                  <a:solidFill>
                    <a:schemeClr val="tx1"/>
                  </a:solidFill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수소충전소</a:t>
              </a:r>
              <a:endParaRPr lang="en-US" altLang="ko-KR" sz="1000" dirty="0">
                <a:solidFill>
                  <a:schemeClr val="tx1"/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endParaRPr>
            </a:p>
          </p:txBody>
        </p:sp>
      </p:grpSp>
      <p:grpSp>
        <p:nvGrpSpPr>
          <p:cNvPr id="136" name="그룹 135">
            <a:extLst>
              <a:ext uri="{FF2B5EF4-FFF2-40B4-BE49-F238E27FC236}">
                <a16:creationId xmlns:a16="http://schemas.microsoft.com/office/drawing/2014/main" id="{5DC46BEA-A509-4D3E-8DE6-84F99FC21EB7}"/>
              </a:ext>
            </a:extLst>
          </p:cNvPr>
          <p:cNvGrpSpPr/>
          <p:nvPr/>
        </p:nvGrpSpPr>
        <p:grpSpPr>
          <a:xfrm>
            <a:off x="243707" y="2178871"/>
            <a:ext cx="4400301" cy="4047520"/>
            <a:chOff x="9832423" y="2066254"/>
            <a:chExt cx="8137457" cy="7485059"/>
          </a:xfrm>
        </p:grpSpPr>
        <p:sp>
          <p:nvSpPr>
            <p:cNvPr id="137" name="사각형: 둥근 모서리 136">
              <a:extLst>
                <a:ext uri="{FF2B5EF4-FFF2-40B4-BE49-F238E27FC236}">
                  <a16:creationId xmlns:a16="http://schemas.microsoft.com/office/drawing/2014/main" id="{A6BE1751-3824-4D0C-8613-025EC6592266}"/>
                </a:ext>
              </a:extLst>
            </p:cNvPr>
            <p:cNvSpPr/>
            <p:nvPr/>
          </p:nvSpPr>
          <p:spPr>
            <a:xfrm>
              <a:off x="9832424" y="3683913"/>
              <a:ext cx="7452810" cy="5867400"/>
            </a:xfrm>
            <a:prstGeom prst="roundRect">
              <a:avLst>
                <a:gd name="adj" fmla="val 2319"/>
              </a:avLst>
            </a:prstGeom>
            <a:solidFill>
              <a:srgbClr val="F3F5F6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grpSp>
          <p:nvGrpSpPr>
            <p:cNvPr id="138" name="그룹 137">
              <a:extLst>
                <a:ext uri="{FF2B5EF4-FFF2-40B4-BE49-F238E27FC236}">
                  <a16:creationId xmlns:a16="http://schemas.microsoft.com/office/drawing/2014/main" id="{46E76F35-7B36-4D58-ACC5-8BA2EF735F56}"/>
                </a:ext>
              </a:extLst>
            </p:cNvPr>
            <p:cNvGrpSpPr/>
            <p:nvPr/>
          </p:nvGrpSpPr>
          <p:grpSpPr>
            <a:xfrm>
              <a:off x="11835461" y="2066254"/>
              <a:ext cx="3446737" cy="3446737"/>
              <a:chOff x="1430063" y="2095500"/>
              <a:chExt cx="3446737" cy="3446737"/>
            </a:xfrm>
          </p:grpSpPr>
          <p:grpSp>
            <p:nvGrpSpPr>
              <p:cNvPr id="142" name="그룹 1001">
                <a:extLst>
                  <a:ext uri="{FF2B5EF4-FFF2-40B4-BE49-F238E27FC236}">
                    <a16:creationId xmlns:a16="http://schemas.microsoft.com/office/drawing/2014/main" id="{0626788A-D503-4F6C-B60D-6A664E059021}"/>
                  </a:ext>
                </a:extLst>
              </p:cNvPr>
              <p:cNvGrpSpPr/>
              <p:nvPr/>
            </p:nvGrpSpPr>
            <p:grpSpPr>
              <a:xfrm>
                <a:off x="1430063" y="2095500"/>
                <a:ext cx="3446737" cy="3446737"/>
                <a:chOff x="9698038" y="1249854"/>
                <a:chExt cx="5543607" cy="5543607"/>
              </a:xfrm>
            </p:grpSpPr>
            <p:pic>
              <p:nvPicPr>
                <p:cNvPr id="151" name="Object 2">
                  <a:extLst>
                    <a:ext uri="{FF2B5EF4-FFF2-40B4-BE49-F238E27FC236}">
                      <a16:creationId xmlns:a16="http://schemas.microsoft.com/office/drawing/2014/main" id="{91B5A4BB-5CA9-46B2-BD22-FC799F743C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9698038" y="1249854"/>
                  <a:ext cx="5543607" cy="5543607"/>
                </a:xfrm>
                <a:prstGeom prst="rect">
                  <a:avLst/>
                </a:prstGeom>
              </p:spPr>
            </p:pic>
          </p:grpSp>
          <p:grpSp>
            <p:nvGrpSpPr>
              <p:cNvPr id="143" name="그룹 142">
                <a:extLst>
                  <a:ext uri="{FF2B5EF4-FFF2-40B4-BE49-F238E27FC236}">
                    <a16:creationId xmlns:a16="http://schemas.microsoft.com/office/drawing/2014/main" id="{FA6BEF44-E958-4206-8B06-D471EBA7450A}"/>
                  </a:ext>
                </a:extLst>
              </p:cNvPr>
              <p:cNvGrpSpPr/>
              <p:nvPr/>
            </p:nvGrpSpPr>
            <p:grpSpPr>
              <a:xfrm>
                <a:off x="1738938" y="2404375"/>
                <a:ext cx="2828986" cy="2828986"/>
                <a:chOff x="1738938" y="2404375"/>
                <a:chExt cx="2828986" cy="2828986"/>
              </a:xfrm>
            </p:grpSpPr>
            <p:grpSp>
              <p:nvGrpSpPr>
                <p:cNvPr id="144" name="그룹 1006">
                  <a:extLst>
                    <a:ext uri="{FF2B5EF4-FFF2-40B4-BE49-F238E27FC236}">
                      <a16:creationId xmlns:a16="http://schemas.microsoft.com/office/drawing/2014/main" id="{32BD22B6-8949-4EBF-8AAF-3F3018FF73C9}"/>
                    </a:ext>
                  </a:extLst>
                </p:cNvPr>
                <p:cNvGrpSpPr/>
                <p:nvPr/>
              </p:nvGrpSpPr>
              <p:grpSpPr>
                <a:xfrm>
                  <a:off x="1738938" y="2404375"/>
                  <a:ext cx="2828986" cy="2828986"/>
                  <a:chOff x="10227095" y="1745100"/>
                  <a:chExt cx="4536286" cy="4536286"/>
                </a:xfrm>
              </p:grpSpPr>
              <p:pic>
                <p:nvPicPr>
                  <p:cNvPr id="150" name="Object 23">
                    <a:extLst>
                      <a:ext uri="{FF2B5EF4-FFF2-40B4-BE49-F238E27FC236}">
                        <a16:creationId xmlns:a16="http://schemas.microsoft.com/office/drawing/2014/main" id="{0922BF4B-DFC3-4E3F-8220-B03DECD5791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 cstate="print"/>
                  <a:stretch>
                    <a:fillRect/>
                  </a:stretch>
                </p:blipFill>
                <p:spPr>
                  <a:xfrm>
                    <a:off x="10227095" y="1745100"/>
                    <a:ext cx="4536286" cy="4536286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45" name="Object 36">
                  <a:extLst>
                    <a:ext uri="{FF2B5EF4-FFF2-40B4-BE49-F238E27FC236}">
                      <a16:creationId xmlns:a16="http://schemas.microsoft.com/office/drawing/2014/main" id="{7232463B-55B7-4208-AEAF-9453360684D1}"/>
                    </a:ext>
                  </a:extLst>
                </p:cNvPr>
                <p:cNvSpPr txBox="1"/>
                <p:nvPr/>
              </p:nvSpPr>
              <p:spPr>
                <a:xfrm>
                  <a:off x="2091543" y="3295902"/>
                  <a:ext cx="2160000" cy="1081422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/>
                  <a:r>
                    <a:rPr lang="ko-KR" altLang="en-US" sz="1600" kern="0" spc="-200" dirty="0">
                      <a:solidFill>
                        <a:srgbClr val="FFFFFF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  <a:cs typeface="Noto Sans CJK KR Medium" pitchFamily="34" charset="0"/>
                    </a:rPr>
                    <a:t>미래혁신도시</a:t>
                  </a:r>
                </a:p>
                <a:p>
                  <a:pPr algn="ctr"/>
                  <a:r>
                    <a:rPr lang="ko-KR" altLang="en-US" sz="1600" kern="0" spc="-200" dirty="0">
                      <a:solidFill>
                        <a:srgbClr val="FFFFFF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  <a:cs typeface="Noto Sans CJK KR Medium" pitchFamily="34" charset="0"/>
                    </a:rPr>
                    <a:t>조성사업</a:t>
                  </a:r>
                </a:p>
              </p:txBody>
            </p:sp>
            <p:grpSp>
              <p:nvGrpSpPr>
                <p:cNvPr id="146" name="그룹 1011">
                  <a:extLst>
                    <a:ext uri="{FF2B5EF4-FFF2-40B4-BE49-F238E27FC236}">
                      <a16:creationId xmlns:a16="http://schemas.microsoft.com/office/drawing/2014/main" id="{04BA9046-14F7-4C3C-83A9-A3E5C0B0485B}"/>
                    </a:ext>
                  </a:extLst>
                </p:cNvPr>
                <p:cNvGrpSpPr/>
                <p:nvPr/>
              </p:nvGrpSpPr>
              <p:grpSpPr>
                <a:xfrm>
                  <a:off x="2097830" y="3246867"/>
                  <a:ext cx="2160000" cy="9524"/>
                  <a:chOff x="11015873" y="3904198"/>
                  <a:chExt cx="2857143" cy="9524"/>
                </a:xfrm>
              </p:grpSpPr>
              <p:pic>
                <p:nvPicPr>
                  <p:cNvPr id="149" name="Object 46">
                    <a:extLst>
                      <a:ext uri="{FF2B5EF4-FFF2-40B4-BE49-F238E27FC236}">
                        <a16:creationId xmlns:a16="http://schemas.microsoft.com/office/drawing/2014/main" id="{FD64EA6A-A8CE-4336-9D15-DF955E5B502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/>
                  <a:stretch>
                    <a:fillRect/>
                  </a:stretch>
                </p:blipFill>
                <p:spPr>
                  <a:xfrm>
                    <a:off x="11015873" y="3904198"/>
                    <a:ext cx="2857143" cy="95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47" name="그룹 1012">
                  <a:extLst>
                    <a:ext uri="{FF2B5EF4-FFF2-40B4-BE49-F238E27FC236}">
                      <a16:creationId xmlns:a16="http://schemas.microsoft.com/office/drawing/2014/main" id="{AC3A9379-20C0-437C-AAE1-3E30186775B7}"/>
                    </a:ext>
                  </a:extLst>
                </p:cNvPr>
                <p:cNvGrpSpPr/>
                <p:nvPr/>
              </p:nvGrpSpPr>
              <p:grpSpPr>
                <a:xfrm>
                  <a:off x="2097830" y="4399391"/>
                  <a:ext cx="2160000" cy="9524"/>
                  <a:chOff x="11109206" y="4802235"/>
                  <a:chExt cx="2857143" cy="9524"/>
                </a:xfrm>
              </p:grpSpPr>
              <p:pic>
                <p:nvPicPr>
                  <p:cNvPr id="148" name="Object 49">
                    <a:extLst>
                      <a:ext uri="{FF2B5EF4-FFF2-40B4-BE49-F238E27FC236}">
                        <a16:creationId xmlns:a16="http://schemas.microsoft.com/office/drawing/2014/main" id="{30DC93E3-7B44-4895-8544-C95F78304B0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/>
                  <a:stretch>
                    <a:fillRect/>
                  </a:stretch>
                </p:blipFill>
                <p:spPr>
                  <a:xfrm>
                    <a:off x="11109206" y="4802235"/>
                    <a:ext cx="2857143" cy="9524"/>
                  </a:xfrm>
                  <a:prstGeom prst="rect">
                    <a:avLst/>
                  </a:prstGeom>
                </p:spPr>
              </p:pic>
            </p:grpSp>
          </p:grpSp>
        </p:grpSp>
        <p:sp>
          <p:nvSpPr>
            <p:cNvPr id="139" name="직사각형 138">
              <a:extLst>
                <a:ext uri="{FF2B5EF4-FFF2-40B4-BE49-F238E27FC236}">
                  <a16:creationId xmlns:a16="http://schemas.microsoft.com/office/drawing/2014/main" id="{57A3EAD5-BC6E-4708-88DC-4C071FA54D4F}"/>
                </a:ext>
              </a:extLst>
            </p:cNvPr>
            <p:cNvSpPr/>
            <p:nvPr/>
          </p:nvSpPr>
          <p:spPr>
            <a:xfrm>
              <a:off x="10017584" y="5454477"/>
              <a:ext cx="7952296" cy="1673359"/>
            </a:xfrm>
            <a:prstGeom prst="rect">
              <a:avLst/>
            </a:prstGeom>
          </p:spPr>
          <p:txBody>
            <a:bodyPr wrap="square" numCol="2">
              <a:spAutoFit/>
            </a:bodyPr>
            <a:lstStyle/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면    적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109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만㎡ 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(33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만평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)</a:t>
              </a: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사업기간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2023 ~ 2028</a:t>
              </a: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endPara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endPara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 업 비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7,592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억원</a:t>
              </a:r>
              <a:endParaRPr lang="en-US" altLang="ko-KR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marL="342900" indent="-342900">
                <a:lnSpc>
                  <a:spcPct val="120000"/>
                </a:lnSpc>
                <a:buFont typeface="Wingdings" panose="05000000000000000000" pitchFamily="2" charset="2"/>
                <a:buChar char="ü"/>
              </a:pP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시행방식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: 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민관합동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F3B4347A-4875-4C2C-9383-B32207CFF012}"/>
                </a:ext>
              </a:extLst>
            </p:cNvPr>
            <p:cNvSpPr txBox="1"/>
            <p:nvPr/>
          </p:nvSpPr>
          <p:spPr>
            <a:xfrm>
              <a:off x="9832423" y="6588367"/>
              <a:ext cx="7452810" cy="483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&lt;</a:t>
              </a:r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주요시설</a:t>
              </a: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&gt;</a:t>
              </a:r>
              <a:endParaRPr lang="ko-KR" altLang="en-US" sz="11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</p:grpSp>
      <p:graphicFrame>
        <p:nvGraphicFramePr>
          <p:cNvPr id="152" name="표 151">
            <a:extLst>
              <a:ext uri="{FF2B5EF4-FFF2-40B4-BE49-F238E27FC236}">
                <a16:creationId xmlns:a16="http://schemas.microsoft.com/office/drawing/2014/main" id="{70A756BA-1B96-4C0B-869F-31947666C4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930124"/>
              </p:ext>
            </p:extLst>
          </p:nvPr>
        </p:nvGraphicFramePr>
        <p:xfrm>
          <a:off x="469354" y="5000109"/>
          <a:ext cx="3695166" cy="1078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7583">
                  <a:extLst>
                    <a:ext uri="{9D8B030D-6E8A-4147-A177-3AD203B41FA5}">
                      <a16:colId xmlns:a16="http://schemas.microsoft.com/office/drawing/2014/main" val="1658128251"/>
                    </a:ext>
                  </a:extLst>
                </a:gridCol>
                <a:gridCol w="1847583">
                  <a:extLst>
                    <a:ext uri="{9D8B030D-6E8A-4147-A177-3AD203B41FA5}">
                      <a16:colId xmlns:a16="http://schemas.microsoft.com/office/drawing/2014/main" val="4171821940"/>
                    </a:ext>
                  </a:extLst>
                </a:gridCol>
              </a:tblGrid>
              <a:tr h="2989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단계</a:t>
                      </a:r>
                    </a:p>
                  </a:txBody>
                  <a:tcPr marL="67606" marR="67606" marT="33803" marB="33803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2</a:t>
                      </a:r>
                      <a:r>
                        <a:rPr lang="ko-KR" altLang="en-US" sz="1200" dirty="0"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단계</a:t>
                      </a:r>
                    </a:p>
                  </a:txBody>
                  <a:tcPr marL="67606" marR="67606" marT="33803" marB="33803"/>
                </a:tc>
                <a:extLst>
                  <a:ext uri="{0D108BD9-81ED-4DB2-BD59-A6C34878D82A}">
                    <a16:rowId xmlns:a16="http://schemas.microsoft.com/office/drawing/2014/main" val="1663879464"/>
                  </a:ext>
                </a:extLst>
              </a:tr>
              <a:tr h="779847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융합 문화공간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, </a:t>
                      </a: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창업 촉진 지구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생활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SOC(</a:t>
                      </a: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체육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, </a:t>
                      </a: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보육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, </a:t>
                      </a: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의료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, </a:t>
                      </a: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복지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)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분양형 청년주택</a:t>
                      </a:r>
                      <a:endParaRPr lang="en-US" altLang="ko-KR" sz="800" dirty="0">
                        <a:latin typeface="나눔스퀘어OTF Light" panose="020B0600000101010101" pitchFamily="34" charset="-127"/>
                        <a:ea typeface="나눔스퀘어OTF Light" panose="020B0600000101010101" pitchFamily="34" charset="-127"/>
                      </a:endParaRPr>
                    </a:p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친환경 </a:t>
                      </a:r>
                      <a:r>
                        <a:rPr lang="ko-KR" altLang="en-US" sz="800" dirty="0" err="1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수변생태공원</a:t>
                      </a: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 등</a:t>
                      </a:r>
                      <a:endParaRPr lang="en-US" altLang="ko-KR" sz="800" dirty="0">
                        <a:latin typeface="나눔스퀘어OTF Light" panose="020B0600000101010101" pitchFamily="34" charset="-127"/>
                        <a:ea typeface="나눔스퀘어OTF Light" panose="020B0600000101010101" pitchFamily="34" charset="-127"/>
                      </a:endParaRPr>
                    </a:p>
                  </a:txBody>
                  <a:tcPr marL="67606" marR="67606" marT="33803" marB="33803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신혼희망타운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, </a:t>
                      </a: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테라스형 아파트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예술인마을 테마거리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실감산업 육성공간</a:t>
                      </a:r>
                      <a:r>
                        <a:rPr lang="en-US" altLang="ko-KR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(VR, AR)</a:t>
                      </a:r>
                    </a:p>
                    <a:p>
                      <a:pPr marL="285750" indent="-285750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dirty="0">
                          <a:latin typeface="나눔스퀘어OTF Light" panose="020B0600000101010101" pitchFamily="34" charset="-127"/>
                          <a:ea typeface="나눔스퀘어OTF Light" panose="020B0600000101010101" pitchFamily="34" charset="-127"/>
                        </a:rPr>
                        <a:t>강소기업 집적화단지 등</a:t>
                      </a:r>
                    </a:p>
                  </a:txBody>
                  <a:tcPr marL="67606" marR="67606" marT="33803" marB="33803"/>
                </a:tc>
                <a:extLst>
                  <a:ext uri="{0D108BD9-81ED-4DB2-BD59-A6C34878D82A}">
                    <a16:rowId xmlns:a16="http://schemas.microsoft.com/office/drawing/2014/main" val="2709570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5071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66E2F8FC-699C-4D9A-83B9-9EC39D4060C6}"/>
              </a:ext>
            </a:extLst>
          </p:cNvPr>
          <p:cNvGrpSpPr/>
          <p:nvPr/>
        </p:nvGrpSpPr>
        <p:grpSpPr>
          <a:xfrm>
            <a:off x="5713646" y="1082180"/>
            <a:ext cx="3430354" cy="1336789"/>
            <a:chOff x="13125221" y="-2769"/>
            <a:chExt cx="5191809" cy="2101038"/>
          </a:xfrm>
        </p:grpSpPr>
        <p:pic>
          <p:nvPicPr>
            <p:cNvPr id="110" name="Object 29">
              <a:extLst>
                <a:ext uri="{FF2B5EF4-FFF2-40B4-BE49-F238E27FC236}">
                  <a16:creationId xmlns:a16="http://schemas.microsoft.com/office/drawing/2014/main" id="{2401DC42-8124-4864-84F9-F2CA67E2FA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t="24735" b="15045"/>
            <a:stretch/>
          </p:blipFill>
          <p:spPr>
            <a:xfrm>
              <a:off x="13125221" y="-2769"/>
              <a:ext cx="5162779" cy="2098269"/>
            </a:xfrm>
            <a:prstGeom prst="rect">
              <a:avLst/>
            </a:prstGeom>
          </p:spPr>
        </p:pic>
        <p:sp>
          <p:nvSpPr>
            <p:cNvPr id="111" name="직사각형 110">
              <a:extLst>
                <a:ext uri="{FF2B5EF4-FFF2-40B4-BE49-F238E27FC236}">
                  <a16:creationId xmlns:a16="http://schemas.microsoft.com/office/drawing/2014/main" id="{1451554A-4302-4BE4-BE38-DD036585841A}"/>
                </a:ext>
              </a:extLst>
            </p:cNvPr>
            <p:cNvSpPr/>
            <p:nvPr/>
          </p:nvSpPr>
          <p:spPr>
            <a:xfrm>
              <a:off x="13125222" y="0"/>
              <a:ext cx="5191808" cy="2098269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소통 및 참여 확대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BB8FB1D-E021-4E28-BD46-25AA016CA0D1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grpSp>
        <p:nvGrpSpPr>
          <p:cNvPr id="41" name="그룹 1001">
            <a:extLst>
              <a:ext uri="{FF2B5EF4-FFF2-40B4-BE49-F238E27FC236}">
                <a16:creationId xmlns:a16="http://schemas.microsoft.com/office/drawing/2014/main" id="{A53539FA-A745-40AF-9536-E2B7CC9BCF98}"/>
              </a:ext>
            </a:extLst>
          </p:cNvPr>
          <p:cNvGrpSpPr/>
          <p:nvPr/>
        </p:nvGrpSpPr>
        <p:grpSpPr>
          <a:xfrm>
            <a:off x="0" y="2420888"/>
            <a:ext cx="9144000" cy="4715394"/>
            <a:chOff x="17878905" y="3133604"/>
            <a:chExt cx="14529391" cy="3551614"/>
          </a:xfrm>
        </p:grpSpPr>
        <p:pic>
          <p:nvPicPr>
            <p:cNvPr id="42" name="Object 2">
              <a:extLst>
                <a:ext uri="{FF2B5EF4-FFF2-40B4-BE49-F238E27FC236}">
                  <a16:creationId xmlns:a16="http://schemas.microsoft.com/office/drawing/2014/main" id="{542499F0-7A1E-4873-BBD7-069A09255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78905" y="3133604"/>
              <a:ext cx="14529391" cy="3551614"/>
            </a:xfrm>
            <a:prstGeom prst="rect">
              <a:avLst/>
            </a:prstGeom>
          </p:spPr>
        </p:pic>
      </p:grpSp>
      <p:sp>
        <p:nvSpPr>
          <p:cNvPr id="43" name="Object 5">
            <a:extLst>
              <a:ext uri="{FF2B5EF4-FFF2-40B4-BE49-F238E27FC236}">
                <a16:creationId xmlns:a16="http://schemas.microsoft.com/office/drawing/2014/main" id="{FF9715FE-5F0F-404C-80A7-11AF9EA2E275}"/>
              </a:ext>
            </a:extLst>
          </p:cNvPr>
          <p:cNvSpPr txBox="1"/>
          <p:nvPr/>
        </p:nvSpPr>
        <p:spPr>
          <a:xfrm>
            <a:off x="179512" y="1484784"/>
            <a:ext cx="62301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소통과 공감의 상생경영 추진</a:t>
            </a:r>
          </a:p>
        </p:txBody>
      </p:sp>
      <p:grpSp>
        <p:nvGrpSpPr>
          <p:cNvPr id="45" name="그룹 1029">
            <a:extLst>
              <a:ext uri="{FF2B5EF4-FFF2-40B4-BE49-F238E27FC236}">
                <a16:creationId xmlns:a16="http://schemas.microsoft.com/office/drawing/2014/main" id="{526AE4D0-9D42-4B93-9296-E024E50638AE}"/>
              </a:ext>
            </a:extLst>
          </p:cNvPr>
          <p:cNvGrpSpPr/>
          <p:nvPr/>
        </p:nvGrpSpPr>
        <p:grpSpPr>
          <a:xfrm>
            <a:off x="292458" y="2639566"/>
            <a:ext cx="4175635" cy="307777"/>
            <a:chOff x="7848283" y="3269134"/>
            <a:chExt cx="7772400" cy="572887"/>
          </a:xfrm>
        </p:grpSpPr>
        <p:sp>
          <p:nvSpPr>
            <p:cNvPr id="80" name="Object 88">
              <a:extLst>
                <a:ext uri="{FF2B5EF4-FFF2-40B4-BE49-F238E27FC236}">
                  <a16:creationId xmlns:a16="http://schemas.microsoft.com/office/drawing/2014/main" id="{36B2C51B-5B33-49BF-9E25-984ABE73E768}"/>
                </a:ext>
              </a:extLst>
            </p:cNvPr>
            <p:cNvSpPr txBox="1"/>
            <p:nvPr/>
          </p:nvSpPr>
          <p:spPr>
            <a:xfrm>
              <a:off x="8299727" y="3269134"/>
              <a:ext cx="7320956" cy="57288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상생 경영을 위한 내</a:t>
              </a:r>
              <a:r>
                <a:rPr lang="en-US" altLang="ko-KR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·</a:t>
              </a:r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외부 소통 시스템 고도화</a:t>
              </a:r>
            </a:p>
          </p:txBody>
        </p:sp>
        <p:grpSp>
          <p:nvGrpSpPr>
            <p:cNvPr id="81" name="그룹 1030">
              <a:extLst>
                <a:ext uri="{FF2B5EF4-FFF2-40B4-BE49-F238E27FC236}">
                  <a16:creationId xmlns:a16="http://schemas.microsoft.com/office/drawing/2014/main" id="{73AB0B86-5688-4171-9E5D-074DE2AFB4DB}"/>
                </a:ext>
              </a:extLst>
            </p:cNvPr>
            <p:cNvGrpSpPr/>
            <p:nvPr/>
          </p:nvGrpSpPr>
          <p:grpSpPr>
            <a:xfrm>
              <a:off x="7848283" y="3365932"/>
              <a:ext cx="361291" cy="361291"/>
              <a:chOff x="7848283" y="3365932"/>
              <a:chExt cx="361291" cy="361291"/>
            </a:xfrm>
          </p:grpSpPr>
          <p:pic>
            <p:nvPicPr>
              <p:cNvPr id="82" name="Object 89">
                <a:extLst>
                  <a:ext uri="{FF2B5EF4-FFF2-40B4-BE49-F238E27FC236}">
                    <a16:creationId xmlns:a16="http://schemas.microsoft.com/office/drawing/2014/main" id="{9E069F4D-165F-4014-BCA3-34205A65A1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7848283" y="3365932"/>
                <a:ext cx="361291" cy="361291"/>
              </a:xfrm>
              <a:prstGeom prst="rect">
                <a:avLst/>
              </a:prstGeom>
            </p:spPr>
          </p:pic>
        </p:grpSp>
      </p:grp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05498A42-8F4E-4D5B-A7ED-088D5F8103DC}"/>
              </a:ext>
            </a:extLst>
          </p:cNvPr>
          <p:cNvSpPr/>
          <p:nvPr/>
        </p:nvSpPr>
        <p:spPr>
          <a:xfrm>
            <a:off x="253525" y="6272807"/>
            <a:ext cx="2046217" cy="441971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내부 구성원 경영참여 확대</a:t>
            </a: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4C3AEC1B-B7AC-4B65-94EF-413BE65B8B81}"/>
              </a:ext>
            </a:extLst>
          </p:cNvPr>
          <p:cNvSpPr/>
          <p:nvPr/>
        </p:nvSpPr>
        <p:spPr>
          <a:xfrm>
            <a:off x="2933711" y="6254034"/>
            <a:ext cx="1926321" cy="448822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고객중심 경영</a:t>
            </a:r>
            <a:endParaRPr lang="en-US" altLang="ko-KR" sz="1100" dirty="0">
              <a:solidFill>
                <a:schemeClr val="tx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48" name="이등변 삼각형 47">
            <a:extLst>
              <a:ext uri="{FF2B5EF4-FFF2-40B4-BE49-F238E27FC236}">
                <a16:creationId xmlns:a16="http://schemas.microsoft.com/office/drawing/2014/main" id="{6C797328-5A3D-45AB-B7E9-5CEAFBE61706}"/>
              </a:ext>
            </a:extLst>
          </p:cNvPr>
          <p:cNvSpPr/>
          <p:nvPr/>
        </p:nvSpPr>
        <p:spPr>
          <a:xfrm flipV="1">
            <a:off x="1193085" y="5993930"/>
            <a:ext cx="176337" cy="143452"/>
          </a:xfrm>
          <a:prstGeom prst="triangle">
            <a:avLst/>
          </a:prstGeom>
          <a:solidFill>
            <a:srgbClr val="566A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sp>
        <p:nvSpPr>
          <p:cNvPr id="49" name="이등변 삼각형 48">
            <a:extLst>
              <a:ext uri="{FF2B5EF4-FFF2-40B4-BE49-F238E27FC236}">
                <a16:creationId xmlns:a16="http://schemas.microsoft.com/office/drawing/2014/main" id="{1F03404A-818D-44C5-8287-2EA0DA0E4FC6}"/>
              </a:ext>
            </a:extLst>
          </p:cNvPr>
          <p:cNvSpPr/>
          <p:nvPr/>
        </p:nvSpPr>
        <p:spPr>
          <a:xfrm flipV="1">
            <a:off x="3813092" y="5962696"/>
            <a:ext cx="176337" cy="143452"/>
          </a:xfrm>
          <a:prstGeom prst="triangle">
            <a:avLst/>
          </a:prstGeom>
          <a:solidFill>
            <a:srgbClr val="D9E0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grpSp>
        <p:nvGrpSpPr>
          <p:cNvPr id="50" name="그룹 1002">
            <a:extLst>
              <a:ext uri="{FF2B5EF4-FFF2-40B4-BE49-F238E27FC236}">
                <a16:creationId xmlns:a16="http://schemas.microsoft.com/office/drawing/2014/main" id="{1EFF2C4C-FC00-4E51-A51E-3CF68A8CE04E}"/>
              </a:ext>
            </a:extLst>
          </p:cNvPr>
          <p:cNvGrpSpPr/>
          <p:nvPr/>
        </p:nvGrpSpPr>
        <p:grpSpPr>
          <a:xfrm>
            <a:off x="251520" y="3136821"/>
            <a:ext cx="2105735" cy="2719345"/>
            <a:chOff x="10288900" y="3217522"/>
            <a:chExt cx="4987250" cy="6249144"/>
          </a:xfrm>
        </p:grpSpPr>
        <p:pic>
          <p:nvPicPr>
            <p:cNvPr id="79" name="Object 7">
              <a:extLst>
                <a:ext uri="{FF2B5EF4-FFF2-40B4-BE49-F238E27FC236}">
                  <a16:creationId xmlns:a16="http://schemas.microsoft.com/office/drawing/2014/main" id="{90B95AB0-211B-4B49-BC13-E21DE90AE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88900" y="3217522"/>
              <a:ext cx="4987250" cy="6249144"/>
            </a:xfrm>
            <a:prstGeom prst="rect">
              <a:avLst/>
            </a:prstGeom>
          </p:spPr>
        </p:pic>
      </p:grpSp>
      <p:grpSp>
        <p:nvGrpSpPr>
          <p:cNvPr id="51" name="그룹 1003">
            <a:extLst>
              <a:ext uri="{FF2B5EF4-FFF2-40B4-BE49-F238E27FC236}">
                <a16:creationId xmlns:a16="http://schemas.microsoft.com/office/drawing/2014/main" id="{976A9F19-BBD0-4BDB-8820-E888F5CE9A12}"/>
              </a:ext>
            </a:extLst>
          </p:cNvPr>
          <p:cNvGrpSpPr/>
          <p:nvPr/>
        </p:nvGrpSpPr>
        <p:grpSpPr>
          <a:xfrm>
            <a:off x="2862991" y="3128587"/>
            <a:ext cx="2106191" cy="2725090"/>
            <a:chOff x="3030721" y="3217522"/>
            <a:chExt cx="4987250" cy="6249144"/>
          </a:xfrm>
        </p:grpSpPr>
        <p:pic>
          <p:nvPicPr>
            <p:cNvPr id="78" name="Object 10">
              <a:extLst>
                <a:ext uri="{FF2B5EF4-FFF2-40B4-BE49-F238E27FC236}">
                  <a16:creationId xmlns:a16="http://schemas.microsoft.com/office/drawing/2014/main" id="{788FD496-162E-4143-BAA4-6F3EDE63F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duotone>
                <a:prstClr val="black"/>
                <a:schemeClr val="bg1">
                  <a:lumMod val="9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3030721" y="3217522"/>
              <a:ext cx="4987250" cy="6249144"/>
            </a:xfrm>
            <a:prstGeom prst="rect">
              <a:avLst/>
            </a:prstGeom>
          </p:spPr>
        </p:pic>
      </p:grpSp>
      <p:sp>
        <p:nvSpPr>
          <p:cNvPr id="52" name="Object 13">
            <a:extLst>
              <a:ext uri="{FF2B5EF4-FFF2-40B4-BE49-F238E27FC236}">
                <a16:creationId xmlns:a16="http://schemas.microsoft.com/office/drawing/2014/main" id="{8DE9FD3D-3BED-4B39-BBF9-0573CCC2552D}"/>
              </a:ext>
            </a:extLst>
          </p:cNvPr>
          <p:cNvSpPr txBox="1"/>
          <p:nvPr/>
        </p:nvSpPr>
        <p:spPr>
          <a:xfrm>
            <a:off x="438188" y="3312688"/>
            <a:ext cx="1732398" cy="4776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05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[</a:t>
            </a:r>
            <a:r>
              <a:rPr lang="ko-KR" altLang="en-US" sz="105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내부</a:t>
            </a:r>
            <a:r>
              <a:rPr lang="en-US" altLang="ko-KR" sz="105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] </a:t>
            </a:r>
          </a:p>
          <a:p>
            <a:pPr algn="ctr">
              <a:lnSpc>
                <a:spcPct val="12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소통위원회 구성</a:t>
            </a:r>
            <a:endParaRPr lang="en-US" sz="1100" dirty="0">
              <a:solidFill>
                <a:schemeClr val="bg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53" name="그룹 1005">
            <a:extLst>
              <a:ext uri="{FF2B5EF4-FFF2-40B4-BE49-F238E27FC236}">
                <a16:creationId xmlns:a16="http://schemas.microsoft.com/office/drawing/2014/main" id="{D9668E2E-FC65-4148-9B1E-C34C09234B04}"/>
              </a:ext>
            </a:extLst>
          </p:cNvPr>
          <p:cNvGrpSpPr/>
          <p:nvPr/>
        </p:nvGrpSpPr>
        <p:grpSpPr>
          <a:xfrm>
            <a:off x="3540076" y="3847400"/>
            <a:ext cx="799543" cy="799543"/>
            <a:chOff x="4780224" y="4944808"/>
            <a:chExt cx="1488245" cy="1488245"/>
          </a:xfrm>
        </p:grpSpPr>
        <p:pic>
          <p:nvPicPr>
            <p:cNvPr id="77" name="Object 18">
              <a:extLst>
                <a:ext uri="{FF2B5EF4-FFF2-40B4-BE49-F238E27FC236}">
                  <a16:creationId xmlns:a16="http://schemas.microsoft.com/office/drawing/2014/main" id="{34EB2A77-876E-448A-9D53-1CE29FD18C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80224" y="4944808"/>
              <a:ext cx="1488245" cy="1488245"/>
            </a:xfrm>
            <a:prstGeom prst="rect">
              <a:avLst/>
            </a:prstGeom>
          </p:spPr>
        </p:pic>
      </p:grpSp>
      <p:grpSp>
        <p:nvGrpSpPr>
          <p:cNvPr id="54" name="그룹 1007">
            <a:extLst>
              <a:ext uri="{FF2B5EF4-FFF2-40B4-BE49-F238E27FC236}">
                <a16:creationId xmlns:a16="http://schemas.microsoft.com/office/drawing/2014/main" id="{1F444539-4292-4325-A940-12DF5B3495A9}"/>
              </a:ext>
            </a:extLst>
          </p:cNvPr>
          <p:cNvGrpSpPr/>
          <p:nvPr/>
        </p:nvGrpSpPr>
        <p:grpSpPr>
          <a:xfrm>
            <a:off x="2994340" y="5032067"/>
            <a:ext cx="1856697" cy="3837"/>
            <a:chOff x="3333870" y="7541914"/>
            <a:chExt cx="4380952" cy="7143"/>
          </a:xfrm>
        </p:grpSpPr>
        <p:pic>
          <p:nvPicPr>
            <p:cNvPr id="76" name="Object 24">
              <a:extLst>
                <a:ext uri="{FF2B5EF4-FFF2-40B4-BE49-F238E27FC236}">
                  <a16:creationId xmlns:a16="http://schemas.microsoft.com/office/drawing/2014/main" id="{72D924BF-8B5C-470D-B5FB-36F5469A26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33870" y="7541914"/>
              <a:ext cx="4380952" cy="7143"/>
            </a:xfrm>
            <a:prstGeom prst="rect">
              <a:avLst/>
            </a:prstGeom>
          </p:spPr>
        </p:pic>
      </p:grpSp>
      <p:grpSp>
        <p:nvGrpSpPr>
          <p:cNvPr id="55" name="그룹 1010">
            <a:extLst>
              <a:ext uri="{FF2B5EF4-FFF2-40B4-BE49-F238E27FC236}">
                <a16:creationId xmlns:a16="http://schemas.microsoft.com/office/drawing/2014/main" id="{9355D7F7-61C9-4012-BEE8-B0BC3295C200}"/>
              </a:ext>
            </a:extLst>
          </p:cNvPr>
          <p:cNvGrpSpPr/>
          <p:nvPr/>
        </p:nvGrpSpPr>
        <p:grpSpPr>
          <a:xfrm>
            <a:off x="348284" y="5252698"/>
            <a:ext cx="1856697" cy="3837"/>
            <a:chOff x="10592049" y="8354593"/>
            <a:chExt cx="4380952" cy="7143"/>
          </a:xfrm>
        </p:grpSpPr>
        <p:pic>
          <p:nvPicPr>
            <p:cNvPr id="74" name="Object 35">
              <a:extLst>
                <a:ext uri="{FF2B5EF4-FFF2-40B4-BE49-F238E27FC236}">
                  <a16:creationId xmlns:a16="http://schemas.microsoft.com/office/drawing/2014/main" id="{4217CC26-592A-450C-B1C1-F2EBD35281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592049" y="8354593"/>
              <a:ext cx="4380952" cy="7143"/>
            </a:xfrm>
            <a:prstGeom prst="rect">
              <a:avLst/>
            </a:prstGeom>
          </p:spPr>
        </p:pic>
      </p:grpSp>
      <p:sp>
        <p:nvSpPr>
          <p:cNvPr id="56" name="TextBox 34">
            <a:extLst>
              <a:ext uri="{FF2B5EF4-FFF2-40B4-BE49-F238E27FC236}">
                <a16:creationId xmlns:a16="http://schemas.microsoft.com/office/drawing/2014/main" id="{A2B9E815-7674-42C5-8F82-218C08C75BF8}"/>
              </a:ext>
            </a:extLst>
          </p:cNvPr>
          <p:cNvSpPr txBox="1"/>
          <p:nvPr/>
        </p:nvSpPr>
        <p:spPr>
          <a:xfrm>
            <a:off x="251520" y="4827379"/>
            <a:ext cx="2182641" cy="86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조직 내 양방향 </a:t>
            </a:r>
            <a:r>
              <a:rPr lang="en-US" altLang="ko-KR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+ </a:t>
            </a: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수평적 소통 확대로 </a:t>
            </a:r>
          </a:p>
          <a:p>
            <a:pPr>
              <a:lnSpc>
                <a:spcPct val="120000"/>
              </a:lnSpc>
            </a:pP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공정한 조직 문화 조성</a:t>
            </a:r>
            <a:endParaRPr lang="en-US" altLang="ko-KR" sz="850" dirty="0">
              <a:solidFill>
                <a:schemeClr val="bg1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20000"/>
              </a:lnSpc>
            </a:pPr>
            <a:endParaRPr lang="ko-KR" altLang="en-US" sz="850" dirty="0">
              <a:solidFill>
                <a:schemeClr val="bg1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기존 경영진 회의</a:t>
            </a:r>
            <a:r>
              <a:rPr lang="en-US" altLang="ko-KR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노동조합</a:t>
            </a:r>
            <a:r>
              <a:rPr lang="en-US" altLang="ko-KR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청년이사회 등      </a:t>
            </a:r>
            <a:endParaRPr lang="en-US" altLang="ko-KR" sz="850" dirty="0">
              <a:solidFill>
                <a:schemeClr val="bg1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다양한 소통위원회 구성</a:t>
            </a:r>
            <a:r>
              <a:rPr lang="en-US" altLang="ko-KR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·</a:t>
            </a:r>
            <a:r>
              <a:rPr lang="ko-KR" altLang="en-US" sz="850" dirty="0">
                <a:solidFill>
                  <a:schemeClr val="bg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운영</a:t>
            </a:r>
          </a:p>
        </p:txBody>
      </p:sp>
      <p:grpSp>
        <p:nvGrpSpPr>
          <p:cNvPr id="57" name="그룹 1004">
            <a:extLst>
              <a:ext uri="{FF2B5EF4-FFF2-40B4-BE49-F238E27FC236}">
                <a16:creationId xmlns:a16="http://schemas.microsoft.com/office/drawing/2014/main" id="{38F765CB-FCB6-4A0D-9C36-3752C8E4EC63}"/>
              </a:ext>
            </a:extLst>
          </p:cNvPr>
          <p:cNvGrpSpPr/>
          <p:nvPr/>
        </p:nvGrpSpPr>
        <p:grpSpPr>
          <a:xfrm>
            <a:off x="906522" y="3862017"/>
            <a:ext cx="784927" cy="784927"/>
            <a:chOff x="12052006" y="4958411"/>
            <a:chExt cx="1461039" cy="1461039"/>
          </a:xfrm>
        </p:grpSpPr>
        <p:pic>
          <p:nvPicPr>
            <p:cNvPr id="61" name="Object 15">
              <a:extLst>
                <a:ext uri="{FF2B5EF4-FFF2-40B4-BE49-F238E27FC236}">
                  <a16:creationId xmlns:a16="http://schemas.microsoft.com/office/drawing/2014/main" id="{E0366D21-CB67-4B65-BCF9-43FE20E25F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052006" y="4958411"/>
              <a:ext cx="1461039" cy="1461039"/>
            </a:xfrm>
            <a:prstGeom prst="rect">
              <a:avLst/>
            </a:prstGeom>
          </p:spPr>
        </p:pic>
      </p:grpSp>
      <p:sp>
        <p:nvSpPr>
          <p:cNvPr id="58" name="Object 13">
            <a:extLst>
              <a:ext uri="{FF2B5EF4-FFF2-40B4-BE49-F238E27FC236}">
                <a16:creationId xmlns:a16="http://schemas.microsoft.com/office/drawing/2014/main" id="{B0B73662-695C-4184-BEE2-7EC815434839}"/>
              </a:ext>
            </a:extLst>
          </p:cNvPr>
          <p:cNvSpPr txBox="1"/>
          <p:nvPr/>
        </p:nvSpPr>
        <p:spPr>
          <a:xfrm>
            <a:off x="2830589" y="3271751"/>
            <a:ext cx="2149050" cy="4776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050" dirty="0">
                <a:solidFill>
                  <a:srgbClr val="41414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[</a:t>
            </a:r>
            <a:r>
              <a:rPr lang="ko-KR" altLang="en-US" sz="1050" dirty="0">
                <a:solidFill>
                  <a:srgbClr val="41414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외부</a:t>
            </a:r>
            <a:r>
              <a:rPr lang="en-US" altLang="ko-KR" sz="1050" dirty="0">
                <a:solidFill>
                  <a:srgbClr val="41414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]</a:t>
            </a:r>
          </a:p>
          <a:p>
            <a:pPr algn="ctr">
              <a:lnSpc>
                <a:spcPct val="120000"/>
              </a:lnSpc>
            </a:pPr>
            <a:r>
              <a:rPr lang="ko-KR" altLang="en-US" sz="1100" dirty="0">
                <a:solidFill>
                  <a:srgbClr val="41414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지역주민 및 전문가 상생강화</a:t>
            </a:r>
            <a:endParaRPr lang="en-US" sz="1100" dirty="0">
              <a:solidFill>
                <a:srgbClr val="41414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59" name="TextBox 34">
            <a:extLst>
              <a:ext uri="{FF2B5EF4-FFF2-40B4-BE49-F238E27FC236}">
                <a16:creationId xmlns:a16="http://schemas.microsoft.com/office/drawing/2014/main" id="{223DE364-ABD7-455F-9F99-470A5AA40D32}"/>
              </a:ext>
            </a:extLst>
          </p:cNvPr>
          <p:cNvSpPr txBox="1"/>
          <p:nvPr/>
        </p:nvSpPr>
        <p:spPr>
          <a:xfrm>
            <a:off x="2904609" y="4765435"/>
            <a:ext cx="2171447" cy="1025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850" dirty="0">
                <a:solidFill>
                  <a:srgbClr val="41414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전문가 참여 시스템 개선</a:t>
            </a:r>
          </a:p>
          <a:p>
            <a:pPr>
              <a:lnSpc>
                <a:spcPct val="120000"/>
              </a:lnSpc>
            </a:pPr>
            <a:endParaRPr lang="en-US" altLang="ko-KR" sz="85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시민 소통 강화를 통해 시민과 공감대 확대</a:t>
            </a:r>
          </a:p>
          <a:p>
            <a:pPr>
              <a:lnSpc>
                <a:spcPct val="120000"/>
              </a:lnSpc>
            </a:pPr>
            <a:r>
              <a:rPr lang="en-US" altLang="ko-KR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- </a:t>
            </a: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실질적 참여 </a:t>
            </a:r>
            <a:r>
              <a:rPr lang="en-US" altLang="ko-KR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8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시민목소리위원회</a:t>
            </a: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활성화</a:t>
            </a:r>
          </a:p>
          <a:p>
            <a:pPr>
              <a:lnSpc>
                <a:spcPct val="120000"/>
              </a:lnSpc>
            </a:pPr>
            <a:r>
              <a:rPr lang="en-US" altLang="ko-KR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- </a:t>
            </a: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홍보 채널 다각화 </a:t>
            </a:r>
            <a:r>
              <a:rPr lang="en-US" altLang="ko-KR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고객 중심 </a:t>
            </a:r>
            <a:r>
              <a:rPr lang="en-US" altLang="ko-KR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SNS </a:t>
            </a: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운영</a:t>
            </a:r>
          </a:p>
          <a:p>
            <a:pPr>
              <a:lnSpc>
                <a:spcPct val="120000"/>
              </a:lnSpc>
            </a:pP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</a:t>
            </a:r>
            <a:r>
              <a:rPr lang="en-US" altLang="ko-KR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- </a:t>
            </a: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지역공동체 강화 </a:t>
            </a:r>
            <a:r>
              <a:rPr lang="en-US" altLang="ko-KR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8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상생협의회 운영 확대</a:t>
            </a:r>
            <a:endParaRPr lang="ko-KR" altLang="en-US" sz="850" dirty="0">
              <a:solidFill>
                <a:srgbClr val="414141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C9CAE793-922C-4864-A7CE-C1A421151125}"/>
              </a:ext>
            </a:extLst>
          </p:cNvPr>
          <p:cNvGrpSpPr/>
          <p:nvPr/>
        </p:nvGrpSpPr>
        <p:grpSpPr>
          <a:xfrm>
            <a:off x="5217046" y="2636912"/>
            <a:ext cx="4231211" cy="3797590"/>
            <a:chOff x="10668000" y="2511025"/>
            <a:chExt cx="7772400" cy="6975875"/>
          </a:xfrm>
        </p:grpSpPr>
        <p:grpSp>
          <p:nvGrpSpPr>
            <p:cNvPr id="84" name="그룹 1029">
              <a:extLst>
                <a:ext uri="{FF2B5EF4-FFF2-40B4-BE49-F238E27FC236}">
                  <a16:creationId xmlns:a16="http://schemas.microsoft.com/office/drawing/2014/main" id="{E0E8E368-9AFC-4470-915A-B5D139C306F9}"/>
                </a:ext>
              </a:extLst>
            </p:cNvPr>
            <p:cNvGrpSpPr/>
            <p:nvPr/>
          </p:nvGrpSpPr>
          <p:grpSpPr>
            <a:xfrm>
              <a:off x="10668000" y="2511025"/>
              <a:ext cx="7772400" cy="565362"/>
              <a:chOff x="7848283" y="3269134"/>
              <a:chExt cx="7772400" cy="565362"/>
            </a:xfrm>
          </p:grpSpPr>
          <p:sp>
            <p:nvSpPr>
              <p:cNvPr id="106" name="Object 88">
                <a:extLst>
                  <a:ext uri="{FF2B5EF4-FFF2-40B4-BE49-F238E27FC236}">
                    <a16:creationId xmlns:a16="http://schemas.microsoft.com/office/drawing/2014/main" id="{93E61AFB-71D4-4AA6-9678-67553746727E}"/>
                  </a:ext>
                </a:extLst>
              </p:cNvPr>
              <p:cNvSpPr txBox="1"/>
              <p:nvPr/>
            </p:nvSpPr>
            <p:spPr>
              <a:xfrm>
                <a:off x="8299727" y="3269134"/>
                <a:ext cx="7320956" cy="565362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열린</a:t>
                </a:r>
                <a:r>
                  <a:rPr lang="en-US" altLang="ko-KR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·</a:t>
                </a:r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성숙된</a:t>
                </a:r>
                <a:r>
                  <a:rPr lang="en-US" altLang="ko-KR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·</a:t>
                </a:r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생산적 노사문화 구축</a:t>
                </a:r>
              </a:p>
            </p:txBody>
          </p:sp>
          <p:grpSp>
            <p:nvGrpSpPr>
              <p:cNvPr id="107" name="그룹 1030">
                <a:extLst>
                  <a:ext uri="{FF2B5EF4-FFF2-40B4-BE49-F238E27FC236}">
                    <a16:creationId xmlns:a16="http://schemas.microsoft.com/office/drawing/2014/main" id="{66F5412B-9903-4C7D-9F90-0BA8386988EA}"/>
                  </a:ext>
                </a:extLst>
              </p:cNvPr>
              <p:cNvGrpSpPr/>
              <p:nvPr/>
            </p:nvGrpSpPr>
            <p:grpSpPr>
              <a:xfrm>
                <a:off x="7848283" y="3365932"/>
                <a:ext cx="361291" cy="361291"/>
                <a:chOff x="7848283" y="3365932"/>
                <a:chExt cx="361291" cy="361291"/>
              </a:xfrm>
            </p:grpSpPr>
            <p:pic>
              <p:nvPicPr>
                <p:cNvPr id="108" name="Object 89">
                  <a:extLst>
                    <a:ext uri="{FF2B5EF4-FFF2-40B4-BE49-F238E27FC236}">
                      <a16:creationId xmlns:a16="http://schemas.microsoft.com/office/drawing/2014/main" id="{BFB397E8-FB56-48ED-B17B-3E17383002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duotone>
                    <a:schemeClr val="accent5">
                      <a:shade val="45000"/>
                      <a:satMod val="135000"/>
                    </a:schemeClr>
                    <a:prstClr val="white"/>
                  </a:duotone>
                </a:blip>
                <a:stretch>
                  <a:fillRect/>
                </a:stretch>
              </p:blipFill>
              <p:spPr>
                <a:xfrm>
                  <a:off x="7848283" y="3365932"/>
                  <a:ext cx="361291" cy="36129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85" name="그룹 1003">
              <a:extLst>
                <a:ext uri="{FF2B5EF4-FFF2-40B4-BE49-F238E27FC236}">
                  <a16:creationId xmlns:a16="http://schemas.microsoft.com/office/drawing/2014/main" id="{6BFC7438-51EC-45A3-B0DD-F629F770B9DD}"/>
                </a:ext>
              </a:extLst>
            </p:cNvPr>
            <p:cNvGrpSpPr/>
            <p:nvPr/>
          </p:nvGrpSpPr>
          <p:grpSpPr>
            <a:xfrm>
              <a:off x="11007604" y="3738768"/>
              <a:ext cx="1731066" cy="1731066"/>
              <a:chOff x="6226191" y="3514971"/>
              <a:chExt cx="1731066" cy="1731066"/>
            </a:xfrm>
          </p:grpSpPr>
          <p:grpSp>
            <p:nvGrpSpPr>
              <p:cNvPr id="103" name="그룹 1004">
                <a:extLst>
                  <a:ext uri="{FF2B5EF4-FFF2-40B4-BE49-F238E27FC236}">
                    <a16:creationId xmlns:a16="http://schemas.microsoft.com/office/drawing/2014/main" id="{A199A045-2898-437F-BC13-EBA06217FAFF}"/>
                  </a:ext>
                </a:extLst>
              </p:cNvPr>
              <p:cNvGrpSpPr/>
              <p:nvPr/>
            </p:nvGrpSpPr>
            <p:grpSpPr>
              <a:xfrm>
                <a:off x="6226191" y="3514971"/>
                <a:ext cx="1731066" cy="1731066"/>
                <a:chOff x="6226191" y="3514971"/>
                <a:chExt cx="1731066" cy="1731066"/>
              </a:xfrm>
            </p:grpSpPr>
            <p:pic>
              <p:nvPicPr>
                <p:cNvPr id="105" name="Object 11">
                  <a:extLst>
                    <a:ext uri="{FF2B5EF4-FFF2-40B4-BE49-F238E27FC236}">
                      <a16:creationId xmlns:a16="http://schemas.microsoft.com/office/drawing/2014/main" id="{F1842569-D820-4601-A36A-D35185D7E3F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print">
                  <a:grayscl/>
                </a:blip>
                <a:stretch>
                  <a:fillRect/>
                </a:stretch>
              </p:blipFill>
              <p:spPr>
                <a:xfrm>
                  <a:off x="6226191" y="3514971"/>
                  <a:ext cx="1731066" cy="1731066"/>
                </a:xfrm>
                <a:prstGeom prst="rect">
                  <a:avLst/>
                </a:prstGeom>
              </p:spPr>
            </p:pic>
          </p:grpSp>
          <p:sp>
            <p:nvSpPr>
              <p:cNvPr id="104" name="Object 14">
                <a:extLst>
                  <a:ext uri="{FF2B5EF4-FFF2-40B4-BE49-F238E27FC236}">
                    <a16:creationId xmlns:a16="http://schemas.microsoft.com/office/drawing/2014/main" id="{1C22799F-696F-45A8-A108-D380C541E07D}"/>
                  </a:ext>
                </a:extLst>
              </p:cNvPr>
              <p:cNvSpPr txBox="1"/>
              <p:nvPr/>
            </p:nvSpPr>
            <p:spPr>
              <a:xfrm>
                <a:off x="6419654" y="3984738"/>
                <a:ext cx="1344207" cy="7915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ko-KR" altLang="en-US" sz="1100" dirty="0"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열린</a:t>
                </a:r>
                <a:endParaRPr lang="en-US" altLang="ko-KR" sz="11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  <a:p>
                <a:pPr algn="ctr"/>
                <a:r>
                  <a:rPr lang="ko-KR" altLang="en-US" sz="1100" dirty="0"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노사문화</a:t>
                </a:r>
                <a:endParaRPr lang="en-US" sz="11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</p:grpSp>
        <p:grpSp>
          <p:nvGrpSpPr>
            <p:cNvPr id="86" name="그룹 1005">
              <a:extLst>
                <a:ext uri="{FF2B5EF4-FFF2-40B4-BE49-F238E27FC236}">
                  <a16:creationId xmlns:a16="http://schemas.microsoft.com/office/drawing/2014/main" id="{66A0185C-6CC3-4680-BCA8-B930CE580F06}"/>
                </a:ext>
              </a:extLst>
            </p:cNvPr>
            <p:cNvGrpSpPr/>
            <p:nvPr/>
          </p:nvGrpSpPr>
          <p:grpSpPr>
            <a:xfrm>
              <a:off x="10918612" y="7755834"/>
              <a:ext cx="1731066" cy="1731066"/>
              <a:chOff x="6137199" y="7181957"/>
              <a:chExt cx="1731066" cy="1731066"/>
            </a:xfrm>
          </p:grpSpPr>
          <p:grpSp>
            <p:nvGrpSpPr>
              <p:cNvPr id="100" name="그룹 1006">
                <a:extLst>
                  <a:ext uri="{FF2B5EF4-FFF2-40B4-BE49-F238E27FC236}">
                    <a16:creationId xmlns:a16="http://schemas.microsoft.com/office/drawing/2014/main" id="{B5D45206-C696-4D2E-BA49-8785F8FF2F86}"/>
                  </a:ext>
                </a:extLst>
              </p:cNvPr>
              <p:cNvGrpSpPr/>
              <p:nvPr/>
            </p:nvGrpSpPr>
            <p:grpSpPr>
              <a:xfrm>
                <a:off x="6137199" y="7181957"/>
                <a:ext cx="1731066" cy="1731066"/>
                <a:chOff x="6137199" y="7181957"/>
                <a:chExt cx="1731066" cy="1731066"/>
              </a:xfrm>
            </p:grpSpPr>
            <p:pic>
              <p:nvPicPr>
                <p:cNvPr id="102" name="Object 17">
                  <a:extLst>
                    <a:ext uri="{FF2B5EF4-FFF2-40B4-BE49-F238E27FC236}">
                      <a16:creationId xmlns:a16="http://schemas.microsoft.com/office/drawing/2014/main" id="{954F1A1F-9284-48ED-8CFF-1871B1D3F8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print">
                  <a:grayscl/>
                </a:blip>
                <a:stretch>
                  <a:fillRect/>
                </a:stretch>
              </p:blipFill>
              <p:spPr>
                <a:xfrm>
                  <a:off x="6137199" y="7181957"/>
                  <a:ext cx="1731066" cy="1731066"/>
                </a:xfrm>
                <a:prstGeom prst="rect">
                  <a:avLst/>
                </a:prstGeom>
              </p:spPr>
            </p:pic>
          </p:grpSp>
          <p:sp>
            <p:nvSpPr>
              <p:cNvPr id="101" name="Object 20">
                <a:extLst>
                  <a:ext uri="{FF2B5EF4-FFF2-40B4-BE49-F238E27FC236}">
                    <a16:creationId xmlns:a16="http://schemas.microsoft.com/office/drawing/2014/main" id="{5DC104EE-05DF-475A-8D49-246439C5BA50}"/>
                  </a:ext>
                </a:extLst>
              </p:cNvPr>
              <p:cNvSpPr txBox="1"/>
              <p:nvPr/>
            </p:nvSpPr>
            <p:spPr>
              <a:xfrm>
                <a:off x="6330660" y="7651724"/>
                <a:ext cx="1344207" cy="7915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ko-KR" altLang="en-US" sz="1100" kern="0" spc="-100" dirty="0">
                    <a:latin typeface="나눔스퀘어OTF Bold" panose="020B0600000101010101" pitchFamily="34" charset="-127"/>
                    <a:ea typeface="나눔스퀘어OTF Bold" panose="020B0600000101010101" pitchFamily="34" charset="-127"/>
                    <a:cs typeface="Pretendard" pitchFamily="34" charset="0"/>
                  </a:rPr>
                  <a:t>생산적</a:t>
                </a:r>
                <a:endParaRPr lang="en-US" altLang="ko-KR" sz="1100" kern="0" spc="-1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endParaRPr>
              </a:p>
              <a:p>
                <a:pPr algn="ctr"/>
                <a:r>
                  <a:rPr lang="ko-KR" altLang="en-US" sz="1100" dirty="0"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노사문화</a:t>
                </a:r>
                <a:endParaRPr lang="en-US" sz="11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</p:grpSp>
        <p:grpSp>
          <p:nvGrpSpPr>
            <p:cNvPr id="87" name="그룹 1007">
              <a:extLst>
                <a:ext uri="{FF2B5EF4-FFF2-40B4-BE49-F238E27FC236}">
                  <a16:creationId xmlns:a16="http://schemas.microsoft.com/office/drawing/2014/main" id="{89492E45-CE88-4066-A28B-78529EDACF73}"/>
                </a:ext>
              </a:extLst>
            </p:cNvPr>
            <p:cNvGrpSpPr/>
            <p:nvPr/>
          </p:nvGrpSpPr>
          <p:grpSpPr>
            <a:xfrm>
              <a:off x="11908734" y="5796168"/>
              <a:ext cx="1731066" cy="1731066"/>
              <a:chOff x="7127321" y="5397359"/>
              <a:chExt cx="1731066" cy="1731066"/>
            </a:xfrm>
          </p:grpSpPr>
          <p:grpSp>
            <p:nvGrpSpPr>
              <p:cNvPr id="97" name="그룹 1008">
                <a:extLst>
                  <a:ext uri="{FF2B5EF4-FFF2-40B4-BE49-F238E27FC236}">
                    <a16:creationId xmlns:a16="http://schemas.microsoft.com/office/drawing/2014/main" id="{851CAEC2-9946-420E-AB28-72FBE0DE90BE}"/>
                  </a:ext>
                </a:extLst>
              </p:cNvPr>
              <p:cNvGrpSpPr/>
              <p:nvPr/>
            </p:nvGrpSpPr>
            <p:grpSpPr>
              <a:xfrm>
                <a:off x="7127321" y="5397359"/>
                <a:ext cx="1731066" cy="1731066"/>
                <a:chOff x="7127321" y="5397359"/>
                <a:chExt cx="1731066" cy="1731066"/>
              </a:xfrm>
            </p:grpSpPr>
            <p:pic>
              <p:nvPicPr>
                <p:cNvPr id="99" name="Object 23">
                  <a:extLst>
                    <a:ext uri="{FF2B5EF4-FFF2-40B4-BE49-F238E27FC236}">
                      <a16:creationId xmlns:a16="http://schemas.microsoft.com/office/drawing/2014/main" id="{1F2A2EFD-BB98-498A-B4EA-4029D2F0EB5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print">
                  <a:grayscl/>
                </a:blip>
                <a:stretch>
                  <a:fillRect/>
                </a:stretch>
              </p:blipFill>
              <p:spPr>
                <a:xfrm>
                  <a:off x="7127321" y="5397359"/>
                  <a:ext cx="1731066" cy="1731066"/>
                </a:xfrm>
                <a:prstGeom prst="rect">
                  <a:avLst/>
                </a:prstGeom>
              </p:spPr>
            </p:pic>
          </p:grpSp>
          <p:sp>
            <p:nvSpPr>
              <p:cNvPr id="98" name="Object 26">
                <a:extLst>
                  <a:ext uri="{FF2B5EF4-FFF2-40B4-BE49-F238E27FC236}">
                    <a16:creationId xmlns:a16="http://schemas.microsoft.com/office/drawing/2014/main" id="{F140D864-3623-4793-9708-856A60EDE956}"/>
                  </a:ext>
                </a:extLst>
              </p:cNvPr>
              <p:cNvSpPr txBox="1"/>
              <p:nvPr/>
            </p:nvSpPr>
            <p:spPr>
              <a:xfrm>
                <a:off x="7320784" y="5867130"/>
                <a:ext cx="1344207" cy="7915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ko-KR" altLang="en-US" sz="1100" dirty="0"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성숙된</a:t>
                </a:r>
                <a:endParaRPr lang="en-US" altLang="ko-KR" sz="11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  <a:p>
                <a:pPr algn="ctr"/>
                <a:r>
                  <a:rPr lang="ko-KR" altLang="en-US" sz="1100" dirty="0"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노사문화</a:t>
                </a:r>
                <a:endParaRPr lang="en-US" sz="11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3A3B3CF4-4C87-40BF-A696-EBEF2A24AB0E}"/>
                </a:ext>
              </a:extLst>
            </p:cNvPr>
            <p:cNvGrpSpPr/>
            <p:nvPr/>
          </p:nvGrpSpPr>
          <p:grpSpPr>
            <a:xfrm>
              <a:off x="13701503" y="3904325"/>
              <a:ext cx="4114798" cy="1208684"/>
              <a:chOff x="10484513" y="3862490"/>
              <a:chExt cx="4114798" cy="1208684"/>
            </a:xfrm>
          </p:grpSpPr>
          <p:sp>
            <p:nvSpPr>
              <p:cNvPr id="95" name="Object 29">
                <a:extLst>
                  <a:ext uri="{FF2B5EF4-FFF2-40B4-BE49-F238E27FC236}">
                    <a16:creationId xmlns:a16="http://schemas.microsoft.com/office/drawing/2014/main" id="{A71A62EC-D8CD-4E0E-A2D8-8AAF79CA4CA7}"/>
                  </a:ext>
                </a:extLst>
              </p:cNvPr>
              <p:cNvSpPr txBox="1"/>
              <p:nvPr/>
            </p:nvSpPr>
            <p:spPr>
              <a:xfrm>
                <a:off x="10898979" y="4209703"/>
                <a:ext cx="3700332" cy="86147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ko-KR" sz="105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- </a:t>
                </a:r>
                <a:r>
                  <a:rPr lang="ko-KR" altLang="en-US" sz="105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소통채널 다양화</a:t>
                </a:r>
                <a:endParaRPr lang="en-US" altLang="ko-KR" sz="1050" dirty="0">
                  <a:solidFill>
                    <a:srgbClr val="41414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ko-KR" sz="105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- </a:t>
                </a:r>
                <a:r>
                  <a:rPr lang="ko-KR" altLang="en-US" sz="105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경영참여 활성화 및 피드백 강화</a:t>
                </a:r>
                <a:endParaRPr lang="en-US" sz="1050" dirty="0">
                  <a:solidFill>
                    <a:srgbClr val="41414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sp>
            <p:nvSpPr>
              <p:cNvPr id="96" name="Object 30">
                <a:extLst>
                  <a:ext uri="{FF2B5EF4-FFF2-40B4-BE49-F238E27FC236}">
                    <a16:creationId xmlns:a16="http://schemas.microsoft.com/office/drawing/2014/main" id="{65A8BA6F-48DD-4410-9AA4-A2AB73A0167B}"/>
                  </a:ext>
                </a:extLst>
              </p:cNvPr>
              <p:cNvSpPr txBox="1"/>
              <p:nvPr/>
            </p:nvSpPr>
            <p:spPr>
              <a:xfrm>
                <a:off x="10484513" y="3862490"/>
                <a:ext cx="2362200" cy="480557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ko-KR" altLang="en-US" sz="1100" dirty="0">
                    <a:solidFill>
                      <a:srgbClr val="414141"/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  <a:cs typeface="Pretendard" pitchFamily="34" charset="0"/>
                  </a:rPr>
                  <a:t>◆ 열린 노사문화</a:t>
                </a:r>
                <a:endParaRPr lang="en-US" sz="1100" dirty="0">
                  <a:solidFill>
                    <a:srgbClr val="41414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</p:grpSp>
        <p:grpSp>
          <p:nvGrpSpPr>
            <p:cNvPr id="89" name="그룹 1015">
              <a:extLst>
                <a:ext uri="{FF2B5EF4-FFF2-40B4-BE49-F238E27FC236}">
                  <a16:creationId xmlns:a16="http://schemas.microsoft.com/office/drawing/2014/main" id="{24E2481F-D1FE-42F4-9BB2-6C45688A9323}"/>
                </a:ext>
              </a:extLst>
            </p:cNvPr>
            <p:cNvGrpSpPr/>
            <p:nvPr/>
          </p:nvGrpSpPr>
          <p:grpSpPr>
            <a:xfrm>
              <a:off x="13625303" y="8076614"/>
              <a:ext cx="2937486" cy="1184414"/>
              <a:chOff x="10408313" y="7684699"/>
              <a:chExt cx="2937486" cy="1184414"/>
            </a:xfrm>
          </p:grpSpPr>
          <p:sp>
            <p:nvSpPr>
              <p:cNvPr id="93" name="Object 49">
                <a:extLst>
                  <a:ext uri="{FF2B5EF4-FFF2-40B4-BE49-F238E27FC236}">
                    <a16:creationId xmlns:a16="http://schemas.microsoft.com/office/drawing/2014/main" id="{5F733759-7170-420F-937F-E66D59E83212}"/>
                  </a:ext>
                </a:extLst>
              </p:cNvPr>
              <p:cNvSpPr txBox="1"/>
              <p:nvPr/>
            </p:nvSpPr>
            <p:spPr>
              <a:xfrm>
                <a:off x="10789312" y="7974780"/>
                <a:ext cx="2556487" cy="89433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ko-KR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" pitchFamily="34" charset="0"/>
                  </a:rPr>
                  <a:t>- </a:t>
                </a:r>
                <a:r>
                  <a:rPr lang="ko-KR" altLang="en-US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" pitchFamily="34" charset="0"/>
                  </a:rPr>
                  <a:t>노사관계 역량 고도화</a:t>
                </a:r>
                <a:endParaRPr lang="en-US" altLang="ko-KR" sz="1050" kern="0" spc="-100" dirty="0">
                  <a:solidFill>
                    <a:srgbClr val="41414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Pretendard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ko-KR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- </a:t>
                </a:r>
                <a:r>
                  <a:rPr lang="ko-KR" altLang="en-US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전사적 사회공헌</a:t>
                </a:r>
                <a:endParaRPr lang="en-US" sz="10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sp>
            <p:nvSpPr>
              <p:cNvPr id="94" name="Object 50">
                <a:extLst>
                  <a:ext uri="{FF2B5EF4-FFF2-40B4-BE49-F238E27FC236}">
                    <a16:creationId xmlns:a16="http://schemas.microsoft.com/office/drawing/2014/main" id="{2E228E6F-D9BB-420E-8F4E-ADE1C2604B02}"/>
                  </a:ext>
                </a:extLst>
              </p:cNvPr>
              <p:cNvSpPr txBox="1"/>
              <p:nvPr/>
            </p:nvSpPr>
            <p:spPr>
              <a:xfrm>
                <a:off x="10408313" y="7684699"/>
                <a:ext cx="2556486" cy="480557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ko-KR" altLang="en-US" sz="1100" dirty="0">
                    <a:solidFill>
                      <a:srgbClr val="414141"/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  <a:cs typeface="Pretendard" pitchFamily="34" charset="0"/>
                  </a:rPr>
                  <a:t>◆ 생산적 노사문화</a:t>
                </a:r>
                <a:endParaRPr lang="en-US" sz="10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</p:grpSp>
        <p:grpSp>
          <p:nvGrpSpPr>
            <p:cNvPr id="90" name="그룹 1017">
              <a:extLst>
                <a:ext uri="{FF2B5EF4-FFF2-40B4-BE49-F238E27FC236}">
                  <a16:creationId xmlns:a16="http://schemas.microsoft.com/office/drawing/2014/main" id="{DC10B52E-BF1A-4697-A33F-135FDAAAC84F}"/>
                </a:ext>
              </a:extLst>
            </p:cNvPr>
            <p:cNvGrpSpPr/>
            <p:nvPr/>
          </p:nvGrpSpPr>
          <p:grpSpPr>
            <a:xfrm>
              <a:off x="13659560" y="6006115"/>
              <a:ext cx="2979427" cy="1203338"/>
              <a:chOff x="10442570" y="5789268"/>
              <a:chExt cx="2979427" cy="1203338"/>
            </a:xfrm>
          </p:grpSpPr>
          <p:sp>
            <p:nvSpPr>
              <p:cNvPr id="91" name="Object 56">
                <a:extLst>
                  <a:ext uri="{FF2B5EF4-FFF2-40B4-BE49-F238E27FC236}">
                    <a16:creationId xmlns:a16="http://schemas.microsoft.com/office/drawing/2014/main" id="{49F32F6D-D4A9-4235-B4DD-1EB512B6622A}"/>
                  </a:ext>
                </a:extLst>
              </p:cNvPr>
              <p:cNvSpPr txBox="1"/>
              <p:nvPr/>
            </p:nvSpPr>
            <p:spPr>
              <a:xfrm>
                <a:off x="10865512" y="6098273"/>
                <a:ext cx="2556485" cy="89433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" pitchFamily="34" charset="0"/>
                  </a:rPr>
                  <a:t>- </a:t>
                </a:r>
                <a:r>
                  <a:rPr lang="ko-KR" altLang="en-US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  <a:cs typeface="Pretendard" pitchFamily="34" charset="0"/>
                  </a:rPr>
                  <a:t>차별 없는 일터 조성</a:t>
                </a:r>
                <a:endParaRPr lang="en-US" altLang="ko-KR" sz="1050" kern="0" spc="-100" dirty="0">
                  <a:solidFill>
                    <a:srgbClr val="41414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Pretendard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altLang="ko-KR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- </a:t>
                </a:r>
                <a:r>
                  <a:rPr lang="ko-KR" altLang="en-US" sz="1050" kern="0" spc="-100" dirty="0">
                    <a:solidFill>
                      <a:srgbClr val="414141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일과 생활의 균형 실현</a:t>
                </a:r>
                <a:endParaRPr lang="en-US" sz="10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sp>
            <p:nvSpPr>
              <p:cNvPr id="92" name="Object 57">
                <a:extLst>
                  <a:ext uri="{FF2B5EF4-FFF2-40B4-BE49-F238E27FC236}">
                    <a16:creationId xmlns:a16="http://schemas.microsoft.com/office/drawing/2014/main" id="{B87D4E51-0FDC-4489-8422-B9787AE3F1AA}"/>
                  </a:ext>
                </a:extLst>
              </p:cNvPr>
              <p:cNvSpPr txBox="1"/>
              <p:nvPr/>
            </p:nvSpPr>
            <p:spPr>
              <a:xfrm>
                <a:off x="10442570" y="5789268"/>
                <a:ext cx="2522230" cy="480557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lang="ko-KR" altLang="en-US" sz="1100" dirty="0">
                    <a:solidFill>
                      <a:srgbClr val="414141"/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  <a:cs typeface="Pretendard" pitchFamily="34" charset="0"/>
                  </a:rPr>
                  <a:t>◆ 성숙된 노사문화</a:t>
                </a:r>
                <a:endParaRPr lang="en-US" sz="1000" dirty="0"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366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그룹 186">
            <a:extLst>
              <a:ext uri="{FF2B5EF4-FFF2-40B4-BE49-F238E27FC236}">
                <a16:creationId xmlns:a16="http://schemas.microsoft.com/office/drawing/2014/main" id="{F6225B31-169A-4F74-AAF4-6F5A93D4DA76}"/>
              </a:ext>
            </a:extLst>
          </p:cNvPr>
          <p:cNvGrpSpPr/>
          <p:nvPr/>
        </p:nvGrpSpPr>
        <p:grpSpPr>
          <a:xfrm>
            <a:off x="6605070" y="1145440"/>
            <a:ext cx="2538930" cy="1293082"/>
            <a:chOff x="12116571" y="-253411"/>
            <a:chExt cx="6171429" cy="3242857"/>
          </a:xfrm>
        </p:grpSpPr>
        <p:pic>
          <p:nvPicPr>
            <p:cNvPr id="188" name="Object 86">
              <a:extLst>
                <a:ext uri="{FF2B5EF4-FFF2-40B4-BE49-F238E27FC236}">
                  <a16:creationId xmlns:a16="http://schemas.microsoft.com/office/drawing/2014/main" id="{8F8F1AC6-E3FE-4383-8A18-0C57EC1D98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t="11227" b="10336"/>
            <a:stretch/>
          </p:blipFill>
          <p:spPr>
            <a:xfrm>
              <a:off x="12116571" y="-235635"/>
              <a:ext cx="6171429" cy="3225081"/>
            </a:xfrm>
            <a:prstGeom prst="rect">
              <a:avLst/>
            </a:prstGeom>
          </p:spPr>
        </p:pic>
        <p:sp>
          <p:nvSpPr>
            <p:cNvPr id="189" name="직사각형 188">
              <a:extLst>
                <a:ext uri="{FF2B5EF4-FFF2-40B4-BE49-F238E27FC236}">
                  <a16:creationId xmlns:a16="http://schemas.microsoft.com/office/drawing/2014/main" id="{AB2EDFDC-7F09-4447-99A9-BEA822E0753A}"/>
                </a:ext>
              </a:extLst>
            </p:cNvPr>
            <p:cNvSpPr/>
            <p:nvPr/>
          </p:nvSpPr>
          <p:spPr>
            <a:xfrm>
              <a:off x="12116571" y="-253411"/>
              <a:ext cx="6171429" cy="3225081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체감형 사업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379ECC7-0A44-4094-A290-CA0408C89234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9EF5C1AF-119E-404E-B913-EAE771A31393}"/>
              </a:ext>
            </a:extLst>
          </p:cNvPr>
          <p:cNvSpPr txBox="1"/>
          <p:nvPr/>
        </p:nvSpPr>
        <p:spPr>
          <a:xfrm>
            <a:off x="179512" y="1393526"/>
            <a:ext cx="62301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시민중심 문화예술 공연 추진</a:t>
            </a:r>
          </a:p>
        </p:txBody>
      </p:sp>
      <p:grpSp>
        <p:nvGrpSpPr>
          <p:cNvPr id="20" name="그룹 1001">
            <a:extLst>
              <a:ext uri="{FF2B5EF4-FFF2-40B4-BE49-F238E27FC236}">
                <a16:creationId xmlns:a16="http://schemas.microsoft.com/office/drawing/2014/main" id="{D47A7443-78D8-43CB-BA80-0CBFF8871E09}"/>
              </a:ext>
            </a:extLst>
          </p:cNvPr>
          <p:cNvGrpSpPr/>
          <p:nvPr/>
        </p:nvGrpSpPr>
        <p:grpSpPr>
          <a:xfrm>
            <a:off x="4593322" y="2438522"/>
            <a:ext cx="4604526" cy="4437112"/>
            <a:chOff x="17878906" y="2892694"/>
            <a:chExt cx="29058783" cy="7357143"/>
          </a:xfrm>
        </p:grpSpPr>
        <p:pic>
          <p:nvPicPr>
            <p:cNvPr id="22" name="Object 2">
              <a:extLst>
                <a:ext uri="{FF2B5EF4-FFF2-40B4-BE49-F238E27FC236}">
                  <a16:creationId xmlns:a16="http://schemas.microsoft.com/office/drawing/2014/main" id="{15A3AF58-724E-42A6-95C3-418961E87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grpSp>
        <p:nvGrpSpPr>
          <p:cNvPr id="29" name="그룹 1001">
            <a:extLst>
              <a:ext uri="{FF2B5EF4-FFF2-40B4-BE49-F238E27FC236}">
                <a16:creationId xmlns:a16="http://schemas.microsoft.com/office/drawing/2014/main" id="{D413114D-7055-4C0A-B46C-36F7D64CEE95}"/>
              </a:ext>
            </a:extLst>
          </p:cNvPr>
          <p:cNvGrpSpPr/>
          <p:nvPr/>
        </p:nvGrpSpPr>
        <p:grpSpPr>
          <a:xfrm>
            <a:off x="-9269" y="2438523"/>
            <a:ext cx="4604526" cy="4421667"/>
            <a:chOff x="17878906" y="2892694"/>
            <a:chExt cx="29058783" cy="7357143"/>
          </a:xfrm>
        </p:grpSpPr>
        <p:pic>
          <p:nvPicPr>
            <p:cNvPr id="30" name="Object 2">
              <a:extLst>
                <a:ext uri="{FF2B5EF4-FFF2-40B4-BE49-F238E27FC236}">
                  <a16:creationId xmlns:a16="http://schemas.microsoft.com/office/drawing/2014/main" id="{95B36E9C-FBD8-4C8F-A142-23E36357C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sp>
        <p:nvSpPr>
          <p:cNvPr id="83" name="사각형: 둥근 모서리 82">
            <a:extLst>
              <a:ext uri="{FF2B5EF4-FFF2-40B4-BE49-F238E27FC236}">
                <a16:creationId xmlns:a16="http://schemas.microsoft.com/office/drawing/2014/main" id="{A2910898-217F-46BF-974F-1E4171136CE4}"/>
              </a:ext>
            </a:extLst>
          </p:cNvPr>
          <p:cNvSpPr/>
          <p:nvPr/>
        </p:nvSpPr>
        <p:spPr>
          <a:xfrm>
            <a:off x="206052" y="2245926"/>
            <a:ext cx="4163234" cy="400311"/>
          </a:xfrm>
          <a:prstGeom prst="roundRect">
            <a:avLst>
              <a:gd name="adj" fmla="val 49167"/>
            </a:avLst>
          </a:prstGeom>
          <a:solidFill>
            <a:srgbClr val="4F5E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시민이 만족하는 다양한 공연 확대 추진</a:t>
            </a:r>
          </a:p>
        </p:txBody>
      </p:sp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FB3EDC3D-11CF-4383-9D81-B1928BD38A3C}"/>
              </a:ext>
            </a:extLst>
          </p:cNvPr>
          <p:cNvSpPr/>
          <p:nvPr/>
        </p:nvSpPr>
        <p:spPr>
          <a:xfrm>
            <a:off x="4914045" y="2252470"/>
            <a:ext cx="3963079" cy="400311"/>
          </a:xfrm>
          <a:prstGeom prst="roundRect">
            <a:avLst>
              <a:gd name="adj" fmla="val 491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시민 누구나 편하고 쉽게 이용하는 공연장 구현</a:t>
            </a:r>
          </a:p>
        </p:txBody>
      </p:sp>
      <p:grpSp>
        <p:nvGrpSpPr>
          <p:cNvPr id="161" name="그룹 160">
            <a:extLst>
              <a:ext uri="{FF2B5EF4-FFF2-40B4-BE49-F238E27FC236}">
                <a16:creationId xmlns:a16="http://schemas.microsoft.com/office/drawing/2014/main" id="{79DA52F1-5E58-4D5C-870A-1FA887F699B2}"/>
              </a:ext>
            </a:extLst>
          </p:cNvPr>
          <p:cNvGrpSpPr/>
          <p:nvPr/>
        </p:nvGrpSpPr>
        <p:grpSpPr>
          <a:xfrm>
            <a:off x="4818746" y="3202827"/>
            <a:ext cx="4572478" cy="3152107"/>
            <a:chOff x="10364212" y="4530878"/>
            <a:chExt cx="7400534" cy="5101674"/>
          </a:xfrm>
        </p:grpSpPr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10A648D9-6A26-4C3B-AC2E-315D3F952F6C}"/>
                </a:ext>
              </a:extLst>
            </p:cNvPr>
            <p:cNvSpPr txBox="1"/>
            <p:nvPr/>
          </p:nvSpPr>
          <p:spPr>
            <a:xfrm>
              <a:off x="11592546" y="6438902"/>
              <a:ext cx="6172200" cy="4981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 latinLnBrk="1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공연장 활용도 제고와 다양성 확대</a:t>
              </a:r>
            </a:p>
          </p:txBody>
        </p:sp>
        <p:sp>
          <p:nvSpPr>
            <p:cNvPr id="163" name="사각형: 둥근 모서리 162">
              <a:extLst>
                <a:ext uri="{FF2B5EF4-FFF2-40B4-BE49-F238E27FC236}">
                  <a16:creationId xmlns:a16="http://schemas.microsoft.com/office/drawing/2014/main" id="{13650902-6C41-45A8-863D-BEAAC196B8C1}"/>
                </a:ext>
              </a:extLst>
            </p:cNvPr>
            <p:cNvSpPr/>
            <p:nvPr/>
          </p:nvSpPr>
          <p:spPr>
            <a:xfrm>
              <a:off x="10896600" y="7196073"/>
              <a:ext cx="2362201" cy="2436479"/>
            </a:xfrm>
            <a:prstGeom prst="roundRect">
              <a:avLst>
                <a:gd name="adj" fmla="val 9648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/>
            </a:p>
          </p:txBody>
        </p:sp>
        <p:sp>
          <p:nvSpPr>
            <p:cNvPr id="164" name="Object 77">
              <a:extLst>
                <a:ext uri="{FF2B5EF4-FFF2-40B4-BE49-F238E27FC236}">
                  <a16:creationId xmlns:a16="http://schemas.microsoft.com/office/drawing/2014/main" id="{88697F08-32E4-4441-9979-75A79A5A3253}"/>
                </a:ext>
              </a:extLst>
            </p:cNvPr>
            <p:cNvSpPr txBox="1"/>
            <p:nvPr/>
          </p:nvSpPr>
          <p:spPr>
            <a:xfrm>
              <a:off x="11170177" y="8766245"/>
              <a:ext cx="1894789" cy="74720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장르 및 </a:t>
              </a:r>
              <a:r>
                <a:rPr lang="ko-KR" altLang="en-US" sz="1200" dirty="0" err="1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공연자</a:t>
              </a:r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</a:t>
              </a:r>
              <a:endParaRPr lang="en-US" altLang="ko-KR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다양성 확대</a:t>
              </a:r>
              <a:endParaRPr lang="en-US" altLang="ko-KR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165" name="사각형: 둥근 모서리 164">
              <a:extLst>
                <a:ext uri="{FF2B5EF4-FFF2-40B4-BE49-F238E27FC236}">
                  <a16:creationId xmlns:a16="http://schemas.microsoft.com/office/drawing/2014/main" id="{15541706-5BF9-4E0D-BBDC-AB4405E82A94}"/>
                </a:ext>
              </a:extLst>
            </p:cNvPr>
            <p:cNvSpPr/>
            <p:nvPr/>
          </p:nvSpPr>
          <p:spPr>
            <a:xfrm>
              <a:off x="14479428" y="7196072"/>
              <a:ext cx="2362201" cy="2436479"/>
            </a:xfrm>
            <a:prstGeom prst="roundRect">
              <a:avLst>
                <a:gd name="adj" fmla="val 9648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/>
            </a:p>
          </p:txBody>
        </p:sp>
        <p:sp>
          <p:nvSpPr>
            <p:cNvPr id="166" name="Object 77">
              <a:extLst>
                <a:ext uri="{FF2B5EF4-FFF2-40B4-BE49-F238E27FC236}">
                  <a16:creationId xmlns:a16="http://schemas.microsoft.com/office/drawing/2014/main" id="{49056847-F266-487F-BBD2-1D17DF2FBB70}"/>
                </a:ext>
              </a:extLst>
            </p:cNvPr>
            <p:cNvSpPr txBox="1"/>
            <p:nvPr/>
          </p:nvSpPr>
          <p:spPr>
            <a:xfrm>
              <a:off x="14753005" y="8766245"/>
              <a:ext cx="1894789" cy="74720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1200" dirty="0" err="1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솔가람아트홀</a:t>
              </a:r>
              <a:endParaRPr lang="en-US" altLang="ko-KR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활용도 개선</a:t>
              </a:r>
              <a:endParaRPr lang="en-US" altLang="ko-KR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pic>
          <p:nvPicPr>
            <p:cNvPr id="167" name="Object 45">
              <a:extLst>
                <a:ext uri="{FF2B5EF4-FFF2-40B4-BE49-F238E27FC236}">
                  <a16:creationId xmlns:a16="http://schemas.microsoft.com/office/drawing/2014/main" id="{3AA5898C-85D5-4CB2-AB25-2B46869F0E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262638" y="7196073"/>
              <a:ext cx="1630123" cy="1630123"/>
            </a:xfrm>
            <a:prstGeom prst="rect">
              <a:avLst/>
            </a:prstGeom>
          </p:spPr>
        </p:pic>
        <p:grpSp>
          <p:nvGrpSpPr>
            <p:cNvPr id="168" name="그룹 167">
              <a:extLst>
                <a:ext uri="{FF2B5EF4-FFF2-40B4-BE49-F238E27FC236}">
                  <a16:creationId xmlns:a16="http://schemas.microsoft.com/office/drawing/2014/main" id="{5F0065B6-CF2F-4524-9394-46227FC7F908}"/>
                </a:ext>
              </a:extLst>
            </p:cNvPr>
            <p:cNvGrpSpPr/>
            <p:nvPr/>
          </p:nvGrpSpPr>
          <p:grpSpPr>
            <a:xfrm>
              <a:off x="15100112" y="7577934"/>
              <a:ext cx="1061011" cy="901894"/>
              <a:chOff x="3135312" y="2257425"/>
              <a:chExt cx="668338" cy="539751"/>
            </a:xfrm>
            <a:solidFill>
              <a:srgbClr val="829AA7"/>
            </a:solidFill>
          </p:grpSpPr>
          <p:sp>
            <p:nvSpPr>
              <p:cNvPr id="172" name="Freeform 828">
                <a:extLst>
                  <a:ext uri="{FF2B5EF4-FFF2-40B4-BE49-F238E27FC236}">
                    <a16:creationId xmlns:a16="http://schemas.microsoft.com/office/drawing/2014/main" id="{C64B2CFC-1ACB-45A7-B78E-5ADD03CC45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0413" y="2517775"/>
                <a:ext cx="82550" cy="279400"/>
              </a:xfrm>
              <a:custGeom>
                <a:avLst/>
                <a:gdLst>
                  <a:gd name="T0" fmla="*/ 0 w 52"/>
                  <a:gd name="T1" fmla="*/ 31 h 176"/>
                  <a:gd name="T2" fmla="*/ 0 w 52"/>
                  <a:gd name="T3" fmla="*/ 176 h 176"/>
                  <a:gd name="T4" fmla="*/ 52 w 52"/>
                  <a:gd name="T5" fmla="*/ 176 h 176"/>
                  <a:gd name="T6" fmla="*/ 52 w 52"/>
                  <a:gd name="T7" fmla="*/ 0 h 176"/>
                  <a:gd name="T8" fmla="*/ 47 w 52"/>
                  <a:gd name="T9" fmla="*/ 0 h 176"/>
                  <a:gd name="T10" fmla="*/ 0 w 52"/>
                  <a:gd name="T11" fmla="*/ 31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176">
                    <a:moveTo>
                      <a:pt x="0" y="31"/>
                    </a:moveTo>
                    <a:lnTo>
                      <a:pt x="0" y="176"/>
                    </a:lnTo>
                    <a:lnTo>
                      <a:pt x="52" y="176"/>
                    </a:lnTo>
                    <a:lnTo>
                      <a:pt x="52" y="0"/>
                    </a:lnTo>
                    <a:lnTo>
                      <a:pt x="47" y="0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50">
                  <a:latin typeface="+mn-ea"/>
                  <a:ea typeface="+mn-ea"/>
                </a:endParaRPr>
              </a:p>
            </p:txBody>
          </p:sp>
          <p:sp>
            <p:nvSpPr>
              <p:cNvPr id="173" name="Freeform 829">
                <a:extLst>
                  <a:ext uri="{FF2B5EF4-FFF2-40B4-BE49-F238E27FC236}">
                    <a16:creationId xmlns:a16="http://schemas.microsoft.com/office/drawing/2014/main" id="{CB4881E3-0378-4670-AC63-B4477D6F3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2517775"/>
                <a:ext cx="82550" cy="279400"/>
              </a:xfrm>
              <a:custGeom>
                <a:avLst/>
                <a:gdLst>
                  <a:gd name="T0" fmla="*/ 0 w 52"/>
                  <a:gd name="T1" fmla="*/ 0 h 176"/>
                  <a:gd name="T2" fmla="*/ 0 w 52"/>
                  <a:gd name="T3" fmla="*/ 176 h 176"/>
                  <a:gd name="T4" fmla="*/ 52 w 52"/>
                  <a:gd name="T5" fmla="*/ 176 h 176"/>
                  <a:gd name="T6" fmla="*/ 52 w 52"/>
                  <a:gd name="T7" fmla="*/ 0 h 176"/>
                  <a:gd name="T8" fmla="*/ 52 w 52"/>
                  <a:gd name="T9" fmla="*/ 0 h 176"/>
                  <a:gd name="T10" fmla="*/ 0 w 52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176">
                    <a:moveTo>
                      <a:pt x="0" y="0"/>
                    </a:moveTo>
                    <a:lnTo>
                      <a:pt x="0" y="176"/>
                    </a:lnTo>
                    <a:lnTo>
                      <a:pt x="52" y="176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50">
                  <a:latin typeface="+mn-ea"/>
                  <a:ea typeface="+mn-ea"/>
                </a:endParaRPr>
              </a:p>
            </p:txBody>
          </p:sp>
          <p:sp>
            <p:nvSpPr>
              <p:cNvPr id="174" name="Freeform 830">
                <a:extLst>
                  <a:ext uri="{FF2B5EF4-FFF2-40B4-BE49-F238E27FC236}">
                    <a16:creationId xmlns:a16="http://schemas.microsoft.com/office/drawing/2014/main" id="{BAA8EECE-1FC3-4D50-8471-C1EEBE69E8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3413" y="2586038"/>
                <a:ext cx="88900" cy="211138"/>
              </a:xfrm>
              <a:custGeom>
                <a:avLst/>
                <a:gdLst>
                  <a:gd name="T0" fmla="*/ 0 w 56"/>
                  <a:gd name="T1" fmla="*/ 133 h 133"/>
                  <a:gd name="T2" fmla="*/ 56 w 56"/>
                  <a:gd name="T3" fmla="*/ 133 h 133"/>
                  <a:gd name="T4" fmla="*/ 56 w 56"/>
                  <a:gd name="T5" fmla="*/ 0 h 133"/>
                  <a:gd name="T6" fmla="*/ 0 w 56"/>
                  <a:gd name="T7" fmla="*/ 31 h 133"/>
                  <a:gd name="T8" fmla="*/ 0 w 56"/>
                  <a:gd name="T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133">
                    <a:moveTo>
                      <a:pt x="0" y="133"/>
                    </a:moveTo>
                    <a:lnTo>
                      <a:pt x="56" y="133"/>
                    </a:lnTo>
                    <a:lnTo>
                      <a:pt x="56" y="0"/>
                    </a:lnTo>
                    <a:lnTo>
                      <a:pt x="0" y="31"/>
                    </a:lnTo>
                    <a:lnTo>
                      <a:pt x="0" y="1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50">
                  <a:latin typeface="+mn-ea"/>
                  <a:ea typeface="+mn-ea"/>
                </a:endParaRPr>
              </a:p>
            </p:txBody>
          </p:sp>
          <p:sp>
            <p:nvSpPr>
              <p:cNvPr id="175" name="Freeform 831">
                <a:extLst>
                  <a:ext uri="{FF2B5EF4-FFF2-40B4-BE49-F238E27FC236}">
                    <a16:creationId xmlns:a16="http://schemas.microsoft.com/office/drawing/2014/main" id="{D32674A6-71D2-4431-ADCB-4721BF3040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2430463"/>
                <a:ext cx="90488" cy="366713"/>
              </a:xfrm>
              <a:custGeom>
                <a:avLst/>
                <a:gdLst>
                  <a:gd name="T0" fmla="*/ 0 w 57"/>
                  <a:gd name="T1" fmla="*/ 231 h 231"/>
                  <a:gd name="T2" fmla="*/ 57 w 57"/>
                  <a:gd name="T3" fmla="*/ 231 h 231"/>
                  <a:gd name="T4" fmla="*/ 57 w 57"/>
                  <a:gd name="T5" fmla="*/ 0 h 231"/>
                  <a:gd name="T6" fmla="*/ 0 w 57"/>
                  <a:gd name="T7" fmla="*/ 40 h 231"/>
                  <a:gd name="T8" fmla="*/ 0 w 57"/>
                  <a:gd name="T9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231">
                    <a:moveTo>
                      <a:pt x="0" y="231"/>
                    </a:moveTo>
                    <a:lnTo>
                      <a:pt x="57" y="231"/>
                    </a:lnTo>
                    <a:lnTo>
                      <a:pt x="57" y="0"/>
                    </a:lnTo>
                    <a:lnTo>
                      <a:pt x="0" y="40"/>
                    </a:lnTo>
                    <a:lnTo>
                      <a:pt x="0" y="2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50">
                  <a:latin typeface="+mn-ea"/>
                  <a:ea typeface="+mn-ea"/>
                </a:endParaRPr>
              </a:p>
            </p:txBody>
          </p:sp>
          <p:sp>
            <p:nvSpPr>
              <p:cNvPr id="176" name="Freeform 832">
                <a:extLst>
                  <a:ext uri="{FF2B5EF4-FFF2-40B4-BE49-F238E27FC236}">
                    <a16:creationId xmlns:a16="http://schemas.microsoft.com/office/drawing/2014/main" id="{3EEE146C-7395-410E-9AA1-DF5317391C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0775" y="2344738"/>
                <a:ext cx="90488" cy="452438"/>
              </a:xfrm>
              <a:custGeom>
                <a:avLst/>
                <a:gdLst>
                  <a:gd name="T0" fmla="*/ 0 w 57"/>
                  <a:gd name="T1" fmla="*/ 39 h 285"/>
                  <a:gd name="T2" fmla="*/ 0 w 57"/>
                  <a:gd name="T3" fmla="*/ 285 h 285"/>
                  <a:gd name="T4" fmla="*/ 57 w 57"/>
                  <a:gd name="T5" fmla="*/ 285 h 285"/>
                  <a:gd name="T6" fmla="*/ 57 w 57"/>
                  <a:gd name="T7" fmla="*/ 8 h 285"/>
                  <a:gd name="T8" fmla="*/ 47 w 57"/>
                  <a:gd name="T9" fmla="*/ 0 h 285"/>
                  <a:gd name="T10" fmla="*/ 0 w 57"/>
                  <a:gd name="T11" fmla="*/ 39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" h="285">
                    <a:moveTo>
                      <a:pt x="0" y="39"/>
                    </a:moveTo>
                    <a:lnTo>
                      <a:pt x="0" y="285"/>
                    </a:lnTo>
                    <a:lnTo>
                      <a:pt x="57" y="285"/>
                    </a:lnTo>
                    <a:lnTo>
                      <a:pt x="57" y="8"/>
                    </a:lnTo>
                    <a:lnTo>
                      <a:pt x="47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50">
                  <a:latin typeface="+mn-ea"/>
                  <a:ea typeface="+mn-ea"/>
                </a:endParaRPr>
              </a:p>
            </p:txBody>
          </p:sp>
          <p:sp>
            <p:nvSpPr>
              <p:cNvPr id="177" name="Freeform 833">
                <a:extLst>
                  <a:ext uri="{FF2B5EF4-FFF2-40B4-BE49-F238E27FC236}">
                    <a16:creationId xmlns:a16="http://schemas.microsoft.com/office/drawing/2014/main" id="{3E8CB50F-2E4E-4D67-866F-85116E77D2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5312" y="2257425"/>
                <a:ext cx="668338" cy="373063"/>
              </a:xfrm>
              <a:custGeom>
                <a:avLst/>
                <a:gdLst>
                  <a:gd name="T0" fmla="*/ 345 w 421"/>
                  <a:gd name="T1" fmla="*/ 12 h 235"/>
                  <a:gd name="T2" fmla="*/ 364 w 421"/>
                  <a:gd name="T3" fmla="*/ 27 h 235"/>
                  <a:gd name="T4" fmla="*/ 218 w 421"/>
                  <a:gd name="T5" fmla="*/ 133 h 235"/>
                  <a:gd name="T6" fmla="*/ 142 w 421"/>
                  <a:gd name="T7" fmla="*/ 133 h 235"/>
                  <a:gd name="T8" fmla="*/ 0 w 421"/>
                  <a:gd name="T9" fmla="*/ 215 h 235"/>
                  <a:gd name="T10" fmla="*/ 14 w 421"/>
                  <a:gd name="T11" fmla="*/ 235 h 235"/>
                  <a:gd name="T12" fmla="*/ 24 w 421"/>
                  <a:gd name="T13" fmla="*/ 231 h 235"/>
                  <a:gd name="T14" fmla="*/ 80 w 421"/>
                  <a:gd name="T15" fmla="*/ 195 h 235"/>
                  <a:gd name="T16" fmla="*/ 104 w 421"/>
                  <a:gd name="T17" fmla="*/ 184 h 235"/>
                  <a:gd name="T18" fmla="*/ 147 w 421"/>
                  <a:gd name="T19" fmla="*/ 156 h 235"/>
                  <a:gd name="T20" fmla="*/ 156 w 421"/>
                  <a:gd name="T21" fmla="*/ 156 h 235"/>
                  <a:gd name="T22" fmla="*/ 180 w 421"/>
                  <a:gd name="T23" fmla="*/ 156 h 235"/>
                  <a:gd name="T24" fmla="*/ 227 w 421"/>
                  <a:gd name="T25" fmla="*/ 156 h 235"/>
                  <a:gd name="T26" fmla="*/ 232 w 421"/>
                  <a:gd name="T27" fmla="*/ 152 h 235"/>
                  <a:gd name="T28" fmla="*/ 255 w 421"/>
                  <a:gd name="T29" fmla="*/ 137 h 235"/>
                  <a:gd name="T30" fmla="*/ 312 w 421"/>
                  <a:gd name="T31" fmla="*/ 98 h 235"/>
                  <a:gd name="T32" fmla="*/ 331 w 421"/>
                  <a:gd name="T33" fmla="*/ 82 h 235"/>
                  <a:gd name="T34" fmla="*/ 383 w 421"/>
                  <a:gd name="T35" fmla="*/ 47 h 235"/>
                  <a:gd name="T36" fmla="*/ 388 w 421"/>
                  <a:gd name="T37" fmla="*/ 51 h 235"/>
                  <a:gd name="T38" fmla="*/ 397 w 421"/>
                  <a:gd name="T39" fmla="*/ 63 h 235"/>
                  <a:gd name="T40" fmla="*/ 421 w 421"/>
                  <a:gd name="T41" fmla="*/ 0 h 235"/>
                  <a:gd name="T42" fmla="*/ 345 w 421"/>
                  <a:gd name="T43" fmla="*/ 12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1" h="235">
                    <a:moveTo>
                      <a:pt x="345" y="12"/>
                    </a:moveTo>
                    <a:lnTo>
                      <a:pt x="364" y="27"/>
                    </a:lnTo>
                    <a:lnTo>
                      <a:pt x="218" y="133"/>
                    </a:lnTo>
                    <a:lnTo>
                      <a:pt x="142" y="133"/>
                    </a:lnTo>
                    <a:lnTo>
                      <a:pt x="0" y="215"/>
                    </a:lnTo>
                    <a:lnTo>
                      <a:pt x="14" y="235"/>
                    </a:lnTo>
                    <a:lnTo>
                      <a:pt x="24" y="231"/>
                    </a:lnTo>
                    <a:lnTo>
                      <a:pt x="80" y="195"/>
                    </a:lnTo>
                    <a:lnTo>
                      <a:pt x="104" y="184"/>
                    </a:lnTo>
                    <a:lnTo>
                      <a:pt x="147" y="156"/>
                    </a:lnTo>
                    <a:lnTo>
                      <a:pt x="156" y="156"/>
                    </a:lnTo>
                    <a:lnTo>
                      <a:pt x="180" y="156"/>
                    </a:lnTo>
                    <a:lnTo>
                      <a:pt x="227" y="156"/>
                    </a:lnTo>
                    <a:lnTo>
                      <a:pt x="232" y="152"/>
                    </a:lnTo>
                    <a:lnTo>
                      <a:pt x="255" y="137"/>
                    </a:lnTo>
                    <a:lnTo>
                      <a:pt x="312" y="98"/>
                    </a:lnTo>
                    <a:lnTo>
                      <a:pt x="331" y="82"/>
                    </a:lnTo>
                    <a:lnTo>
                      <a:pt x="383" y="47"/>
                    </a:lnTo>
                    <a:lnTo>
                      <a:pt x="388" y="51"/>
                    </a:lnTo>
                    <a:lnTo>
                      <a:pt x="397" y="63"/>
                    </a:lnTo>
                    <a:lnTo>
                      <a:pt x="421" y="0"/>
                    </a:lnTo>
                    <a:lnTo>
                      <a:pt x="34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050">
                  <a:latin typeface="+mn-ea"/>
                  <a:ea typeface="+mn-ea"/>
                </a:endParaRPr>
              </a:p>
            </p:txBody>
          </p:sp>
        </p:grpSp>
        <p:cxnSp>
          <p:nvCxnSpPr>
            <p:cNvPr id="169" name="직선 연결선 168">
              <a:extLst>
                <a:ext uri="{FF2B5EF4-FFF2-40B4-BE49-F238E27FC236}">
                  <a16:creationId xmlns:a16="http://schemas.microsoft.com/office/drawing/2014/main" id="{BF4DB3E4-A97C-4EC8-AF14-B8E6709B1A42}"/>
                </a:ext>
              </a:extLst>
            </p:cNvPr>
            <p:cNvCxnSpPr>
              <a:cxnSpLocks/>
            </p:cNvCxnSpPr>
            <p:nvPr/>
          </p:nvCxnSpPr>
          <p:spPr>
            <a:xfrm>
              <a:off x="10588949" y="6186261"/>
              <a:ext cx="643115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사각형: 둥근 위쪽 모서리 169">
              <a:extLst>
                <a:ext uri="{FF2B5EF4-FFF2-40B4-BE49-F238E27FC236}">
                  <a16:creationId xmlns:a16="http://schemas.microsoft.com/office/drawing/2014/main" id="{EA022E06-CD61-40A9-BAF1-4BE1AAF75835}"/>
                </a:ext>
              </a:extLst>
            </p:cNvPr>
            <p:cNvSpPr/>
            <p:nvPr/>
          </p:nvSpPr>
          <p:spPr>
            <a:xfrm rot="5400000">
              <a:off x="13068806" y="1826284"/>
              <a:ext cx="1295400" cy="6704588"/>
            </a:xfrm>
            <a:prstGeom prst="round2SameRect">
              <a:avLst>
                <a:gd name="adj1" fmla="val 11545"/>
                <a:gd name="adj2" fmla="val 819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171" name="Object 77">
              <a:extLst>
                <a:ext uri="{FF2B5EF4-FFF2-40B4-BE49-F238E27FC236}">
                  <a16:creationId xmlns:a16="http://schemas.microsoft.com/office/drawing/2014/main" id="{86A84588-66D5-4C1D-A6B1-0360D7E96F43}"/>
                </a:ext>
              </a:extLst>
            </p:cNvPr>
            <p:cNvSpPr txBox="1"/>
            <p:nvPr/>
          </p:nvSpPr>
          <p:spPr>
            <a:xfrm>
              <a:off x="10515600" y="4635618"/>
              <a:ext cx="6504499" cy="10211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/>
              <a:r>
                <a:rPr lang="ko-KR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∨</a:t>
              </a: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대관료 부담완화</a:t>
              </a:r>
              <a:endParaRPr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just"/>
              <a:r>
                <a:rPr lang="ko-KR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∨</a:t>
              </a: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공연장별 부대시설</a:t>
              </a: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</a:t>
              </a: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사용료 및 대관료 감면조례 개선 </a:t>
              </a:r>
            </a:p>
            <a:p>
              <a:pPr algn="just"/>
              <a:r>
                <a:rPr lang="ko-KR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     → 대관료 부담 완화 등 이용자 중심의 문화행정 구현</a:t>
              </a:r>
              <a:r>
                <a:rPr lang="en-US" altLang="ko-KR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(</a:t>
              </a:r>
              <a:r>
                <a:rPr lang="ko-KR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市 </a:t>
              </a:r>
              <a:r>
                <a:rPr lang="ko-KR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협의</a:t>
              </a:r>
              <a:r>
                <a:rPr lang="en-US" altLang="ko-KR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) </a:t>
              </a:r>
            </a:p>
          </p:txBody>
        </p:sp>
      </p:grpSp>
      <p:grpSp>
        <p:nvGrpSpPr>
          <p:cNvPr id="178" name="그룹 177">
            <a:extLst>
              <a:ext uri="{FF2B5EF4-FFF2-40B4-BE49-F238E27FC236}">
                <a16:creationId xmlns:a16="http://schemas.microsoft.com/office/drawing/2014/main" id="{DAD7EF0C-CA3D-4127-BC89-EF0EE081E536}"/>
              </a:ext>
            </a:extLst>
          </p:cNvPr>
          <p:cNvGrpSpPr/>
          <p:nvPr/>
        </p:nvGrpSpPr>
        <p:grpSpPr>
          <a:xfrm>
            <a:off x="-323809" y="2852936"/>
            <a:ext cx="5220072" cy="3297939"/>
            <a:chOff x="0" y="3709901"/>
            <a:chExt cx="9144000" cy="5776999"/>
          </a:xfrm>
        </p:grpSpPr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E50CCF4B-C66B-4774-997E-F98E08D54363}"/>
                </a:ext>
              </a:extLst>
            </p:cNvPr>
            <p:cNvSpPr txBox="1"/>
            <p:nvPr/>
          </p:nvSpPr>
          <p:spPr>
            <a:xfrm>
              <a:off x="0" y="3709901"/>
              <a:ext cx="9144000" cy="12939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적극적 공모사업 추진으로</a:t>
              </a:r>
              <a:endPara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우수 문화예술 공연 및 교육 프로그램 확대</a:t>
              </a:r>
            </a:p>
            <a:p>
              <a:pPr algn="ctr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</a:t>
              </a: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07DB91AD-D64A-4958-B809-487F03BE8CBC}"/>
                </a:ext>
              </a:extLst>
            </p:cNvPr>
            <p:cNvSpPr txBox="1"/>
            <p:nvPr/>
          </p:nvSpPr>
          <p:spPr>
            <a:xfrm>
              <a:off x="1905000" y="7460970"/>
              <a:ext cx="6172201" cy="539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 latinLnBrk="1"/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자체 역량을 활용한 시민중심의 기획공연 </a:t>
              </a:r>
            </a:p>
          </p:txBody>
        </p:sp>
        <p:sp>
          <p:nvSpPr>
            <p:cNvPr id="181" name="타원 180">
              <a:extLst>
                <a:ext uri="{FF2B5EF4-FFF2-40B4-BE49-F238E27FC236}">
                  <a16:creationId xmlns:a16="http://schemas.microsoft.com/office/drawing/2014/main" id="{849613BE-C729-4E5B-A5C2-1831F8D4444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71600" y="5011393"/>
              <a:ext cx="1579907" cy="157990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 dirty="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182" name="타원 181">
              <a:extLst>
                <a:ext uri="{FF2B5EF4-FFF2-40B4-BE49-F238E27FC236}">
                  <a16:creationId xmlns:a16="http://schemas.microsoft.com/office/drawing/2014/main" id="{E8758B89-AE73-4CA5-97D2-CEB2BB088A1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43947" y="4976675"/>
              <a:ext cx="1579907" cy="157990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장르</a:t>
              </a:r>
              <a:endParaRPr lang="en-US" altLang="ko-KR" sz="1050" dirty="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다양화</a:t>
              </a:r>
            </a:p>
          </p:txBody>
        </p:sp>
        <p:sp>
          <p:nvSpPr>
            <p:cNvPr id="183" name="타원 182">
              <a:extLst>
                <a:ext uri="{FF2B5EF4-FFF2-40B4-BE49-F238E27FC236}">
                  <a16:creationId xmlns:a16="http://schemas.microsoft.com/office/drawing/2014/main" id="{89C5853E-DED1-4F78-9985-CB5C6522F7A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6293" y="4965585"/>
              <a:ext cx="1579907" cy="1579907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지역</a:t>
              </a:r>
              <a:endParaRPr lang="en-US" altLang="ko-KR" sz="1050" dirty="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예술인상생</a:t>
              </a:r>
            </a:p>
          </p:txBody>
        </p:sp>
        <p:sp>
          <p:nvSpPr>
            <p:cNvPr id="184" name="사각형: 둥근 모서리 183">
              <a:extLst>
                <a:ext uri="{FF2B5EF4-FFF2-40B4-BE49-F238E27FC236}">
                  <a16:creationId xmlns:a16="http://schemas.microsoft.com/office/drawing/2014/main" id="{5AEE8A9B-EB00-4086-9025-1FD298624882}"/>
                </a:ext>
              </a:extLst>
            </p:cNvPr>
            <p:cNvSpPr/>
            <p:nvPr/>
          </p:nvSpPr>
          <p:spPr>
            <a:xfrm>
              <a:off x="1981200" y="8070617"/>
              <a:ext cx="5288151" cy="1416283"/>
            </a:xfrm>
            <a:prstGeom prst="roundRect">
              <a:avLst>
                <a:gd name="adj" fmla="val 9648"/>
              </a:avLst>
            </a:prstGeom>
            <a:solidFill>
              <a:srgbClr val="B9CEE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/>
            </a:p>
          </p:txBody>
        </p:sp>
        <p:sp>
          <p:nvSpPr>
            <p:cNvPr id="185" name="Object 77">
              <a:extLst>
                <a:ext uri="{FF2B5EF4-FFF2-40B4-BE49-F238E27FC236}">
                  <a16:creationId xmlns:a16="http://schemas.microsoft.com/office/drawing/2014/main" id="{63AF0610-B9F5-4BF3-9788-3B2039C2D8E3}"/>
                </a:ext>
              </a:extLst>
            </p:cNvPr>
            <p:cNvSpPr txBox="1"/>
            <p:nvPr/>
          </p:nvSpPr>
          <p:spPr>
            <a:xfrm>
              <a:off x="2366738" y="8214413"/>
              <a:ext cx="4570988" cy="113217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just"/>
              <a:r>
                <a:rPr lang="en-US" altLang="ko-KR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2023 </a:t>
              </a:r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파주시민 힐링 콘서트 추진</a:t>
              </a:r>
              <a:r>
                <a:rPr lang="en-US" altLang="ko-KR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(6</a:t>
              </a:r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월</a:t>
              </a:r>
              <a:r>
                <a:rPr lang="en-US" altLang="ko-KR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)</a:t>
              </a:r>
            </a:p>
            <a:p>
              <a:pPr algn="ctr"/>
              <a:r>
                <a:rPr lang="en-US" altLang="ko-KR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+</a:t>
              </a:r>
            </a:p>
            <a:p>
              <a:pPr algn="ctr"/>
              <a:r>
                <a:rPr lang="ko-KR" altLang="en-US" sz="1200" dirty="0" err="1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파주포크페스티벌</a:t>
              </a:r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 추진</a:t>
              </a:r>
              <a:r>
                <a:rPr lang="en-US" altLang="ko-KR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(9</a:t>
              </a:r>
              <a:r>
                <a:rPr lang="ko-KR" altLang="en-US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월</a:t>
              </a:r>
              <a:r>
                <a:rPr lang="en-US" altLang="ko-KR" sz="1200" dirty="0">
                  <a:solidFill>
                    <a:srgbClr val="002060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B_U" pitchFamily="34" charset="0"/>
                </a:rPr>
                <a:t>)</a:t>
              </a:r>
              <a:endParaRPr lang="en-US" altLang="ko-KR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cxnSp>
          <p:nvCxnSpPr>
            <p:cNvPr id="186" name="직선 연결선 185">
              <a:extLst>
                <a:ext uri="{FF2B5EF4-FFF2-40B4-BE49-F238E27FC236}">
                  <a16:creationId xmlns:a16="http://schemas.microsoft.com/office/drawing/2014/main" id="{5DCDED98-011E-48B7-A8A5-EDC6F4E7B6E9}"/>
                </a:ext>
              </a:extLst>
            </p:cNvPr>
            <p:cNvCxnSpPr>
              <a:cxnSpLocks/>
            </p:cNvCxnSpPr>
            <p:nvPr/>
          </p:nvCxnSpPr>
          <p:spPr>
            <a:xfrm>
              <a:off x="1341249" y="7124700"/>
              <a:ext cx="643115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B5D7BC5-2D1C-4642-B31B-8EC699A59670}"/>
              </a:ext>
            </a:extLst>
          </p:cNvPr>
          <p:cNvSpPr txBox="1"/>
          <p:nvPr/>
        </p:nvSpPr>
        <p:spPr>
          <a:xfrm>
            <a:off x="574104" y="3840436"/>
            <a:ext cx="67756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시민참여</a:t>
            </a:r>
          </a:p>
          <a:p>
            <a:pPr algn="ctr"/>
            <a:r>
              <a:rPr lang="ko-KR" altLang="en-US" sz="105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확대</a:t>
            </a:r>
          </a:p>
          <a:p>
            <a:pPr algn="ctr"/>
            <a:endParaRPr lang="ko-KR" altLang="en-US" sz="105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9543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체감형 사업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379ECC7-0A44-4094-A290-CA0408C89234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9EF5C1AF-119E-404E-B913-EAE771A31393}"/>
              </a:ext>
            </a:extLst>
          </p:cNvPr>
          <p:cNvSpPr txBox="1"/>
          <p:nvPr/>
        </p:nvSpPr>
        <p:spPr>
          <a:xfrm>
            <a:off x="229020" y="1375206"/>
            <a:ext cx="439471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교통약자 </a:t>
            </a:r>
            <a:r>
              <a:rPr lang="ko-KR" altLang="en-US" sz="2800" dirty="0" err="1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이동권</a:t>
            </a: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 보장 강화</a:t>
            </a:r>
          </a:p>
        </p:txBody>
      </p:sp>
      <p:grpSp>
        <p:nvGrpSpPr>
          <p:cNvPr id="20" name="그룹 1001">
            <a:extLst>
              <a:ext uri="{FF2B5EF4-FFF2-40B4-BE49-F238E27FC236}">
                <a16:creationId xmlns:a16="http://schemas.microsoft.com/office/drawing/2014/main" id="{D47A7443-78D8-43CB-BA80-0CBFF8871E09}"/>
              </a:ext>
            </a:extLst>
          </p:cNvPr>
          <p:cNvGrpSpPr/>
          <p:nvPr/>
        </p:nvGrpSpPr>
        <p:grpSpPr>
          <a:xfrm>
            <a:off x="4593322" y="980729"/>
            <a:ext cx="4604526" cy="5894906"/>
            <a:chOff x="17878906" y="2892694"/>
            <a:chExt cx="29058783" cy="7357143"/>
          </a:xfrm>
        </p:grpSpPr>
        <p:pic>
          <p:nvPicPr>
            <p:cNvPr id="22" name="Object 2">
              <a:extLst>
                <a:ext uri="{FF2B5EF4-FFF2-40B4-BE49-F238E27FC236}">
                  <a16:creationId xmlns:a16="http://schemas.microsoft.com/office/drawing/2014/main" id="{15A3AF58-724E-42A6-95C3-418961E87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sp>
        <p:nvSpPr>
          <p:cNvPr id="162" name="직사각형 161">
            <a:extLst>
              <a:ext uri="{FF2B5EF4-FFF2-40B4-BE49-F238E27FC236}">
                <a16:creationId xmlns:a16="http://schemas.microsoft.com/office/drawing/2014/main" id="{1C1590E3-75E4-40DF-BC0A-E37FC0530354}"/>
              </a:ext>
            </a:extLst>
          </p:cNvPr>
          <p:cNvSpPr/>
          <p:nvPr/>
        </p:nvSpPr>
        <p:spPr>
          <a:xfrm>
            <a:off x="4866733" y="5221733"/>
            <a:ext cx="4055517" cy="1363528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/>
          </a:p>
        </p:txBody>
      </p:sp>
      <p:sp>
        <p:nvSpPr>
          <p:cNvPr id="163" name="직사각형 162">
            <a:extLst>
              <a:ext uri="{FF2B5EF4-FFF2-40B4-BE49-F238E27FC236}">
                <a16:creationId xmlns:a16="http://schemas.microsoft.com/office/drawing/2014/main" id="{CFDE3CA9-0551-4A5F-8F06-5A1D3084FDD0}"/>
              </a:ext>
            </a:extLst>
          </p:cNvPr>
          <p:cNvSpPr/>
          <p:nvPr/>
        </p:nvSpPr>
        <p:spPr>
          <a:xfrm>
            <a:off x="4879321" y="2403329"/>
            <a:ext cx="4042930" cy="1961775"/>
          </a:xfrm>
          <a:prstGeom prst="rect">
            <a:avLst/>
          </a:prstGeom>
          <a:solidFill>
            <a:schemeClr val="bg1"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/>
          </a:p>
        </p:txBody>
      </p:sp>
      <p:sp>
        <p:nvSpPr>
          <p:cNvPr id="164" name="Object 88">
            <a:extLst>
              <a:ext uri="{FF2B5EF4-FFF2-40B4-BE49-F238E27FC236}">
                <a16:creationId xmlns:a16="http://schemas.microsoft.com/office/drawing/2014/main" id="{D2F4617F-2C8E-4330-9108-1AF19A6E9F78}"/>
              </a:ext>
            </a:extLst>
          </p:cNvPr>
          <p:cNvSpPr txBox="1"/>
          <p:nvPr/>
        </p:nvSpPr>
        <p:spPr>
          <a:xfrm>
            <a:off x="4860032" y="1758161"/>
            <a:ext cx="4042930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배차 성공률 향상과 대기시간</a:t>
            </a:r>
            <a:endParaRPr lang="en-US" altLang="ko-KR" sz="14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algn="ctr"/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단축을 통한 서비스 만족도 제고</a:t>
            </a:r>
          </a:p>
        </p:txBody>
      </p:sp>
      <p:sp>
        <p:nvSpPr>
          <p:cNvPr id="165" name="Object 88">
            <a:extLst>
              <a:ext uri="{FF2B5EF4-FFF2-40B4-BE49-F238E27FC236}">
                <a16:creationId xmlns:a16="http://schemas.microsoft.com/office/drawing/2014/main" id="{36A219CB-92BF-49C9-A54C-69F8017D4968}"/>
              </a:ext>
            </a:extLst>
          </p:cNvPr>
          <p:cNvSpPr txBox="1"/>
          <p:nvPr/>
        </p:nvSpPr>
        <p:spPr>
          <a:xfrm>
            <a:off x="4879321" y="4818638"/>
            <a:ext cx="4042930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ko-KR" altLang="en-US" sz="16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특별교통수단 안전사고 제로화 실현</a:t>
            </a:r>
            <a:endParaRPr lang="en-US" sz="1600" dirty="0"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166" name="Object 77">
            <a:extLst>
              <a:ext uri="{FF2B5EF4-FFF2-40B4-BE49-F238E27FC236}">
                <a16:creationId xmlns:a16="http://schemas.microsoft.com/office/drawing/2014/main" id="{9A733020-0DD0-4502-B374-1E37BC6AB709}"/>
              </a:ext>
            </a:extLst>
          </p:cNvPr>
          <p:cNvSpPr txBox="1"/>
          <p:nvPr/>
        </p:nvSpPr>
        <p:spPr>
          <a:xfrm>
            <a:off x="5575776" y="2526299"/>
            <a:ext cx="334647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  <a:cs typeface="THELuxGoB_U" pitchFamily="34" charset="0"/>
              </a:rPr>
              <a:t>경기도 광역이동지원서비스 연계</a:t>
            </a:r>
            <a:endParaRPr lang="en-US" sz="1100" dirty="0">
              <a:solidFill>
                <a:srgbClr val="002060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167" name="Object 78">
            <a:extLst>
              <a:ext uri="{FF2B5EF4-FFF2-40B4-BE49-F238E27FC236}">
                <a16:creationId xmlns:a16="http://schemas.microsoft.com/office/drawing/2014/main" id="{92547576-EC17-49DF-AF1F-EC2FA5A00D63}"/>
              </a:ext>
            </a:extLst>
          </p:cNvPr>
          <p:cNvSpPr txBox="1"/>
          <p:nvPr/>
        </p:nvSpPr>
        <p:spPr>
          <a:xfrm>
            <a:off x="5588354" y="2746061"/>
            <a:ext cx="3391568" cy="4862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거주지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1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회 등록으로 경기도 전역 이용</a:t>
            </a:r>
            <a:endParaRPr lang="en-US" altLang="ko-KR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  <a:cs typeface="THELuxGoR_U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모바일을 통한 간편접수 및 조회 가능</a:t>
            </a:r>
          </a:p>
        </p:txBody>
      </p:sp>
      <p:grpSp>
        <p:nvGrpSpPr>
          <p:cNvPr id="168" name="그룹 167">
            <a:extLst>
              <a:ext uri="{FF2B5EF4-FFF2-40B4-BE49-F238E27FC236}">
                <a16:creationId xmlns:a16="http://schemas.microsoft.com/office/drawing/2014/main" id="{E9B47072-FE2F-4EC1-AD24-EA0D1A2F8488}"/>
              </a:ext>
            </a:extLst>
          </p:cNvPr>
          <p:cNvGrpSpPr/>
          <p:nvPr/>
        </p:nvGrpSpPr>
        <p:grpSpPr>
          <a:xfrm>
            <a:off x="4994171" y="2541228"/>
            <a:ext cx="461871" cy="332236"/>
            <a:chOff x="9756704" y="2147616"/>
            <a:chExt cx="838538" cy="603183"/>
          </a:xfrm>
        </p:grpSpPr>
        <p:pic>
          <p:nvPicPr>
            <p:cNvPr id="190" name="Object 12">
              <a:extLst>
                <a:ext uri="{FF2B5EF4-FFF2-40B4-BE49-F238E27FC236}">
                  <a16:creationId xmlns:a16="http://schemas.microsoft.com/office/drawing/2014/main" id="{785222F6-6382-4696-9762-603EEF919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06000" y="2147616"/>
              <a:ext cx="504000" cy="176484"/>
            </a:xfrm>
            <a:prstGeom prst="rect">
              <a:avLst/>
            </a:prstGeom>
          </p:spPr>
        </p:pic>
        <p:sp>
          <p:nvSpPr>
            <p:cNvPr id="191" name="Object 79">
              <a:extLst>
                <a:ext uri="{FF2B5EF4-FFF2-40B4-BE49-F238E27FC236}">
                  <a16:creationId xmlns:a16="http://schemas.microsoft.com/office/drawing/2014/main" id="{2E797BDB-002A-47AC-853E-3D0803D5E871}"/>
                </a:ext>
              </a:extLst>
            </p:cNvPr>
            <p:cNvSpPr txBox="1"/>
            <p:nvPr/>
          </p:nvSpPr>
          <p:spPr>
            <a:xfrm>
              <a:off x="9756704" y="2247900"/>
              <a:ext cx="838538" cy="50289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200" dirty="0">
                  <a:solidFill>
                    <a:srgbClr val="4F5E8E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L_U" pitchFamily="34" charset="0"/>
                </a:rPr>
                <a:t>01</a:t>
              </a:r>
              <a:endParaRPr lang="en-US" sz="5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</p:grpSp>
      <p:sp>
        <p:nvSpPr>
          <p:cNvPr id="169" name="Object 81">
            <a:extLst>
              <a:ext uri="{FF2B5EF4-FFF2-40B4-BE49-F238E27FC236}">
                <a16:creationId xmlns:a16="http://schemas.microsoft.com/office/drawing/2014/main" id="{8F45B86E-1BFA-44AC-AF85-159EB4AF79E8}"/>
              </a:ext>
            </a:extLst>
          </p:cNvPr>
          <p:cNvSpPr txBox="1"/>
          <p:nvPr/>
        </p:nvSpPr>
        <p:spPr>
          <a:xfrm>
            <a:off x="5539814" y="3287231"/>
            <a:ext cx="334647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특별교통수단 자동 배차시스템 도입</a:t>
            </a:r>
          </a:p>
        </p:txBody>
      </p:sp>
      <p:sp>
        <p:nvSpPr>
          <p:cNvPr id="170" name="Object 82">
            <a:extLst>
              <a:ext uri="{FF2B5EF4-FFF2-40B4-BE49-F238E27FC236}">
                <a16:creationId xmlns:a16="http://schemas.microsoft.com/office/drawing/2014/main" id="{65B1080D-947A-4198-A9C0-95BCB361122F}"/>
              </a:ext>
            </a:extLst>
          </p:cNvPr>
          <p:cNvSpPr txBox="1"/>
          <p:nvPr/>
        </p:nvSpPr>
        <p:spPr>
          <a:xfrm>
            <a:off x="5539814" y="3489882"/>
            <a:ext cx="3156588" cy="2831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- 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시스템에 의한 배차 진행 및 실시간 배차 추적 관리</a:t>
            </a:r>
            <a:endParaRPr lang="en-US" sz="11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</p:txBody>
      </p:sp>
      <p:sp>
        <p:nvSpPr>
          <p:cNvPr id="171" name="Object 77">
            <a:extLst>
              <a:ext uri="{FF2B5EF4-FFF2-40B4-BE49-F238E27FC236}">
                <a16:creationId xmlns:a16="http://schemas.microsoft.com/office/drawing/2014/main" id="{CA949C70-011D-43EA-90C2-1CFF10A5EEA1}"/>
              </a:ext>
            </a:extLst>
          </p:cNvPr>
          <p:cNvSpPr txBox="1"/>
          <p:nvPr/>
        </p:nvSpPr>
        <p:spPr>
          <a:xfrm>
            <a:off x="5539814" y="5410188"/>
            <a:ext cx="334647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ko-KR" altLang="en-US" sz="1200" dirty="0" err="1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교통약자이동지원센터</a:t>
            </a:r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안전 운전 솔루션 도입</a:t>
            </a:r>
            <a:endParaRPr lang="en-US" sz="1200" dirty="0">
              <a:solidFill>
                <a:srgbClr val="002060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172" name="Object 78">
            <a:extLst>
              <a:ext uri="{FF2B5EF4-FFF2-40B4-BE49-F238E27FC236}">
                <a16:creationId xmlns:a16="http://schemas.microsoft.com/office/drawing/2014/main" id="{B10CD47E-C47C-4CAE-92B2-097E03A781CA}"/>
              </a:ext>
            </a:extLst>
          </p:cNvPr>
          <p:cNvSpPr txBox="1"/>
          <p:nvPr/>
        </p:nvSpPr>
        <p:spPr>
          <a:xfrm>
            <a:off x="5496303" y="5627446"/>
            <a:ext cx="3426013" cy="8382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[ AI</a:t>
            </a:r>
            <a:r>
              <a:rPr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기반 안전운전 솔루션 </a:t>
            </a:r>
            <a:r>
              <a:rPr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  <a:cs typeface="THELuxGoR_U" pitchFamily="34" charset="0"/>
              </a:rPr>
              <a:t>]</a:t>
            </a:r>
          </a:p>
          <a:p>
            <a:pPr algn="just">
              <a:lnSpc>
                <a:spcPct val="120000"/>
              </a:lnSpc>
            </a:pP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 </a:t>
            </a: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-  </a:t>
            </a: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차량에 장착된 기기를 통해  운전원별</a:t>
            </a: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 </a:t>
            </a: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다양한 주행 데이터를   </a:t>
            </a:r>
            <a:endParaRPr lang="en-US" altLang="ko-KR" sz="10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    </a:t>
            </a: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수집</a:t>
            </a: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분석</a:t>
            </a: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( </a:t>
            </a: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안전거리 미확보 여부</a:t>
            </a: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과속여부 등</a:t>
            </a: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)</a:t>
            </a:r>
          </a:p>
          <a:p>
            <a:pPr algn="just">
              <a:lnSpc>
                <a:spcPct val="120000"/>
              </a:lnSpc>
            </a:pPr>
            <a:r>
              <a: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 -  </a:t>
            </a:r>
            <a:r>
              <a:rPr lang="ko-KR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 Light" panose="020B0600000101010101" pitchFamily="34" charset="-127"/>
                <a:ea typeface="나눔스퀘어OTF Light" panose="020B0600000101010101" pitchFamily="34" charset="-127"/>
              </a:rPr>
              <a:t>각 운전원별 맞춤형 안전 운전 교육 실시</a:t>
            </a:r>
            <a:endParaRPr lang="en-US" sz="1000" dirty="0">
              <a:solidFill>
                <a:schemeClr val="tx1">
                  <a:lumMod val="95000"/>
                  <a:lumOff val="5000"/>
                </a:schemeClr>
              </a:solidFill>
              <a:latin typeface="나눔스퀘어OTF Light" panose="020B0600000101010101" pitchFamily="34" charset="-127"/>
              <a:ea typeface="나눔스퀘어OTF Light" panose="020B0600000101010101" pitchFamily="34" charset="-127"/>
            </a:endParaRPr>
          </a:p>
        </p:txBody>
      </p:sp>
      <p:grpSp>
        <p:nvGrpSpPr>
          <p:cNvPr id="173" name="그룹 172">
            <a:extLst>
              <a:ext uri="{FF2B5EF4-FFF2-40B4-BE49-F238E27FC236}">
                <a16:creationId xmlns:a16="http://schemas.microsoft.com/office/drawing/2014/main" id="{5D7AA3B1-03E8-4D7B-AF53-5A9F94EB4FDC}"/>
              </a:ext>
            </a:extLst>
          </p:cNvPr>
          <p:cNvGrpSpPr/>
          <p:nvPr/>
        </p:nvGrpSpPr>
        <p:grpSpPr>
          <a:xfrm>
            <a:off x="5034433" y="3281947"/>
            <a:ext cx="371334" cy="332236"/>
            <a:chOff x="9829800" y="2147616"/>
            <a:chExt cx="674167" cy="603183"/>
          </a:xfrm>
        </p:grpSpPr>
        <p:grpSp>
          <p:nvGrpSpPr>
            <p:cNvPr id="187" name="그룹 1004">
              <a:extLst>
                <a:ext uri="{FF2B5EF4-FFF2-40B4-BE49-F238E27FC236}">
                  <a16:creationId xmlns:a16="http://schemas.microsoft.com/office/drawing/2014/main" id="{610D081E-B2BF-40DC-94BF-5692191B9647}"/>
                </a:ext>
              </a:extLst>
            </p:cNvPr>
            <p:cNvGrpSpPr/>
            <p:nvPr/>
          </p:nvGrpSpPr>
          <p:grpSpPr>
            <a:xfrm>
              <a:off x="9906000" y="2147616"/>
              <a:ext cx="504000" cy="176484"/>
              <a:chOff x="9651475" y="2734928"/>
              <a:chExt cx="745888" cy="176484"/>
            </a:xfrm>
          </p:grpSpPr>
          <p:pic>
            <p:nvPicPr>
              <p:cNvPr id="189" name="Object 12">
                <a:extLst>
                  <a:ext uri="{FF2B5EF4-FFF2-40B4-BE49-F238E27FC236}">
                    <a16:creationId xmlns:a16="http://schemas.microsoft.com/office/drawing/2014/main" id="{7410CC46-F536-4536-99F2-6A9B45D1F0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651475" y="2734928"/>
                <a:ext cx="745888" cy="176484"/>
              </a:xfrm>
              <a:prstGeom prst="rect">
                <a:avLst/>
              </a:prstGeom>
            </p:spPr>
          </p:pic>
        </p:grpSp>
        <p:sp>
          <p:nvSpPr>
            <p:cNvPr id="188" name="Object 79">
              <a:extLst>
                <a:ext uri="{FF2B5EF4-FFF2-40B4-BE49-F238E27FC236}">
                  <a16:creationId xmlns:a16="http://schemas.microsoft.com/office/drawing/2014/main" id="{3551251F-623D-42D7-97C1-58C55FE35CFF}"/>
                </a:ext>
              </a:extLst>
            </p:cNvPr>
            <p:cNvSpPr txBox="1"/>
            <p:nvPr/>
          </p:nvSpPr>
          <p:spPr>
            <a:xfrm>
              <a:off x="9829800" y="2247900"/>
              <a:ext cx="674167" cy="50289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200" dirty="0">
                  <a:solidFill>
                    <a:srgbClr val="4F5E8E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L_U" pitchFamily="34" charset="0"/>
                </a:rPr>
                <a:t>02</a:t>
              </a:r>
              <a:endParaRPr lang="en-US" sz="4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</p:grpSp>
      <p:grpSp>
        <p:nvGrpSpPr>
          <p:cNvPr id="174" name="그룹 173">
            <a:extLst>
              <a:ext uri="{FF2B5EF4-FFF2-40B4-BE49-F238E27FC236}">
                <a16:creationId xmlns:a16="http://schemas.microsoft.com/office/drawing/2014/main" id="{363F6027-EA15-4A0F-9F2D-4FDCE080DA4B}"/>
              </a:ext>
            </a:extLst>
          </p:cNvPr>
          <p:cNvGrpSpPr/>
          <p:nvPr/>
        </p:nvGrpSpPr>
        <p:grpSpPr>
          <a:xfrm>
            <a:off x="5048846" y="3831597"/>
            <a:ext cx="382880" cy="332236"/>
            <a:chOff x="9829800" y="2147616"/>
            <a:chExt cx="695129" cy="603183"/>
          </a:xfrm>
        </p:grpSpPr>
        <p:grpSp>
          <p:nvGrpSpPr>
            <p:cNvPr id="184" name="그룹 1004">
              <a:extLst>
                <a:ext uri="{FF2B5EF4-FFF2-40B4-BE49-F238E27FC236}">
                  <a16:creationId xmlns:a16="http://schemas.microsoft.com/office/drawing/2014/main" id="{BEBF913C-04E8-43AB-81D1-3A2D9A73B2CD}"/>
                </a:ext>
              </a:extLst>
            </p:cNvPr>
            <p:cNvGrpSpPr/>
            <p:nvPr/>
          </p:nvGrpSpPr>
          <p:grpSpPr>
            <a:xfrm>
              <a:off x="9906000" y="2147616"/>
              <a:ext cx="504000" cy="176484"/>
              <a:chOff x="9651475" y="2734928"/>
              <a:chExt cx="745888" cy="176484"/>
            </a:xfrm>
          </p:grpSpPr>
          <p:pic>
            <p:nvPicPr>
              <p:cNvPr id="186" name="Object 12">
                <a:extLst>
                  <a:ext uri="{FF2B5EF4-FFF2-40B4-BE49-F238E27FC236}">
                    <a16:creationId xmlns:a16="http://schemas.microsoft.com/office/drawing/2014/main" id="{07073FC2-2C23-4752-8FA3-95879751F2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651475" y="2734928"/>
                <a:ext cx="745888" cy="176484"/>
              </a:xfrm>
              <a:prstGeom prst="rect">
                <a:avLst/>
              </a:prstGeom>
            </p:spPr>
          </p:pic>
        </p:grpSp>
        <p:sp>
          <p:nvSpPr>
            <p:cNvPr id="185" name="Object 79">
              <a:extLst>
                <a:ext uri="{FF2B5EF4-FFF2-40B4-BE49-F238E27FC236}">
                  <a16:creationId xmlns:a16="http://schemas.microsoft.com/office/drawing/2014/main" id="{37FB7BE8-D026-4493-A75A-155F1F494B25}"/>
                </a:ext>
              </a:extLst>
            </p:cNvPr>
            <p:cNvSpPr txBox="1"/>
            <p:nvPr/>
          </p:nvSpPr>
          <p:spPr>
            <a:xfrm>
              <a:off x="9829800" y="2247900"/>
              <a:ext cx="695129" cy="50289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200" dirty="0">
                  <a:solidFill>
                    <a:srgbClr val="4F5E8E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L_U" pitchFamily="34" charset="0"/>
                </a:rPr>
                <a:t>03</a:t>
              </a:r>
              <a:endParaRPr lang="en-US" sz="5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</p:grpSp>
      <p:sp>
        <p:nvSpPr>
          <p:cNvPr id="175" name="Object 81">
            <a:extLst>
              <a:ext uri="{FF2B5EF4-FFF2-40B4-BE49-F238E27FC236}">
                <a16:creationId xmlns:a16="http://schemas.microsoft.com/office/drawing/2014/main" id="{424EB369-7E1B-48D0-8A9C-9F042B51EAB6}"/>
              </a:ext>
            </a:extLst>
          </p:cNvPr>
          <p:cNvSpPr txBox="1"/>
          <p:nvPr/>
        </p:nvSpPr>
        <p:spPr>
          <a:xfrm>
            <a:off x="5539814" y="3906782"/>
            <a:ext cx="28942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ko-KR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23</a:t>
            </a:r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년 상반기 </a:t>
            </a:r>
            <a:r>
              <a:rPr lang="ko-KR" altLang="en-US" sz="1200" dirty="0" err="1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바우처택시</a:t>
            </a:r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en-US" altLang="ko-KR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10</a:t>
            </a:r>
            <a:r>
              <a:rPr lang="ko-KR" altLang="en-US" sz="1200" dirty="0">
                <a:solidFill>
                  <a:srgbClr val="002060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대 증차 추진</a:t>
            </a:r>
          </a:p>
        </p:txBody>
      </p:sp>
      <p:grpSp>
        <p:nvGrpSpPr>
          <p:cNvPr id="176" name="그룹 175">
            <a:extLst>
              <a:ext uri="{FF2B5EF4-FFF2-40B4-BE49-F238E27FC236}">
                <a16:creationId xmlns:a16="http://schemas.microsoft.com/office/drawing/2014/main" id="{BD05B755-ED46-4897-ADAC-2CEB2919A045}"/>
              </a:ext>
            </a:extLst>
          </p:cNvPr>
          <p:cNvGrpSpPr/>
          <p:nvPr/>
        </p:nvGrpSpPr>
        <p:grpSpPr>
          <a:xfrm>
            <a:off x="5016328" y="5354802"/>
            <a:ext cx="389439" cy="332236"/>
            <a:chOff x="9829800" y="2147616"/>
            <a:chExt cx="707036" cy="603183"/>
          </a:xfrm>
        </p:grpSpPr>
        <p:grpSp>
          <p:nvGrpSpPr>
            <p:cNvPr id="181" name="그룹 1004">
              <a:extLst>
                <a:ext uri="{FF2B5EF4-FFF2-40B4-BE49-F238E27FC236}">
                  <a16:creationId xmlns:a16="http://schemas.microsoft.com/office/drawing/2014/main" id="{1E36808F-19C7-4439-B415-084ED675FFAE}"/>
                </a:ext>
              </a:extLst>
            </p:cNvPr>
            <p:cNvGrpSpPr/>
            <p:nvPr/>
          </p:nvGrpSpPr>
          <p:grpSpPr>
            <a:xfrm>
              <a:off x="9906000" y="2147616"/>
              <a:ext cx="504000" cy="176484"/>
              <a:chOff x="9651475" y="2734928"/>
              <a:chExt cx="745888" cy="176484"/>
            </a:xfrm>
          </p:grpSpPr>
          <p:pic>
            <p:nvPicPr>
              <p:cNvPr id="183" name="Object 12">
                <a:extLst>
                  <a:ext uri="{FF2B5EF4-FFF2-40B4-BE49-F238E27FC236}">
                    <a16:creationId xmlns:a16="http://schemas.microsoft.com/office/drawing/2014/main" id="{DF461FAB-6BD8-4380-ACDB-3434C38C38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651475" y="2734928"/>
                <a:ext cx="745888" cy="176484"/>
              </a:xfrm>
              <a:prstGeom prst="rect">
                <a:avLst/>
              </a:prstGeom>
            </p:spPr>
          </p:pic>
        </p:grpSp>
        <p:sp>
          <p:nvSpPr>
            <p:cNvPr id="182" name="Object 79">
              <a:extLst>
                <a:ext uri="{FF2B5EF4-FFF2-40B4-BE49-F238E27FC236}">
                  <a16:creationId xmlns:a16="http://schemas.microsoft.com/office/drawing/2014/main" id="{291034D3-0D71-4320-B609-3FF1113BB589}"/>
                </a:ext>
              </a:extLst>
            </p:cNvPr>
            <p:cNvSpPr txBox="1"/>
            <p:nvPr/>
          </p:nvSpPr>
          <p:spPr>
            <a:xfrm>
              <a:off x="9829800" y="2247900"/>
              <a:ext cx="707036" cy="50289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1200" dirty="0">
                  <a:solidFill>
                    <a:srgbClr val="4F5E8E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  <a:cs typeface="THELuxGoL_U" pitchFamily="34" charset="0"/>
                </a:rPr>
                <a:t>01</a:t>
              </a:r>
              <a:endParaRPr lang="en-US" sz="5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</p:grpSp>
      <p:grpSp>
        <p:nvGrpSpPr>
          <p:cNvPr id="177" name="그룹 1004">
            <a:extLst>
              <a:ext uri="{FF2B5EF4-FFF2-40B4-BE49-F238E27FC236}">
                <a16:creationId xmlns:a16="http://schemas.microsoft.com/office/drawing/2014/main" id="{2D97E7C7-3695-4FCC-A20F-23B5E1CB65DB}"/>
              </a:ext>
            </a:extLst>
          </p:cNvPr>
          <p:cNvGrpSpPr/>
          <p:nvPr/>
        </p:nvGrpSpPr>
        <p:grpSpPr>
          <a:xfrm>
            <a:off x="6752811" y="1464362"/>
            <a:ext cx="254460" cy="254460"/>
            <a:chOff x="11668203" y="-387200"/>
            <a:chExt cx="6171429" cy="6171429"/>
          </a:xfrm>
        </p:grpSpPr>
        <p:pic>
          <p:nvPicPr>
            <p:cNvPr id="180" name="Object 13">
              <a:extLst>
                <a:ext uri="{FF2B5EF4-FFF2-40B4-BE49-F238E27FC236}">
                  <a16:creationId xmlns:a16="http://schemas.microsoft.com/office/drawing/2014/main" id="{6BD86D7E-5194-4EE2-B578-768ED8599B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68203" y="-38720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78" name="그룹 1004">
            <a:extLst>
              <a:ext uri="{FF2B5EF4-FFF2-40B4-BE49-F238E27FC236}">
                <a16:creationId xmlns:a16="http://schemas.microsoft.com/office/drawing/2014/main" id="{83A73A03-A07B-4AE8-BE48-D7126F08E9C5}"/>
              </a:ext>
            </a:extLst>
          </p:cNvPr>
          <p:cNvGrpSpPr/>
          <p:nvPr/>
        </p:nvGrpSpPr>
        <p:grpSpPr>
          <a:xfrm>
            <a:off x="6752811" y="4523306"/>
            <a:ext cx="254460" cy="254460"/>
            <a:chOff x="11668203" y="203580"/>
            <a:chExt cx="6171429" cy="6171429"/>
          </a:xfrm>
        </p:grpSpPr>
        <p:pic>
          <p:nvPicPr>
            <p:cNvPr id="179" name="Object 13">
              <a:extLst>
                <a:ext uri="{FF2B5EF4-FFF2-40B4-BE49-F238E27FC236}">
                  <a16:creationId xmlns:a16="http://schemas.microsoft.com/office/drawing/2014/main" id="{B0C7D8F5-5DB3-4FF7-B78C-8B924536ACF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68203" y="20358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92" name="그룹 191">
            <a:extLst>
              <a:ext uri="{FF2B5EF4-FFF2-40B4-BE49-F238E27FC236}">
                <a16:creationId xmlns:a16="http://schemas.microsoft.com/office/drawing/2014/main" id="{B68FA78C-5107-4277-916E-FFB8DB5B3329}"/>
              </a:ext>
            </a:extLst>
          </p:cNvPr>
          <p:cNvGrpSpPr/>
          <p:nvPr/>
        </p:nvGrpSpPr>
        <p:grpSpPr>
          <a:xfrm>
            <a:off x="196228" y="2048144"/>
            <a:ext cx="4052479" cy="2797022"/>
            <a:chOff x="863886" y="2171700"/>
            <a:chExt cx="6756114" cy="4663071"/>
          </a:xfrm>
        </p:grpSpPr>
        <p:sp>
          <p:nvSpPr>
            <p:cNvPr id="193" name="Object 84">
              <a:extLst>
                <a:ext uri="{FF2B5EF4-FFF2-40B4-BE49-F238E27FC236}">
                  <a16:creationId xmlns:a16="http://schemas.microsoft.com/office/drawing/2014/main" id="{867EF821-A249-4DFE-8884-EF799002FB6A}"/>
                </a:ext>
              </a:extLst>
            </p:cNvPr>
            <p:cNvSpPr txBox="1"/>
            <p:nvPr/>
          </p:nvSpPr>
          <p:spPr>
            <a:xfrm>
              <a:off x="975175" y="6057900"/>
              <a:ext cx="1413700" cy="76966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ko-KR" altLang="en-US" sz="1200" dirty="0">
                  <a:solidFill>
                    <a:srgbClr val="3A4CA8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안전사고 제로화</a:t>
              </a:r>
              <a:endParaRPr lang="en-US" sz="1100" dirty="0">
                <a:solidFill>
                  <a:srgbClr val="3A4CA8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94" name="Object 85">
              <a:extLst>
                <a:ext uri="{FF2B5EF4-FFF2-40B4-BE49-F238E27FC236}">
                  <a16:creationId xmlns:a16="http://schemas.microsoft.com/office/drawing/2014/main" id="{450E1DD3-0578-4744-9F22-287022768174}"/>
                </a:ext>
              </a:extLst>
            </p:cNvPr>
            <p:cNvSpPr txBox="1"/>
            <p:nvPr/>
          </p:nvSpPr>
          <p:spPr>
            <a:xfrm>
              <a:off x="5791198" y="6065104"/>
              <a:ext cx="1710480" cy="76966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ko-KR" altLang="en-US" sz="1200" dirty="0">
                  <a:solidFill>
                    <a:srgbClr val="3A4CA8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안전운전</a:t>
              </a:r>
              <a:endParaRPr lang="en-US" altLang="ko-KR" sz="1200" dirty="0">
                <a:solidFill>
                  <a:srgbClr val="3A4CA8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  <a:p>
              <a:pPr algn="r"/>
              <a:r>
                <a:rPr lang="ko-KR" altLang="en-US" sz="1200" dirty="0">
                  <a:solidFill>
                    <a:srgbClr val="3A4CA8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솔루션 도입</a:t>
              </a:r>
              <a:endParaRPr lang="en-US" sz="1200" dirty="0">
                <a:solidFill>
                  <a:srgbClr val="3A4CA8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grpSp>
          <p:nvGrpSpPr>
            <p:cNvPr id="195" name="그룹 194">
              <a:extLst>
                <a:ext uri="{FF2B5EF4-FFF2-40B4-BE49-F238E27FC236}">
                  <a16:creationId xmlns:a16="http://schemas.microsoft.com/office/drawing/2014/main" id="{F6233574-F664-46F3-8A7D-FC28360C4069}"/>
                </a:ext>
              </a:extLst>
            </p:cNvPr>
            <p:cNvGrpSpPr/>
            <p:nvPr/>
          </p:nvGrpSpPr>
          <p:grpSpPr>
            <a:xfrm>
              <a:off x="973810" y="3023802"/>
              <a:ext cx="2281075" cy="362625"/>
              <a:chOff x="973810" y="4090602"/>
              <a:chExt cx="2281075" cy="362625"/>
            </a:xfrm>
          </p:grpSpPr>
          <p:grpSp>
            <p:nvGrpSpPr>
              <p:cNvPr id="218" name="그룹 1019">
                <a:extLst>
                  <a:ext uri="{FF2B5EF4-FFF2-40B4-BE49-F238E27FC236}">
                    <a16:creationId xmlns:a16="http://schemas.microsoft.com/office/drawing/2014/main" id="{534E865F-7FCA-4792-9218-EDBEAE151DEB}"/>
                  </a:ext>
                </a:extLst>
              </p:cNvPr>
              <p:cNvGrpSpPr/>
              <p:nvPr/>
            </p:nvGrpSpPr>
            <p:grpSpPr>
              <a:xfrm>
                <a:off x="973810" y="4090602"/>
                <a:ext cx="1582061" cy="71771"/>
                <a:chOff x="1604687" y="5162036"/>
                <a:chExt cx="1582061" cy="71771"/>
              </a:xfrm>
            </p:grpSpPr>
            <p:pic>
              <p:nvPicPr>
                <p:cNvPr id="221" name="Object 88">
                  <a:extLst>
                    <a:ext uri="{FF2B5EF4-FFF2-40B4-BE49-F238E27FC236}">
                      <a16:creationId xmlns:a16="http://schemas.microsoft.com/office/drawing/2014/main" id="{817FF368-907B-4D6D-AE1B-A72E3F3946E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800000">
                  <a:off x="1604687" y="5162036"/>
                  <a:ext cx="1582061" cy="71771"/>
                </a:xfrm>
                <a:prstGeom prst="rect">
                  <a:avLst/>
                </a:prstGeom>
              </p:spPr>
            </p:pic>
          </p:grpSp>
          <p:grpSp>
            <p:nvGrpSpPr>
              <p:cNvPr id="219" name="그룹 1020">
                <a:extLst>
                  <a:ext uri="{FF2B5EF4-FFF2-40B4-BE49-F238E27FC236}">
                    <a16:creationId xmlns:a16="http://schemas.microsoft.com/office/drawing/2014/main" id="{AECAF80A-D0D3-4CFF-AB4C-EC7BA9736B81}"/>
                  </a:ext>
                </a:extLst>
              </p:cNvPr>
              <p:cNvGrpSpPr/>
              <p:nvPr/>
            </p:nvGrpSpPr>
            <p:grpSpPr>
              <a:xfrm>
                <a:off x="2419906" y="4381456"/>
                <a:ext cx="834979" cy="71771"/>
                <a:chOff x="3050783" y="5452890"/>
                <a:chExt cx="834979" cy="71771"/>
              </a:xfrm>
            </p:grpSpPr>
            <p:pic>
              <p:nvPicPr>
                <p:cNvPr id="220" name="Object 91">
                  <a:extLst>
                    <a:ext uri="{FF2B5EF4-FFF2-40B4-BE49-F238E27FC236}">
                      <a16:creationId xmlns:a16="http://schemas.microsoft.com/office/drawing/2014/main" id="{65DEA844-A9CF-41F9-8A5E-66EB6594F9C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100000">
                  <a:off x="3050783" y="5452890"/>
                  <a:ext cx="834979" cy="71771"/>
                </a:xfrm>
                <a:prstGeom prst="rect">
                  <a:avLst/>
                </a:prstGeom>
              </p:spPr>
            </p:pic>
          </p:grpSp>
        </p:grpSp>
        <p:sp>
          <p:nvSpPr>
            <p:cNvPr id="196" name="Object 100">
              <a:extLst>
                <a:ext uri="{FF2B5EF4-FFF2-40B4-BE49-F238E27FC236}">
                  <a16:creationId xmlns:a16="http://schemas.microsoft.com/office/drawing/2014/main" id="{1DCC4F76-5623-4776-A981-095CA6FA3231}"/>
                </a:ext>
              </a:extLst>
            </p:cNvPr>
            <p:cNvSpPr txBox="1"/>
            <p:nvPr/>
          </p:nvSpPr>
          <p:spPr>
            <a:xfrm>
              <a:off x="863886" y="2253586"/>
              <a:ext cx="1629606" cy="76966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ko-KR" altLang="en-US" sz="1200" dirty="0">
                  <a:solidFill>
                    <a:srgbClr val="3A4CA8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배차성공률 향상</a:t>
              </a:r>
              <a:endParaRPr lang="en-US" sz="1100" dirty="0">
                <a:solidFill>
                  <a:srgbClr val="3A4CA8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97" name="Object 101">
              <a:extLst>
                <a:ext uri="{FF2B5EF4-FFF2-40B4-BE49-F238E27FC236}">
                  <a16:creationId xmlns:a16="http://schemas.microsoft.com/office/drawing/2014/main" id="{4A2308B8-A88A-47AD-89D0-D1A57CB457D1}"/>
                </a:ext>
              </a:extLst>
            </p:cNvPr>
            <p:cNvSpPr txBox="1"/>
            <p:nvPr/>
          </p:nvSpPr>
          <p:spPr>
            <a:xfrm>
              <a:off x="6206300" y="2171700"/>
              <a:ext cx="1413700" cy="76966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ko-KR" altLang="en-US" sz="1200" dirty="0">
                  <a:solidFill>
                    <a:srgbClr val="3A4CA8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  <a:cs typeface="Pretendard" pitchFamily="34" charset="0"/>
                </a:rPr>
                <a:t>대기시간 단축</a:t>
              </a:r>
              <a:endParaRPr lang="en-US" sz="1100" dirty="0">
                <a:solidFill>
                  <a:srgbClr val="3A4CA8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grpSp>
          <p:nvGrpSpPr>
            <p:cNvPr id="198" name="그룹 1023">
              <a:extLst>
                <a:ext uri="{FF2B5EF4-FFF2-40B4-BE49-F238E27FC236}">
                  <a16:creationId xmlns:a16="http://schemas.microsoft.com/office/drawing/2014/main" id="{C5E1E182-C9A2-4471-8EE7-22E42C0145BB}"/>
                </a:ext>
              </a:extLst>
            </p:cNvPr>
            <p:cNvGrpSpPr/>
            <p:nvPr/>
          </p:nvGrpSpPr>
          <p:grpSpPr>
            <a:xfrm>
              <a:off x="2769161" y="3066479"/>
              <a:ext cx="2959520" cy="2762821"/>
              <a:chOff x="2981918" y="5156339"/>
              <a:chExt cx="2784941" cy="2784941"/>
            </a:xfrm>
          </p:grpSpPr>
          <p:pic>
            <p:nvPicPr>
              <p:cNvPr id="217" name="Object 102">
                <a:extLst>
                  <a:ext uri="{FF2B5EF4-FFF2-40B4-BE49-F238E27FC236}">
                    <a16:creationId xmlns:a16="http://schemas.microsoft.com/office/drawing/2014/main" id="{7A690D64-ADD8-4E9F-8838-44C5EC8135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2981918" y="5156339"/>
                <a:ext cx="2784941" cy="2784941"/>
              </a:xfrm>
              <a:prstGeom prst="rect">
                <a:avLst/>
              </a:prstGeom>
            </p:spPr>
          </p:pic>
        </p:grpSp>
        <p:grpSp>
          <p:nvGrpSpPr>
            <p:cNvPr id="199" name="그룹 1026">
              <a:extLst>
                <a:ext uri="{FF2B5EF4-FFF2-40B4-BE49-F238E27FC236}">
                  <a16:creationId xmlns:a16="http://schemas.microsoft.com/office/drawing/2014/main" id="{E40F8BC2-DCD1-4ED6-A021-03582EF9AC7F}"/>
                </a:ext>
              </a:extLst>
            </p:cNvPr>
            <p:cNvGrpSpPr/>
            <p:nvPr/>
          </p:nvGrpSpPr>
          <p:grpSpPr>
            <a:xfrm>
              <a:off x="3003051" y="3911377"/>
              <a:ext cx="2362981" cy="962392"/>
              <a:chOff x="6057143" y="3886112"/>
              <a:chExt cx="6171429" cy="2513491"/>
            </a:xfrm>
          </p:grpSpPr>
          <p:pic>
            <p:nvPicPr>
              <p:cNvPr id="216" name="Object 112">
                <a:extLst>
                  <a:ext uri="{FF2B5EF4-FFF2-40B4-BE49-F238E27FC236}">
                    <a16:creationId xmlns:a16="http://schemas.microsoft.com/office/drawing/2014/main" id="{FB14FE98-73E3-49B3-8051-B0F39905E4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biLevel thresh="25000"/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057143" y="3886112"/>
                <a:ext cx="6171429" cy="2513491"/>
              </a:xfrm>
              <a:prstGeom prst="rect">
                <a:avLst/>
              </a:prstGeom>
            </p:spPr>
          </p:pic>
        </p:grpSp>
        <p:grpSp>
          <p:nvGrpSpPr>
            <p:cNvPr id="200" name="그룹 199">
              <a:extLst>
                <a:ext uri="{FF2B5EF4-FFF2-40B4-BE49-F238E27FC236}">
                  <a16:creationId xmlns:a16="http://schemas.microsoft.com/office/drawing/2014/main" id="{05B1883F-7AC3-4D71-9F87-13F86202EE71}"/>
                </a:ext>
              </a:extLst>
            </p:cNvPr>
            <p:cNvGrpSpPr/>
            <p:nvPr/>
          </p:nvGrpSpPr>
          <p:grpSpPr>
            <a:xfrm flipH="1">
              <a:off x="5283902" y="2988411"/>
              <a:ext cx="2281075" cy="362625"/>
              <a:chOff x="973810" y="4090602"/>
              <a:chExt cx="2281075" cy="362625"/>
            </a:xfrm>
          </p:grpSpPr>
          <p:grpSp>
            <p:nvGrpSpPr>
              <p:cNvPr id="212" name="그룹 1019">
                <a:extLst>
                  <a:ext uri="{FF2B5EF4-FFF2-40B4-BE49-F238E27FC236}">
                    <a16:creationId xmlns:a16="http://schemas.microsoft.com/office/drawing/2014/main" id="{029D51D3-46F6-43D3-B698-68030DD4794E}"/>
                  </a:ext>
                </a:extLst>
              </p:cNvPr>
              <p:cNvGrpSpPr/>
              <p:nvPr/>
            </p:nvGrpSpPr>
            <p:grpSpPr>
              <a:xfrm>
                <a:off x="973810" y="4090602"/>
                <a:ext cx="1582061" cy="71771"/>
                <a:chOff x="1604687" y="5162036"/>
                <a:chExt cx="1582061" cy="71771"/>
              </a:xfrm>
            </p:grpSpPr>
            <p:pic>
              <p:nvPicPr>
                <p:cNvPr id="215" name="Object 88">
                  <a:extLst>
                    <a:ext uri="{FF2B5EF4-FFF2-40B4-BE49-F238E27FC236}">
                      <a16:creationId xmlns:a16="http://schemas.microsoft.com/office/drawing/2014/main" id="{CE912BAC-0D81-4627-97D1-03BA4FDB16F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800000">
                  <a:off x="1604687" y="5162036"/>
                  <a:ext cx="1582061" cy="71771"/>
                </a:xfrm>
                <a:prstGeom prst="rect">
                  <a:avLst/>
                </a:prstGeom>
              </p:spPr>
            </p:pic>
          </p:grpSp>
          <p:grpSp>
            <p:nvGrpSpPr>
              <p:cNvPr id="213" name="그룹 1020">
                <a:extLst>
                  <a:ext uri="{FF2B5EF4-FFF2-40B4-BE49-F238E27FC236}">
                    <a16:creationId xmlns:a16="http://schemas.microsoft.com/office/drawing/2014/main" id="{42A5DB9A-7091-4102-9D5C-AAEA65A165F5}"/>
                  </a:ext>
                </a:extLst>
              </p:cNvPr>
              <p:cNvGrpSpPr/>
              <p:nvPr/>
            </p:nvGrpSpPr>
            <p:grpSpPr>
              <a:xfrm>
                <a:off x="2419906" y="4381456"/>
                <a:ext cx="834979" cy="71771"/>
                <a:chOff x="3050783" y="5452890"/>
                <a:chExt cx="834979" cy="71771"/>
              </a:xfrm>
            </p:grpSpPr>
            <p:pic>
              <p:nvPicPr>
                <p:cNvPr id="214" name="Object 91">
                  <a:extLst>
                    <a:ext uri="{FF2B5EF4-FFF2-40B4-BE49-F238E27FC236}">
                      <a16:creationId xmlns:a16="http://schemas.microsoft.com/office/drawing/2014/main" id="{5F31071D-BBEA-4260-A71D-2D6E8FA64B5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100000">
                  <a:off x="3050783" y="5452890"/>
                  <a:ext cx="834979" cy="7177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201" name="그룹 200">
              <a:extLst>
                <a:ext uri="{FF2B5EF4-FFF2-40B4-BE49-F238E27FC236}">
                  <a16:creationId xmlns:a16="http://schemas.microsoft.com/office/drawing/2014/main" id="{7D05769C-1C43-4B39-9B62-FAFD2BFFAD0B}"/>
                </a:ext>
              </a:extLst>
            </p:cNvPr>
            <p:cNvGrpSpPr/>
            <p:nvPr/>
          </p:nvGrpSpPr>
          <p:grpSpPr>
            <a:xfrm flipV="1">
              <a:off x="1100900" y="5721475"/>
              <a:ext cx="2281075" cy="362625"/>
              <a:chOff x="973810" y="4090602"/>
              <a:chExt cx="2281075" cy="362625"/>
            </a:xfrm>
          </p:grpSpPr>
          <p:grpSp>
            <p:nvGrpSpPr>
              <p:cNvPr id="208" name="그룹 1019">
                <a:extLst>
                  <a:ext uri="{FF2B5EF4-FFF2-40B4-BE49-F238E27FC236}">
                    <a16:creationId xmlns:a16="http://schemas.microsoft.com/office/drawing/2014/main" id="{00D2F4E5-EAC8-4E6C-AAD5-12964CF08162}"/>
                  </a:ext>
                </a:extLst>
              </p:cNvPr>
              <p:cNvGrpSpPr/>
              <p:nvPr/>
            </p:nvGrpSpPr>
            <p:grpSpPr>
              <a:xfrm>
                <a:off x="973810" y="4090602"/>
                <a:ext cx="1582061" cy="71771"/>
                <a:chOff x="1604687" y="5162036"/>
                <a:chExt cx="1582061" cy="71771"/>
              </a:xfrm>
            </p:grpSpPr>
            <p:pic>
              <p:nvPicPr>
                <p:cNvPr id="211" name="Object 88">
                  <a:extLst>
                    <a:ext uri="{FF2B5EF4-FFF2-40B4-BE49-F238E27FC236}">
                      <a16:creationId xmlns:a16="http://schemas.microsoft.com/office/drawing/2014/main" id="{AB90D2B3-765E-4BF2-A707-BA08D286A28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800000">
                  <a:off x="1604687" y="5162036"/>
                  <a:ext cx="1582061" cy="71771"/>
                </a:xfrm>
                <a:prstGeom prst="rect">
                  <a:avLst/>
                </a:prstGeom>
              </p:spPr>
            </p:pic>
          </p:grpSp>
          <p:grpSp>
            <p:nvGrpSpPr>
              <p:cNvPr id="209" name="그룹 1020">
                <a:extLst>
                  <a:ext uri="{FF2B5EF4-FFF2-40B4-BE49-F238E27FC236}">
                    <a16:creationId xmlns:a16="http://schemas.microsoft.com/office/drawing/2014/main" id="{1EF27508-D3EE-40FB-AFAD-788689D4A664}"/>
                  </a:ext>
                </a:extLst>
              </p:cNvPr>
              <p:cNvGrpSpPr/>
              <p:nvPr/>
            </p:nvGrpSpPr>
            <p:grpSpPr>
              <a:xfrm>
                <a:off x="2419906" y="4381456"/>
                <a:ext cx="834979" cy="71771"/>
                <a:chOff x="3050783" y="5452890"/>
                <a:chExt cx="834979" cy="71771"/>
              </a:xfrm>
            </p:grpSpPr>
            <p:pic>
              <p:nvPicPr>
                <p:cNvPr id="210" name="Object 91">
                  <a:extLst>
                    <a:ext uri="{FF2B5EF4-FFF2-40B4-BE49-F238E27FC236}">
                      <a16:creationId xmlns:a16="http://schemas.microsoft.com/office/drawing/2014/main" id="{4182CF68-F291-4B3B-9E2E-35B35B3D70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100000">
                  <a:off x="3050783" y="5452890"/>
                  <a:ext cx="834979" cy="7177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202" name="그룹 201">
              <a:extLst>
                <a:ext uri="{FF2B5EF4-FFF2-40B4-BE49-F238E27FC236}">
                  <a16:creationId xmlns:a16="http://schemas.microsoft.com/office/drawing/2014/main" id="{A54C0530-8062-4E83-9000-D0C40AA14D4B}"/>
                </a:ext>
              </a:extLst>
            </p:cNvPr>
            <p:cNvGrpSpPr/>
            <p:nvPr/>
          </p:nvGrpSpPr>
          <p:grpSpPr>
            <a:xfrm flipH="1" flipV="1">
              <a:off x="5105400" y="5692497"/>
              <a:ext cx="2281075" cy="362625"/>
              <a:chOff x="973810" y="4090602"/>
              <a:chExt cx="2281075" cy="362625"/>
            </a:xfrm>
          </p:grpSpPr>
          <p:grpSp>
            <p:nvGrpSpPr>
              <p:cNvPr id="204" name="그룹 1019">
                <a:extLst>
                  <a:ext uri="{FF2B5EF4-FFF2-40B4-BE49-F238E27FC236}">
                    <a16:creationId xmlns:a16="http://schemas.microsoft.com/office/drawing/2014/main" id="{3F467B25-0308-4E90-A476-F54A6768BAE5}"/>
                  </a:ext>
                </a:extLst>
              </p:cNvPr>
              <p:cNvGrpSpPr/>
              <p:nvPr/>
            </p:nvGrpSpPr>
            <p:grpSpPr>
              <a:xfrm>
                <a:off x="973810" y="4090602"/>
                <a:ext cx="1582061" cy="71771"/>
                <a:chOff x="1604687" y="5162036"/>
                <a:chExt cx="1582061" cy="71771"/>
              </a:xfrm>
            </p:grpSpPr>
            <p:pic>
              <p:nvPicPr>
                <p:cNvPr id="207" name="Object 88">
                  <a:extLst>
                    <a:ext uri="{FF2B5EF4-FFF2-40B4-BE49-F238E27FC236}">
                      <a16:creationId xmlns:a16="http://schemas.microsoft.com/office/drawing/2014/main" id="{FD949DA9-8687-4C7C-B8BF-D846130F898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800000">
                  <a:off x="1604687" y="5162036"/>
                  <a:ext cx="1582061" cy="71771"/>
                </a:xfrm>
                <a:prstGeom prst="rect">
                  <a:avLst/>
                </a:prstGeom>
              </p:spPr>
            </p:pic>
          </p:grpSp>
          <p:grpSp>
            <p:nvGrpSpPr>
              <p:cNvPr id="205" name="그룹 1020">
                <a:extLst>
                  <a:ext uri="{FF2B5EF4-FFF2-40B4-BE49-F238E27FC236}">
                    <a16:creationId xmlns:a16="http://schemas.microsoft.com/office/drawing/2014/main" id="{B4626B4A-1F8C-41D9-ADD7-6C42D35F79B8}"/>
                  </a:ext>
                </a:extLst>
              </p:cNvPr>
              <p:cNvGrpSpPr/>
              <p:nvPr/>
            </p:nvGrpSpPr>
            <p:grpSpPr>
              <a:xfrm>
                <a:off x="2419906" y="4381456"/>
                <a:ext cx="834979" cy="71771"/>
                <a:chOff x="3050783" y="5452890"/>
                <a:chExt cx="834979" cy="71771"/>
              </a:xfrm>
            </p:grpSpPr>
            <p:pic>
              <p:nvPicPr>
                <p:cNvPr id="206" name="Object 91">
                  <a:extLst>
                    <a:ext uri="{FF2B5EF4-FFF2-40B4-BE49-F238E27FC236}">
                      <a16:creationId xmlns:a16="http://schemas.microsoft.com/office/drawing/2014/main" id="{91FA2ED4-93EA-44E8-ACE3-D84B32E6E2D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100000">
                  <a:off x="3050783" y="5452890"/>
                  <a:ext cx="834979" cy="71771"/>
                </a:xfrm>
                <a:prstGeom prst="rect">
                  <a:avLst/>
                </a:prstGeom>
              </p:spPr>
            </p:pic>
          </p:grpSp>
        </p:grpSp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801608F4-FFC2-4A53-BBDB-00DB29E08C3D}"/>
                </a:ext>
              </a:extLst>
            </p:cNvPr>
            <p:cNvSpPr txBox="1"/>
            <p:nvPr/>
          </p:nvSpPr>
          <p:spPr>
            <a:xfrm>
              <a:off x="2964486" y="4926238"/>
              <a:ext cx="2697845" cy="4361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교통약자이동지원 차량</a:t>
              </a:r>
            </a:p>
          </p:txBody>
        </p:sp>
      </p:grpSp>
      <p:pic>
        <p:nvPicPr>
          <p:cNvPr id="222" name="Picture 2" descr="파주시 교통약자이동지원센터 차량 무료 운행 &lt; 사회 &lt; 기사본문 - 아이(i)파주민보">
            <a:extLst>
              <a:ext uri="{FF2B5EF4-FFF2-40B4-BE49-F238E27FC236}">
                <a16:creationId xmlns:a16="http://schemas.microsoft.com/office/drawing/2014/main" id="{09EC6AD6-E5DD-4BD0-A89C-693E8219E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67940"/>
            <a:ext cx="2804394" cy="171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" name="Picture 4" descr="더불어 사는 사회, 교통약자이동지원센터의 '행복콜' : 네이버 블로그">
            <a:extLst>
              <a:ext uri="{FF2B5EF4-FFF2-40B4-BE49-F238E27FC236}">
                <a16:creationId xmlns:a16="http://schemas.microsoft.com/office/drawing/2014/main" id="{E689D70D-3815-4CD4-A83E-B274DDD902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22" t="39199" r="84" b="38684"/>
          <a:stretch/>
        </p:blipFill>
        <p:spPr bwMode="auto">
          <a:xfrm>
            <a:off x="2771800" y="5167941"/>
            <a:ext cx="1821456" cy="171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4" name="직사각형 223">
            <a:extLst>
              <a:ext uri="{FF2B5EF4-FFF2-40B4-BE49-F238E27FC236}">
                <a16:creationId xmlns:a16="http://schemas.microsoft.com/office/drawing/2014/main" id="{64F53974-4596-4537-B080-09E3F5754208}"/>
              </a:ext>
            </a:extLst>
          </p:cNvPr>
          <p:cNvSpPr/>
          <p:nvPr/>
        </p:nvSpPr>
        <p:spPr>
          <a:xfrm>
            <a:off x="-263178" y="5162768"/>
            <a:ext cx="4856467" cy="171744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4838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그룹 160">
            <a:extLst>
              <a:ext uri="{FF2B5EF4-FFF2-40B4-BE49-F238E27FC236}">
                <a16:creationId xmlns:a16="http://schemas.microsoft.com/office/drawing/2014/main" id="{158CE2C3-B2ED-4757-9272-75D369CAED0A}"/>
              </a:ext>
            </a:extLst>
          </p:cNvPr>
          <p:cNvGrpSpPr/>
          <p:nvPr/>
        </p:nvGrpSpPr>
        <p:grpSpPr>
          <a:xfrm>
            <a:off x="6677031" y="1124744"/>
            <a:ext cx="2478222" cy="1328955"/>
            <a:chOff x="12841960" y="-1"/>
            <a:chExt cx="5448831" cy="3009675"/>
          </a:xfrm>
        </p:grpSpPr>
        <p:pic>
          <p:nvPicPr>
            <p:cNvPr id="162" name="Picture 2" descr="시청부설주차장">
              <a:extLst>
                <a:ext uri="{FF2B5EF4-FFF2-40B4-BE49-F238E27FC236}">
                  <a16:creationId xmlns:a16="http://schemas.microsoft.com/office/drawing/2014/main" id="{52D01504-AE11-4D31-9D8E-2EFD5215A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41960" y="-1"/>
              <a:ext cx="5446040" cy="3009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3" name="직사각형 162">
              <a:extLst>
                <a:ext uri="{FF2B5EF4-FFF2-40B4-BE49-F238E27FC236}">
                  <a16:creationId xmlns:a16="http://schemas.microsoft.com/office/drawing/2014/main" id="{1DE1E41A-657B-4515-848D-85EE899F9333}"/>
                </a:ext>
              </a:extLst>
            </p:cNvPr>
            <p:cNvSpPr/>
            <p:nvPr/>
          </p:nvSpPr>
          <p:spPr>
            <a:xfrm>
              <a:off x="12844751" y="14855"/>
              <a:ext cx="5446040" cy="2971667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체감형 사업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379ECC7-0A44-4094-A290-CA0408C89234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9EF5C1AF-119E-404E-B913-EAE771A31393}"/>
              </a:ext>
            </a:extLst>
          </p:cNvPr>
          <p:cNvSpPr txBox="1"/>
          <p:nvPr/>
        </p:nvSpPr>
        <p:spPr>
          <a:xfrm>
            <a:off x="251520" y="1412776"/>
            <a:ext cx="62301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시민중심 공영주차장 고객서비스 개선</a:t>
            </a:r>
          </a:p>
        </p:txBody>
      </p:sp>
      <p:grpSp>
        <p:nvGrpSpPr>
          <p:cNvPr id="20" name="그룹 1001">
            <a:extLst>
              <a:ext uri="{FF2B5EF4-FFF2-40B4-BE49-F238E27FC236}">
                <a16:creationId xmlns:a16="http://schemas.microsoft.com/office/drawing/2014/main" id="{D47A7443-78D8-43CB-BA80-0CBFF8871E09}"/>
              </a:ext>
            </a:extLst>
          </p:cNvPr>
          <p:cNvGrpSpPr/>
          <p:nvPr/>
        </p:nvGrpSpPr>
        <p:grpSpPr>
          <a:xfrm>
            <a:off x="4593322" y="2438522"/>
            <a:ext cx="4604526" cy="4437112"/>
            <a:chOff x="17878906" y="2892694"/>
            <a:chExt cx="29058783" cy="7357143"/>
          </a:xfrm>
        </p:grpSpPr>
        <p:pic>
          <p:nvPicPr>
            <p:cNvPr id="22" name="Object 2">
              <a:extLst>
                <a:ext uri="{FF2B5EF4-FFF2-40B4-BE49-F238E27FC236}">
                  <a16:creationId xmlns:a16="http://schemas.microsoft.com/office/drawing/2014/main" id="{15A3AF58-724E-42A6-95C3-418961E87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grpSp>
        <p:nvGrpSpPr>
          <p:cNvPr id="29" name="그룹 1001">
            <a:extLst>
              <a:ext uri="{FF2B5EF4-FFF2-40B4-BE49-F238E27FC236}">
                <a16:creationId xmlns:a16="http://schemas.microsoft.com/office/drawing/2014/main" id="{D413114D-7055-4C0A-B46C-36F7D64CEE95}"/>
              </a:ext>
            </a:extLst>
          </p:cNvPr>
          <p:cNvGrpSpPr/>
          <p:nvPr/>
        </p:nvGrpSpPr>
        <p:grpSpPr>
          <a:xfrm>
            <a:off x="-9269" y="2438523"/>
            <a:ext cx="4604526" cy="4421667"/>
            <a:chOff x="17878906" y="2892694"/>
            <a:chExt cx="29058783" cy="7357143"/>
          </a:xfrm>
        </p:grpSpPr>
        <p:pic>
          <p:nvPicPr>
            <p:cNvPr id="30" name="Object 2">
              <a:extLst>
                <a:ext uri="{FF2B5EF4-FFF2-40B4-BE49-F238E27FC236}">
                  <a16:creationId xmlns:a16="http://schemas.microsoft.com/office/drawing/2014/main" id="{95B36E9C-FBD8-4C8F-A142-23E36357C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sp>
        <p:nvSpPr>
          <p:cNvPr id="83" name="사각형: 둥근 모서리 82">
            <a:extLst>
              <a:ext uri="{FF2B5EF4-FFF2-40B4-BE49-F238E27FC236}">
                <a16:creationId xmlns:a16="http://schemas.microsoft.com/office/drawing/2014/main" id="{A2910898-217F-46BF-974F-1E4171136CE4}"/>
              </a:ext>
            </a:extLst>
          </p:cNvPr>
          <p:cNvSpPr/>
          <p:nvPr/>
        </p:nvSpPr>
        <p:spPr>
          <a:xfrm>
            <a:off x="206052" y="2245926"/>
            <a:ext cx="4163234" cy="400311"/>
          </a:xfrm>
          <a:prstGeom prst="roundRect">
            <a:avLst>
              <a:gd name="adj" fmla="val 49167"/>
            </a:avLst>
          </a:prstGeom>
          <a:solidFill>
            <a:srgbClr val="4F5E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공영주차장 운영개선 → 고객편의 및 경영수지 개선</a:t>
            </a:r>
          </a:p>
        </p:txBody>
      </p:sp>
      <p:sp>
        <p:nvSpPr>
          <p:cNvPr id="84" name="사각형: 둥근 모서리 83">
            <a:extLst>
              <a:ext uri="{FF2B5EF4-FFF2-40B4-BE49-F238E27FC236}">
                <a16:creationId xmlns:a16="http://schemas.microsoft.com/office/drawing/2014/main" id="{FB3EDC3D-11CF-4383-9D81-B1928BD38A3C}"/>
              </a:ext>
            </a:extLst>
          </p:cNvPr>
          <p:cNvSpPr/>
          <p:nvPr/>
        </p:nvSpPr>
        <p:spPr>
          <a:xfrm>
            <a:off x="4914045" y="2252470"/>
            <a:ext cx="3963079" cy="400311"/>
          </a:xfrm>
          <a:prstGeom prst="roundRect">
            <a:avLst>
              <a:gd name="adj" fmla="val 49167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지능형 교통 시스템</a:t>
            </a:r>
            <a:r>
              <a:rPr lang="en-US" altLang="ko-KR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(ITS)</a:t>
            </a:r>
            <a:r>
              <a:rPr lang="ko-KR" altLang="en-US" sz="1400" dirty="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구축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84E82D1-05AC-4ECD-A3EA-B49EC2B01394}"/>
              </a:ext>
            </a:extLst>
          </p:cNvPr>
          <p:cNvSpPr txBox="1"/>
          <p:nvPr/>
        </p:nvSpPr>
        <p:spPr>
          <a:xfrm>
            <a:off x="501310" y="2852936"/>
            <a:ext cx="4049369" cy="971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운영시간 일원화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8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~ 21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</a:t>
            </a:r>
          </a:p>
          <a:p>
            <a:pPr>
              <a:lnSpc>
                <a:spcPct val="140000"/>
              </a:lnSpc>
            </a:pP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2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시간 무료주차 축소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주차장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30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분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/ 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전통시장 </a:t>
            </a:r>
            <a:r>
              <a: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1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시간</a:t>
            </a:r>
          </a:p>
          <a:p>
            <a:pPr>
              <a:lnSpc>
                <a:spcPct val="140000"/>
              </a:lnSpc>
            </a:pPr>
            <a:r>
              <a:rPr lang="ko-KR" altLang="en-US" sz="1400" dirty="0" err="1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월정기</a:t>
            </a: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주차 운영 개선</a:t>
            </a:r>
          </a:p>
        </p:txBody>
      </p:sp>
      <p:grpSp>
        <p:nvGrpSpPr>
          <p:cNvPr id="86" name="그룹 1004">
            <a:extLst>
              <a:ext uri="{FF2B5EF4-FFF2-40B4-BE49-F238E27FC236}">
                <a16:creationId xmlns:a16="http://schemas.microsoft.com/office/drawing/2014/main" id="{79B5933B-2DFE-4BA0-A9F0-806BD39C424E}"/>
              </a:ext>
            </a:extLst>
          </p:cNvPr>
          <p:cNvGrpSpPr/>
          <p:nvPr/>
        </p:nvGrpSpPr>
        <p:grpSpPr>
          <a:xfrm>
            <a:off x="328387" y="2974735"/>
            <a:ext cx="205166" cy="199309"/>
            <a:chOff x="11668203" y="2057143"/>
            <a:chExt cx="6171429" cy="6171429"/>
          </a:xfrm>
        </p:grpSpPr>
        <p:pic>
          <p:nvPicPr>
            <p:cNvPr id="87" name="Object 13">
              <a:extLst>
                <a:ext uri="{FF2B5EF4-FFF2-40B4-BE49-F238E27FC236}">
                  <a16:creationId xmlns:a16="http://schemas.microsoft.com/office/drawing/2014/main" id="{A0B2C2C8-D1D7-4DA8-89F4-2FF5005B8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88" name="그룹 1004">
            <a:extLst>
              <a:ext uri="{FF2B5EF4-FFF2-40B4-BE49-F238E27FC236}">
                <a16:creationId xmlns:a16="http://schemas.microsoft.com/office/drawing/2014/main" id="{BECBC517-67BF-435D-A776-8E041EC612FF}"/>
              </a:ext>
            </a:extLst>
          </p:cNvPr>
          <p:cNvGrpSpPr/>
          <p:nvPr/>
        </p:nvGrpSpPr>
        <p:grpSpPr>
          <a:xfrm>
            <a:off x="336947" y="3261175"/>
            <a:ext cx="205166" cy="199309"/>
            <a:chOff x="11668203" y="2057143"/>
            <a:chExt cx="6171429" cy="6171429"/>
          </a:xfrm>
        </p:grpSpPr>
        <p:pic>
          <p:nvPicPr>
            <p:cNvPr id="89" name="Object 13">
              <a:extLst>
                <a:ext uri="{FF2B5EF4-FFF2-40B4-BE49-F238E27FC236}">
                  <a16:creationId xmlns:a16="http://schemas.microsoft.com/office/drawing/2014/main" id="{F88568B6-1EB4-49B0-BBB5-FE2F799DB64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90" name="그룹 1004">
            <a:extLst>
              <a:ext uri="{FF2B5EF4-FFF2-40B4-BE49-F238E27FC236}">
                <a16:creationId xmlns:a16="http://schemas.microsoft.com/office/drawing/2014/main" id="{3326E007-D533-4C6C-88D6-3F2CF5E18887}"/>
              </a:ext>
            </a:extLst>
          </p:cNvPr>
          <p:cNvGrpSpPr/>
          <p:nvPr/>
        </p:nvGrpSpPr>
        <p:grpSpPr>
          <a:xfrm>
            <a:off x="336947" y="3572613"/>
            <a:ext cx="205166" cy="199309"/>
            <a:chOff x="11668203" y="2057143"/>
            <a:chExt cx="6171429" cy="6171429"/>
          </a:xfrm>
        </p:grpSpPr>
        <p:pic>
          <p:nvPicPr>
            <p:cNvPr id="91" name="Object 13">
              <a:extLst>
                <a:ext uri="{FF2B5EF4-FFF2-40B4-BE49-F238E27FC236}">
                  <a16:creationId xmlns:a16="http://schemas.microsoft.com/office/drawing/2014/main" id="{EB946EF6-2C23-4359-8E3E-9E160BCE8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92" name="그룹 91">
            <a:extLst>
              <a:ext uri="{FF2B5EF4-FFF2-40B4-BE49-F238E27FC236}">
                <a16:creationId xmlns:a16="http://schemas.microsoft.com/office/drawing/2014/main" id="{11A4368D-AA36-425F-B511-ABB420EE3B36}"/>
              </a:ext>
            </a:extLst>
          </p:cNvPr>
          <p:cNvGrpSpPr/>
          <p:nvPr/>
        </p:nvGrpSpPr>
        <p:grpSpPr>
          <a:xfrm>
            <a:off x="302034" y="4005064"/>
            <a:ext cx="3998237" cy="1047773"/>
            <a:chOff x="836573" y="5600700"/>
            <a:chExt cx="7774027" cy="2037250"/>
          </a:xfrm>
        </p:grpSpPr>
        <p:grpSp>
          <p:nvGrpSpPr>
            <p:cNvPr id="93" name="그룹 1007">
              <a:extLst>
                <a:ext uri="{FF2B5EF4-FFF2-40B4-BE49-F238E27FC236}">
                  <a16:creationId xmlns:a16="http://schemas.microsoft.com/office/drawing/2014/main" id="{06A3F324-F064-4F6C-96F1-936147046A15}"/>
                </a:ext>
              </a:extLst>
            </p:cNvPr>
            <p:cNvGrpSpPr/>
            <p:nvPr/>
          </p:nvGrpSpPr>
          <p:grpSpPr>
            <a:xfrm>
              <a:off x="1119728" y="6197519"/>
              <a:ext cx="7194900" cy="319801"/>
              <a:chOff x="1891287" y="6498423"/>
              <a:chExt cx="7513838" cy="450146"/>
            </a:xfrm>
          </p:grpSpPr>
          <p:pic>
            <p:nvPicPr>
              <p:cNvPr id="126" name="Object 25">
                <a:extLst>
                  <a:ext uri="{FF2B5EF4-FFF2-40B4-BE49-F238E27FC236}">
                    <a16:creationId xmlns:a16="http://schemas.microsoft.com/office/drawing/2014/main" id="{C1F487A2-C594-4A29-92AD-03E6F8E791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1891287" y="6498423"/>
                <a:ext cx="7513838" cy="450146"/>
              </a:xfrm>
              <a:prstGeom prst="rect">
                <a:avLst/>
              </a:prstGeom>
            </p:spPr>
          </p:pic>
        </p:grpSp>
        <p:sp>
          <p:nvSpPr>
            <p:cNvPr id="94" name="Object 100">
              <a:extLst>
                <a:ext uri="{FF2B5EF4-FFF2-40B4-BE49-F238E27FC236}">
                  <a16:creationId xmlns:a16="http://schemas.microsoft.com/office/drawing/2014/main" id="{38E56AEF-4B59-455D-A9BB-AF36CD562B69}"/>
                </a:ext>
              </a:extLst>
            </p:cNvPr>
            <p:cNvSpPr txBox="1"/>
            <p:nvPr/>
          </p:nvSpPr>
          <p:spPr>
            <a:xfrm flipH="1">
              <a:off x="2544382" y="6181672"/>
              <a:ext cx="98581" cy="3889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700" dirty="0">
                  <a:solidFill>
                    <a:srgbClr val="FFFFFF"/>
                  </a:solidFill>
                  <a:latin typeface="나눔스퀘어OTF" panose="020B0600000101010101" pitchFamily="34" charset="-127"/>
                  <a:cs typeface="Noto Sans CJK KR Regular" pitchFamily="34" charset="0"/>
                </a:rPr>
                <a:t>▶</a:t>
              </a:r>
              <a:endParaRPr lang="en-US" sz="700" dirty="0"/>
            </a:p>
          </p:txBody>
        </p:sp>
        <p:sp>
          <p:nvSpPr>
            <p:cNvPr id="95" name="Object 101">
              <a:extLst>
                <a:ext uri="{FF2B5EF4-FFF2-40B4-BE49-F238E27FC236}">
                  <a16:creationId xmlns:a16="http://schemas.microsoft.com/office/drawing/2014/main" id="{AD33A1D9-CBAD-45BA-B756-C51E0CB668F4}"/>
                </a:ext>
              </a:extLst>
            </p:cNvPr>
            <p:cNvSpPr txBox="1"/>
            <p:nvPr/>
          </p:nvSpPr>
          <p:spPr>
            <a:xfrm flipH="1">
              <a:off x="4675789" y="6172753"/>
              <a:ext cx="98581" cy="3889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700" dirty="0">
                  <a:solidFill>
                    <a:srgbClr val="FFFFFF"/>
                  </a:solidFill>
                  <a:latin typeface="나눔스퀘어OTF" panose="020B0600000101010101" pitchFamily="34" charset="-127"/>
                  <a:cs typeface="Noto Sans CJK KR Regular" pitchFamily="34" charset="0"/>
                </a:rPr>
                <a:t>▶</a:t>
              </a:r>
              <a:endParaRPr lang="en-US" sz="700" dirty="0"/>
            </a:p>
          </p:txBody>
        </p:sp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id="{94F65E9B-267A-4F46-B32E-ECF2E7459656}"/>
                </a:ext>
              </a:extLst>
            </p:cNvPr>
            <p:cNvGrpSpPr/>
            <p:nvPr/>
          </p:nvGrpSpPr>
          <p:grpSpPr>
            <a:xfrm>
              <a:off x="836573" y="5648126"/>
              <a:ext cx="1353217" cy="1989824"/>
              <a:chOff x="222602" y="5586002"/>
              <a:chExt cx="1353217" cy="1989824"/>
            </a:xfrm>
          </p:grpSpPr>
          <p:grpSp>
            <p:nvGrpSpPr>
              <p:cNvPr id="123" name="그룹 1015">
                <a:extLst>
                  <a:ext uri="{FF2B5EF4-FFF2-40B4-BE49-F238E27FC236}">
                    <a16:creationId xmlns:a16="http://schemas.microsoft.com/office/drawing/2014/main" id="{62D1400E-A2B5-4695-AC67-8675D80753AE}"/>
                  </a:ext>
                </a:extLst>
              </p:cNvPr>
              <p:cNvGrpSpPr/>
              <p:nvPr/>
            </p:nvGrpSpPr>
            <p:grpSpPr>
              <a:xfrm>
                <a:off x="222602" y="5586002"/>
                <a:ext cx="1353217" cy="1353217"/>
                <a:chOff x="1492723" y="5725108"/>
                <a:chExt cx="1904762" cy="1904762"/>
              </a:xfrm>
            </p:grpSpPr>
            <p:pic>
              <p:nvPicPr>
                <p:cNvPr id="125" name="Object 47">
                  <a:extLst>
                    <a:ext uri="{FF2B5EF4-FFF2-40B4-BE49-F238E27FC236}">
                      <a16:creationId xmlns:a16="http://schemas.microsoft.com/office/drawing/2014/main" id="{D1277FF3-6B7D-440F-8D1A-27E975AB396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saturation sat="33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92723" y="5725108"/>
                  <a:ext cx="1904762" cy="1904762"/>
                </a:xfrm>
                <a:prstGeom prst="rect">
                  <a:avLst/>
                </a:prstGeom>
              </p:spPr>
            </p:pic>
          </p:grpSp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DD1F2948-1345-4266-9A36-631E6C72FC63}"/>
                  </a:ext>
                </a:extLst>
              </p:cNvPr>
              <p:cNvSpPr txBox="1"/>
              <p:nvPr/>
            </p:nvSpPr>
            <p:spPr>
              <a:xfrm>
                <a:off x="326806" y="6977396"/>
                <a:ext cx="1144805" cy="598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7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운영개선</a:t>
                </a:r>
                <a:endParaRPr lang="en-US" altLang="ko-KR" sz="7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  <a:p>
                <a:pPr algn="ctr"/>
                <a:r>
                  <a:rPr lang="ko-KR" altLang="en-US" sz="7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계획 수립</a:t>
                </a:r>
              </a:p>
            </p:txBody>
          </p:sp>
        </p:grpSp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id="{DD65DDEE-B74A-48F6-B021-8B498976CFFF}"/>
                </a:ext>
              </a:extLst>
            </p:cNvPr>
            <p:cNvGrpSpPr/>
            <p:nvPr/>
          </p:nvGrpSpPr>
          <p:grpSpPr>
            <a:xfrm>
              <a:off x="1037379" y="5739024"/>
              <a:ext cx="951605" cy="990600"/>
              <a:chOff x="423408" y="5676900"/>
              <a:chExt cx="951605" cy="990600"/>
            </a:xfrm>
          </p:grpSpPr>
          <p:sp>
            <p:nvSpPr>
              <p:cNvPr id="121" name="Object 53">
                <a:extLst>
                  <a:ext uri="{FF2B5EF4-FFF2-40B4-BE49-F238E27FC236}">
                    <a16:creationId xmlns:a16="http://schemas.microsoft.com/office/drawing/2014/main" id="{AE28F2EE-404F-40BE-A8AA-A269C92B9AAE}"/>
                  </a:ext>
                </a:extLst>
              </p:cNvPr>
              <p:cNvSpPr txBox="1"/>
              <p:nvPr/>
            </p:nvSpPr>
            <p:spPr>
              <a:xfrm>
                <a:off x="423408" y="5676900"/>
                <a:ext cx="951605" cy="418901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en-US" altLang="ko-KR" sz="8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1</a:t>
                </a:r>
                <a:r>
                  <a:rPr lang="ko-KR" altLang="en-US" sz="8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월</a:t>
                </a:r>
                <a:endParaRPr lang="en-US" sz="700" dirty="0">
                  <a:solidFill>
                    <a:schemeClr val="tx2"/>
                  </a:solidFill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pic>
            <p:nvPicPr>
              <p:cNvPr id="122" name="그래픽 121" descr="검사 목록 RTL">
                <a:extLst>
                  <a:ext uri="{FF2B5EF4-FFF2-40B4-BE49-F238E27FC236}">
                    <a16:creationId xmlns:a16="http://schemas.microsoft.com/office/drawing/2014/main" id="{4D3792D2-758B-4FD3-814B-B84E17FECF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589004" y="6017875"/>
                <a:ext cx="649625" cy="649625"/>
              </a:xfrm>
              <a:prstGeom prst="rect">
                <a:avLst/>
              </a:prstGeom>
            </p:spPr>
          </p:pic>
        </p:grpSp>
        <p:grpSp>
          <p:nvGrpSpPr>
            <p:cNvPr id="98" name="그룹 97">
              <a:extLst>
                <a:ext uri="{FF2B5EF4-FFF2-40B4-BE49-F238E27FC236}">
                  <a16:creationId xmlns:a16="http://schemas.microsoft.com/office/drawing/2014/main" id="{D4325476-56C2-4125-B5FF-7D99EF61D3DF}"/>
                </a:ext>
              </a:extLst>
            </p:cNvPr>
            <p:cNvGrpSpPr/>
            <p:nvPr/>
          </p:nvGrpSpPr>
          <p:grpSpPr>
            <a:xfrm>
              <a:off x="5117113" y="5604575"/>
              <a:ext cx="1353217" cy="2033375"/>
              <a:chOff x="4534878" y="5542451"/>
              <a:chExt cx="1353217" cy="2033375"/>
            </a:xfrm>
          </p:grpSpPr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0E91419D-F40B-421D-BB23-3A8790C0132B}"/>
                  </a:ext>
                </a:extLst>
              </p:cNvPr>
              <p:cNvSpPr txBox="1"/>
              <p:nvPr/>
            </p:nvSpPr>
            <p:spPr>
              <a:xfrm>
                <a:off x="4639082" y="6977396"/>
                <a:ext cx="1144805" cy="598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7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운영관리</a:t>
                </a:r>
                <a:endParaRPr lang="en-US" altLang="ko-KR" sz="7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  <a:p>
                <a:pPr algn="ctr"/>
                <a:r>
                  <a:rPr lang="ko-KR" altLang="en-US" sz="7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개선시행</a:t>
                </a:r>
              </a:p>
            </p:txBody>
          </p:sp>
          <p:grpSp>
            <p:nvGrpSpPr>
              <p:cNvPr id="115" name="그룹 114">
                <a:extLst>
                  <a:ext uri="{FF2B5EF4-FFF2-40B4-BE49-F238E27FC236}">
                    <a16:creationId xmlns:a16="http://schemas.microsoft.com/office/drawing/2014/main" id="{59CE1970-744E-45E0-A9AE-6F51283C715E}"/>
                  </a:ext>
                </a:extLst>
              </p:cNvPr>
              <p:cNvGrpSpPr/>
              <p:nvPr/>
            </p:nvGrpSpPr>
            <p:grpSpPr>
              <a:xfrm>
                <a:off x="4534878" y="5542451"/>
                <a:ext cx="1353217" cy="1353217"/>
                <a:chOff x="4534878" y="5542451"/>
                <a:chExt cx="1353217" cy="1353217"/>
              </a:xfrm>
            </p:grpSpPr>
            <p:grpSp>
              <p:nvGrpSpPr>
                <p:cNvPr id="116" name="그룹 1012">
                  <a:extLst>
                    <a:ext uri="{FF2B5EF4-FFF2-40B4-BE49-F238E27FC236}">
                      <a16:creationId xmlns:a16="http://schemas.microsoft.com/office/drawing/2014/main" id="{DFD0B42B-1ED5-48FC-9A93-E61B91492E84}"/>
                    </a:ext>
                  </a:extLst>
                </p:cNvPr>
                <p:cNvGrpSpPr/>
                <p:nvPr/>
              </p:nvGrpSpPr>
              <p:grpSpPr>
                <a:xfrm>
                  <a:off x="4534878" y="5542451"/>
                  <a:ext cx="1353217" cy="1353217"/>
                  <a:chOff x="7562600" y="5663806"/>
                  <a:chExt cx="1904762" cy="1904762"/>
                </a:xfrm>
              </p:grpSpPr>
              <p:pic>
                <p:nvPicPr>
                  <p:cNvPr id="120" name="Object 38">
                    <a:extLst>
                      <a:ext uri="{FF2B5EF4-FFF2-40B4-BE49-F238E27FC236}">
                        <a16:creationId xmlns:a16="http://schemas.microsoft.com/office/drawing/2014/main" id="{46D0EBFD-77BF-47E1-B169-46D66A4BBC8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9">
                            <a14:imgEffect>
                              <a14:saturation sat="33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562600" y="5663806"/>
                    <a:ext cx="1904762" cy="1904762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17" name="Object 53">
                  <a:extLst>
                    <a:ext uri="{FF2B5EF4-FFF2-40B4-BE49-F238E27FC236}">
                      <a16:creationId xmlns:a16="http://schemas.microsoft.com/office/drawing/2014/main" id="{00CD4EF5-9BC3-4326-97B8-81E24CED5220}"/>
                    </a:ext>
                  </a:extLst>
                </p:cNvPr>
                <p:cNvSpPr txBox="1"/>
                <p:nvPr/>
              </p:nvSpPr>
              <p:spPr>
                <a:xfrm>
                  <a:off x="4735684" y="5676900"/>
                  <a:ext cx="951605" cy="418901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ctr"/>
                  <a:r>
                    <a:rPr lang="en-US" altLang="ko-KR" sz="8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3</a:t>
                  </a:r>
                  <a:r>
                    <a:rPr lang="ko-KR" altLang="en-US" sz="8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월</a:t>
                  </a:r>
                  <a:r>
                    <a:rPr lang="en-US" altLang="ko-KR" sz="8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~</a:t>
                  </a:r>
                  <a:endParaRPr lang="en-US" sz="7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endParaRPr>
                </a:p>
              </p:txBody>
            </p:sp>
            <p:grpSp>
              <p:nvGrpSpPr>
                <p:cNvPr id="118" name="그룹 1005">
                  <a:extLst>
                    <a:ext uri="{FF2B5EF4-FFF2-40B4-BE49-F238E27FC236}">
                      <a16:creationId xmlns:a16="http://schemas.microsoft.com/office/drawing/2014/main" id="{F0E61CA7-8F08-45D3-B289-5462BEF9E6A3}"/>
                    </a:ext>
                  </a:extLst>
                </p:cNvPr>
                <p:cNvGrpSpPr/>
                <p:nvPr/>
              </p:nvGrpSpPr>
              <p:grpSpPr>
                <a:xfrm rot="1108532">
                  <a:off x="4867949" y="5965988"/>
                  <a:ext cx="709629" cy="682869"/>
                  <a:chOff x="9988841" y="7908842"/>
                  <a:chExt cx="982779" cy="945719"/>
                </a:xfrm>
              </p:grpSpPr>
              <p:pic>
                <p:nvPicPr>
                  <p:cNvPr id="119" name="Object 20">
                    <a:extLst>
                      <a:ext uri="{FF2B5EF4-FFF2-40B4-BE49-F238E27FC236}">
                        <a16:creationId xmlns:a16="http://schemas.microsoft.com/office/drawing/2014/main" id="{49341418-588F-47E9-AB03-08AF170EBBF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" cstate="print">
                    <a:biLevel thresh="75000"/>
                    <a:extLst>
                      <a:ext uri="{BEBA8EAE-BF5A-486C-A8C5-ECC9F3942E4B}">
                        <a14:imgProps xmlns:a14="http://schemas.microsoft.com/office/drawing/2010/main">
                          <a14:imgLayer r:embed="rId13">
                            <a14:imgEffect>
                              <a14:brightnessContrast bright="-40000" contrast="-40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9988841" y="7908842"/>
                    <a:ext cx="982779" cy="945719"/>
                  </a:xfrm>
                  <a:prstGeom prst="rect">
                    <a:avLst/>
                  </a:prstGeom>
                </p:spPr>
              </p:pic>
            </p:grpSp>
          </p:grpSp>
        </p:grpSp>
        <p:grpSp>
          <p:nvGrpSpPr>
            <p:cNvPr id="99" name="그룹 98">
              <a:extLst>
                <a:ext uri="{FF2B5EF4-FFF2-40B4-BE49-F238E27FC236}">
                  <a16:creationId xmlns:a16="http://schemas.microsoft.com/office/drawing/2014/main" id="{B8240357-AE09-444F-B8E6-B38A8AF261C0}"/>
                </a:ext>
              </a:extLst>
            </p:cNvPr>
            <p:cNvGrpSpPr/>
            <p:nvPr/>
          </p:nvGrpSpPr>
          <p:grpSpPr>
            <a:xfrm>
              <a:off x="2976843" y="5620762"/>
              <a:ext cx="1353217" cy="1921288"/>
              <a:chOff x="2379211" y="5558638"/>
              <a:chExt cx="1353217" cy="1921288"/>
            </a:xfrm>
          </p:grpSpPr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4D0ADA1F-DD42-4E15-9892-81CCEDCB14E3}"/>
                  </a:ext>
                </a:extLst>
              </p:cNvPr>
              <p:cNvSpPr txBox="1"/>
              <p:nvPr/>
            </p:nvSpPr>
            <p:spPr>
              <a:xfrm>
                <a:off x="2483415" y="7090947"/>
                <a:ext cx="1144805" cy="388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7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이용홍보</a:t>
                </a:r>
              </a:p>
            </p:txBody>
          </p:sp>
          <p:grpSp>
            <p:nvGrpSpPr>
              <p:cNvPr id="109" name="그룹 108">
                <a:extLst>
                  <a:ext uri="{FF2B5EF4-FFF2-40B4-BE49-F238E27FC236}">
                    <a16:creationId xmlns:a16="http://schemas.microsoft.com/office/drawing/2014/main" id="{31E2488F-7039-49DA-A6C0-4989F856B31C}"/>
                  </a:ext>
                </a:extLst>
              </p:cNvPr>
              <p:cNvGrpSpPr/>
              <p:nvPr/>
            </p:nvGrpSpPr>
            <p:grpSpPr>
              <a:xfrm>
                <a:off x="2379211" y="5558638"/>
                <a:ext cx="1353217" cy="1353217"/>
                <a:chOff x="2379211" y="5558638"/>
                <a:chExt cx="1353217" cy="1353217"/>
              </a:xfrm>
            </p:grpSpPr>
            <p:grpSp>
              <p:nvGrpSpPr>
                <p:cNvPr id="110" name="그룹 1009">
                  <a:extLst>
                    <a:ext uri="{FF2B5EF4-FFF2-40B4-BE49-F238E27FC236}">
                      <a16:creationId xmlns:a16="http://schemas.microsoft.com/office/drawing/2014/main" id="{C7D12287-371E-438B-AB32-5A33D19B782E}"/>
                    </a:ext>
                  </a:extLst>
                </p:cNvPr>
                <p:cNvGrpSpPr/>
                <p:nvPr/>
              </p:nvGrpSpPr>
              <p:grpSpPr>
                <a:xfrm>
                  <a:off x="2379211" y="5558638"/>
                  <a:ext cx="1353217" cy="1353217"/>
                  <a:chOff x="4528325" y="5686591"/>
                  <a:chExt cx="1904762" cy="1904762"/>
                </a:xfrm>
              </p:grpSpPr>
              <p:pic>
                <p:nvPicPr>
                  <p:cNvPr id="113" name="Object 29">
                    <a:extLst>
                      <a:ext uri="{FF2B5EF4-FFF2-40B4-BE49-F238E27FC236}">
                        <a16:creationId xmlns:a16="http://schemas.microsoft.com/office/drawing/2014/main" id="{5D71B38F-83DC-45E7-895A-2CE1E64FE87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9">
                            <a14:imgEffect>
                              <a14:saturation sat="33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528325" y="5686591"/>
                    <a:ext cx="1904762" cy="1904762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11" name="Object 53">
                  <a:extLst>
                    <a:ext uri="{FF2B5EF4-FFF2-40B4-BE49-F238E27FC236}">
                      <a16:creationId xmlns:a16="http://schemas.microsoft.com/office/drawing/2014/main" id="{7914650D-8818-4088-A803-8AC80412788D}"/>
                    </a:ext>
                  </a:extLst>
                </p:cNvPr>
                <p:cNvSpPr txBox="1"/>
                <p:nvPr/>
              </p:nvSpPr>
              <p:spPr>
                <a:xfrm>
                  <a:off x="2580017" y="5676900"/>
                  <a:ext cx="951605" cy="418901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ctr"/>
                  <a:r>
                    <a:rPr lang="en-US" altLang="ko-KR" sz="8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1~2</a:t>
                  </a:r>
                  <a:r>
                    <a:rPr lang="ko-KR" altLang="en-US" sz="8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월</a:t>
                  </a:r>
                  <a:endParaRPr lang="en-US" sz="7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endParaRPr>
                </a:p>
              </p:txBody>
            </p:sp>
            <p:pic>
              <p:nvPicPr>
                <p:cNvPr id="112" name="그래픽 111" descr="메가폰">
                  <a:extLst>
                    <a:ext uri="{FF2B5EF4-FFF2-40B4-BE49-F238E27FC236}">
                      <a16:creationId xmlns:a16="http://schemas.microsoft.com/office/drawing/2014/main" id="{1AF77925-8D74-4465-ADDB-0C5ECC1D000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5"/>
                    </a:ext>
                  </a:extLst>
                </a:blip>
                <a:stretch>
                  <a:fillRect/>
                </a:stretch>
              </p:blipFill>
              <p:spPr>
                <a:xfrm rot="1686273">
                  <a:off x="2742047" y="5928742"/>
                  <a:ext cx="692646" cy="69264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EA33E127-FD87-4FE6-BCBA-33AC2C8E1DD1}"/>
                </a:ext>
              </a:extLst>
            </p:cNvPr>
            <p:cNvGrpSpPr/>
            <p:nvPr/>
          </p:nvGrpSpPr>
          <p:grpSpPr>
            <a:xfrm>
              <a:off x="7257383" y="5600700"/>
              <a:ext cx="1353217" cy="2037246"/>
              <a:chOff x="6643412" y="5538576"/>
              <a:chExt cx="1353217" cy="2037246"/>
            </a:xfrm>
          </p:grpSpPr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9D4EC31D-8553-4664-A974-D3AC73E43F24}"/>
                  </a:ext>
                </a:extLst>
              </p:cNvPr>
              <p:cNvSpPr txBox="1"/>
              <p:nvPr/>
            </p:nvSpPr>
            <p:spPr>
              <a:xfrm>
                <a:off x="6707926" y="6977392"/>
                <a:ext cx="1238659" cy="598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7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성과 분석 및</a:t>
                </a:r>
                <a:endParaRPr lang="en-US" altLang="ko-KR" sz="7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  <a:p>
                <a:pPr algn="ctr"/>
                <a:r>
                  <a:rPr lang="ko-KR" altLang="en-US" sz="7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문제점 보완</a:t>
                </a:r>
              </a:p>
            </p:txBody>
          </p:sp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id="{B4F0FADE-EA74-4BF9-9B99-260316F760A2}"/>
                  </a:ext>
                </a:extLst>
              </p:cNvPr>
              <p:cNvGrpSpPr/>
              <p:nvPr/>
            </p:nvGrpSpPr>
            <p:grpSpPr>
              <a:xfrm>
                <a:off x="6643412" y="5538576"/>
                <a:ext cx="1353217" cy="1353217"/>
                <a:chOff x="6643412" y="5538576"/>
                <a:chExt cx="1353217" cy="1353217"/>
              </a:xfrm>
            </p:grpSpPr>
            <p:grpSp>
              <p:nvGrpSpPr>
                <p:cNvPr id="104" name="그룹 1012">
                  <a:extLst>
                    <a:ext uri="{FF2B5EF4-FFF2-40B4-BE49-F238E27FC236}">
                      <a16:creationId xmlns:a16="http://schemas.microsoft.com/office/drawing/2014/main" id="{B90ECE2B-8FA5-4B96-BC6F-02D465371230}"/>
                    </a:ext>
                  </a:extLst>
                </p:cNvPr>
                <p:cNvGrpSpPr/>
                <p:nvPr/>
              </p:nvGrpSpPr>
              <p:grpSpPr>
                <a:xfrm>
                  <a:off x="6643412" y="5538576"/>
                  <a:ext cx="1353217" cy="1353217"/>
                  <a:chOff x="7562600" y="5663806"/>
                  <a:chExt cx="1904762" cy="1904762"/>
                </a:xfrm>
              </p:grpSpPr>
              <p:pic>
                <p:nvPicPr>
                  <p:cNvPr id="107" name="Object 38">
                    <a:extLst>
                      <a:ext uri="{FF2B5EF4-FFF2-40B4-BE49-F238E27FC236}">
                        <a16:creationId xmlns:a16="http://schemas.microsoft.com/office/drawing/2014/main" id="{FCA1099F-F209-4C0C-99B4-D16A913DD7E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9">
                            <a14:imgEffect>
                              <a14:saturation sat="33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562600" y="5663806"/>
                    <a:ext cx="1904762" cy="1904762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05" name="Object 53">
                  <a:extLst>
                    <a:ext uri="{FF2B5EF4-FFF2-40B4-BE49-F238E27FC236}">
                      <a16:creationId xmlns:a16="http://schemas.microsoft.com/office/drawing/2014/main" id="{57A95CB6-9639-46B7-B44B-64EE9B10782C}"/>
                    </a:ext>
                  </a:extLst>
                </p:cNvPr>
                <p:cNvSpPr txBox="1"/>
                <p:nvPr/>
              </p:nvSpPr>
              <p:spPr>
                <a:xfrm>
                  <a:off x="6844218" y="5676900"/>
                  <a:ext cx="951605" cy="418901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ctr"/>
                  <a:r>
                    <a:rPr lang="en-US" altLang="ko-KR" sz="8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6</a:t>
                  </a:r>
                  <a:r>
                    <a:rPr lang="ko-KR" altLang="en-US" sz="800" dirty="0">
                      <a:solidFill>
                        <a:schemeClr val="tx2"/>
                      </a:solidFill>
                      <a:latin typeface="나눔스퀘어OTF" panose="020B0600000101010101" pitchFamily="34" charset="-127"/>
                      <a:ea typeface="나눔스퀘어OTF" panose="020B0600000101010101" pitchFamily="34" charset="-127"/>
                    </a:rPr>
                    <a:t>월</a:t>
                  </a:r>
                  <a:endParaRPr lang="en-US" sz="700" dirty="0">
                    <a:solidFill>
                      <a:schemeClr val="tx2"/>
                    </a:solidFill>
                    <a:latin typeface="나눔스퀘어OTF" panose="020B0600000101010101" pitchFamily="34" charset="-127"/>
                    <a:ea typeface="나눔스퀘어OTF" panose="020B0600000101010101" pitchFamily="34" charset="-127"/>
                  </a:endParaRPr>
                </a:p>
              </p:txBody>
            </p:sp>
            <p:pic>
              <p:nvPicPr>
                <p:cNvPr id="106" name="그래픽 105" descr="원형 차트가 있는 프레젠테이션">
                  <a:extLst>
                    <a:ext uri="{FF2B5EF4-FFF2-40B4-BE49-F238E27FC236}">
                      <a16:creationId xmlns:a16="http://schemas.microsoft.com/office/drawing/2014/main" id="{315962E7-CF1E-45C3-B8F2-10FC31A3F97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69892" y="6000738"/>
                  <a:ext cx="692924" cy="692924"/>
                </a:xfrm>
                <a:prstGeom prst="rect">
                  <a:avLst/>
                </a:prstGeom>
              </p:spPr>
            </p:pic>
          </p:grpSp>
        </p:grpSp>
        <p:sp>
          <p:nvSpPr>
            <p:cNvPr id="101" name="Object 101">
              <a:extLst>
                <a:ext uri="{FF2B5EF4-FFF2-40B4-BE49-F238E27FC236}">
                  <a16:creationId xmlns:a16="http://schemas.microsoft.com/office/drawing/2014/main" id="{F8BC7432-2C18-48F0-A8C9-D737C0FC3ABE}"/>
                </a:ext>
              </a:extLst>
            </p:cNvPr>
            <p:cNvSpPr txBox="1"/>
            <p:nvPr/>
          </p:nvSpPr>
          <p:spPr>
            <a:xfrm flipH="1">
              <a:off x="6814564" y="6177207"/>
              <a:ext cx="98581" cy="38897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700" dirty="0">
                  <a:solidFill>
                    <a:srgbClr val="FFFFFF"/>
                  </a:solidFill>
                  <a:latin typeface="나눔스퀘어OTF" panose="020B0600000101010101" pitchFamily="34" charset="-127"/>
                  <a:cs typeface="Noto Sans CJK KR Regular" pitchFamily="34" charset="0"/>
                </a:rPr>
                <a:t>▶</a:t>
              </a:r>
              <a:endParaRPr lang="en-US" sz="700" dirty="0"/>
            </a:p>
          </p:txBody>
        </p:sp>
      </p:grpSp>
      <p:sp>
        <p:nvSpPr>
          <p:cNvPr id="127" name="TextBox 126">
            <a:extLst>
              <a:ext uri="{FF2B5EF4-FFF2-40B4-BE49-F238E27FC236}">
                <a16:creationId xmlns:a16="http://schemas.microsoft.com/office/drawing/2014/main" id="{9C6E1B8E-DE5B-4D79-BABF-F013CCB20EE8}"/>
              </a:ext>
            </a:extLst>
          </p:cNvPr>
          <p:cNvSpPr txBox="1"/>
          <p:nvPr/>
        </p:nvSpPr>
        <p:spPr>
          <a:xfrm>
            <a:off x="533553" y="5148990"/>
            <a:ext cx="4049369" cy="368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ko-KR" altLang="en-US" sz="1400" dirty="0"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주차요금 즉시감면 및 미납요금 결제 서비스 도입</a:t>
            </a:r>
          </a:p>
        </p:txBody>
      </p:sp>
      <p:grpSp>
        <p:nvGrpSpPr>
          <p:cNvPr id="128" name="그룹 1004">
            <a:extLst>
              <a:ext uri="{FF2B5EF4-FFF2-40B4-BE49-F238E27FC236}">
                <a16:creationId xmlns:a16="http://schemas.microsoft.com/office/drawing/2014/main" id="{9E0C97C8-A38D-4253-8BCA-5431C0FD8C5B}"/>
              </a:ext>
            </a:extLst>
          </p:cNvPr>
          <p:cNvGrpSpPr/>
          <p:nvPr/>
        </p:nvGrpSpPr>
        <p:grpSpPr>
          <a:xfrm>
            <a:off x="360630" y="5270789"/>
            <a:ext cx="205166" cy="199309"/>
            <a:chOff x="11668203" y="2057143"/>
            <a:chExt cx="6171429" cy="6171429"/>
          </a:xfrm>
        </p:grpSpPr>
        <p:pic>
          <p:nvPicPr>
            <p:cNvPr id="129" name="Object 13">
              <a:extLst>
                <a:ext uri="{FF2B5EF4-FFF2-40B4-BE49-F238E27FC236}">
                  <a16:creationId xmlns:a16="http://schemas.microsoft.com/office/drawing/2014/main" id="{0EAA36B2-97C8-493C-AEBB-340CE8165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68203" y="2057143"/>
              <a:ext cx="6171429" cy="6171429"/>
            </a:xfrm>
            <a:prstGeom prst="rect">
              <a:avLst/>
            </a:prstGeom>
          </p:spPr>
        </p:pic>
      </p:grpSp>
      <p:grpSp>
        <p:nvGrpSpPr>
          <p:cNvPr id="130" name="그룹 129">
            <a:extLst>
              <a:ext uri="{FF2B5EF4-FFF2-40B4-BE49-F238E27FC236}">
                <a16:creationId xmlns:a16="http://schemas.microsoft.com/office/drawing/2014/main" id="{20935C9E-3019-4775-A37F-6B65721EE9B0}"/>
              </a:ext>
            </a:extLst>
          </p:cNvPr>
          <p:cNvGrpSpPr/>
          <p:nvPr/>
        </p:nvGrpSpPr>
        <p:grpSpPr>
          <a:xfrm>
            <a:off x="206052" y="5660796"/>
            <a:ext cx="2152258" cy="671076"/>
            <a:chOff x="1146193" y="5676900"/>
            <a:chExt cx="6296434" cy="1963232"/>
          </a:xfrm>
        </p:grpSpPr>
        <p:sp>
          <p:nvSpPr>
            <p:cNvPr id="131" name="사각형: 둥근 모서리 130">
              <a:extLst>
                <a:ext uri="{FF2B5EF4-FFF2-40B4-BE49-F238E27FC236}">
                  <a16:creationId xmlns:a16="http://schemas.microsoft.com/office/drawing/2014/main" id="{7302D4EE-D3BC-495A-A2C1-F5559A731D17}"/>
                </a:ext>
              </a:extLst>
            </p:cNvPr>
            <p:cNvSpPr/>
            <p:nvPr/>
          </p:nvSpPr>
          <p:spPr>
            <a:xfrm>
              <a:off x="1451045" y="5676900"/>
              <a:ext cx="5991582" cy="1901654"/>
            </a:xfrm>
            <a:prstGeom prst="roundRect">
              <a:avLst>
                <a:gd name="adj" fmla="val 7139"/>
              </a:avLst>
            </a:prstGeom>
            <a:solidFill>
              <a:schemeClr val="tx2">
                <a:lumMod val="20000"/>
                <a:lumOff val="80000"/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132" name="사각형: 둥근 모서리 131">
              <a:extLst>
                <a:ext uri="{FF2B5EF4-FFF2-40B4-BE49-F238E27FC236}">
                  <a16:creationId xmlns:a16="http://schemas.microsoft.com/office/drawing/2014/main" id="{40D261EC-1B43-45BD-A1C1-A9697D5CB8E7}"/>
                </a:ext>
              </a:extLst>
            </p:cNvPr>
            <p:cNvSpPr/>
            <p:nvPr/>
          </p:nvSpPr>
          <p:spPr>
            <a:xfrm>
              <a:off x="2014550" y="5770587"/>
              <a:ext cx="5326250" cy="1735113"/>
            </a:xfrm>
            <a:prstGeom prst="roundRect">
              <a:avLst>
                <a:gd name="adj" fmla="val 7139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pic>
          <p:nvPicPr>
            <p:cNvPr id="133" name="Picture 8" descr="https://pajuutc.or.kr/assets/user/img/sub_img/parking/parking02.jpg">
              <a:extLst>
                <a:ext uri="{FF2B5EF4-FFF2-40B4-BE49-F238E27FC236}">
                  <a16:creationId xmlns:a16="http://schemas.microsoft.com/office/drawing/2014/main" id="{4FC98DF7-1EAA-477A-8DC6-0D529114B30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92" t="5612" r="2468" b="7501"/>
            <a:stretch/>
          </p:blipFill>
          <p:spPr bwMode="auto">
            <a:xfrm>
              <a:off x="2224185" y="5857193"/>
              <a:ext cx="4888015" cy="1527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F3928779-FD31-4DA4-BC1B-FCB179639D59}"/>
                </a:ext>
              </a:extLst>
            </p:cNvPr>
            <p:cNvSpPr txBox="1"/>
            <p:nvPr/>
          </p:nvSpPr>
          <p:spPr>
            <a:xfrm>
              <a:off x="1146193" y="5682824"/>
              <a:ext cx="900402" cy="195730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ko-KR" altLang="en-US" sz="800" dirty="0">
                  <a:solidFill>
                    <a:schemeClr val="bg2">
                      <a:lumMod val="10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주차시스템</a:t>
              </a:r>
              <a:endParaRPr lang="en-US" altLang="ko-KR" sz="800" dirty="0">
                <a:solidFill>
                  <a:schemeClr val="bg2">
                    <a:lumMod val="1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</p:grpSp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6F490F75-2BF9-49BE-A938-E224FD82715C}"/>
              </a:ext>
            </a:extLst>
          </p:cNvPr>
          <p:cNvGrpSpPr/>
          <p:nvPr/>
        </p:nvGrpSpPr>
        <p:grpSpPr>
          <a:xfrm>
            <a:off x="2361704" y="5655592"/>
            <a:ext cx="2152257" cy="676280"/>
            <a:chOff x="4784419" y="8459301"/>
            <a:chExt cx="3755342" cy="1180000"/>
          </a:xfrm>
        </p:grpSpPr>
        <p:grpSp>
          <p:nvGrpSpPr>
            <p:cNvPr id="136" name="그룹 135">
              <a:extLst>
                <a:ext uri="{FF2B5EF4-FFF2-40B4-BE49-F238E27FC236}">
                  <a16:creationId xmlns:a16="http://schemas.microsoft.com/office/drawing/2014/main" id="{9BE06CBA-F02B-401B-A0C0-BE90A68B5BB4}"/>
                </a:ext>
              </a:extLst>
            </p:cNvPr>
            <p:cNvGrpSpPr/>
            <p:nvPr/>
          </p:nvGrpSpPr>
          <p:grpSpPr>
            <a:xfrm>
              <a:off x="4784419" y="8459301"/>
              <a:ext cx="3755342" cy="1180000"/>
              <a:chOff x="1146196" y="5676900"/>
              <a:chExt cx="6296431" cy="1978456"/>
            </a:xfrm>
          </p:grpSpPr>
          <p:sp>
            <p:nvSpPr>
              <p:cNvPr id="138" name="사각형: 둥근 모서리 137">
                <a:extLst>
                  <a:ext uri="{FF2B5EF4-FFF2-40B4-BE49-F238E27FC236}">
                    <a16:creationId xmlns:a16="http://schemas.microsoft.com/office/drawing/2014/main" id="{AABE0483-2EDE-4F86-9E6C-EB8997D82B7F}"/>
                  </a:ext>
                </a:extLst>
              </p:cNvPr>
              <p:cNvSpPr/>
              <p:nvPr/>
            </p:nvSpPr>
            <p:spPr>
              <a:xfrm>
                <a:off x="1451045" y="5676900"/>
                <a:ext cx="5991582" cy="1901654"/>
              </a:xfrm>
              <a:prstGeom prst="roundRect">
                <a:avLst>
                  <a:gd name="adj" fmla="val 7139"/>
                </a:avLst>
              </a:prstGeom>
              <a:solidFill>
                <a:schemeClr val="tx2">
                  <a:lumMod val="20000"/>
                  <a:lumOff val="80000"/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139" name="사각형: 둥근 모서리 138">
                <a:extLst>
                  <a:ext uri="{FF2B5EF4-FFF2-40B4-BE49-F238E27FC236}">
                    <a16:creationId xmlns:a16="http://schemas.microsoft.com/office/drawing/2014/main" id="{44BE75D0-4155-476D-8EF9-4EE586598625}"/>
                  </a:ext>
                </a:extLst>
              </p:cNvPr>
              <p:cNvSpPr/>
              <p:nvPr/>
            </p:nvSpPr>
            <p:spPr>
              <a:xfrm>
                <a:off x="2014550" y="5770587"/>
                <a:ext cx="5326250" cy="1735113"/>
              </a:xfrm>
              <a:prstGeom prst="roundRect">
                <a:avLst>
                  <a:gd name="adj" fmla="val 7139"/>
                </a:avLst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E75F6C79-5130-47BF-889E-F71D24D605C5}"/>
                  </a:ext>
                </a:extLst>
              </p:cNvPr>
              <p:cNvSpPr txBox="1"/>
              <p:nvPr/>
            </p:nvSpPr>
            <p:spPr>
              <a:xfrm>
                <a:off x="1146196" y="5698048"/>
                <a:ext cx="900402" cy="1957308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pPr algn="ctr"/>
                <a:r>
                  <a:rPr lang="ko-KR" altLang="en-US" sz="800" dirty="0" err="1">
                    <a:solidFill>
                      <a:schemeClr val="bg2">
                        <a:lumMod val="10000"/>
                      </a:schemeClr>
                    </a:solidFill>
                    <a:latin typeface="나눔스퀘어OTF Bold" panose="020B0600000101010101" pitchFamily="34" charset="-127"/>
                    <a:ea typeface="나눔스퀘어OTF Bold" panose="020B0600000101010101" pitchFamily="34" charset="-127"/>
                  </a:rPr>
                  <a:t>출차시스템</a:t>
                </a:r>
                <a:endParaRPr lang="en-US" altLang="ko-KR" sz="900" dirty="0">
                  <a:solidFill>
                    <a:schemeClr val="bg2">
                      <a:lumMod val="10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endParaRPr>
              </a:p>
            </p:txBody>
          </p:sp>
        </p:grpSp>
        <p:pic>
          <p:nvPicPr>
            <p:cNvPr id="137" name="그림 136">
              <a:extLst>
                <a:ext uri="{FF2B5EF4-FFF2-40B4-BE49-F238E27FC236}">
                  <a16:creationId xmlns:a16="http://schemas.microsoft.com/office/drawing/2014/main" id="{B2E007EA-5754-40A2-8BF9-19DCB39E92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5443700" y="8568899"/>
              <a:ext cx="2913064" cy="933154"/>
            </a:xfrm>
            <a:prstGeom prst="rect">
              <a:avLst/>
            </a:prstGeom>
          </p:spPr>
        </p:pic>
      </p:grpSp>
      <p:grpSp>
        <p:nvGrpSpPr>
          <p:cNvPr id="141" name="그룹 140">
            <a:extLst>
              <a:ext uri="{FF2B5EF4-FFF2-40B4-BE49-F238E27FC236}">
                <a16:creationId xmlns:a16="http://schemas.microsoft.com/office/drawing/2014/main" id="{6479AF2E-D4E1-4D71-8054-1E63578555CF}"/>
              </a:ext>
            </a:extLst>
          </p:cNvPr>
          <p:cNvGrpSpPr/>
          <p:nvPr/>
        </p:nvGrpSpPr>
        <p:grpSpPr>
          <a:xfrm>
            <a:off x="4799263" y="3010205"/>
            <a:ext cx="4150377" cy="3371123"/>
            <a:chOff x="10014479" y="3807660"/>
            <a:chExt cx="7461096" cy="6060240"/>
          </a:xfrm>
        </p:grpSpPr>
        <p:grpSp>
          <p:nvGrpSpPr>
            <p:cNvPr id="142" name="그룹 141">
              <a:extLst>
                <a:ext uri="{FF2B5EF4-FFF2-40B4-BE49-F238E27FC236}">
                  <a16:creationId xmlns:a16="http://schemas.microsoft.com/office/drawing/2014/main" id="{26D6FBC1-B5CB-475F-ABB3-0419E83DB961}"/>
                </a:ext>
              </a:extLst>
            </p:cNvPr>
            <p:cNvGrpSpPr/>
            <p:nvPr/>
          </p:nvGrpSpPr>
          <p:grpSpPr>
            <a:xfrm>
              <a:off x="10032624" y="3807660"/>
              <a:ext cx="7417176" cy="1048920"/>
              <a:chOff x="10032624" y="3942180"/>
              <a:chExt cx="7417176" cy="1048920"/>
            </a:xfrm>
          </p:grpSpPr>
          <p:sp>
            <p:nvSpPr>
              <p:cNvPr id="158" name="사각형: 둥근 모서리 157">
                <a:extLst>
                  <a:ext uri="{FF2B5EF4-FFF2-40B4-BE49-F238E27FC236}">
                    <a16:creationId xmlns:a16="http://schemas.microsoft.com/office/drawing/2014/main" id="{D9572366-7825-403B-BD25-2D60101C3D91}"/>
                  </a:ext>
                </a:extLst>
              </p:cNvPr>
              <p:cNvSpPr/>
              <p:nvPr/>
            </p:nvSpPr>
            <p:spPr>
              <a:xfrm>
                <a:off x="10032625" y="3942180"/>
                <a:ext cx="7417175" cy="10489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88431C3F-71D0-46D8-BF39-280F45F59F44}"/>
                  </a:ext>
                </a:extLst>
              </p:cNvPr>
              <p:cNvSpPr txBox="1"/>
              <p:nvPr/>
            </p:nvSpPr>
            <p:spPr>
              <a:xfrm>
                <a:off x="10032626" y="4076699"/>
                <a:ext cx="7417174" cy="553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base" latinLnBrk="1"/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주차관제 통합상황실 및 홈페이지 구축</a:t>
                </a:r>
                <a:r>
                  <a:rPr lang="en-US" altLang="ko-KR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(31</a:t>
                </a:r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개소</a:t>
                </a:r>
                <a:r>
                  <a:rPr lang="en-US" altLang="ko-KR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)</a:t>
                </a:r>
                <a:endPara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endParaRPr>
              </a:p>
            </p:txBody>
          </p:sp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id="{CDE92AC9-CC50-4122-A795-0F0A7359A0EF}"/>
                  </a:ext>
                </a:extLst>
              </p:cNvPr>
              <p:cNvSpPr txBox="1"/>
              <p:nvPr/>
            </p:nvSpPr>
            <p:spPr>
              <a:xfrm>
                <a:off x="10032624" y="4507243"/>
                <a:ext cx="7417172" cy="4702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관제업무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 </a:t>
                </a:r>
                <a:r>
                  <a:rPr lang="en-US" altLang="ko-KR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일원화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 : </a:t>
                </a:r>
                <a:r>
                  <a:rPr lang="en-US" altLang="ko-KR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부서별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 </a:t>
                </a:r>
                <a:r>
                  <a:rPr lang="en-US" altLang="ko-KR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관리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 → </a:t>
                </a:r>
                <a:r>
                  <a:rPr lang="en-US" altLang="ko-KR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통합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 </a:t>
                </a:r>
                <a:r>
                  <a:rPr lang="en-US" altLang="ko-KR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관리</a:t>
                </a:r>
                <a:endParaRPr lang="en-US" altLang="ko-KR" sz="105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endParaRPr>
              </a:p>
            </p:txBody>
          </p:sp>
        </p:grpSp>
        <p:grpSp>
          <p:nvGrpSpPr>
            <p:cNvPr id="143" name="그룹 142">
              <a:extLst>
                <a:ext uri="{FF2B5EF4-FFF2-40B4-BE49-F238E27FC236}">
                  <a16:creationId xmlns:a16="http://schemas.microsoft.com/office/drawing/2014/main" id="{EA59ABD8-9C85-44CA-B29B-32F5188A1686}"/>
                </a:ext>
              </a:extLst>
            </p:cNvPr>
            <p:cNvGrpSpPr/>
            <p:nvPr/>
          </p:nvGrpSpPr>
          <p:grpSpPr>
            <a:xfrm>
              <a:off x="10032622" y="5407860"/>
              <a:ext cx="7417175" cy="1048920"/>
              <a:chOff x="10032622" y="5600700"/>
              <a:chExt cx="7417175" cy="1048920"/>
            </a:xfrm>
          </p:grpSpPr>
          <p:sp>
            <p:nvSpPr>
              <p:cNvPr id="155" name="사각형: 둥근 모서리 154">
                <a:extLst>
                  <a:ext uri="{FF2B5EF4-FFF2-40B4-BE49-F238E27FC236}">
                    <a16:creationId xmlns:a16="http://schemas.microsoft.com/office/drawing/2014/main" id="{E1A60ED2-AA76-45E8-8F1A-19B224DB0662}"/>
                  </a:ext>
                </a:extLst>
              </p:cNvPr>
              <p:cNvSpPr/>
              <p:nvPr/>
            </p:nvSpPr>
            <p:spPr>
              <a:xfrm>
                <a:off x="10032622" y="5600700"/>
                <a:ext cx="7417175" cy="10489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4F427413-80E0-417C-B5E6-24689515F77B}"/>
                  </a:ext>
                </a:extLst>
              </p:cNvPr>
              <p:cNvSpPr txBox="1"/>
              <p:nvPr/>
            </p:nvSpPr>
            <p:spPr>
              <a:xfrm>
                <a:off x="10032622" y="5753099"/>
                <a:ext cx="7417175" cy="553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base" latinLnBrk="1"/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파주시 주차장 통합 홈페이지 구축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A9FFCD60-0E9E-4EC3-ABCA-A25825740E40}"/>
                  </a:ext>
                </a:extLst>
              </p:cNvPr>
              <p:cNvSpPr txBox="1"/>
              <p:nvPr/>
            </p:nvSpPr>
            <p:spPr>
              <a:xfrm>
                <a:off x="10032622" y="6123257"/>
                <a:ext cx="7417175" cy="456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공영 및 관광지 주차장 이용정보 제공 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(</a:t>
                </a:r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위치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, </a:t>
                </a:r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요금체계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, </a:t>
                </a:r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주차 가능대수 등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) </a:t>
                </a:r>
              </a:p>
            </p:txBody>
          </p:sp>
        </p:grpSp>
        <p:grpSp>
          <p:nvGrpSpPr>
            <p:cNvPr id="144" name="그룹 143">
              <a:extLst>
                <a:ext uri="{FF2B5EF4-FFF2-40B4-BE49-F238E27FC236}">
                  <a16:creationId xmlns:a16="http://schemas.microsoft.com/office/drawing/2014/main" id="{EC60283D-C8DB-4329-8E25-3762EA58BC9A}"/>
                </a:ext>
              </a:extLst>
            </p:cNvPr>
            <p:cNvGrpSpPr/>
            <p:nvPr/>
          </p:nvGrpSpPr>
          <p:grpSpPr>
            <a:xfrm>
              <a:off x="10014479" y="7142580"/>
              <a:ext cx="7417176" cy="1048920"/>
              <a:chOff x="10014479" y="7311048"/>
              <a:chExt cx="7417176" cy="1048920"/>
            </a:xfrm>
          </p:grpSpPr>
          <p:sp>
            <p:nvSpPr>
              <p:cNvPr id="152" name="사각형: 둥근 모서리 151">
                <a:extLst>
                  <a:ext uri="{FF2B5EF4-FFF2-40B4-BE49-F238E27FC236}">
                    <a16:creationId xmlns:a16="http://schemas.microsoft.com/office/drawing/2014/main" id="{56633DA4-CE4B-4A9C-A843-655129EDEE20}"/>
                  </a:ext>
                </a:extLst>
              </p:cNvPr>
              <p:cNvSpPr/>
              <p:nvPr/>
            </p:nvSpPr>
            <p:spPr>
              <a:xfrm>
                <a:off x="10014479" y="7311048"/>
                <a:ext cx="7417175" cy="10489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14921793-95E8-4A9D-ABFC-2447D37C040B}"/>
                  </a:ext>
                </a:extLst>
              </p:cNvPr>
              <p:cNvSpPr txBox="1"/>
              <p:nvPr/>
            </p:nvSpPr>
            <p:spPr>
              <a:xfrm>
                <a:off x="10032621" y="7441169"/>
                <a:ext cx="7399034" cy="553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base" latinLnBrk="1"/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주차요금 즉시감면 서비스 도입</a:t>
                </a: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:a16="http://schemas.microsoft.com/office/drawing/2014/main" id="{918335DF-F87F-48C5-A241-EA67B3669805}"/>
                  </a:ext>
                </a:extLst>
              </p:cNvPr>
              <p:cNvSpPr txBox="1"/>
              <p:nvPr/>
            </p:nvSpPr>
            <p:spPr>
              <a:xfrm>
                <a:off x="10014479" y="7822168"/>
                <a:ext cx="7417176" cy="456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행정안전부 공공데이터 </a:t>
                </a:r>
                <a:r>
                  <a:rPr lang="ko-KR" altLang="en-US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활용→국가유공자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, </a:t>
                </a:r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장애인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, </a:t>
                </a:r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친환경</a:t>
                </a:r>
                <a:r>
                  <a:rPr lang="en-US" altLang="ko-KR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, </a:t>
                </a:r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경차 즉시 감면</a:t>
                </a:r>
                <a:endParaRPr lang="en-US" altLang="ko-KR" sz="105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endParaRPr>
              </a:p>
            </p:txBody>
          </p:sp>
        </p:grpSp>
        <p:grpSp>
          <p:nvGrpSpPr>
            <p:cNvPr id="145" name="그룹 144">
              <a:extLst>
                <a:ext uri="{FF2B5EF4-FFF2-40B4-BE49-F238E27FC236}">
                  <a16:creationId xmlns:a16="http://schemas.microsoft.com/office/drawing/2014/main" id="{B9F00EBB-D7B7-4B9A-B6D4-A3F131EE5944}"/>
                </a:ext>
              </a:extLst>
            </p:cNvPr>
            <p:cNvGrpSpPr/>
            <p:nvPr/>
          </p:nvGrpSpPr>
          <p:grpSpPr>
            <a:xfrm>
              <a:off x="10058400" y="8818980"/>
              <a:ext cx="7417175" cy="1048920"/>
              <a:chOff x="10178143" y="9404253"/>
              <a:chExt cx="7417175" cy="1048920"/>
            </a:xfrm>
          </p:grpSpPr>
          <p:sp>
            <p:nvSpPr>
              <p:cNvPr id="149" name="사각형: 둥근 모서리 148">
                <a:extLst>
                  <a:ext uri="{FF2B5EF4-FFF2-40B4-BE49-F238E27FC236}">
                    <a16:creationId xmlns:a16="http://schemas.microsoft.com/office/drawing/2014/main" id="{2E599176-3827-46F3-B1A3-5EB5178C3531}"/>
                  </a:ext>
                </a:extLst>
              </p:cNvPr>
              <p:cNvSpPr/>
              <p:nvPr/>
            </p:nvSpPr>
            <p:spPr>
              <a:xfrm>
                <a:off x="10178143" y="9404253"/>
                <a:ext cx="7417175" cy="10489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159BFF32-4BCB-4C07-BE11-F7F560CC8CC2}"/>
                  </a:ext>
                </a:extLst>
              </p:cNvPr>
              <p:cNvSpPr txBox="1"/>
              <p:nvPr/>
            </p:nvSpPr>
            <p:spPr>
              <a:xfrm>
                <a:off x="10178143" y="9543247"/>
                <a:ext cx="7417175" cy="553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base" latinLnBrk="1"/>
                <a:r>
                  <a:rPr lang="ko-KR" altLang="en-US" sz="1400" dirty="0">
                    <a:latin typeface="나눔스퀘어OTF" panose="020B0600000101010101" pitchFamily="34" charset="-127"/>
                    <a:ea typeface="나눔스퀘어OTF" panose="020B0600000101010101" pitchFamily="34" charset="-127"/>
                  </a:rPr>
                  <a:t>미납요금 결제 서비스 도입</a:t>
                </a:r>
              </a:p>
            </p:txBody>
          </p:sp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040C3669-B7CC-4B26-A155-524EEDBEE4D5}"/>
                  </a:ext>
                </a:extLst>
              </p:cNvPr>
              <p:cNvSpPr txBox="1"/>
              <p:nvPr/>
            </p:nvSpPr>
            <p:spPr>
              <a:xfrm>
                <a:off x="10178143" y="9961834"/>
                <a:ext cx="7417175" cy="4702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50" dirty="0" err="1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무인정산기</a:t>
                </a:r>
                <a:r>
                  <a:rPr lang="ko-KR" altLang="en-US" sz="1050" dirty="0">
                    <a:latin typeface="나눔스퀘어OTF Light" panose="020B0600000101010101" pitchFamily="34" charset="-127"/>
                    <a:ea typeface="나눔스퀘어OTF Light" panose="020B0600000101010101" pitchFamily="34" charset="-127"/>
                  </a:rPr>
                  <a:t> 이용 미납 및 주차요금 합산결제</a:t>
                </a:r>
                <a:endParaRPr lang="en-US" altLang="ko-KR" sz="105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endParaRPr>
              </a:p>
            </p:txBody>
          </p:sp>
        </p:grpSp>
        <p:sp>
          <p:nvSpPr>
            <p:cNvPr id="146" name="이등변 삼각형 145">
              <a:extLst>
                <a:ext uri="{FF2B5EF4-FFF2-40B4-BE49-F238E27FC236}">
                  <a16:creationId xmlns:a16="http://schemas.microsoft.com/office/drawing/2014/main" id="{906406EC-AC84-4A1B-9C43-22EA33894621}"/>
                </a:ext>
              </a:extLst>
            </p:cNvPr>
            <p:cNvSpPr/>
            <p:nvPr/>
          </p:nvSpPr>
          <p:spPr>
            <a:xfrm flipV="1">
              <a:off x="13563600" y="5008979"/>
              <a:ext cx="325093" cy="259200"/>
            </a:xfrm>
            <a:prstGeom prst="triangle">
              <a:avLst/>
            </a:prstGeom>
            <a:solidFill>
              <a:srgbClr val="4F5E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147" name="이등변 삼각형 146">
              <a:extLst>
                <a:ext uri="{FF2B5EF4-FFF2-40B4-BE49-F238E27FC236}">
                  <a16:creationId xmlns:a16="http://schemas.microsoft.com/office/drawing/2014/main" id="{B33B4CF3-FFA0-4CEA-9BB0-B575A9F17784}"/>
                </a:ext>
              </a:extLst>
            </p:cNvPr>
            <p:cNvSpPr/>
            <p:nvPr/>
          </p:nvSpPr>
          <p:spPr>
            <a:xfrm flipV="1">
              <a:off x="13533832" y="6609180"/>
              <a:ext cx="325093" cy="259200"/>
            </a:xfrm>
            <a:prstGeom prst="triangle">
              <a:avLst/>
            </a:prstGeom>
            <a:solidFill>
              <a:srgbClr val="4F5E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148" name="이등변 삼각형 147">
              <a:extLst>
                <a:ext uri="{FF2B5EF4-FFF2-40B4-BE49-F238E27FC236}">
                  <a16:creationId xmlns:a16="http://schemas.microsoft.com/office/drawing/2014/main" id="{56C7CA95-9FDC-4A71-8A9C-EBBF33C6D61C}"/>
                </a:ext>
              </a:extLst>
            </p:cNvPr>
            <p:cNvSpPr/>
            <p:nvPr/>
          </p:nvSpPr>
          <p:spPr>
            <a:xfrm flipV="1">
              <a:off x="13522946" y="8361780"/>
              <a:ext cx="325093" cy="259200"/>
            </a:xfrm>
            <a:prstGeom prst="triangle">
              <a:avLst/>
            </a:prstGeom>
            <a:solidFill>
              <a:srgbClr val="4F5E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</p:grpSp>
    </p:spTree>
    <p:extLst>
      <p:ext uri="{BB962C8B-B14F-4D97-AF65-F5344CB8AC3E}">
        <p14:creationId xmlns:p14="http://schemas.microsoft.com/office/powerpoint/2010/main" val="3282973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그룹 47">
            <a:extLst>
              <a:ext uri="{FF2B5EF4-FFF2-40B4-BE49-F238E27FC236}">
                <a16:creationId xmlns:a16="http://schemas.microsoft.com/office/drawing/2014/main" id="{1FA194A7-0EDA-4909-8346-C466231FBF14}"/>
              </a:ext>
            </a:extLst>
          </p:cNvPr>
          <p:cNvGrpSpPr/>
          <p:nvPr/>
        </p:nvGrpSpPr>
        <p:grpSpPr>
          <a:xfrm>
            <a:off x="6296206" y="1152527"/>
            <a:ext cx="2847794" cy="1292402"/>
            <a:chOff x="12774900" y="0"/>
            <a:chExt cx="5521120" cy="3004400"/>
          </a:xfrm>
        </p:grpSpPr>
        <p:pic>
          <p:nvPicPr>
            <p:cNvPr id="49" name="Object 65">
              <a:extLst>
                <a:ext uri="{FF2B5EF4-FFF2-40B4-BE49-F238E27FC236}">
                  <a16:creationId xmlns:a16="http://schemas.microsoft.com/office/drawing/2014/main" id="{C7D1EA4C-FB77-4D80-A6AE-0F3A1009B7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774900" y="0"/>
              <a:ext cx="5521120" cy="3004400"/>
            </a:xfrm>
            <a:prstGeom prst="rect">
              <a:avLst/>
            </a:prstGeom>
          </p:spPr>
        </p:pic>
        <p:sp>
          <p:nvSpPr>
            <p:cNvPr id="53" name="직사각형 52">
              <a:extLst>
                <a:ext uri="{FF2B5EF4-FFF2-40B4-BE49-F238E27FC236}">
                  <a16:creationId xmlns:a16="http://schemas.microsoft.com/office/drawing/2014/main" id="{A54B667C-AD90-4910-BA2B-C9900E6ED9BF}"/>
                </a:ext>
              </a:extLst>
            </p:cNvPr>
            <p:cNvSpPr/>
            <p:nvPr/>
          </p:nvSpPr>
          <p:spPr>
            <a:xfrm>
              <a:off x="12774900" y="0"/>
              <a:ext cx="5513100" cy="300440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직사각형 3"/>
          <p:cNvSpPr/>
          <p:nvPr/>
        </p:nvSpPr>
        <p:spPr>
          <a:xfrm>
            <a:off x="0" y="639764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3" y="649291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649291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체감형 사업 추진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7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4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379ECC7-0A44-4094-A290-CA0408C89234}"/>
              </a:ext>
            </a:extLst>
          </p:cNvPr>
          <p:cNvSpPr txBox="1"/>
          <p:nvPr/>
        </p:nvSpPr>
        <p:spPr>
          <a:xfrm>
            <a:off x="69707" y="183513"/>
            <a:ext cx="2342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파주도시관광공사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9EF5C1AF-119E-404E-B913-EAE771A31393}"/>
              </a:ext>
            </a:extLst>
          </p:cNvPr>
          <p:cNvSpPr txBox="1"/>
          <p:nvPr/>
        </p:nvSpPr>
        <p:spPr>
          <a:xfrm>
            <a:off x="251520" y="1268760"/>
            <a:ext cx="5660853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ko-KR" altLang="en-US" sz="2800" dirty="0">
                <a:solidFill>
                  <a:srgbClr val="39515F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  <a:cs typeface="Noto Sans CJK KR Bold" pitchFamily="34" charset="0"/>
              </a:rPr>
              <a:t>지역주민 및 시민 삶의 질 향상</a:t>
            </a:r>
          </a:p>
        </p:txBody>
      </p:sp>
      <p:grpSp>
        <p:nvGrpSpPr>
          <p:cNvPr id="20" name="그룹 1001">
            <a:extLst>
              <a:ext uri="{FF2B5EF4-FFF2-40B4-BE49-F238E27FC236}">
                <a16:creationId xmlns:a16="http://schemas.microsoft.com/office/drawing/2014/main" id="{D47A7443-78D8-43CB-BA80-0CBFF8871E09}"/>
              </a:ext>
            </a:extLst>
          </p:cNvPr>
          <p:cNvGrpSpPr/>
          <p:nvPr/>
        </p:nvGrpSpPr>
        <p:grpSpPr>
          <a:xfrm>
            <a:off x="4593322" y="2438522"/>
            <a:ext cx="4550678" cy="4437112"/>
            <a:chOff x="17878906" y="2892694"/>
            <a:chExt cx="29058783" cy="7357143"/>
          </a:xfrm>
        </p:grpSpPr>
        <p:pic>
          <p:nvPicPr>
            <p:cNvPr id="22" name="Object 2">
              <a:extLst>
                <a:ext uri="{FF2B5EF4-FFF2-40B4-BE49-F238E27FC236}">
                  <a16:creationId xmlns:a16="http://schemas.microsoft.com/office/drawing/2014/main" id="{15A3AF58-724E-42A6-95C3-418961E87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grpSp>
        <p:nvGrpSpPr>
          <p:cNvPr id="29" name="그룹 1001">
            <a:extLst>
              <a:ext uri="{FF2B5EF4-FFF2-40B4-BE49-F238E27FC236}">
                <a16:creationId xmlns:a16="http://schemas.microsoft.com/office/drawing/2014/main" id="{D413114D-7055-4C0A-B46C-36F7D64CEE95}"/>
              </a:ext>
            </a:extLst>
          </p:cNvPr>
          <p:cNvGrpSpPr/>
          <p:nvPr/>
        </p:nvGrpSpPr>
        <p:grpSpPr>
          <a:xfrm>
            <a:off x="-9269" y="2438523"/>
            <a:ext cx="4604526" cy="4421667"/>
            <a:chOff x="17878906" y="2892694"/>
            <a:chExt cx="29058783" cy="7357143"/>
          </a:xfrm>
        </p:grpSpPr>
        <p:pic>
          <p:nvPicPr>
            <p:cNvPr id="30" name="Object 2">
              <a:extLst>
                <a:ext uri="{FF2B5EF4-FFF2-40B4-BE49-F238E27FC236}">
                  <a16:creationId xmlns:a16="http://schemas.microsoft.com/office/drawing/2014/main" id="{95B36E9C-FBD8-4C8F-A142-23E36357C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78906" y="2892694"/>
              <a:ext cx="29058783" cy="7357143"/>
            </a:xfrm>
            <a:prstGeom prst="rect">
              <a:avLst/>
            </a:prstGeom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81AD8518-1B31-48B1-8FD3-80E25DE0AE45}"/>
              </a:ext>
            </a:extLst>
          </p:cNvPr>
          <p:cNvGrpSpPr/>
          <p:nvPr/>
        </p:nvGrpSpPr>
        <p:grpSpPr>
          <a:xfrm>
            <a:off x="179512" y="3721103"/>
            <a:ext cx="4248472" cy="1148057"/>
            <a:chOff x="300786" y="3721103"/>
            <a:chExt cx="4127198" cy="1148057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B551C8BF-4956-440B-A8B0-4C3D46139FCA}"/>
                </a:ext>
              </a:extLst>
            </p:cNvPr>
            <p:cNvSpPr/>
            <p:nvPr/>
          </p:nvSpPr>
          <p:spPr>
            <a:xfrm>
              <a:off x="300786" y="3724513"/>
              <a:ext cx="4127198" cy="1144647"/>
            </a:xfrm>
            <a:prstGeom prst="rect">
              <a:avLst/>
            </a:prstGeom>
            <a:solidFill>
              <a:schemeClr val="bg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5FEFEC7-E704-41F0-B571-9DC4209860D9}"/>
                </a:ext>
              </a:extLst>
            </p:cNvPr>
            <p:cNvSpPr txBox="1"/>
            <p:nvPr/>
          </p:nvSpPr>
          <p:spPr>
            <a:xfrm>
              <a:off x="613569" y="3721103"/>
              <a:ext cx="3038999" cy="368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악취 없는 시설 운영을 위한 노력 제고</a:t>
              </a:r>
              <a:endParaRPr lang="en-US" altLang="ko-KR" sz="1400" dirty="0">
                <a:latin typeface="나눔스퀘어OTF" panose="020B0600000101010101" pitchFamily="34" charset="-127"/>
                <a:ea typeface="나눔스퀘어OTF" panose="020B0600000101010101" pitchFamily="34" charset="-127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0583851-4685-4E76-B8F2-875984BE044B}"/>
                </a:ext>
              </a:extLst>
            </p:cNvPr>
            <p:cNvSpPr txBox="1"/>
            <p:nvPr/>
          </p:nvSpPr>
          <p:spPr>
            <a:xfrm>
              <a:off x="608360" y="4043993"/>
              <a:ext cx="3819624" cy="782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탈취설비 </a:t>
              </a:r>
              <a:r>
                <a:rPr lang="ko-KR" altLang="en-US" sz="1100" dirty="0" err="1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시설별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자체 점검 및 보수</a:t>
              </a:r>
              <a:endParaRPr lang="en-US" altLang="ko-KR" sz="11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endParaRPr>
            </a:p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·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 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악취발생원 </a:t>
              </a:r>
              <a:r>
                <a:rPr lang="ko-KR" altLang="en-US" sz="1100" dirty="0" err="1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점검구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등 밀폐조치 및 시설개선 → 악취확산 방지</a:t>
              </a:r>
              <a:endParaRPr lang="en-US" altLang="ko-KR" sz="1100" dirty="0">
                <a:latin typeface="나눔스퀘어OTF Light" panose="020B0600000101010101" pitchFamily="34" charset="-127"/>
                <a:ea typeface="나눔스퀘어OTF Light" panose="020B0600000101010101" pitchFamily="34" charset="-127"/>
              </a:endParaRPr>
            </a:p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반입 성상검사 강화 → 반입 불가 폐기물의 반입 사전 차단</a:t>
              </a:r>
            </a:p>
          </p:txBody>
        </p:sp>
        <p:grpSp>
          <p:nvGrpSpPr>
            <p:cNvPr id="46" name="그룹 1004">
              <a:extLst>
                <a:ext uri="{FF2B5EF4-FFF2-40B4-BE49-F238E27FC236}">
                  <a16:creationId xmlns:a16="http://schemas.microsoft.com/office/drawing/2014/main" id="{35484FE7-52FE-4C14-8F23-DC1756EF175F}"/>
                </a:ext>
              </a:extLst>
            </p:cNvPr>
            <p:cNvGrpSpPr/>
            <p:nvPr/>
          </p:nvGrpSpPr>
          <p:grpSpPr>
            <a:xfrm>
              <a:off x="465882" y="3816693"/>
              <a:ext cx="199309" cy="199309"/>
              <a:chOff x="11668203" y="2057143"/>
              <a:chExt cx="6171429" cy="6171429"/>
            </a:xfrm>
          </p:grpSpPr>
          <p:pic>
            <p:nvPicPr>
              <p:cNvPr id="47" name="Object 13">
                <a:extLst>
                  <a:ext uri="{FF2B5EF4-FFF2-40B4-BE49-F238E27FC236}">
                    <a16:creationId xmlns:a16="http://schemas.microsoft.com/office/drawing/2014/main" id="{54C0E93A-F3E0-4E2B-8141-BBE3034CB9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1C800A39-AE63-4A9C-9D04-948E0C16344D}"/>
              </a:ext>
            </a:extLst>
          </p:cNvPr>
          <p:cNvGrpSpPr/>
          <p:nvPr/>
        </p:nvGrpSpPr>
        <p:grpSpPr>
          <a:xfrm>
            <a:off x="6300192" y="1888016"/>
            <a:ext cx="1059824" cy="1059824"/>
            <a:chOff x="7773867" y="3578185"/>
            <a:chExt cx="1709280" cy="1709280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9BAD8ECD-A0ED-439A-BC88-C42B1E37921F}"/>
                </a:ext>
              </a:extLst>
            </p:cNvPr>
            <p:cNvSpPr/>
            <p:nvPr/>
          </p:nvSpPr>
          <p:spPr>
            <a:xfrm>
              <a:off x="7773867" y="3578185"/>
              <a:ext cx="1709280" cy="1709280"/>
            </a:xfrm>
            <a:prstGeom prst="ellipse">
              <a:avLst/>
            </a:prstGeom>
            <a:solidFill>
              <a:srgbClr val="F7F7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1" name="그룹 1018">
              <a:extLst>
                <a:ext uri="{FF2B5EF4-FFF2-40B4-BE49-F238E27FC236}">
                  <a16:creationId xmlns:a16="http://schemas.microsoft.com/office/drawing/2014/main" id="{A45EC24F-282B-4CC3-A7B0-CE70AA56E928}"/>
                </a:ext>
              </a:extLst>
            </p:cNvPr>
            <p:cNvGrpSpPr/>
            <p:nvPr/>
          </p:nvGrpSpPr>
          <p:grpSpPr>
            <a:xfrm>
              <a:off x="8168557" y="3978615"/>
              <a:ext cx="1060411" cy="1060411"/>
              <a:chOff x="6057143" y="2057143"/>
              <a:chExt cx="6171429" cy="6171429"/>
            </a:xfrm>
          </p:grpSpPr>
          <p:pic>
            <p:nvPicPr>
              <p:cNvPr id="52" name="Object 62">
                <a:extLst>
                  <a:ext uri="{FF2B5EF4-FFF2-40B4-BE49-F238E27FC236}">
                    <a16:creationId xmlns:a16="http://schemas.microsoft.com/office/drawing/2014/main" id="{31F2E706-8DD7-42B3-85D3-18D15AA6CB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057143" y="2057143"/>
                <a:ext cx="6171429" cy="6171429"/>
              </a:xfrm>
              <a:prstGeom prst="rect">
                <a:avLst/>
              </a:prstGeom>
            </p:spPr>
          </p:pic>
        </p:grp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B878FF55-1781-4C37-9946-6B291C68A03F}"/>
              </a:ext>
            </a:extLst>
          </p:cNvPr>
          <p:cNvGrpSpPr/>
          <p:nvPr/>
        </p:nvGrpSpPr>
        <p:grpSpPr>
          <a:xfrm>
            <a:off x="1691680" y="1936337"/>
            <a:ext cx="1059824" cy="1059824"/>
            <a:chOff x="-1370133" y="3543300"/>
            <a:chExt cx="1709280" cy="1709280"/>
          </a:xfrm>
        </p:grpSpPr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3DF16C3F-5EAD-496C-990F-8933C2F703C4}"/>
                </a:ext>
              </a:extLst>
            </p:cNvPr>
            <p:cNvSpPr/>
            <p:nvPr/>
          </p:nvSpPr>
          <p:spPr>
            <a:xfrm>
              <a:off x="-1370133" y="3543300"/>
              <a:ext cx="1709280" cy="1709280"/>
            </a:xfrm>
            <a:prstGeom prst="ellipse">
              <a:avLst/>
            </a:prstGeom>
            <a:solidFill>
              <a:srgbClr val="F7F7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7" name="그래픽 56" descr="지속 가능성">
              <a:extLst>
                <a:ext uri="{FF2B5EF4-FFF2-40B4-BE49-F238E27FC236}">
                  <a16:creationId xmlns:a16="http://schemas.microsoft.com/office/drawing/2014/main" id="{5DC15BF8-53E0-42E7-864C-356200607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-1078699" y="3850500"/>
              <a:ext cx="1094880" cy="1094880"/>
            </a:xfrm>
            <a:prstGeom prst="rect">
              <a:avLst/>
            </a:prstGeom>
          </p:spPr>
        </p:pic>
      </p:grp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E398022B-B25A-45B7-BA04-5A2E9AEE464A}"/>
              </a:ext>
            </a:extLst>
          </p:cNvPr>
          <p:cNvSpPr/>
          <p:nvPr/>
        </p:nvSpPr>
        <p:spPr>
          <a:xfrm>
            <a:off x="0" y="3068960"/>
            <a:ext cx="45933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>
                <a:solidFill>
                  <a:schemeClr val="tx2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“</a:t>
            </a:r>
            <a:r>
              <a:rPr lang="ko-KR" altLang="en-US" sz="2000" dirty="0">
                <a:solidFill>
                  <a:schemeClr val="tx2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친환경적 환경순환센터 운영</a:t>
            </a:r>
            <a:r>
              <a:rPr lang="en-US" altLang="ko-KR" sz="2000" dirty="0">
                <a:solidFill>
                  <a:schemeClr val="tx2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”</a:t>
            </a:r>
            <a:endParaRPr lang="ko-KR" altLang="en-US" sz="2000" dirty="0">
              <a:solidFill>
                <a:schemeClr val="tx2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00F77E10-62B2-4CFA-AA36-7F015AC837BD}"/>
              </a:ext>
            </a:extLst>
          </p:cNvPr>
          <p:cNvSpPr/>
          <p:nvPr/>
        </p:nvSpPr>
        <p:spPr>
          <a:xfrm>
            <a:off x="4602591" y="3068960"/>
            <a:ext cx="45414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>
                <a:solidFill>
                  <a:schemeClr val="tx2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“</a:t>
            </a:r>
            <a:r>
              <a:rPr lang="ko-KR" altLang="en-US" sz="2000" dirty="0">
                <a:solidFill>
                  <a:schemeClr val="tx2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도로청소 개선</a:t>
            </a:r>
            <a:r>
              <a:rPr lang="en-US" altLang="ko-KR" sz="2000" dirty="0">
                <a:solidFill>
                  <a:schemeClr val="tx2">
                    <a:lumMod val="50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”</a:t>
            </a:r>
            <a:endParaRPr lang="ko-KR" altLang="en-US" sz="2000" dirty="0">
              <a:solidFill>
                <a:schemeClr val="tx2">
                  <a:lumMod val="50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C4AF2FF2-FAFB-4B2E-BE1A-D3C3680B12FF}"/>
              </a:ext>
            </a:extLst>
          </p:cNvPr>
          <p:cNvGrpSpPr/>
          <p:nvPr/>
        </p:nvGrpSpPr>
        <p:grpSpPr>
          <a:xfrm>
            <a:off x="197421" y="5296745"/>
            <a:ext cx="4230564" cy="940567"/>
            <a:chOff x="300787" y="3721103"/>
            <a:chExt cx="4092663" cy="940567"/>
          </a:xfrm>
        </p:grpSpPr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2E302886-9F90-46B3-95E4-13BE591EA908}"/>
                </a:ext>
              </a:extLst>
            </p:cNvPr>
            <p:cNvSpPr/>
            <p:nvPr/>
          </p:nvSpPr>
          <p:spPr>
            <a:xfrm>
              <a:off x="300787" y="3724514"/>
              <a:ext cx="4092663" cy="937156"/>
            </a:xfrm>
            <a:prstGeom prst="rect">
              <a:avLst/>
            </a:prstGeom>
            <a:solidFill>
              <a:schemeClr val="bg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13378625-8B7E-4511-882C-99EE41DF8988}"/>
                </a:ext>
              </a:extLst>
            </p:cNvPr>
            <p:cNvSpPr txBox="1"/>
            <p:nvPr/>
          </p:nvSpPr>
          <p:spPr>
            <a:xfrm>
              <a:off x="613569" y="3721103"/>
              <a:ext cx="3779880" cy="368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고강도 상시모니터링 체계 구축 → </a:t>
              </a:r>
              <a:r>
                <a:rPr lang="ko-KR" altLang="en-US" sz="1400" dirty="0" err="1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방류수</a:t>
              </a:r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수질 개선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DBAD1C60-CDC1-4A02-86A0-D48FA92039E0}"/>
                </a:ext>
              </a:extLst>
            </p:cNvPr>
            <p:cNvSpPr txBox="1"/>
            <p:nvPr/>
          </p:nvSpPr>
          <p:spPr>
            <a:xfrm>
              <a:off x="608360" y="4043993"/>
              <a:ext cx="2809837" cy="545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고강도 자체 수질기준 적용 및 관리</a:t>
              </a:r>
            </a:p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</a:t>
              </a:r>
              <a:r>
                <a:rPr lang="ko-KR" altLang="en-US" sz="1100" dirty="0" err="1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방류수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수질 현황 게시를 통한 신뢰도 제고</a:t>
              </a:r>
            </a:p>
          </p:txBody>
        </p:sp>
        <p:grpSp>
          <p:nvGrpSpPr>
            <p:cNvPr id="67" name="그룹 1004">
              <a:extLst>
                <a:ext uri="{FF2B5EF4-FFF2-40B4-BE49-F238E27FC236}">
                  <a16:creationId xmlns:a16="http://schemas.microsoft.com/office/drawing/2014/main" id="{B74427BA-A0FC-4FAF-B19B-9A65F30B2106}"/>
                </a:ext>
              </a:extLst>
            </p:cNvPr>
            <p:cNvGrpSpPr/>
            <p:nvPr/>
          </p:nvGrpSpPr>
          <p:grpSpPr>
            <a:xfrm>
              <a:off x="465882" y="3816693"/>
              <a:ext cx="199309" cy="199309"/>
              <a:chOff x="11668203" y="2057143"/>
              <a:chExt cx="6171429" cy="6171429"/>
            </a:xfrm>
          </p:grpSpPr>
          <p:pic>
            <p:nvPicPr>
              <p:cNvPr id="68" name="Object 13">
                <a:extLst>
                  <a:ext uri="{FF2B5EF4-FFF2-40B4-BE49-F238E27FC236}">
                    <a16:creationId xmlns:a16="http://schemas.microsoft.com/office/drawing/2014/main" id="{A1A6FBF7-2521-44D5-BB5F-73333394EB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B78AB875-8552-4051-BB38-CEB5D6C13381}"/>
              </a:ext>
            </a:extLst>
          </p:cNvPr>
          <p:cNvGrpSpPr/>
          <p:nvPr/>
        </p:nvGrpSpPr>
        <p:grpSpPr>
          <a:xfrm>
            <a:off x="4749429" y="3721103"/>
            <a:ext cx="4248472" cy="1148057"/>
            <a:chOff x="300786" y="3721103"/>
            <a:chExt cx="4127198" cy="1148057"/>
          </a:xfrm>
        </p:grpSpPr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A5B98E60-D404-47F7-8944-17D4259F6A8A}"/>
                </a:ext>
              </a:extLst>
            </p:cNvPr>
            <p:cNvSpPr/>
            <p:nvPr/>
          </p:nvSpPr>
          <p:spPr>
            <a:xfrm>
              <a:off x="300786" y="3724513"/>
              <a:ext cx="4127198" cy="1144647"/>
            </a:xfrm>
            <a:prstGeom prst="rect">
              <a:avLst/>
            </a:prstGeom>
            <a:solidFill>
              <a:schemeClr val="bg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4C6BD56D-B8BB-4FE4-8F68-1D60F5F0F12F}"/>
                </a:ext>
              </a:extLst>
            </p:cNvPr>
            <p:cNvSpPr txBox="1"/>
            <p:nvPr/>
          </p:nvSpPr>
          <p:spPr>
            <a:xfrm>
              <a:off x="613569" y="3721103"/>
              <a:ext cx="3616859" cy="368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운행방식 전면 재조정 및 민원발생</a:t>
              </a:r>
              <a:r>
                <a:rPr lang="en-US" altLang="ko-KR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 ZERO</a:t>
              </a:r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화 추진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5E40F22-3D75-4ABD-BA04-EAB712B9EF05}"/>
                </a:ext>
              </a:extLst>
            </p:cNvPr>
            <p:cNvSpPr txBox="1"/>
            <p:nvPr/>
          </p:nvSpPr>
          <p:spPr>
            <a:xfrm>
              <a:off x="608360" y="4014630"/>
              <a:ext cx="3819624" cy="782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 </a:t>
              </a:r>
              <a:r>
                <a:rPr lang="ko-KR" altLang="en-US" sz="1100" dirty="0" err="1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읍면동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중심으로 노면청소 담당구역제 개선 </a:t>
              </a:r>
            </a:p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중점관리도로 노면청소 횟수 강화</a:t>
              </a:r>
            </a:p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개인별 책임제로 원스톱 민원처리</a:t>
              </a:r>
            </a:p>
          </p:txBody>
        </p:sp>
        <p:grpSp>
          <p:nvGrpSpPr>
            <p:cNvPr id="73" name="그룹 1004">
              <a:extLst>
                <a:ext uri="{FF2B5EF4-FFF2-40B4-BE49-F238E27FC236}">
                  <a16:creationId xmlns:a16="http://schemas.microsoft.com/office/drawing/2014/main" id="{B6D265D5-37AC-456A-9A37-CFB6B84D8D8B}"/>
                </a:ext>
              </a:extLst>
            </p:cNvPr>
            <p:cNvGrpSpPr/>
            <p:nvPr/>
          </p:nvGrpSpPr>
          <p:grpSpPr>
            <a:xfrm>
              <a:off x="465882" y="3816693"/>
              <a:ext cx="199309" cy="199309"/>
              <a:chOff x="11668203" y="2057143"/>
              <a:chExt cx="6171429" cy="6171429"/>
            </a:xfrm>
          </p:grpSpPr>
          <p:pic>
            <p:nvPicPr>
              <p:cNvPr id="74" name="Object 13">
                <a:extLst>
                  <a:ext uri="{FF2B5EF4-FFF2-40B4-BE49-F238E27FC236}">
                    <a16:creationId xmlns:a16="http://schemas.microsoft.com/office/drawing/2014/main" id="{A23D3EAF-CF87-4A0C-8BF8-A3E95607AD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53BA3A34-4CEC-4344-8586-12FFF54BD8F7}"/>
              </a:ext>
            </a:extLst>
          </p:cNvPr>
          <p:cNvGrpSpPr/>
          <p:nvPr/>
        </p:nvGrpSpPr>
        <p:grpSpPr>
          <a:xfrm>
            <a:off x="4772834" y="5301208"/>
            <a:ext cx="4257741" cy="936104"/>
            <a:chOff x="300786" y="3721103"/>
            <a:chExt cx="4136202" cy="936104"/>
          </a:xfrm>
        </p:grpSpPr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73069BA7-9EA0-41C1-9BC6-B49CC2E4AABA}"/>
                </a:ext>
              </a:extLst>
            </p:cNvPr>
            <p:cNvSpPr/>
            <p:nvPr/>
          </p:nvSpPr>
          <p:spPr>
            <a:xfrm>
              <a:off x="300786" y="3724513"/>
              <a:ext cx="4127198" cy="932694"/>
            </a:xfrm>
            <a:prstGeom prst="rect">
              <a:avLst/>
            </a:prstGeom>
            <a:solidFill>
              <a:schemeClr val="bg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FFC5707D-8325-49CB-A699-E981E614AF1E}"/>
                </a:ext>
              </a:extLst>
            </p:cNvPr>
            <p:cNvSpPr txBox="1"/>
            <p:nvPr/>
          </p:nvSpPr>
          <p:spPr>
            <a:xfrm>
              <a:off x="613569" y="3721103"/>
              <a:ext cx="3823419" cy="368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ko-KR" altLang="en-US" sz="1400" dirty="0">
                  <a:latin typeface="나눔스퀘어OTF" panose="020B0600000101010101" pitchFamily="34" charset="-127"/>
                  <a:ea typeface="나눔스퀘어OTF" panose="020B0600000101010101" pitchFamily="34" charset="-127"/>
                </a:rPr>
                <a:t>차량 및 인력 재배치를 통한 청소업무 효율화 추진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52D85447-77F5-4A46-9354-5681C81904DE}"/>
                </a:ext>
              </a:extLst>
            </p:cNvPr>
            <p:cNvSpPr txBox="1"/>
            <p:nvPr/>
          </p:nvSpPr>
          <p:spPr>
            <a:xfrm>
              <a:off x="608360" y="4043993"/>
              <a:ext cx="3819624" cy="545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·   </a:t>
              </a:r>
              <a:r>
                <a:rPr lang="ko-KR" altLang="en-US" sz="1100" dirty="0" err="1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차고지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조정</a:t>
              </a:r>
            </a:p>
            <a:p>
              <a:pPr>
                <a:lnSpc>
                  <a:spcPct val="140000"/>
                </a:lnSpc>
              </a:pP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     기존 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3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곳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(</a:t>
              </a:r>
              <a:r>
                <a:rPr lang="ko-KR" altLang="en-US" sz="1100" dirty="0" err="1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탄현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, </a:t>
              </a:r>
              <a:r>
                <a:rPr lang="ko-KR" altLang="en-US" sz="1100" dirty="0" err="1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월롱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,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환경센터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) → 2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곳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(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통일동산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, </a:t>
              </a:r>
              <a:r>
                <a:rPr lang="ko-KR" altLang="en-US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환경센터</a:t>
              </a:r>
              <a:r>
                <a:rPr lang="en-US" altLang="ko-KR" sz="1100" dirty="0">
                  <a:latin typeface="나눔스퀘어OTF Light" panose="020B0600000101010101" pitchFamily="34" charset="-127"/>
                  <a:ea typeface="나눔스퀘어OTF Light" panose="020B0600000101010101" pitchFamily="34" charset="-127"/>
                </a:rPr>
                <a:t>) </a:t>
              </a:r>
            </a:p>
          </p:txBody>
        </p:sp>
        <p:grpSp>
          <p:nvGrpSpPr>
            <p:cNvPr id="79" name="그룹 1004">
              <a:extLst>
                <a:ext uri="{FF2B5EF4-FFF2-40B4-BE49-F238E27FC236}">
                  <a16:creationId xmlns:a16="http://schemas.microsoft.com/office/drawing/2014/main" id="{22C12B96-E19B-4C59-8E32-1557190BF492}"/>
                </a:ext>
              </a:extLst>
            </p:cNvPr>
            <p:cNvGrpSpPr/>
            <p:nvPr/>
          </p:nvGrpSpPr>
          <p:grpSpPr>
            <a:xfrm>
              <a:off x="465882" y="3816693"/>
              <a:ext cx="199309" cy="199309"/>
              <a:chOff x="11668203" y="2057143"/>
              <a:chExt cx="6171429" cy="6171429"/>
            </a:xfrm>
          </p:grpSpPr>
          <p:pic>
            <p:nvPicPr>
              <p:cNvPr id="81" name="Object 13">
                <a:extLst>
                  <a:ext uri="{FF2B5EF4-FFF2-40B4-BE49-F238E27FC236}">
                    <a16:creationId xmlns:a16="http://schemas.microsoft.com/office/drawing/2014/main" id="{137C0D8C-2ECF-411E-8DB4-9072EF4B6C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1668203" y="2057143"/>
                <a:ext cx="6171429" cy="617142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836715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1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871" y="2917630"/>
            <a:ext cx="293426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36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lang="ko-KR" altLang="en-US" sz="3600" spc="-15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lang="ko-KR" altLang="en-US" sz="36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lang="en-US" altLang="ko-KR" sz="36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ln>
          <a:headEnd/>
          <a:tailEnd/>
        </a:ln>
      </a:spPr>
      <a:bodyPr vert="horz" wrap="square" lIns="107977" tIns="0" rIns="107977" bIns="0" numCol="1" anchor="ctr" anchorCtr="0" compatLnSpc="1">
        <a:prstTxWarp prst="textNoShape">
          <a:avLst/>
        </a:prstTxWarp>
        <a:noAutofit/>
      </a:bodyPr>
      <a:lstStyle>
        <a:defPPr algn="ctr" defTabSz="914217" fontAlgn="base">
          <a:spcBef>
            <a:spcPct val="0"/>
          </a:spcBef>
          <a:spcAft>
            <a:spcPct val="0"/>
          </a:spcAft>
          <a:defRPr kumimoji="1" sz="1200" dirty="0" smtClean="0">
            <a:solidFill>
              <a:schemeClr val="tx1"/>
            </a:solidFill>
            <a:latin typeface="+mn-ea"/>
            <a:ea typeface="+mn-ea"/>
            <a:cs typeface="굴림" pitchFamily="50" charset="-127"/>
          </a:defRPr>
        </a:defPPr>
      </a:lstStyle>
      <a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15616</TotalTime>
  <Words>2834</Words>
  <Application>Microsoft Office PowerPoint</Application>
  <PresentationFormat>화면 슬라이드 쇼(4:3)</PresentationFormat>
  <Paragraphs>570</Paragraphs>
  <Slides>19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25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45" baseType="lpstr">
      <vt:lpstr>THELuxGoR_U</vt:lpstr>
      <vt:lpstr>나눔스퀘어OTF ExtraBold</vt:lpstr>
      <vt:lpstr>Pretendard</vt:lpstr>
      <vt:lpstr>HY견고딕</vt:lpstr>
      <vt:lpstr>Arial</vt:lpstr>
      <vt:lpstr>나눔스퀘어OTF</vt:lpstr>
      <vt:lpstr>맑은 고딕</vt:lpstr>
      <vt:lpstr>Noto Sans CJK KR Bold</vt:lpstr>
      <vt:lpstr>THELuxGoL_U</vt:lpstr>
      <vt:lpstr>THELuxGoEB_U</vt:lpstr>
      <vt:lpstr>나눔스퀘어OTF Light</vt:lpstr>
      <vt:lpstr>나눔스퀘어OTF Bold</vt:lpstr>
      <vt:lpstr>Pretendard Light</vt:lpstr>
      <vt:lpstr>Pretendard ExtraBold</vt:lpstr>
      <vt:lpstr>굴림</vt:lpstr>
      <vt:lpstr>Noto Sans CJK KR Regular</vt:lpstr>
      <vt:lpstr>THELuxGoB_U</vt:lpstr>
      <vt:lpstr>Noto Sans CJK KR Medium</vt:lpstr>
      <vt:lpstr>HY헤드라인M</vt:lpstr>
      <vt:lpstr>Wingdings</vt:lpstr>
      <vt:lpstr>Calibri</vt:lpstr>
      <vt:lpstr>Abadi</vt:lpstr>
      <vt:lpstr>AngsanaUPC</vt:lpstr>
      <vt:lpstr>바탕</vt:lpstr>
      <vt:lpstr>Pretendard Medium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파주도시관광공사</cp:lastModifiedBy>
  <cp:revision>1294</cp:revision>
  <cp:lastPrinted>2022-12-29T08:40:00Z</cp:lastPrinted>
  <dcterms:created xsi:type="dcterms:W3CDTF">2011-10-11T08:37:54Z</dcterms:created>
  <dcterms:modified xsi:type="dcterms:W3CDTF">2023-01-16T06:56:30Z</dcterms:modified>
</cp:coreProperties>
</file>