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12"/>
  </p:notesMasterIdLst>
  <p:handoutMasterIdLst>
    <p:handoutMasterId r:id="rId13"/>
  </p:handoutMasterIdLst>
  <p:sldIdLst>
    <p:sldId id="466" r:id="rId2"/>
    <p:sldId id="473" r:id="rId3"/>
    <p:sldId id="469" r:id="rId4"/>
    <p:sldId id="463" r:id="rId5"/>
    <p:sldId id="474" r:id="rId6"/>
    <p:sldId id="475" r:id="rId7"/>
    <p:sldId id="476" r:id="rId8"/>
    <p:sldId id="467" r:id="rId9"/>
    <p:sldId id="468" r:id="rId10"/>
    <p:sldId id="435" r:id="rId1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99FF"/>
    <a:srgbClr val="FDB200"/>
    <a:srgbClr val="12458B"/>
    <a:srgbClr val="00A5B8"/>
    <a:srgbClr val="0066FF"/>
    <a:srgbClr val="9933FF"/>
    <a:srgbClr val="6600FF"/>
    <a:srgbClr val="0000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6" autoAdjust="0"/>
    <p:restoredTop sz="78031" autoAdjust="0"/>
  </p:normalViewPr>
  <p:slideViewPr>
    <p:cSldViewPr>
      <p:cViewPr varScale="1">
        <p:scale>
          <a:sx n="103" d="100"/>
          <a:sy n="103" d="100"/>
        </p:scale>
        <p:origin x="948" y="96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276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endParaRPr lang="en-US" altLang="ko-KR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도시기반관리본부장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장문규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2022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도시기반관리본부 시정업무보고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드리겠습니다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2864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</a:t>
            </a:r>
            <a:r>
              <a:rPr lang="ko-KR" altLang="en-US" sz="115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도시기반관리본부는</a:t>
            </a:r>
            <a:r>
              <a:rPr lang="ko-KR" altLang="en-US" sz="115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15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15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ko-KR" altLang="en-US" sz="115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“쾌적하고 깨끗한 도시환경 </a:t>
            </a:r>
            <a:r>
              <a:rPr lang="ko-KR" altLang="en-US" sz="115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조성”</a:t>
            </a:r>
            <a:r>
              <a:rPr lang="ko-KR" altLang="en-US" sz="115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</a:t>
            </a:r>
            <a:r>
              <a:rPr lang="ko-KR" altLang="en-US" sz="115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15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비전</a:t>
            </a:r>
            <a:r>
              <a:rPr lang="ko-KR" altLang="en-US" sz="115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</a:t>
            </a: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첫째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만족 도시기반 행정서비스 제공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둘째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신속한 정비추진으로 안전한 도로환경 구현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</a:t>
            </a: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셋째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문화가 어우러지는 녹색공간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힐링공간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제공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업무에 총력을 다할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도시기반관리본부는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부서로 구성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되어있으며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도로관리과에서는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도로점용인허가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en-US" altLang="ko-KR" sz="1200" baseline="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도로 </a:t>
            </a:r>
            <a:r>
              <a:rPr lang="ko-KR" altLang="en-US" sz="12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미지급용지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보상</a:t>
            </a:r>
            <a:endParaRPr lang="en-US" altLang="ko-KR" sz="12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    도로환경개선 및 정비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</a:p>
          <a:p>
            <a:pPr fontAlgn="base"/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    도로시설물 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교량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공동구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터널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지하차도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유지관리 업무를 하고 있으며</a:t>
            </a:r>
            <a:endParaRPr lang="en-US" altLang="ko-KR" sz="12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endParaRPr lang="en-US" altLang="ko-KR" sz="12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공원관리과에서는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체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계적인 공원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·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녹지 유지관리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</a:p>
          <a:p>
            <a:pPr fontAlgn="base"/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    교하중앙공원 시설개선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운정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3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지구 공원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·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녹지 인수 등의 업무를 하고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endParaRPr lang="ko-KR" altLang="en-US" sz="12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endParaRPr lang="ko-KR" altLang="en-US" sz="12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자동차관리과에서는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자동차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건설기계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en-US" altLang="ko-KR" sz="1200" baseline="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이륜자동차 등록</a:t>
            </a:r>
            <a:endParaRPr lang="en-US" altLang="ko-KR" sz="12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    </a:t>
            </a:r>
            <a:r>
              <a:rPr lang="ko-KR" altLang="en-US" sz="12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특별사법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경찰업무 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무보험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무단방치차량 사법처리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fontAlgn="base"/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    차량 검사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·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보험 과태료 부과 및 </a:t>
            </a:r>
            <a:r>
              <a:rPr lang="ko-KR" altLang="en-US" sz="12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차량취득세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부과에</a:t>
            </a:r>
            <a:endParaRPr lang="en-US" altLang="ko-KR" sz="12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   </a:t>
            </a:r>
            <a:r>
              <a:rPr lang="ko-KR" altLang="en-US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관련된 업무를 하고 있습니다</a:t>
            </a:r>
            <a:r>
              <a:rPr lang="en-US" altLang="ko-KR" sz="12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175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sz="1200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먼저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도로관리과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업무입니다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신속한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도로재포장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차선 도색으로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안전하고 쾌적한 도로환경을 제공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위험수목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잡풀 제거로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시민들의 불편 해소 및 교통사고를 예방하겠습니다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교량 등 시설물에 대해 안전점검 및 보수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보강으로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도로구조물의 안전을 확보하고 내구성을 증진시키겠습니다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 smtClean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076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신규사업으로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상습정체가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극심한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교차로</a:t>
            </a:r>
            <a:endParaRPr lang="en-US" altLang="ko-KR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개선 사업을 실시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하고 있으며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아동사거리는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준공완료되었고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나머지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개소는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실시설계 용역을 완료하고 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공사진행중으로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준공완료하도록 하겠습니다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지속적으로 상습정체 구간 개선으로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교통정체를 해소하고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통행편익을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증대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3997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공원관리과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시민과 함께하는 쾌적한 공원조성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참여형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꽃밭조성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물순환</a:t>
            </a:r>
            <a:r>
              <a:rPr lang="ko-KR" altLang="en-US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관리를 통한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친수생태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공원 운영 </a:t>
            </a:r>
            <a:endParaRPr lang="en-US" altLang="ko-KR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쾌적하고 청결한 공원운영으로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시민만족을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증진하고자 합니다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 공원관리 현황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으로는 공원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녹지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개소로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총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전체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6,192,962</a:t>
            </a:r>
            <a:r>
              <a:rPr kumimoji="0" lang="ko-KR" altLang="en-US" sz="1200" dirty="0" smtClean="0">
                <a:latin typeface="맑은 고딕" pitchFamily="50" charset="-127"/>
                <a:ea typeface="+mn-ea"/>
              </a:rPr>
              <a:t>㎡</a:t>
            </a:r>
            <a:r>
              <a:rPr kumimoji="0" lang="en-US" altLang="ko-KR" sz="1200" dirty="0" smtClean="0">
                <a:latin typeface="맑은 고딕" pitchFamily="50" charset="-127"/>
                <a:ea typeface="+mn-ea"/>
              </a:rPr>
              <a:t>, </a:t>
            </a:r>
            <a:r>
              <a:rPr kumimoji="0" lang="ko-KR" altLang="en-US" sz="1200" dirty="0" smtClean="0">
                <a:latin typeface="맑은 고딕" pitchFamily="50" charset="-127"/>
                <a:ea typeface="+mn-ea"/>
              </a:rPr>
              <a:t>약 </a:t>
            </a:r>
            <a:r>
              <a:rPr kumimoji="0" lang="en-US" altLang="ko-KR" sz="1200" dirty="0" smtClean="0">
                <a:latin typeface="맑은 고딕" pitchFamily="50" charset="-127"/>
                <a:ea typeface="+mn-ea"/>
              </a:rPr>
              <a:t>200</a:t>
            </a:r>
            <a:r>
              <a:rPr kumimoji="0" lang="ko-KR" altLang="en-US" sz="1200" dirty="0" smtClean="0">
                <a:latin typeface="맑은 고딕" pitchFamily="50" charset="-127"/>
                <a:ea typeface="+mn-ea"/>
              </a:rPr>
              <a:t>만평에 해당하는 면적입니다</a:t>
            </a:r>
            <a:r>
              <a:rPr kumimoji="0" lang="en-US" altLang="ko-KR" sz="1200" dirty="0" smtClean="0">
                <a:latin typeface="맑은 고딕" pitchFamily="50" charset="-127"/>
                <a:ea typeface="+mn-ea"/>
              </a:rPr>
              <a:t>.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1"/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추진사업은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읍면동의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유휴지를 활용하여 시민들이 직접 조성하는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희망꽃밭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운정호수공원의 물순환시스템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통한 </a:t>
            </a:r>
            <a:r>
              <a:rPr lang="ko-KR" altLang="en-US" sz="1200" b="1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친수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생태공원 운영</a:t>
            </a:r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여름철 시민의 건강한 휴식을 위한 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물놀이시설 운영</a:t>
            </a:r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쾌적한 도시환경을 위한 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공원녹지 민간위탁 및 유지관리</a:t>
            </a:r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1"/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공원시설물의 신속한 보수 및 청결유지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등이 있습니다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956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역점사업인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교하중앙공원 시설개선사업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추진하여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주민들에게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힐링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공간과 소통의 장을 제공함으로써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삶의 질을 높이고자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이 사업은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 사업비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59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교하 택지지구 중심부에 위치한 교하중앙공원을 리모델링하여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가족단위의 테마파크를 조성하기 위한 </a:t>
            </a:r>
            <a:endParaRPr lang="en-US" altLang="ko-KR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다목적광장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꽃산책길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어린이숲놀이터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신설과 주차공간 확충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사업내용을 포함하고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공원조성계획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변경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및 실시설계 용역을 착수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하여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주민의견을 수렴한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공원조성계획을 올해 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고시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실시계획인가를 위한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세부 계획을 수립 중입니다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용역 완료 후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파주도시관광공사와 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Trebuchet MS" panose="020B0603020202020204" pitchFamily="34" charset="0"/>
                <a:ea typeface="+mn-ea"/>
                <a:cs typeface="+mn-cs"/>
              </a:rPr>
              <a:t>·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Trebuchet MS" panose="020B0603020202020204" pitchFamily="34" charset="0"/>
                <a:ea typeface="+mn-ea"/>
                <a:cs typeface="+mn-cs"/>
              </a:rPr>
              <a:t>수탁 협약을 체결하여</a:t>
            </a:r>
            <a:endParaRPr lang="en-US" altLang="ko-KR" sz="1200" b="1" kern="1200" dirty="0" smtClean="0">
              <a:solidFill>
                <a:schemeClr val="tx1"/>
              </a:solidFill>
              <a:effectLst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Trebuchet MS" panose="020B0603020202020204" pitchFamily="34" charset="0"/>
                <a:ea typeface="+mn-ea"/>
                <a:cs typeface="+mn-cs"/>
              </a:rPr>
              <a:t>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Trebuchet MS" panose="020B0603020202020204" pitchFamily="34" charset="0"/>
                <a:ea typeface="+mn-ea"/>
                <a:cs typeface="+mn-cs"/>
              </a:rPr>
              <a:t> 올해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Trebuchet MS" panose="020B0603020202020204" pitchFamily="34" charset="0"/>
                <a:ea typeface="+mn-ea"/>
                <a:cs typeface="+mn-cs"/>
              </a:rPr>
              <a:t>10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시설개선 공사를 착공</a:t>
            </a:r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2023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사업을 완료</a:t>
            </a:r>
            <a:r>
              <a:rPr lang="ko-KR" altLang="en-US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하도록 할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002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또한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월말 인수 예정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파주운정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공원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녹지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대해서도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 구간을 면밀히 검토하여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차질없는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인수가 이뤄지도록 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중 올해 인수 대상인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 구간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1, 4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공구의 공원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녹지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39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 평방미터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대하여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자체 점검을 통한 보완 및 수정 사항을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통보하여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조치완료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될 수 있도록 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시공사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지속적인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합동점검을 통해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인수시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미비한 부분이 발생하지 않도록 만전을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sz="12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246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다음은 자동차관리과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1"/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시민이 만족할 수 있는 차량 민원 행정 서비스 제공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 민원 편의 증진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사법처리에 따른 사회 질서 유지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현년도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자동차 과태료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징수율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제고를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추진토록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차량등록대수는 매년 꾸준히 증가하고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시민들에게 자동차 등록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건설기계 부문의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맞춤별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안내서비스 제공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 과태료 및 가산금 발생을 예방하고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멸실 및 노후 차량 말소 민원 처리에 대해 적극 홍보하여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시민의 경제적 부담을 경감시키고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온라인 민원 서비스 등을 안내하여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자동차 민원 편의 증진에 노력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39231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1"/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또한 도시미관 저해 및 주민생활 불편을 야기하는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무단방치 차량에 대해</a:t>
            </a:r>
            <a:endParaRPr lang="en-US" altLang="ko-KR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신속 처리하고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무보험 및 무단방치 차량에 대한 사법처리로</a:t>
            </a:r>
            <a:endParaRPr lang="en-US" altLang="ko-KR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범죄예방 및 사회질서 유지에 더욱 노력하겠습니다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마지막으로 자동차 의무사항에 대한 홍보를 강화하여</a:t>
            </a:r>
            <a:endParaRPr lang="en-US" altLang="ko-KR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과태료 부과액이 최소화 되도록 하며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과태료 체납에 대해 신속한 재산 압류 및 번호판 영치로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현년도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차량 과태료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징수율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제고를 위해 최선을 다하겠습니다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722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endParaRPr lang="en-US" altLang="ko-KR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도시기반관리본부 소관 시정업무보고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마치겠습니다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b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  <p:sldLayoutId id="2147486026" r:id="rId13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2022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2022. 8. 9.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59832" y="4440479"/>
            <a:ext cx="35633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도시기반관리본부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268824" y="4492853"/>
            <a:ext cx="3145406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11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198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도시기반관리본부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362886" y="1260723"/>
            <a:ext cx="7416824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시민 만족 도시기반 행정서비스 제공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신속한 정비추진으로 안전한 도로환경 구현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spc="2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생태</a:t>
            </a:r>
            <a:r>
              <a:rPr lang="en-US" altLang="ko-KR" b="1" spc="2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1" spc="2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여가</a:t>
            </a:r>
            <a:r>
              <a:rPr lang="en-US" altLang="ko-KR" b="1" spc="2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1" spc="2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문화가 어우러지는 녹색 공간</a:t>
            </a:r>
            <a:r>
              <a:rPr lang="en-US" altLang="ko-KR" b="1" spc="2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1" spc="2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힐링공간</a:t>
            </a:r>
            <a:r>
              <a:rPr lang="ko-KR" altLang="en-US" b="1" spc="2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제공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1" name="그룹 24"/>
          <p:cNvGrpSpPr>
            <a:grpSpLocks/>
          </p:cNvGrpSpPr>
          <p:nvPr/>
        </p:nvGrpSpPr>
        <p:grpSpPr bwMode="auto">
          <a:xfrm>
            <a:off x="528413" y="3151419"/>
            <a:ext cx="793750" cy="3477156"/>
            <a:chOff x="538808" y="3212976"/>
            <a:chExt cx="792658" cy="3312368"/>
          </a:xfrm>
        </p:grpSpPr>
        <p:sp>
          <p:nvSpPr>
            <p:cNvPr id="22" name="직사각형 2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그룹 27"/>
          <p:cNvGrpSpPr>
            <a:grpSpLocks/>
          </p:cNvGrpSpPr>
          <p:nvPr/>
        </p:nvGrpSpPr>
        <p:grpSpPr bwMode="auto">
          <a:xfrm>
            <a:off x="539750" y="1413447"/>
            <a:ext cx="792163" cy="1559889"/>
            <a:chOff x="395288" y="1628800"/>
            <a:chExt cx="792162" cy="2232967"/>
          </a:xfrm>
        </p:grpSpPr>
        <p:sp>
          <p:nvSpPr>
            <p:cNvPr id="32" name="직사각형 31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67595" y="663079"/>
            <a:ext cx="696489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1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쾌적하고 깨끗한 도시환경 조성</a:t>
            </a:r>
            <a:endParaRPr kumimoji="0" lang="en-US" altLang="ko-KR" sz="21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9754" y="1448417"/>
            <a:ext cx="55656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추진</a:t>
            </a:r>
            <a:endParaRPr kumimoji="0" lang="en-US" altLang="ko-KR" sz="16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목표</a:t>
            </a:r>
            <a:endParaRPr kumimoji="0" lang="en-US" altLang="ko-KR" sz="16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3708" y="3356992"/>
            <a:ext cx="55656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조직</a:t>
            </a:r>
            <a:endParaRPr kumimoji="0" lang="en-US" altLang="ko-KR" sz="16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9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TextBox 55"/>
          <p:cNvSpPr txBox="1"/>
          <p:nvPr/>
        </p:nvSpPr>
        <p:spPr>
          <a:xfrm>
            <a:off x="6071843" y="4117836"/>
            <a:ext cx="1260649" cy="144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7643736" y="4117836"/>
            <a:ext cx="1260649" cy="144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6080717" y="4117836"/>
            <a:ext cx="1260649" cy="144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55" name="그룹 54"/>
          <p:cNvGrpSpPr/>
          <p:nvPr/>
        </p:nvGrpSpPr>
        <p:grpSpPr>
          <a:xfrm>
            <a:off x="1461498" y="3169386"/>
            <a:ext cx="7489798" cy="3093044"/>
            <a:chOff x="3046937" y="876076"/>
            <a:chExt cx="9145063" cy="5458050"/>
          </a:xfrm>
        </p:grpSpPr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8BD26255-9487-45FF-8DCC-6E7F2AD2C45C}"/>
                </a:ext>
              </a:extLst>
            </p:cNvPr>
            <p:cNvSpPr/>
            <p:nvPr/>
          </p:nvSpPr>
          <p:spPr>
            <a:xfrm>
              <a:off x="3046937" y="876076"/>
              <a:ext cx="3049200" cy="545805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7BB807B0-511D-4EFE-86F4-74BACC135430}"/>
                </a:ext>
              </a:extLst>
            </p:cNvPr>
            <p:cNvSpPr/>
            <p:nvPr/>
          </p:nvSpPr>
          <p:spPr>
            <a:xfrm>
              <a:off x="6088551" y="876076"/>
              <a:ext cx="3049200" cy="545805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7C5AD2D3-83A7-4E61-A09B-43D5C10711A5}"/>
                </a:ext>
              </a:extLst>
            </p:cNvPr>
            <p:cNvSpPr/>
            <p:nvPr/>
          </p:nvSpPr>
          <p:spPr>
            <a:xfrm>
              <a:off x="9142800" y="876076"/>
              <a:ext cx="3049200" cy="545805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>
              <a:extLst>
                <a:ext uri="{FF2B5EF4-FFF2-40B4-BE49-F238E27FC236}">
                  <a16:creationId xmlns:a16="http://schemas.microsoft.com/office/drawing/2014/main" id="{7B5F3B1F-A697-4834-A2DE-887646B4DEE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3550" y="1537797"/>
              <a:ext cx="1980000" cy="1980000"/>
            </a:xfrm>
            <a:prstGeom prst="ellipse">
              <a:avLst/>
            </a:prstGeom>
            <a:blipFill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B210B4EE-6982-41E0-91A0-FC03AAF7A821}"/>
                </a:ext>
              </a:extLst>
            </p:cNvPr>
            <p:cNvGrpSpPr/>
            <p:nvPr/>
          </p:nvGrpSpPr>
          <p:grpSpPr>
            <a:xfrm>
              <a:off x="3424649" y="908228"/>
              <a:ext cx="2305471" cy="3507530"/>
              <a:chOff x="611914" y="1303473"/>
              <a:chExt cx="2754750" cy="3507530"/>
            </a:xfrm>
          </p:grpSpPr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7E22FBC7-BFA0-484A-A06B-C77BB74C1B5C}"/>
                  </a:ext>
                </a:extLst>
              </p:cNvPr>
              <p:cNvSpPr txBox="1"/>
              <p:nvPr/>
            </p:nvSpPr>
            <p:spPr>
              <a:xfrm>
                <a:off x="611914" y="1303473"/>
                <a:ext cx="2731715" cy="5974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600" b="1" dirty="0" err="1" smtClean="0">
                    <a:solidFill>
                      <a:srgbClr val="0000CC"/>
                    </a:solidFill>
                    <a:latin typeface="+mn-ea"/>
                  </a:rPr>
                  <a:t>도로관리과</a:t>
                </a:r>
                <a:endParaRPr lang="ko-KR" altLang="en-US" sz="1600" b="1" dirty="0">
                  <a:solidFill>
                    <a:srgbClr val="0000CC"/>
                  </a:solidFill>
                  <a:latin typeface="+mn-ea"/>
                </a:endParaRP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4922D31E-7BD8-4677-AA34-378E507605FE}"/>
                  </a:ext>
                </a:extLst>
              </p:cNvPr>
              <p:cNvSpPr txBox="1"/>
              <p:nvPr/>
            </p:nvSpPr>
            <p:spPr>
              <a:xfrm>
                <a:off x="625670" y="4349361"/>
                <a:ext cx="2740994" cy="461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altLang="ko-KR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B42742BE-8282-4C98-9715-C42C759512A7}"/>
                </a:ext>
              </a:extLst>
            </p:cNvPr>
            <p:cNvSpPr txBox="1"/>
            <p:nvPr/>
          </p:nvSpPr>
          <p:spPr>
            <a:xfrm>
              <a:off x="9524305" y="923341"/>
              <a:ext cx="2286191" cy="5974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0000CC"/>
                  </a:solidFill>
                  <a:latin typeface="+mn-ea"/>
                </a:rPr>
                <a:t>자동차관리과</a:t>
              </a:r>
              <a:endParaRPr lang="ko-KR" altLang="en-US" sz="1600" b="1" dirty="0">
                <a:solidFill>
                  <a:srgbClr val="0000CC"/>
                </a:solidFill>
                <a:latin typeface="+mn-ea"/>
              </a:endParaRPr>
            </a:p>
          </p:txBody>
        </p:sp>
        <p:grpSp>
          <p:nvGrpSpPr>
            <p:cNvPr id="68" name="그룹 67"/>
            <p:cNvGrpSpPr/>
            <p:nvPr/>
          </p:nvGrpSpPr>
          <p:grpSpPr>
            <a:xfrm>
              <a:off x="9711620" y="1553931"/>
              <a:ext cx="1980000" cy="1980000"/>
              <a:chOff x="6648450" y="1537797"/>
              <a:chExt cx="1980000" cy="1980000"/>
            </a:xfrm>
          </p:grpSpPr>
          <p:sp>
            <p:nvSpPr>
              <p:cNvPr id="72" name="타원 71">
                <a:extLst>
                  <a:ext uri="{FF2B5EF4-FFF2-40B4-BE49-F238E27FC236}">
                    <a16:creationId xmlns:a16="http://schemas.microsoft.com/office/drawing/2014/main" id="{B9385076-CE89-4E21-BC6C-6ECF81485B5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648450" y="1537797"/>
                <a:ext cx="1980000" cy="1980000"/>
              </a:xfrm>
              <a:prstGeom prst="ellips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73" name="그룹 72">
                <a:extLst>
                  <a:ext uri="{FF2B5EF4-FFF2-40B4-BE49-F238E27FC236}">
                    <a16:creationId xmlns:a16="http://schemas.microsoft.com/office/drawing/2014/main" id="{ADE4B44C-B523-479A-808F-765490F21431}"/>
                  </a:ext>
                </a:extLst>
              </p:cNvPr>
              <p:cNvGrpSpPr/>
              <p:nvPr/>
            </p:nvGrpSpPr>
            <p:grpSpPr>
              <a:xfrm>
                <a:off x="6832691" y="1769242"/>
                <a:ext cx="1611518" cy="1416676"/>
                <a:chOff x="8016875" y="5046663"/>
                <a:chExt cx="2728913" cy="1143000"/>
              </a:xfrm>
              <a:solidFill>
                <a:schemeClr val="tx1">
                  <a:lumMod val="75000"/>
                  <a:lumOff val="25000"/>
                </a:schemeClr>
              </a:solidFill>
            </p:grpSpPr>
            <p:sp>
              <p:nvSpPr>
                <p:cNvPr id="74" name="Freeform 67">
                  <a:extLst>
                    <a:ext uri="{FF2B5EF4-FFF2-40B4-BE49-F238E27FC236}">
                      <a16:creationId xmlns:a16="http://schemas.microsoft.com/office/drawing/2014/main" id="{B6D7132A-1F8F-412C-9B66-F92FFB6D2D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24975" y="5186363"/>
                  <a:ext cx="542925" cy="249237"/>
                </a:xfrm>
                <a:custGeom>
                  <a:avLst/>
                  <a:gdLst>
                    <a:gd name="T0" fmla="*/ 342 w 342"/>
                    <a:gd name="T1" fmla="*/ 157 h 157"/>
                    <a:gd name="T2" fmla="*/ 212 w 342"/>
                    <a:gd name="T3" fmla="*/ 0 h 157"/>
                    <a:gd name="T4" fmla="*/ 0 w 342"/>
                    <a:gd name="T5" fmla="*/ 0 h 157"/>
                    <a:gd name="T6" fmla="*/ 0 w 342"/>
                    <a:gd name="T7" fmla="*/ 157 h 157"/>
                    <a:gd name="T8" fmla="*/ 342 w 342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2" h="157">
                      <a:moveTo>
                        <a:pt x="342" y="157"/>
                      </a:moveTo>
                      <a:lnTo>
                        <a:pt x="212" y="0"/>
                      </a:lnTo>
                      <a:lnTo>
                        <a:pt x="0" y="0"/>
                      </a:lnTo>
                      <a:lnTo>
                        <a:pt x="0" y="157"/>
                      </a:lnTo>
                      <a:lnTo>
                        <a:pt x="342" y="157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2">
                      <a:lumMod val="60000"/>
                      <a:lumOff val="4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5" name="Freeform 68">
                  <a:extLst>
                    <a:ext uri="{FF2B5EF4-FFF2-40B4-BE49-F238E27FC236}">
                      <a16:creationId xmlns:a16="http://schemas.microsoft.com/office/drawing/2014/main" id="{444D3094-4AE9-44F5-99F3-BD97B0B973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15375" y="5160963"/>
                  <a:ext cx="466725" cy="274637"/>
                </a:xfrm>
                <a:custGeom>
                  <a:avLst/>
                  <a:gdLst>
                    <a:gd name="T0" fmla="*/ 124 w 124"/>
                    <a:gd name="T1" fmla="*/ 7 h 73"/>
                    <a:gd name="T2" fmla="*/ 124 w 124"/>
                    <a:gd name="T3" fmla="*/ 73 h 73"/>
                    <a:gd name="T4" fmla="*/ 0 w 124"/>
                    <a:gd name="T5" fmla="*/ 73 h 73"/>
                    <a:gd name="T6" fmla="*/ 19 w 124"/>
                    <a:gd name="T7" fmla="*/ 10 h 73"/>
                    <a:gd name="T8" fmla="*/ 124 w 124"/>
                    <a:gd name="T9" fmla="*/ 7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4" h="73">
                      <a:moveTo>
                        <a:pt x="124" y="7"/>
                      </a:moveTo>
                      <a:cubicBezTo>
                        <a:pt x="124" y="73"/>
                        <a:pt x="124" y="73"/>
                        <a:pt x="124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6" y="19"/>
                        <a:pt x="19" y="10"/>
                      </a:cubicBezTo>
                      <a:cubicBezTo>
                        <a:pt x="33" y="0"/>
                        <a:pt x="124" y="7"/>
                        <a:pt x="1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tx2">
                      <a:lumMod val="60000"/>
                      <a:lumOff val="4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6" name="Freeform 69">
                  <a:extLst>
                    <a:ext uri="{FF2B5EF4-FFF2-40B4-BE49-F238E27FC236}">
                      <a16:creationId xmlns:a16="http://schemas.microsoft.com/office/drawing/2014/main" id="{E68D9E1A-4615-4010-AD5B-3ECD92324A0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016875" y="5046663"/>
                  <a:ext cx="2728913" cy="1143000"/>
                </a:xfrm>
                <a:custGeom>
                  <a:avLst/>
                  <a:gdLst>
                    <a:gd name="T0" fmla="*/ 20 w 724"/>
                    <a:gd name="T1" fmla="*/ 233 h 303"/>
                    <a:gd name="T2" fmla="*/ 53 w 724"/>
                    <a:gd name="T3" fmla="*/ 246 h 303"/>
                    <a:gd name="T4" fmla="*/ 126 w 724"/>
                    <a:gd name="T5" fmla="*/ 303 h 303"/>
                    <a:gd name="T6" fmla="*/ 197 w 724"/>
                    <a:gd name="T7" fmla="*/ 251 h 303"/>
                    <a:gd name="T8" fmla="*/ 508 w 724"/>
                    <a:gd name="T9" fmla="*/ 251 h 303"/>
                    <a:gd name="T10" fmla="*/ 579 w 724"/>
                    <a:gd name="T11" fmla="*/ 303 h 303"/>
                    <a:gd name="T12" fmla="*/ 650 w 724"/>
                    <a:gd name="T13" fmla="*/ 251 h 303"/>
                    <a:gd name="T14" fmla="*/ 654 w 724"/>
                    <a:gd name="T15" fmla="*/ 251 h 303"/>
                    <a:gd name="T16" fmla="*/ 711 w 724"/>
                    <a:gd name="T17" fmla="*/ 236 h 303"/>
                    <a:gd name="T18" fmla="*/ 706 w 724"/>
                    <a:gd name="T19" fmla="*/ 135 h 303"/>
                    <a:gd name="T20" fmla="*/ 642 w 724"/>
                    <a:gd name="T21" fmla="*/ 89 h 303"/>
                    <a:gd name="T22" fmla="*/ 642 w 724"/>
                    <a:gd name="T23" fmla="*/ 88 h 303"/>
                    <a:gd name="T24" fmla="*/ 547 w 724"/>
                    <a:gd name="T25" fmla="*/ 92 h 303"/>
                    <a:gd name="T26" fmla="*/ 455 w 724"/>
                    <a:gd name="T27" fmla="*/ 4 h 303"/>
                    <a:gd name="T28" fmla="*/ 453 w 724"/>
                    <a:gd name="T29" fmla="*/ 4 h 303"/>
                    <a:gd name="T30" fmla="*/ 185 w 724"/>
                    <a:gd name="T31" fmla="*/ 4 h 303"/>
                    <a:gd name="T32" fmla="*/ 122 w 724"/>
                    <a:gd name="T33" fmla="*/ 95 h 303"/>
                    <a:gd name="T34" fmla="*/ 15 w 724"/>
                    <a:gd name="T35" fmla="*/ 123 h 303"/>
                    <a:gd name="T36" fmla="*/ 20 w 724"/>
                    <a:gd name="T37" fmla="*/ 233 h 303"/>
                    <a:gd name="T38" fmla="*/ 524 w 724"/>
                    <a:gd name="T39" fmla="*/ 228 h 303"/>
                    <a:gd name="T40" fmla="*/ 579 w 724"/>
                    <a:gd name="T41" fmla="*/ 173 h 303"/>
                    <a:gd name="T42" fmla="*/ 635 w 724"/>
                    <a:gd name="T43" fmla="*/ 228 h 303"/>
                    <a:gd name="T44" fmla="*/ 579 w 724"/>
                    <a:gd name="T45" fmla="*/ 283 h 303"/>
                    <a:gd name="T46" fmla="*/ 524 w 724"/>
                    <a:gd name="T47" fmla="*/ 228 h 303"/>
                    <a:gd name="T48" fmla="*/ 71 w 724"/>
                    <a:gd name="T49" fmla="*/ 228 h 303"/>
                    <a:gd name="T50" fmla="*/ 126 w 724"/>
                    <a:gd name="T51" fmla="*/ 173 h 303"/>
                    <a:gd name="T52" fmla="*/ 181 w 724"/>
                    <a:gd name="T53" fmla="*/ 228 h 303"/>
                    <a:gd name="T54" fmla="*/ 126 w 724"/>
                    <a:gd name="T55" fmla="*/ 283 h 303"/>
                    <a:gd name="T56" fmla="*/ 71 w 724"/>
                    <a:gd name="T57" fmla="*/ 228 h 303"/>
                    <a:gd name="T58" fmla="*/ 22 w 724"/>
                    <a:gd name="T59" fmla="*/ 130 h 303"/>
                    <a:gd name="T60" fmla="*/ 127 w 724"/>
                    <a:gd name="T61" fmla="*/ 104 h 303"/>
                    <a:gd name="T62" fmla="*/ 129 w 724"/>
                    <a:gd name="T63" fmla="*/ 103 h 303"/>
                    <a:gd name="T64" fmla="*/ 130 w 724"/>
                    <a:gd name="T65" fmla="*/ 101 h 303"/>
                    <a:gd name="T66" fmla="*/ 187 w 724"/>
                    <a:gd name="T67" fmla="*/ 14 h 303"/>
                    <a:gd name="T68" fmla="*/ 451 w 724"/>
                    <a:gd name="T69" fmla="*/ 14 h 303"/>
                    <a:gd name="T70" fmla="*/ 543 w 724"/>
                    <a:gd name="T71" fmla="*/ 102 h 303"/>
                    <a:gd name="T72" fmla="*/ 641 w 724"/>
                    <a:gd name="T73" fmla="*/ 98 h 303"/>
                    <a:gd name="T74" fmla="*/ 697 w 724"/>
                    <a:gd name="T75" fmla="*/ 138 h 303"/>
                    <a:gd name="T76" fmla="*/ 703 w 724"/>
                    <a:gd name="T77" fmla="*/ 230 h 303"/>
                    <a:gd name="T78" fmla="*/ 653 w 724"/>
                    <a:gd name="T79" fmla="*/ 241 h 303"/>
                    <a:gd name="T80" fmla="*/ 654 w 724"/>
                    <a:gd name="T81" fmla="*/ 228 h 303"/>
                    <a:gd name="T82" fmla="*/ 579 w 724"/>
                    <a:gd name="T83" fmla="*/ 153 h 303"/>
                    <a:gd name="T84" fmla="*/ 505 w 724"/>
                    <a:gd name="T85" fmla="*/ 228 h 303"/>
                    <a:gd name="T86" fmla="*/ 506 w 724"/>
                    <a:gd name="T87" fmla="*/ 241 h 303"/>
                    <a:gd name="T88" fmla="*/ 199 w 724"/>
                    <a:gd name="T89" fmla="*/ 241 h 303"/>
                    <a:gd name="T90" fmla="*/ 201 w 724"/>
                    <a:gd name="T91" fmla="*/ 228 h 303"/>
                    <a:gd name="T92" fmla="*/ 126 w 724"/>
                    <a:gd name="T93" fmla="*/ 153 h 303"/>
                    <a:gd name="T94" fmla="*/ 51 w 724"/>
                    <a:gd name="T95" fmla="*/ 228 h 303"/>
                    <a:gd name="T96" fmla="*/ 52 w 724"/>
                    <a:gd name="T97" fmla="*/ 236 h 303"/>
                    <a:gd name="T98" fmla="*/ 28 w 724"/>
                    <a:gd name="T99" fmla="*/ 227 h 303"/>
                    <a:gd name="T100" fmla="*/ 22 w 724"/>
                    <a:gd name="T101" fmla="*/ 130 h 3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24" h="303">
                      <a:moveTo>
                        <a:pt x="20" y="233"/>
                      </a:moveTo>
                      <a:cubicBezTo>
                        <a:pt x="29" y="246"/>
                        <a:pt x="45" y="247"/>
                        <a:pt x="53" y="246"/>
                      </a:cubicBezTo>
                      <a:cubicBezTo>
                        <a:pt x="61" y="279"/>
                        <a:pt x="91" y="303"/>
                        <a:pt x="126" y="303"/>
                      </a:cubicBezTo>
                      <a:cubicBezTo>
                        <a:pt x="159" y="303"/>
                        <a:pt x="187" y="281"/>
                        <a:pt x="197" y="251"/>
                      </a:cubicBezTo>
                      <a:cubicBezTo>
                        <a:pt x="508" y="251"/>
                        <a:pt x="508" y="251"/>
                        <a:pt x="508" y="251"/>
                      </a:cubicBezTo>
                      <a:cubicBezTo>
                        <a:pt x="518" y="281"/>
                        <a:pt x="546" y="303"/>
                        <a:pt x="579" y="303"/>
                      </a:cubicBezTo>
                      <a:cubicBezTo>
                        <a:pt x="613" y="303"/>
                        <a:pt x="641" y="281"/>
                        <a:pt x="650" y="251"/>
                      </a:cubicBezTo>
                      <a:cubicBezTo>
                        <a:pt x="652" y="251"/>
                        <a:pt x="653" y="251"/>
                        <a:pt x="654" y="251"/>
                      </a:cubicBezTo>
                      <a:cubicBezTo>
                        <a:pt x="669" y="251"/>
                        <a:pt x="700" y="249"/>
                        <a:pt x="711" y="236"/>
                      </a:cubicBezTo>
                      <a:cubicBezTo>
                        <a:pt x="724" y="220"/>
                        <a:pt x="709" y="149"/>
                        <a:pt x="706" y="135"/>
                      </a:cubicBezTo>
                      <a:cubicBezTo>
                        <a:pt x="697" y="97"/>
                        <a:pt x="644" y="89"/>
                        <a:pt x="642" y="89"/>
                      </a:cubicBezTo>
                      <a:cubicBezTo>
                        <a:pt x="642" y="88"/>
                        <a:pt x="642" y="88"/>
                        <a:pt x="642" y="88"/>
                      </a:cubicBezTo>
                      <a:cubicBezTo>
                        <a:pt x="547" y="92"/>
                        <a:pt x="547" y="92"/>
                        <a:pt x="547" y="92"/>
                      </a:cubicBezTo>
                      <a:cubicBezTo>
                        <a:pt x="455" y="4"/>
                        <a:pt x="455" y="4"/>
                        <a:pt x="455" y="4"/>
                      </a:cubicBezTo>
                      <a:cubicBezTo>
                        <a:pt x="453" y="4"/>
                        <a:pt x="453" y="4"/>
                        <a:pt x="453" y="4"/>
                      </a:cubicBezTo>
                      <a:cubicBezTo>
                        <a:pt x="443" y="4"/>
                        <a:pt x="212" y="0"/>
                        <a:pt x="185" y="4"/>
                      </a:cubicBezTo>
                      <a:cubicBezTo>
                        <a:pt x="158" y="8"/>
                        <a:pt x="129" y="78"/>
                        <a:pt x="122" y="95"/>
                      </a:cubicBezTo>
                      <a:cubicBezTo>
                        <a:pt x="101" y="98"/>
                        <a:pt x="28" y="111"/>
                        <a:pt x="15" y="123"/>
                      </a:cubicBezTo>
                      <a:cubicBezTo>
                        <a:pt x="0" y="137"/>
                        <a:pt x="8" y="216"/>
                        <a:pt x="20" y="233"/>
                      </a:cubicBezTo>
                      <a:close/>
                      <a:moveTo>
                        <a:pt x="524" y="228"/>
                      </a:moveTo>
                      <a:cubicBezTo>
                        <a:pt x="524" y="198"/>
                        <a:pt x="549" y="173"/>
                        <a:pt x="579" y="173"/>
                      </a:cubicBezTo>
                      <a:cubicBezTo>
                        <a:pt x="610" y="173"/>
                        <a:pt x="635" y="198"/>
                        <a:pt x="635" y="228"/>
                      </a:cubicBezTo>
                      <a:cubicBezTo>
                        <a:pt x="635" y="258"/>
                        <a:pt x="610" y="283"/>
                        <a:pt x="579" y="283"/>
                      </a:cubicBezTo>
                      <a:cubicBezTo>
                        <a:pt x="549" y="283"/>
                        <a:pt x="524" y="258"/>
                        <a:pt x="524" y="228"/>
                      </a:cubicBezTo>
                      <a:close/>
                      <a:moveTo>
                        <a:pt x="71" y="228"/>
                      </a:moveTo>
                      <a:cubicBezTo>
                        <a:pt x="71" y="198"/>
                        <a:pt x="96" y="173"/>
                        <a:pt x="126" y="173"/>
                      </a:cubicBezTo>
                      <a:cubicBezTo>
                        <a:pt x="156" y="173"/>
                        <a:pt x="181" y="198"/>
                        <a:pt x="181" y="228"/>
                      </a:cubicBezTo>
                      <a:cubicBezTo>
                        <a:pt x="181" y="258"/>
                        <a:pt x="156" y="283"/>
                        <a:pt x="126" y="283"/>
                      </a:cubicBezTo>
                      <a:cubicBezTo>
                        <a:pt x="96" y="283"/>
                        <a:pt x="71" y="258"/>
                        <a:pt x="71" y="228"/>
                      </a:cubicBezTo>
                      <a:close/>
                      <a:moveTo>
                        <a:pt x="22" y="130"/>
                      </a:moveTo>
                      <a:cubicBezTo>
                        <a:pt x="30" y="122"/>
                        <a:pt x="91" y="110"/>
                        <a:pt x="127" y="104"/>
                      </a:cubicBezTo>
                      <a:cubicBezTo>
                        <a:pt x="129" y="103"/>
                        <a:pt x="129" y="103"/>
                        <a:pt x="129" y="103"/>
                      </a:cubicBezTo>
                      <a:cubicBezTo>
                        <a:pt x="130" y="101"/>
                        <a:pt x="130" y="101"/>
                        <a:pt x="130" y="101"/>
                      </a:cubicBezTo>
                      <a:cubicBezTo>
                        <a:pt x="143" y="68"/>
                        <a:pt x="169" y="16"/>
                        <a:pt x="187" y="14"/>
                      </a:cubicBezTo>
                      <a:cubicBezTo>
                        <a:pt x="212" y="10"/>
                        <a:pt x="428" y="13"/>
                        <a:pt x="451" y="14"/>
                      </a:cubicBezTo>
                      <a:cubicBezTo>
                        <a:pt x="543" y="102"/>
                        <a:pt x="543" y="102"/>
                        <a:pt x="543" y="102"/>
                      </a:cubicBezTo>
                      <a:cubicBezTo>
                        <a:pt x="641" y="98"/>
                        <a:pt x="641" y="98"/>
                        <a:pt x="641" y="98"/>
                      </a:cubicBezTo>
                      <a:cubicBezTo>
                        <a:pt x="646" y="99"/>
                        <a:pt x="689" y="108"/>
                        <a:pt x="697" y="138"/>
                      </a:cubicBezTo>
                      <a:cubicBezTo>
                        <a:pt x="704" y="171"/>
                        <a:pt x="711" y="221"/>
                        <a:pt x="703" y="230"/>
                      </a:cubicBezTo>
                      <a:cubicBezTo>
                        <a:pt x="696" y="239"/>
                        <a:pt x="671" y="241"/>
                        <a:pt x="653" y="241"/>
                      </a:cubicBezTo>
                      <a:cubicBezTo>
                        <a:pt x="654" y="237"/>
                        <a:pt x="654" y="233"/>
                        <a:pt x="654" y="228"/>
                      </a:cubicBezTo>
                      <a:cubicBezTo>
                        <a:pt x="654" y="187"/>
                        <a:pt x="621" y="153"/>
                        <a:pt x="579" y="153"/>
                      </a:cubicBezTo>
                      <a:cubicBezTo>
                        <a:pt x="538" y="153"/>
                        <a:pt x="505" y="187"/>
                        <a:pt x="505" y="228"/>
                      </a:cubicBezTo>
                      <a:cubicBezTo>
                        <a:pt x="505" y="233"/>
                        <a:pt x="505" y="237"/>
                        <a:pt x="506" y="241"/>
                      </a:cubicBezTo>
                      <a:cubicBezTo>
                        <a:pt x="199" y="241"/>
                        <a:pt x="199" y="241"/>
                        <a:pt x="199" y="241"/>
                      </a:cubicBezTo>
                      <a:cubicBezTo>
                        <a:pt x="200" y="237"/>
                        <a:pt x="201" y="233"/>
                        <a:pt x="201" y="228"/>
                      </a:cubicBezTo>
                      <a:cubicBezTo>
                        <a:pt x="201" y="187"/>
                        <a:pt x="167" y="153"/>
                        <a:pt x="126" y="153"/>
                      </a:cubicBezTo>
                      <a:cubicBezTo>
                        <a:pt x="85" y="153"/>
                        <a:pt x="51" y="187"/>
                        <a:pt x="51" y="228"/>
                      </a:cubicBezTo>
                      <a:cubicBezTo>
                        <a:pt x="51" y="231"/>
                        <a:pt x="51" y="234"/>
                        <a:pt x="52" y="236"/>
                      </a:cubicBezTo>
                      <a:cubicBezTo>
                        <a:pt x="45" y="237"/>
                        <a:pt x="34" y="236"/>
                        <a:pt x="28" y="227"/>
                      </a:cubicBezTo>
                      <a:cubicBezTo>
                        <a:pt x="18" y="213"/>
                        <a:pt x="11" y="139"/>
                        <a:pt x="22" y="13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tx2">
                      <a:lumMod val="60000"/>
                      <a:lumOff val="4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69" name="그룹 68"/>
            <p:cNvGrpSpPr/>
            <p:nvPr/>
          </p:nvGrpSpPr>
          <p:grpSpPr>
            <a:xfrm>
              <a:off x="6644377" y="1553931"/>
              <a:ext cx="1980000" cy="1980000"/>
              <a:chOff x="9661812" y="1537797"/>
              <a:chExt cx="1980000" cy="1980000"/>
            </a:xfrm>
          </p:grpSpPr>
          <p:sp>
            <p:nvSpPr>
              <p:cNvPr id="70" name="타원 69">
                <a:extLst>
                  <a:ext uri="{FF2B5EF4-FFF2-40B4-BE49-F238E27FC236}">
                    <a16:creationId xmlns:a16="http://schemas.microsoft.com/office/drawing/2014/main" id="{76198061-C07B-4A60-A66F-E4C4A8739E1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661812" y="1537797"/>
                <a:ext cx="1980000" cy="1980000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1" name="Freeform 60"/>
              <p:cNvSpPr>
                <a:spLocks noEditPoints="1"/>
              </p:cNvSpPr>
              <p:nvPr/>
            </p:nvSpPr>
            <p:spPr bwMode="auto">
              <a:xfrm>
                <a:off x="10315978" y="1769242"/>
                <a:ext cx="901521" cy="1275008"/>
              </a:xfrm>
              <a:custGeom>
                <a:avLst/>
                <a:gdLst>
                  <a:gd name="T0" fmla="*/ 43 w 98"/>
                  <a:gd name="T1" fmla="*/ 89 h 131"/>
                  <a:gd name="T2" fmla="*/ 98 w 98"/>
                  <a:gd name="T3" fmla="*/ 55 h 131"/>
                  <a:gd name="T4" fmla="*/ 43 w 98"/>
                  <a:gd name="T5" fmla="*/ 89 h 131"/>
                  <a:gd name="T6" fmla="*/ 47 w 98"/>
                  <a:gd name="T7" fmla="*/ 119 h 131"/>
                  <a:gd name="T8" fmla="*/ 45 w 98"/>
                  <a:gd name="T9" fmla="*/ 58 h 131"/>
                  <a:gd name="T10" fmla="*/ 39 w 98"/>
                  <a:gd name="T11" fmla="*/ 0 h 131"/>
                  <a:gd name="T12" fmla="*/ 40 w 98"/>
                  <a:gd name="T13" fmla="*/ 54 h 131"/>
                  <a:gd name="T14" fmla="*/ 0 w 98"/>
                  <a:gd name="T15" fmla="*/ 9 h 131"/>
                  <a:gd name="T16" fmla="*/ 35 w 98"/>
                  <a:gd name="T17" fmla="*/ 62 h 131"/>
                  <a:gd name="T18" fmla="*/ 31 w 98"/>
                  <a:gd name="T19" fmla="*/ 119 h 131"/>
                  <a:gd name="T20" fmla="*/ 10 w 98"/>
                  <a:gd name="T21" fmla="*/ 131 h 131"/>
                  <a:gd name="T22" fmla="*/ 69 w 98"/>
                  <a:gd name="T23" fmla="*/ 131 h 131"/>
                  <a:gd name="T24" fmla="*/ 47 w 98"/>
                  <a:gd name="T25" fmla="*/ 11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8" h="131">
                    <a:moveTo>
                      <a:pt x="43" y="89"/>
                    </a:moveTo>
                    <a:cubicBezTo>
                      <a:pt x="43" y="89"/>
                      <a:pt x="72" y="113"/>
                      <a:pt x="98" y="55"/>
                    </a:cubicBezTo>
                    <a:cubicBezTo>
                      <a:pt x="98" y="55"/>
                      <a:pt x="44" y="45"/>
                      <a:pt x="43" y="89"/>
                    </a:cubicBezTo>
                    <a:close/>
                    <a:moveTo>
                      <a:pt x="47" y="119"/>
                    </a:moveTo>
                    <a:cubicBezTo>
                      <a:pt x="39" y="106"/>
                      <a:pt x="31" y="86"/>
                      <a:pt x="45" y="58"/>
                    </a:cubicBezTo>
                    <a:cubicBezTo>
                      <a:pt x="70" y="9"/>
                      <a:pt x="39" y="0"/>
                      <a:pt x="39" y="0"/>
                    </a:cubicBezTo>
                    <a:cubicBezTo>
                      <a:pt x="39" y="0"/>
                      <a:pt x="65" y="12"/>
                      <a:pt x="40" y="54"/>
                    </a:cubicBezTo>
                    <a:cubicBezTo>
                      <a:pt x="48" y="19"/>
                      <a:pt x="0" y="9"/>
                      <a:pt x="0" y="9"/>
                    </a:cubicBezTo>
                    <a:cubicBezTo>
                      <a:pt x="1" y="61"/>
                      <a:pt x="27" y="63"/>
                      <a:pt x="35" y="62"/>
                    </a:cubicBezTo>
                    <a:cubicBezTo>
                      <a:pt x="19" y="87"/>
                      <a:pt x="24" y="107"/>
                      <a:pt x="31" y="119"/>
                    </a:cubicBezTo>
                    <a:cubicBezTo>
                      <a:pt x="20" y="120"/>
                      <a:pt x="11" y="125"/>
                      <a:pt x="10" y="131"/>
                    </a:cubicBezTo>
                    <a:cubicBezTo>
                      <a:pt x="69" y="131"/>
                      <a:pt x="69" y="131"/>
                      <a:pt x="69" y="131"/>
                    </a:cubicBezTo>
                    <a:cubicBezTo>
                      <a:pt x="68" y="125"/>
                      <a:pt x="59" y="120"/>
                      <a:pt x="47" y="11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2" name="직사각형 1"/>
          <p:cNvSpPr/>
          <p:nvPr/>
        </p:nvSpPr>
        <p:spPr>
          <a:xfrm>
            <a:off x="1494787" y="4913692"/>
            <a:ext cx="237492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▪ 도로점용인허가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도로 </a:t>
            </a:r>
            <a:r>
              <a:rPr lang="ko-KR" altLang="en-US" sz="1400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미지급용지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보상</a:t>
            </a:r>
          </a:p>
          <a:p>
            <a:pPr fontAlgn="base">
              <a:lnSpc>
                <a:spcPts val="300"/>
              </a:lnSpc>
            </a:pP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▪ 도로환경개선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및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정비</a:t>
            </a: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>
              <a:lnSpc>
                <a:spcPts val="300"/>
              </a:lnSpc>
            </a:pPr>
            <a:endParaRPr lang="ko-KR" altLang="en-US" sz="1400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▪ 도로시설물 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교량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공동구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</a:p>
          <a:p>
            <a:pPr fontAlgn="base"/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터널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지하차도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)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유지관리 </a:t>
            </a:r>
          </a:p>
        </p:txBody>
      </p:sp>
      <p:sp>
        <p:nvSpPr>
          <p:cNvPr id="107" name="직사각형 106"/>
          <p:cNvSpPr/>
          <p:nvPr/>
        </p:nvSpPr>
        <p:spPr>
          <a:xfrm>
            <a:off x="3923350" y="4936381"/>
            <a:ext cx="255574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▪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체계적인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공원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·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녹지</a:t>
            </a: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유지관리</a:t>
            </a: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>
              <a:lnSpc>
                <a:spcPts val="300"/>
              </a:lnSpc>
            </a:pPr>
            <a:endParaRPr lang="ko-KR" altLang="en-US" sz="1400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▪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교하중앙공원 시설개선</a:t>
            </a: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>
              <a:lnSpc>
                <a:spcPts val="300"/>
              </a:lnSpc>
            </a:pPr>
            <a:endParaRPr lang="ko-KR" altLang="en-US" sz="1400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▪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운정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3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지구 공원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·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녹지 인수</a:t>
            </a:r>
          </a:p>
        </p:txBody>
      </p:sp>
      <p:sp>
        <p:nvSpPr>
          <p:cNvPr id="108" name="직사각형 107"/>
          <p:cNvSpPr/>
          <p:nvPr/>
        </p:nvSpPr>
        <p:spPr>
          <a:xfrm>
            <a:off x="6397627" y="4764517"/>
            <a:ext cx="253000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▪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자동차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건설기계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</a:p>
          <a:p>
            <a:pPr fontAlgn="base"/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이륜자동차 등록</a:t>
            </a: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>
              <a:lnSpc>
                <a:spcPts val="300"/>
              </a:lnSpc>
            </a:pPr>
            <a:endParaRPr lang="ko-KR" altLang="en-US" sz="1400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▪ </a:t>
            </a:r>
            <a:r>
              <a:rPr lang="ko-KR" altLang="en-US" sz="14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특별사법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경찰업무 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무보험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</a:p>
          <a:p>
            <a:pPr fontAlgn="base"/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무단방치차량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사법처리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fontAlgn="base">
              <a:lnSpc>
                <a:spcPts val="300"/>
              </a:lnSpc>
            </a:pPr>
            <a:endParaRPr lang="ko-KR" altLang="en-US" sz="1400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▪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차량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검사</a:t>
            </a:r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·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보험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과태료</a:t>
            </a:r>
            <a:endParaRPr lang="en-US" altLang="ko-KR" sz="14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fontAlgn="base"/>
            <a:r>
              <a:rPr lang="en-US" altLang="ko-KR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4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부과 및 </a:t>
            </a:r>
            <a:r>
              <a:rPr lang="ko-KR" altLang="en-US" sz="1400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차량취득세</a:t>
            </a:r>
            <a:r>
              <a:rPr lang="ko-KR" altLang="en-US" sz="14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부과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E22FBC7-BFA0-484A-A06B-C77BB74C1B5C}"/>
              </a:ext>
            </a:extLst>
          </p:cNvPr>
          <p:cNvSpPr txBox="1"/>
          <p:nvPr/>
        </p:nvSpPr>
        <p:spPr>
          <a:xfrm>
            <a:off x="4270572" y="3203834"/>
            <a:ext cx="18723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rgbClr val="0000CC"/>
                </a:solidFill>
                <a:latin typeface="+mn-ea"/>
              </a:rPr>
              <a:t>공원관리과</a:t>
            </a:r>
            <a:endParaRPr lang="ko-KR" altLang="en-US" sz="1600" b="1" dirty="0">
              <a:solidFill>
                <a:srgbClr val="0000CC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0855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64003" y="1256684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신속한 도로포장</a:t>
            </a:r>
            <a:r>
              <a:rPr lang="en-US" altLang="ko-KR" b="1" dirty="0">
                <a:latin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</a:rPr>
              <a:t>차선도색으로 안전하고 쾌적한 도로환경 제공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anose="020B0503020000020004" pitchFamily="50" charset="-127"/>
              </a:rPr>
              <a:t>◈ 각종 도로시설물</a:t>
            </a:r>
            <a:r>
              <a:rPr lang="en-US" altLang="ko-KR" b="1" dirty="0">
                <a:latin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</a:rPr>
              <a:t>구조물</a:t>
            </a:r>
            <a:r>
              <a:rPr lang="en-US" altLang="ko-KR" b="1" dirty="0">
                <a:latin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</a:rPr>
              <a:t>터널</a:t>
            </a:r>
            <a:r>
              <a:rPr lang="en-US" altLang="ko-KR" b="1" dirty="0">
                <a:latin typeface="맑은 고딕" panose="020B0503020000020004" pitchFamily="50" charset="-127"/>
              </a:rPr>
              <a:t>·</a:t>
            </a:r>
            <a:r>
              <a:rPr lang="ko-KR" altLang="en-US" b="1" dirty="0">
                <a:latin typeface="맑은 고딕" panose="020B0503020000020004" pitchFamily="50" charset="-127"/>
              </a:rPr>
              <a:t>교량</a:t>
            </a:r>
            <a:r>
              <a:rPr lang="en-US" altLang="ko-KR" b="1" dirty="0">
                <a:latin typeface="맑은 고딕" panose="020B0503020000020004" pitchFamily="50" charset="-127"/>
              </a:rPr>
              <a:t>·</a:t>
            </a:r>
            <a:r>
              <a:rPr lang="ko-KR" altLang="en-US" b="1" dirty="0">
                <a:latin typeface="맑은 고딕" panose="020B0503020000020004" pitchFamily="50" charset="-127"/>
              </a:rPr>
              <a:t>지하차도 등</a:t>
            </a:r>
            <a:r>
              <a:rPr lang="en-US" altLang="ko-KR" b="1" dirty="0">
                <a:latin typeface="맑은 고딕" panose="020B0503020000020004" pitchFamily="50" charset="-127"/>
              </a:rPr>
              <a:t>)</a:t>
            </a:r>
            <a:r>
              <a:rPr lang="ko-KR" altLang="en-US" b="1" dirty="0">
                <a:latin typeface="맑은 고딕" panose="020B0503020000020004" pitchFamily="50" charset="-127"/>
              </a:rPr>
              <a:t>의 신속한 정비 추진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쾌적한 도로환경 조성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230134"/>
              </p:ext>
            </p:extLst>
          </p:nvPr>
        </p:nvGraphicFramePr>
        <p:xfrm>
          <a:off x="1559871" y="3799978"/>
          <a:ext cx="7202537" cy="997593"/>
        </p:xfrm>
        <a:graphic>
          <a:graphicData uri="http://schemas.openxmlformats.org/drawingml/2006/table">
            <a:tbl>
              <a:tblPr/>
              <a:tblGrid>
                <a:gridCol w="1269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7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7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77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26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a+b+c)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도로포장 유지관리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도로환경 정비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(b)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구조물 유지관리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(c)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9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sng" kern="0" spc="0" dirty="0" smtClean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12,873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6,218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2,370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4,285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1" name="Rectangle 25"/>
          <p:cNvSpPr>
            <a:spLocks noChangeArrowheads="1"/>
          </p:cNvSpPr>
          <p:nvPr/>
        </p:nvSpPr>
        <p:spPr bwMode="auto">
          <a:xfrm>
            <a:off x="1456086" y="2240401"/>
            <a:ext cx="7324741" cy="180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lvl="0" indent="-285750" latinLnBrk="0">
              <a:lnSpc>
                <a:spcPts val="2800"/>
              </a:lnSpc>
              <a:buFont typeface="Wingdings" panose="05000000000000000000" pitchFamily="2" charset="2"/>
              <a:buChar char="l"/>
            </a:pPr>
            <a:r>
              <a:rPr kumimoji="0" lang="ko-KR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사업기간</a:t>
            </a:r>
            <a:r>
              <a:rPr kumimoji="0" lang="ko-KR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2022. 1. 1.∼ 2022. 12. 31.</a:t>
            </a:r>
            <a:endParaRPr kumimoji="0" lang="en-US" altLang="ko-KR" sz="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ts val="28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도로 재포장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차선도색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도로변 위험수목 제거 및 제초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보도정비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lvl="0" latinLnBrk="0">
              <a:lnSpc>
                <a:spcPts val="2800"/>
              </a:lnSpc>
            </a:pP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물고임 개선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배수로 준설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도로표지판 및 펜스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구조물 정비 등</a:t>
            </a:r>
            <a:endParaRPr kumimoji="0" lang="en-US" altLang="ko-KR" sz="16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ts val="28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예 산 액 </a:t>
            </a:r>
            <a:r>
              <a:rPr kumimoji="0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12,873</a:t>
            </a:r>
            <a:r>
              <a:rPr kumimoji="0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백만원 </a:t>
            </a:r>
            <a:endParaRPr kumimoji="0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1559871" y="4875210"/>
            <a:ext cx="5442782" cy="1434110"/>
            <a:chOff x="1580262" y="5008327"/>
            <a:chExt cx="5372388" cy="1123950"/>
          </a:xfrm>
        </p:grpSpPr>
        <p:pic>
          <p:nvPicPr>
            <p:cNvPr id="23" name="_x1027917808" descr="EMB00004a2007ec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0262" y="5008327"/>
              <a:ext cx="1799648" cy="1123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_x1031677824" descr="EMB00004a2007e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7995" y="5018216"/>
              <a:ext cx="1799648" cy="111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_x1244468896" descr="EMB00004a2007e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1556" y="5018216"/>
              <a:ext cx="1681094" cy="11100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4" name="_x1027918240" descr="EMB00004a2007e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389" y="4880273"/>
            <a:ext cx="1715266" cy="142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그룹 3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2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8" name="직선 연결선 37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0628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48807" y="124919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상습정체 구간 개선으로 시민 </a:t>
            </a:r>
            <a:r>
              <a:rPr lang="ko-KR" altLang="en-US" b="1" dirty="0" err="1">
                <a:latin typeface="맑은 고딕" pitchFamily="50" charset="-127"/>
              </a:rPr>
              <a:t>통행편익</a:t>
            </a:r>
            <a:r>
              <a:rPr lang="ko-KR" altLang="en-US" b="1" dirty="0">
                <a:latin typeface="맑은 고딕" pitchFamily="50" charset="-127"/>
              </a:rPr>
              <a:t> 증대 및 쾌적한 도로환경 제공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관내 </a:t>
            </a:r>
            <a:r>
              <a:rPr lang="ko-KR" altLang="en-US" b="1" spc="-50" dirty="0" err="1">
                <a:latin typeface="맑은 고딕" panose="020B0503020000020004" pitchFamily="50" charset="-127"/>
              </a:rPr>
              <a:t>주요교차로</a:t>
            </a:r>
            <a:r>
              <a:rPr lang="ko-KR" altLang="en-US" b="1" spc="-50" dirty="0">
                <a:latin typeface="맑은 고딕" panose="020B0503020000020004" pitchFamily="50" charset="-127"/>
              </a:rPr>
              <a:t> </a:t>
            </a:r>
            <a:r>
              <a:rPr lang="ko-KR" altLang="en-US" b="1" spc="-50" dirty="0" err="1">
                <a:latin typeface="맑은 고딕" panose="020B0503020000020004" pitchFamily="50" charset="-127"/>
              </a:rPr>
              <a:t>확포장</a:t>
            </a:r>
            <a:r>
              <a:rPr lang="ko-KR" altLang="en-US" b="1" spc="-50" dirty="0">
                <a:latin typeface="맑은 고딕" panose="020B0503020000020004" pitchFamily="50" charset="-127"/>
              </a:rPr>
              <a:t> 등 도로용량 증대로 원활한 교통소통 흐름 도모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상습정체 구간 개선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68525" y="2276872"/>
            <a:ext cx="7416824" cy="1058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 latinLnBrk="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    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치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파주시 관내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사업기간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2022. 1. 1.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∼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2022.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31.</a:t>
            </a:r>
          </a:p>
          <a:p>
            <a:pPr marL="285750" indent="-285750" latinLnBrk="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상습정체 교차로 개선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 </a:t>
            </a:r>
            <a:r>
              <a:rPr lang="en-US" altLang="ko-KR" sz="13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진행중 </a:t>
            </a:r>
            <a:r>
              <a:rPr lang="en-US" altLang="ko-KR" sz="13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3, </a:t>
            </a:r>
            <a:r>
              <a:rPr lang="ko-KR" altLang="en-US" sz="13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완료 </a:t>
            </a:r>
            <a:r>
              <a:rPr lang="en-US" altLang="ko-KR" sz="13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</a:t>
            </a:r>
            <a:endParaRPr lang="ko-KR" altLang="en-US" sz="13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891889"/>
              </p:ext>
            </p:extLst>
          </p:nvPr>
        </p:nvGraphicFramePr>
        <p:xfrm>
          <a:off x="1584943" y="3380589"/>
          <a:ext cx="7302825" cy="2954176"/>
        </p:xfrm>
        <a:graphic>
          <a:graphicData uri="http://schemas.openxmlformats.org/drawingml/2006/table">
            <a:tbl>
              <a:tblPr/>
              <a:tblGrid>
                <a:gridCol w="2410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1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77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위  치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사업량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사업기간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사업비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16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벧엘교회</a:t>
                      </a: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앞 교차로</a:t>
                      </a:r>
                      <a:endParaRPr lang="en-US" altLang="ko-KR" sz="1400" b="1" kern="0" spc="-40" dirty="0" smtClean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중고딕"/>
                        <a:ea typeface="한양중고딕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4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와동동</a:t>
                      </a: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1330-1)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우회전차로</a:t>
                      </a:r>
                      <a:r>
                        <a:rPr lang="ko-KR" altLang="en-US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r>
                        <a:rPr lang="ko-KR" altLang="en-US" sz="1400" kern="0" spc="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연장설치</a:t>
                      </a:r>
                      <a:endParaRPr lang="en-US" altLang="ko-KR" sz="1400" kern="0" spc="0" dirty="0" smtClean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중고딕"/>
                        <a:ea typeface="한양중고딕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(L=300m)</a:t>
                      </a: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2022. 1.∼ 8.</a:t>
                      </a:r>
                      <a:endParaRPr lang="en-US" altLang="ko-KR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500</a:t>
                      </a:r>
                      <a:r>
                        <a:rPr lang="ko-KR" altLang="en-US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백만원 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6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심학산 교차로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4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동패동</a:t>
                      </a: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1791)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가로변 </a:t>
                      </a:r>
                      <a:r>
                        <a:rPr lang="ko-KR" altLang="en-US" sz="1400" kern="0" spc="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녹지축소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L=400m</a:t>
                      </a:r>
                      <a:r>
                        <a:rPr lang="en-US" altLang="ko-KR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2022. 1.∼ 8.</a:t>
                      </a:r>
                      <a:endParaRPr lang="en-US" altLang="ko-KR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800</a:t>
                      </a:r>
                      <a:r>
                        <a:rPr lang="ko-KR" altLang="en-US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백만원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16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아동사거리</a:t>
                      </a:r>
                      <a:endParaRPr lang="en-US" altLang="ko-KR" sz="1400" b="1" kern="0" spc="-40" dirty="0" smtClean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중고딕"/>
                        <a:ea typeface="한양중고딕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4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아동동</a:t>
                      </a: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245-12)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교량 </a:t>
                      </a:r>
                      <a:r>
                        <a:rPr lang="ko-KR" altLang="en-US" sz="1400" kern="0" spc="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인도부</a:t>
                      </a: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도로확장 </a:t>
                      </a:r>
                      <a:r>
                        <a:rPr lang="en-US" altLang="ko-KR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L=90m</a:t>
                      </a:r>
                      <a:r>
                        <a:rPr lang="en-US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2022. 3.∼ 5.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>
                          <a:solidFill>
                            <a:srgbClr val="0000FF"/>
                          </a:solidFill>
                          <a:latin typeface="한양중고딕"/>
                          <a:ea typeface="+mn-ea"/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rgbClr val="0000FF"/>
                          </a:solidFill>
                          <a:latin typeface="한양중고딕"/>
                          <a:ea typeface="+mn-ea"/>
                        </a:rPr>
                        <a:t>공사완료</a:t>
                      </a:r>
                      <a:r>
                        <a:rPr lang="en-US" altLang="ko-KR" sz="1400" b="1" dirty="0" smtClean="0">
                          <a:solidFill>
                            <a:srgbClr val="0000FF"/>
                          </a:solidFill>
                          <a:latin typeface="한양중고딕"/>
                          <a:ea typeface="+mn-ea"/>
                        </a:rPr>
                        <a:t>)</a:t>
                      </a:r>
                      <a:endParaRPr lang="en-US" altLang="ko-KR" sz="1400" b="1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FF"/>
                        </a:solidFill>
                        <a:effectLst/>
                        <a:latin typeface="한양중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1,000</a:t>
                      </a:r>
                      <a:r>
                        <a:rPr lang="ko-KR" altLang="en-US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백만원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16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국지도</a:t>
                      </a: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56</a:t>
                      </a: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호선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4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산내교차로</a:t>
                      </a: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~ </a:t>
                      </a:r>
                      <a:r>
                        <a:rPr lang="ko-KR" altLang="en-US" sz="1400" b="1" kern="0" spc="-4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생태터널</a:t>
                      </a: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가로변녹지축소 </a:t>
                      </a:r>
                      <a:r>
                        <a:rPr lang="en-US" altLang="ko-KR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L=450m)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중앙녹지축소 </a:t>
                      </a: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(L=650m)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2022. 1.∼ 8.</a:t>
                      </a:r>
                      <a:endParaRPr lang="en-US" altLang="ko-KR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800</a:t>
                      </a:r>
                      <a:r>
                        <a:rPr lang="ko-KR" altLang="en-US" sz="1400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백만원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20" name="그룹 19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1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3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2" name="직선 연결선 21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2037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18134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57897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67422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40418" y="1345908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시민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참여형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꽃밭 조성 및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물순환을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통한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친수생태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공원 운영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쾌적하고 청결한 공원운영으로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시민만족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증진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61297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31581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81213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시민과 함께하는 쾌적한 공원조성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6284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9439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201646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2360553"/>
            <a:ext cx="411365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공원관리 현황 및 주요 추진사업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115027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57897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1508928" y="3303118"/>
          <a:ext cx="7239536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7505">
                  <a:extLst>
                    <a:ext uri="{9D8B030D-6E8A-4147-A177-3AD203B41FA5}">
                      <a16:colId xmlns:a16="http://schemas.microsoft.com/office/drawing/2014/main" val="3393201650"/>
                    </a:ext>
                  </a:extLst>
                </a:gridCol>
                <a:gridCol w="1162379">
                  <a:extLst>
                    <a:ext uri="{9D8B030D-6E8A-4147-A177-3AD203B41FA5}">
                      <a16:colId xmlns:a16="http://schemas.microsoft.com/office/drawing/2014/main" val="1908958183"/>
                    </a:ext>
                  </a:extLst>
                </a:gridCol>
                <a:gridCol w="637821">
                  <a:extLst>
                    <a:ext uri="{9D8B030D-6E8A-4147-A177-3AD203B41FA5}">
                      <a16:colId xmlns:a16="http://schemas.microsoft.com/office/drawing/2014/main" val="523993723"/>
                    </a:ext>
                  </a:extLst>
                </a:gridCol>
                <a:gridCol w="1172063">
                  <a:extLst>
                    <a:ext uri="{9D8B030D-6E8A-4147-A177-3AD203B41FA5}">
                      <a16:colId xmlns:a16="http://schemas.microsoft.com/office/drawing/2014/main" val="3508163578"/>
                    </a:ext>
                  </a:extLst>
                </a:gridCol>
                <a:gridCol w="556129">
                  <a:extLst>
                    <a:ext uri="{9D8B030D-6E8A-4147-A177-3AD203B41FA5}">
                      <a16:colId xmlns:a16="http://schemas.microsoft.com/office/drawing/2014/main" val="2318092853"/>
                    </a:ext>
                  </a:extLst>
                </a:gridCol>
                <a:gridCol w="1253755">
                  <a:extLst>
                    <a:ext uri="{9D8B030D-6E8A-4147-A177-3AD203B41FA5}">
                      <a16:colId xmlns:a16="http://schemas.microsoft.com/office/drawing/2014/main" val="1558735195"/>
                    </a:ext>
                  </a:extLst>
                </a:gridCol>
                <a:gridCol w="618453">
                  <a:extLst>
                    <a:ext uri="{9D8B030D-6E8A-4147-A177-3AD203B41FA5}">
                      <a16:colId xmlns:a16="http://schemas.microsoft.com/office/drawing/2014/main" val="3122174850"/>
                    </a:ext>
                  </a:extLst>
                </a:gridCol>
                <a:gridCol w="1191431">
                  <a:extLst>
                    <a:ext uri="{9D8B030D-6E8A-4147-A177-3AD203B41FA5}">
                      <a16:colId xmlns:a16="http://schemas.microsoft.com/office/drawing/2014/main" val="3244320421"/>
                    </a:ext>
                  </a:extLst>
                </a:gridCol>
              </a:tblGrid>
              <a:tr h="17870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          계</a:t>
                      </a:r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      공   원</a:t>
                      </a:r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      녹   지</a:t>
                      </a:r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  기타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광장 등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462045"/>
                  </a:ext>
                </a:extLst>
              </a:tr>
              <a:tr h="2935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개소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개소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개소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개소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8448072"/>
                  </a:ext>
                </a:extLst>
              </a:tr>
              <a:tr h="2480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412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6,192,962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158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3,849,619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219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2,264,883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78,460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2052601"/>
                  </a:ext>
                </a:extLst>
              </a:tr>
            </a:tbl>
          </a:graphicData>
        </a:graphic>
      </p:graphicFrame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40160" y="3252066"/>
            <a:ext cx="7740352" cy="366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공원관리 현황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440160" y="4848792"/>
            <a:ext cx="7740352" cy="209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 추진사업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</a:rPr>
              <a:t> - </a:t>
            </a:r>
            <a:r>
              <a:rPr lang="ko-KR" altLang="en-US" sz="1600" dirty="0">
                <a:solidFill>
                  <a:prstClr val="black"/>
                </a:solidFill>
              </a:rPr>
              <a:t>시민과 함께 만드는 </a:t>
            </a:r>
            <a:r>
              <a:rPr lang="ko-KR" altLang="en-US" sz="1600" dirty="0" err="1">
                <a:solidFill>
                  <a:prstClr val="black"/>
                </a:solidFill>
              </a:rPr>
              <a:t>희망꽃밭</a:t>
            </a:r>
            <a:r>
              <a:rPr lang="ko-KR" altLang="en-US" sz="1600" dirty="0">
                <a:solidFill>
                  <a:prstClr val="black"/>
                </a:solidFill>
              </a:rPr>
              <a:t> </a:t>
            </a:r>
            <a:r>
              <a:rPr lang="en-US" altLang="ko-KR" sz="1600" dirty="0">
                <a:solidFill>
                  <a:prstClr val="black"/>
                </a:solidFill>
              </a:rPr>
              <a:t>: ’22</a:t>
            </a:r>
            <a:r>
              <a:rPr lang="ko-KR" altLang="en-US" sz="1600" dirty="0">
                <a:solidFill>
                  <a:prstClr val="black"/>
                </a:solidFill>
              </a:rPr>
              <a:t>년 </a:t>
            </a:r>
            <a:r>
              <a:rPr lang="en-US" altLang="ko-KR" sz="1600" dirty="0">
                <a:solidFill>
                  <a:prstClr val="black"/>
                </a:solidFill>
              </a:rPr>
              <a:t>17</a:t>
            </a:r>
            <a:r>
              <a:rPr lang="ko-KR" altLang="en-US" sz="1600" dirty="0">
                <a:solidFill>
                  <a:prstClr val="black"/>
                </a:solidFill>
              </a:rPr>
              <a:t>개소</a:t>
            </a:r>
            <a:r>
              <a:rPr lang="en-US" altLang="ko-KR" sz="1600" dirty="0">
                <a:solidFill>
                  <a:prstClr val="black"/>
                </a:solidFill>
              </a:rPr>
              <a:t>,</a:t>
            </a:r>
            <a:r>
              <a:rPr lang="ko-KR" altLang="en-US" sz="1600" dirty="0">
                <a:solidFill>
                  <a:prstClr val="black"/>
                </a:solidFill>
                <a:ea typeface="굴림" pitchFamily="50" charset="-127"/>
              </a:rPr>
              <a:t> </a:t>
            </a:r>
            <a:r>
              <a:rPr lang="en-US" altLang="ko-KR" sz="1600" dirty="0">
                <a:solidFill>
                  <a:prstClr val="black"/>
                </a:solidFill>
              </a:rPr>
              <a:t>310,484</a:t>
            </a:r>
            <a:r>
              <a:rPr lang="ko-KR" altLang="en-US" sz="1600" dirty="0">
                <a:solidFill>
                  <a:prstClr val="black"/>
                </a:solidFill>
                <a:ea typeface="굴림" pitchFamily="50" charset="-127"/>
              </a:rPr>
              <a:t>㎡</a:t>
            </a:r>
            <a:endParaRPr lang="en-US" altLang="ko-KR" sz="1600" dirty="0">
              <a:solidFill>
                <a:prstClr val="black"/>
              </a:solidFill>
              <a:ea typeface="굴림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600" dirty="0">
                <a:solidFill>
                  <a:prstClr val="black"/>
                </a:solidFill>
              </a:rPr>
              <a:t>  - </a:t>
            </a:r>
            <a:r>
              <a:rPr lang="ko-KR" altLang="en-US" sz="1600" dirty="0" err="1">
                <a:solidFill>
                  <a:prstClr val="black"/>
                </a:solidFill>
              </a:rPr>
              <a:t>친수</a:t>
            </a:r>
            <a:r>
              <a:rPr lang="ko-KR" altLang="en-US" sz="1600" dirty="0">
                <a:solidFill>
                  <a:prstClr val="black"/>
                </a:solidFill>
              </a:rPr>
              <a:t> 생태공원 운영 </a:t>
            </a:r>
            <a:r>
              <a:rPr lang="en-US" altLang="ko-KR" sz="1600" dirty="0">
                <a:solidFill>
                  <a:prstClr val="black"/>
                </a:solidFill>
              </a:rPr>
              <a:t>: ’22</a:t>
            </a:r>
            <a:r>
              <a:rPr lang="ko-KR" altLang="en-US" sz="1600" dirty="0">
                <a:solidFill>
                  <a:prstClr val="black"/>
                </a:solidFill>
              </a:rPr>
              <a:t>년 </a:t>
            </a:r>
            <a:r>
              <a:rPr lang="en-US" altLang="ko-KR" sz="1600" dirty="0" smtClean="0">
                <a:solidFill>
                  <a:prstClr val="black"/>
                </a:solidFill>
              </a:rPr>
              <a:t>4</a:t>
            </a:r>
            <a:r>
              <a:rPr lang="ko-KR" altLang="en-US" sz="1600" dirty="0" smtClean="0">
                <a:solidFill>
                  <a:prstClr val="black"/>
                </a:solidFill>
              </a:rPr>
              <a:t>월</a:t>
            </a:r>
            <a:r>
              <a:rPr lang="en-US" altLang="ko-KR" sz="1600" dirty="0">
                <a:solidFill>
                  <a:prstClr val="black"/>
                </a:solidFill>
              </a:rPr>
              <a:t>~</a:t>
            </a:r>
            <a:r>
              <a:rPr lang="en-US" altLang="ko-KR" sz="1600" dirty="0" smtClean="0">
                <a:solidFill>
                  <a:prstClr val="black"/>
                </a:solidFill>
              </a:rPr>
              <a:t>10</a:t>
            </a:r>
            <a:r>
              <a:rPr lang="ko-KR" altLang="en-US" sz="1600" dirty="0" smtClean="0">
                <a:solidFill>
                  <a:prstClr val="black"/>
                </a:solidFill>
              </a:rPr>
              <a:t>월 </a:t>
            </a:r>
            <a:r>
              <a:rPr lang="ko-KR" altLang="en-US" sz="1600" dirty="0">
                <a:solidFill>
                  <a:prstClr val="black"/>
                </a:solidFill>
              </a:rPr>
              <a:t>물순환시스템 운영</a:t>
            </a:r>
            <a:endParaRPr lang="en-US" altLang="ko-KR" sz="1600" dirty="0">
              <a:solidFill>
                <a:prstClr val="black"/>
              </a:solidFill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600" dirty="0">
                <a:solidFill>
                  <a:prstClr val="black"/>
                </a:solidFill>
              </a:rPr>
              <a:t>  - </a:t>
            </a:r>
            <a:r>
              <a:rPr lang="ko-KR" altLang="en-US" sz="1600" dirty="0">
                <a:solidFill>
                  <a:prstClr val="black"/>
                </a:solidFill>
              </a:rPr>
              <a:t>여름철 물놀이시설 운영 </a:t>
            </a:r>
            <a:r>
              <a:rPr lang="en-US" altLang="ko-KR" sz="1600" dirty="0">
                <a:solidFill>
                  <a:prstClr val="black"/>
                </a:solidFill>
              </a:rPr>
              <a:t>: ’22</a:t>
            </a:r>
            <a:r>
              <a:rPr lang="ko-KR" altLang="en-US" sz="1600" dirty="0">
                <a:solidFill>
                  <a:prstClr val="black"/>
                </a:solidFill>
              </a:rPr>
              <a:t>년 </a:t>
            </a:r>
            <a:r>
              <a:rPr lang="en-US" altLang="ko-KR" sz="1600" dirty="0">
                <a:solidFill>
                  <a:prstClr val="black"/>
                </a:solidFill>
              </a:rPr>
              <a:t>9</a:t>
            </a:r>
            <a:r>
              <a:rPr lang="ko-KR" altLang="en-US" sz="1600" dirty="0">
                <a:solidFill>
                  <a:prstClr val="black"/>
                </a:solidFill>
              </a:rPr>
              <a:t>개소 </a:t>
            </a:r>
            <a:r>
              <a:rPr lang="en-US" altLang="ko-KR" sz="1600" dirty="0">
                <a:solidFill>
                  <a:prstClr val="black"/>
                </a:solidFill>
              </a:rPr>
              <a:t>(</a:t>
            </a:r>
            <a:r>
              <a:rPr lang="ko-KR" altLang="en-US" sz="1600" dirty="0">
                <a:solidFill>
                  <a:prstClr val="black"/>
                </a:solidFill>
              </a:rPr>
              <a:t>운정건강공원</a:t>
            </a:r>
            <a:r>
              <a:rPr lang="en-US" altLang="ko-KR" sz="1600" dirty="0">
                <a:solidFill>
                  <a:prstClr val="black"/>
                </a:solidFill>
              </a:rPr>
              <a:t>, </a:t>
            </a:r>
            <a:r>
              <a:rPr lang="ko-KR" altLang="en-US" sz="1600" dirty="0">
                <a:solidFill>
                  <a:prstClr val="black"/>
                </a:solidFill>
              </a:rPr>
              <a:t>당동근린공원 등</a:t>
            </a:r>
            <a:r>
              <a:rPr lang="en-US" altLang="ko-KR" sz="1600" dirty="0">
                <a:solidFill>
                  <a:prstClr val="black"/>
                </a:solidFill>
              </a:rPr>
              <a:t>)</a:t>
            </a: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600" dirty="0">
                <a:solidFill>
                  <a:prstClr val="black"/>
                </a:solidFill>
              </a:rPr>
              <a:t>  - </a:t>
            </a:r>
            <a:r>
              <a:rPr lang="ko-KR" altLang="en-US" sz="1600" dirty="0">
                <a:solidFill>
                  <a:prstClr val="black"/>
                </a:solidFill>
              </a:rPr>
              <a:t>공원녹지 민간위탁 및 유지관리 </a:t>
            </a:r>
            <a:r>
              <a:rPr lang="en-US" altLang="ko-KR" sz="1600" dirty="0">
                <a:solidFill>
                  <a:prstClr val="black"/>
                </a:solidFill>
              </a:rPr>
              <a:t>: </a:t>
            </a:r>
            <a:r>
              <a:rPr lang="ko-KR" altLang="en-US" sz="1600" dirty="0" smtClean="0">
                <a:solidFill>
                  <a:prstClr val="black"/>
                </a:solidFill>
              </a:rPr>
              <a:t>운정 </a:t>
            </a:r>
            <a:r>
              <a:rPr lang="en-US" altLang="ko-KR" sz="1600" dirty="0" smtClean="0">
                <a:solidFill>
                  <a:prstClr val="black"/>
                </a:solidFill>
              </a:rPr>
              <a:t>14</a:t>
            </a:r>
            <a:r>
              <a:rPr lang="ko-KR" altLang="en-US" sz="1600" dirty="0">
                <a:solidFill>
                  <a:prstClr val="black"/>
                </a:solidFill>
              </a:rPr>
              <a:t>개</a:t>
            </a:r>
            <a:r>
              <a:rPr lang="en-US" altLang="ko-KR" sz="1600" dirty="0" smtClean="0">
                <a:solidFill>
                  <a:prstClr val="black"/>
                </a:solidFill>
              </a:rPr>
              <a:t>, 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운정외</a:t>
            </a:r>
            <a:r>
              <a:rPr lang="ko-KR" altLang="en-US" sz="1600" dirty="0" smtClean="0">
                <a:solidFill>
                  <a:prstClr val="black"/>
                </a:solidFill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</a:rPr>
              <a:t>17</a:t>
            </a:r>
            <a:r>
              <a:rPr lang="ko-KR" altLang="en-US" sz="1600" dirty="0" smtClean="0">
                <a:solidFill>
                  <a:prstClr val="black"/>
                </a:solidFill>
              </a:rPr>
              <a:t>개</a:t>
            </a:r>
            <a:r>
              <a:rPr lang="en-US" altLang="ko-KR" sz="1600" dirty="0" smtClean="0">
                <a:solidFill>
                  <a:prstClr val="black"/>
                </a:solidFill>
              </a:rPr>
              <a:t>/</a:t>
            </a:r>
            <a:r>
              <a:rPr lang="ko-KR" altLang="en-US" sz="1600" dirty="0" smtClean="0">
                <a:solidFill>
                  <a:prstClr val="black"/>
                </a:solidFill>
              </a:rPr>
              <a:t>사업비 </a:t>
            </a:r>
            <a:r>
              <a:rPr lang="en-US" altLang="ko-KR" sz="1600" dirty="0" smtClean="0">
                <a:solidFill>
                  <a:prstClr val="black"/>
                </a:solidFill>
              </a:rPr>
              <a:t>3,663</a:t>
            </a:r>
            <a:r>
              <a:rPr lang="ko-KR" altLang="en-US" sz="1600" dirty="0" smtClean="0">
                <a:solidFill>
                  <a:prstClr val="black"/>
                </a:solidFill>
              </a:rPr>
              <a:t>백만원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600" dirty="0" smtClean="0">
                <a:solidFill>
                  <a:prstClr val="black"/>
                </a:solidFill>
              </a:rPr>
              <a:t>  </a:t>
            </a:r>
            <a:r>
              <a:rPr lang="en-US" altLang="ko-KR" sz="1600" dirty="0">
                <a:solidFill>
                  <a:prstClr val="black"/>
                </a:solidFill>
              </a:rPr>
              <a:t>- </a:t>
            </a:r>
            <a:r>
              <a:rPr lang="ko-KR" altLang="en-US" sz="1600" dirty="0">
                <a:solidFill>
                  <a:prstClr val="black"/>
                </a:solidFill>
              </a:rPr>
              <a:t>공원시설 관리 및 청결유지 </a:t>
            </a:r>
            <a:r>
              <a:rPr lang="en-US" altLang="ko-KR" sz="1600" dirty="0">
                <a:solidFill>
                  <a:prstClr val="black"/>
                </a:solidFill>
              </a:rPr>
              <a:t>:  </a:t>
            </a:r>
            <a:r>
              <a:rPr lang="ko-KR" altLang="en-US" sz="1600" dirty="0">
                <a:solidFill>
                  <a:prstClr val="black"/>
                </a:solidFill>
              </a:rPr>
              <a:t>시설물 보수 전담 </a:t>
            </a:r>
            <a:r>
              <a:rPr lang="en-US" altLang="ko-KR" sz="1600" dirty="0" smtClean="0">
                <a:solidFill>
                  <a:prstClr val="black"/>
                </a:solidFill>
              </a:rPr>
              <a:t>8</a:t>
            </a:r>
            <a:r>
              <a:rPr lang="ko-KR" altLang="en-US" sz="1600" dirty="0" smtClean="0">
                <a:solidFill>
                  <a:prstClr val="black"/>
                </a:solidFill>
              </a:rPr>
              <a:t>명</a:t>
            </a:r>
            <a:r>
              <a:rPr lang="en-US" altLang="ko-KR" sz="1600" dirty="0">
                <a:solidFill>
                  <a:prstClr val="black"/>
                </a:solidFill>
              </a:rPr>
              <a:t>, </a:t>
            </a:r>
            <a:r>
              <a:rPr lang="ko-KR" altLang="en-US" sz="1600" dirty="0">
                <a:solidFill>
                  <a:prstClr val="black"/>
                </a:solidFill>
              </a:rPr>
              <a:t>청소 전담 </a:t>
            </a:r>
            <a:r>
              <a:rPr lang="en-US" altLang="ko-KR" sz="1600" dirty="0" smtClean="0">
                <a:solidFill>
                  <a:prstClr val="black"/>
                </a:solidFill>
              </a:rPr>
              <a:t>35</a:t>
            </a:r>
            <a:r>
              <a:rPr lang="ko-KR" altLang="en-US" sz="1600" dirty="0" smtClean="0">
                <a:solidFill>
                  <a:prstClr val="black"/>
                </a:solidFill>
              </a:rPr>
              <a:t>명</a:t>
            </a:r>
            <a:endParaRPr lang="en-US" altLang="ko-KR" sz="1600" dirty="0" smtClean="0">
              <a:solidFill>
                <a:prstClr val="black"/>
              </a:solidFill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4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4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1577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60857" y="1326123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교하중앙공원 리모델링으로 가족단위의 테마파크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시민들에게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힐링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공간과 소통의 장을 제공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교하중앙공원 시설개선 사업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2342419"/>
            <a:ext cx="280931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사업개요 및 향후 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39367" y="3464672"/>
            <a:ext cx="7740352" cy="2023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2023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사업위치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동패동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1692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번지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(83,126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㎡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주요사업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다목적광장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잔디광장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꽃산책길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주차장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어린이숲놀이터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시니어놀이터 등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</a:rPr>
              <a:t>    * </a:t>
            </a:r>
            <a:r>
              <a:rPr lang="ko-KR" altLang="en-US" sz="1200" dirty="0">
                <a:latin typeface="맑은 고딕" pitchFamily="50" charset="-127"/>
              </a:rPr>
              <a:t>주민의견을 반영한 공원조성계획</a:t>
            </a:r>
            <a:r>
              <a:rPr lang="en-US" altLang="ko-KR" sz="1200" dirty="0">
                <a:latin typeface="맑은 고딕" pitchFamily="50" charset="-127"/>
              </a:rPr>
              <a:t>(</a:t>
            </a:r>
            <a:r>
              <a:rPr lang="ko-KR" altLang="en-US" sz="1200" dirty="0">
                <a:latin typeface="맑은 고딕" pitchFamily="50" charset="-127"/>
              </a:rPr>
              <a:t>변경</a:t>
            </a:r>
            <a:r>
              <a:rPr lang="en-US" altLang="ko-KR" sz="1200" dirty="0">
                <a:latin typeface="맑은 고딕" pitchFamily="50" charset="-127"/>
              </a:rPr>
              <a:t>) </a:t>
            </a:r>
            <a:r>
              <a:rPr lang="ko-KR" altLang="en-US" sz="1200" dirty="0">
                <a:latin typeface="맑은 고딕" pitchFamily="50" charset="-127"/>
              </a:rPr>
              <a:t>결정 완료</a:t>
            </a:r>
            <a:r>
              <a:rPr lang="en-US" altLang="ko-KR" sz="1200" dirty="0">
                <a:latin typeface="맑은 고딕" pitchFamily="50" charset="-127"/>
              </a:rPr>
              <a:t>   </a:t>
            </a:r>
            <a:endParaRPr lang="en-US" altLang="ko-KR" sz="12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680" y="2564167"/>
            <a:ext cx="3484949" cy="2626433"/>
          </a:xfrm>
          <a:prstGeom prst="rect">
            <a:avLst/>
          </a:prstGeom>
        </p:spPr>
      </p:pic>
      <p:sp>
        <p:nvSpPr>
          <p:cNvPr id="54" name="AutoShape 12"/>
          <p:cNvSpPr>
            <a:spLocks noChangeArrowheads="1"/>
          </p:cNvSpPr>
          <p:nvPr/>
        </p:nvSpPr>
        <p:spPr bwMode="auto">
          <a:xfrm>
            <a:off x="6429732" y="5768589"/>
            <a:ext cx="353992" cy="285124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3" name="AutoShape 12"/>
          <p:cNvSpPr>
            <a:spLocks noChangeArrowheads="1"/>
          </p:cNvSpPr>
          <p:nvPr/>
        </p:nvSpPr>
        <p:spPr bwMode="auto">
          <a:xfrm>
            <a:off x="3851283" y="5773260"/>
            <a:ext cx="349123" cy="261595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1705370" y="5427325"/>
            <a:ext cx="7190774" cy="1041338"/>
            <a:chOff x="1476499" y="5391047"/>
            <a:chExt cx="6916320" cy="1135001"/>
          </a:xfrm>
        </p:grpSpPr>
        <p:sp>
          <p:nvSpPr>
            <p:cNvPr id="48" name="Rectangle 15"/>
            <p:cNvSpPr>
              <a:spLocks noChangeArrowheads="1"/>
            </p:cNvSpPr>
            <p:nvPr/>
          </p:nvSpPr>
          <p:spPr bwMode="auto">
            <a:xfrm>
              <a:off x="3978277" y="5391047"/>
              <a:ext cx="1901607" cy="1126109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4C679C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>
              <a:off x="3979612" y="5391047"/>
              <a:ext cx="1901606" cy="5321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 latinLnBrk="0"/>
              <a:r>
                <a:rPr lang="en-US" altLang="ko-KR" sz="1300" b="1" dirty="0" smtClean="0"/>
                <a:t>`</a:t>
              </a:r>
              <a:r>
                <a:rPr lang="en-US" altLang="ko-KR" sz="1300" b="1" dirty="0"/>
                <a:t>22</a:t>
              </a:r>
              <a:r>
                <a:rPr lang="ko-KR" altLang="en-US" sz="1300" b="1" dirty="0"/>
                <a:t>년 </a:t>
              </a:r>
              <a:r>
                <a:rPr lang="en-US" altLang="ko-KR" sz="1300" b="1" dirty="0"/>
                <a:t>9</a:t>
              </a:r>
              <a:r>
                <a:rPr lang="ko-KR" altLang="en-US" sz="1300" b="1" dirty="0" smtClean="0"/>
                <a:t>월∼</a:t>
              </a:r>
              <a:r>
                <a:rPr lang="en-US" altLang="ko-KR" sz="1300" b="1" dirty="0" smtClean="0"/>
                <a:t>10</a:t>
              </a:r>
              <a:r>
                <a:rPr lang="ko-KR" altLang="en-US" sz="1300" b="1" dirty="0" smtClean="0"/>
                <a:t>월</a:t>
              </a:r>
              <a:endParaRPr lang="ko-KR" altLang="en-US" sz="1300" b="1" dirty="0"/>
            </a:p>
          </p:txBody>
        </p:sp>
        <p:sp>
          <p:nvSpPr>
            <p:cNvPr id="52" name="Text Box 18"/>
            <p:cNvSpPr txBox="1">
              <a:spLocks noChangeArrowheads="1"/>
            </p:cNvSpPr>
            <p:nvPr/>
          </p:nvSpPr>
          <p:spPr bwMode="auto">
            <a:xfrm>
              <a:off x="4016035" y="6017704"/>
              <a:ext cx="1889088" cy="3832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ct val="30000"/>
                </a:spcBef>
              </a:pPr>
              <a:r>
                <a:rPr lang="ko-KR" altLang="en-US" sz="1200" b="1" dirty="0" smtClean="0"/>
                <a:t>공사 </a:t>
              </a:r>
              <a:r>
                <a:rPr lang="ko-KR" altLang="en-US" sz="1200" b="1" dirty="0" err="1" smtClean="0"/>
                <a:t>수행업체</a:t>
              </a:r>
              <a:r>
                <a:rPr lang="ko-KR" altLang="en-US" sz="1200" b="1" dirty="0" smtClean="0"/>
                <a:t> 선정</a:t>
              </a:r>
              <a:endParaRPr lang="en-US" altLang="ko-KR" dirty="0"/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1476499" y="5391047"/>
              <a:ext cx="1915656" cy="1126109"/>
              <a:chOff x="1799193" y="5391047"/>
              <a:chExt cx="1592962" cy="1126109"/>
            </a:xfrm>
          </p:grpSpPr>
          <p:sp>
            <p:nvSpPr>
              <p:cNvPr id="46" name="Rectangle 15"/>
              <p:cNvSpPr>
                <a:spLocks noChangeArrowheads="1"/>
              </p:cNvSpPr>
              <p:nvPr/>
            </p:nvSpPr>
            <p:spPr bwMode="auto">
              <a:xfrm>
                <a:off x="1799193" y="5391048"/>
                <a:ext cx="1592962" cy="1126108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4C679C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1807432" y="5391047"/>
                <a:ext cx="1584723" cy="533056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algn="ctr" latinLnBrk="0"/>
                <a:r>
                  <a:rPr lang="en-US" altLang="ko-KR" sz="1300" b="1" dirty="0"/>
                  <a:t>`22</a:t>
                </a:r>
                <a:r>
                  <a:rPr lang="ko-KR" altLang="en-US" sz="1300" b="1" dirty="0"/>
                  <a:t>년 </a:t>
                </a:r>
                <a:r>
                  <a:rPr lang="en-US" altLang="ko-KR" sz="1300" b="1" dirty="0"/>
                  <a:t>5</a:t>
                </a:r>
                <a:r>
                  <a:rPr lang="ko-KR" altLang="en-US" sz="1300" b="1" dirty="0" smtClean="0"/>
                  <a:t>월∼</a:t>
                </a:r>
                <a:r>
                  <a:rPr lang="en-US" altLang="ko-KR" sz="1300" b="1" dirty="0"/>
                  <a:t>9</a:t>
                </a:r>
                <a:r>
                  <a:rPr lang="ko-KR" altLang="en-US" sz="1300" b="1" dirty="0" smtClean="0"/>
                  <a:t>월</a:t>
                </a:r>
                <a:endParaRPr lang="ko-KR" altLang="en-US" sz="1300" b="1" dirty="0"/>
              </a:p>
            </p:txBody>
          </p:sp>
          <p:sp>
            <p:nvSpPr>
              <p:cNvPr id="70" name="Text Box 18"/>
              <p:cNvSpPr txBox="1">
                <a:spLocks noChangeArrowheads="1"/>
              </p:cNvSpPr>
              <p:nvPr/>
            </p:nvSpPr>
            <p:spPr bwMode="auto">
              <a:xfrm>
                <a:off x="1807431" y="6024795"/>
                <a:ext cx="1576485" cy="3336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  <a:spcBef>
                    <a:spcPct val="30000"/>
                  </a:spcBef>
                </a:pPr>
                <a:r>
                  <a:rPr lang="ko-KR" altLang="en-US" sz="1200" b="1" dirty="0" smtClean="0"/>
                  <a:t>실시계획인가</a:t>
                </a:r>
                <a:endParaRPr lang="en-US" altLang="ko-KR" dirty="0"/>
              </a:p>
            </p:txBody>
          </p:sp>
        </p:grpSp>
        <p:sp>
          <p:nvSpPr>
            <p:cNvPr id="38" name="Rectangle 15"/>
            <p:cNvSpPr>
              <a:spLocks noChangeArrowheads="1"/>
            </p:cNvSpPr>
            <p:nvPr/>
          </p:nvSpPr>
          <p:spPr bwMode="auto">
            <a:xfrm>
              <a:off x="6491211" y="5391047"/>
              <a:ext cx="1901607" cy="1135001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4C679C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39" name="Rectangle 20"/>
            <p:cNvSpPr>
              <a:spLocks noChangeArrowheads="1"/>
            </p:cNvSpPr>
            <p:nvPr/>
          </p:nvSpPr>
          <p:spPr bwMode="auto">
            <a:xfrm>
              <a:off x="6491211" y="5391047"/>
              <a:ext cx="1901608" cy="53220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 latinLnBrk="0"/>
              <a:r>
                <a:rPr lang="en-US" altLang="ko-KR" sz="1250" b="1" dirty="0"/>
                <a:t>`22</a:t>
              </a:r>
              <a:r>
                <a:rPr lang="ko-KR" altLang="en-US" sz="1250" b="1" dirty="0"/>
                <a:t>년 </a:t>
              </a:r>
              <a:r>
                <a:rPr lang="en-US" altLang="ko-KR" sz="1250" b="1" dirty="0" smtClean="0"/>
                <a:t>10</a:t>
              </a:r>
              <a:r>
                <a:rPr lang="ko-KR" altLang="en-US" sz="1250" b="1" dirty="0" smtClean="0"/>
                <a:t>월∼</a:t>
              </a:r>
              <a:r>
                <a:rPr lang="en-US" altLang="ko-KR" sz="1250" b="1" dirty="0" smtClean="0"/>
                <a:t>’23</a:t>
              </a:r>
              <a:r>
                <a:rPr lang="ko-KR" altLang="en-US" sz="1250" b="1" dirty="0" smtClean="0"/>
                <a:t>년 </a:t>
              </a:r>
              <a:r>
                <a:rPr lang="en-US" altLang="ko-KR" sz="1250" b="1" dirty="0" smtClean="0"/>
                <a:t>12</a:t>
              </a:r>
              <a:r>
                <a:rPr lang="ko-KR" altLang="en-US" sz="1250" b="1" dirty="0" smtClean="0"/>
                <a:t>월</a:t>
              </a:r>
              <a:endParaRPr lang="ko-KR" altLang="en-US" sz="1250" b="1" dirty="0"/>
            </a:p>
          </p:txBody>
        </p:sp>
        <p:sp>
          <p:nvSpPr>
            <p:cNvPr id="42" name="Text Box 18"/>
            <p:cNvSpPr txBox="1">
              <a:spLocks noChangeArrowheads="1"/>
            </p:cNvSpPr>
            <p:nvPr/>
          </p:nvSpPr>
          <p:spPr bwMode="auto">
            <a:xfrm>
              <a:off x="6515311" y="6017553"/>
              <a:ext cx="1681965" cy="4025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914400" rtl="0" eaLnBrk="1" fontAlgn="base" latinLnBrk="1" hangingPunct="1">
                <a:lnSpc>
                  <a:spcPct val="15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2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공사착공 및 준공</a:t>
              </a:r>
              <a:endParaRPr kumimoji="1" lang="en-US" altLang="ko-K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5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5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6" name="직선 연결선 35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491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64773" y="1432792"/>
            <a:ext cx="7416824" cy="5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운정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지구 공원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녹지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조성구간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점검을 통한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차질없는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인수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파주운정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지구 공원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녹지 인수</a:t>
            </a:r>
            <a:endParaRPr kumimoji="0" lang="en-US" altLang="ko-KR" sz="24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2342419"/>
            <a:ext cx="280931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인수개요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및 향후 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1441269" y="2725186"/>
            <a:ext cx="7400411" cy="2453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   치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동패동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다율동</a:t>
            </a:r>
            <a:r>
              <a:rPr kumimoji="0" lang="ko-KR" altLang="en-US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일원</a:t>
            </a:r>
            <a:endParaRPr kumimoji="0" lang="en-US" altLang="ko-KR" sz="16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준공시점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2022</a:t>
            </a:r>
            <a:r>
              <a:rPr kumimoji="0" lang="ko-KR" altLang="en-US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</a:t>
            </a:r>
            <a:r>
              <a:rPr kumimoji="0" lang="ko-KR" altLang="en-US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 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31</a:t>
            </a:r>
            <a:r>
              <a:rPr kumimoji="0" lang="ko-KR" altLang="en-US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</a:t>
            </a:r>
            <a:endParaRPr kumimoji="0" lang="en-US" altLang="ko-KR" sz="16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인수구간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운정</a:t>
            </a:r>
            <a:r>
              <a:rPr kumimoji="0" lang="en-US" altLang="ko-KR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</a:t>
            </a:r>
            <a:r>
              <a:rPr kumimoji="0" lang="ko-KR" altLang="en-US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지구 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ko-KR" altLang="en-US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단계 구간</a:t>
            </a:r>
            <a:r>
              <a:rPr kumimoji="0" lang="en-US" altLang="ko-KR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〔1,4</a:t>
            </a:r>
            <a:r>
              <a:rPr kumimoji="0" lang="ko-KR" altLang="en-US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공구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〕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공원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녹지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15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[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397,019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㎡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]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 추진사항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- 2021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자체점검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(28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회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), LH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합동점검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(18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회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- 2021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~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【</a:t>
            </a:r>
            <a:r>
              <a:rPr kumimoji="1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市→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LH</a:t>
            </a:r>
            <a:r>
              <a:rPr kumimoji="1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】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보완사항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조치 요구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8" name="_x393189328" descr="EMB00002038ae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700" y="2168448"/>
            <a:ext cx="3061012" cy="304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15"/>
          <p:cNvSpPr>
            <a:spLocks noChangeArrowheads="1"/>
          </p:cNvSpPr>
          <p:nvPr/>
        </p:nvSpPr>
        <p:spPr bwMode="auto">
          <a:xfrm>
            <a:off x="1493775" y="5408773"/>
            <a:ext cx="1860715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40" name="Rectangle 20"/>
          <p:cNvSpPr>
            <a:spLocks noChangeArrowheads="1"/>
          </p:cNvSpPr>
          <p:nvPr/>
        </p:nvSpPr>
        <p:spPr bwMode="auto">
          <a:xfrm>
            <a:off x="1493777" y="5407235"/>
            <a:ext cx="1860713" cy="4554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600" b="1" i="0" u="none" strike="noStrike" kern="12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`</a:t>
            </a:r>
            <a:r>
              <a:rPr kumimoji="1" lang="en-US" altLang="ko-KR" sz="1600" b="1" i="0" u="none" strike="noStrike" kern="12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22</a:t>
            </a:r>
            <a:r>
              <a:rPr kumimoji="1" lang="ko-KR" altLang="en-US" sz="1600" b="1" i="0" u="none" strike="noStrike" kern="12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kumimoji="1" lang="en-US" altLang="ko-KR" sz="1600" b="1" i="0" u="none" strike="noStrike" kern="12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kumimoji="1" lang="ko-KR" altLang="en-US" sz="1600" b="1" i="0" u="none" strike="noStrike" kern="12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kumimoji="1" lang="en-US" altLang="ko-KR" sz="1600" b="1" i="0" u="none" strike="noStrike" kern="12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kumimoji="1" lang="ko-KR" altLang="en-US" sz="1600" b="1" i="0" u="none" strike="noStrike" kern="12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endParaRPr kumimoji="1" lang="ko-KR" altLang="en-US" sz="1600" b="1" i="0" u="none" strike="noStrike" kern="1200" cap="none" spc="10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Rectangle 20"/>
          <p:cNvSpPr>
            <a:spLocks noChangeArrowheads="1"/>
          </p:cNvSpPr>
          <p:nvPr/>
        </p:nvSpPr>
        <p:spPr bwMode="auto">
          <a:xfrm>
            <a:off x="1420571" y="5930014"/>
            <a:ext cx="2159000" cy="5048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42" name="AutoShape 12"/>
          <p:cNvSpPr>
            <a:spLocks noChangeArrowheads="1"/>
          </p:cNvSpPr>
          <p:nvPr/>
        </p:nvSpPr>
        <p:spPr bwMode="auto">
          <a:xfrm>
            <a:off x="3563888" y="5661249"/>
            <a:ext cx="576064" cy="268766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4355976" y="5407235"/>
            <a:ext cx="1679725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6" name="Rectangle 20"/>
          <p:cNvSpPr>
            <a:spLocks noChangeArrowheads="1"/>
          </p:cNvSpPr>
          <p:nvPr/>
        </p:nvSpPr>
        <p:spPr bwMode="auto">
          <a:xfrm>
            <a:off x="4355977" y="5407235"/>
            <a:ext cx="1679724" cy="45388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`</a:t>
            </a:r>
            <a:r>
              <a:rPr kumimoji="1" lang="en-US" altLang="ko-KR" sz="1600" b="1" i="0" u="none" strike="noStrike" kern="20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22</a:t>
            </a:r>
            <a:r>
              <a:rPr kumimoji="1" lang="ko-KR" altLang="en-US" sz="1600" b="1" i="0" u="none" strike="noStrike" kern="20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kumimoji="1" lang="en-US" altLang="ko-KR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kumimoji="1" lang="ko-KR" altLang="en-US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kumimoji="1" lang="ko-KR" altLang="en-US" sz="1600" b="1" i="0" u="none" strike="noStrike" kern="20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kumimoji="1" lang="ko-KR" altLang="en-US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endParaRPr kumimoji="1" lang="ko-KR" altLang="en-US" sz="1600" b="1" i="0" u="none" strike="noStrike" kern="2000" cap="none" spc="10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Rectangle 15"/>
          <p:cNvSpPr>
            <a:spLocks noChangeArrowheads="1"/>
          </p:cNvSpPr>
          <p:nvPr/>
        </p:nvSpPr>
        <p:spPr bwMode="auto">
          <a:xfrm>
            <a:off x="6950596" y="5381763"/>
            <a:ext cx="2028455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8" name="Rectangle 20"/>
          <p:cNvSpPr>
            <a:spLocks noChangeArrowheads="1"/>
          </p:cNvSpPr>
          <p:nvPr/>
        </p:nvSpPr>
        <p:spPr bwMode="auto">
          <a:xfrm>
            <a:off x="6950598" y="5381763"/>
            <a:ext cx="2028453" cy="4793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`</a:t>
            </a:r>
            <a:r>
              <a:rPr kumimoji="1" lang="en-US" altLang="ko-KR" sz="1600" b="1" i="0" u="none" strike="noStrike" kern="20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22</a:t>
            </a:r>
            <a:r>
              <a:rPr kumimoji="1" lang="ko-KR" altLang="en-US" sz="1600" b="1" i="0" u="none" strike="noStrike" kern="20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kumimoji="1" lang="en-US" altLang="ko-KR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kumimoji="1" lang="ko-KR" altLang="en-US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월말</a:t>
            </a:r>
            <a:r>
              <a:rPr kumimoji="1" lang="en-US" altLang="ko-KR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예정</a:t>
            </a:r>
            <a:r>
              <a:rPr kumimoji="1" lang="en-US" altLang="ko-KR" sz="16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ko-KR" altLang="en-US" sz="1600" b="1" i="0" u="none" strike="noStrike" kern="2000" cap="none" spc="10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Text Box 18"/>
          <p:cNvSpPr txBox="1">
            <a:spLocks noChangeArrowheads="1"/>
          </p:cNvSpPr>
          <p:nvPr/>
        </p:nvSpPr>
        <p:spPr bwMode="auto">
          <a:xfrm>
            <a:off x="6938415" y="5871148"/>
            <a:ext cx="20284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준공고시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최종인수</a:t>
            </a:r>
            <a:endParaRPr kumimoji="1" lang="en-US" altLang="ko-K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1515378" y="5902233"/>
            <a:ext cx="1839112" cy="333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시설물 점검 및 확인</a:t>
            </a:r>
            <a:endParaRPr kumimoji="1" lang="en-US" altLang="ko-KR" sz="1200" b="0" i="0" u="none" strike="noStrike" kern="2000" cap="none" spc="10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Text Box 18"/>
          <p:cNvSpPr txBox="1">
            <a:spLocks noChangeArrowheads="1"/>
          </p:cNvSpPr>
          <p:nvPr/>
        </p:nvSpPr>
        <p:spPr bwMode="auto">
          <a:xfrm>
            <a:off x="4379517" y="5888595"/>
            <a:ext cx="1656183" cy="666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2000" cap="none" spc="10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kumimoji="1" lang="en-US" altLang="ko-KR" sz="1200" b="1" i="0" u="none" strike="noStrike" kern="20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LH]</a:t>
            </a:r>
            <a:r>
              <a:rPr kumimoji="1" lang="ko-KR" altLang="en-US" sz="1200" b="1" i="0" u="none" strike="noStrike" kern="2000" cap="none" spc="100" normalizeH="0" baseline="0" noProof="0" dirty="0" err="1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사업준공</a:t>
            </a:r>
            <a:r>
              <a:rPr kumimoji="1" lang="ko-KR" altLang="en-US" sz="1200" b="1" i="0" u="none" strike="noStrike" kern="2000" cap="none" spc="10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신청</a:t>
            </a:r>
            <a:endParaRPr kumimoji="1" lang="en-US" altLang="ko-KR" sz="1200" b="0" i="0" u="none" strike="noStrike" kern="2000" cap="none" spc="10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AutoShape 12"/>
          <p:cNvSpPr>
            <a:spLocks noChangeArrowheads="1"/>
          </p:cNvSpPr>
          <p:nvPr/>
        </p:nvSpPr>
        <p:spPr bwMode="auto">
          <a:xfrm>
            <a:off x="6302890" y="5680514"/>
            <a:ext cx="576064" cy="268766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4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6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6847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45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67424" y="1183161"/>
            <a:ext cx="7416824" cy="1052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시민 맞춤형 행정 서비스 제공으로 민원 편의 증진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무단방치 및 무보험 차량 사법 처리로 사회 질서 유지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</a:t>
            </a:r>
            <a:r>
              <a:rPr lang="ko-KR" altLang="en-US" b="1" dirty="0" err="1">
                <a:latin typeface="맑은 고딕" pitchFamily="50" charset="-127"/>
              </a:rPr>
              <a:t>현년도</a:t>
            </a:r>
            <a:r>
              <a:rPr lang="ko-KR" altLang="en-US" b="1" dirty="0">
                <a:latin typeface="맑은 고딕" pitchFamily="50" charset="-127"/>
              </a:rPr>
              <a:t> 자동차 과태료 부과 최소화 및 </a:t>
            </a:r>
            <a:r>
              <a:rPr lang="ko-KR" altLang="en-US" b="1" dirty="0" err="1">
                <a:latin typeface="맑은 고딕" pitchFamily="50" charset="-127"/>
              </a:rPr>
              <a:t>징수율</a:t>
            </a:r>
            <a:r>
              <a:rPr lang="ko-KR" altLang="en-US" b="1" dirty="0">
                <a:latin typeface="맑은 고딕" pitchFamily="50" charset="-127"/>
              </a:rPr>
              <a:t> 제고 추진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6486" y="2607395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552" y="1332596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6.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만족 차량 민원 행정 서비스 제공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3750" y="2637961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자동차관리과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45739" y="2607395"/>
            <a:ext cx="5977664" cy="525442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 맞춤형 안내서비스 제공으로 민원 편의 증진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39357" y="5240516"/>
            <a:ext cx="7740352" cy="1296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사전 안내 서비스 제공으로 과태료 및 가산금 발생 예방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말소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사유별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안내 서비스 제공으로 고질적 민원 일부 해소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온라인으로 쉽고 간편하게 처리하는 자동차 민원서비스 안내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867276"/>
              </p:ext>
            </p:extLst>
          </p:nvPr>
        </p:nvGraphicFramePr>
        <p:xfrm>
          <a:off x="1446840" y="3683310"/>
          <a:ext cx="7345815" cy="153568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09112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398525119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679582886"/>
                    </a:ext>
                  </a:extLst>
                </a:gridCol>
                <a:gridCol w="2160239">
                  <a:extLst>
                    <a:ext uri="{9D8B030D-6E8A-4147-A177-3AD203B41FA5}">
                      <a16:colId xmlns:a16="http://schemas.microsoft.com/office/drawing/2014/main" val="4198285451"/>
                    </a:ext>
                  </a:extLst>
                </a:gridCol>
              </a:tblGrid>
              <a:tr h="4552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자동차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이륜자동차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건설기계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5012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2021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년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235,972 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16,557 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5,418 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10229"/>
                  </a:ext>
                </a:extLst>
              </a:tr>
              <a:tr h="4118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2022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년</a:t>
                      </a:r>
                      <a:r>
                        <a:rPr lang="en-US" altLang="ko-KR" sz="1600" b="1" spc="0" dirty="0" smtClean="0">
                          <a:latin typeface="+mn-lt"/>
                        </a:rPr>
                        <a:t>(6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월</a:t>
                      </a:r>
                      <a:r>
                        <a:rPr lang="en-US" altLang="ko-KR" sz="1600" b="1" spc="0" dirty="0" smtClean="0">
                          <a:latin typeface="+mn-lt"/>
                        </a:rPr>
                        <a:t>)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241,186 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17,115 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5,629 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4440231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445739" y="3284751"/>
            <a:ext cx="3889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파주시 차량 등록대수</a:t>
            </a:r>
            <a:endParaRPr lang="ko-KR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7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8" name="직선 연결선 37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7841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05116" y="1412360"/>
            <a:ext cx="793750" cy="518499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만족 차량 민원 행정 서비스 제공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6880" y="156430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자동차관리과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56039" y="5538471"/>
            <a:ext cx="7740352" cy="866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안내 서비스 및 홍보물 제작 등으로 과태료 부과액이 최소화되도록 추진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kumimoji="0" lang="ko-KR" altLang="en-US" sz="11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체납액 최소화를 위한 징수 활동 전개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579576"/>
              </p:ext>
            </p:extLst>
          </p:nvPr>
        </p:nvGraphicFramePr>
        <p:xfrm>
          <a:off x="1456039" y="4315278"/>
          <a:ext cx="7220417" cy="129777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09111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  <a:gridCol w="984109">
                  <a:extLst>
                    <a:ext uri="{9D8B030D-6E8A-4147-A177-3AD203B41FA5}">
                      <a16:colId xmlns:a16="http://schemas.microsoft.com/office/drawing/2014/main" val="3985251199"/>
                    </a:ext>
                  </a:extLst>
                </a:gridCol>
                <a:gridCol w="984110">
                  <a:extLst>
                    <a:ext uri="{9D8B030D-6E8A-4147-A177-3AD203B41FA5}">
                      <a16:colId xmlns:a16="http://schemas.microsoft.com/office/drawing/2014/main" val="1559899434"/>
                    </a:ext>
                  </a:extLst>
                </a:gridCol>
                <a:gridCol w="1074735">
                  <a:extLst>
                    <a:ext uri="{9D8B030D-6E8A-4147-A177-3AD203B41FA5}">
                      <a16:colId xmlns:a16="http://schemas.microsoft.com/office/drawing/2014/main" val="694407330"/>
                    </a:ext>
                  </a:extLst>
                </a:gridCol>
                <a:gridCol w="1037499">
                  <a:extLst>
                    <a:ext uri="{9D8B030D-6E8A-4147-A177-3AD203B41FA5}">
                      <a16:colId xmlns:a16="http://schemas.microsoft.com/office/drawing/2014/main" val="4198285451"/>
                    </a:ext>
                  </a:extLst>
                </a:gridCol>
                <a:gridCol w="1128126">
                  <a:extLst>
                    <a:ext uri="{9D8B030D-6E8A-4147-A177-3AD203B41FA5}">
                      <a16:colId xmlns:a16="http://schemas.microsoft.com/office/drawing/2014/main" val="3085013459"/>
                    </a:ext>
                  </a:extLst>
                </a:gridCol>
                <a:gridCol w="1002727">
                  <a:extLst>
                    <a:ext uri="{9D8B030D-6E8A-4147-A177-3AD203B41FA5}">
                      <a16:colId xmlns:a16="http://schemas.microsoft.com/office/drawing/2014/main" val="1155470111"/>
                    </a:ext>
                  </a:extLst>
                </a:gridCol>
              </a:tblGrid>
              <a:tr h="40986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40646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부과액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징수액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err="1" smtClean="0">
                          <a:latin typeface="+mn-lt"/>
                        </a:rPr>
                        <a:t>징수율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부과액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징수액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err="1" smtClean="0">
                          <a:latin typeface="+mn-lt"/>
                        </a:rPr>
                        <a:t>징수율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10229"/>
                  </a:ext>
                </a:extLst>
              </a:tr>
              <a:tr h="481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과태료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1,476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710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48.12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749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317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42.31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1417674" y="1418915"/>
            <a:ext cx="6322678" cy="54077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무단방치 및 무보험 차량 사법 처리로 사회 질서 유지</a:t>
            </a: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36883" y="2560654"/>
            <a:ext cx="6911603" cy="69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무단방치 차량으로 인한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시민불편 사항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신속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처리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무단방치 및 의무보험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미가입자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차량 운행에 대한 엄정하고 신속한 수사로 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사고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피해 예방 및 범죄행위 근절  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3000"/>
              </a:lnSpc>
            </a:pP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3000"/>
              </a:lnSpc>
            </a:pP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Rectangle 25"/>
          <p:cNvSpPr>
            <a:spLocks noChangeArrowheads="1"/>
          </p:cNvSpPr>
          <p:nvPr/>
        </p:nvSpPr>
        <p:spPr bwMode="auto">
          <a:xfrm>
            <a:off x="1436883" y="3342571"/>
            <a:ext cx="4261579" cy="4919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현년도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자동차 과태료 </a:t>
            </a:r>
            <a:r>
              <a:rPr kumimoji="0"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징수율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24752" y="3967498"/>
            <a:ext cx="1951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dirty="0" smtClean="0"/>
              <a:t>(</a:t>
            </a:r>
            <a:r>
              <a:rPr lang="ko-KR" altLang="en-US" sz="1400" dirty="0" smtClean="0"/>
              <a:t>단위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백만원</a:t>
            </a:r>
            <a:r>
              <a:rPr lang="en-US" altLang="ko-KR" sz="1400" dirty="0" smtClean="0"/>
              <a:t>, %)</a:t>
            </a:r>
            <a:endParaRPr lang="ko-KR" altLang="en-US" sz="1400" dirty="0"/>
          </a:p>
        </p:txBody>
      </p:sp>
      <p:grpSp>
        <p:nvGrpSpPr>
          <p:cNvPr id="20" name="그룹 19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1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8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2" name="직선 연결선 21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9563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12205</TotalTime>
  <Words>1788</Words>
  <Application>Microsoft Office PowerPoint</Application>
  <PresentationFormat>화면 슬라이드 쇼(4:3)</PresentationFormat>
  <Paragraphs>363</Paragraphs>
  <Slides>10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3" baseType="lpstr">
      <vt:lpstr>HY견고딕</vt:lpstr>
      <vt:lpstr>HY그래픽M</vt:lpstr>
      <vt:lpstr>HY중고딕</vt:lpstr>
      <vt:lpstr>HY헤드라인M</vt:lpstr>
      <vt:lpstr>굴림</vt:lpstr>
      <vt:lpstr>맑은 고딕</vt:lpstr>
      <vt:lpstr>바탕</vt:lpstr>
      <vt:lpstr>한양신명조</vt:lpstr>
      <vt:lpstr>한양중고딕</vt:lpstr>
      <vt:lpstr>Arial</vt:lpstr>
      <vt:lpstr>Trebuchet MS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1185</cp:revision>
  <cp:lastPrinted>2022-07-22T01:34:51Z</cp:lastPrinted>
  <dcterms:created xsi:type="dcterms:W3CDTF">2011-10-11T08:37:54Z</dcterms:created>
  <dcterms:modified xsi:type="dcterms:W3CDTF">2022-08-01T09:43:47Z</dcterms:modified>
</cp:coreProperties>
</file>