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31"/>
  </p:notesMasterIdLst>
  <p:handoutMasterIdLst>
    <p:handoutMasterId r:id="rId32"/>
  </p:handoutMasterIdLst>
  <p:sldIdLst>
    <p:sldId id="532" r:id="rId4"/>
    <p:sldId id="574" r:id="rId5"/>
    <p:sldId id="538" r:id="rId6"/>
    <p:sldId id="571" r:id="rId7"/>
    <p:sldId id="560" r:id="rId8"/>
    <p:sldId id="537" r:id="rId9"/>
    <p:sldId id="539" r:id="rId10"/>
    <p:sldId id="562" r:id="rId11"/>
    <p:sldId id="563" r:id="rId12"/>
    <p:sldId id="565" r:id="rId13"/>
    <p:sldId id="566" r:id="rId14"/>
    <p:sldId id="575" r:id="rId15"/>
    <p:sldId id="567" r:id="rId16"/>
    <p:sldId id="568" r:id="rId17"/>
    <p:sldId id="542" r:id="rId18"/>
    <p:sldId id="543" r:id="rId19"/>
    <p:sldId id="555" r:id="rId20"/>
    <p:sldId id="545" r:id="rId21"/>
    <p:sldId id="546" r:id="rId22"/>
    <p:sldId id="547" r:id="rId23"/>
    <p:sldId id="548" r:id="rId24"/>
    <p:sldId id="556" r:id="rId25"/>
    <p:sldId id="551" r:id="rId26"/>
    <p:sldId id="552" r:id="rId27"/>
    <p:sldId id="553" r:id="rId28"/>
    <p:sldId id="554" r:id="rId29"/>
    <p:sldId id="529" r:id="rId30"/>
  </p:sldIdLst>
  <p:sldSz cx="9144000" cy="5143500" type="screen16x9"/>
  <p:notesSz cx="6797675" cy="9926638"/>
  <p:embeddedFontLst>
    <p:embeddedFont>
      <p:font typeface="HY헤드라인M" panose="02030600000101010101" pitchFamily="18" charset="-127"/>
      <p:regular r:id="rId33"/>
    </p:embeddedFont>
    <p:embeddedFont>
      <p:font typeface="-윤고딕330" panose="020B0600000101010101" charset="-127"/>
      <p:regular r:id="rId34"/>
    </p:embeddedFont>
    <p:embeddedFont>
      <p:font typeface="Cambria Math" panose="02040503050406030204" pitchFamily="18" charset="0"/>
      <p:regular r:id="rId35"/>
    </p:embeddedFont>
    <p:embeddedFont>
      <p:font typeface="HY그래픽M" panose="02030600000101010101" pitchFamily="18" charset="-127"/>
      <p:regular r:id="rId36"/>
    </p:embeddedFont>
    <p:embeddedFont>
      <p:font typeface="HY견고딕" panose="02030600000101010101" pitchFamily="18" charset="-127"/>
      <p:regular r:id="rId37"/>
    </p:embeddedFont>
    <p:embeddedFont>
      <p:font typeface="맑은 고딕" panose="020B0503020000020004" pitchFamily="50" charset="-127"/>
      <p:regular r:id="rId38"/>
      <p:bold r:id="rId39"/>
    </p:embeddedFont>
    <p:embeddedFont>
      <p:font typeface="함초롬바탕" panose="02030604000101010101" pitchFamily="18" charset="-127"/>
      <p:regular r:id="rId40"/>
      <p:bold r:id="rId41"/>
    </p:embeddedFont>
    <p:embeddedFont>
      <p:font typeface="-윤고딕340" panose="020B0600000101010101" charset="-127"/>
      <p:regular r:id="rId4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  <a:srgbClr val="D6F1FA"/>
    <a:srgbClr val="EBF1DE"/>
    <a:srgbClr val="C5E3ED"/>
    <a:srgbClr val="A1BFE3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99114" autoAdjust="0"/>
  </p:normalViewPr>
  <p:slideViewPr>
    <p:cSldViewPr>
      <p:cViewPr varScale="1">
        <p:scale>
          <a:sx n="131" d="100"/>
          <a:sy n="131" d="100"/>
        </p:scale>
        <p:origin x="126" y="264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3.fntdata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2024-05-30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2024-05-30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3.jpeg"/><Relationship Id="rId4" Type="http://schemas.openxmlformats.org/officeDocument/2006/relationships/image" Target="../media/image4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0.jpg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2024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 flipH="1">
            <a:off x="4716014" y="561237"/>
            <a:ext cx="1872210" cy="172247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907704" y="3923162"/>
            <a:ext cx="5328592" cy="492443"/>
            <a:chOff x="1907704" y="3923162"/>
            <a:chExt cx="5328592" cy="492443"/>
          </a:xfrm>
        </p:grpSpPr>
        <p:sp>
          <p:nvSpPr>
            <p:cNvPr id="16" name="TextBox 15"/>
            <p:cNvSpPr txBox="1"/>
            <p:nvPr/>
          </p:nvSpPr>
          <p:spPr>
            <a:xfrm>
              <a:off x="1907704" y="3923162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600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농업기술센터 </a:t>
              </a:r>
              <a:endParaRPr lang="en-US" altLang="ko-KR" sz="2600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23" name="직선 연결선 22"/>
            <p:cNvCxnSpPr/>
            <p:nvPr/>
          </p:nvCxnSpPr>
          <p:spPr>
            <a:xfrm>
              <a:off x="3419872" y="4023672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679994" y="4016640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주요업무 추진상황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070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400539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73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안정적인 </a:t>
            </a:r>
            <a:r>
              <a:rPr lang="ko-KR" altLang="en-US" sz="20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농업노동력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확보체계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구축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30940" y="1122381"/>
            <a:ext cx="8229492" cy="32034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50" b="1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농촌인력중개센터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운영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74399" y="1484667"/>
            <a:ext cx="6552728" cy="919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>
                <a:latin typeface="+mj-lt"/>
              </a:rPr>
              <a:t> </a:t>
            </a:r>
            <a:r>
              <a:rPr kumimoji="1" lang="ko-KR" altLang="en-US" sz="1300" b="1" dirty="0" smtClean="0">
                <a:latin typeface="+mj-lt"/>
              </a:rPr>
              <a:t>농촌인력중개센터 </a:t>
            </a:r>
            <a:r>
              <a:rPr kumimoji="1" lang="en-US" altLang="ko-KR" sz="1300" b="1" dirty="0" smtClean="0">
                <a:latin typeface="+mj-lt"/>
              </a:rPr>
              <a:t>: 2</a:t>
            </a:r>
            <a:r>
              <a:rPr kumimoji="1" lang="ko-KR" altLang="en-US" sz="1300" b="1" dirty="0" smtClean="0">
                <a:latin typeface="+mj-lt"/>
              </a:rPr>
              <a:t>개소</a:t>
            </a:r>
            <a:r>
              <a:rPr kumimoji="1" lang="en-US" altLang="ko-KR" sz="1300" b="1" dirty="0" smtClean="0"/>
              <a:t> / 150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prstClr val="black"/>
                </a:solidFill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</a:rPr>
              <a:t>- </a:t>
            </a:r>
            <a:r>
              <a:rPr kumimoji="1" lang="ko-KR" altLang="en-US" sz="1200" dirty="0" smtClean="0"/>
              <a:t>북파주농업협동조합</a:t>
            </a:r>
            <a:r>
              <a:rPr kumimoji="1" lang="en-US" altLang="ko-KR" sz="1200" dirty="0" smtClean="0"/>
              <a:t>, </a:t>
            </a:r>
            <a:r>
              <a:rPr kumimoji="1" lang="ko-KR" altLang="en-US" sz="1200" dirty="0" err="1" smtClean="0"/>
              <a:t>한국후계농업경영인파주시연합회</a:t>
            </a:r>
            <a:endParaRPr kumimoji="1" lang="en-US" altLang="ko-KR" sz="12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 -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도농인력중개플랫폼</a:t>
            </a:r>
            <a:r>
              <a:rPr lang="ko-KR" altLang="en-US" sz="1200" dirty="0" smtClean="0">
                <a:solidFill>
                  <a:prstClr val="black"/>
                </a:solidFill>
              </a:rPr>
              <a:t> 활용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관내외</a:t>
            </a:r>
            <a:r>
              <a:rPr lang="ko-KR" altLang="en-US" sz="1200" dirty="0" smtClean="0">
                <a:solidFill>
                  <a:prstClr val="black"/>
                </a:solidFill>
              </a:rPr>
              <a:t> 인력 모집 추진</a:t>
            </a:r>
            <a:endParaRPr kumimoji="1" lang="en-US" altLang="ko-KR" sz="1200" dirty="0">
              <a:latin typeface="+mj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174755" y="2591144"/>
            <a:ext cx="5946323" cy="32048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외국인 </a:t>
            </a:r>
            <a:r>
              <a:rPr lang="ko-KR" altLang="en-US" sz="16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계절근로자</a:t>
            </a:r>
            <a:r>
              <a: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프로그램 운영</a:t>
            </a:r>
            <a:endParaRPr lang="ko-KR" altLang="en-US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74399" y="2990172"/>
            <a:ext cx="6552728" cy="181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>
                <a:latin typeface="+mj-lt"/>
              </a:rPr>
              <a:t> </a:t>
            </a:r>
            <a:r>
              <a:rPr kumimoji="1" lang="ko-KR" altLang="en-US" sz="1300" b="1" dirty="0" smtClean="0">
                <a:latin typeface="+mj-lt"/>
              </a:rPr>
              <a:t>외국인 </a:t>
            </a:r>
            <a:r>
              <a:rPr kumimoji="1" lang="ko-KR" altLang="en-US" sz="1300" b="1" dirty="0" err="1">
                <a:latin typeface="+mj-lt"/>
              </a:rPr>
              <a:t>계절근로자</a:t>
            </a:r>
            <a:r>
              <a:rPr kumimoji="1" lang="ko-KR" altLang="en-US" sz="1300" b="1" dirty="0">
                <a:latin typeface="+mj-lt"/>
              </a:rPr>
              <a:t> 프로그램 운영 </a:t>
            </a:r>
            <a:r>
              <a:rPr kumimoji="1" lang="en-US" altLang="ko-KR" sz="1300" b="1" dirty="0">
                <a:latin typeface="+mj-lt"/>
              </a:rPr>
              <a:t>: </a:t>
            </a:r>
            <a:r>
              <a:rPr kumimoji="1" lang="ko-KR" altLang="en-US" sz="1300" b="1" dirty="0" err="1">
                <a:latin typeface="+mj-lt"/>
              </a:rPr>
              <a:t>직접운영</a:t>
            </a:r>
            <a:r>
              <a:rPr kumimoji="1" lang="en-US" altLang="ko-KR" sz="1300" b="1" dirty="0">
                <a:latin typeface="+mj-lt"/>
              </a:rPr>
              <a:t>(</a:t>
            </a:r>
            <a:r>
              <a:rPr kumimoji="1" lang="ko-KR" altLang="en-US" sz="1300" b="1" dirty="0">
                <a:latin typeface="+mj-lt"/>
              </a:rPr>
              <a:t>파주시</a:t>
            </a:r>
            <a:r>
              <a:rPr kumimoji="1" lang="en-US" altLang="ko-KR" sz="1300" b="1" dirty="0">
                <a:latin typeface="+mj-lt"/>
              </a:rPr>
              <a:t>) / </a:t>
            </a:r>
            <a:r>
              <a:rPr kumimoji="1" lang="en-US" altLang="ko-KR" sz="1300" b="1" dirty="0" smtClean="0">
                <a:latin typeface="+mj-lt"/>
              </a:rPr>
              <a:t>71</a:t>
            </a:r>
            <a:r>
              <a:rPr kumimoji="1" lang="ko-KR" altLang="en-US" sz="1300" b="1" dirty="0" smtClean="0">
                <a:latin typeface="+mj-lt"/>
              </a:rPr>
              <a:t>백만원</a:t>
            </a:r>
            <a:endParaRPr kumimoji="1" lang="en-US" altLang="ko-KR" sz="13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050" b="1" dirty="0" smtClean="0"/>
              <a:t>  </a:t>
            </a:r>
            <a:r>
              <a:rPr lang="en-US" altLang="ko-KR" sz="1200" dirty="0" smtClean="0">
                <a:solidFill>
                  <a:prstClr val="black"/>
                </a:solidFill>
              </a:rPr>
              <a:t>- (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농가매칭형</a:t>
            </a:r>
            <a:r>
              <a:rPr lang="en-US" altLang="ko-KR" sz="1200" dirty="0" smtClean="0">
                <a:solidFill>
                  <a:prstClr val="black"/>
                </a:solidFill>
              </a:rPr>
              <a:t>) </a:t>
            </a:r>
            <a:r>
              <a:rPr lang="ko-KR" altLang="en-US" sz="1200" dirty="0" smtClean="0">
                <a:solidFill>
                  <a:prstClr val="black"/>
                </a:solidFill>
              </a:rPr>
              <a:t>외</a:t>
            </a:r>
            <a:r>
              <a:rPr kumimoji="1" lang="ko-KR" altLang="en-US" sz="1200" dirty="0" smtClean="0"/>
              <a:t>국인 </a:t>
            </a:r>
            <a:r>
              <a:rPr kumimoji="1" lang="ko-KR" altLang="en-US" sz="1200" dirty="0" err="1"/>
              <a:t>계절근로자</a:t>
            </a:r>
            <a:r>
              <a:rPr kumimoji="1" lang="ko-KR" altLang="en-US" sz="1200" dirty="0"/>
              <a:t> </a:t>
            </a:r>
            <a:r>
              <a:rPr kumimoji="1" lang="en-US" altLang="ko-KR" sz="1200" dirty="0" smtClean="0"/>
              <a:t>: </a:t>
            </a:r>
            <a:r>
              <a:rPr kumimoji="1" lang="en-US" altLang="ko-KR" sz="1200" b="1" dirty="0" smtClean="0"/>
              <a:t>23</a:t>
            </a:r>
            <a:r>
              <a:rPr kumimoji="1" lang="ko-KR" altLang="en-US" sz="1200" b="1" dirty="0" smtClean="0"/>
              <a:t>농가 </a:t>
            </a:r>
            <a:r>
              <a:rPr kumimoji="1" lang="en-US" altLang="ko-KR" sz="1200" b="1" dirty="0" smtClean="0"/>
              <a:t>/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75</a:t>
            </a:r>
            <a:r>
              <a:rPr kumimoji="1" lang="ko-KR" altLang="en-US" sz="1200" b="1" dirty="0" smtClean="0"/>
              <a:t>명 배정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</a:pPr>
            <a:endParaRPr kumimoji="1" lang="en-US" altLang="ko-KR" sz="2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 smtClean="0"/>
              <a:t> </a:t>
            </a:r>
            <a:r>
              <a:rPr kumimoji="1" lang="ko-KR" altLang="en-US" sz="1300" b="1" dirty="0" err="1" smtClean="0"/>
              <a:t>공공형</a:t>
            </a:r>
            <a:r>
              <a:rPr kumimoji="1" lang="ko-KR" altLang="en-US" sz="1300" b="1" dirty="0" smtClean="0"/>
              <a:t> 외국인 </a:t>
            </a:r>
            <a:r>
              <a:rPr kumimoji="1" lang="ko-KR" altLang="en-US" sz="1300" b="1" dirty="0" err="1" smtClean="0"/>
              <a:t>계절근로</a:t>
            </a:r>
            <a:r>
              <a:rPr kumimoji="1" lang="ko-KR" altLang="en-US" sz="1300" b="1" dirty="0" smtClean="0"/>
              <a:t> </a:t>
            </a:r>
            <a:r>
              <a:rPr kumimoji="1" lang="ko-KR" altLang="en-US" sz="1300" b="1" dirty="0"/>
              <a:t>운영 </a:t>
            </a:r>
            <a:r>
              <a:rPr kumimoji="1" lang="en-US" altLang="ko-KR" sz="1300" b="1" dirty="0"/>
              <a:t>: 1</a:t>
            </a:r>
            <a:r>
              <a:rPr kumimoji="1" lang="ko-KR" altLang="en-US" sz="1300" b="1" dirty="0" smtClean="0"/>
              <a:t>개소</a:t>
            </a:r>
            <a:r>
              <a:rPr kumimoji="1" lang="en-US" altLang="ko-KR" sz="1300" b="1" dirty="0" smtClean="0"/>
              <a:t>(</a:t>
            </a:r>
            <a:r>
              <a:rPr kumimoji="1" lang="ko-KR" altLang="en-US" sz="1300" b="1" dirty="0" err="1" smtClean="0"/>
              <a:t>북파주농협</a:t>
            </a:r>
            <a:r>
              <a:rPr kumimoji="1" lang="en-US" altLang="ko-KR" sz="1300" b="1" dirty="0" smtClean="0"/>
              <a:t>) </a:t>
            </a:r>
            <a:r>
              <a:rPr kumimoji="1" lang="en-US" altLang="ko-KR" sz="1300" b="1" dirty="0"/>
              <a:t>/ 100</a:t>
            </a:r>
            <a:r>
              <a:rPr kumimoji="1" lang="ko-KR" altLang="en-US" sz="1300" b="1" dirty="0" smtClean="0"/>
              <a:t>백만원</a:t>
            </a:r>
            <a:endParaRPr kumimoji="1" lang="en-US" altLang="ko-KR" sz="1300" b="1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prstClr val="black"/>
                </a:solidFill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</a:rPr>
              <a:t>- </a:t>
            </a:r>
            <a:r>
              <a:rPr kumimoji="1" lang="ko-KR" altLang="en-US" sz="1200" dirty="0" err="1" smtClean="0">
                <a:latin typeface="+mj-ea"/>
              </a:rPr>
              <a:t>공공형</a:t>
            </a:r>
            <a:r>
              <a:rPr kumimoji="1" lang="ko-KR" altLang="en-US" sz="1200" dirty="0" smtClean="0">
                <a:latin typeface="+mj-ea"/>
              </a:rPr>
              <a:t> 외국인 </a:t>
            </a:r>
            <a:r>
              <a:rPr kumimoji="1" lang="ko-KR" altLang="en-US" sz="1200" dirty="0" err="1" smtClean="0">
                <a:latin typeface="+mj-ea"/>
              </a:rPr>
              <a:t>계절근로자</a:t>
            </a:r>
            <a:r>
              <a:rPr kumimoji="1" lang="ko-KR" altLang="en-US" sz="1200" dirty="0" smtClean="0">
                <a:latin typeface="+mj-ea"/>
              </a:rPr>
              <a:t> </a:t>
            </a:r>
            <a:r>
              <a:rPr kumimoji="1" lang="en-US" altLang="ko-KR" sz="1200" dirty="0" smtClean="0">
                <a:latin typeface="+mj-ea"/>
              </a:rPr>
              <a:t>: </a:t>
            </a:r>
            <a:r>
              <a:rPr kumimoji="1" lang="en-US" altLang="ko-KR" sz="1200" b="1" dirty="0" smtClean="0">
                <a:latin typeface="+mj-ea"/>
              </a:rPr>
              <a:t>30</a:t>
            </a:r>
            <a:r>
              <a:rPr kumimoji="1" lang="ko-KR" altLang="en-US" sz="1200" b="1" dirty="0" smtClean="0">
                <a:latin typeface="+mj-ea"/>
              </a:rPr>
              <a:t>명 배정 </a:t>
            </a:r>
            <a:endParaRPr kumimoji="1" lang="en-US" altLang="ko-KR" sz="1200" b="1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latin typeface="+mj-ea"/>
              </a:rPr>
              <a:t> </a:t>
            </a:r>
            <a:r>
              <a:rPr kumimoji="1" lang="en-US" altLang="ko-KR" sz="1200" dirty="0" smtClean="0">
                <a:latin typeface="+mj-ea"/>
              </a:rPr>
              <a:t> -</a:t>
            </a:r>
            <a:r>
              <a:rPr kumimoji="1" lang="ko-KR" altLang="en-US" sz="1200" dirty="0">
                <a:latin typeface="+mj-ea"/>
              </a:rPr>
              <a:t> </a:t>
            </a:r>
            <a:r>
              <a:rPr kumimoji="1" lang="ko-KR" altLang="en-US" sz="1200" dirty="0" err="1" smtClean="0">
                <a:latin typeface="+mj-ea"/>
              </a:rPr>
              <a:t>공공형</a:t>
            </a:r>
            <a:r>
              <a:rPr kumimoji="1" lang="ko-KR" altLang="en-US" sz="1200" dirty="0" smtClean="0">
                <a:latin typeface="+mj-ea"/>
              </a:rPr>
              <a:t> 외국인 </a:t>
            </a:r>
            <a:r>
              <a:rPr kumimoji="1" lang="ko-KR" altLang="en-US" sz="1200" dirty="0" err="1" smtClean="0">
                <a:latin typeface="+mj-ea"/>
              </a:rPr>
              <a:t>계절근로자</a:t>
            </a:r>
            <a:r>
              <a:rPr kumimoji="1" lang="ko-KR" altLang="en-US" sz="1200" dirty="0" smtClean="0">
                <a:latin typeface="+mj-ea"/>
              </a:rPr>
              <a:t> 숙소 </a:t>
            </a:r>
            <a:r>
              <a:rPr kumimoji="1" lang="ko-KR" altLang="en-US" sz="1200" dirty="0" err="1" smtClean="0">
                <a:latin typeface="+mj-ea"/>
              </a:rPr>
              <a:t>리모델링</a:t>
            </a:r>
            <a:r>
              <a:rPr kumimoji="1" lang="ko-KR" altLang="en-US" sz="1200" dirty="0" smtClean="0">
                <a:latin typeface="+mj-ea"/>
              </a:rPr>
              <a:t> </a:t>
            </a:r>
            <a:r>
              <a:rPr kumimoji="1" lang="en-US" altLang="ko-KR" sz="1200" dirty="0" smtClean="0">
                <a:latin typeface="+mj-ea"/>
              </a:rPr>
              <a:t>: </a:t>
            </a:r>
            <a:r>
              <a:rPr kumimoji="1" lang="ko-KR" altLang="en-US" sz="1200" dirty="0" smtClean="0">
                <a:latin typeface="+mj-ea"/>
              </a:rPr>
              <a:t>문산 </a:t>
            </a:r>
            <a:r>
              <a:rPr kumimoji="1" lang="ko-KR" altLang="en-US" sz="1200" dirty="0" err="1" smtClean="0">
                <a:latin typeface="+mj-ea"/>
              </a:rPr>
              <a:t>선유리</a:t>
            </a:r>
            <a:r>
              <a:rPr kumimoji="1" lang="ko-KR" altLang="en-US" sz="1200" dirty="0" smtClean="0">
                <a:latin typeface="+mj-ea"/>
              </a:rPr>
              <a:t> 舊 공무원 관사 </a:t>
            </a:r>
            <a:r>
              <a:rPr kumimoji="1" lang="en-US" altLang="ko-KR" sz="1200" dirty="0" smtClean="0">
                <a:latin typeface="+mj-ea"/>
              </a:rPr>
              <a:t>/ 80</a:t>
            </a:r>
            <a:r>
              <a:rPr kumimoji="1" lang="ko-KR" altLang="en-US" sz="1200" dirty="0" smtClean="0">
                <a:latin typeface="+mj-ea"/>
              </a:rPr>
              <a:t>백만원</a:t>
            </a:r>
            <a:endParaRPr kumimoji="1" lang="en-US" altLang="ko-KR" sz="1200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latin typeface="+mj-ea"/>
              </a:rPr>
              <a:t> </a:t>
            </a:r>
            <a:r>
              <a:rPr kumimoji="1" lang="en-US" altLang="ko-KR" sz="1200" dirty="0" smtClean="0">
                <a:latin typeface="+mj-ea"/>
              </a:rPr>
              <a:t> </a:t>
            </a:r>
            <a:r>
              <a:rPr kumimoji="1"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2024. 5. 13. </a:t>
            </a:r>
            <a:r>
              <a:rPr kumimoji="1"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공공형</a:t>
            </a:r>
            <a:r>
              <a:rPr kumimoji="1"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외국인 </a:t>
            </a:r>
            <a:r>
              <a:rPr kumimoji="1"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계절근로자</a:t>
            </a:r>
            <a:r>
              <a:rPr kumimoji="1"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라오스인 </a:t>
            </a:r>
            <a:r>
              <a:rPr kumimoji="1"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kumimoji="1"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kumimoji="1"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입국 및 </a:t>
            </a:r>
            <a:r>
              <a:rPr kumimoji="1"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입소식</a:t>
            </a:r>
            <a:r>
              <a:rPr kumimoji="1"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실시 </a:t>
            </a:r>
            <a:endParaRPr kumimoji="1" lang="en-US" altLang="ko-KR" sz="1200" b="1" dirty="0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2074" y="1557343"/>
            <a:ext cx="2266874" cy="132633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463" y="3152274"/>
            <a:ext cx="2314494" cy="1542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1115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403244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73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73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농업생산기반시설 현대화를 통한 안정영농기반 </a:t>
            </a:r>
            <a:r>
              <a:rPr lang="ko-KR" altLang="en-US" sz="2000" b="1" kern="0" spc="-73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736829"/>
            <a:ext cx="5683164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sz="17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안정적인 농업생산기반시설 </a:t>
            </a:r>
            <a:r>
              <a:rPr lang="ko-KR" altLang="en-US" sz="17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조성</a:t>
            </a:r>
            <a:endParaRPr lang="ko-KR" altLang="en-US" sz="1700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3"/>
            <a:ext cx="8280920" cy="38708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영농환경개선사업 및 수리시설 정비</a:t>
            </a:r>
            <a:endParaRPr lang="ko-KR" altLang="en-US" sz="17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00356" y="1525992"/>
            <a:ext cx="3991624" cy="115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/>
              <a:t> 농업기반시설 개보수</a:t>
            </a:r>
            <a:r>
              <a:rPr kumimoji="1" lang="en-US" altLang="ko-KR" sz="1300" b="1" dirty="0"/>
              <a:t>, </a:t>
            </a:r>
            <a:r>
              <a:rPr kumimoji="1" lang="ko-KR" altLang="en-US" sz="1300" b="1" dirty="0"/>
              <a:t>용</a:t>
            </a:r>
            <a:r>
              <a:rPr kumimoji="1" lang="en-US" altLang="ko-KR" sz="1300" b="1" dirty="0"/>
              <a:t>·</a:t>
            </a:r>
            <a:r>
              <a:rPr kumimoji="1" lang="ko-KR" altLang="en-US" sz="1300" b="1" dirty="0"/>
              <a:t>배수로 정비 </a:t>
            </a:r>
            <a:r>
              <a:rPr kumimoji="1" lang="en-US" altLang="ko-KR" sz="1300" b="1" dirty="0"/>
              <a:t>: 333</a:t>
            </a:r>
            <a:r>
              <a:rPr kumimoji="1" lang="ko-KR" altLang="en-US" sz="1300" b="1" dirty="0" smtClean="0"/>
              <a:t>백만원</a:t>
            </a:r>
            <a:endParaRPr lang="en-US" altLang="ko-KR" sz="13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/>
              <a:t> 영농환경개선</a:t>
            </a:r>
            <a:r>
              <a:rPr kumimoji="1" lang="en-US" altLang="ko-KR" sz="1300" b="1" dirty="0"/>
              <a:t>(</a:t>
            </a:r>
            <a:r>
              <a:rPr kumimoji="1" lang="ko-KR" altLang="en-US" sz="1300" b="1" dirty="0"/>
              <a:t>주민참여</a:t>
            </a:r>
            <a:r>
              <a:rPr kumimoji="1" lang="en-US" altLang="ko-KR" sz="1300" b="1" dirty="0"/>
              <a:t>) : 24</a:t>
            </a:r>
            <a:r>
              <a:rPr kumimoji="1" lang="ko-KR" altLang="en-US" sz="1300" b="1" dirty="0"/>
              <a:t>개소 </a:t>
            </a:r>
            <a:r>
              <a:rPr kumimoji="1" lang="en-US" altLang="ko-KR" sz="1300" b="1" dirty="0"/>
              <a:t>/ 2,363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300" b="1" dirty="0"/>
              <a:t> </a:t>
            </a:r>
            <a:r>
              <a:rPr kumimoji="1" lang="ko-KR" altLang="en-US" sz="1300" b="1" dirty="0"/>
              <a:t>수리시설 정비 </a:t>
            </a:r>
            <a:r>
              <a:rPr kumimoji="1" lang="en-US" altLang="ko-KR" sz="1300" b="1" dirty="0"/>
              <a:t>: 10</a:t>
            </a:r>
            <a:r>
              <a:rPr kumimoji="1" lang="ko-KR" altLang="en-US" sz="1300" b="1" dirty="0"/>
              <a:t>개소 </a:t>
            </a:r>
            <a:r>
              <a:rPr kumimoji="1" lang="en-US" altLang="ko-KR" sz="1300" b="1" dirty="0"/>
              <a:t>/ 1,131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300" b="1" dirty="0"/>
              <a:t> </a:t>
            </a:r>
            <a:r>
              <a:rPr kumimoji="1" lang="ko-KR" altLang="en-US" sz="1300" b="1" dirty="0" err="1" smtClean="0"/>
              <a:t>가뭄대비</a:t>
            </a:r>
            <a:r>
              <a:rPr kumimoji="1" lang="ko-KR" altLang="en-US" sz="1300" b="1" dirty="0" smtClean="0"/>
              <a:t> </a:t>
            </a:r>
            <a:r>
              <a:rPr kumimoji="1" lang="ko-KR" altLang="en-US" sz="1300" b="1" dirty="0"/>
              <a:t>농업생산기반시설 </a:t>
            </a:r>
            <a:r>
              <a:rPr kumimoji="1" lang="en-US" altLang="ko-KR" sz="1300" b="1" dirty="0"/>
              <a:t>: </a:t>
            </a:r>
            <a:r>
              <a:rPr kumimoji="1" lang="en-US" altLang="ko-KR" sz="1300" b="1" dirty="0" smtClean="0"/>
              <a:t>1</a:t>
            </a:r>
            <a:r>
              <a:rPr kumimoji="1" lang="ko-KR" altLang="en-US" sz="1300" b="1" dirty="0" smtClean="0"/>
              <a:t>개소 </a:t>
            </a:r>
            <a:r>
              <a:rPr kumimoji="1" lang="en-US" altLang="ko-KR" sz="1300" b="1" dirty="0"/>
              <a:t>/</a:t>
            </a:r>
            <a:r>
              <a:rPr kumimoji="1" lang="ko-KR" altLang="en-US" sz="1300" b="1" dirty="0"/>
              <a:t> </a:t>
            </a:r>
            <a:r>
              <a:rPr kumimoji="1" lang="en-US" altLang="ko-KR" sz="1300" b="1" dirty="0" smtClean="0"/>
              <a:t>26</a:t>
            </a:r>
            <a:r>
              <a:rPr kumimoji="1" lang="ko-KR" altLang="en-US" sz="1300" b="1" dirty="0" smtClean="0"/>
              <a:t>백만원</a:t>
            </a:r>
            <a:endParaRPr kumimoji="1" lang="en-US" altLang="ko-KR" sz="1300" b="1" dirty="0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00356" y="3184072"/>
            <a:ext cx="6552728" cy="183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>
                <a:latin typeface="+mj-lt"/>
              </a:rPr>
              <a:t> </a:t>
            </a:r>
            <a:r>
              <a:rPr kumimoji="1" lang="ko-KR" altLang="en-US" sz="1300" b="1" dirty="0" err="1" smtClean="0">
                <a:latin typeface="+mj-lt"/>
              </a:rPr>
              <a:t>마정지구</a:t>
            </a:r>
            <a:r>
              <a:rPr kumimoji="1" lang="ko-KR" altLang="en-US" sz="1300" b="1" dirty="0" smtClean="0">
                <a:latin typeface="+mj-lt"/>
              </a:rPr>
              <a:t> 대구획경지정리 </a:t>
            </a:r>
            <a:r>
              <a:rPr kumimoji="1" lang="ko-KR" altLang="en-US" sz="1300" b="1" dirty="0">
                <a:latin typeface="+mj-lt"/>
              </a:rPr>
              <a:t>사업 </a:t>
            </a:r>
            <a:r>
              <a:rPr kumimoji="1" lang="en-US" altLang="ko-KR" sz="1300" b="1" dirty="0">
                <a:latin typeface="+mj-lt"/>
              </a:rPr>
              <a:t>: 834</a:t>
            </a:r>
            <a:r>
              <a:rPr kumimoji="1" lang="ko-KR" altLang="en-US" sz="1300" b="1" dirty="0">
                <a:latin typeface="+mj-lt"/>
              </a:rPr>
              <a:t>백만원</a:t>
            </a:r>
            <a:endParaRPr kumimoji="1" lang="en-US" altLang="ko-KR" sz="1300" b="1" dirty="0">
              <a:latin typeface="+mj-lt"/>
            </a:endParaRPr>
          </a:p>
          <a:p>
            <a:r>
              <a:rPr kumimoji="1" lang="en-US" altLang="ko-KR" sz="1000" dirty="0"/>
              <a:t>  </a:t>
            </a:r>
            <a:r>
              <a:rPr lang="en-US" altLang="ko-KR" sz="1050" dirty="0">
                <a:solidFill>
                  <a:prstClr val="black"/>
                </a:solidFill>
              </a:rPr>
              <a:t>- </a:t>
            </a:r>
            <a:r>
              <a:rPr kumimoji="1" lang="ko-KR" altLang="en-US" sz="1050" dirty="0"/>
              <a:t>용수로 </a:t>
            </a:r>
            <a:r>
              <a:rPr kumimoji="1" lang="en-US" altLang="ko-KR" sz="1050" dirty="0"/>
              <a:t>L=0.32</a:t>
            </a:r>
            <a:r>
              <a:rPr kumimoji="1" lang="ko-KR" altLang="en-US" sz="1050" dirty="0"/>
              <a:t>㎞</a:t>
            </a:r>
            <a:r>
              <a:rPr kumimoji="1" lang="en-US" altLang="ko-KR" sz="1050" dirty="0"/>
              <a:t>, </a:t>
            </a:r>
            <a:r>
              <a:rPr kumimoji="1" lang="ko-KR" altLang="en-US" sz="1050" dirty="0"/>
              <a:t>배수로 </a:t>
            </a:r>
            <a:r>
              <a:rPr kumimoji="1" lang="en-US" altLang="ko-KR" sz="1050" dirty="0"/>
              <a:t>L=0.04</a:t>
            </a:r>
            <a:r>
              <a:rPr kumimoji="1" lang="ko-KR" altLang="en-US" sz="1050" dirty="0" smtClean="0"/>
              <a:t>㎞</a:t>
            </a:r>
            <a:endParaRPr kumimoji="1" lang="en-US" altLang="ko-KR" sz="1050" dirty="0" smtClean="0"/>
          </a:p>
          <a:p>
            <a:endParaRPr kumimoji="1" lang="en-US" altLang="ko-KR" sz="100" b="1" dirty="0" smtClean="0"/>
          </a:p>
          <a:p>
            <a:endParaRPr kumimoji="1" lang="en-US" altLang="ko-KR" sz="100" b="1" dirty="0"/>
          </a:p>
          <a:p>
            <a:pPr>
              <a:buFont typeface="Wingdings" pitchFamily="2" charset="2"/>
              <a:buChar char="§"/>
            </a:pPr>
            <a:r>
              <a:rPr kumimoji="1" lang="ko-KR" altLang="en-US" sz="1300" b="1" dirty="0"/>
              <a:t> </a:t>
            </a:r>
            <a:r>
              <a:rPr kumimoji="1" lang="ko-KR" altLang="en-US" sz="1300" b="1" dirty="0" err="1" smtClean="0"/>
              <a:t>가월지구</a:t>
            </a:r>
            <a:r>
              <a:rPr kumimoji="1" lang="ko-KR" altLang="en-US" sz="1300" b="1" dirty="0" smtClean="0"/>
              <a:t> 대구획경지정리 </a:t>
            </a:r>
            <a:r>
              <a:rPr kumimoji="1" lang="ko-KR" altLang="en-US" sz="1300" b="1" dirty="0"/>
              <a:t>사업 </a:t>
            </a:r>
            <a:r>
              <a:rPr kumimoji="1" lang="en-US" altLang="ko-KR" sz="1300" b="1" dirty="0"/>
              <a:t>: 400</a:t>
            </a:r>
            <a:r>
              <a:rPr kumimoji="1" lang="ko-KR" altLang="en-US" sz="1300" b="1" dirty="0"/>
              <a:t>백만원</a:t>
            </a:r>
            <a:r>
              <a:rPr kumimoji="1" lang="en-US" altLang="ko-KR" sz="1300" b="1" dirty="0"/>
              <a:t>(‘24</a:t>
            </a:r>
            <a:r>
              <a:rPr kumimoji="1" lang="ko-KR" altLang="en-US" sz="1300" b="1" dirty="0"/>
              <a:t>년 신규</a:t>
            </a:r>
            <a:r>
              <a:rPr kumimoji="1" lang="en-US" altLang="ko-KR" sz="1300" b="1" dirty="0"/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000" dirty="0"/>
              <a:t>  </a:t>
            </a:r>
            <a:r>
              <a:rPr lang="en-US" altLang="ko-KR" sz="1050" dirty="0">
                <a:solidFill>
                  <a:prstClr val="black"/>
                </a:solidFill>
              </a:rPr>
              <a:t>- </a:t>
            </a:r>
            <a:r>
              <a:rPr kumimoji="1" lang="ko-KR" altLang="en-US" sz="1050" dirty="0" smtClean="0"/>
              <a:t>실시설계용역</a:t>
            </a:r>
            <a:endParaRPr kumimoji="1" lang="en-US" altLang="ko-KR" sz="105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300" b="1" dirty="0"/>
              <a:t> </a:t>
            </a:r>
            <a:r>
              <a:rPr kumimoji="1" lang="ko-KR" altLang="en-US" sz="1300" b="1" dirty="0" err="1"/>
              <a:t>민북지구</a:t>
            </a:r>
            <a:r>
              <a:rPr kumimoji="1" lang="ko-KR" altLang="en-US" sz="1300" b="1" dirty="0"/>
              <a:t> 다목적 농촌용수개발사업 </a:t>
            </a:r>
            <a:r>
              <a:rPr kumimoji="1" lang="en-US" altLang="ko-KR" sz="1300" b="1" dirty="0"/>
              <a:t>: 47,200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kumimoji="1" lang="en-US" altLang="ko-KR" sz="1000" dirty="0"/>
              <a:t>  </a:t>
            </a:r>
            <a:r>
              <a:rPr lang="en-US" altLang="ko-KR" sz="1050" dirty="0">
                <a:solidFill>
                  <a:prstClr val="black"/>
                </a:solidFill>
              </a:rPr>
              <a:t>- </a:t>
            </a:r>
            <a:r>
              <a:rPr lang="ko-KR" altLang="en-US" sz="1050" dirty="0" err="1">
                <a:solidFill>
                  <a:prstClr val="black"/>
                </a:solidFill>
              </a:rPr>
              <a:t>양수장</a:t>
            </a:r>
            <a:r>
              <a:rPr lang="ko-KR" altLang="en-US" sz="1050" dirty="0">
                <a:solidFill>
                  <a:prstClr val="black"/>
                </a:solidFill>
              </a:rPr>
              <a:t> 신설 </a:t>
            </a:r>
            <a:r>
              <a:rPr lang="en-US" altLang="ko-KR" sz="1050" dirty="0">
                <a:solidFill>
                  <a:prstClr val="black"/>
                </a:solidFill>
              </a:rPr>
              <a:t>1</a:t>
            </a:r>
            <a:r>
              <a:rPr lang="ko-KR" altLang="en-US" sz="1050" dirty="0">
                <a:solidFill>
                  <a:prstClr val="black"/>
                </a:solidFill>
              </a:rPr>
              <a:t>개소</a:t>
            </a:r>
            <a:r>
              <a:rPr lang="en-US" altLang="ko-KR" sz="1050" dirty="0">
                <a:solidFill>
                  <a:prstClr val="black"/>
                </a:solidFill>
              </a:rPr>
              <a:t>, </a:t>
            </a:r>
            <a:r>
              <a:rPr kumimoji="1" lang="ko-KR" altLang="en-US" sz="1050" dirty="0"/>
              <a:t>용</a:t>
            </a:r>
            <a:r>
              <a:rPr kumimoji="1" lang="en-US" altLang="ko-KR" sz="1050" dirty="0"/>
              <a:t>·</a:t>
            </a:r>
            <a:r>
              <a:rPr kumimoji="1" lang="ko-KR" altLang="en-US" sz="1050" dirty="0"/>
              <a:t>배수로 </a:t>
            </a:r>
            <a:r>
              <a:rPr kumimoji="1" lang="en-US" altLang="ko-KR" sz="1050" dirty="0"/>
              <a:t>L=19.9</a:t>
            </a:r>
            <a:r>
              <a:rPr kumimoji="1" lang="ko-KR" altLang="en-US" sz="1050" dirty="0" smtClean="0"/>
              <a:t>㎞</a:t>
            </a:r>
            <a:endParaRPr kumimoji="1" lang="en-US" altLang="ko-KR" sz="1050" dirty="0"/>
          </a:p>
          <a:p>
            <a:pPr>
              <a:buFont typeface="Wingdings" pitchFamily="2" charset="2"/>
              <a:buChar char="§"/>
            </a:pPr>
            <a:r>
              <a:rPr kumimoji="1" lang="en-US" altLang="ko-KR" sz="1300" b="1" dirty="0"/>
              <a:t> </a:t>
            </a:r>
            <a:r>
              <a:rPr kumimoji="1" lang="ko-KR" altLang="en-US" sz="1300" b="1" dirty="0" err="1"/>
              <a:t>연풍지구</a:t>
            </a:r>
            <a:r>
              <a:rPr kumimoji="1" lang="ko-KR" altLang="en-US" sz="1300" b="1" dirty="0"/>
              <a:t> 농업기반시설 정비사업 </a:t>
            </a:r>
            <a:r>
              <a:rPr kumimoji="1" lang="en-US" altLang="ko-KR" sz="1300" b="1" dirty="0"/>
              <a:t>: </a:t>
            </a:r>
            <a:r>
              <a:rPr kumimoji="1" lang="en-US" altLang="ko-KR" sz="1300" b="1" dirty="0" smtClean="0"/>
              <a:t>1,050</a:t>
            </a:r>
            <a:r>
              <a:rPr kumimoji="1" lang="ko-KR" altLang="en-US" sz="1300" b="1" dirty="0" smtClean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kumimoji="1" lang="en-US" altLang="ko-KR" sz="1000" b="1" dirty="0"/>
              <a:t>  </a:t>
            </a:r>
            <a:r>
              <a:rPr kumimoji="1" lang="en-US" altLang="ko-KR" sz="1050" dirty="0"/>
              <a:t>- </a:t>
            </a:r>
            <a:r>
              <a:rPr lang="ko-KR" altLang="en-US" sz="1050" dirty="0" err="1">
                <a:solidFill>
                  <a:prstClr val="black"/>
                </a:solidFill>
              </a:rPr>
              <a:t>송수관로</a:t>
            </a:r>
            <a:r>
              <a:rPr lang="ko-KR" altLang="en-US" sz="1050" dirty="0">
                <a:solidFill>
                  <a:prstClr val="black"/>
                </a:solidFill>
              </a:rPr>
              <a:t> </a:t>
            </a:r>
            <a:r>
              <a:rPr lang="en-US" altLang="ko-KR" sz="1050" dirty="0">
                <a:solidFill>
                  <a:prstClr val="black"/>
                </a:solidFill>
              </a:rPr>
              <a:t>1</a:t>
            </a:r>
            <a:r>
              <a:rPr lang="ko-KR" altLang="en-US" sz="1050" dirty="0">
                <a:solidFill>
                  <a:prstClr val="black"/>
                </a:solidFill>
              </a:rPr>
              <a:t>조 </a:t>
            </a:r>
            <a:r>
              <a:rPr lang="en-US" altLang="ko-KR" sz="1050" dirty="0">
                <a:solidFill>
                  <a:prstClr val="black"/>
                </a:solidFill>
              </a:rPr>
              <a:t>2.0</a:t>
            </a:r>
            <a:r>
              <a:rPr kumimoji="1" lang="ko-KR" altLang="en-US" sz="1050" dirty="0"/>
              <a:t>㎞</a:t>
            </a:r>
            <a:r>
              <a:rPr kumimoji="1" lang="en-US" altLang="ko-KR" sz="1050" dirty="0"/>
              <a:t>, </a:t>
            </a:r>
            <a:r>
              <a:rPr kumimoji="1" lang="ko-KR" altLang="en-US" sz="1050" dirty="0"/>
              <a:t>용수로 </a:t>
            </a:r>
            <a:r>
              <a:rPr kumimoji="1" lang="en-US" altLang="ko-KR" sz="1050" dirty="0"/>
              <a:t>1.3km</a:t>
            </a:r>
            <a:r>
              <a:rPr kumimoji="1" lang="ko-KR" altLang="en-US" sz="1050" spc="-122" dirty="0">
                <a:solidFill>
                  <a:prstClr val="black"/>
                </a:solidFill>
              </a:rPr>
              <a:t> </a:t>
            </a:r>
            <a:r>
              <a:rPr kumimoji="1" lang="en-US" altLang="ko-KR" sz="1050" dirty="0"/>
              <a:t> </a:t>
            </a:r>
            <a:r>
              <a:rPr kumimoji="1" lang="ko-KR" altLang="en-US" sz="1050" dirty="0"/>
              <a:t> </a:t>
            </a:r>
            <a:endParaRPr kumimoji="1" lang="en-US" altLang="ko-KR" sz="1050" dirty="0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3"/>
          <a:srcRect b="12383"/>
          <a:stretch/>
        </p:blipFill>
        <p:spPr>
          <a:xfrm>
            <a:off x="5992757" y="1545526"/>
            <a:ext cx="2495670" cy="119925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4145" y="3293584"/>
            <a:ext cx="2530145" cy="143840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1371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73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73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효율적인 농지 </a:t>
            </a:r>
            <a:r>
              <a:rPr lang="ko-KR" altLang="en-US" sz="2000" b="1" kern="0" spc="-73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관리 </a:t>
            </a:r>
            <a:r>
              <a:rPr lang="ko-KR" altLang="en-US" sz="2000" b="1" kern="0" spc="-73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체계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68870" y="2600769"/>
            <a:ext cx="5974186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농업진흥지역 관리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3"/>
            <a:ext cx="8280920" cy="1119392"/>
            <a:chOff x="251520" y="1131590"/>
            <a:chExt cx="8280920" cy="124940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우량농지 체계적 관리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38106" y="1889137"/>
              <a:ext cx="8064896" cy="4918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>
                  <a:latin typeface="+mj-lt"/>
                </a:rPr>
                <a:t> </a:t>
              </a:r>
              <a:r>
                <a:rPr kumimoji="1" lang="ko-KR" altLang="en-US" sz="1300" b="1" dirty="0" smtClean="0"/>
                <a:t>농지의 </a:t>
              </a:r>
              <a:r>
                <a:rPr kumimoji="1" lang="ko-KR" altLang="en-US" sz="1300" b="1" dirty="0"/>
                <a:t>효율적인 관리를 위한 </a:t>
              </a:r>
              <a:r>
                <a:rPr kumimoji="1" lang="ko-KR" altLang="en-US" sz="1300" b="1" dirty="0" err="1"/>
                <a:t>농지위원회</a:t>
              </a:r>
              <a:r>
                <a:rPr kumimoji="1" lang="ko-KR" altLang="en-US" sz="1300" b="1" dirty="0"/>
                <a:t> 운영</a:t>
              </a:r>
              <a:endParaRPr kumimoji="1" lang="en-US" altLang="ko-KR" sz="1300" b="1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300" b="1" dirty="0"/>
                <a:t> </a:t>
              </a:r>
              <a:r>
                <a:rPr lang="ko-KR" altLang="en-US" sz="1300" b="1" dirty="0">
                  <a:latin typeface="맑은 고딕" panose="020B0503020000020004" pitchFamily="50" charset="-127"/>
                </a:rPr>
                <a:t>농지불법행위</a:t>
              </a:r>
              <a:r>
                <a:rPr lang="en-US" altLang="ko-KR" sz="1300" b="1" dirty="0">
                  <a:latin typeface="맑은 고딕" panose="020B0503020000020004" pitchFamily="50" charset="-127"/>
                </a:rPr>
                <a:t>(</a:t>
              </a:r>
              <a:r>
                <a:rPr lang="ko-KR" altLang="en-US" sz="1300" b="1" dirty="0">
                  <a:latin typeface="맑은 고딕" panose="020B0503020000020004" pitchFamily="50" charset="-127"/>
                </a:rPr>
                <a:t>주차장</a:t>
              </a:r>
              <a:r>
                <a:rPr lang="en-US" altLang="ko-KR" sz="1300" b="1" dirty="0">
                  <a:latin typeface="맑은 고딕" panose="020B0503020000020004" pitchFamily="50" charset="-127"/>
                </a:rPr>
                <a:t>, </a:t>
              </a:r>
              <a:r>
                <a:rPr lang="ko-KR" altLang="en-US" sz="1300" b="1" dirty="0">
                  <a:latin typeface="맑은 고딕" panose="020B0503020000020004" pitchFamily="50" charset="-127"/>
                </a:rPr>
                <a:t>농막 등</a:t>
              </a:r>
              <a:r>
                <a:rPr lang="en-US" altLang="ko-KR" sz="1300" b="1" dirty="0">
                  <a:latin typeface="맑은 고딕" panose="020B0503020000020004" pitchFamily="50" charset="-127"/>
                </a:rPr>
                <a:t>)</a:t>
              </a:r>
              <a:r>
                <a:rPr lang="ko-KR" altLang="en-US" sz="1300" b="1" dirty="0">
                  <a:latin typeface="맑은 고딕" panose="020B0503020000020004" pitchFamily="50" charset="-127"/>
                </a:rPr>
                <a:t> 차단을 위한 정기적 단속 실시</a:t>
              </a:r>
              <a:endParaRPr lang="en-US" altLang="ko-KR" sz="1300" b="1" dirty="0">
                <a:latin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300" b="1" dirty="0"/>
                <a:t> </a:t>
              </a:r>
              <a:r>
                <a:rPr lang="ko-KR" altLang="en-US" sz="1300" b="1" dirty="0" err="1">
                  <a:solidFill>
                    <a:prstClr val="black"/>
                  </a:solidFill>
                </a:rPr>
                <a:t>농지대장</a:t>
              </a:r>
              <a:r>
                <a:rPr lang="ko-KR" altLang="en-US" sz="1300" b="1" dirty="0">
                  <a:solidFill>
                    <a:prstClr val="black"/>
                  </a:solidFill>
                </a:rPr>
                <a:t> 정비를 통한 농지 행정 자료 현행화</a:t>
              </a:r>
              <a:endParaRPr kumimoji="1" lang="en-US" altLang="ko-KR" sz="13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8106" y="3003798"/>
            <a:ext cx="8064896" cy="713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300" b="1" dirty="0" smtClean="0"/>
              <a:t>농업진흥지역 </a:t>
            </a:r>
            <a:r>
              <a:rPr kumimoji="1" lang="en-US" altLang="ko-KR" sz="1300" b="1" dirty="0" smtClean="0"/>
              <a:t>10,450.82ha / 40,057</a:t>
            </a:r>
            <a:r>
              <a:rPr kumimoji="1" lang="ko-KR" altLang="en-US" sz="1300" b="1" dirty="0" smtClean="0"/>
              <a:t>필지</a:t>
            </a:r>
            <a:endParaRPr kumimoji="1" lang="en-US" altLang="ko-KR" sz="1300" b="1" dirty="0"/>
          </a:p>
          <a:p>
            <a:pPr fontAlgn="base">
              <a:lnSpc>
                <a:spcPct val="150000"/>
              </a:lnSpc>
            </a:pPr>
            <a:r>
              <a:rPr kumimoji="1" lang="en-US" altLang="ko-KR" sz="1100" b="1" dirty="0" smtClean="0"/>
              <a:t> </a:t>
            </a:r>
            <a:r>
              <a:rPr lang="en-US" altLang="ko-KR" sz="1200" dirty="0" smtClean="0">
                <a:solidFill>
                  <a:prstClr val="black"/>
                </a:solidFill>
              </a:rPr>
              <a:t>- </a:t>
            </a:r>
            <a:r>
              <a:rPr lang="ko-KR" altLang="en-US" sz="1200" dirty="0"/>
              <a:t>농업진흥구역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10,003.02ha / </a:t>
            </a:r>
            <a:r>
              <a:rPr lang="en-US" altLang="ko-KR" sz="1200" dirty="0"/>
              <a:t>36,945</a:t>
            </a:r>
            <a:r>
              <a:rPr lang="ko-KR" altLang="en-US" sz="1200" dirty="0" smtClean="0"/>
              <a:t>필지</a:t>
            </a:r>
            <a:endParaRPr lang="en-US" altLang="ko-KR" sz="1200" dirty="0" smtClean="0"/>
          </a:p>
          <a:p>
            <a:pPr fontAlgn="base">
              <a:lnSpc>
                <a:spcPct val="150000"/>
              </a:lnSpc>
            </a:pPr>
            <a:r>
              <a:rPr kumimoji="1" lang="en-US" altLang="ko-KR" sz="1200" dirty="0" smtClean="0"/>
              <a:t> </a:t>
            </a:r>
            <a:r>
              <a:rPr lang="en-US" altLang="ko-KR" sz="1200" dirty="0" smtClean="0">
                <a:solidFill>
                  <a:prstClr val="black"/>
                </a:solidFill>
              </a:rPr>
              <a:t>- </a:t>
            </a:r>
            <a:r>
              <a:rPr lang="ko-KR" altLang="en-US" sz="1200" dirty="0" smtClean="0"/>
              <a:t>농업보호구역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447.80ha / 3,112</a:t>
            </a:r>
            <a:r>
              <a:rPr lang="ko-KR" altLang="en-US" sz="1200" dirty="0" smtClean="0"/>
              <a:t>필지</a:t>
            </a:r>
            <a:endParaRPr lang="ko-KR" altLang="en-US" sz="1200" dirty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873979"/>
            <a:ext cx="5991536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농지의 </a:t>
            </a:r>
            <a:r>
              <a:rPr lang="ko-KR" altLang="en-US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보호육성</a:t>
            </a:r>
            <a:endParaRPr lang="ko-KR" altLang="en-US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38106" y="4398040"/>
            <a:ext cx="3907086" cy="3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300" b="1" dirty="0" smtClean="0"/>
              <a:t>농지이용실태조사 </a:t>
            </a:r>
            <a:r>
              <a:rPr lang="ko-KR" altLang="en-US" sz="1300" b="1" dirty="0"/>
              <a:t>지원</a:t>
            </a:r>
            <a:r>
              <a:rPr lang="en-US" altLang="ko-KR" sz="1300" b="1" dirty="0"/>
              <a:t> : 12</a:t>
            </a:r>
            <a:r>
              <a:rPr lang="ko-KR" altLang="en-US" sz="1300" b="1" dirty="0" smtClean="0"/>
              <a:t>명 </a:t>
            </a:r>
            <a:r>
              <a:rPr lang="en-US" altLang="ko-KR" sz="1300" b="1" dirty="0" smtClean="0"/>
              <a:t>/ 104</a:t>
            </a:r>
            <a:r>
              <a:rPr lang="ko-KR" altLang="en-US" sz="1300" b="1" dirty="0" smtClean="0"/>
              <a:t>백만원</a:t>
            </a:r>
            <a:endParaRPr lang="en-US" altLang="ko-KR" sz="13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b="1" dirty="0" smtClean="0"/>
              <a:t> </a:t>
            </a:r>
            <a:r>
              <a:rPr lang="ko-KR" altLang="en-US" sz="1300" b="1" dirty="0" err="1" smtClean="0"/>
              <a:t>농지위원회</a:t>
            </a:r>
            <a:r>
              <a:rPr lang="ko-KR" altLang="en-US" sz="1300" b="1" dirty="0" smtClean="0"/>
              <a:t> 운영 </a:t>
            </a:r>
            <a:r>
              <a:rPr lang="en-US" altLang="ko-KR" sz="1300" b="1" dirty="0" smtClean="0"/>
              <a:t>: 11</a:t>
            </a:r>
            <a:r>
              <a:rPr lang="ko-KR" altLang="en-US" sz="1300" b="1" dirty="0" smtClean="0"/>
              <a:t>개소 </a:t>
            </a:r>
            <a:r>
              <a:rPr lang="en-US" altLang="ko-KR" sz="1300" b="1" dirty="0" smtClean="0"/>
              <a:t>/ 134</a:t>
            </a:r>
            <a:r>
              <a:rPr lang="ko-KR" altLang="en-US" sz="1300" b="1" dirty="0" smtClean="0"/>
              <a:t>백만원</a:t>
            </a:r>
            <a:endParaRPr lang="en-US" altLang="ko-KR" sz="1300" b="1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559783"/>
            <a:ext cx="2137804" cy="1380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3590703"/>
            <a:ext cx="2016224" cy="128663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6220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54618" y="1211608"/>
            <a:ext cx="8459636" cy="388042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파주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농특산물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마케팅 전략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43976" y="3279051"/>
            <a:ext cx="8280920" cy="32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고품질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파주농산물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유통 기반 구축</a:t>
            </a:r>
            <a:endParaRPr lang="ko-KR" altLang="en-US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3"/>
            <a:ext cx="8280920" cy="324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파주 </a:t>
            </a:r>
            <a:r>
              <a:rPr lang="ko-KR" altLang="en-US" b="1" dirty="0" err="1">
                <a:solidFill>
                  <a:schemeClr val="tx1"/>
                </a:solidFill>
                <a:latin typeface="+mn-ea"/>
              </a:rPr>
              <a:t>농특산물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 브랜드 인식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제고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02666" y="1552628"/>
            <a:ext cx="5966083" cy="1517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733" b="1" dirty="0"/>
              <a:t> </a:t>
            </a:r>
            <a:r>
              <a:rPr kumimoji="1" lang="ko-KR" altLang="en-US" sz="1300" b="1" dirty="0"/>
              <a:t>최고품질 </a:t>
            </a:r>
            <a:r>
              <a:rPr kumimoji="1" lang="ko-KR" altLang="en-US" sz="1300" b="1" dirty="0" err="1"/>
              <a:t>파주쌀</a:t>
            </a:r>
            <a:r>
              <a:rPr kumimoji="1" lang="ko-KR" altLang="en-US" sz="1300" b="1" dirty="0"/>
              <a:t> 육성 지원 </a:t>
            </a:r>
            <a:r>
              <a:rPr kumimoji="1" lang="en-US" altLang="ko-KR" sz="1300" b="1" dirty="0"/>
              <a:t>: 560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kumimoji="1" lang="en-US" altLang="ko-KR" sz="1300" b="1" dirty="0"/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 err="1">
                <a:solidFill>
                  <a:prstClr val="black"/>
                </a:solidFill>
              </a:rPr>
              <a:t>파주쌀</a:t>
            </a:r>
            <a:r>
              <a:rPr lang="ko-KR" altLang="en-US" sz="1200" dirty="0">
                <a:solidFill>
                  <a:prstClr val="black"/>
                </a:solidFill>
              </a:rPr>
              <a:t> 대중매체 홍보 확대 </a:t>
            </a:r>
            <a:r>
              <a:rPr lang="en-US" altLang="ko-KR" sz="1200" dirty="0">
                <a:solidFill>
                  <a:prstClr val="black"/>
                </a:solidFill>
              </a:rPr>
              <a:t>: 6</a:t>
            </a:r>
            <a:r>
              <a:rPr lang="ko-KR" altLang="en-US" sz="1200" dirty="0">
                <a:solidFill>
                  <a:prstClr val="black"/>
                </a:solidFill>
              </a:rPr>
              <a:t>개 매체 </a:t>
            </a:r>
            <a:r>
              <a:rPr lang="en-US" altLang="ko-KR" sz="1200" dirty="0">
                <a:solidFill>
                  <a:prstClr val="black"/>
                </a:solidFill>
              </a:rPr>
              <a:t>/ 440</a:t>
            </a:r>
            <a:r>
              <a:rPr lang="ko-KR" altLang="en-US" sz="1200" dirty="0">
                <a:solidFill>
                  <a:prstClr val="black"/>
                </a:solidFill>
              </a:rPr>
              <a:t>백만원</a:t>
            </a: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/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 err="1">
                <a:solidFill>
                  <a:prstClr val="black"/>
                </a:solidFill>
              </a:rPr>
              <a:t>파주쌀</a:t>
            </a:r>
            <a:r>
              <a:rPr lang="ko-KR" altLang="en-US" sz="1200" dirty="0">
                <a:solidFill>
                  <a:prstClr val="black"/>
                </a:solidFill>
              </a:rPr>
              <a:t> 사용 음식점 차액 지원 </a:t>
            </a:r>
            <a:r>
              <a:rPr lang="en-US" altLang="ko-KR" sz="1200" dirty="0">
                <a:solidFill>
                  <a:prstClr val="black"/>
                </a:solidFill>
              </a:rPr>
              <a:t>: </a:t>
            </a:r>
            <a:r>
              <a:rPr lang="en-US" altLang="ko-KR" sz="1200" dirty="0" smtClean="0">
                <a:solidFill>
                  <a:prstClr val="black"/>
                </a:solidFill>
              </a:rPr>
              <a:t>24,000</a:t>
            </a:r>
            <a:r>
              <a:rPr lang="ko-KR" altLang="en-US" sz="1200" dirty="0" smtClean="0">
                <a:solidFill>
                  <a:prstClr val="black"/>
                </a:solidFill>
              </a:rPr>
              <a:t>포</a:t>
            </a:r>
            <a:r>
              <a:rPr lang="en-US" altLang="ko-KR" sz="1200" dirty="0" smtClean="0">
                <a:solidFill>
                  <a:prstClr val="black"/>
                </a:solidFill>
              </a:rPr>
              <a:t>(20kg)</a:t>
            </a:r>
            <a:r>
              <a:rPr lang="ko-KR" altLang="en-US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/ 120</a:t>
            </a:r>
            <a:r>
              <a:rPr lang="ko-KR" altLang="en-US" sz="1200" dirty="0" smtClean="0">
                <a:solidFill>
                  <a:prstClr val="black"/>
                </a:solidFill>
              </a:rPr>
              <a:t>백만원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2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/>
              <a:t> 파주 농산물 브랜드 인지도 강화 및 직거래 활성화 </a:t>
            </a:r>
            <a:r>
              <a:rPr kumimoji="1" lang="en-US" altLang="ko-KR" sz="1300" b="1" dirty="0"/>
              <a:t>: 4</a:t>
            </a:r>
            <a:r>
              <a:rPr kumimoji="1" lang="ko-KR" altLang="en-US" sz="1300" b="1" dirty="0"/>
              <a:t>개 사업 </a:t>
            </a:r>
            <a:r>
              <a:rPr kumimoji="1" lang="en-US" altLang="ko-KR" sz="1300" b="1" dirty="0"/>
              <a:t>/ 934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kumimoji="1" lang="en-US" altLang="ko-KR" sz="1300" b="1" dirty="0"/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 err="1">
                <a:solidFill>
                  <a:prstClr val="black"/>
                </a:solidFill>
              </a:rPr>
              <a:t>장단삼백</a:t>
            </a:r>
            <a:r>
              <a:rPr lang="ko-KR" altLang="en-US" sz="1200" dirty="0">
                <a:solidFill>
                  <a:prstClr val="black"/>
                </a:solidFill>
              </a:rPr>
              <a:t> 포장재</a:t>
            </a:r>
            <a:r>
              <a:rPr lang="en-US" altLang="ko-KR" sz="1200" dirty="0">
                <a:solidFill>
                  <a:prstClr val="black"/>
                </a:solidFill>
              </a:rPr>
              <a:t>, G</a:t>
            </a:r>
            <a:r>
              <a:rPr lang="ko-KR" altLang="en-US" sz="1200" dirty="0">
                <a:solidFill>
                  <a:prstClr val="black"/>
                </a:solidFill>
              </a:rPr>
              <a:t>마크 포장재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도매시장 </a:t>
            </a:r>
            <a:r>
              <a:rPr lang="ko-KR" altLang="en-US" sz="1200" dirty="0" err="1">
                <a:solidFill>
                  <a:prstClr val="black"/>
                </a:solidFill>
              </a:rPr>
              <a:t>출하용</a:t>
            </a:r>
            <a:r>
              <a:rPr lang="ko-KR" altLang="en-US" sz="1200" dirty="0">
                <a:solidFill>
                  <a:prstClr val="black"/>
                </a:solidFill>
              </a:rPr>
              <a:t> 포장재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저온저장고 지원</a:t>
            </a:r>
            <a:endParaRPr lang="en-US" altLang="ko-KR" sz="12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/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 err="1">
                <a:solidFill>
                  <a:prstClr val="black"/>
                </a:solidFill>
              </a:rPr>
              <a:t>농특산물</a:t>
            </a:r>
            <a:r>
              <a:rPr lang="ko-KR" altLang="en-US" sz="1200" dirty="0">
                <a:solidFill>
                  <a:prstClr val="black"/>
                </a:solidFill>
              </a:rPr>
              <a:t> 소비촉진 홍보 및 행사 참여 </a:t>
            </a:r>
            <a:r>
              <a:rPr lang="en-US" altLang="ko-KR" sz="1200" dirty="0">
                <a:solidFill>
                  <a:prstClr val="black"/>
                </a:solidFill>
              </a:rPr>
              <a:t>: 36</a:t>
            </a:r>
            <a:r>
              <a:rPr lang="ko-KR" altLang="en-US" sz="1200" dirty="0">
                <a:solidFill>
                  <a:prstClr val="black"/>
                </a:solidFill>
              </a:rPr>
              <a:t>백만원</a:t>
            </a:r>
            <a:endParaRPr lang="en-US" altLang="ko-KR" sz="1200" dirty="0">
              <a:solidFill>
                <a:prstClr val="black"/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5" y="1541542"/>
            <a:ext cx="2376967" cy="1640474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402666" y="3603051"/>
            <a:ext cx="783829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/>
              <a:t> 안전농산물 생산 및 유통 인프라 확대 </a:t>
            </a:r>
            <a:r>
              <a:rPr kumimoji="1" lang="en-US" altLang="ko-KR" sz="1300" b="1" dirty="0"/>
              <a:t>: 4</a:t>
            </a:r>
            <a:r>
              <a:rPr kumimoji="1" lang="ko-KR" altLang="en-US" sz="1300" b="1" dirty="0" err="1"/>
              <a:t>개사업</a:t>
            </a:r>
            <a:r>
              <a:rPr kumimoji="1" lang="ko-KR" altLang="en-US" sz="1300" b="1" dirty="0"/>
              <a:t> </a:t>
            </a:r>
            <a:r>
              <a:rPr kumimoji="1" lang="en-US" altLang="ko-KR" sz="1300" b="1" dirty="0"/>
              <a:t>/ 215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kumimoji="1" lang="en-US" altLang="ko-KR" sz="1300" b="1" dirty="0"/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G</a:t>
            </a:r>
            <a:r>
              <a:rPr lang="ko-KR" altLang="en-US" sz="1200" dirty="0">
                <a:solidFill>
                  <a:prstClr val="black"/>
                </a:solidFill>
              </a:rPr>
              <a:t>마크 경쟁력 제고</a:t>
            </a:r>
            <a:r>
              <a:rPr lang="en-US" altLang="ko-KR" sz="1200" dirty="0">
                <a:solidFill>
                  <a:prstClr val="black"/>
                </a:solidFill>
              </a:rPr>
              <a:t>, GAP </a:t>
            </a:r>
            <a:r>
              <a:rPr lang="ko-KR" altLang="en-US" sz="1200" dirty="0">
                <a:solidFill>
                  <a:prstClr val="black"/>
                </a:solidFill>
              </a:rPr>
              <a:t>안정성 검사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친환경 농산물 </a:t>
            </a:r>
            <a:r>
              <a:rPr lang="ko-KR" altLang="en-US" sz="1200" dirty="0" err="1">
                <a:solidFill>
                  <a:prstClr val="black"/>
                </a:solidFill>
              </a:rPr>
              <a:t>택배비</a:t>
            </a:r>
            <a:r>
              <a:rPr lang="ko-KR" altLang="en-US" sz="1200" dirty="0">
                <a:solidFill>
                  <a:prstClr val="black"/>
                </a:solidFill>
              </a:rPr>
              <a:t> 지원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농산물 원산지 표시 감시원 </a:t>
            </a:r>
            <a:r>
              <a:rPr lang="ko-KR" altLang="en-US" sz="1200" dirty="0" smtClean="0">
                <a:solidFill>
                  <a:prstClr val="black"/>
                </a:solidFill>
              </a:rPr>
              <a:t>운영</a:t>
            </a:r>
            <a:endParaRPr lang="en-US" altLang="ko-KR" sz="200" b="1" dirty="0">
              <a:solidFill>
                <a:prstClr val="black"/>
              </a:solidFill>
            </a:endParaRPr>
          </a:p>
          <a:p>
            <a:pPr marL="185732" indent="-18573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300" b="1" dirty="0"/>
              <a:t>농산물 식품가공산업 활성화 </a:t>
            </a:r>
            <a:r>
              <a:rPr kumimoji="1" lang="en-US" altLang="ko-KR" sz="1300" b="1" dirty="0"/>
              <a:t>: 3</a:t>
            </a:r>
            <a:r>
              <a:rPr kumimoji="1" lang="ko-KR" altLang="en-US" sz="1300" b="1" dirty="0" err="1"/>
              <a:t>개사업</a:t>
            </a:r>
            <a:r>
              <a:rPr kumimoji="1" lang="ko-KR" altLang="en-US" sz="1300" b="1" dirty="0"/>
              <a:t> </a:t>
            </a:r>
            <a:r>
              <a:rPr kumimoji="1" lang="en-US" altLang="ko-KR" sz="1300" b="1" dirty="0"/>
              <a:t>/ 188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kumimoji="1" lang="en-US" altLang="ko-KR" sz="1200" b="1" dirty="0">
                <a:solidFill>
                  <a:prstClr val="black"/>
                </a:solidFill>
              </a:rPr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 err="1">
                <a:solidFill>
                  <a:prstClr val="black"/>
                </a:solidFill>
              </a:rPr>
              <a:t>농식품</a:t>
            </a:r>
            <a:r>
              <a:rPr lang="ko-KR" altLang="en-US" sz="1200" dirty="0">
                <a:solidFill>
                  <a:prstClr val="black"/>
                </a:solidFill>
              </a:rPr>
              <a:t> 시설 개선 지원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</a:rPr>
              <a:t>쌀 가공업체 </a:t>
            </a:r>
            <a:r>
              <a:rPr lang="ko-KR" altLang="en-US" sz="1200" dirty="0">
                <a:solidFill>
                  <a:prstClr val="black"/>
                </a:solidFill>
              </a:rPr>
              <a:t>경기미 구매 차액 지원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 err="1">
                <a:solidFill>
                  <a:prstClr val="black"/>
                </a:solidFill>
              </a:rPr>
              <a:t>전통주</a:t>
            </a:r>
            <a:r>
              <a:rPr lang="ko-KR" altLang="en-US" sz="1200" dirty="0">
                <a:solidFill>
                  <a:prstClr val="black"/>
                </a:solidFill>
              </a:rPr>
              <a:t> 소비 활성화 </a:t>
            </a:r>
            <a:r>
              <a:rPr lang="ko-KR" altLang="en-US" sz="1200" dirty="0" smtClean="0">
                <a:solidFill>
                  <a:prstClr val="black"/>
                </a:solidFill>
              </a:rPr>
              <a:t>지원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300" b="1" dirty="0" smtClean="0"/>
              <a:t>체계적 수출 촉진을 통한 </a:t>
            </a:r>
            <a:r>
              <a:rPr kumimoji="1" lang="ko-KR" altLang="en-US" sz="1300" b="1" dirty="0" err="1" smtClean="0"/>
              <a:t>수출농산물</a:t>
            </a:r>
            <a:r>
              <a:rPr kumimoji="1" lang="ko-KR" altLang="en-US" sz="1300" b="1" dirty="0" smtClean="0"/>
              <a:t> 육성 </a:t>
            </a:r>
            <a:r>
              <a:rPr kumimoji="1" lang="en-US" altLang="ko-KR" sz="1300" b="1" dirty="0" smtClean="0"/>
              <a:t>: 3</a:t>
            </a:r>
            <a:r>
              <a:rPr kumimoji="1" lang="ko-KR" altLang="en-US" sz="1300" b="1" dirty="0" err="1" smtClean="0"/>
              <a:t>개사업</a:t>
            </a:r>
            <a:r>
              <a:rPr kumimoji="1" lang="ko-KR" altLang="en-US" sz="1300" b="1" dirty="0" smtClean="0"/>
              <a:t> </a:t>
            </a:r>
            <a:r>
              <a:rPr kumimoji="1" lang="en-US" altLang="ko-KR" sz="1300" b="1" dirty="0"/>
              <a:t>/ </a:t>
            </a:r>
            <a:r>
              <a:rPr kumimoji="1" lang="en-US" altLang="ko-KR" sz="1300" b="1" dirty="0" smtClean="0"/>
              <a:t>245</a:t>
            </a:r>
            <a:r>
              <a:rPr kumimoji="1" lang="ko-KR" altLang="en-US" sz="1300" b="1" dirty="0" smtClean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94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농특산물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안정적 생산기반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44775" y="3313547"/>
            <a:ext cx="8280920" cy="324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원예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과수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특용작물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현대화사업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지원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2458039"/>
            <a:chOff x="251520" y="1131591"/>
            <a:chExt cx="8280920" cy="269358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355047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친환경농업 확대를 위한 기반조성 및 기자재 지원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93698" y="1470117"/>
              <a:ext cx="8064896" cy="2355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300" b="1" dirty="0" smtClean="0"/>
                <a:t> 소모성 </a:t>
              </a:r>
              <a:r>
                <a:rPr kumimoji="1" lang="ko-KR" altLang="en-US" sz="1300" b="1" dirty="0"/>
                <a:t>자재 지원을 통한 </a:t>
              </a:r>
              <a:r>
                <a:rPr kumimoji="1" lang="ko-KR" altLang="en-US" sz="1300" b="1" dirty="0" smtClean="0"/>
                <a:t>친환경 농업인의 </a:t>
              </a:r>
              <a:r>
                <a:rPr kumimoji="1" lang="ko-KR" altLang="en-US" sz="1300" b="1" dirty="0"/>
                <a:t>경영 부담 감소 </a:t>
              </a:r>
              <a:r>
                <a:rPr kumimoji="1" lang="en-US" altLang="ko-KR" sz="1300" b="1" dirty="0"/>
                <a:t>: 8</a:t>
              </a:r>
              <a:r>
                <a:rPr kumimoji="1" lang="ko-KR" altLang="en-US" sz="1300" b="1" dirty="0"/>
                <a:t>개 사업 </a:t>
              </a:r>
              <a:r>
                <a:rPr kumimoji="1" lang="en-US" altLang="ko-KR" sz="1300" b="1" dirty="0"/>
                <a:t>/ 1,507</a:t>
              </a:r>
              <a:r>
                <a:rPr kumimoji="1" lang="ko-KR" altLang="en-US" sz="1300" b="1" dirty="0"/>
                <a:t>백만원</a:t>
              </a:r>
              <a:endParaRPr kumimoji="1" lang="en-US" altLang="ko-KR" sz="1300" b="1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000" dirty="0"/>
                <a:t> </a:t>
              </a:r>
              <a:r>
                <a:rPr lang="en-US" altLang="ko-KR" sz="1200" dirty="0">
                  <a:solidFill>
                    <a:prstClr val="black"/>
                  </a:solidFill>
                </a:rPr>
                <a:t>- </a:t>
              </a:r>
              <a:r>
                <a:rPr lang="ko-KR" altLang="en-US" sz="1200" dirty="0">
                  <a:solidFill>
                    <a:prstClr val="black"/>
                  </a:solidFill>
                </a:rPr>
                <a:t>무기</a:t>
              </a:r>
              <a:r>
                <a:rPr lang="en-US" altLang="ko-KR" sz="1200" dirty="0"/>
                <a:t>·</a:t>
              </a:r>
              <a:r>
                <a:rPr lang="ko-KR" altLang="en-US" sz="1200" dirty="0"/>
                <a:t>유기질비료</a:t>
              </a:r>
              <a:r>
                <a:rPr lang="en-US" altLang="ko-KR" sz="1200" dirty="0"/>
                <a:t>, </a:t>
              </a:r>
              <a:r>
                <a:rPr lang="ko-KR" altLang="en-US" sz="1200" dirty="0" smtClean="0"/>
                <a:t>왕우렁이농법</a:t>
              </a:r>
              <a:r>
                <a:rPr lang="en-US" altLang="ko-KR" sz="1200" dirty="0" smtClean="0"/>
                <a:t>, </a:t>
              </a:r>
              <a:r>
                <a:rPr lang="ko-KR" altLang="en-US" sz="1200" dirty="0" err="1" smtClean="0"/>
                <a:t>우량못자리</a:t>
              </a:r>
              <a:r>
                <a:rPr lang="ko-KR" altLang="en-US" sz="1200" dirty="0" smtClean="0"/>
                <a:t> </a:t>
              </a:r>
              <a:r>
                <a:rPr lang="ko-KR" altLang="en-US" sz="1200" dirty="0" err="1" smtClean="0"/>
                <a:t>상토</a:t>
              </a:r>
              <a:r>
                <a:rPr lang="ko-KR" altLang="en-US" sz="1200" dirty="0" smtClean="0"/>
                <a:t> </a:t>
              </a:r>
              <a:r>
                <a:rPr lang="ko-KR" altLang="en-US" sz="1200" dirty="0"/>
                <a:t>등</a:t>
              </a:r>
              <a:r>
                <a:rPr kumimoji="1" lang="ko-KR" altLang="en-US" sz="1300" b="1" dirty="0" smtClean="0">
                  <a:ea typeface="+mj-ea"/>
                </a:rPr>
                <a:t> </a:t>
              </a:r>
              <a:endParaRPr kumimoji="1" lang="en-US" altLang="ko-KR" sz="1300" b="1" dirty="0" smtClean="0">
                <a:ea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300" b="1" dirty="0" smtClean="0">
                  <a:ea typeface="+mj-ea"/>
                </a:rPr>
                <a:t> 환경친화적 농업기반 육성 지원 </a:t>
              </a:r>
              <a:r>
                <a:rPr kumimoji="1" lang="en-US" altLang="ko-KR" sz="1300" b="1" dirty="0" smtClean="0">
                  <a:ea typeface="+mj-ea"/>
                </a:rPr>
                <a:t>: 6</a:t>
              </a:r>
              <a:r>
                <a:rPr kumimoji="1" lang="ko-KR" altLang="en-US" sz="1300" b="1" dirty="0" smtClean="0">
                  <a:ea typeface="+mj-ea"/>
                </a:rPr>
                <a:t>개 사업 </a:t>
              </a:r>
              <a:r>
                <a:rPr kumimoji="1" lang="en-US" altLang="ko-KR" sz="1300" b="1" dirty="0" smtClean="0">
                  <a:ea typeface="+mj-ea"/>
                </a:rPr>
                <a:t>/ 1,002</a:t>
              </a:r>
              <a:r>
                <a:rPr kumimoji="1" lang="ko-KR" altLang="en-US" sz="1300" b="1" dirty="0" smtClean="0">
                  <a:ea typeface="+mj-ea"/>
                </a:rPr>
                <a:t>백만원</a:t>
              </a:r>
              <a:endParaRPr kumimoji="1" lang="en-US" altLang="ko-KR" sz="1300" b="1" dirty="0">
                <a:ea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100" dirty="0"/>
                <a:t> 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친환경농업 </a:t>
              </a:r>
              <a:r>
                <a:rPr lang="ko-KR" altLang="en-US" sz="1200" dirty="0" err="1" smtClean="0">
                  <a:solidFill>
                    <a:prstClr val="black"/>
                  </a:solidFill>
                </a:rPr>
                <a:t>직불금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 지원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200" dirty="0" err="1" smtClean="0">
                  <a:solidFill>
                    <a:prstClr val="black"/>
                  </a:solidFill>
                </a:rPr>
                <a:t>환경친화형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200" dirty="0" err="1" smtClean="0">
                  <a:solidFill>
                    <a:prstClr val="black"/>
                  </a:solidFill>
                </a:rPr>
                <a:t>농자재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 지원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유기농업자재 지원 등</a:t>
              </a:r>
              <a:endParaRPr lang="en-US" altLang="ko-KR" sz="120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300" b="1" dirty="0" smtClean="0">
                  <a:ea typeface="+mj-ea"/>
                </a:rPr>
                <a:t> </a:t>
              </a:r>
              <a:r>
                <a:rPr kumimoji="1" lang="ko-KR" altLang="en-US" sz="1300" b="1" dirty="0" err="1" smtClean="0">
                  <a:ea typeface="+mj-ea"/>
                </a:rPr>
                <a:t>고령농</a:t>
              </a:r>
              <a:r>
                <a:rPr lang="en-US" altLang="ko-KR" sz="1300" b="1" dirty="0" smtClean="0">
                  <a:ea typeface="+mj-ea"/>
                </a:rPr>
                <a:t> · </a:t>
              </a:r>
              <a:r>
                <a:rPr lang="ko-KR" altLang="en-US" sz="1300" b="1" dirty="0" smtClean="0">
                  <a:ea typeface="+mj-ea"/>
                </a:rPr>
                <a:t>취약계층을 위한 영농지원 </a:t>
              </a:r>
              <a:r>
                <a:rPr kumimoji="1" lang="en-US" altLang="ko-KR" sz="1300" b="1" dirty="0" smtClean="0">
                  <a:ea typeface="+mj-ea"/>
                </a:rPr>
                <a:t>: 4</a:t>
              </a:r>
              <a:r>
                <a:rPr kumimoji="1" lang="ko-KR" altLang="en-US" sz="1300" b="1" dirty="0" smtClean="0">
                  <a:ea typeface="+mj-ea"/>
                </a:rPr>
                <a:t>개 사업 </a:t>
              </a:r>
              <a:r>
                <a:rPr kumimoji="1" lang="en-US" altLang="ko-KR" sz="1300" b="1" dirty="0" smtClean="0">
                  <a:ea typeface="+mj-ea"/>
                </a:rPr>
                <a:t>/ 915</a:t>
              </a:r>
              <a:r>
                <a:rPr kumimoji="1" lang="ko-KR" altLang="en-US" sz="1300" b="1" dirty="0" smtClean="0">
                  <a:ea typeface="+mj-ea"/>
                </a:rPr>
                <a:t>백만원</a:t>
              </a:r>
              <a:endParaRPr kumimoji="1" lang="en-US" altLang="ko-KR" sz="1300" b="1" dirty="0" smtClean="0">
                <a:ea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100" dirty="0" smtClean="0"/>
                <a:t> 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200" dirty="0" smtClean="0"/>
                <a:t>고령 영세농 모판</a:t>
              </a:r>
              <a:r>
                <a:rPr lang="en-US" altLang="ko-KR" sz="1200" dirty="0" smtClean="0"/>
                <a:t>(</a:t>
              </a:r>
              <a:r>
                <a:rPr lang="ko-KR" altLang="en-US" sz="1200" dirty="0" smtClean="0"/>
                <a:t>육묘</a:t>
              </a:r>
              <a:r>
                <a:rPr lang="en-US" altLang="ko-KR" sz="1200" dirty="0" smtClean="0"/>
                <a:t>), </a:t>
              </a:r>
              <a:r>
                <a:rPr lang="ko-KR" altLang="en-US" sz="1200" dirty="0" smtClean="0"/>
                <a:t>농업용 관리기 등 소형 농기계</a:t>
              </a:r>
              <a:r>
                <a:rPr lang="en-US" altLang="ko-KR" sz="1200" dirty="0" smtClean="0"/>
                <a:t>, </a:t>
              </a:r>
              <a:r>
                <a:rPr lang="ko-KR" altLang="en-US" sz="1200" dirty="0" smtClean="0"/>
                <a:t>트랙터 </a:t>
              </a:r>
              <a:r>
                <a:rPr lang="ko-KR" altLang="en-US" sz="1200" dirty="0" err="1" smtClean="0"/>
                <a:t>탈부착기</a:t>
              </a:r>
              <a:r>
                <a:rPr lang="ko-KR" altLang="en-US" sz="1200" dirty="0" smtClean="0"/>
                <a:t> 등</a:t>
              </a:r>
              <a:endParaRPr lang="en-US" altLang="ko-KR" sz="1200" dirty="0"/>
            </a:p>
            <a:p>
              <a:pPr>
                <a:lnSpc>
                  <a:spcPct val="150000"/>
                </a:lnSpc>
              </a:pPr>
              <a:endParaRPr lang="en-US" altLang="ko-KR" sz="1300" b="1" dirty="0" smtClean="0">
                <a:solidFill>
                  <a:prstClr val="black"/>
                </a:solidFill>
                <a:latin typeface="+mn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0411" y="1689610"/>
            <a:ext cx="1372028" cy="14041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88941" y="3506209"/>
            <a:ext cx="6839060" cy="1560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00" b="1" dirty="0" smtClean="0"/>
              <a:t> 국산 </a:t>
            </a:r>
            <a:r>
              <a:rPr kumimoji="1" lang="ko-KR" altLang="en-US" sz="1300" b="1" dirty="0"/>
              <a:t>고품질 </a:t>
            </a:r>
            <a:r>
              <a:rPr kumimoji="1" lang="ko-KR" altLang="en-US" sz="1300" b="1" dirty="0" err="1"/>
              <a:t>밭작물</a:t>
            </a:r>
            <a:r>
              <a:rPr kumimoji="1" lang="ko-KR" altLang="en-US" sz="1300" b="1" dirty="0"/>
              <a:t> 식량자급률 향상 도모 </a:t>
            </a:r>
            <a:r>
              <a:rPr kumimoji="1" lang="en-US" altLang="ko-KR" sz="1300" b="1" dirty="0"/>
              <a:t>: 5</a:t>
            </a:r>
            <a:r>
              <a:rPr kumimoji="1" lang="ko-KR" altLang="en-US" sz="1300" b="1" dirty="0"/>
              <a:t>개 사업 </a:t>
            </a:r>
            <a:r>
              <a:rPr kumimoji="1" lang="en-US" altLang="ko-KR" sz="1300" b="1" dirty="0"/>
              <a:t>/ 2,367</a:t>
            </a:r>
            <a:r>
              <a:rPr kumimoji="1" lang="ko-KR" altLang="en-US" sz="1300" b="1" dirty="0"/>
              <a:t>백만원</a:t>
            </a:r>
            <a:endParaRPr kumimoji="1" lang="en-US" altLang="ko-KR" sz="1300" b="1" dirty="0"/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prstClr val="black"/>
                </a:solidFill>
              </a:rPr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>
                <a:solidFill>
                  <a:prstClr val="black"/>
                </a:solidFill>
              </a:rPr>
              <a:t>전략작물직불금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>
                <a:solidFill>
                  <a:prstClr val="black"/>
                </a:solidFill>
              </a:rPr>
              <a:t>칼슘유황비료 공급</a:t>
            </a:r>
            <a:r>
              <a:rPr lang="en-US" altLang="ko-KR" sz="1200" dirty="0">
                <a:solidFill>
                  <a:prstClr val="black"/>
                </a:solidFill>
              </a:rPr>
              <a:t>, </a:t>
            </a:r>
            <a:r>
              <a:rPr lang="ko-KR" altLang="en-US" sz="1200" dirty="0" err="1">
                <a:solidFill>
                  <a:prstClr val="black"/>
                </a:solidFill>
              </a:rPr>
              <a:t>고추비가림</a:t>
            </a:r>
            <a:r>
              <a:rPr lang="ko-KR" altLang="en-US" sz="1200" dirty="0">
                <a:solidFill>
                  <a:prstClr val="black"/>
                </a:solidFill>
              </a:rPr>
              <a:t> </a:t>
            </a:r>
            <a:r>
              <a:rPr lang="ko-KR" altLang="en-US" sz="1200" dirty="0" err="1">
                <a:solidFill>
                  <a:prstClr val="black"/>
                </a:solidFill>
              </a:rPr>
              <a:t>재배시설</a:t>
            </a:r>
            <a:r>
              <a:rPr lang="ko-KR" altLang="en-US" sz="1200" dirty="0">
                <a:solidFill>
                  <a:prstClr val="black"/>
                </a:solidFill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</a:rPr>
              <a:t>지원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시설원예 </a:t>
            </a:r>
            <a:r>
              <a:rPr kumimoji="1" lang="ko-KR" altLang="en-US" sz="1200" b="1" dirty="0"/>
              <a:t>및 특용작물 현대화를 통한 고소득 생산체계 구축 </a:t>
            </a:r>
            <a:r>
              <a:rPr kumimoji="1" lang="en-US" altLang="ko-KR" sz="1200" b="1" dirty="0"/>
              <a:t>: 4</a:t>
            </a:r>
            <a:r>
              <a:rPr kumimoji="1" lang="ko-KR" altLang="en-US" sz="1200" b="1" dirty="0"/>
              <a:t>개 사업 </a:t>
            </a:r>
            <a:r>
              <a:rPr kumimoji="1" lang="en-US" altLang="ko-KR" sz="1200" b="1" dirty="0"/>
              <a:t>/ 725</a:t>
            </a:r>
            <a:r>
              <a:rPr kumimoji="1" lang="ko-KR" altLang="en-US" sz="1200" b="1" dirty="0"/>
              <a:t>백만원</a:t>
            </a:r>
            <a:endParaRPr kumimoji="1" lang="en-US" altLang="ko-KR" sz="1200" b="1" dirty="0"/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prstClr val="black"/>
                </a:solidFill>
              </a:rPr>
              <a:t> </a:t>
            </a:r>
            <a:r>
              <a:rPr lang="en-US" altLang="ko-KR" sz="1100" dirty="0">
                <a:solidFill>
                  <a:prstClr val="black"/>
                </a:solidFill>
              </a:rPr>
              <a:t>- </a:t>
            </a:r>
            <a:r>
              <a:rPr lang="ko-KR" altLang="en-US" sz="1100" dirty="0">
                <a:solidFill>
                  <a:prstClr val="black"/>
                </a:solidFill>
              </a:rPr>
              <a:t>시설원예 현대화 지원</a:t>
            </a:r>
            <a:r>
              <a:rPr lang="en-US" altLang="ko-KR" sz="1100" dirty="0">
                <a:solidFill>
                  <a:prstClr val="black"/>
                </a:solidFill>
              </a:rPr>
              <a:t>, </a:t>
            </a:r>
            <a:r>
              <a:rPr lang="ko-KR" altLang="en-US" sz="1100" dirty="0" err="1">
                <a:solidFill>
                  <a:prstClr val="black"/>
                </a:solidFill>
              </a:rPr>
              <a:t>스마트팜</a:t>
            </a:r>
            <a:r>
              <a:rPr lang="ko-KR" altLang="en-US" sz="1100" dirty="0">
                <a:solidFill>
                  <a:prstClr val="black"/>
                </a:solidFill>
              </a:rPr>
              <a:t> </a:t>
            </a:r>
            <a:r>
              <a:rPr lang="en-US" altLang="ko-KR" sz="1100" dirty="0">
                <a:solidFill>
                  <a:prstClr val="black"/>
                </a:solidFill>
              </a:rPr>
              <a:t>ICT </a:t>
            </a:r>
            <a:r>
              <a:rPr lang="ko-KR" altLang="en-US" sz="1100" dirty="0" err="1">
                <a:solidFill>
                  <a:prstClr val="black"/>
                </a:solidFill>
              </a:rPr>
              <a:t>융복합확산</a:t>
            </a:r>
            <a:r>
              <a:rPr lang="en-US" altLang="ko-KR" sz="1100" dirty="0">
                <a:solidFill>
                  <a:prstClr val="black"/>
                </a:solidFill>
              </a:rPr>
              <a:t>(</a:t>
            </a:r>
            <a:r>
              <a:rPr lang="ko-KR" altLang="en-US" sz="1100" dirty="0" err="1">
                <a:solidFill>
                  <a:prstClr val="black"/>
                </a:solidFill>
              </a:rPr>
              <a:t>시설보급</a:t>
            </a:r>
            <a:r>
              <a:rPr lang="en-US" altLang="ko-KR" sz="1100" dirty="0">
                <a:solidFill>
                  <a:prstClr val="black"/>
                </a:solidFill>
              </a:rPr>
              <a:t>) </a:t>
            </a:r>
            <a:r>
              <a:rPr lang="ko-KR" altLang="en-US" sz="1100" dirty="0" smtClean="0">
                <a:solidFill>
                  <a:prstClr val="black"/>
                </a:solidFill>
              </a:rPr>
              <a:t>등</a:t>
            </a:r>
            <a:endParaRPr lang="en-US" altLang="ko-KR" sz="1100" dirty="0">
              <a:solidFill>
                <a:prstClr val="black"/>
              </a:solidFill>
            </a:endParaRPr>
          </a:p>
        </p:txBody>
      </p:sp>
      <p:pic>
        <p:nvPicPr>
          <p:cNvPr id="14" name="그림 13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101" y="3687413"/>
            <a:ext cx="1441859" cy="1116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9405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403244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6. </a:t>
            </a:r>
            <a:r>
              <a:rPr lang="ko-KR" altLang="en-US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농업인 복지 향상과 도시민 농촌체험으로 </a:t>
            </a:r>
            <a:r>
              <a:rPr lang="ko-KR" altLang="en-US" sz="2000" b="1" kern="0" spc="-97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도농교류</a:t>
            </a:r>
            <a:r>
              <a:rPr lang="ko-KR" altLang="en-US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활성화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22406" y="5804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3092274"/>
            <a:ext cx="5523612" cy="2931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도시민 농촌체험 활성화</a:t>
            </a:r>
            <a:endParaRPr lang="ko-KR" altLang="en-US" sz="14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27108"/>
            <a:ext cx="8280920" cy="1694467"/>
            <a:chOff x="251520" y="1131590"/>
            <a:chExt cx="8280920" cy="108628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21010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6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농업인 복지 증진 및 삶의 질 향상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76882" y="1480333"/>
              <a:ext cx="8064896" cy="737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/>
                <a:t> </a:t>
              </a:r>
              <a:r>
                <a:rPr lang="ko-KR" altLang="en-US" sz="1300" b="1" dirty="0" smtClean="0"/>
                <a:t>파주시 </a:t>
              </a:r>
              <a:r>
                <a:rPr lang="ko-KR" altLang="en-US" sz="1300" b="1" dirty="0"/>
                <a:t>농민기본소득 지원 </a:t>
              </a:r>
              <a:r>
                <a:rPr lang="en-US" altLang="ko-KR" sz="1300" b="1" dirty="0"/>
                <a:t>: </a:t>
              </a:r>
              <a:r>
                <a:rPr lang="en-US" altLang="ko-KR" sz="1300" b="1" dirty="0" smtClean="0"/>
                <a:t>1</a:t>
              </a:r>
              <a:r>
                <a:rPr lang="ko-KR" altLang="en-US" sz="1300" b="1" dirty="0" smtClean="0"/>
                <a:t>만</a:t>
              </a:r>
              <a:r>
                <a:rPr lang="en-US" altLang="ko-KR" sz="1300" b="1" dirty="0" smtClean="0"/>
                <a:t>5</a:t>
              </a:r>
              <a:r>
                <a:rPr lang="ko-KR" altLang="en-US" sz="1300" b="1" dirty="0" smtClean="0"/>
                <a:t>천명 </a:t>
              </a:r>
              <a:r>
                <a:rPr lang="en-US" altLang="ko-KR" sz="1300" b="1" dirty="0"/>
                <a:t>/ </a:t>
              </a:r>
              <a:r>
                <a:rPr lang="en-US" altLang="ko-KR" sz="1300" b="1" dirty="0" smtClean="0"/>
                <a:t>9,201</a:t>
              </a:r>
              <a:r>
                <a:rPr lang="ko-KR" altLang="en-US" sz="1300" b="1" dirty="0" smtClean="0"/>
                <a:t>백만원</a:t>
              </a:r>
              <a:endParaRPr lang="en-US" altLang="ko-KR" sz="1300" b="1" dirty="0"/>
            </a:p>
            <a:p>
              <a:pPr>
                <a:buFont typeface="Wingdings" pitchFamily="2" charset="2"/>
                <a:buChar char="§"/>
              </a:pPr>
              <a:r>
                <a:rPr lang="en-US" altLang="ko-KR" sz="1400" b="1" dirty="0"/>
                <a:t> </a:t>
              </a:r>
              <a:r>
                <a:rPr lang="ko-KR" altLang="en-US" sz="1300" b="1" dirty="0"/>
                <a:t>기본형 공익직접지불금 </a:t>
              </a:r>
              <a:r>
                <a:rPr lang="en-US" altLang="ko-KR" sz="1300" b="1" dirty="0"/>
                <a:t>: </a:t>
              </a:r>
              <a:r>
                <a:rPr lang="en-US" altLang="ko-KR" sz="1300" b="1" dirty="0" smtClean="0"/>
                <a:t>7,685ha </a:t>
              </a:r>
              <a:r>
                <a:rPr lang="en-US" altLang="ko-KR" sz="1300" b="1" dirty="0"/>
                <a:t>/ </a:t>
              </a:r>
              <a:r>
                <a:rPr lang="en-US" altLang="ko-KR" sz="1300" b="1" dirty="0" smtClean="0"/>
                <a:t>16,704</a:t>
              </a:r>
              <a:r>
                <a:rPr lang="ko-KR" altLang="en-US" sz="1300" b="1" dirty="0" smtClean="0"/>
                <a:t>백만원</a:t>
              </a:r>
              <a:endParaRPr lang="en-US" altLang="ko-KR" sz="1300" b="1" dirty="0"/>
            </a:p>
            <a:p>
              <a:pPr>
                <a:lnSpc>
                  <a:spcPct val="150000"/>
                </a:lnSpc>
              </a:pPr>
              <a:r>
                <a:rPr lang="en-US" altLang="ko-KR" sz="1200" spc="-100" dirty="0"/>
                <a:t> </a:t>
              </a:r>
              <a:r>
                <a:rPr lang="en-US" altLang="ko-KR" sz="1200" spc="-100" dirty="0" smtClean="0"/>
                <a:t>- </a:t>
              </a:r>
              <a:r>
                <a:rPr lang="ko-KR" altLang="en-US" sz="1200" spc="-100" dirty="0" err="1"/>
                <a:t>경작규모와</a:t>
              </a:r>
              <a:r>
                <a:rPr lang="ko-KR" altLang="en-US" sz="1200" spc="-100" dirty="0"/>
                <a:t> 농업외소득등 </a:t>
              </a:r>
              <a:r>
                <a:rPr lang="ko-KR" altLang="en-US" sz="1200" spc="-100" dirty="0" err="1"/>
                <a:t>지급요건에</a:t>
              </a:r>
              <a:r>
                <a:rPr lang="ko-KR" altLang="en-US" sz="1200" spc="-100" dirty="0"/>
                <a:t> 따라 소농 및 </a:t>
              </a:r>
              <a:r>
                <a:rPr lang="ko-KR" altLang="en-US" sz="1200" spc="-100" dirty="0" err="1"/>
                <a:t>면적직불금</a:t>
              </a:r>
              <a:r>
                <a:rPr lang="ko-KR" altLang="en-US" sz="1200" spc="-100" dirty="0"/>
                <a:t> </a:t>
              </a:r>
              <a:r>
                <a:rPr lang="ko-KR" altLang="en-US" sz="1200" spc="-100" dirty="0" smtClean="0"/>
                <a:t>지급</a:t>
              </a:r>
              <a:endParaRPr lang="en-US" altLang="ko-KR" sz="1200" spc="-100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b="1" dirty="0" smtClean="0"/>
                <a:t> </a:t>
              </a:r>
              <a:r>
                <a:rPr lang="ko-KR" altLang="en-US" sz="1300" b="1" dirty="0" smtClean="0"/>
                <a:t>여성농업인 특수건강검진 지원 </a:t>
              </a:r>
              <a:r>
                <a:rPr lang="en-US" altLang="ko-KR" sz="1300" b="1" dirty="0" smtClean="0"/>
                <a:t>: 400</a:t>
              </a:r>
              <a:r>
                <a:rPr lang="ko-KR" altLang="en-US" sz="1300" b="1" dirty="0" smtClean="0"/>
                <a:t>명 </a:t>
              </a:r>
              <a:r>
                <a:rPr lang="en-US" altLang="ko-KR" sz="1300" b="1" dirty="0" smtClean="0"/>
                <a:t>/ 79</a:t>
              </a:r>
              <a:r>
                <a:rPr lang="ko-KR" altLang="en-US" sz="1300" b="1" dirty="0" smtClean="0"/>
                <a:t>백만원</a:t>
              </a:r>
              <a:endParaRPr lang="en-US" altLang="ko-KR" sz="1300" b="1" dirty="0" smtClean="0"/>
            </a:p>
            <a:p>
              <a:pPr>
                <a:buFont typeface="Wingdings" pitchFamily="2" charset="2"/>
                <a:buChar char="§"/>
              </a:pPr>
              <a:r>
                <a:rPr lang="en-US" altLang="ko-KR" sz="1400" b="1" dirty="0" smtClean="0"/>
                <a:t> </a:t>
              </a:r>
              <a:r>
                <a:rPr lang="ko-KR" altLang="en-US" sz="1300" b="1" spc="-100" dirty="0"/>
                <a:t>농작물 </a:t>
              </a:r>
              <a:r>
                <a:rPr lang="ko-KR" altLang="en-US" sz="1300" b="1" spc="-100" dirty="0" smtClean="0"/>
                <a:t>및 </a:t>
              </a:r>
              <a:r>
                <a:rPr lang="ko-KR" altLang="en-US" sz="1300" b="1" spc="-100" dirty="0"/>
                <a:t>농업인안전재해보험 가입 지원 </a:t>
              </a:r>
              <a:r>
                <a:rPr lang="en-US" altLang="ko-KR" sz="1300" b="1" spc="-100" dirty="0"/>
                <a:t>: </a:t>
              </a:r>
              <a:r>
                <a:rPr lang="en-US" altLang="ko-KR" sz="1300" b="1" spc="-100" dirty="0" smtClean="0"/>
                <a:t>2,262</a:t>
              </a:r>
              <a:r>
                <a:rPr lang="ko-KR" altLang="en-US" sz="1300" b="1" spc="-100" dirty="0" smtClean="0"/>
                <a:t>백만원</a:t>
              </a:r>
              <a:endParaRPr lang="en-US" altLang="ko-KR" sz="1300" b="1" spc="-100" dirty="0"/>
            </a:p>
            <a:p>
              <a:pPr>
                <a:lnSpc>
                  <a:spcPct val="150000"/>
                </a:lnSpc>
              </a:pPr>
              <a:r>
                <a:rPr lang="en-US" altLang="ko-KR" sz="1200" spc="-100" dirty="0"/>
                <a:t> </a:t>
              </a:r>
              <a:r>
                <a:rPr lang="en-US" altLang="ko-KR" sz="1200" spc="-100" dirty="0" smtClean="0"/>
                <a:t> - </a:t>
              </a:r>
              <a:r>
                <a:rPr lang="ko-KR" altLang="en-US" sz="1200" spc="-100" dirty="0"/>
                <a:t>농작물 </a:t>
              </a:r>
              <a:r>
                <a:rPr lang="en-US" altLang="ko-KR" sz="1200" spc="-100" dirty="0"/>
                <a:t>: </a:t>
              </a:r>
              <a:r>
                <a:rPr lang="en-US" altLang="ko-KR" sz="1200" spc="-100" dirty="0" smtClean="0"/>
                <a:t>3,300ha</a:t>
              </a:r>
              <a:r>
                <a:rPr lang="ko-KR" altLang="en-US" sz="1200" spc="-100" dirty="0" smtClean="0"/>
                <a:t> </a:t>
              </a:r>
              <a:r>
                <a:rPr lang="en-US" altLang="ko-KR" sz="1200" spc="-100" dirty="0"/>
                <a:t>/ </a:t>
              </a:r>
              <a:r>
                <a:rPr lang="en-US" altLang="ko-KR" sz="1200" spc="-100" dirty="0" smtClean="0"/>
                <a:t>1,875</a:t>
              </a:r>
              <a:r>
                <a:rPr lang="ko-KR" altLang="en-US" sz="1200" spc="-100" dirty="0" smtClean="0"/>
                <a:t>백만원</a:t>
              </a:r>
              <a:r>
                <a:rPr lang="en-US" altLang="ko-KR" sz="1200" spc="-100" dirty="0"/>
                <a:t>,  </a:t>
              </a:r>
              <a:r>
                <a:rPr lang="ko-KR" altLang="en-US" sz="1200" spc="-100" dirty="0"/>
                <a:t>농업인 </a:t>
              </a:r>
              <a:r>
                <a:rPr lang="en-US" altLang="ko-KR" sz="1200" spc="-100" dirty="0"/>
                <a:t>: </a:t>
              </a:r>
              <a:r>
                <a:rPr lang="en-US" altLang="ko-KR" sz="1200" spc="-100" dirty="0" smtClean="0"/>
                <a:t>2,886</a:t>
              </a:r>
              <a:r>
                <a:rPr lang="ko-KR" altLang="en-US" sz="1200" spc="-100" dirty="0" smtClean="0"/>
                <a:t>건 </a:t>
              </a:r>
              <a:r>
                <a:rPr lang="en-US" altLang="ko-KR" sz="1200" spc="-100" dirty="0"/>
                <a:t>/</a:t>
              </a:r>
              <a:r>
                <a:rPr lang="ko-KR" altLang="en-US" sz="1200" spc="-100" dirty="0"/>
                <a:t> </a:t>
              </a:r>
              <a:r>
                <a:rPr lang="en-US" altLang="ko-KR" sz="1200" spc="-100" dirty="0" smtClean="0"/>
                <a:t>387</a:t>
              </a:r>
              <a:r>
                <a:rPr lang="ko-KR" altLang="en-US" sz="1200" spc="-100" dirty="0" smtClean="0"/>
                <a:t>백만원</a:t>
              </a:r>
              <a:endParaRPr lang="en-US" altLang="ko-KR" sz="1200" spc="-100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76882" y="3725469"/>
            <a:ext cx="8064896" cy="121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/>
              <a:t> </a:t>
            </a:r>
            <a:r>
              <a:rPr kumimoji="1" lang="ko-KR" altLang="en-US" sz="1300" b="1" dirty="0" smtClean="0"/>
              <a:t>농촌관광산업 육성 지원 </a:t>
            </a:r>
            <a:r>
              <a:rPr kumimoji="1" lang="en-US" altLang="ko-KR" sz="1300" b="1" dirty="0" smtClean="0"/>
              <a:t>: 81</a:t>
            </a:r>
            <a:r>
              <a:rPr kumimoji="1" lang="ko-KR" altLang="en-US" sz="1300" b="1" dirty="0" smtClean="0"/>
              <a:t>백만원</a:t>
            </a:r>
            <a:r>
              <a:rPr kumimoji="1" lang="en-US" altLang="ko-KR" sz="1300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농촌체험휴양마을 </a:t>
            </a:r>
            <a:r>
              <a:rPr lang="ko-KR" altLang="en-US" sz="1200" dirty="0"/>
              <a:t>사무장 지원 </a:t>
            </a:r>
            <a:r>
              <a:rPr lang="en-US" altLang="ko-KR" sz="1200" dirty="0"/>
              <a:t>: 2</a:t>
            </a:r>
            <a:r>
              <a:rPr lang="ko-KR" altLang="en-US" sz="1200" dirty="0"/>
              <a:t>개소 </a:t>
            </a:r>
            <a:r>
              <a:rPr lang="en-US" altLang="ko-KR" sz="1200" dirty="0"/>
              <a:t>/ 39</a:t>
            </a:r>
            <a:r>
              <a:rPr lang="ko-KR" altLang="en-US" sz="1200" dirty="0"/>
              <a:t>백만원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- </a:t>
            </a:r>
            <a:r>
              <a:rPr lang="ko-KR" altLang="en-US" sz="1200" dirty="0" smtClean="0"/>
              <a:t>농촌체험휴양마을 </a:t>
            </a:r>
            <a:r>
              <a:rPr lang="ko-KR" altLang="en-US" sz="1200" dirty="0"/>
              <a:t>체험</a:t>
            </a:r>
            <a:r>
              <a:rPr lang="en-US" altLang="ko-KR" sz="1200" dirty="0"/>
              <a:t>·</a:t>
            </a:r>
            <a:r>
              <a:rPr lang="ko-KR" altLang="en-US" sz="1200" dirty="0"/>
              <a:t>화재 보험가입 지원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개소 </a:t>
            </a:r>
            <a:r>
              <a:rPr lang="en-US" altLang="ko-KR" sz="1200" dirty="0"/>
              <a:t>/ 2</a:t>
            </a:r>
            <a:r>
              <a:rPr lang="ko-KR" altLang="en-US" sz="1200" dirty="0"/>
              <a:t>백만원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- </a:t>
            </a:r>
            <a:r>
              <a:rPr lang="ko-KR" altLang="en-US" sz="1200" dirty="0"/>
              <a:t>농촌체험휴양마을 리더 및 사무장 </a:t>
            </a:r>
            <a:r>
              <a:rPr lang="ko-KR" altLang="en-US" sz="1200" dirty="0" err="1"/>
              <a:t>역량교육</a:t>
            </a:r>
            <a:r>
              <a:rPr lang="ko-KR" altLang="en-US" sz="1200" dirty="0"/>
              <a:t>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4</a:t>
            </a:r>
            <a:r>
              <a:rPr lang="ko-KR" altLang="en-US" sz="1200" dirty="0" smtClean="0"/>
              <a:t>명 </a:t>
            </a:r>
            <a:r>
              <a:rPr lang="en-US" altLang="ko-KR" sz="1200" dirty="0"/>
              <a:t>/ 1</a:t>
            </a:r>
            <a:r>
              <a:rPr lang="ko-KR" altLang="en-US" sz="1200" dirty="0"/>
              <a:t>백만원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kumimoji="1" lang="en-US" altLang="ko-KR" sz="1200" dirty="0"/>
              <a:t> </a:t>
            </a:r>
            <a:r>
              <a:rPr kumimoji="1" lang="en-US" altLang="ko-KR" sz="1200" dirty="0" smtClean="0"/>
              <a:t>- </a:t>
            </a:r>
            <a:r>
              <a:rPr lang="ko-KR" altLang="en-US" sz="1200" dirty="0" smtClean="0"/>
              <a:t>농촌체험휴양마을 </a:t>
            </a:r>
            <a:r>
              <a:rPr lang="ko-KR" altLang="en-US" sz="1200" dirty="0" err="1" smtClean="0"/>
              <a:t>체험활동비</a:t>
            </a:r>
            <a:r>
              <a:rPr lang="ko-KR" altLang="en-US" sz="1200" dirty="0" smtClean="0"/>
              <a:t> 지원 </a:t>
            </a:r>
            <a:r>
              <a:rPr lang="en-US" altLang="ko-KR" sz="1200" dirty="0" smtClean="0"/>
              <a:t>: 2</a:t>
            </a:r>
            <a:r>
              <a:rPr lang="ko-KR" altLang="en-US" sz="1200" dirty="0" smtClean="0"/>
              <a:t>개소 </a:t>
            </a:r>
            <a:r>
              <a:rPr lang="en-US" altLang="ko-KR" sz="1200" dirty="0" smtClean="0"/>
              <a:t>/ 39</a:t>
            </a:r>
            <a:r>
              <a:rPr lang="ko-KR" altLang="en-US" sz="1200" dirty="0" smtClean="0"/>
              <a:t>백만원</a:t>
            </a:r>
            <a:endParaRPr lang="en-US" altLang="ko-KR" sz="1200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b="1" dirty="0" smtClean="0"/>
              <a:t> 도농교류활성화 지원 </a:t>
            </a:r>
            <a:r>
              <a:rPr lang="en-US" altLang="ko-KR" sz="1300" b="1" dirty="0" smtClean="0"/>
              <a:t>: 8</a:t>
            </a:r>
            <a:r>
              <a:rPr lang="ko-KR" altLang="en-US" sz="1300" b="1" dirty="0" smtClean="0"/>
              <a:t>개소 지원 </a:t>
            </a:r>
            <a:r>
              <a:rPr lang="en-US" altLang="ko-KR" sz="1300" b="1" dirty="0" smtClean="0"/>
              <a:t>/ 12</a:t>
            </a:r>
            <a:r>
              <a:rPr lang="ko-KR" altLang="en-US" sz="1300" b="1" dirty="0" smtClean="0"/>
              <a:t>백만원</a:t>
            </a:r>
          </a:p>
          <a:p>
            <a:pPr>
              <a:lnSpc>
                <a:spcPts val="1680"/>
              </a:lnSpc>
            </a:pPr>
            <a:endParaRPr lang="en-US" altLang="ko-KR" sz="1200" b="1" dirty="0">
              <a:latin typeface="맑은 고딕" panose="020B0503020000020004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7885" y="1578373"/>
            <a:ext cx="2295498" cy="325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60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축산업 경쟁력 강화를 통한 농가 경영 안정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13338" y="1131590"/>
            <a:ext cx="8280920" cy="3748167"/>
            <a:chOff x="213338" y="1131590"/>
            <a:chExt cx="8280920" cy="182181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13338" y="1131590"/>
              <a:ext cx="8280920" cy="208323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축종별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맞춤형 지원을 통한 경쟁력 강화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76882" y="1373088"/>
              <a:ext cx="8064896" cy="1580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185732" indent="-185732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r>
                <a:rPr lang="ko-KR" altLang="en-US" sz="1600" b="1" dirty="0" smtClean="0">
                  <a:latin typeface="맑은 고딕" pitchFamily="50" charset="-127"/>
                </a:rPr>
                <a:t>한우</a:t>
              </a:r>
              <a:r>
                <a:rPr lang="en-US" altLang="ko-KR" sz="1600" b="1" dirty="0" smtClean="0">
                  <a:latin typeface="맑은 고딕" pitchFamily="50" charset="-127"/>
                </a:rPr>
                <a:t>·</a:t>
              </a:r>
              <a:r>
                <a:rPr lang="ko-KR" altLang="en-US" sz="1600" b="1" dirty="0" smtClean="0">
                  <a:latin typeface="맑은 고딕" pitchFamily="50" charset="-127"/>
                </a:rPr>
                <a:t>젖소 </a:t>
              </a:r>
              <a:r>
                <a:rPr lang="ko-KR" altLang="en-US" sz="1600" b="1" dirty="0" err="1" smtClean="0">
                  <a:latin typeface="맑은 고딕" pitchFamily="50" charset="-127"/>
                </a:rPr>
                <a:t>개량촉진</a:t>
              </a:r>
              <a:r>
                <a:rPr lang="ko-KR" altLang="en-US" sz="1600" b="1" dirty="0" smtClean="0">
                  <a:latin typeface="맑은 고딕" pitchFamily="50" charset="-127"/>
                </a:rPr>
                <a:t> 및 안정적인 조사료 생산기반 조성 </a:t>
              </a:r>
              <a:endParaRPr lang="en-US" altLang="ko-KR" sz="1600" b="1" dirty="0" smtClean="0">
                <a:latin typeface="맑은 고딕" pitchFamily="50" charset="-127"/>
              </a:endParaRPr>
            </a:p>
            <a:p>
              <a:pPr marL="185732" indent="-185732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endParaRPr lang="en-US" altLang="ko-KR" sz="500" b="1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경기한우명품화</a:t>
              </a:r>
              <a:r>
                <a:rPr lang="en-US" altLang="ko-KR" sz="1400" dirty="0" smtClean="0"/>
                <a:t> </a:t>
              </a:r>
              <a:r>
                <a:rPr lang="ko-KR" altLang="en-US" sz="1400" dirty="0" smtClean="0"/>
                <a:t>등 </a:t>
              </a:r>
              <a:r>
                <a:rPr lang="en-US" altLang="ko-KR" sz="1400" dirty="0" smtClean="0"/>
                <a:t>4</a:t>
              </a:r>
              <a:r>
                <a:rPr lang="ko-KR" altLang="en-US" sz="1400" dirty="0" smtClean="0"/>
                <a:t>개 사업 </a:t>
              </a:r>
              <a:r>
                <a:rPr lang="en-US" altLang="ko-KR" sz="1400" dirty="0" smtClean="0"/>
                <a:t>: 13,490</a:t>
              </a:r>
              <a:r>
                <a:rPr lang="ko-KR" altLang="en-US" sz="1400" dirty="0" smtClean="0"/>
                <a:t>두</a:t>
              </a:r>
              <a:r>
                <a:rPr lang="en-US" altLang="ko-KR" sz="1400" dirty="0" smtClean="0"/>
                <a:t>, 123</a:t>
              </a:r>
              <a:r>
                <a:rPr lang="ko-KR" altLang="en-US" sz="1400" dirty="0" smtClean="0"/>
                <a:t>농가</a:t>
              </a:r>
              <a:r>
                <a:rPr lang="en-US" altLang="ko-KR" sz="1400" dirty="0" smtClean="0"/>
                <a:t>, 960</a:t>
              </a:r>
              <a:r>
                <a:rPr lang="ko-KR" altLang="en-US" sz="1400" dirty="0" smtClean="0"/>
                <a:t>회 </a:t>
              </a:r>
              <a:r>
                <a:rPr lang="en-US" altLang="ko-KR" sz="1400" dirty="0" smtClean="0"/>
                <a:t>/ 880</a:t>
              </a:r>
              <a:r>
                <a:rPr lang="ko-KR" altLang="en-US" sz="1400" dirty="0" smtClean="0"/>
                <a:t>백만원</a:t>
              </a:r>
              <a:endParaRPr lang="en-US" altLang="ko-KR" sz="1400" dirty="0" smtClean="0"/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</a:t>
              </a:r>
              <a:r>
                <a:rPr lang="en-US" altLang="ko-KR" sz="1400" dirty="0"/>
                <a:t>- </a:t>
              </a:r>
              <a:r>
                <a:rPr lang="ko-KR" altLang="en-US" sz="1400" dirty="0" smtClean="0"/>
                <a:t>한우</a:t>
              </a:r>
              <a:r>
                <a:rPr lang="en-US" altLang="ko-KR" sz="1400" dirty="0" smtClean="0">
                  <a:latin typeface="맑은 고딕" pitchFamily="50" charset="-127"/>
                </a:rPr>
                <a:t> · </a:t>
              </a:r>
              <a:r>
                <a:rPr lang="ko-KR" altLang="en-US" sz="1400" dirty="0" smtClean="0">
                  <a:latin typeface="맑은 고딕" pitchFamily="50" charset="-127"/>
                </a:rPr>
                <a:t>젖소 경진대회 </a:t>
              </a:r>
              <a:r>
                <a:rPr lang="en-US" altLang="ko-KR" sz="1400" dirty="0" smtClean="0">
                  <a:latin typeface="맑은 고딕" pitchFamily="50" charset="-127"/>
                </a:rPr>
                <a:t>: 1</a:t>
              </a:r>
              <a:r>
                <a:rPr lang="ko-KR" altLang="en-US" sz="1400" dirty="0" smtClean="0">
                  <a:latin typeface="맑은 고딕" pitchFamily="50" charset="-127"/>
                </a:rPr>
                <a:t>회 </a:t>
              </a:r>
              <a:r>
                <a:rPr lang="en-US" altLang="ko-KR" sz="1400" dirty="0" smtClean="0">
                  <a:latin typeface="맑은 고딕" pitchFamily="50" charset="-127"/>
                </a:rPr>
                <a:t>/ 55</a:t>
              </a:r>
              <a:r>
                <a:rPr lang="ko-KR" altLang="en-US" sz="1400" dirty="0" smtClean="0">
                  <a:latin typeface="맑은 고딕" pitchFamily="50" charset="-127"/>
                </a:rPr>
                <a:t>백만원</a:t>
              </a:r>
              <a:endParaRPr lang="en-US" altLang="ko-KR" sz="1400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조사료 </a:t>
              </a:r>
              <a:r>
                <a:rPr lang="ko-KR" altLang="en-US" sz="1400" dirty="0" err="1" smtClean="0"/>
                <a:t>사일리지</a:t>
              </a:r>
              <a:r>
                <a:rPr lang="ko-KR" altLang="en-US" sz="1400" dirty="0" smtClean="0"/>
                <a:t> </a:t>
              </a:r>
              <a:r>
                <a:rPr lang="ko-KR" altLang="en-US" sz="1400" dirty="0" err="1" smtClean="0"/>
                <a:t>제조운송비</a:t>
              </a:r>
              <a:r>
                <a:rPr lang="ko-KR" altLang="en-US" sz="1400" dirty="0" smtClean="0"/>
                <a:t> 지원 등 </a:t>
              </a:r>
              <a:r>
                <a:rPr lang="en-US" altLang="ko-KR" sz="1400" dirty="0" smtClean="0"/>
                <a:t>3</a:t>
              </a:r>
              <a:r>
                <a:rPr lang="ko-KR" altLang="en-US" sz="1400" dirty="0" err="1" smtClean="0"/>
                <a:t>개사업</a:t>
              </a:r>
              <a:r>
                <a:rPr lang="ko-KR" altLang="en-US" sz="1400" dirty="0" smtClean="0"/>
                <a:t> </a:t>
              </a:r>
              <a:r>
                <a:rPr lang="en-US" altLang="ko-KR" sz="1400" dirty="0" smtClean="0"/>
                <a:t>: 5,250</a:t>
              </a:r>
              <a:r>
                <a:rPr lang="ko-KR" altLang="en-US" sz="1400" dirty="0" smtClean="0"/>
                <a:t>톤</a:t>
              </a:r>
              <a:r>
                <a:rPr lang="en-US" altLang="ko-KR" sz="1400" dirty="0" smtClean="0"/>
                <a:t>, 7,030kg, 680</a:t>
              </a:r>
              <a:r>
                <a:rPr lang="ko-KR" altLang="en-US" sz="1400" dirty="0" smtClean="0"/>
                <a:t>롤 </a:t>
              </a:r>
              <a:r>
                <a:rPr lang="en-US" altLang="ko-KR" sz="1400" dirty="0" smtClean="0"/>
                <a:t>/ 546</a:t>
              </a:r>
              <a:r>
                <a:rPr lang="ko-KR" altLang="en-US" sz="1400" dirty="0" smtClean="0"/>
                <a:t>백만원</a:t>
              </a:r>
              <a:endParaRPr lang="en-US" altLang="ko-KR" sz="1400" dirty="0" smtClean="0"/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ko-KR" sz="800" dirty="0" smtClean="0"/>
            </a:p>
            <a:p>
              <a:pPr marL="185732" indent="-185732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r>
                <a:rPr lang="ko-KR" altLang="en-US" sz="1600" b="1" dirty="0" smtClean="0">
                  <a:latin typeface="맑은 고딕" pitchFamily="50" charset="-127"/>
                </a:rPr>
                <a:t>양돈</a:t>
              </a:r>
              <a:r>
                <a:rPr lang="en-US" altLang="ko-KR" sz="1600" b="1" dirty="0" smtClean="0">
                  <a:latin typeface="맑은 고딕" pitchFamily="50" charset="-127"/>
                </a:rPr>
                <a:t> ·</a:t>
              </a:r>
              <a:r>
                <a:rPr lang="ko-KR" altLang="en-US" sz="1600" b="1" dirty="0" smtClean="0">
                  <a:latin typeface="맑은 고딕" pitchFamily="50" charset="-127"/>
                </a:rPr>
                <a:t>가금</a:t>
              </a:r>
              <a:r>
                <a:rPr lang="en-US" altLang="ko-KR" sz="1600" b="1" dirty="0">
                  <a:latin typeface="맑은 고딕" pitchFamily="50" charset="-127"/>
                </a:rPr>
                <a:t> </a:t>
              </a:r>
              <a:r>
                <a:rPr lang="en-US" altLang="ko-KR" sz="1600" b="1" dirty="0" smtClean="0">
                  <a:latin typeface="맑은 고딕" pitchFamily="50" charset="-127"/>
                </a:rPr>
                <a:t>·</a:t>
              </a:r>
              <a:r>
                <a:rPr lang="ko-KR" altLang="en-US" sz="1600" b="1" dirty="0" err="1" smtClean="0">
                  <a:latin typeface="맑은 고딕" pitchFamily="50" charset="-127"/>
                </a:rPr>
                <a:t>양봉농가</a:t>
              </a:r>
              <a:r>
                <a:rPr lang="ko-KR" altLang="en-US" sz="1600" b="1" dirty="0" smtClean="0">
                  <a:latin typeface="맑은 고딕" pitchFamily="50" charset="-127"/>
                </a:rPr>
                <a:t> 등 맞춤형 지원으로 생산성 향상</a:t>
              </a:r>
              <a:endParaRPr lang="en-US" altLang="ko-KR" sz="1600" b="1" dirty="0" smtClean="0">
                <a:latin typeface="맑은 고딕" pitchFamily="50" charset="-127"/>
              </a:endParaRPr>
            </a:p>
            <a:p>
              <a:pPr marL="185732" indent="-185732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endParaRPr lang="en-US" altLang="ko-KR" sz="500" b="1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- </a:t>
              </a:r>
              <a:r>
                <a:rPr lang="ko-KR" altLang="en-US" sz="1400" dirty="0" smtClean="0">
                  <a:latin typeface="맑은 고딕" pitchFamily="50" charset="-127"/>
                </a:rPr>
                <a:t>양돈농가 경쟁력 강화 사업 </a:t>
              </a:r>
              <a:r>
                <a:rPr lang="en-US" altLang="ko-KR" sz="1400" dirty="0" smtClean="0">
                  <a:latin typeface="맑은 고딕" pitchFamily="50" charset="-127"/>
                </a:rPr>
                <a:t>: 13</a:t>
              </a:r>
              <a:r>
                <a:rPr lang="ko-KR" altLang="en-US" sz="1400" dirty="0" smtClean="0">
                  <a:latin typeface="맑은 고딕" pitchFamily="50" charset="-127"/>
                </a:rPr>
                <a:t>개소  </a:t>
              </a:r>
              <a:r>
                <a:rPr lang="en-US" altLang="ko-KR" sz="1400" dirty="0" smtClean="0">
                  <a:latin typeface="맑은 고딕" pitchFamily="50" charset="-127"/>
                </a:rPr>
                <a:t>/ 153</a:t>
              </a:r>
              <a:r>
                <a:rPr lang="ko-KR" altLang="en-US" sz="1400" dirty="0" smtClean="0">
                  <a:latin typeface="맑은 고딕" pitchFamily="50" charset="-127"/>
                </a:rPr>
                <a:t>백만원</a:t>
              </a:r>
              <a:endParaRPr lang="en-US" altLang="ko-KR" sz="1400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- </a:t>
              </a:r>
              <a:r>
                <a:rPr lang="ko-KR" altLang="en-US" sz="1400" dirty="0" err="1" smtClean="0">
                  <a:latin typeface="맑은 고딕" pitchFamily="50" charset="-127"/>
                </a:rPr>
                <a:t>가금농가</a:t>
              </a:r>
              <a:r>
                <a:rPr lang="ko-KR" altLang="en-US" sz="1400" dirty="0" smtClean="0">
                  <a:latin typeface="맑은 고딕" pitchFamily="50" charset="-127"/>
                </a:rPr>
                <a:t> 경쟁력 강화 사업 </a:t>
              </a:r>
              <a:r>
                <a:rPr lang="en-US" altLang="ko-KR" sz="1400" dirty="0" smtClean="0">
                  <a:latin typeface="맑은 고딕" pitchFamily="50" charset="-127"/>
                </a:rPr>
                <a:t>: 27</a:t>
              </a:r>
              <a:r>
                <a:rPr lang="ko-KR" altLang="en-US" sz="1400" dirty="0" smtClean="0">
                  <a:latin typeface="맑은 고딕" pitchFamily="50" charset="-127"/>
                </a:rPr>
                <a:t>개소 </a:t>
              </a:r>
              <a:r>
                <a:rPr lang="en-US" altLang="ko-KR" sz="1400" dirty="0" smtClean="0">
                  <a:latin typeface="맑은 고딕" pitchFamily="50" charset="-127"/>
                </a:rPr>
                <a:t>/ 201</a:t>
              </a:r>
              <a:r>
                <a:rPr lang="ko-KR" altLang="en-US" sz="1400" dirty="0" smtClean="0">
                  <a:latin typeface="맑은 고딕" pitchFamily="50" charset="-127"/>
                </a:rPr>
                <a:t>백만원</a:t>
              </a:r>
              <a:endParaRPr lang="en-US" altLang="ko-KR" sz="1400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- </a:t>
              </a:r>
              <a:r>
                <a:rPr lang="ko-KR" altLang="en-US" sz="1400" dirty="0" err="1" smtClean="0">
                  <a:latin typeface="맑은 고딕" pitchFamily="50" charset="-127"/>
                </a:rPr>
                <a:t>양봉농가</a:t>
              </a:r>
              <a:r>
                <a:rPr lang="ko-KR" altLang="en-US" sz="1400" dirty="0" smtClean="0">
                  <a:latin typeface="맑은 고딕" pitchFamily="50" charset="-127"/>
                </a:rPr>
                <a:t> 현대화 등 </a:t>
              </a:r>
              <a:r>
                <a:rPr lang="en-US" altLang="ko-KR" sz="1400" dirty="0" smtClean="0">
                  <a:latin typeface="맑은 고딕" pitchFamily="50" charset="-127"/>
                </a:rPr>
                <a:t>3</a:t>
              </a:r>
              <a:r>
                <a:rPr lang="ko-KR" altLang="en-US" sz="1400" dirty="0" smtClean="0">
                  <a:latin typeface="맑은 고딕" pitchFamily="50" charset="-127"/>
                </a:rPr>
                <a:t>개</a:t>
              </a:r>
              <a:r>
                <a:rPr lang="en-US" altLang="ko-KR" sz="1400" dirty="0" smtClean="0">
                  <a:latin typeface="맑은 고딕" pitchFamily="50" charset="-127"/>
                </a:rPr>
                <a:t> </a:t>
              </a:r>
              <a:r>
                <a:rPr lang="ko-KR" altLang="en-US" sz="1400" dirty="0" smtClean="0">
                  <a:latin typeface="맑은 고딕" pitchFamily="50" charset="-127"/>
                </a:rPr>
                <a:t>사업</a:t>
              </a:r>
              <a:r>
                <a:rPr lang="en-US" altLang="ko-KR" sz="1400" dirty="0" smtClean="0">
                  <a:latin typeface="맑은 고딕" pitchFamily="50" charset="-127"/>
                </a:rPr>
                <a:t> : 14,760</a:t>
              </a:r>
              <a:r>
                <a:rPr lang="ko-KR" altLang="en-US" sz="1400" dirty="0" smtClean="0">
                  <a:latin typeface="맑은 고딕" pitchFamily="50" charset="-127"/>
                </a:rPr>
                <a:t>개 </a:t>
              </a:r>
              <a:r>
                <a:rPr lang="en-US" altLang="ko-KR" sz="1400" dirty="0" smtClean="0">
                  <a:latin typeface="맑은 고딕" pitchFamily="50" charset="-127"/>
                </a:rPr>
                <a:t>/ 236</a:t>
              </a:r>
              <a:r>
                <a:rPr lang="ko-KR" altLang="en-US" sz="1400" dirty="0" smtClean="0">
                  <a:latin typeface="맑은 고딕" pitchFamily="50" charset="-127"/>
                </a:rPr>
                <a:t>백만원</a:t>
              </a:r>
              <a:endParaRPr lang="en-US" altLang="ko-KR" sz="1400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- </a:t>
              </a:r>
              <a:r>
                <a:rPr lang="ko-KR" altLang="en-US" sz="1400" dirty="0" smtClean="0">
                  <a:latin typeface="맑은 고딕" pitchFamily="50" charset="-127"/>
                </a:rPr>
                <a:t>축산 </a:t>
              </a:r>
              <a:r>
                <a:rPr lang="en-US" altLang="ko-KR" sz="1400" dirty="0" smtClean="0">
                  <a:latin typeface="맑은 고딕" pitchFamily="50" charset="-127"/>
                </a:rPr>
                <a:t>ICT </a:t>
              </a:r>
              <a:r>
                <a:rPr lang="ko-KR" altLang="en-US" sz="1400" dirty="0" err="1" smtClean="0">
                  <a:latin typeface="맑은 고딕" pitchFamily="50" charset="-127"/>
                </a:rPr>
                <a:t>융복합</a:t>
              </a:r>
              <a:r>
                <a:rPr lang="en-US" altLang="ko-KR" sz="1400" dirty="0" smtClean="0">
                  <a:latin typeface="맑은 고딕" pitchFamily="50" charset="-127"/>
                </a:rPr>
                <a:t> </a:t>
              </a:r>
              <a:r>
                <a:rPr lang="ko-KR" altLang="en-US" sz="1400" dirty="0" smtClean="0">
                  <a:latin typeface="맑은 고딕" pitchFamily="50" charset="-127"/>
                </a:rPr>
                <a:t>확산 등 </a:t>
              </a:r>
              <a:r>
                <a:rPr lang="en-US" altLang="ko-KR" sz="1400" dirty="0" smtClean="0">
                  <a:latin typeface="맑은 고딕" pitchFamily="50" charset="-127"/>
                </a:rPr>
                <a:t>2</a:t>
              </a:r>
              <a:r>
                <a:rPr lang="ko-KR" altLang="en-US" sz="1400" dirty="0" err="1" smtClean="0">
                  <a:latin typeface="맑은 고딕" pitchFamily="50" charset="-127"/>
                </a:rPr>
                <a:t>개사업</a:t>
              </a:r>
              <a:r>
                <a:rPr lang="ko-KR" altLang="en-US" sz="1400" dirty="0" smtClean="0">
                  <a:latin typeface="맑은 고딕" pitchFamily="50" charset="-127"/>
                </a:rPr>
                <a:t> </a:t>
              </a:r>
              <a:r>
                <a:rPr lang="en-US" altLang="ko-KR" sz="1400" dirty="0" smtClean="0">
                  <a:latin typeface="맑은 고딕" pitchFamily="50" charset="-127"/>
                </a:rPr>
                <a:t>: 7</a:t>
              </a:r>
              <a:r>
                <a:rPr lang="ko-KR" altLang="en-US" sz="1400" dirty="0" smtClean="0">
                  <a:latin typeface="맑은 고딕" pitchFamily="50" charset="-127"/>
                </a:rPr>
                <a:t>개소 </a:t>
              </a:r>
              <a:r>
                <a:rPr lang="en-US" altLang="ko-KR" sz="1400" dirty="0" smtClean="0">
                  <a:latin typeface="맑은 고딕" pitchFamily="50" charset="-127"/>
                </a:rPr>
                <a:t>/ 1,024</a:t>
              </a:r>
              <a:r>
                <a:rPr lang="ko-KR" altLang="en-US" sz="1400" dirty="0" smtClean="0">
                  <a:latin typeface="맑은 고딕" pitchFamily="50" charset="-127"/>
                </a:rPr>
                <a:t>백만원</a:t>
              </a:r>
              <a:endParaRPr lang="en-US" altLang="ko-KR" sz="1400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ko-KR" sz="800" b="1" dirty="0">
                <a:latin typeface="맑은 고딕" pitchFamily="50" charset="-127"/>
              </a:endParaRPr>
            </a:p>
            <a:p>
              <a:pPr marL="185732" indent="-185732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r>
                <a:rPr lang="ko-KR" altLang="en-US" sz="1600" b="1" dirty="0" smtClean="0">
                  <a:latin typeface="맑은 고딕" pitchFamily="50" charset="-127"/>
                </a:rPr>
                <a:t>축산물 소비촉진 및 무상우유급식 등 복지 지원 </a:t>
              </a:r>
              <a:endParaRPr lang="en-US" altLang="ko-KR" sz="500" b="1" dirty="0">
                <a:latin typeface="맑은 고딕" pitchFamily="50" charset="-127"/>
              </a:endParaRPr>
            </a:p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dirty="0" smtClean="0">
                  <a:latin typeface="맑은 고딕" pitchFamily="50" charset="-127"/>
                </a:rPr>
                <a:t> </a:t>
              </a:r>
              <a:r>
                <a:rPr lang="en-US" altLang="ko-KR" sz="1400" dirty="0" smtClean="0">
                  <a:latin typeface="맑은 고딕" pitchFamily="50" charset="-127"/>
                </a:rPr>
                <a:t>- </a:t>
              </a:r>
              <a:r>
                <a:rPr lang="ko-KR" altLang="en-US" sz="1400" dirty="0" smtClean="0">
                  <a:latin typeface="맑은 고딕" pitchFamily="50" charset="-127"/>
                </a:rPr>
                <a:t>학교우유급식지원 </a:t>
              </a:r>
              <a:r>
                <a:rPr lang="en-US" altLang="ko-KR" sz="1400" dirty="0" smtClean="0">
                  <a:latin typeface="맑은 고딕" pitchFamily="50" charset="-127"/>
                </a:rPr>
                <a:t>: 5,092</a:t>
              </a:r>
              <a:r>
                <a:rPr lang="ko-KR" altLang="en-US" sz="1400" dirty="0" smtClean="0">
                  <a:latin typeface="맑은 고딕" pitchFamily="50" charset="-127"/>
                </a:rPr>
                <a:t>명 </a:t>
              </a:r>
              <a:r>
                <a:rPr lang="en-US" altLang="ko-KR" sz="1400" dirty="0" smtClean="0">
                  <a:latin typeface="맑은 고딕" pitchFamily="50" charset="-127"/>
                </a:rPr>
                <a:t>/ 675</a:t>
              </a:r>
              <a:r>
                <a:rPr lang="ko-KR" altLang="en-US" sz="1400" dirty="0" smtClean="0">
                  <a:latin typeface="맑은 고딕" pitchFamily="50" charset="-127"/>
                </a:rPr>
                <a:t>백만원</a:t>
              </a:r>
              <a:endParaRPr lang="en-US" altLang="ko-KR" sz="1400" dirty="0" smtClean="0">
                <a:latin typeface="맑은 고딕" pitchFamily="50" charset="-127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dirty="0" smtClean="0">
                  <a:latin typeface="맑은 고딕" pitchFamily="50" charset="-127"/>
                </a:rPr>
                <a:t> - </a:t>
              </a:r>
              <a:r>
                <a:rPr lang="ko-KR" altLang="en-US" sz="1400" dirty="0" err="1" smtClean="0">
                  <a:latin typeface="맑은 고딕" pitchFamily="50" charset="-127"/>
                </a:rPr>
                <a:t>맘튼튼</a:t>
              </a:r>
              <a:r>
                <a:rPr lang="ko-KR" altLang="en-US" sz="1400" dirty="0" smtClean="0">
                  <a:latin typeface="맑은 고딕" pitchFamily="50" charset="-127"/>
                </a:rPr>
                <a:t> 축산물</a:t>
              </a:r>
              <a:r>
                <a:rPr lang="en-US" altLang="ko-KR" sz="1400" dirty="0">
                  <a:latin typeface="맑은 고딕" pitchFamily="50" charset="-127"/>
                </a:rPr>
                <a:t> </a:t>
              </a:r>
              <a:r>
                <a:rPr lang="ko-KR" altLang="en-US" sz="1400" dirty="0" smtClean="0">
                  <a:latin typeface="맑은 고딕" pitchFamily="50" charset="-127"/>
                </a:rPr>
                <a:t>꾸러미 지원</a:t>
              </a:r>
              <a:r>
                <a:rPr lang="en-US" altLang="ko-KR" sz="1400" dirty="0" smtClean="0">
                  <a:solidFill>
                    <a:srgbClr val="FF0000"/>
                  </a:solidFill>
                </a:rPr>
                <a:t> </a:t>
              </a:r>
              <a:r>
                <a:rPr lang="en-US" altLang="ko-KR" sz="1400" dirty="0" smtClean="0"/>
                <a:t>: 2,540</a:t>
              </a:r>
              <a:r>
                <a:rPr lang="ko-KR" altLang="en-US" sz="1400" dirty="0" smtClean="0"/>
                <a:t>명 </a:t>
              </a:r>
              <a:r>
                <a:rPr lang="en-US" altLang="ko-KR" sz="1400" dirty="0" smtClean="0"/>
                <a:t>/ 127</a:t>
              </a:r>
              <a:r>
                <a:rPr lang="ko-KR" altLang="en-US" sz="1400" dirty="0" smtClean="0"/>
                <a:t>백만원</a:t>
              </a:r>
              <a:endParaRPr lang="en-US" altLang="ko-KR" sz="1400" dirty="0" smtClean="0"/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30065" y="2829960"/>
            <a:ext cx="1986861" cy="2089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840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축산업 경쟁력 강화를 통한 농가 경영 안정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95536" y="2253041"/>
            <a:ext cx="8033630" cy="2694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 sz="1600" b="1" dirty="0">
              <a:latin typeface="+mj-lt"/>
            </a:endParaRPr>
          </a:p>
          <a:p>
            <a:pPr marL="185732" indent="-18573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재해대비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축산농가 지원으로 경영 안정화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맑은 고딕" pitchFamily="50" charset="-127"/>
              </a:rPr>
              <a:t> - </a:t>
            </a:r>
            <a:r>
              <a:rPr lang="ko-KR" altLang="en-US" sz="1400" dirty="0">
                <a:latin typeface="맑은 고딕" pitchFamily="50" charset="-127"/>
              </a:rPr>
              <a:t>축사전기안전 강화 </a:t>
            </a:r>
            <a:r>
              <a:rPr lang="en-US" altLang="ko-KR" sz="1400" dirty="0">
                <a:latin typeface="맑은 고딕" pitchFamily="50" charset="-127"/>
              </a:rPr>
              <a:t>: 12</a:t>
            </a:r>
            <a:r>
              <a:rPr lang="ko-KR" altLang="en-US" sz="1400" dirty="0">
                <a:latin typeface="맑은 고딕" pitchFamily="50" charset="-127"/>
              </a:rPr>
              <a:t>개소 </a:t>
            </a:r>
            <a:r>
              <a:rPr lang="en-US" altLang="ko-KR" sz="1400" dirty="0">
                <a:latin typeface="맑은 고딕" pitchFamily="50" charset="-127"/>
              </a:rPr>
              <a:t>/ 128</a:t>
            </a:r>
            <a:r>
              <a:rPr lang="ko-KR" altLang="en-US" sz="1400" dirty="0">
                <a:latin typeface="맑은 고딕" pitchFamily="50" charset="-127"/>
              </a:rPr>
              <a:t>백만원   </a:t>
            </a:r>
            <a:endParaRPr lang="en-US" altLang="ko-KR" sz="1400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</a:rPr>
              <a:t>- </a:t>
            </a:r>
            <a:r>
              <a:rPr lang="ko-KR" altLang="en-US" sz="1400" dirty="0" err="1">
                <a:latin typeface="맑은 고딕" pitchFamily="50" charset="-127"/>
              </a:rPr>
              <a:t>축산재해</a:t>
            </a:r>
            <a:r>
              <a:rPr lang="ko-KR" altLang="en-US" sz="1400" dirty="0">
                <a:latin typeface="맑은 고딕" pitchFamily="50" charset="-127"/>
              </a:rPr>
              <a:t> 긴급지원 등 </a:t>
            </a:r>
            <a:r>
              <a:rPr lang="en-US" altLang="ko-KR" sz="1400" dirty="0">
                <a:latin typeface="맑은 고딕" pitchFamily="50" charset="-127"/>
              </a:rPr>
              <a:t>:</a:t>
            </a:r>
            <a:r>
              <a:rPr lang="ko-KR" altLang="en-US" sz="1400" dirty="0">
                <a:latin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</a:rPr>
              <a:t>3</a:t>
            </a:r>
            <a:r>
              <a:rPr lang="ko-KR" altLang="en-US" sz="1400" dirty="0">
                <a:latin typeface="맑은 고딕" pitchFamily="50" charset="-127"/>
              </a:rPr>
              <a:t>개소</a:t>
            </a:r>
            <a:r>
              <a:rPr lang="en-US" altLang="ko-KR" sz="1400" dirty="0">
                <a:latin typeface="맑은 고딕" pitchFamily="50" charset="-127"/>
              </a:rPr>
              <a:t>/ 14</a:t>
            </a:r>
            <a:r>
              <a:rPr lang="ko-KR" altLang="en-US" sz="1400" dirty="0">
                <a:latin typeface="맑은 고딕" pitchFamily="50" charset="-127"/>
              </a:rPr>
              <a:t>백만원</a:t>
            </a:r>
            <a:endParaRPr lang="en-US" altLang="ko-KR" sz="1400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</a:rPr>
              <a:t>- </a:t>
            </a:r>
            <a:r>
              <a:rPr lang="ko-KR" altLang="en-US" sz="1400" dirty="0">
                <a:latin typeface="맑은 고딕" pitchFamily="50" charset="-127"/>
              </a:rPr>
              <a:t>가축재해보험 </a:t>
            </a:r>
            <a:r>
              <a:rPr lang="ko-KR" altLang="en-US" sz="1400" dirty="0" err="1">
                <a:latin typeface="맑은 고딕" pitchFamily="50" charset="-127"/>
              </a:rPr>
              <a:t>가입지원</a:t>
            </a:r>
            <a:r>
              <a:rPr lang="ko-KR" altLang="en-US" sz="1400" dirty="0">
                <a:latin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</a:rPr>
              <a:t>: 664,300</a:t>
            </a:r>
            <a:r>
              <a:rPr lang="ko-KR" altLang="en-US" sz="1400" dirty="0">
                <a:latin typeface="맑은 고딕" pitchFamily="50" charset="-127"/>
              </a:rPr>
              <a:t>두 </a:t>
            </a:r>
            <a:r>
              <a:rPr lang="en-US" altLang="ko-KR" sz="1400" dirty="0">
                <a:latin typeface="맑은 고딕" pitchFamily="50" charset="-127"/>
              </a:rPr>
              <a:t>/ 406</a:t>
            </a:r>
            <a:r>
              <a:rPr lang="ko-KR" altLang="en-US" sz="1400" dirty="0">
                <a:latin typeface="맑은 고딕" pitchFamily="50" charset="-127"/>
              </a:rPr>
              <a:t>백만원  </a:t>
            </a:r>
            <a:endParaRPr lang="en-US" altLang="ko-KR" sz="1400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</a:rPr>
              <a:t>- </a:t>
            </a:r>
            <a:r>
              <a:rPr lang="ko-KR" altLang="en-US" sz="1400" dirty="0" err="1">
                <a:latin typeface="맑은 고딕" pitchFamily="50" charset="-127"/>
              </a:rPr>
              <a:t>폭염대비</a:t>
            </a:r>
            <a:r>
              <a:rPr lang="ko-KR" altLang="en-US" sz="1400" dirty="0">
                <a:latin typeface="맑은 고딕" pitchFamily="50" charset="-127"/>
              </a:rPr>
              <a:t> 면역력증강제 </a:t>
            </a:r>
            <a:r>
              <a:rPr lang="ko-KR" altLang="en-US" sz="1400" dirty="0" smtClean="0">
                <a:latin typeface="맑은 고딕" pitchFamily="50" charset="-127"/>
              </a:rPr>
              <a:t>지원사업 </a:t>
            </a:r>
            <a:r>
              <a:rPr lang="en-US" altLang="ko-KR" sz="1400" dirty="0" smtClean="0">
                <a:latin typeface="맑은 고딕" pitchFamily="50" charset="-127"/>
              </a:rPr>
              <a:t>: </a:t>
            </a:r>
            <a:r>
              <a:rPr lang="en-US" altLang="ko-KR" sz="1400" dirty="0">
                <a:latin typeface="맑은 고딕" pitchFamily="50" charset="-127"/>
              </a:rPr>
              <a:t>1,100kg</a:t>
            </a:r>
            <a:r>
              <a:rPr lang="ko-KR" altLang="en-US" sz="1400" dirty="0">
                <a:latin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</a:rPr>
              <a:t>/ 11</a:t>
            </a:r>
            <a:r>
              <a:rPr lang="ko-KR" altLang="en-US" sz="1400" dirty="0">
                <a:latin typeface="맑은 고딕" pitchFamily="50" charset="-127"/>
              </a:rPr>
              <a:t>백만원</a:t>
            </a:r>
            <a:endParaRPr lang="en-US" altLang="ko-KR" sz="1400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dirty="0" smtClean="0">
                <a:latin typeface="맑은 고딕" pitchFamily="50" charset="-127"/>
              </a:rPr>
              <a:t>외국인근로자 주거환경개선사업</a:t>
            </a:r>
            <a:r>
              <a:rPr lang="en-US" altLang="ko-KR" sz="1400" dirty="0" smtClean="0">
                <a:latin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</a:rPr>
              <a:t>: 6</a:t>
            </a:r>
            <a:r>
              <a:rPr lang="ko-KR" altLang="en-US" sz="1400" dirty="0">
                <a:latin typeface="맑은 고딕" pitchFamily="50" charset="-127"/>
              </a:rPr>
              <a:t>개소 </a:t>
            </a:r>
            <a:r>
              <a:rPr lang="en-US" altLang="ko-KR" sz="1400" dirty="0">
                <a:latin typeface="맑은 고딕" pitchFamily="50" charset="-127"/>
              </a:rPr>
              <a:t>/ </a:t>
            </a:r>
            <a:r>
              <a:rPr lang="en-US" altLang="ko-KR" sz="1400" dirty="0" smtClean="0">
                <a:latin typeface="맑은 고딕" pitchFamily="50" charset="-127"/>
              </a:rPr>
              <a:t>60</a:t>
            </a:r>
            <a:r>
              <a:rPr lang="ko-KR" altLang="en-US" sz="1400" dirty="0" smtClean="0">
                <a:latin typeface="맑은 고딕" pitchFamily="50" charset="-127"/>
              </a:rPr>
              <a:t>백만원</a:t>
            </a:r>
            <a:endParaRPr lang="en-US" altLang="ko-KR" sz="14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깨끗하고 쾌적한 축산환경 조성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itchFamily="50" charset="-127"/>
              </a:rPr>
              <a:t>축사악취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 저감시설 지원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: 5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/ 250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4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축산환경 개선 등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2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itchFamily="50" charset="-127"/>
              </a:rPr>
              <a:t>개사업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: 3,723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톤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/ 959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4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축사 이미지 개선사업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: 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itchFamily="50" charset="-127"/>
              </a:rPr>
              <a:t>/ 30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400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1" name="모서리가 둥근 직사각형 10"/>
          <p:cNvSpPr/>
          <p:nvPr/>
        </p:nvSpPr>
        <p:spPr>
          <a:xfrm>
            <a:off x="218422" y="1129049"/>
            <a:ext cx="8280920" cy="4159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안전하고 깨끗한 사육환경 조성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886" y="1642873"/>
            <a:ext cx="2451202" cy="1579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543" y="3254065"/>
            <a:ext cx="2489014" cy="1662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099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45767" y="981242"/>
            <a:ext cx="8459636" cy="411078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b="1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말산업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및 내수면 기반조성으로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신소득원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육성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09871" y="2694875"/>
            <a:ext cx="6018313" cy="40050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내수면 어족자원 증식과 어업 여건 개선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79573" y="3265474"/>
            <a:ext cx="8313712" cy="1639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85732" indent="-18573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지역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특산어종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방류 및 증식 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임진강 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등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내수면 </a:t>
            </a:r>
            <a:r>
              <a:rPr lang="ko-KR" altLang="en-US" sz="1200" dirty="0" err="1">
                <a:solidFill>
                  <a:prstClr val="black"/>
                </a:solidFill>
                <a:latin typeface="맑은 고딕" pitchFamily="50" charset="-127"/>
              </a:rPr>
              <a:t>어린물고기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 방류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212</a:t>
            </a:r>
            <a:r>
              <a:rPr lang="ko-KR" altLang="en-US" sz="1200" dirty="0" err="1" smtClean="0">
                <a:solidFill>
                  <a:prstClr val="black"/>
                </a:solidFill>
                <a:latin typeface="맑은 고딕" pitchFamily="50" charset="-127"/>
              </a:rPr>
              <a:t>만마리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250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어족자원 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증식을 위한 </a:t>
            </a:r>
            <a:r>
              <a:rPr lang="ko-KR" altLang="en-US" sz="1200" dirty="0" err="1">
                <a:solidFill>
                  <a:prstClr val="black"/>
                </a:solidFill>
                <a:latin typeface="맑은 고딕" pitchFamily="50" charset="-127"/>
              </a:rPr>
              <a:t>인공산란장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 사후관리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8,600m </a:t>
            </a:r>
            <a:r>
              <a:rPr lang="en-US" altLang="ko-KR" sz="1200" smtClean="0">
                <a:solidFill>
                  <a:prstClr val="black"/>
                </a:solidFill>
                <a:latin typeface="맑은 고딕" pitchFamily="50" charset="-127"/>
              </a:rPr>
              <a:t>/ 378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내수면 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어업 여건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개선</a:t>
            </a:r>
            <a:endParaRPr lang="en-US" altLang="ko-KR" sz="14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낚시터 환경개선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임진강 정화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)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30ha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/ 30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백만원   </a:t>
            </a:r>
            <a:endParaRPr lang="en-US" altLang="ko-KR" sz="1200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200" dirty="0" err="1">
                <a:solidFill>
                  <a:prstClr val="black"/>
                </a:solidFill>
                <a:latin typeface="맑은 고딕" pitchFamily="50" charset="-127"/>
              </a:rPr>
              <a:t>수산생물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 질병예방 </a:t>
            </a:r>
            <a:r>
              <a:rPr lang="ko-KR" altLang="en-US" sz="1200" dirty="0" err="1">
                <a:solidFill>
                  <a:prstClr val="black"/>
                </a:solidFill>
                <a:latin typeface="맑은 고딕" pitchFamily="50" charset="-127"/>
              </a:rPr>
              <a:t>약품지원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:</a:t>
            </a:r>
            <a:r>
              <a:rPr lang="ko-KR" altLang="en-US" sz="12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12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lang="en-US" altLang="ko-KR" sz="1200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 pitchFamily="50" charset="-127"/>
              </a:rPr>
              <a:t>16.5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 smtClean="0">
                <a:latin typeface="맑은 고딕" panose="020B0503020000020004" pitchFamily="50" charset="-127"/>
              </a:rPr>
              <a:t> - </a:t>
            </a:r>
            <a:r>
              <a:rPr kumimoji="1" lang="ko-KR" altLang="en-US" sz="1200" dirty="0" smtClean="0">
                <a:latin typeface="맑은 고딕" panose="020B0503020000020004" pitchFamily="50" charset="-127"/>
              </a:rPr>
              <a:t>내수면 양식장 지원 </a:t>
            </a:r>
            <a:r>
              <a:rPr kumimoji="1" lang="en-US" altLang="ko-KR" sz="1200" dirty="0" smtClean="0">
                <a:latin typeface="맑은 고딕" panose="020B0503020000020004" pitchFamily="50" charset="-127"/>
              </a:rPr>
              <a:t>: 2</a:t>
            </a:r>
            <a:r>
              <a:rPr kumimoji="1" lang="ko-KR" altLang="en-US" sz="1200" dirty="0" smtClean="0">
                <a:latin typeface="맑은 고딕" panose="020B0503020000020004" pitchFamily="50" charset="-127"/>
              </a:rPr>
              <a:t>개소 </a:t>
            </a:r>
            <a:r>
              <a:rPr kumimoji="1" lang="en-US" altLang="ko-KR" sz="1200" dirty="0" smtClean="0">
                <a:latin typeface="맑은 고딕" panose="020B0503020000020004" pitchFamily="50" charset="-127"/>
              </a:rPr>
              <a:t>/ 10</a:t>
            </a:r>
            <a:r>
              <a:rPr kumimoji="1" lang="ko-KR" altLang="en-US" sz="1200" dirty="0" smtClean="0">
                <a:latin typeface="맑은 고딕" panose="020B0503020000020004" pitchFamily="50" charset="-127"/>
              </a:rPr>
              <a:t>백만원</a:t>
            </a:r>
            <a:r>
              <a:rPr kumimoji="1" lang="en-US" altLang="ko-KR" sz="1200" dirty="0" smtClean="0">
                <a:latin typeface="맑은 고딕" panose="020B0503020000020004" pitchFamily="50" charset="-127"/>
              </a:rPr>
              <a:t> </a:t>
            </a:r>
            <a:endParaRPr kumimoji="1" lang="en-US" altLang="ko-KR" sz="1200" dirty="0">
              <a:latin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380" y="3227520"/>
            <a:ext cx="1944216" cy="1647344"/>
          </a:xfrm>
          <a:prstGeom prst="rect">
            <a:avLst/>
          </a:prstGeom>
        </p:spPr>
      </p:pic>
      <p:sp>
        <p:nvSpPr>
          <p:cNvPr id="11" name="모서리가 둥근 직사각형 10"/>
          <p:cNvSpPr/>
          <p:nvPr/>
        </p:nvSpPr>
        <p:spPr>
          <a:xfrm>
            <a:off x="213684" y="1131592"/>
            <a:ext cx="8208912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승마체험 및 승마장 육성지원으로 쾌적한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승마문화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활성화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79573" y="1367841"/>
            <a:ext cx="6822008" cy="1423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>
                <a:latin typeface="맑은 고딕" pitchFamily="50" charset="-127"/>
              </a:rPr>
              <a:t>초</a:t>
            </a:r>
            <a:r>
              <a:rPr lang="en-US" altLang="ko-KR" sz="1400" b="1" dirty="0">
                <a:latin typeface="맑은 고딕" pitchFamily="50" charset="-127"/>
              </a:rPr>
              <a:t>·</a:t>
            </a:r>
            <a:r>
              <a:rPr lang="ko-KR" altLang="en-US" sz="1400" b="1" dirty="0">
                <a:latin typeface="맑은 고딕" pitchFamily="50" charset="-127"/>
              </a:rPr>
              <a:t>중</a:t>
            </a:r>
            <a:r>
              <a:rPr lang="en-US" altLang="ko-KR" sz="1400" b="1" dirty="0">
                <a:latin typeface="맑은 고딕" pitchFamily="50" charset="-127"/>
              </a:rPr>
              <a:t>·</a:t>
            </a:r>
            <a:r>
              <a:rPr lang="ko-KR" altLang="en-US" sz="1400" b="1" dirty="0">
                <a:latin typeface="맑은 고딕" pitchFamily="50" charset="-127"/>
              </a:rPr>
              <a:t>고등학생 및 저소득층 재활 승마체험 </a:t>
            </a:r>
            <a:r>
              <a:rPr lang="en-US" altLang="ko-KR" sz="1400" b="1" dirty="0">
                <a:latin typeface="맑은 고딕" pitchFamily="50" charset="-127"/>
              </a:rPr>
              <a:t>: </a:t>
            </a:r>
            <a:r>
              <a:rPr lang="en-US" altLang="ko-KR" sz="1400" b="1" dirty="0" smtClean="0">
                <a:latin typeface="맑은 고딕" pitchFamily="50" charset="-127"/>
              </a:rPr>
              <a:t>738</a:t>
            </a:r>
            <a:r>
              <a:rPr lang="ko-KR" altLang="en-US" sz="1400" b="1" dirty="0" smtClean="0">
                <a:latin typeface="맑은 고딕" pitchFamily="50" charset="-127"/>
              </a:rPr>
              <a:t>명 </a:t>
            </a:r>
            <a:r>
              <a:rPr lang="en-US" altLang="ko-KR" sz="1400" b="1" dirty="0">
                <a:latin typeface="맑은 고딕" pitchFamily="50" charset="-127"/>
              </a:rPr>
              <a:t>/ </a:t>
            </a:r>
            <a:r>
              <a:rPr lang="en-US" altLang="ko-KR" sz="1400" b="1" dirty="0" smtClean="0">
                <a:latin typeface="맑은 고딕" pitchFamily="50" charset="-127"/>
              </a:rPr>
              <a:t>240</a:t>
            </a:r>
            <a:r>
              <a:rPr lang="ko-KR" altLang="en-US" sz="1400" b="1" dirty="0" smtClean="0">
                <a:latin typeface="맑은 고딕" pitchFamily="50" charset="-127"/>
              </a:rPr>
              <a:t>백만원</a:t>
            </a:r>
            <a:endParaRPr lang="en-US" altLang="ko-KR" sz="1400" b="1" dirty="0"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err="1">
                <a:latin typeface="맑은 고딕" pitchFamily="50" charset="-127"/>
              </a:rPr>
              <a:t>말산업</a:t>
            </a:r>
            <a:r>
              <a:rPr lang="ko-KR" altLang="en-US" sz="1400" b="1" dirty="0">
                <a:latin typeface="맑은 고딕" pitchFamily="50" charset="-127"/>
              </a:rPr>
              <a:t> 청년인턴 취업 지원 </a:t>
            </a:r>
            <a:r>
              <a:rPr lang="en-US" altLang="ko-KR" sz="1400" b="1" dirty="0">
                <a:latin typeface="맑은 고딕" pitchFamily="50" charset="-127"/>
              </a:rPr>
              <a:t>: 2</a:t>
            </a:r>
            <a:r>
              <a:rPr lang="ko-KR" altLang="en-US" sz="1400" b="1" dirty="0">
                <a:latin typeface="맑은 고딕" pitchFamily="50" charset="-127"/>
              </a:rPr>
              <a:t>명 </a:t>
            </a:r>
            <a:r>
              <a:rPr lang="en-US" altLang="ko-KR" sz="1400" b="1" dirty="0">
                <a:latin typeface="맑은 고딕" pitchFamily="50" charset="-127"/>
              </a:rPr>
              <a:t>/ 42</a:t>
            </a:r>
            <a:r>
              <a:rPr lang="ko-KR" altLang="en-US" sz="1400" b="1" dirty="0">
                <a:latin typeface="맑은 고딕" pitchFamily="50" charset="-127"/>
              </a:rPr>
              <a:t>백만원</a:t>
            </a:r>
            <a:endParaRPr lang="en-US" altLang="ko-KR" sz="1400" b="1" dirty="0"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>
                <a:latin typeface="맑은 고딕" pitchFamily="50" charset="-127"/>
              </a:rPr>
              <a:t>승마장 육성 지원 </a:t>
            </a:r>
            <a:r>
              <a:rPr lang="en-US" altLang="ko-KR" sz="1400" b="1" dirty="0">
                <a:latin typeface="맑은 고딕" pitchFamily="50" charset="-127"/>
              </a:rPr>
              <a:t>: </a:t>
            </a:r>
            <a:r>
              <a:rPr lang="en-US" altLang="ko-KR" sz="1400" b="1" dirty="0" smtClean="0">
                <a:latin typeface="맑은 고딕" pitchFamily="50" charset="-127"/>
              </a:rPr>
              <a:t>419</a:t>
            </a:r>
            <a:r>
              <a:rPr lang="ko-KR" altLang="en-US" sz="1400" b="1" dirty="0" smtClean="0">
                <a:latin typeface="맑은 고딕" pitchFamily="50" charset="-127"/>
              </a:rPr>
              <a:t>두 </a:t>
            </a:r>
            <a:r>
              <a:rPr lang="en-US" altLang="ko-KR" sz="1400" b="1" dirty="0">
                <a:latin typeface="맑은 고딕" pitchFamily="50" charset="-127"/>
              </a:rPr>
              <a:t>/ </a:t>
            </a:r>
            <a:r>
              <a:rPr lang="en-US" altLang="ko-KR" sz="1400" b="1" dirty="0" smtClean="0">
                <a:latin typeface="맑은 고딕" pitchFamily="50" charset="-127"/>
              </a:rPr>
              <a:t>47</a:t>
            </a:r>
            <a:r>
              <a:rPr lang="ko-KR" altLang="en-US" sz="1400" b="1" dirty="0" smtClean="0">
                <a:latin typeface="맑은 고딕" pitchFamily="50" charset="-127"/>
              </a:rPr>
              <a:t>백만원</a:t>
            </a:r>
            <a:endParaRPr lang="en-US" altLang="ko-KR" sz="1400" b="1" dirty="0">
              <a:latin typeface="맑은 고딕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1600616"/>
            <a:ext cx="2039676" cy="152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85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7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7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선제적 </a:t>
            </a:r>
            <a:r>
              <a:rPr lang="en-US" altLang="ko-KR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· </a:t>
            </a:r>
            <a:r>
              <a:rPr lang="ko-KR" altLang="en-US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체계적 방역으로 가축질병 제로화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51520" y="1141279"/>
            <a:ext cx="6462307" cy="27634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차단방역 시스템 구축으로 가축질병 청정화</a:t>
            </a:r>
            <a:endParaRPr lang="ko-KR" altLang="en-US" sz="16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01907" y="1499318"/>
            <a:ext cx="8130534" cy="1504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가축방역대책상황실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(LSD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·ASF·AI) 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운영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2023.10.1.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~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2024.2.29.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거점소독시설 운영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3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개소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농업기술센터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적성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두지리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탄현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금승리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)</a:t>
            </a: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가축방역차량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하천변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농장주변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등 연중 상시 소독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3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개반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5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대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구제역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</a:rPr>
              <a:t>럼피스킨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예방백신 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접종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소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87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</a:rPr>
              <a:t>천두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염소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4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</a:rPr>
              <a:t>천두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돼지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117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천두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가축전염병 발생 대비 긴급가축방역사업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5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식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252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축산시설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출입차량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GPS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상시전원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공급 및 통신료 지원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610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대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48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496571"/>
            <a:ext cx="1850075" cy="16135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0" name="모서리가 둥근 직사각형 19"/>
          <p:cNvSpPr/>
          <p:nvPr/>
        </p:nvSpPr>
        <p:spPr>
          <a:xfrm>
            <a:off x="286251" y="3136720"/>
            <a:ext cx="6392843" cy="32378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가축질병 근절을 위한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예방방역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강화</a:t>
            </a:r>
            <a:endParaRPr lang="ko-KR" altLang="en-US" sz="1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01907" y="3488274"/>
            <a:ext cx="8130535" cy="137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축산농가 </a:t>
            </a:r>
            <a:r>
              <a:rPr lang="ko-KR" altLang="en-US" sz="1200" b="1" spc="-100" dirty="0">
                <a:solidFill>
                  <a:prstClr val="black"/>
                </a:solidFill>
                <a:latin typeface="맑은 고딕" pitchFamily="50" charset="-127"/>
              </a:rPr>
              <a:t>예방백신 및 </a:t>
            </a:r>
            <a:r>
              <a:rPr lang="ko-KR" altLang="en-US" sz="1200" b="1" spc="-100" dirty="0" err="1">
                <a:solidFill>
                  <a:prstClr val="black"/>
                </a:solidFill>
                <a:latin typeface="맑은 고딕" pitchFamily="50" charset="-127"/>
              </a:rPr>
              <a:t>소독약품</a:t>
            </a:r>
            <a:r>
              <a:rPr lang="ko-KR" altLang="en-US" sz="1200" b="1" spc="-100" dirty="0">
                <a:solidFill>
                  <a:prstClr val="black"/>
                </a:solidFill>
                <a:latin typeface="맑은 고딕" pitchFamily="50" charset="-127"/>
              </a:rPr>
              <a:t> 지원 </a:t>
            </a:r>
            <a:r>
              <a:rPr lang="en-US" altLang="ko-KR" sz="1200" b="1" spc="-100" dirty="0">
                <a:solidFill>
                  <a:prstClr val="black"/>
                </a:solidFill>
                <a:latin typeface="맑은 고딕" pitchFamily="50" charset="-127"/>
              </a:rPr>
              <a:t>: 22</a:t>
            </a:r>
            <a:r>
              <a:rPr lang="ko-KR" altLang="en-US" sz="1200" b="1" spc="-100" dirty="0">
                <a:solidFill>
                  <a:prstClr val="black"/>
                </a:solidFill>
                <a:latin typeface="맑은 고딕" pitchFamily="50" charset="-127"/>
              </a:rPr>
              <a:t>종 </a:t>
            </a:r>
            <a:r>
              <a:rPr lang="en-US" altLang="ko-KR" sz="1200" b="1" spc="-100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b="1" spc="-100" dirty="0" smtClean="0">
                <a:solidFill>
                  <a:prstClr val="black"/>
                </a:solidFill>
                <a:latin typeface="맑은 고딕" pitchFamily="50" charset="-127"/>
              </a:rPr>
              <a:t>18,718</a:t>
            </a:r>
            <a:r>
              <a:rPr lang="ko-KR" altLang="en-US" sz="1200" b="1" spc="-100" dirty="0" err="1" smtClean="0">
                <a:solidFill>
                  <a:prstClr val="black"/>
                </a:solidFill>
                <a:latin typeface="맑은 고딕" pitchFamily="50" charset="-127"/>
              </a:rPr>
              <a:t>천두</a:t>
            </a:r>
            <a:r>
              <a:rPr lang="en-US" altLang="ko-KR" sz="1200" b="1" spc="-100" dirty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200" b="1" spc="-100" dirty="0">
                <a:solidFill>
                  <a:prstClr val="black"/>
                </a:solidFill>
                <a:latin typeface="맑은 고딕" pitchFamily="50" charset="-127"/>
              </a:rPr>
              <a:t>수</a:t>
            </a:r>
            <a:r>
              <a:rPr lang="en-US" altLang="ko-KR" sz="1200" b="1" spc="-100" dirty="0">
                <a:solidFill>
                  <a:prstClr val="black"/>
                </a:solidFill>
                <a:latin typeface="맑은 고딕" pitchFamily="50" charset="-127"/>
              </a:rPr>
              <a:t>) / </a:t>
            </a:r>
            <a:r>
              <a:rPr lang="en-US" altLang="ko-KR" sz="1200" b="1" spc="-100" dirty="0" smtClean="0">
                <a:solidFill>
                  <a:prstClr val="black"/>
                </a:solidFill>
                <a:latin typeface="맑은 고딕" pitchFamily="50" charset="-127"/>
              </a:rPr>
              <a:t>1,025</a:t>
            </a:r>
            <a:r>
              <a:rPr lang="ko-KR" altLang="en-US" sz="1200" b="1" spc="-100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spc="-100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축산농가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소독약품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등 지원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4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식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100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폐사가축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랜더링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처리 지원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1,000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두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100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돼지소모성질환 지도 지원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4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24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185732" indent="-185732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가금농가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질병관리 지원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2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/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12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200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828" y="3361836"/>
            <a:ext cx="1818612" cy="1514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65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청정한 축산 환경 보전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8172" y="2796274"/>
            <a:ext cx="6229996" cy="38779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가축분뇨 배출시설 관리 및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가축매몰지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사후관리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4600" y="1131590"/>
            <a:ext cx="8258484" cy="1296142"/>
            <a:chOff x="251520" y="1131590"/>
            <a:chExt cx="8258484" cy="142034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08912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가축분뇨 적정처리 및 사육환경 개선으로 냄새 없는 축산 실현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779842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가축분뇨 </a:t>
              </a:r>
              <a:r>
                <a:rPr kumimoji="1" lang="ko-KR" altLang="en-US" sz="1600" b="1" dirty="0" err="1" smtClean="0">
                  <a:latin typeface="+mj-lt"/>
                </a:rPr>
                <a:t>처리장비</a:t>
              </a:r>
              <a:r>
                <a:rPr kumimoji="1" lang="ko-KR" altLang="en-US" sz="1600" b="1" dirty="0" smtClean="0">
                  <a:latin typeface="+mj-lt"/>
                </a:rPr>
                <a:t> 및 비용 지원</a:t>
              </a:r>
              <a:r>
                <a:rPr kumimoji="1" lang="en-US" altLang="ko-KR" sz="1600" b="1" dirty="0" smtClean="0">
                  <a:solidFill>
                    <a:prstClr val="black"/>
                  </a:solidFill>
                  <a:latin typeface="+mj-lt"/>
                </a:rPr>
                <a:t> </a:t>
              </a:r>
              <a:endParaRPr lang="en-US" altLang="ko-KR" sz="14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4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400" dirty="0" smtClean="0">
                  <a:solidFill>
                    <a:prstClr val="black"/>
                  </a:solidFill>
                </a:rPr>
                <a:t>- 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다용도 축산분뇨 </a:t>
              </a:r>
              <a:r>
                <a:rPr kumimoji="1" lang="ko-KR" altLang="en-US" sz="1400" dirty="0" err="1" smtClean="0">
                  <a:solidFill>
                    <a:prstClr val="black"/>
                  </a:solidFill>
                  <a:latin typeface="+mj-ea"/>
                </a:rPr>
                <a:t>처리장비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 지원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: 3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개소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/ 90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백만원</a:t>
              </a:r>
              <a:endParaRPr kumimoji="1" lang="en-US" altLang="ko-KR" sz="1400" dirty="0" smtClean="0">
                <a:solidFill>
                  <a:prstClr val="black"/>
                </a:solidFill>
                <a:latin typeface="+mj-ea"/>
              </a:endParaRPr>
            </a:p>
            <a:p>
              <a:pPr>
                <a:lnSpc>
                  <a:spcPct val="120000"/>
                </a:lnSpc>
              </a:pP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 - 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가축분뇨 </a:t>
              </a:r>
              <a:r>
                <a:rPr kumimoji="1" lang="ko-KR" altLang="en-US" sz="1400" dirty="0" err="1" smtClean="0">
                  <a:solidFill>
                    <a:prstClr val="black"/>
                  </a:solidFill>
                  <a:latin typeface="+mj-ea"/>
                </a:rPr>
                <a:t>퇴액비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 </a:t>
              </a:r>
              <a:r>
                <a:rPr kumimoji="1" lang="ko-KR" altLang="en-US" sz="1400" dirty="0" err="1" smtClean="0">
                  <a:solidFill>
                    <a:prstClr val="black"/>
                  </a:solidFill>
                  <a:latin typeface="+mj-ea"/>
                </a:rPr>
                <a:t>살포비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 지원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: 60ha / 18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백만원</a:t>
              </a:r>
              <a:endParaRPr kumimoji="1" lang="en-US" altLang="ko-KR" sz="1400" dirty="0" smtClean="0">
                <a:solidFill>
                  <a:prstClr val="black"/>
                </a:solidFill>
                <a:latin typeface="+mj-ea"/>
              </a:endParaRPr>
            </a:p>
            <a:p>
              <a:pPr>
                <a:lnSpc>
                  <a:spcPct val="120000"/>
                </a:lnSpc>
              </a:pP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 - 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가축분뇨 </a:t>
              </a:r>
              <a:r>
                <a:rPr kumimoji="1" lang="ko-KR" altLang="en-US" sz="1400" dirty="0" err="1" smtClean="0">
                  <a:solidFill>
                    <a:prstClr val="black"/>
                  </a:solidFill>
                  <a:latin typeface="+mj-ea"/>
                </a:rPr>
                <a:t>수거운반비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 지원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: 9,550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톤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ea"/>
                </a:rPr>
                <a:t>/ 86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ea"/>
                </a:rPr>
                <a:t>백만원</a:t>
              </a:r>
              <a:endParaRPr kumimoji="1" lang="en-US" altLang="ko-KR" sz="1400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3323748"/>
            <a:ext cx="8064896" cy="2077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가축분뇨 배출시설 관리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solidFill>
                  <a:prstClr val="black"/>
                </a:solidFill>
              </a:rPr>
              <a:t> - </a:t>
            </a:r>
            <a:r>
              <a:rPr lang="ko-KR" altLang="en-US" sz="1400" dirty="0" smtClean="0">
                <a:solidFill>
                  <a:prstClr val="black"/>
                </a:solidFill>
              </a:rPr>
              <a:t>가축사육 제한구역 지형도면 작성 용역 </a:t>
            </a:r>
            <a:r>
              <a:rPr lang="en-US" altLang="ko-KR" sz="1400" dirty="0" smtClean="0">
                <a:solidFill>
                  <a:prstClr val="black"/>
                </a:solidFill>
              </a:rPr>
              <a:t>: 15</a:t>
            </a:r>
            <a:r>
              <a:rPr lang="ko-KR" altLang="en-US" sz="1400" dirty="0" smtClean="0">
                <a:solidFill>
                  <a:prstClr val="black"/>
                </a:solidFill>
              </a:rPr>
              <a:t>백만원</a:t>
            </a:r>
            <a:endParaRPr lang="en-US" altLang="ko-KR" sz="1400" dirty="0">
              <a:solidFill>
                <a:prstClr val="black"/>
              </a:solidFill>
            </a:endParaRPr>
          </a:p>
          <a:p>
            <a:pPr>
              <a:lnSpc>
                <a:spcPct val="120000"/>
              </a:lnSpc>
            </a:pPr>
            <a:r>
              <a:rPr kumimoji="1" lang="en-US" altLang="ko-KR" sz="1400" dirty="0" smtClean="0">
                <a:solidFill>
                  <a:prstClr val="black"/>
                </a:solidFill>
                <a:latin typeface="+mj-ea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- </a:t>
            </a:r>
            <a:r>
              <a:rPr lang="ko-KR" altLang="en-US" sz="1400" dirty="0" smtClean="0">
                <a:solidFill>
                  <a:prstClr val="black"/>
                </a:solidFill>
              </a:rPr>
              <a:t>가축분뇨 퇴비 적정관리 안내 및 점검 </a:t>
            </a:r>
            <a:r>
              <a:rPr lang="en-US" altLang="ko-KR" sz="1400" dirty="0" smtClean="0">
                <a:solidFill>
                  <a:prstClr val="black"/>
                </a:solidFill>
              </a:rPr>
              <a:t>: 5</a:t>
            </a:r>
            <a:r>
              <a:rPr lang="ko-KR" altLang="en-US" sz="1400" dirty="0" smtClean="0">
                <a:solidFill>
                  <a:prstClr val="black"/>
                </a:solidFill>
              </a:rPr>
              <a:t>백만원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err="1" smtClean="0"/>
              <a:t>가축매몰지</a:t>
            </a:r>
            <a:r>
              <a:rPr kumimoji="1" lang="ko-KR" altLang="en-US" sz="1600" b="1" dirty="0" smtClean="0"/>
              <a:t> 사후관리</a:t>
            </a:r>
            <a:endParaRPr kumimoji="1" lang="en-US" altLang="ko-KR" sz="1600" b="1" dirty="0"/>
          </a:p>
          <a:p>
            <a:pPr>
              <a:lnSpc>
                <a:spcPct val="120000"/>
              </a:lnSpc>
            </a:pPr>
            <a:r>
              <a:rPr lang="en-US" altLang="ko-KR" sz="1400" b="1" dirty="0">
                <a:solidFill>
                  <a:prstClr val="black"/>
                </a:solidFill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-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가축매몰지</a:t>
            </a:r>
            <a:r>
              <a:rPr lang="ko-KR" altLang="en-US" sz="1400" dirty="0" smtClean="0">
                <a:solidFill>
                  <a:prstClr val="black"/>
                </a:solidFill>
              </a:rPr>
              <a:t> 관리 지원 </a:t>
            </a:r>
            <a:r>
              <a:rPr lang="en-US" altLang="ko-KR" sz="1400" dirty="0" smtClean="0">
                <a:solidFill>
                  <a:prstClr val="black"/>
                </a:solidFill>
              </a:rPr>
              <a:t>: 4</a:t>
            </a:r>
            <a:r>
              <a:rPr lang="ko-KR" altLang="en-US" sz="1400" dirty="0" smtClean="0">
                <a:solidFill>
                  <a:prstClr val="black"/>
                </a:solidFill>
              </a:rPr>
              <a:t>개소 </a:t>
            </a:r>
            <a:r>
              <a:rPr lang="en-US" altLang="ko-KR" sz="1400" dirty="0" smtClean="0">
                <a:solidFill>
                  <a:prstClr val="black"/>
                </a:solidFill>
              </a:rPr>
              <a:t>/ 6</a:t>
            </a:r>
            <a:r>
              <a:rPr lang="ko-KR" altLang="en-US" sz="1400" dirty="0" smtClean="0">
                <a:solidFill>
                  <a:prstClr val="black"/>
                </a:solidFill>
              </a:rPr>
              <a:t>백만원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-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관리중</a:t>
            </a:r>
            <a:r>
              <a:rPr lang="ko-KR" altLang="en-US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가축매몰지</a:t>
            </a:r>
            <a:r>
              <a:rPr lang="ko-KR" altLang="en-US" sz="1400" dirty="0" smtClean="0">
                <a:solidFill>
                  <a:prstClr val="black"/>
                </a:solidFill>
              </a:rPr>
              <a:t> 현황 </a:t>
            </a:r>
            <a:r>
              <a:rPr lang="en-US" altLang="ko-KR" sz="1400" dirty="0" smtClean="0">
                <a:solidFill>
                  <a:prstClr val="black"/>
                </a:solidFill>
              </a:rPr>
              <a:t>: ASF 2</a:t>
            </a:r>
            <a:r>
              <a:rPr lang="ko-KR" altLang="en-US" sz="1400" dirty="0" smtClean="0">
                <a:solidFill>
                  <a:prstClr val="black"/>
                </a:solidFill>
              </a:rPr>
              <a:t>개소</a:t>
            </a:r>
            <a:r>
              <a:rPr lang="en-US" altLang="ko-KR" sz="1000" dirty="0" smtClean="0">
                <a:solidFill>
                  <a:prstClr val="black"/>
                </a:solidFill>
              </a:rPr>
              <a:t>(</a:t>
            </a:r>
            <a:r>
              <a:rPr lang="ko-KR" altLang="en-US" sz="1000" dirty="0" smtClean="0">
                <a:solidFill>
                  <a:prstClr val="black"/>
                </a:solidFill>
              </a:rPr>
              <a:t>문산</a:t>
            </a:r>
            <a:r>
              <a:rPr lang="en-US" altLang="ko-KR" sz="1000" dirty="0" smtClean="0">
                <a:solidFill>
                  <a:prstClr val="black"/>
                </a:solidFill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</a:rPr>
              <a:t>적성</a:t>
            </a:r>
            <a:r>
              <a:rPr lang="en-US" altLang="ko-KR" sz="1000" dirty="0" smtClean="0">
                <a:solidFill>
                  <a:prstClr val="black"/>
                </a:solidFill>
              </a:rPr>
              <a:t>)</a:t>
            </a:r>
            <a:r>
              <a:rPr lang="en-US" altLang="ko-KR" sz="1400" dirty="0" smtClean="0">
                <a:solidFill>
                  <a:prstClr val="black"/>
                </a:solidFill>
              </a:rPr>
              <a:t>, LSD 2</a:t>
            </a:r>
            <a:r>
              <a:rPr lang="ko-KR" altLang="en-US" sz="1400" dirty="0" smtClean="0">
                <a:solidFill>
                  <a:prstClr val="black"/>
                </a:solidFill>
              </a:rPr>
              <a:t>개소</a:t>
            </a:r>
            <a:r>
              <a:rPr lang="en-US" altLang="ko-KR" sz="1000" dirty="0" smtClean="0">
                <a:solidFill>
                  <a:prstClr val="black"/>
                </a:solidFill>
              </a:rPr>
              <a:t>(</a:t>
            </a:r>
            <a:r>
              <a:rPr lang="ko-KR" altLang="en-US" sz="1000" dirty="0" err="1" smtClean="0">
                <a:solidFill>
                  <a:prstClr val="black"/>
                </a:solidFill>
              </a:rPr>
              <a:t>탄현</a:t>
            </a:r>
            <a:r>
              <a:rPr lang="en-US" altLang="ko-KR" sz="1000" dirty="0" smtClean="0">
                <a:solidFill>
                  <a:prstClr val="black"/>
                </a:solidFill>
              </a:rPr>
              <a:t>, </a:t>
            </a:r>
            <a:r>
              <a:rPr lang="ko-KR" altLang="en-US" sz="1000" dirty="0" smtClean="0">
                <a:solidFill>
                  <a:prstClr val="black"/>
                </a:solidFill>
              </a:rPr>
              <a:t>적성</a:t>
            </a:r>
            <a:r>
              <a:rPr lang="en-US" altLang="ko-KR" sz="1000" dirty="0" smtClean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prstClr val="black"/>
                </a:solidFill>
              </a:rPr>
              <a:t> </a:t>
            </a:r>
            <a:endParaRPr kumimoji="1" lang="en-US" altLang="ko-KR" sz="1400" b="1" dirty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496" y="3267903"/>
            <a:ext cx="1780936" cy="1680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79" b="8246"/>
          <a:stretch/>
        </p:blipFill>
        <p:spPr>
          <a:xfrm>
            <a:off x="6679495" y="1599641"/>
            <a:ext cx="1780937" cy="1620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7359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체계적인 동물보호 관리체계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995309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동물관리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체계 구축으로 동물과 함께하는 지역공동체 조성</a:t>
            </a:r>
            <a:endParaRPr lang="ko-KR" altLang="en-US" sz="1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479374"/>
            <a:chOff x="251520" y="1131590"/>
            <a:chExt cx="8280920" cy="162113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유기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유실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동물의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보호 및 관리를 통한 동물복지 구현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27669" y="1980632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200" b="1" dirty="0">
                  <a:latin typeface="+mj-lt"/>
                </a:rPr>
                <a:t> </a:t>
              </a:r>
              <a:r>
                <a:rPr kumimoji="1" lang="ko-KR" altLang="en-US" sz="1200" b="1" dirty="0" smtClean="0">
                  <a:latin typeface="+mj-lt"/>
                </a:rPr>
                <a:t>유기동물 </a:t>
              </a:r>
              <a:r>
                <a:rPr kumimoji="1" lang="ko-KR" altLang="en-US" sz="1200" b="1" dirty="0" err="1" smtClean="0">
                  <a:latin typeface="+mj-lt"/>
                </a:rPr>
                <a:t>보호</a:t>
              </a:r>
              <a:r>
                <a:rPr kumimoji="1" lang="ko-KR" altLang="en-US" sz="12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〮관리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: 1,000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마리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150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백만원</a:t>
              </a:r>
              <a:endParaRPr kumimoji="1"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2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유기</a:t>
              </a:r>
              <a:r>
                <a:rPr kumimoji="1" lang="ko-KR" altLang="en-US" sz="1200" b="1" dirty="0" err="1" smtClean="0">
                  <a:latin typeface="맑은 고딕" panose="020B0503020000020004" pitchFamily="50" charset="-127"/>
                </a:rPr>
                <a:t>〮유실동물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 </a:t>
              </a:r>
              <a:r>
                <a:rPr kumimoji="1" lang="ko-KR" altLang="en-US" sz="1200" b="1" dirty="0" err="1" smtClean="0">
                  <a:latin typeface="맑은 고딕" panose="020B0503020000020004" pitchFamily="50" charset="-127"/>
                </a:rPr>
                <a:t>관리수준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 개선 지원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: 63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마리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/ 4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백만원</a:t>
              </a:r>
              <a:endParaRPr kumimoji="1" lang="en-US" altLang="ko-KR" sz="1200" b="1" dirty="0">
                <a:latin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100" b="1" dirty="0"/>
                <a:t> </a:t>
              </a:r>
              <a:r>
                <a:rPr lang="en-US" altLang="ko-KR" sz="1100" dirty="0" smtClean="0">
                  <a:solidFill>
                    <a:prstClr val="black"/>
                  </a:solidFill>
                </a:rPr>
                <a:t>-</a:t>
              </a:r>
              <a:r>
                <a:rPr kumimoji="1" lang="en-US" altLang="ko-KR" sz="1100" dirty="0" smtClean="0">
                  <a:latin typeface="+mj-ea"/>
                </a:rPr>
                <a:t> </a:t>
              </a:r>
              <a:r>
                <a:rPr kumimoji="1" lang="ko-KR" altLang="en-US" sz="1100" dirty="0" smtClean="0">
                  <a:latin typeface="+mj-ea"/>
                </a:rPr>
                <a:t>구조 및 치료가 필요한 </a:t>
              </a:r>
              <a:r>
                <a:rPr kumimoji="1" lang="ko-KR" altLang="en-US" sz="1100" dirty="0" err="1" smtClean="0">
                  <a:latin typeface="+mj-ea"/>
                </a:rPr>
                <a:t>유기</a:t>
              </a:r>
              <a:r>
                <a:rPr kumimoji="1" lang="ko-KR" altLang="en-US" sz="110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∙</a:t>
              </a:r>
              <a:r>
                <a:rPr kumimoji="1" lang="ko-KR" altLang="en-US" sz="1100" dirty="0" err="1" smtClean="0">
                  <a:latin typeface="+mj-ea"/>
                </a:rPr>
                <a:t>유실</a:t>
              </a:r>
              <a:r>
                <a:rPr kumimoji="1" lang="ko-KR" altLang="en-US" sz="1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100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보호비</a:t>
              </a:r>
              <a:r>
                <a:rPr kumimoji="1" lang="ko-KR" altLang="en-US" sz="11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지원</a:t>
              </a:r>
              <a:r>
                <a:rPr kumimoji="1" lang="ko-KR" altLang="en-US" sz="1100" dirty="0" smtClean="0">
                  <a:latin typeface="맑은 고딕" panose="020B0503020000020004" pitchFamily="50" charset="-127"/>
                </a:rPr>
                <a:t> </a:t>
              </a:r>
              <a:endParaRPr kumimoji="1" lang="en-US" altLang="ko-KR" sz="1100" dirty="0" smtClean="0">
                <a:latin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200" b="1" dirty="0">
                  <a:latin typeface="맑은 고딕" panose="020B0503020000020004" pitchFamily="50" charset="-127"/>
                </a:rPr>
                <a:t> 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동물구조 등 인건비 지원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: 2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명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/ 41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백만원</a:t>
              </a:r>
              <a:endParaRPr kumimoji="1" lang="en-US" altLang="ko-KR" sz="1200" b="1" dirty="0" smtClean="0">
                <a:latin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200" b="1" dirty="0">
                  <a:latin typeface="맑은 고딕" panose="020B0503020000020004" pitchFamily="50" charset="-127"/>
                </a:rPr>
                <a:t> 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동물보호 </a:t>
              </a:r>
              <a:r>
                <a:rPr kumimoji="1" lang="ko-KR" altLang="en-US" sz="1200" b="1" dirty="0" err="1" smtClean="0">
                  <a:latin typeface="맑은 고딕" panose="020B0503020000020004" pitchFamily="50" charset="-127"/>
                </a:rPr>
                <a:t>명예감시원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 및 동물복지위원회 운영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: 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각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4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명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, 8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명 </a:t>
              </a:r>
              <a:r>
                <a:rPr kumimoji="1" lang="en-US" altLang="ko-KR" sz="1200" b="1" dirty="0" smtClean="0">
                  <a:latin typeface="맑은 고딕" panose="020B0503020000020004" pitchFamily="50" charset="-127"/>
                </a:rPr>
                <a:t>/ 12</a:t>
              </a:r>
              <a:r>
                <a:rPr kumimoji="1" lang="ko-KR" altLang="en-US" sz="1200" b="1" dirty="0" smtClean="0">
                  <a:latin typeface="맑은 고딕" panose="020B0503020000020004" pitchFamily="50" charset="-127"/>
                </a:rPr>
                <a:t>백만원</a:t>
              </a:r>
              <a:endParaRPr kumimoji="1" lang="en-US" altLang="ko-KR" sz="12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7669" y="3585382"/>
            <a:ext cx="8064896" cy="825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>
                <a:latin typeface="+mj-lt"/>
              </a:rPr>
              <a:t> 유기동물 예방사업 </a:t>
            </a:r>
            <a:r>
              <a:rPr kumimoji="1" lang="en-US" altLang="ko-KR" sz="1200" b="1" dirty="0" smtClean="0">
                <a:latin typeface="+mj-lt"/>
              </a:rPr>
              <a:t>: 2024</a:t>
            </a:r>
            <a:r>
              <a:rPr kumimoji="1" lang="ko-KR" altLang="en-US" sz="1200" b="1" dirty="0" smtClean="0">
                <a:latin typeface="+mj-lt"/>
              </a:rPr>
              <a:t>년 </a:t>
            </a:r>
            <a:r>
              <a:rPr kumimoji="1" lang="en-US" altLang="ko-KR" sz="1200" b="1" dirty="0" smtClean="0">
                <a:latin typeface="+mj-lt"/>
              </a:rPr>
              <a:t>5</a:t>
            </a:r>
            <a:r>
              <a:rPr kumimoji="1" lang="ko-KR" altLang="en-US" sz="1200" b="1" dirty="0" smtClean="0">
                <a:latin typeface="+mj-lt"/>
              </a:rPr>
              <a:t>월 시행 </a:t>
            </a:r>
            <a:r>
              <a:rPr kumimoji="1" lang="en-US" altLang="ko-KR" sz="1200" b="1" dirty="0" smtClean="0">
                <a:latin typeface="+mj-lt"/>
              </a:rPr>
              <a:t>/ 34</a:t>
            </a:r>
            <a:r>
              <a:rPr kumimoji="1" lang="ko-KR" altLang="en-US" sz="1200" b="1" dirty="0" smtClean="0">
                <a:latin typeface="+mj-lt"/>
              </a:rPr>
              <a:t>백만원</a:t>
            </a:r>
            <a:endParaRPr kumimoji="1" lang="en-US" altLang="ko-KR" sz="12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>
                <a:latin typeface="+mj-ea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길고양이</a:t>
            </a:r>
            <a:r>
              <a:rPr kumimoji="1" lang="ko-KR" altLang="en-US" sz="1200" b="1" dirty="0" smtClean="0">
                <a:latin typeface="+mj-ea"/>
              </a:rPr>
              <a:t> 급식소 설치 지원 </a:t>
            </a:r>
            <a:r>
              <a:rPr kumimoji="1" lang="en-US" altLang="ko-KR" sz="1200" b="1" dirty="0" smtClean="0">
                <a:latin typeface="+mj-ea"/>
              </a:rPr>
              <a:t>: 2</a:t>
            </a:r>
            <a:r>
              <a:rPr kumimoji="1" lang="ko-KR" altLang="en-US" sz="1200" b="1" dirty="0" smtClean="0">
                <a:latin typeface="+mj-ea"/>
              </a:rPr>
              <a:t>개소 </a:t>
            </a:r>
            <a:r>
              <a:rPr kumimoji="1" lang="en-US" altLang="ko-KR" sz="1200" b="1" dirty="0" smtClean="0">
                <a:latin typeface="+mj-ea"/>
              </a:rPr>
              <a:t>/ 1</a:t>
            </a:r>
            <a:r>
              <a:rPr kumimoji="1" lang="ko-KR" altLang="en-US" sz="1200" b="1" dirty="0" smtClean="0">
                <a:latin typeface="+mj-ea"/>
              </a:rPr>
              <a:t>백만원</a:t>
            </a:r>
            <a:endParaRPr kumimoji="1" lang="en-US" altLang="ko-KR" sz="12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>
                <a:latin typeface="+mj-ea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길고양이</a:t>
            </a:r>
            <a:r>
              <a:rPr kumimoji="1" lang="ko-KR" altLang="en-US" sz="1200" b="1" dirty="0" smtClean="0">
                <a:latin typeface="+mj-ea"/>
              </a:rPr>
              <a:t> 중성화 수술 지원 </a:t>
            </a:r>
            <a:r>
              <a:rPr kumimoji="1" lang="en-US" altLang="ko-KR" sz="1200" b="1" dirty="0" smtClean="0">
                <a:latin typeface="+mj-ea"/>
              </a:rPr>
              <a:t>: 1,000</a:t>
            </a:r>
            <a:r>
              <a:rPr kumimoji="1" lang="ko-KR" altLang="en-US" sz="1200" b="1" dirty="0" smtClean="0">
                <a:latin typeface="+mj-ea"/>
              </a:rPr>
              <a:t>마리 </a:t>
            </a:r>
            <a:r>
              <a:rPr kumimoji="1" lang="en-US" altLang="ko-KR" sz="1200" b="1" dirty="0" smtClean="0">
                <a:latin typeface="+mj-ea"/>
              </a:rPr>
              <a:t>/ 200</a:t>
            </a:r>
            <a:r>
              <a:rPr kumimoji="1" lang="ko-KR" altLang="en-US" sz="1200" b="1" dirty="0" smtClean="0">
                <a:latin typeface="+mj-ea"/>
              </a:rPr>
              <a:t>백만원</a:t>
            </a:r>
            <a:endParaRPr kumimoji="1" lang="en-US" altLang="ko-KR" sz="12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>
                <a:latin typeface="+mj-ea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읍면지역</a:t>
            </a:r>
            <a:r>
              <a:rPr kumimoji="1" lang="ko-KR" altLang="en-US" sz="1200" b="1" dirty="0" smtClean="0">
                <a:latin typeface="+mj-ea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실외사육견</a:t>
            </a:r>
            <a:r>
              <a:rPr kumimoji="1" lang="ko-KR" altLang="en-US" sz="1200" b="1" dirty="0" smtClean="0">
                <a:latin typeface="+mj-ea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중성화수술</a:t>
            </a:r>
            <a:r>
              <a:rPr kumimoji="1" lang="ko-KR" altLang="en-US" sz="1200" b="1" dirty="0" smtClean="0">
                <a:latin typeface="+mj-ea"/>
              </a:rPr>
              <a:t> 지원 </a:t>
            </a:r>
            <a:r>
              <a:rPr kumimoji="1" lang="en-US" altLang="ko-KR" sz="1200" b="1" dirty="0" smtClean="0">
                <a:latin typeface="+mj-ea"/>
              </a:rPr>
              <a:t>: 150</a:t>
            </a:r>
            <a:r>
              <a:rPr kumimoji="1" lang="ko-KR" altLang="en-US" sz="1200" b="1" dirty="0" smtClean="0">
                <a:latin typeface="+mj-ea"/>
              </a:rPr>
              <a:t>마리 </a:t>
            </a:r>
            <a:r>
              <a:rPr kumimoji="1" lang="en-US" altLang="ko-KR" sz="1200" b="1" dirty="0" smtClean="0">
                <a:latin typeface="+mj-ea"/>
              </a:rPr>
              <a:t>/ 60</a:t>
            </a:r>
            <a:r>
              <a:rPr kumimoji="1" lang="ko-KR" altLang="en-US" sz="1200" b="1" dirty="0" smtClean="0">
                <a:latin typeface="+mj-ea"/>
              </a:rPr>
              <a:t>백만원</a:t>
            </a:r>
            <a:endParaRPr kumimoji="1" lang="en-US" altLang="ko-KR" sz="1100" b="1" dirty="0">
              <a:latin typeface="맑은 고딕" panose="020B0503020000020004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45208"/>
            <a:ext cx="1905953" cy="127041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010" y="3445207"/>
            <a:ext cx="1800201" cy="127041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673" y="1597869"/>
            <a:ext cx="2384891" cy="1275189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98471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사람과 동물이 함께하는 반려동물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문화조성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16593" y="3101805"/>
            <a:ext cx="3815519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동물보호센터 건립</a:t>
            </a:r>
            <a:endParaRPr lang="ko-KR" altLang="en-US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479374"/>
            <a:chOff x="251520" y="1131590"/>
            <a:chExt cx="8280920" cy="162113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반려동물을 이해하고 공존할 수 있는 반려동물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문화환경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조성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27669" y="1980632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ko-KR" altLang="en-US" sz="1200" b="1" dirty="0">
                  <a:latin typeface="+mj-lt"/>
                </a:rPr>
                <a:t> </a:t>
              </a:r>
              <a:r>
                <a:rPr kumimoji="1" lang="ko-KR" altLang="en-US" sz="1200" b="1" dirty="0" smtClean="0">
                  <a:latin typeface="+mj-lt"/>
                </a:rPr>
                <a:t>올바른 반려동물 문화 정착</a:t>
              </a:r>
              <a:endParaRPr kumimoji="1" lang="en-US" altLang="ko-KR" sz="1200" b="1" dirty="0">
                <a:latin typeface="맑은 고딕" panose="020B0503020000020004" pitchFamily="50" charset="-127"/>
              </a:endParaRPr>
            </a:p>
            <a:p>
              <a:pPr>
                <a:lnSpc>
                  <a:spcPct val="130000"/>
                </a:lnSpc>
              </a:pPr>
              <a:r>
                <a:rPr kumimoji="1" lang="en-US" altLang="ko-KR" sz="1000" dirty="0"/>
                <a:t> </a:t>
              </a:r>
              <a:r>
                <a:rPr lang="en-US" altLang="ko-KR" sz="1000" dirty="0" smtClean="0">
                  <a:solidFill>
                    <a:prstClr val="black"/>
                  </a:solidFill>
                </a:rPr>
                <a:t>-</a:t>
              </a:r>
              <a:r>
                <a:rPr kumimoji="1" lang="en-US" altLang="ko-KR" sz="1000" dirty="0" smtClean="0">
                  <a:latin typeface="+mj-ea"/>
                </a:rPr>
                <a:t> </a:t>
              </a:r>
              <a:r>
                <a:rPr kumimoji="1" lang="ko-KR" altLang="en-US" sz="1000" dirty="0" smtClean="0">
                  <a:latin typeface="+mj-ea"/>
                </a:rPr>
                <a:t>반려동물 문화교실 운영 </a:t>
              </a:r>
              <a:r>
                <a:rPr kumimoji="1" lang="en-US" altLang="ko-KR" sz="1000" dirty="0" smtClean="0">
                  <a:latin typeface="+mj-ea"/>
                </a:rPr>
                <a:t>: 2024</a:t>
              </a:r>
              <a:r>
                <a:rPr kumimoji="1" lang="ko-KR" altLang="en-US" sz="1000" dirty="0" smtClean="0">
                  <a:latin typeface="+mj-ea"/>
                </a:rPr>
                <a:t>년 </a:t>
              </a:r>
              <a:r>
                <a:rPr kumimoji="1" lang="en-US" altLang="ko-KR" sz="1000" dirty="0" smtClean="0">
                  <a:latin typeface="+mj-ea"/>
                </a:rPr>
                <a:t>5</a:t>
              </a:r>
              <a:r>
                <a:rPr kumimoji="1" lang="ko-KR" altLang="en-US" sz="1000" dirty="0" smtClean="0">
                  <a:latin typeface="+mj-ea"/>
                </a:rPr>
                <a:t>월 </a:t>
              </a:r>
              <a:r>
                <a:rPr kumimoji="1" lang="en-US" altLang="ko-KR" sz="1000" dirty="0" smtClean="0">
                  <a:latin typeface="+mj-ea"/>
                </a:rPr>
                <a:t>~ 10</a:t>
              </a:r>
              <a:r>
                <a:rPr kumimoji="1" lang="ko-KR" altLang="en-US" sz="1000" dirty="0" smtClean="0">
                  <a:latin typeface="+mj-ea"/>
                </a:rPr>
                <a:t>월 시행 </a:t>
              </a:r>
              <a:r>
                <a:rPr kumimoji="1" lang="en-US" altLang="ko-KR" sz="1000" dirty="0" smtClean="0">
                  <a:latin typeface="+mj-ea"/>
                </a:rPr>
                <a:t>/ 10</a:t>
              </a:r>
              <a:r>
                <a:rPr kumimoji="1" lang="ko-KR" altLang="en-US" sz="1000" dirty="0" smtClean="0">
                  <a:latin typeface="+mj-ea"/>
                </a:rPr>
                <a:t>백만원</a:t>
              </a:r>
              <a:endParaRPr kumimoji="1" lang="en-US" altLang="ko-KR" sz="1000" dirty="0" smtClean="0">
                <a:latin typeface="맑은 고딕" panose="020B0503020000020004" pitchFamily="50" charset="-127"/>
              </a:endParaRPr>
            </a:p>
            <a:p>
              <a:pPr>
                <a:lnSpc>
                  <a:spcPct val="130000"/>
                </a:lnSpc>
              </a:pPr>
              <a:r>
                <a:rPr kumimoji="1" lang="en-US" altLang="ko-KR" sz="1000" dirty="0">
                  <a:latin typeface="맑은 고딕" panose="020B0503020000020004" pitchFamily="50" charset="-127"/>
                </a:rPr>
                <a:t> </a:t>
              </a:r>
              <a:r>
                <a:rPr kumimoji="1" lang="en-US" altLang="ko-KR" sz="1000" dirty="0" smtClean="0">
                  <a:latin typeface="맑은 고딕" panose="020B0503020000020004" pitchFamily="50" charset="-127"/>
                </a:rPr>
                <a:t>- </a:t>
              </a:r>
              <a:r>
                <a:rPr kumimoji="1" lang="ko-KR" altLang="en-US" sz="1000" dirty="0" smtClean="0">
                  <a:latin typeface="맑은 고딕" panose="020B0503020000020004" pitchFamily="50" charset="-127"/>
                </a:rPr>
                <a:t>반려동물 놀이터 조성 </a:t>
              </a:r>
              <a:r>
                <a:rPr kumimoji="1" lang="en-US" altLang="ko-KR" sz="1000" dirty="0" smtClean="0">
                  <a:latin typeface="맑은 고딕" panose="020B0503020000020004" pitchFamily="50" charset="-127"/>
                </a:rPr>
                <a:t>: 2</a:t>
              </a:r>
              <a:r>
                <a:rPr kumimoji="1" lang="ko-KR" altLang="en-US" sz="1000" dirty="0" smtClean="0">
                  <a:latin typeface="맑은 고딕" panose="020B0503020000020004" pitchFamily="50" charset="-127"/>
                </a:rPr>
                <a:t>개소 </a:t>
              </a:r>
              <a:r>
                <a:rPr kumimoji="1" lang="en-US" altLang="ko-KR" sz="1000" dirty="0" smtClean="0">
                  <a:latin typeface="맑은 고딕" panose="020B0503020000020004" pitchFamily="50" charset="-127"/>
                </a:rPr>
                <a:t>/ 320</a:t>
              </a:r>
              <a:r>
                <a:rPr kumimoji="1" lang="ko-KR" altLang="en-US" sz="1000" dirty="0" smtClean="0">
                  <a:latin typeface="맑은 고딕" panose="020B0503020000020004" pitchFamily="50" charset="-127"/>
                </a:rPr>
                <a:t>백만원 </a:t>
              </a:r>
              <a:r>
                <a:rPr kumimoji="1" lang="en-US" altLang="ko-KR" sz="1000" dirty="0" smtClean="0">
                  <a:latin typeface="맑은 고딕" panose="020B0503020000020004" pitchFamily="50" charset="-127"/>
                </a:rPr>
                <a:t>/ 24. 12. </a:t>
              </a:r>
              <a:r>
                <a:rPr kumimoji="1" lang="ko-KR" altLang="en-US" sz="1000" dirty="0" err="1" smtClean="0">
                  <a:latin typeface="맑은 고딕" panose="020B0503020000020004" pitchFamily="50" charset="-127"/>
                </a:rPr>
                <a:t>준공예정</a:t>
              </a:r>
              <a:endParaRPr kumimoji="1" lang="en-US" altLang="ko-KR" sz="1000" dirty="0" smtClean="0">
                <a:latin typeface="맑은 고딕" panose="020B0503020000020004" pitchFamily="50" charset="-127"/>
              </a:endParaRP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ko-KR" altLang="en-US" sz="1200" b="1" dirty="0"/>
                <a:t> </a:t>
              </a:r>
              <a:r>
                <a:rPr kumimoji="1" lang="ko-KR" altLang="en-US" sz="1200" b="1" dirty="0" smtClean="0"/>
                <a:t>반려동물 </a:t>
              </a:r>
              <a:r>
                <a:rPr kumimoji="1" lang="ko-KR" altLang="en-US" sz="1200" b="1" dirty="0" err="1" smtClean="0"/>
                <a:t>등록지원</a:t>
              </a:r>
              <a:r>
                <a:rPr kumimoji="1" lang="ko-KR" altLang="en-US" sz="1200" b="1" dirty="0" smtClean="0"/>
                <a:t> 및 동물복지 향상</a:t>
              </a:r>
              <a:endParaRPr kumimoji="1" lang="en-US" altLang="ko-KR" sz="1200" b="1" dirty="0" smtClean="0"/>
            </a:p>
            <a:p>
              <a:pPr>
                <a:lnSpc>
                  <a:spcPct val="130000"/>
                </a:lnSpc>
              </a:pPr>
              <a:r>
                <a:rPr kumimoji="1" lang="en-US" altLang="ko-KR" sz="1000" b="1" dirty="0">
                  <a:latin typeface="맑은 고딕" panose="020B0503020000020004" pitchFamily="50" charset="-127"/>
                </a:rPr>
                <a:t> </a:t>
              </a:r>
              <a:r>
                <a:rPr kumimoji="1" lang="en-US" altLang="ko-KR" sz="1000" dirty="0">
                  <a:latin typeface="맑은 고딕" panose="020B0503020000020004" pitchFamily="50" charset="-127"/>
                </a:rPr>
                <a:t>- </a:t>
              </a:r>
              <a:r>
                <a:rPr kumimoji="1" lang="ko-KR" altLang="en-US" sz="1000" dirty="0" err="1" smtClean="0">
                  <a:latin typeface="맑은 고딕" panose="020B0503020000020004" pitchFamily="50" charset="-127"/>
                </a:rPr>
                <a:t>동물등록제</a:t>
              </a:r>
              <a:r>
                <a:rPr kumimoji="1" lang="ko-KR" altLang="en-US" sz="1000" dirty="0" smtClean="0">
                  <a:latin typeface="맑은 고딕" panose="020B0503020000020004" pitchFamily="50" charset="-127"/>
                </a:rPr>
                <a:t> 비용 지원 </a:t>
              </a:r>
              <a:r>
                <a:rPr kumimoji="1" lang="en-US" altLang="ko-KR" sz="1000" dirty="0" smtClean="0">
                  <a:latin typeface="맑은 고딕" panose="020B0503020000020004" pitchFamily="50" charset="-127"/>
                </a:rPr>
                <a:t>: 900</a:t>
              </a:r>
              <a:r>
                <a:rPr kumimoji="1" lang="ko-KR" altLang="en-US" sz="1000" dirty="0" smtClean="0">
                  <a:latin typeface="맑은 고딕" panose="020B0503020000020004" pitchFamily="50" charset="-127"/>
                </a:rPr>
                <a:t>백마리 </a:t>
              </a:r>
              <a:r>
                <a:rPr kumimoji="1" lang="en-US" altLang="ko-KR" sz="1000" dirty="0" smtClean="0">
                  <a:latin typeface="맑은 고딕" panose="020B0503020000020004" pitchFamily="50" charset="-127"/>
                </a:rPr>
                <a:t>/ 18</a:t>
              </a:r>
              <a:r>
                <a:rPr kumimoji="1" lang="ko-KR" altLang="en-US" sz="1000" dirty="0" smtClean="0">
                  <a:latin typeface="맑은 고딕" panose="020B0503020000020004" pitchFamily="50" charset="-127"/>
                </a:rPr>
                <a:t>백만원</a:t>
              </a:r>
              <a:endParaRPr kumimoji="1" lang="en-US" altLang="ko-KR" sz="1000" dirty="0" smtClean="0">
                <a:latin typeface="맑은 고딕" panose="020B0503020000020004" pitchFamily="50" charset="-127"/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000" dirty="0">
                  <a:solidFill>
                    <a:prstClr val="black"/>
                  </a:solidFill>
                  <a:latin typeface="맑은 고딕" pitchFamily="50" charset="-127"/>
                </a:rPr>
                <a:t> - 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유기</a:t>
              </a:r>
              <a:r>
                <a:rPr lang="en-US" altLang="ko-KR" sz="1000" spc="-75" dirty="0">
                  <a:solidFill>
                    <a:prstClr val="black"/>
                  </a:solidFill>
                  <a:latin typeface="맑은 고딕" pitchFamily="50" charset="-127"/>
                </a:rPr>
                <a:t> · </a:t>
              </a:r>
              <a:r>
                <a:rPr lang="ko-KR" altLang="en-US" sz="1000" spc="-75" dirty="0" err="1">
                  <a:solidFill>
                    <a:prstClr val="black"/>
                  </a:solidFill>
                  <a:latin typeface="맑은 고딕" pitchFamily="50" charset="-127"/>
                </a:rPr>
                <a:t>유실동물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 </a:t>
              </a:r>
              <a:r>
                <a:rPr lang="ko-KR" altLang="en-US" sz="1000" spc="-75" dirty="0" err="1">
                  <a:solidFill>
                    <a:prstClr val="black"/>
                  </a:solidFill>
                  <a:latin typeface="맑은 고딕" pitchFamily="50" charset="-127"/>
                </a:rPr>
                <a:t>관리수준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 </a:t>
              </a:r>
              <a:r>
                <a:rPr lang="ko-KR" altLang="en-US" sz="1000" spc="-75" dirty="0" err="1">
                  <a:solidFill>
                    <a:prstClr val="black"/>
                  </a:solidFill>
                  <a:latin typeface="맑은 고딕" pitchFamily="50" charset="-127"/>
                </a:rPr>
                <a:t>개선지원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 </a:t>
              </a:r>
              <a:r>
                <a:rPr lang="en-US" altLang="ko-KR" sz="1000" spc="-75" dirty="0">
                  <a:solidFill>
                    <a:prstClr val="black"/>
                  </a:solidFill>
                  <a:latin typeface="맑은 고딕" pitchFamily="50" charset="-127"/>
                </a:rPr>
                <a:t>(</a:t>
              </a:r>
              <a:r>
                <a:rPr lang="ko-KR" altLang="en-US" sz="1000" spc="-75" dirty="0" err="1">
                  <a:solidFill>
                    <a:prstClr val="black"/>
                  </a:solidFill>
                  <a:latin typeface="맑은 고딕" pitchFamily="50" charset="-127"/>
                </a:rPr>
                <a:t>입양비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 지원</a:t>
              </a:r>
              <a:r>
                <a:rPr lang="en-US" altLang="ko-KR" sz="1000" spc="-75" dirty="0">
                  <a:solidFill>
                    <a:prstClr val="black"/>
                  </a:solidFill>
                  <a:latin typeface="맑은 고딕" pitchFamily="50" charset="-127"/>
                </a:rPr>
                <a:t>) : 70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마리 </a:t>
              </a:r>
              <a:r>
                <a:rPr lang="en-US" altLang="ko-KR" sz="1000" spc="-75" dirty="0">
                  <a:solidFill>
                    <a:prstClr val="black"/>
                  </a:solidFill>
                  <a:latin typeface="맑은 고딕" pitchFamily="50" charset="-127"/>
                </a:rPr>
                <a:t>/ 17</a:t>
              </a:r>
              <a:r>
                <a:rPr lang="ko-KR" altLang="en-US" sz="1000" spc="-75" dirty="0">
                  <a:solidFill>
                    <a:prstClr val="black"/>
                  </a:solidFill>
                  <a:latin typeface="맑은 고딕" pitchFamily="50" charset="-127"/>
                </a:rPr>
                <a:t>백만원</a:t>
              </a:r>
              <a:endParaRPr lang="en-US" altLang="ko-KR" sz="1000" spc="-75" dirty="0">
                <a:solidFill>
                  <a:prstClr val="black"/>
                </a:solidFill>
                <a:latin typeface="맑은 고딕" pitchFamily="50" charset="-127"/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000" dirty="0">
                  <a:solidFill>
                    <a:prstClr val="black"/>
                  </a:solidFill>
                  <a:latin typeface="맑은 고딕" pitchFamily="50" charset="-127"/>
                </a:rPr>
                <a:t> </a:t>
              </a:r>
              <a:r>
                <a:rPr lang="en-US" altLang="ko-KR" sz="1000" dirty="0" smtClean="0">
                  <a:solidFill>
                    <a:prstClr val="black"/>
                  </a:solidFill>
                  <a:latin typeface="맑은 고딕" pitchFamily="50" charset="-127"/>
                </a:rPr>
                <a:t>- </a:t>
              </a:r>
              <a:r>
                <a:rPr lang="ko-KR" altLang="en-US" sz="1000" dirty="0">
                  <a:solidFill>
                    <a:prstClr val="black"/>
                  </a:solidFill>
                  <a:latin typeface="맑은 고딕" pitchFamily="50" charset="-127"/>
                </a:rPr>
                <a:t>돌봄 </a:t>
              </a:r>
              <a:r>
                <a:rPr lang="ko-KR" altLang="en-US" sz="1000" dirty="0" err="1">
                  <a:solidFill>
                    <a:prstClr val="black"/>
                  </a:solidFill>
                  <a:latin typeface="맑은 고딕" pitchFamily="50" charset="-127"/>
                </a:rPr>
                <a:t>취약가구</a:t>
              </a:r>
              <a:r>
                <a:rPr lang="ko-KR" altLang="en-US" sz="1000" dirty="0">
                  <a:solidFill>
                    <a:prstClr val="black"/>
                  </a:solidFill>
                  <a:latin typeface="맑은 고딕" pitchFamily="50" charset="-127"/>
                </a:rPr>
                <a:t> 반려동물 의료서비스 등 지원 </a:t>
              </a:r>
              <a:r>
                <a:rPr lang="en-US" altLang="ko-KR" sz="1000" dirty="0">
                  <a:solidFill>
                    <a:prstClr val="black"/>
                  </a:solidFill>
                  <a:latin typeface="맑은 고딕" pitchFamily="50" charset="-127"/>
                </a:rPr>
                <a:t>: 30</a:t>
              </a:r>
              <a:r>
                <a:rPr lang="ko-KR" altLang="en-US" sz="1000" dirty="0">
                  <a:solidFill>
                    <a:prstClr val="black"/>
                  </a:solidFill>
                  <a:latin typeface="맑은 고딕" pitchFamily="50" charset="-127"/>
                </a:rPr>
                <a:t>마리 </a:t>
              </a:r>
              <a:r>
                <a:rPr lang="en-US" altLang="ko-KR" sz="1000" dirty="0">
                  <a:solidFill>
                    <a:prstClr val="black"/>
                  </a:solidFill>
                  <a:latin typeface="맑은 고딕" pitchFamily="50" charset="-127"/>
                </a:rPr>
                <a:t>/6</a:t>
              </a:r>
              <a:r>
                <a:rPr lang="ko-KR" altLang="en-US" sz="1000" dirty="0">
                  <a:solidFill>
                    <a:prstClr val="black"/>
                  </a:solidFill>
                  <a:latin typeface="맑은 고딕" pitchFamily="50" charset="-127"/>
                </a:rPr>
                <a:t>백만원</a:t>
              </a:r>
              <a:endParaRPr kumimoji="1" lang="en-US" altLang="ko-KR" sz="1000" dirty="0">
                <a:latin typeface="맑은 고딕" panose="020B0503020000020004" pitchFamily="50" charset="-127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7669" y="3913235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39299" indent="-139299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latin typeface="맑은 고딕" pitchFamily="50" charset="-127"/>
              </a:rPr>
              <a:t>장     소 </a:t>
            </a:r>
            <a:r>
              <a:rPr lang="en-US" altLang="ko-KR" sz="1200" b="1" dirty="0">
                <a:latin typeface="맑은 고딕" pitchFamily="50" charset="-127"/>
              </a:rPr>
              <a:t>: </a:t>
            </a:r>
            <a:r>
              <a:rPr lang="ko-KR" altLang="en-US" sz="1200" b="1" dirty="0" err="1">
                <a:latin typeface="맑은 고딕" pitchFamily="50" charset="-127"/>
              </a:rPr>
              <a:t>문산읍</a:t>
            </a:r>
            <a:r>
              <a:rPr lang="ko-KR" altLang="en-US" sz="1200" b="1" dirty="0">
                <a:latin typeface="맑은 고딕" pitchFamily="50" charset="-127"/>
              </a:rPr>
              <a:t> 내포리 산</a:t>
            </a:r>
            <a:r>
              <a:rPr lang="en-US" altLang="ko-KR" sz="1200" b="1" dirty="0">
                <a:latin typeface="맑은 고딕" pitchFamily="50" charset="-127"/>
              </a:rPr>
              <a:t>120 </a:t>
            </a:r>
            <a:r>
              <a:rPr lang="ko-KR" altLang="en-US" sz="1200" b="1" dirty="0">
                <a:latin typeface="맑은 고딕" pitchFamily="50" charset="-127"/>
              </a:rPr>
              <a:t>일원</a:t>
            </a:r>
            <a:endParaRPr lang="en-US" altLang="ko-KR" sz="1200" b="1" dirty="0">
              <a:latin typeface="맑은 고딕" pitchFamily="50" charset="-127"/>
            </a:endParaRPr>
          </a:p>
          <a:p>
            <a:pPr marL="139299" indent="-139299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latin typeface="맑은 고딕" pitchFamily="50" charset="-127"/>
              </a:rPr>
              <a:t>사 업 비 </a:t>
            </a:r>
            <a:r>
              <a:rPr lang="en-US" altLang="ko-KR" sz="1200" b="1" dirty="0">
                <a:latin typeface="맑은 고딕" pitchFamily="50" charset="-127"/>
              </a:rPr>
              <a:t>: 4,000</a:t>
            </a:r>
            <a:r>
              <a:rPr lang="ko-KR" altLang="en-US" sz="1200" b="1" dirty="0">
                <a:latin typeface="맑은 고딕" pitchFamily="50" charset="-127"/>
              </a:rPr>
              <a:t>백만원</a:t>
            </a:r>
            <a:endParaRPr lang="en-US" altLang="ko-KR" sz="1200" b="1" dirty="0">
              <a:latin typeface="맑은 고딕" pitchFamily="50" charset="-127"/>
            </a:endParaRPr>
          </a:p>
          <a:p>
            <a:pPr marL="139299" indent="-139299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latin typeface="맑은 고딕" pitchFamily="50" charset="-127"/>
              </a:rPr>
              <a:t>사업기간 </a:t>
            </a:r>
            <a:r>
              <a:rPr lang="en-US" altLang="ko-KR" sz="1200" b="1" dirty="0">
                <a:latin typeface="맑은 고딕" pitchFamily="50" charset="-127"/>
              </a:rPr>
              <a:t>: 2023. ~  2025</a:t>
            </a:r>
            <a:r>
              <a:rPr lang="en-US" altLang="ko-KR" sz="1200" b="1" dirty="0" smtClean="0">
                <a:latin typeface="맑은 고딕" pitchFamily="50" charset="-127"/>
              </a:rPr>
              <a:t>.</a:t>
            </a:r>
          </a:p>
          <a:p>
            <a:pPr marL="139299" indent="-139299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맑은 고딕" pitchFamily="50" charset="-127"/>
              </a:rPr>
              <a:t>주요시설</a:t>
            </a:r>
            <a:endParaRPr lang="en-US" altLang="ko-KR" sz="1200" b="1" dirty="0" smtClean="0"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dirty="0" smtClean="0">
                <a:latin typeface="맑은 고딕" pitchFamily="50" charset="-127"/>
              </a:rPr>
              <a:t>  - </a:t>
            </a:r>
            <a:r>
              <a:rPr lang="ko-KR" altLang="en-US" sz="1000" dirty="0" smtClean="0">
                <a:latin typeface="맑은 고딕" pitchFamily="50" charset="-127"/>
              </a:rPr>
              <a:t>연면적 </a:t>
            </a:r>
            <a:r>
              <a:rPr lang="en-US" altLang="ko-KR" sz="1000" dirty="0" smtClean="0">
                <a:latin typeface="맑은 고딕" pitchFamily="50" charset="-127"/>
              </a:rPr>
              <a:t>3,879㎡ (</a:t>
            </a:r>
            <a:r>
              <a:rPr lang="ko-KR" altLang="en-US" sz="1000" dirty="0" smtClean="0">
                <a:latin typeface="맑은 고딕" pitchFamily="50" charset="-127"/>
              </a:rPr>
              <a:t>보호센터 </a:t>
            </a:r>
            <a:r>
              <a:rPr lang="en-US" altLang="ko-KR" sz="1000" dirty="0" smtClean="0">
                <a:latin typeface="맑은 고딕" pitchFamily="50" charset="-127"/>
              </a:rPr>
              <a:t>1,131㎡ </a:t>
            </a:r>
            <a:r>
              <a:rPr lang="ko-KR" altLang="en-US" sz="1000" dirty="0" smtClean="0">
                <a:latin typeface="맑은 고딕" pitchFamily="50" charset="-127"/>
              </a:rPr>
              <a:t>부대시설 </a:t>
            </a:r>
            <a:r>
              <a:rPr lang="en-US" altLang="ko-KR" sz="1000" dirty="0" smtClean="0">
                <a:latin typeface="맑은 고딕" pitchFamily="50" charset="-127"/>
              </a:rPr>
              <a:t>2,748㎡)</a:t>
            </a:r>
            <a:r>
              <a:rPr lang="ko-KR" altLang="en-US" sz="1000" dirty="0" smtClean="0">
                <a:latin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altLang="ko-KR" sz="1000" dirty="0" smtClean="0">
                <a:latin typeface="맑은 고딕" pitchFamily="50" charset="-127"/>
              </a:rPr>
              <a:t>  - </a:t>
            </a:r>
            <a:r>
              <a:rPr lang="ko-KR" altLang="en-US" sz="1000" dirty="0" smtClean="0">
                <a:latin typeface="맑은 고딕" pitchFamily="50" charset="-127"/>
              </a:rPr>
              <a:t>보호실</a:t>
            </a:r>
            <a:r>
              <a:rPr lang="en-US" altLang="ko-KR" sz="1000" dirty="0" smtClean="0">
                <a:latin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</a:rPr>
              <a:t>진료실</a:t>
            </a:r>
            <a:r>
              <a:rPr lang="en-US" altLang="ko-KR" sz="1000" dirty="0" smtClean="0">
                <a:latin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</a:rPr>
              <a:t>사무실</a:t>
            </a:r>
            <a:r>
              <a:rPr lang="en-US" altLang="ko-KR" sz="1000" dirty="0" smtClean="0">
                <a:latin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</a:rPr>
              <a:t>격리실</a:t>
            </a:r>
            <a:r>
              <a:rPr lang="en-US" altLang="ko-KR" sz="1000" dirty="0" smtClean="0">
                <a:latin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</a:rPr>
              <a:t>훈련장 등</a:t>
            </a:r>
            <a:endParaRPr lang="en-US" altLang="ko-KR" sz="1000" dirty="0" smtClean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b="1" dirty="0">
              <a:latin typeface="맑은 고딕" panose="020B0503020000020004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942" y="3101805"/>
            <a:ext cx="2024530" cy="170219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667" y="1595770"/>
            <a:ext cx="3254773" cy="140802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6705" y="3101805"/>
            <a:ext cx="2150644" cy="170219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560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도시민과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농업인이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함께 웃는 도시농업육성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830603"/>
            <a:ext cx="8208912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dirty="0" smtClean="0">
                <a:solidFill>
                  <a:srgbClr val="0000CC"/>
                </a:solidFill>
                <a:latin typeface="+mj-lt"/>
                <a:ea typeface="HY헤드라인M" pitchFamily="18" charset="-127"/>
              </a:rPr>
              <a:t>❙</a:t>
            </a:r>
            <a:r>
              <a:rPr lang="ko-KR" altLang="en-US" sz="17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도시농업 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활성화를 위한 도시농업전문가 육성</a:t>
            </a:r>
            <a:endParaRPr lang="ko-KR" altLang="en-US" sz="17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22956"/>
            <a:ext cx="8208912" cy="3686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시민 편의를 위한 </a:t>
            </a:r>
            <a:r>
              <a:rPr lang="ko-KR" altLang="en-US" sz="17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도심권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주말농장 조성</a:t>
            </a:r>
            <a:endParaRPr lang="ko-KR" altLang="en-US" sz="17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95536" y="3073465"/>
            <a:ext cx="8443041" cy="2021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도시농업관리사 자격 취득 교육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20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회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25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latin typeface="맑은 고딕" panose="020B0503020000020004" pitchFamily="50" charset="-127"/>
              </a:rPr>
              <a:t>/</a:t>
            </a: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16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도시농업관리사 자격 취득자 대상 심화 교육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5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회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25</a:t>
            </a:r>
            <a:r>
              <a:rPr lang="ko-KR" altLang="en-US" sz="1400" b="1" dirty="0"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5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청소년 도시농업 전문인력양성 프로그램 운영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4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개소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11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>
                <a:latin typeface="맑은 고딕" panose="020B0503020000020004" pitchFamily="50" charset="-127"/>
              </a:rPr>
              <a:t> 도시민 생활원예 교육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32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백만원</a:t>
            </a:r>
            <a:r>
              <a:rPr kumimoji="1" lang="en-US" altLang="ko-KR" sz="1400" b="1" dirty="0" smtClean="0"/>
              <a:t> </a:t>
            </a:r>
            <a:endParaRPr kumimoji="1" lang="en-US" altLang="ko-KR" sz="1400" b="1" dirty="0"/>
          </a:p>
          <a:p>
            <a:pPr>
              <a:lnSpc>
                <a:spcPct val="150000"/>
              </a:lnSpc>
            </a:pPr>
            <a:r>
              <a:rPr kumimoji="1" lang="en-US" altLang="ko-KR" sz="1400" b="1" dirty="0"/>
              <a:t> </a:t>
            </a:r>
            <a:r>
              <a:rPr kumimoji="1" lang="en-US" altLang="ko-KR" sz="1300" dirty="0" smtClean="0"/>
              <a:t>- </a:t>
            </a:r>
            <a:r>
              <a:rPr kumimoji="1" lang="ko-KR" altLang="en-US" sz="1300" dirty="0" smtClean="0"/>
              <a:t>도시민 생활원예 </a:t>
            </a:r>
            <a:r>
              <a:rPr kumimoji="1" lang="ko-KR" altLang="en-US" sz="1300" dirty="0" err="1" smtClean="0"/>
              <a:t>감성교육</a:t>
            </a:r>
            <a:r>
              <a:rPr kumimoji="1" lang="en-US" altLang="ko-KR" sz="1300" dirty="0" smtClean="0"/>
              <a:t>, </a:t>
            </a:r>
            <a:r>
              <a:rPr kumimoji="1" lang="ko-KR" altLang="en-US" sz="1300" dirty="0" smtClean="0"/>
              <a:t>도시농업 심화과정</a:t>
            </a:r>
            <a:r>
              <a:rPr kumimoji="1" lang="en-US" altLang="ko-KR" sz="1300" dirty="0" smtClean="0"/>
              <a:t>, </a:t>
            </a:r>
            <a:r>
              <a:rPr kumimoji="1" lang="ko-KR" altLang="en-US" sz="1300" dirty="0" err="1" smtClean="0"/>
              <a:t>학부모</a:t>
            </a:r>
            <a:r>
              <a:rPr kumimoji="1"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∙어린이</a:t>
            </a:r>
            <a:r>
              <a:rPr kumimoji="1"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방학맞이</a:t>
            </a:r>
            <a:r>
              <a:rPr kumimoji="1"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도시원예</a:t>
            </a:r>
            <a:r>
              <a:rPr kumimoji="1"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체험</a:t>
            </a:r>
            <a:r>
              <a:rPr kumimoji="1"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도시민 </a:t>
            </a:r>
            <a:r>
              <a:rPr kumimoji="1"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화분가꾸기</a:t>
            </a:r>
            <a:endParaRPr kumimoji="1" lang="en-US" altLang="ko-KR" sz="1300" dirty="0"/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95536" y="1328210"/>
            <a:ext cx="8736971" cy="158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>
                <a:solidFill>
                  <a:prstClr val="black"/>
                </a:solidFill>
                <a:latin typeface="+mj-lt"/>
              </a:rPr>
              <a:t>공영 주말농장 </a:t>
            </a: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: 2,500</a:t>
            </a:r>
            <a:r>
              <a:rPr kumimoji="1" lang="ko-KR" altLang="en-US" sz="1400" b="1" dirty="0">
                <a:solidFill>
                  <a:prstClr val="black"/>
                </a:solidFill>
                <a:latin typeface="+mj-lt"/>
              </a:rPr>
              <a:t>구좌</a:t>
            </a:r>
            <a:endParaRPr kumimoji="1" lang="en-US" altLang="ko-KR" sz="1400" b="1" dirty="0">
              <a:solidFill>
                <a:prstClr val="black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300" dirty="0" smtClean="0">
                <a:solidFill>
                  <a:prstClr val="black"/>
                </a:solidFill>
                <a:latin typeface="+mj-lt"/>
              </a:rPr>
              <a:t>- </a:t>
            </a:r>
            <a:r>
              <a:rPr kumimoji="1" lang="ko-KR" altLang="en-US" sz="1300" dirty="0" err="1">
                <a:solidFill>
                  <a:prstClr val="black"/>
                </a:solidFill>
                <a:latin typeface="+mj-lt"/>
              </a:rPr>
              <a:t>금촌동</a:t>
            </a:r>
            <a:r>
              <a:rPr kumimoji="1" lang="ko-KR" altLang="en-US" sz="1300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300" dirty="0">
                <a:solidFill>
                  <a:prstClr val="black"/>
                </a:solidFill>
                <a:latin typeface="+mj-lt"/>
              </a:rPr>
              <a:t>1017</a:t>
            </a:r>
            <a:r>
              <a:rPr kumimoji="1" lang="ko-KR" altLang="en-US" sz="1300" dirty="0">
                <a:solidFill>
                  <a:prstClr val="black"/>
                </a:solidFill>
                <a:latin typeface="+mj-lt"/>
              </a:rPr>
              <a:t>번지</a:t>
            </a:r>
            <a:r>
              <a:rPr kumimoji="1" lang="en-US" altLang="ko-KR" sz="1300" dirty="0">
                <a:solidFill>
                  <a:prstClr val="black"/>
                </a:solidFill>
                <a:latin typeface="+mj-lt"/>
              </a:rPr>
              <a:t>(48,115</a:t>
            </a:r>
            <a:r>
              <a:rPr lang="ko-KR" altLang="en-US" sz="1300" dirty="0"/>
              <a:t>㎡</a:t>
            </a:r>
            <a:r>
              <a:rPr lang="en-US" altLang="ko-KR" sz="1300" dirty="0"/>
              <a:t>)</a:t>
            </a:r>
            <a:endParaRPr kumimoji="1" lang="en-US" altLang="ko-KR" sz="130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j-ea"/>
              </a:rPr>
              <a:t> </a:t>
            </a:r>
            <a:r>
              <a:rPr kumimoji="1" lang="ko-KR" altLang="en-US" sz="1400" b="1" dirty="0">
                <a:latin typeface="+mj-ea"/>
              </a:rPr>
              <a:t>마을 주도형 주말농장 </a:t>
            </a:r>
            <a:r>
              <a:rPr kumimoji="1" lang="en-US" altLang="ko-KR" sz="1400" b="1" dirty="0">
                <a:latin typeface="+mj-ea"/>
              </a:rPr>
              <a:t>: </a:t>
            </a:r>
            <a:r>
              <a:rPr kumimoji="1" lang="en-US" altLang="ko-KR" sz="1400" b="1" dirty="0" smtClean="0">
                <a:latin typeface="+mj-ea"/>
              </a:rPr>
              <a:t>300</a:t>
            </a:r>
            <a:r>
              <a:rPr kumimoji="1" lang="ko-KR" altLang="en-US" sz="1400" b="1" dirty="0">
                <a:latin typeface="+mj-ea"/>
              </a:rPr>
              <a:t>구좌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spc="-108" dirty="0">
                <a:latin typeface="+mj-ea"/>
              </a:rPr>
              <a:t> </a:t>
            </a:r>
            <a:r>
              <a:rPr kumimoji="1" lang="en-US" altLang="ko-KR" sz="1300" spc="-108" dirty="0" smtClean="0">
                <a:latin typeface="+mj-ea"/>
              </a:rPr>
              <a:t>-  </a:t>
            </a:r>
            <a:r>
              <a:rPr kumimoji="1" lang="ko-KR" altLang="en-US" sz="1300" dirty="0" err="1">
                <a:solidFill>
                  <a:prstClr val="black"/>
                </a:solidFill>
              </a:rPr>
              <a:t>문산읍</a:t>
            </a:r>
            <a:r>
              <a:rPr kumimoji="1" lang="ko-KR" altLang="en-US" sz="1300" dirty="0">
                <a:solidFill>
                  <a:prstClr val="black"/>
                </a:solidFill>
              </a:rPr>
              <a:t> </a:t>
            </a:r>
            <a:r>
              <a:rPr kumimoji="1" lang="ko-KR" altLang="en-US" sz="1300" dirty="0" err="1">
                <a:solidFill>
                  <a:prstClr val="black"/>
                </a:solidFill>
              </a:rPr>
              <a:t>마정리</a:t>
            </a:r>
            <a:r>
              <a:rPr kumimoji="1" lang="ko-KR" altLang="en-US" sz="1300" dirty="0">
                <a:solidFill>
                  <a:prstClr val="black"/>
                </a:solidFill>
              </a:rPr>
              <a:t> </a:t>
            </a:r>
            <a:r>
              <a:rPr kumimoji="1" lang="en-US" altLang="ko-KR" sz="1300" dirty="0">
                <a:solidFill>
                  <a:prstClr val="black"/>
                </a:solidFill>
              </a:rPr>
              <a:t>625-6</a:t>
            </a:r>
            <a:r>
              <a:rPr kumimoji="1" lang="ko-KR" altLang="en-US" sz="1300" dirty="0">
                <a:solidFill>
                  <a:prstClr val="black"/>
                </a:solidFill>
              </a:rPr>
              <a:t>번지 등</a:t>
            </a:r>
            <a:r>
              <a:rPr kumimoji="1" lang="en-US" altLang="ko-KR" sz="1300" dirty="0">
                <a:solidFill>
                  <a:prstClr val="black"/>
                </a:solidFill>
              </a:rPr>
              <a:t>(8,250</a:t>
            </a:r>
            <a:r>
              <a:rPr lang="ko-KR" altLang="en-US" sz="1300" dirty="0"/>
              <a:t>㎡</a:t>
            </a:r>
            <a:r>
              <a:rPr lang="en-US" altLang="ko-KR" sz="1300" dirty="0"/>
              <a:t>)</a:t>
            </a:r>
            <a:endParaRPr kumimoji="1" lang="en-US" altLang="ko-KR" sz="1300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2990" y="1500129"/>
            <a:ext cx="1865169" cy="126035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434" y="1503720"/>
            <a:ext cx="1814965" cy="125317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1076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회 파주시 도시농업박람회 개최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131590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7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도시농업과 관련한 볼거리와 체험행사를 통해 시민들의 인식 확산과 실천 유도</a:t>
            </a:r>
            <a:endParaRPr lang="ko-KR" altLang="en-US" sz="17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95536" y="1419622"/>
            <a:ext cx="8443041" cy="3472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 </a:t>
            </a:r>
            <a:r>
              <a:rPr kumimoji="1" lang="ko-KR" altLang="en-US" sz="1400" b="1" dirty="0" smtClean="0"/>
              <a:t>기   </a:t>
            </a:r>
            <a:r>
              <a:rPr kumimoji="1" lang="ko-KR" altLang="en-US" sz="1400" b="1" dirty="0"/>
              <a:t>간</a:t>
            </a: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2024. </a:t>
            </a:r>
            <a:r>
              <a:rPr lang="en-US" altLang="ko-KR" sz="1400" b="1" dirty="0">
                <a:latin typeface="맑은 고딕" panose="020B0503020000020004" pitchFamily="50" charset="-127"/>
              </a:rPr>
              <a:t>9. 6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. </a:t>
            </a:r>
            <a:r>
              <a:rPr lang="en-US" altLang="ko-KR" sz="1400" b="1" dirty="0">
                <a:latin typeface="맑은 고딕" panose="020B0503020000020004" pitchFamily="50" charset="-127"/>
              </a:rPr>
              <a:t>~ 9. 8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. </a:t>
            </a:r>
            <a:r>
              <a:rPr lang="en-US" altLang="ko-KR" sz="1400" b="1" dirty="0">
                <a:latin typeface="맑은 고딕" panose="020B0503020000020004" pitchFamily="50" charset="-127"/>
              </a:rPr>
              <a:t>[3</a:t>
            </a:r>
            <a:r>
              <a:rPr lang="ko-KR" altLang="en-US" sz="1400" b="1" dirty="0">
                <a:latin typeface="맑은 고딕" panose="020B0503020000020004" pitchFamily="50" charset="-127"/>
              </a:rPr>
              <a:t>일간</a:t>
            </a:r>
            <a:r>
              <a:rPr lang="en-US" altLang="ko-KR" sz="1400" b="1" dirty="0">
                <a:latin typeface="맑은 고딕" panose="020B0503020000020004" pitchFamily="50" charset="-127"/>
              </a:rPr>
              <a:t>]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 </a:t>
            </a:r>
            <a:r>
              <a:rPr lang="ko-KR" altLang="en-US" sz="1400" b="1" dirty="0">
                <a:latin typeface="맑은 고딕" panose="020B0503020000020004" pitchFamily="50" charset="-127"/>
              </a:rPr>
              <a:t>장   소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ko-KR" altLang="en-US" sz="1400" b="1" dirty="0">
                <a:latin typeface="맑은 고딕" panose="020B0503020000020004" pitchFamily="50" charset="-127"/>
              </a:rPr>
              <a:t>운정건강공원 일원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 </a:t>
            </a:r>
            <a:r>
              <a:rPr lang="ko-KR" altLang="en-US" sz="1400" b="1" dirty="0">
                <a:latin typeface="맑은 고딕" panose="020B0503020000020004" pitchFamily="50" charset="-127"/>
              </a:rPr>
              <a:t>사업비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181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>
                <a:latin typeface="맑은 고딕" panose="020B0503020000020004" pitchFamily="50" charset="-127"/>
              </a:rPr>
              <a:t>  주요내용</a:t>
            </a:r>
            <a:r>
              <a:rPr kumimoji="1" lang="en-US" altLang="ko-KR" sz="1400" b="1" dirty="0"/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1400" dirty="0" smtClean="0"/>
              <a:t> </a:t>
            </a:r>
            <a:r>
              <a:rPr kumimoji="1" lang="en-US" altLang="ko-KR" sz="1300" dirty="0"/>
              <a:t>- </a:t>
            </a:r>
            <a:r>
              <a:rPr kumimoji="1" lang="ko-KR" altLang="en-US" sz="1300" dirty="0" smtClean="0"/>
              <a:t>사진공모전 및 도시농업 콘테스트를 통한 도시민 </a:t>
            </a:r>
            <a:r>
              <a:rPr kumimoji="1" lang="ko-KR" altLang="en-US" sz="1300" dirty="0" err="1" smtClean="0"/>
              <a:t>참여유도</a:t>
            </a:r>
            <a:endParaRPr kumimoji="1" lang="en-US" altLang="ko-KR" sz="1300" dirty="0" smtClean="0"/>
          </a:p>
          <a:p>
            <a:pPr>
              <a:lnSpc>
                <a:spcPct val="150000"/>
              </a:lnSpc>
            </a:pPr>
            <a:r>
              <a:rPr kumimoji="1" lang="en-US" altLang="ko-KR" sz="1300" dirty="0" smtClean="0"/>
              <a:t> - </a:t>
            </a:r>
            <a:r>
              <a:rPr kumimoji="1" lang="ko-KR" altLang="en-US" sz="1300" dirty="0" smtClean="0"/>
              <a:t>볼거리</a:t>
            </a:r>
            <a:r>
              <a:rPr kumimoji="1" lang="en-US" altLang="ko-KR" sz="1300" dirty="0" smtClean="0"/>
              <a:t>(</a:t>
            </a:r>
            <a:r>
              <a:rPr kumimoji="1" lang="ko-KR" altLang="en-US" sz="1300" dirty="0" smtClean="0"/>
              <a:t>도시농업 </a:t>
            </a:r>
            <a:r>
              <a:rPr kumimoji="1" lang="ko-KR" altLang="en-US" sz="1300" dirty="0" err="1" smtClean="0"/>
              <a:t>식물정원</a:t>
            </a:r>
            <a:r>
              <a:rPr kumimoji="1" lang="en-US" altLang="ko-KR" sz="1300" dirty="0" smtClean="0"/>
              <a:t>, </a:t>
            </a:r>
            <a:r>
              <a:rPr kumimoji="1" lang="ko-KR" altLang="en-US" sz="1300" dirty="0" err="1" smtClean="0"/>
              <a:t>반려식물</a:t>
            </a:r>
            <a:r>
              <a:rPr kumimoji="1" lang="ko-KR" altLang="en-US" sz="1300" dirty="0" smtClean="0"/>
              <a:t> 전시 등</a:t>
            </a:r>
            <a:r>
              <a:rPr kumimoji="1" lang="en-US" altLang="ko-KR" sz="1300" dirty="0" smtClean="0"/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300" dirty="0" smtClean="0"/>
              <a:t> - </a:t>
            </a:r>
            <a:r>
              <a:rPr kumimoji="1" lang="ko-KR" altLang="en-US" sz="1300" dirty="0" smtClean="0"/>
              <a:t>체험거리</a:t>
            </a:r>
            <a:r>
              <a:rPr kumimoji="1" lang="en-US" altLang="ko-KR" sz="1300" dirty="0" smtClean="0"/>
              <a:t>(</a:t>
            </a:r>
            <a:r>
              <a:rPr kumimoji="1" lang="ko-KR" altLang="en-US" sz="1300" dirty="0" smtClean="0"/>
              <a:t>원예식물심기</a:t>
            </a:r>
            <a:r>
              <a:rPr kumimoji="1" lang="en-US" altLang="ko-KR" sz="1300" dirty="0" smtClean="0"/>
              <a:t>, </a:t>
            </a:r>
            <a:r>
              <a:rPr kumimoji="1" lang="ko-KR" altLang="en-US" sz="1300" dirty="0" err="1" smtClean="0"/>
              <a:t>곤충체험</a:t>
            </a:r>
            <a:r>
              <a:rPr kumimoji="1" lang="en-US" altLang="ko-KR" sz="1300" dirty="0" smtClean="0"/>
              <a:t>, </a:t>
            </a:r>
            <a:r>
              <a:rPr kumimoji="1" lang="ko-KR" altLang="en-US" sz="1300" dirty="0" smtClean="0"/>
              <a:t>전통 </a:t>
            </a:r>
            <a:r>
              <a:rPr kumimoji="1" lang="ko-KR" altLang="en-US" sz="1300" dirty="0" err="1" smtClean="0"/>
              <a:t>술빚기체험</a:t>
            </a:r>
            <a:r>
              <a:rPr kumimoji="1" lang="en-US" altLang="ko-KR" sz="1300" dirty="0" smtClean="0"/>
              <a:t>) </a:t>
            </a:r>
            <a:r>
              <a:rPr kumimoji="1" lang="ko-KR" altLang="en-US" sz="1300" dirty="0" smtClean="0"/>
              <a:t>등 프로그램 강화</a:t>
            </a:r>
            <a:endParaRPr lang="en-US" altLang="ko-KR" sz="1300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>
                <a:latin typeface="맑은 고딕" panose="020B0503020000020004" pitchFamily="50" charset="-127"/>
              </a:rPr>
              <a:t>  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추진계획</a:t>
            </a:r>
            <a:r>
              <a:rPr kumimoji="1" lang="en-US" altLang="ko-KR" sz="1400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1300" b="1" dirty="0" smtClean="0"/>
              <a:t> </a:t>
            </a:r>
            <a:r>
              <a:rPr kumimoji="1" lang="en-US" altLang="ko-KR" sz="1300" dirty="0" smtClean="0"/>
              <a:t>- </a:t>
            </a:r>
            <a:r>
              <a:rPr kumimoji="1" lang="ko-KR" altLang="en-US" sz="1300" dirty="0" smtClean="0"/>
              <a:t>다양한 도시농업 콘텐츠를 통한 도시농업 활성화</a:t>
            </a:r>
            <a:endParaRPr kumimoji="1" lang="en-US" altLang="ko-KR" sz="1300" dirty="0" smtClean="0"/>
          </a:p>
          <a:p>
            <a:pPr>
              <a:lnSpc>
                <a:spcPct val="150000"/>
              </a:lnSpc>
            </a:pPr>
            <a:r>
              <a:rPr kumimoji="1" lang="en-US" altLang="ko-KR" sz="1300" dirty="0" smtClean="0"/>
              <a:t> </a:t>
            </a:r>
            <a:r>
              <a:rPr kumimoji="1" lang="en-US" altLang="ko-KR" sz="1300" dirty="0"/>
              <a:t>- </a:t>
            </a:r>
            <a:r>
              <a:rPr kumimoji="1" lang="ko-KR" altLang="en-US" sz="1300" dirty="0" smtClean="0"/>
              <a:t>쉼터 </a:t>
            </a:r>
            <a:r>
              <a:rPr kumimoji="1" lang="ko-KR" altLang="en-US" sz="1300" dirty="0"/>
              <a:t>설치 등 방문객 편의성 증진</a:t>
            </a:r>
            <a:endParaRPr kumimoji="1" lang="en-US" altLang="ko-KR" sz="13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955" y="1666619"/>
            <a:ext cx="2162485" cy="1364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955" y="3075806"/>
            <a:ext cx="2162485" cy="1359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14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모서리가 둥근 직사각형 19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algn="r" defTabSz="914378"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3</a:t>
            </a:r>
            <a:endParaRPr lang="ko-KR" altLang="en-US" sz="1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3" y="699543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7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지속가능한</a:t>
            </a:r>
            <a:r>
              <a:rPr lang="ko-KR" altLang="en-US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ko-KR" altLang="en-US" sz="2000" b="1" kern="0" spc="-97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안심먹거리</a:t>
            </a:r>
            <a:r>
              <a:rPr lang="ko-KR" altLang="en-US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체계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1" y="2796274"/>
            <a:ext cx="676875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3"/>
            <a:ext cx="1027970" cy="45986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251521" y="1131591"/>
            <a:ext cx="8208911" cy="4229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❙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안전한 먹거리 지원 및 건강한 식생활 문화 조성</a:t>
            </a:r>
            <a:endParaRPr lang="ko-KR" altLang="en-US" sz="17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5537" y="1268062"/>
            <a:ext cx="8736971" cy="1591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err="1">
                <a:solidFill>
                  <a:prstClr val="black"/>
                </a:solidFill>
                <a:latin typeface="+mj-lt"/>
              </a:rPr>
              <a:t>파주농산물</a:t>
            </a:r>
            <a:r>
              <a:rPr kumimoji="1" lang="ko-KR" altLang="en-US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err="1">
                <a:solidFill>
                  <a:prstClr val="black"/>
                </a:solidFill>
                <a:latin typeface="+mj-lt"/>
              </a:rPr>
              <a:t>상생나눔</a:t>
            </a:r>
            <a:r>
              <a:rPr kumimoji="1" lang="ko-KR" altLang="en-US" sz="1400" b="1" dirty="0">
                <a:solidFill>
                  <a:prstClr val="black"/>
                </a:solidFill>
                <a:latin typeface="+mj-lt"/>
              </a:rPr>
              <a:t> 꾸러미 지원 </a:t>
            </a: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: 370</a:t>
            </a:r>
            <a:r>
              <a:rPr kumimoji="1" lang="ko-KR" altLang="en-US" sz="1400" b="1" dirty="0">
                <a:solidFill>
                  <a:prstClr val="black"/>
                </a:solidFill>
                <a:latin typeface="+mj-lt"/>
              </a:rPr>
              <a:t>명 </a:t>
            </a: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/ 37</a:t>
            </a:r>
            <a:r>
              <a:rPr kumimoji="1" lang="ko-KR" altLang="en-US" sz="1400" b="1" dirty="0">
                <a:solidFill>
                  <a:prstClr val="black"/>
                </a:solidFill>
                <a:latin typeface="+mj-lt"/>
              </a:rPr>
              <a:t>백만원</a:t>
            </a:r>
            <a:endParaRPr kumimoji="1" lang="en-US" altLang="ko-KR" sz="14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spc="-100" dirty="0">
                <a:latin typeface="+mj-ea"/>
              </a:rPr>
              <a:t> </a:t>
            </a:r>
            <a:r>
              <a:rPr kumimoji="1" lang="ko-KR" altLang="en-US" sz="1400" b="1" spc="-100" dirty="0" err="1">
                <a:latin typeface="+mj-ea"/>
              </a:rPr>
              <a:t>생애주기별</a:t>
            </a:r>
            <a:r>
              <a:rPr kumimoji="1" lang="ko-KR" altLang="en-US" sz="1400" b="1" spc="-100" dirty="0">
                <a:latin typeface="+mj-ea"/>
              </a:rPr>
              <a:t> 먹거리 교육 </a:t>
            </a:r>
            <a:r>
              <a:rPr kumimoji="1" lang="en-US" altLang="ko-KR" sz="1400" b="1" spc="-100" dirty="0">
                <a:latin typeface="+mj-ea"/>
              </a:rPr>
              <a:t>‘</a:t>
            </a:r>
            <a:r>
              <a:rPr kumimoji="1" lang="ko-KR" altLang="en-US" sz="1400" b="1" spc="-100" dirty="0">
                <a:latin typeface="+mj-ea"/>
              </a:rPr>
              <a:t>먹거리 </a:t>
            </a:r>
            <a:r>
              <a:rPr kumimoji="1" lang="ko-KR" altLang="en-US" sz="1400" b="1" spc="-100" dirty="0" err="1">
                <a:latin typeface="+mj-ea"/>
              </a:rPr>
              <a:t>시민학교</a:t>
            </a:r>
            <a:r>
              <a:rPr kumimoji="1" lang="en-US" altLang="ko-KR" sz="1400" b="1" spc="-100" dirty="0">
                <a:latin typeface="+mj-ea"/>
              </a:rPr>
              <a:t>’ </a:t>
            </a:r>
            <a:r>
              <a:rPr kumimoji="1" lang="ko-KR" altLang="en-US" sz="1400" b="1" spc="-100" dirty="0" smtClean="0">
                <a:latin typeface="+mj-ea"/>
              </a:rPr>
              <a:t>운영 </a:t>
            </a:r>
            <a:r>
              <a:rPr kumimoji="1" lang="en-US" altLang="ko-KR" sz="1400" b="1" spc="-100" dirty="0" smtClean="0">
                <a:latin typeface="+mj-ea"/>
              </a:rPr>
              <a:t>: </a:t>
            </a:r>
            <a:r>
              <a:rPr kumimoji="1" lang="en-US" altLang="ko-KR" sz="1400" b="1" spc="-100" dirty="0">
                <a:latin typeface="+mj-ea"/>
              </a:rPr>
              <a:t>1,000</a:t>
            </a:r>
            <a:r>
              <a:rPr kumimoji="1" lang="ko-KR" altLang="en-US" sz="1400" b="1" spc="-100" dirty="0">
                <a:latin typeface="+mj-ea"/>
              </a:rPr>
              <a:t>명 </a:t>
            </a:r>
            <a:r>
              <a:rPr kumimoji="1" lang="en-US" altLang="ko-KR" sz="1400" b="1" spc="-100" dirty="0">
                <a:latin typeface="+mj-ea"/>
              </a:rPr>
              <a:t>/ 50</a:t>
            </a:r>
            <a:r>
              <a:rPr kumimoji="1" lang="ko-KR" altLang="en-US" sz="1400" b="1" spc="-100" dirty="0">
                <a:latin typeface="+mj-ea"/>
              </a:rPr>
              <a:t>백만원</a:t>
            </a:r>
            <a:endParaRPr kumimoji="1" lang="en-US" altLang="ko-KR" sz="1400" b="1" spc="-100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j-ea"/>
              </a:rPr>
              <a:t> </a:t>
            </a:r>
            <a:r>
              <a:rPr kumimoji="1" lang="ko-KR" altLang="en-US" sz="1400" b="1" dirty="0">
                <a:latin typeface="+mj-ea"/>
              </a:rPr>
              <a:t>파주시 안심먹거리위원회 구성 및 운영 </a:t>
            </a:r>
            <a:r>
              <a:rPr kumimoji="1" lang="en-US" altLang="ko-KR" sz="1400" b="1" dirty="0">
                <a:latin typeface="+mj-ea"/>
              </a:rPr>
              <a:t>: 19</a:t>
            </a:r>
            <a:r>
              <a:rPr kumimoji="1" lang="ko-KR" altLang="en-US" sz="1400" b="1" dirty="0">
                <a:latin typeface="+mj-ea"/>
              </a:rPr>
              <a:t>명 </a:t>
            </a:r>
            <a:r>
              <a:rPr kumimoji="1" lang="en-US" altLang="ko-KR" sz="1400" b="1" dirty="0">
                <a:latin typeface="+mj-ea"/>
              </a:rPr>
              <a:t>/ </a:t>
            </a:r>
            <a:r>
              <a:rPr kumimoji="1" lang="en-US" altLang="ko-KR" sz="1400" b="1" dirty="0" smtClean="0">
                <a:latin typeface="+mj-ea"/>
              </a:rPr>
              <a:t>10</a:t>
            </a:r>
            <a:r>
              <a:rPr kumimoji="1" lang="ko-KR" altLang="en-US" sz="1400" b="1" dirty="0" smtClean="0">
                <a:latin typeface="+mj-ea"/>
              </a:rPr>
              <a:t>백만원</a:t>
            </a:r>
            <a:endParaRPr kumimoji="1" lang="en-US" altLang="ko-KR" sz="14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1" y="1554570"/>
            <a:ext cx="2088230" cy="101718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4" name="모서리가 둥근 직사각형 13"/>
          <p:cNvSpPr/>
          <p:nvPr/>
        </p:nvSpPr>
        <p:spPr>
          <a:xfrm>
            <a:off x="284894" y="2571751"/>
            <a:ext cx="8175537" cy="4048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spc="-108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친환경 등 우수농산물 공급으로 신선하고 안전한 먹거리 제공</a:t>
            </a:r>
            <a:endParaRPr lang="ko-KR" altLang="en-US" sz="1700" b="1" spc="-108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95537" y="2664422"/>
            <a:ext cx="8736971" cy="2499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우수농산물 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학교급식 지원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(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쌀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·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부식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)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: 154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개교 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/ 62,602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명 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/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spc="-100" dirty="0">
                <a:latin typeface="맑은 고딕" panose="020B0503020000020004" pitchFamily="50" charset="-127"/>
              </a:rPr>
              <a:t>2,750</a:t>
            </a:r>
            <a:r>
              <a:rPr lang="ko-KR" altLang="en-US" sz="1400" b="1" spc="-100" dirty="0">
                <a:latin typeface="맑은 고딕" panose="020B0503020000020004" pitchFamily="50" charset="-127"/>
              </a:rPr>
              <a:t>백만원</a:t>
            </a:r>
            <a:endParaRPr lang="en-US" altLang="ko-KR" sz="1400" b="1" spc="-100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우수농산물 </a:t>
            </a:r>
            <a:r>
              <a:rPr lang="ko-KR" altLang="en-US" sz="1400" b="1" dirty="0" err="1">
                <a:latin typeface="맑은 고딕" panose="020B0503020000020004" pitchFamily="50" charset="-127"/>
              </a:rPr>
              <a:t>영유아급식</a:t>
            </a:r>
            <a:r>
              <a:rPr lang="ko-KR" altLang="en-US" sz="1400" b="1" dirty="0">
                <a:latin typeface="맑은 고딕" panose="020B0503020000020004" pitchFamily="50" charset="-127"/>
              </a:rPr>
              <a:t> 지원</a:t>
            </a:r>
            <a:r>
              <a:rPr lang="en-US" altLang="ko-KR" sz="1400" b="1" dirty="0">
                <a:latin typeface="맑은 고딕" panose="020B0503020000020004" pitchFamily="50" charset="-127"/>
              </a:rPr>
              <a:t>(</a:t>
            </a:r>
            <a:r>
              <a:rPr lang="ko-KR" altLang="en-US" sz="1400" b="1" dirty="0">
                <a:latin typeface="맑은 고딕" panose="020B0503020000020004" pitchFamily="50" charset="-127"/>
              </a:rPr>
              <a:t>쌀</a:t>
            </a:r>
            <a:r>
              <a:rPr lang="en-US" altLang="ko-KR" sz="1400" b="1" dirty="0">
                <a:latin typeface="맑은 고딕" panose="020B0503020000020004" pitchFamily="50" charset="-127"/>
              </a:rPr>
              <a:t>)</a:t>
            </a: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361</a:t>
            </a:r>
            <a:r>
              <a:rPr lang="ko-KR" altLang="en-US" sz="1400" b="1" dirty="0">
                <a:latin typeface="맑은 고딕" panose="020B0503020000020004" pitchFamily="50" charset="-127"/>
              </a:rPr>
              <a:t>개소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13,519</a:t>
            </a:r>
            <a:r>
              <a:rPr lang="ko-KR" altLang="en-US" sz="1400" b="1" dirty="0"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latin typeface="맑은 고딕" panose="020B0503020000020004" pitchFamily="50" charset="-127"/>
              </a:rPr>
              <a:t>/</a:t>
            </a: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</a:rPr>
              <a:t>179</a:t>
            </a:r>
            <a:r>
              <a:rPr lang="ko-KR" altLang="en-US" sz="1400" b="1" dirty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어린이 </a:t>
            </a:r>
            <a:r>
              <a:rPr lang="ko-KR" altLang="en-US" sz="1400" b="1" dirty="0" err="1">
                <a:latin typeface="맑은 고딕" panose="020B0503020000020004" pitchFamily="50" charset="-127"/>
              </a:rPr>
              <a:t>건강과일</a:t>
            </a:r>
            <a:r>
              <a:rPr lang="ko-KR" altLang="en-US" sz="1400" b="1" dirty="0">
                <a:latin typeface="맑은 고딕" panose="020B0503020000020004" pitchFamily="50" charset="-127"/>
              </a:rPr>
              <a:t> 공급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402</a:t>
            </a:r>
            <a:r>
              <a:rPr lang="ko-KR" altLang="en-US" sz="1400" b="1" dirty="0">
                <a:latin typeface="맑은 고딕" panose="020B0503020000020004" pitchFamily="50" charset="-127"/>
              </a:rPr>
              <a:t>개소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17,445</a:t>
            </a:r>
            <a:r>
              <a:rPr lang="ko-KR" altLang="en-US" sz="1400" b="1" dirty="0"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1,063</a:t>
            </a:r>
            <a:r>
              <a:rPr lang="ko-KR" altLang="en-US" sz="1400" b="1" dirty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>
                <a:latin typeface="맑은 고딕" panose="020B0503020000020004" pitchFamily="50" charset="-127"/>
              </a:rPr>
              <a:t> 경기 임산부 친환경 농산물 지원 </a:t>
            </a:r>
            <a:r>
              <a:rPr lang="en-US" altLang="ko-KR" sz="1400" b="1" dirty="0">
                <a:latin typeface="맑은 고딕" panose="020B0503020000020004" pitchFamily="50" charset="-127"/>
              </a:rPr>
              <a:t>: 1,000</a:t>
            </a:r>
            <a:r>
              <a:rPr lang="ko-KR" altLang="en-US" sz="1400" b="1" dirty="0"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latin typeface="맑은 고딕" panose="020B0503020000020004" pitchFamily="50" charset="-127"/>
              </a:rPr>
              <a:t>/ 384</a:t>
            </a:r>
            <a:r>
              <a:rPr lang="ko-KR" altLang="en-US" sz="1400" b="1" dirty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맑은 고딕" panose="020B0503020000020004" pitchFamily="50" charset="-127"/>
              </a:rPr>
              <a:t> </a:t>
            </a:r>
            <a:r>
              <a:rPr kumimoji="1" lang="ko-KR" altLang="en-US" sz="1400" b="1" dirty="0">
                <a:latin typeface="맑은 고딕" panose="020B0503020000020004" pitchFamily="50" charset="-127"/>
              </a:rPr>
              <a:t>접경지역 </a:t>
            </a:r>
            <a:r>
              <a:rPr kumimoji="1" lang="ko-KR" altLang="en-US" sz="1400" b="1" dirty="0" err="1">
                <a:latin typeface="맑은 고딕" panose="020B0503020000020004" pitchFamily="50" charset="-127"/>
              </a:rPr>
              <a:t>군납농산물</a:t>
            </a:r>
            <a:r>
              <a:rPr kumimoji="1" lang="ko-KR" altLang="en-US" sz="1400" b="1" dirty="0">
                <a:latin typeface="맑은 고딕" panose="020B0503020000020004" pitchFamily="50" charset="-127"/>
              </a:rPr>
              <a:t> 연중유통체계 지원 </a:t>
            </a:r>
            <a:r>
              <a:rPr kumimoji="1" lang="en-US" altLang="ko-KR" sz="1400" b="1" dirty="0">
                <a:latin typeface="맑은 고딕" panose="020B0503020000020004" pitchFamily="50" charset="-127"/>
              </a:rPr>
              <a:t>: 2</a:t>
            </a:r>
            <a:r>
              <a:rPr kumimoji="1" lang="ko-KR" altLang="en-US" sz="1400" b="1" dirty="0" err="1">
                <a:latin typeface="맑은 고딕" panose="020B0503020000020004" pitchFamily="50" charset="-127"/>
              </a:rPr>
              <a:t>개사업</a:t>
            </a:r>
            <a:r>
              <a:rPr kumimoji="1" lang="ko-KR" altLang="en-US" sz="1400" b="1" dirty="0">
                <a:latin typeface="맑은 고딕" panose="020B0503020000020004" pitchFamily="50" charset="-127"/>
              </a:rPr>
              <a:t> </a:t>
            </a:r>
            <a:r>
              <a:rPr kumimoji="1" lang="en-US" altLang="ko-KR" sz="1400" b="1" dirty="0">
                <a:latin typeface="맑은 고딕" panose="020B0503020000020004" pitchFamily="50" charset="-127"/>
              </a:rPr>
              <a:t>/ 113</a:t>
            </a:r>
            <a:r>
              <a:rPr kumimoji="1" lang="ko-KR" altLang="en-US" sz="1400" b="1" dirty="0">
                <a:latin typeface="맑은 고딕" panose="020B0503020000020004" pitchFamily="50" charset="-127"/>
              </a:rPr>
              <a:t>백만원</a:t>
            </a:r>
            <a:r>
              <a:rPr kumimoji="1" lang="en-US" altLang="ko-KR" sz="1400" b="1" dirty="0"/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1400" b="1" dirty="0"/>
              <a:t> </a:t>
            </a:r>
            <a:r>
              <a:rPr kumimoji="1" lang="en-US" altLang="ko-KR" sz="1300" dirty="0" smtClean="0"/>
              <a:t>- </a:t>
            </a:r>
            <a:r>
              <a:rPr kumimoji="1" lang="ko-KR" altLang="en-US" sz="1300" dirty="0" err="1"/>
              <a:t>물류비</a:t>
            </a:r>
            <a:r>
              <a:rPr kumimoji="1" lang="ko-KR" altLang="en-US" sz="1300" dirty="0"/>
              <a:t> 지원 </a:t>
            </a:r>
            <a:r>
              <a:rPr kumimoji="1" lang="en-US" altLang="ko-KR" sz="1300" dirty="0"/>
              <a:t>53</a:t>
            </a:r>
            <a:r>
              <a:rPr kumimoji="1" lang="ko-KR" altLang="en-US" sz="1300" dirty="0"/>
              <a:t>백만원</a:t>
            </a:r>
            <a:r>
              <a:rPr kumimoji="1" lang="en-US" altLang="ko-KR" sz="1300" dirty="0"/>
              <a:t>,  </a:t>
            </a:r>
            <a:r>
              <a:rPr kumimoji="1" lang="ko-KR" altLang="en-US" sz="1300" dirty="0"/>
              <a:t>시설비 지원 </a:t>
            </a:r>
            <a:r>
              <a:rPr kumimoji="1" lang="en-US" altLang="ko-KR" sz="1300" dirty="0"/>
              <a:t>60</a:t>
            </a:r>
            <a:r>
              <a:rPr kumimoji="1" lang="ko-KR" altLang="en-US" sz="1300" dirty="0"/>
              <a:t>백만원</a:t>
            </a:r>
            <a:endParaRPr kumimoji="1" lang="en-US" altLang="ko-KR" sz="1300" dirty="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4836" y="3073895"/>
            <a:ext cx="2085594" cy="151408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7388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4</a:t>
            </a:r>
            <a:endParaRPr lang="en-US" altLang="ko-KR" sz="1000" dirty="0" smtClean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대표농산물축제 파주개성인삼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장단콩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축제 명품화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3181788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농산물 소비촉진 기반 및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도농교류의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장 마련</a:t>
            </a:r>
            <a:endParaRPr lang="ko-KR" altLang="en-US" sz="1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1" y="1131592"/>
            <a:ext cx="8280918" cy="1950221"/>
            <a:chOff x="251521" y="1131590"/>
            <a:chExt cx="8280918" cy="213710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1" y="1131590"/>
              <a:ext cx="6031622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파주개성인삼과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장단콩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및 파주농특산물 홍보</a:t>
              </a:r>
              <a:endPara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67543" y="1614952"/>
              <a:ext cx="8064896" cy="16537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제</a:t>
              </a:r>
              <a:r>
                <a:rPr kumimoji="1" lang="en-US" altLang="ko-KR" sz="1600" b="1" dirty="0" smtClean="0">
                  <a:latin typeface="+mj-lt"/>
                </a:rPr>
                <a:t>19</a:t>
              </a:r>
              <a:r>
                <a:rPr kumimoji="1" lang="ko-KR" altLang="en-US" sz="1600" b="1" dirty="0" smtClean="0">
                  <a:latin typeface="+mj-lt"/>
                </a:rPr>
                <a:t>회 파주개성인삼축제 </a:t>
              </a:r>
              <a:r>
                <a:rPr kumimoji="1" lang="en-US" altLang="ko-KR" sz="1600" b="1" dirty="0" smtClean="0">
                  <a:latin typeface="+mj-lt"/>
                </a:rPr>
                <a:t>: 550</a:t>
              </a:r>
              <a:r>
                <a:rPr kumimoji="1" lang="ko-KR" altLang="en-US" sz="1600" b="1" dirty="0" smtClean="0">
                  <a:latin typeface="+mj-lt"/>
                </a:rPr>
                <a:t>백만원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기간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/ 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장소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: 2024. 10. 19. ~ 10. 20.(2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일간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) / 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파주임진각광장</a:t>
              </a:r>
              <a:endParaRPr lang="en-US" altLang="ko-KR" sz="150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제</a:t>
              </a:r>
              <a:r>
                <a:rPr kumimoji="1" lang="en-US" altLang="ko-KR" sz="1600" b="1" dirty="0" smtClean="0"/>
                <a:t>28</a:t>
              </a:r>
              <a:r>
                <a:rPr kumimoji="1" lang="ko-KR" altLang="en-US" sz="1600" b="1" dirty="0" smtClean="0"/>
                <a:t>회 파주장단콩축제 </a:t>
              </a:r>
              <a:r>
                <a:rPr kumimoji="1" lang="en-US" altLang="ko-KR" sz="1600" b="1" dirty="0"/>
                <a:t>: </a:t>
              </a:r>
              <a:r>
                <a:rPr kumimoji="1" lang="en-US" altLang="ko-KR" sz="1600" b="1" dirty="0" smtClean="0"/>
                <a:t>684</a:t>
              </a:r>
              <a:r>
                <a:rPr kumimoji="1" lang="ko-KR" altLang="en-US" sz="1600" b="1" dirty="0" smtClean="0"/>
                <a:t>백만원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/>
                <a:t> </a:t>
              </a:r>
              <a:r>
                <a:rPr lang="en-US" altLang="ko-KR" sz="1500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기간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/ 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장소 </a:t>
              </a:r>
              <a:r>
                <a:rPr lang="en-US" altLang="ko-KR" sz="1500" dirty="0">
                  <a:solidFill>
                    <a:prstClr val="black"/>
                  </a:solidFill>
                </a:rPr>
                <a:t>: 2024.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11. 22. </a:t>
              </a:r>
              <a:r>
                <a:rPr lang="en-US" altLang="ko-KR" sz="1500" dirty="0">
                  <a:solidFill>
                    <a:prstClr val="black"/>
                  </a:solidFill>
                </a:rPr>
                <a:t>~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11. 24.(3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일간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) / 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파주임진각광장</a:t>
              </a:r>
              <a:endParaRPr lang="en-US" altLang="ko-KR" sz="1500" dirty="0">
                <a:solidFill>
                  <a:prstClr val="black"/>
                </a:solidFill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3579862"/>
            <a:ext cx="8064896" cy="1223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smtClean="0"/>
              <a:t>도시민과 </a:t>
            </a:r>
            <a:r>
              <a:rPr kumimoji="1" lang="ko-KR" altLang="en-US" sz="1600" b="1" dirty="0" err="1" smtClean="0"/>
              <a:t>농업인이</a:t>
            </a:r>
            <a:r>
              <a:rPr kumimoji="1" lang="ko-KR" altLang="en-US" sz="1600" b="1" dirty="0" smtClean="0"/>
              <a:t> 함께하는 </a:t>
            </a:r>
            <a:r>
              <a:rPr kumimoji="1" lang="ko-KR" altLang="en-US" sz="1600" b="1" dirty="0" err="1" smtClean="0"/>
              <a:t>도농교류의</a:t>
            </a:r>
            <a:r>
              <a:rPr kumimoji="1" lang="ko-KR" altLang="en-US" sz="1600" b="1" dirty="0" smtClean="0"/>
              <a:t> 축제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시민과 함께 만들어가는 지역주민참여형 축제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방문객 편의시설 증진을 통한 다시 찾고 싶은 축제  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668" y="3567781"/>
            <a:ext cx="3039771" cy="1360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996299"/>
            <a:ext cx="2356006" cy="1144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709" y="2058654"/>
            <a:ext cx="2350196" cy="1163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443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96044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선도농업인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육성을 위한 전문교육 추진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969023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체계적인 농업인 교육 시스템 구축</a:t>
            </a:r>
            <a:endParaRPr lang="ko-KR" altLang="en-US" sz="1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573015"/>
            <a:chOff x="251520" y="1131590"/>
            <a:chExt cx="8280920" cy="21394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변화하는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농업환경에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맞는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전문농업인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양성</a:t>
              </a:r>
              <a:endPara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49"/>
              <a:ext cx="8064896" cy="16189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친환경 농산물 인증 사업자 의무교육 실시 </a:t>
              </a:r>
              <a:r>
                <a:rPr kumimoji="1" lang="en-US" altLang="ko-KR" sz="1600" b="1" dirty="0" smtClean="0">
                  <a:latin typeface="+mj-lt"/>
                </a:rPr>
                <a:t>: 121</a:t>
              </a:r>
              <a:r>
                <a:rPr kumimoji="1" lang="ko-KR" altLang="en-US" sz="1600" b="1" dirty="0" smtClean="0">
                  <a:latin typeface="+mj-lt"/>
                </a:rPr>
                <a:t>농가 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우수농산물인증</a:t>
              </a:r>
              <a:r>
                <a:rPr kumimoji="1" lang="en-US" altLang="ko-KR" sz="1600" b="1" dirty="0" smtClean="0"/>
                <a:t>(GAP) </a:t>
              </a:r>
              <a:r>
                <a:rPr kumimoji="1" lang="ko-KR" altLang="en-US" sz="1600" b="1" dirty="0" smtClean="0"/>
                <a:t>의무교육 실시 </a:t>
              </a:r>
              <a:r>
                <a:rPr kumimoji="1" lang="en-US" altLang="ko-KR" sz="1600" b="1" dirty="0" smtClean="0"/>
                <a:t>: 1,435</a:t>
              </a:r>
              <a:r>
                <a:rPr kumimoji="1" lang="ko-KR" altLang="en-US" sz="1600" b="1" dirty="0" smtClean="0"/>
                <a:t>농가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kumimoji="1" lang="ko-KR" altLang="en-US" sz="1600" b="1" dirty="0" smtClean="0">
                  <a:solidFill>
                    <a:prstClr val="black"/>
                  </a:solidFill>
                </a:rPr>
                <a:t>유기농업기능사 자격증 </a:t>
              </a:r>
              <a:r>
                <a:rPr kumimoji="1" lang="ko-KR" altLang="en-US" sz="1600" b="1" dirty="0" err="1" smtClean="0">
                  <a:solidFill>
                    <a:prstClr val="black"/>
                  </a:solidFill>
                </a:rPr>
                <a:t>취득반</a:t>
              </a:r>
              <a:r>
                <a:rPr kumimoji="1" lang="ko-KR" altLang="en-US" sz="1600" b="1" dirty="0" smtClean="0">
                  <a:solidFill>
                    <a:prstClr val="black"/>
                  </a:solidFill>
                </a:rPr>
                <a:t> 운영 </a:t>
              </a:r>
              <a:r>
                <a:rPr kumimoji="1" lang="en-US" altLang="ko-KR" sz="1600" b="1" dirty="0" smtClean="0">
                  <a:solidFill>
                    <a:prstClr val="black"/>
                  </a:solidFill>
                </a:rPr>
                <a:t>: 40</a:t>
              </a:r>
              <a:r>
                <a:rPr kumimoji="1" lang="ko-KR" altLang="en-US" sz="1600" b="1" dirty="0" smtClean="0">
                  <a:solidFill>
                    <a:prstClr val="black"/>
                  </a:solidFill>
                </a:rPr>
                <a:t>명</a:t>
              </a:r>
              <a:endParaRPr kumimoji="1" lang="en-US" altLang="ko-KR" sz="1600" b="1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3237104"/>
            <a:ext cx="8064896" cy="178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ko-KR" altLang="en-US" sz="1600" b="1" dirty="0" err="1" smtClean="0"/>
              <a:t>새해농업인실용교육</a:t>
            </a:r>
            <a:r>
              <a:rPr kumimoji="1" lang="ko-KR" altLang="en-US" sz="1600" b="1" dirty="0" smtClean="0"/>
              <a:t> 운영 </a:t>
            </a:r>
            <a:r>
              <a:rPr kumimoji="1" lang="en-US" altLang="ko-KR" sz="1600" b="1" dirty="0" smtClean="0"/>
              <a:t>: 14</a:t>
            </a:r>
            <a:r>
              <a:rPr kumimoji="1" lang="ko-KR" altLang="en-US" sz="1600" b="1" dirty="0" smtClean="0"/>
              <a:t>회 </a:t>
            </a:r>
            <a:r>
              <a:rPr kumimoji="1" lang="en-US" altLang="ko-KR" sz="1600" b="1" dirty="0" smtClean="0"/>
              <a:t>/ 1,920</a:t>
            </a:r>
            <a:r>
              <a:rPr kumimoji="1" lang="ko-KR" altLang="en-US" sz="1600" b="1" dirty="0" smtClean="0"/>
              <a:t>명 </a:t>
            </a:r>
            <a:r>
              <a:rPr kumimoji="1" lang="en-US" altLang="ko-KR" sz="1600" b="1" dirty="0" smtClean="0"/>
              <a:t>/ 13.5</a:t>
            </a:r>
            <a:r>
              <a:rPr kumimoji="1" lang="ko-KR" altLang="en-US" sz="1600" b="1" dirty="0" smtClean="0"/>
              <a:t>백만원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500" b="1" dirty="0" smtClean="0"/>
              <a:t> </a:t>
            </a:r>
            <a:r>
              <a:rPr lang="en-US" altLang="ko-KR" sz="1500" dirty="0" smtClean="0">
                <a:solidFill>
                  <a:prstClr val="black"/>
                </a:solidFill>
              </a:rPr>
              <a:t>- PLS, </a:t>
            </a:r>
            <a:r>
              <a:rPr lang="ko-KR" altLang="en-US" sz="1500" dirty="0" smtClean="0">
                <a:solidFill>
                  <a:prstClr val="black"/>
                </a:solidFill>
              </a:rPr>
              <a:t>탄소중립 등 </a:t>
            </a:r>
            <a:r>
              <a:rPr lang="ko-KR" altLang="en-US" sz="1500" dirty="0" err="1" smtClean="0">
                <a:solidFill>
                  <a:prstClr val="black"/>
                </a:solidFill>
              </a:rPr>
              <a:t>농정시책</a:t>
            </a:r>
            <a:r>
              <a:rPr lang="ko-KR" altLang="en-US" sz="1500" dirty="0" smtClean="0">
                <a:solidFill>
                  <a:prstClr val="black"/>
                </a:solidFill>
              </a:rPr>
              <a:t> 및 농업인상담실 중심 </a:t>
            </a:r>
            <a:r>
              <a:rPr lang="ko-KR" altLang="en-US" sz="1500" dirty="0" err="1" smtClean="0">
                <a:solidFill>
                  <a:prstClr val="black"/>
                </a:solidFill>
              </a:rPr>
              <a:t>영농교육</a:t>
            </a:r>
            <a:endParaRPr lang="en-US" altLang="ko-KR" sz="15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ko-KR" altLang="en-US" sz="1600" b="1" dirty="0" err="1" smtClean="0"/>
              <a:t>농업인대학</a:t>
            </a:r>
            <a:r>
              <a:rPr kumimoji="1" lang="ko-KR" altLang="en-US" sz="1600" b="1" dirty="0" smtClean="0"/>
              <a:t> 운영 지원 </a:t>
            </a:r>
            <a:r>
              <a:rPr kumimoji="1" lang="en-US" altLang="ko-KR" sz="1600" b="1" dirty="0" smtClean="0"/>
              <a:t>: 2</a:t>
            </a:r>
            <a:r>
              <a:rPr kumimoji="1" lang="ko-KR" altLang="en-US" sz="1600" b="1" dirty="0" err="1" smtClean="0"/>
              <a:t>개반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/ 68</a:t>
            </a:r>
            <a:r>
              <a:rPr kumimoji="1" lang="ko-KR" altLang="en-US" sz="1600" b="1" dirty="0" smtClean="0"/>
              <a:t>명 </a:t>
            </a:r>
            <a:r>
              <a:rPr kumimoji="1" lang="en-US" altLang="ko-KR" sz="1600" b="1" dirty="0" smtClean="0"/>
              <a:t>/ 18</a:t>
            </a:r>
            <a:r>
              <a:rPr kumimoji="1" lang="ko-KR" altLang="en-US" sz="1600" b="1" dirty="0" smtClean="0"/>
              <a:t>백만원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신규농업인</a:t>
            </a:r>
            <a:r>
              <a:rPr kumimoji="1" lang="ko-KR" altLang="en-US" sz="1600" b="1" dirty="0" smtClean="0">
                <a:latin typeface="+mj-ea"/>
              </a:rPr>
              <a:t> 기초영농기술교육 운영 </a:t>
            </a:r>
            <a:r>
              <a:rPr kumimoji="1" lang="en-US" altLang="ko-KR" sz="1600" b="1" dirty="0" smtClean="0">
                <a:latin typeface="+mj-ea"/>
              </a:rPr>
              <a:t>: 12</a:t>
            </a:r>
            <a:r>
              <a:rPr kumimoji="1" lang="ko-KR" altLang="en-US" sz="1600" b="1" dirty="0" smtClean="0">
                <a:latin typeface="+mj-ea"/>
              </a:rPr>
              <a:t>회 </a:t>
            </a:r>
            <a:r>
              <a:rPr kumimoji="1" lang="en-US" altLang="ko-KR" sz="1600" b="1" dirty="0" smtClean="0">
                <a:latin typeface="+mj-ea"/>
              </a:rPr>
              <a:t>/ 18</a:t>
            </a:r>
            <a:r>
              <a:rPr kumimoji="1" lang="ko-KR" altLang="en-US" sz="1600" b="1" dirty="0" smtClean="0">
                <a:latin typeface="+mj-ea"/>
              </a:rPr>
              <a:t>명 </a:t>
            </a:r>
            <a:r>
              <a:rPr kumimoji="1" lang="en-US" altLang="ko-KR" sz="1600" b="1" dirty="0" smtClean="0">
                <a:latin typeface="+mj-ea"/>
              </a:rPr>
              <a:t>/ 9</a:t>
            </a:r>
            <a:r>
              <a:rPr kumimoji="1" lang="ko-KR" altLang="en-US" sz="1600" b="1" dirty="0" smtClean="0">
                <a:latin typeface="+mj-ea"/>
              </a:rPr>
              <a:t>백만원  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491" y="1430001"/>
            <a:ext cx="2306107" cy="1485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312" y="3481813"/>
            <a:ext cx="2376264" cy="1466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011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96044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6. </a:t>
            </a:r>
            <a:r>
              <a:rPr lang="ko-KR" altLang="en-US" sz="2000" b="1" kern="0" spc="-97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농촌자원</a:t>
            </a:r>
            <a:r>
              <a:rPr lang="ko-KR" altLang="en-US" sz="2000" b="1" kern="0" spc="-97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en-US" altLang="ko-KR" sz="2000" b="1" kern="0" spc="-97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ko-KR" altLang="en-US" sz="2000" b="1" kern="0" spc="-97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차산업화</a:t>
            </a:r>
            <a:r>
              <a:rPr lang="ko-KR" altLang="en-US" sz="2000" b="1" kern="0" spc="-97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부가가치 창출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251520" y="1114025"/>
            <a:ext cx="6120680" cy="35449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농업인 가공상품 브랜드화 기반조성</a:t>
            </a:r>
            <a:endParaRPr lang="ko-KR" altLang="en-US" sz="17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67544" y="1328639"/>
            <a:ext cx="5865720" cy="18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85732" indent="-185732" latinLnBrk="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농민거점형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가공센터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건립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1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개소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2,500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85732" indent="-185732" latinLnBrk="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파주농산물종합가공센터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운영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개사업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131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85732" indent="-185732" latinLnBrk="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농산물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가공창업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지원 등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개사업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84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85732" indent="-185732" latinLnBrk="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장단삼백을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활용한 신제품 개발 및 상품화</a:t>
            </a:r>
            <a:endParaRPr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85732" indent="-185732" latinLnBrk="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농산물 가공 전문가 육성을 위한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'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농산물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가공반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‘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운영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251520" y="3075806"/>
            <a:ext cx="6120680" cy="33693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7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바로알기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교육 추진</a:t>
            </a:r>
            <a:endParaRPr lang="ko-KR" altLang="en-US" sz="17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467544" y="3363838"/>
            <a:ext cx="6409775" cy="166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파주농산물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소비촉진 교육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480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13.5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농산물 이용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식문화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확산 교육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34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600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15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우리쌀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가공식품 활용 전문교육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5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120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4.8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어린이 농산물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가공교육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24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500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13.5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백만원 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여성농업인 역량강화 및 가공개발교육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48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1,270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명 </a:t>
            </a:r>
            <a:r>
              <a: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/ 23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376" y="1131590"/>
            <a:ext cx="2172771" cy="136089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749" y="2362987"/>
            <a:ext cx="2186507" cy="136089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823" y="3664481"/>
            <a:ext cx="2166323" cy="128353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9921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7.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신선하고 안전한 농축산물 생산을 위한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로컬푸드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기반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3307488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로컬푸드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기반 조성 </a:t>
            </a:r>
            <a:endParaRPr lang="ko-KR" altLang="en-US" sz="16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541266"/>
            <a:chOff x="251520" y="1131590"/>
            <a:chExt cx="8280920" cy="168895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로컬푸드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복합센터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건립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2048455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위치 및 규모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err="1" smtClean="0">
                  <a:latin typeface="+mj-lt"/>
                </a:rPr>
                <a:t>와동동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1415(</a:t>
              </a:r>
              <a:r>
                <a:rPr kumimoji="1" lang="ko-KR" altLang="en-US" sz="1600" b="1" dirty="0" smtClean="0">
                  <a:latin typeface="+mj-lt"/>
                </a:rPr>
                <a:t>도로관리사업소 남측</a:t>
              </a:r>
              <a:r>
                <a:rPr kumimoji="1" lang="en-US" altLang="ko-KR" sz="1600" b="1" dirty="0" smtClean="0">
                  <a:latin typeface="+mj-lt"/>
                </a:rPr>
                <a:t>) / </a:t>
              </a:r>
              <a:r>
                <a:rPr kumimoji="1" lang="ko-KR" altLang="en-US" sz="1600" b="1" dirty="0" smtClean="0">
                  <a:latin typeface="+mj-lt"/>
                </a:rPr>
                <a:t>연면적 약</a:t>
              </a:r>
              <a:r>
                <a:rPr kumimoji="1" lang="en-US" altLang="ko-KR" sz="1600" b="1" dirty="0" smtClean="0">
                  <a:latin typeface="+mj-lt"/>
                </a:rPr>
                <a:t>2,000</a:t>
              </a:r>
              <a:r>
                <a:rPr kumimoji="1" lang="ko-KR" altLang="en-US" sz="1600" b="1" dirty="0" smtClean="0">
                  <a:latin typeface="+mj-lt"/>
                </a:rPr>
                <a:t>㎡ 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 업 비  </a:t>
              </a:r>
              <a:r>
                <a:rPr kumimoji="1" lang="en-US" altLang="ko-KR" sz="1600" b="1" dirty="0" smtClean="0">
                  <a:latin typeface="+mj-lt"/>
                </a:rPr>
                <a:t>: 120</a:t>
              </a:r>
              <a:r>
                <a:rPr kumimoji="1" lang="ko-KR" altLang="en-US" sz="1600" b="1" dirty="0" smtClean="0">
                  <a:latin typeface="+mj-lt"/>
                </a:rPr>
                <a:t>억원 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사업기간 </a:t>
              </a:r>
              <a:r>
                <a:rPr kumimoji="1" lang="en-US" altLang="ko-KR" sz="1600" b="1" dirty="0" smtClean="0">
                  <a:latin typeface="+mj-lt"/>
                </a:rPr>
                <a:t>: 2024. 1. ~ 2025. 12. 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주요시설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err="1" smtClean="0">
                  <a:latin typeface="+mj-lt"/>
                </a:rPr>
                <a:t>로컬푸드</a:t>
              </a:r>
              <a:r>
                <a:rPr kumimoji="1" lang="ko-KR" altLang="en-US" sz="1600" b="1" dirty="0" smtClean="0">
                  <a:latin typeface="+mj-lt"/>
                </a:rPr>
                <a:t> 직매장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사무실 및 부대시설 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3878185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로컬푸드</a:t>
            </a:r>
            <a:r>
              <a:rPr kumimoji="1" lang="ko-KR" altLang="en-US" sz="1600" b="1" dirty="0" smtClean="0">
                <a:latin typeface="+mj-lt"/>
              </a:rPr>
              <a:t> 연중생산체계 구축 </a:t>
            </a:r>
            <a:r>
              <a:rPr kumimoji="1" lang="en-US" altLang="ko-KR" sz="1600" b="1" dirty="0" smtClean="0">
                <a:latin typeface="+mj-lt"/>
              </a:rPr>
              <a:t>: 35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/ 388</a:t>
            </a:r>
            <a:r>
              <a:rPr kumimoji="1" lang="ko-KR" altLang="en-US" sz="1600" b="1" dirty="0" smtClean="0">
                <a:latin typeface="+mj-lt"/>
              </a:rPr>
              <a:t>백만원 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로컬푸드</a:t>
            </a:r>
            <a:r>
              <a:rPr kumimoji="1" lang="ko-KR" altLang="en-US" sz="1600" b="1" dirty="0" smtClean="0">
                <a:latin typeface="+mj-ea"/>
              </a:rPr>
              <a:t> 동절기 기획생산체계 구축</a:t>
            </a: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지원 </a:t>
            </a:r>
            <a:r>
              <a:rPr kumimoji="1" lang="en-US" altLang="ko-KR" sz="1600" b="1" dirty="0" smtClean="0">
                <a:latin typeface="+mj-ea"/>
              </a:rPr>
              <a:t>: 5</a:t>
            </a:r>
            <a:r>
              <a:rPr kumimoji="1" lang="ko-KR" altLang="en-US" sz="1600" b="1" dirty="0" smtClean="0">
                <a:latin typeface="+mj-ea"/>
              </a:rPr>
              <a:t>개소 </a:t>
            </a:r>
            <a:r>
              <a:rPr kumimoji="1" lang="en-US" altLang="ko-KR" sz="1600" b="1" dirty="0" smtClean="0">
                <a:latin typeface="+mj-ea"/>
              </a:rPr>
              <a:t>/ 150</a:t>
            </a:r>
            <a:r>
              <a:rPr kumimoji="1" lang="ko-KR" altLang="en-US" sz="1600" b="1" dirty="0" smtClean="0">
                <a:latin typeface="+mj-ea"/>
              </a:rPr>
              <a:t>백만원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로컬푸드</a:t>
            </a:r>
            <a:r>
              <a:rPr kumimoji="1" lang="ko-KR" altLang="en-US" sz="1600" b="1" dirty="0" smtClean="0">
                <a:latin typeface="+mj-ea"/>
              </a:rPr>
              <a:t> 참여농가 유통지원 </a:t>
            </a:r>
            <a:r>
              <a:rPr kumimoji="1" lang="en-US" altLang="ko-KR" sz="1600" b="1" dirty="0" smtClean="0">
                <a:latin typeface="+mj-ea"/>
              </a:rPr>
              <a:t>: 1</a:t>
            </a:r>
            <a:r>
              <a:rPr kumimoji="1" lang="ko-KR" altLang="en-US" sz="1600" b="1" dirty="0" smtClean="0">
                <a:latin typeface="+mj-ea"/>
              </a:rPr>
              <a:t>개소 </a:t>
            </a:r>
            <a:r>
              <a:rPr kumimoji="1" lang="en-US" altLang="ko-KR" sz="1600" b="1" dirty="0" smtClean="0">
                <a:latin typeface="+mj-ea"/>
              </a:rPr>
              <a:t>/ 6.2</a:t>
            </a:r>
            <a:r>
              <a:rPr kumimoji="1" lang="ko-KR" altLang="en-US" sz="1600" b="1" dirty="0" smtClean="0">
                <a:latin typeface="+mj-ea"/>
              </a:rPr>
              <a:t>백만원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701060"/>
            <a:ext cx="1646530" cy="124695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267" y="1918299"/>
            <a:ext cx="2338862" cy="130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3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모서리가 둥근 직사각형 19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algn="r" defTabSz="914378"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8</a:t>
            </a:r>
            <a:endParaRPr lang="ko-KR" altLang="en-US" sz="1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3" y="699543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8. </a:t>
            </a:r>
            <a:r>
              <a:rPr lang="ko-KR" altLang="en-US" sz="2000" b="1" kern="0" spc="-97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파주장단콩웰빙마루</a:t>
            </a:r>
            <a:r>
              <a:rPr lang="ko-KR" altLang="en-US" sz="2000" b="1" kern="0" spc="-97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1" y="2796274"/>
            <a:ext cx="676875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3"/>
            <a:ext cx="1027970" cy="45986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251521" y="1131590"/>
            <a:ext cx="6120679" cy="3511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일반현황</a:t>
            </a:r>
            <a:endParaRPr lang="ko-KR" altLang="en-US" sz="17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6444" y="1504758"/>
            <a:ext cx="6081140" cy="1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85727" indent="-185727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spc="76" dirty="0">
                <a:latin typeface="+mn-ea"/>
              </a:rPr>
              <a:t>소 재 지 </a:t>
            </a:r>
            <a:r>
              <a:rPr lang="en-US" altLang="ko-KR" sz="1300" b="1" dirty="0">
                <a:latin typeface="+mn-ea"/>
              </a:rPr>
              <a:t>: </a:t>
            </a:r>
            <a:r>
              <a:rPr lang="ko-KR" altLang="en-US" sz="1300" b="1" dirty="0">
                <a:latin typeface="+mn-ea"/>
              </a:rPr>
              <a:t>파주시 </a:t>
            </a:r>
            <a:r>
              <a:rPr lang="ko-KR" altLang="en-US" sz="1300" b="1" dirty="0" err="1">
                <a:latin typeface="+mn-ea"/>
              </a:rPr>
              <a:t>탄현면</a:t>
            </a:r>
            <a:r>
              <a:rPr lang="ko-KR" altLang="en-US" sz="1300" b="1" dirty="0">
                <a:latin typeface="+mn-ea"/>
              </a:rPr>
              <a:t> </a:t>
            </a:r>
            <a:r>
              <a:rPr lang="ko-KR" altLang="en-US" sz="1300" b="1" dirty="0" err="1">
                <a:latin typeface="+mn-ea"/>
              </a:rPr>
              <a:t>필승로</a:t>
            </a:r>
            <a:r>
              <a:rPr lang="ko-KR" altLang="en-US" sz="1300" b="1" dirty="0">
                <a:latin typeface="+mn-ea"/>
              </a:rPr>
              <a:t> </a:t>
            </a:r>
            <a:r>
              <a:rPr lang="en-US" altLang="ko-KR" sz="1300" b="1" dirty="0">
                <a:latin typeface="+mn-ea"/>
              </a:rPr>
              <a:t>396</a:t>
            </a:r>
          </a:p>
          <a:p>
            <a:pPr marL="185727" indent="-185727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>
                <a:latin typeface="+mn-ea"/>
              </a:rPr>
              <a:t>시설규모 </a:t>
            </a:r>
            <a:r>
              <a:rPr lang="en-US" altLang="ko-KR" sz="1300" b="1" dirty="0">
                <a:latin typeface="+mn-ea"/>
              </a:rPr>
              <a:t>: </a:t>
            </a:r>
            <a:r>
              <a:rPr lang="ko-KR" altLang="en-US" sz="1300" b="1" dirty="0">
                <a:latin typeface="+mn-ea"/>
              </a:rPr>
              <a:t>대지면적 </a:t>
            </a:r>
            <a:r>
              <a:rPr lang="en-US" altLang="ko-KR" sz="1300" b="1" dirty="0">
                <a:latin typeface="+mn-ea"/>
              </a:rPr>
              <a:t>48,940</a:t>
            </a:r>
            <a:r>
              <a:rPr lang="ko-KR" altLang="en-US" sz="1300" b="1" dirty="0">
                <a:latin typeface="+mn-ea"/>
              </a:rPr>
              <a:t>㎡ </a:t>
            </a:r>
            <a:r>
              <a:rPr lang="en-US" altLang="ko-KR" sz="1300" b="1" dirty="0">
                <a:latin typeface="+mn-ea"/>
              </a:rPr>
              <a:t>/ </a:t>
            </a:r>
            <a:r>
              <a:rPr lang="ko-KR" altLang="en-US" sz="1300" b="1" dirty="0">
                <a:latin typeface="+mn-ea"/>
              </a:rPr>
              <a:t>연면적 </a:t>
            </a:r>
            <a:r>
              <a:rPr lang="en-US" altLang="ko-KR" sz="1300" b="1" dirty="0">
                <a:latin typeface="+mn-ea"/>
              </a:rPr>
              <a:t>3,506</a:t>
            </a:r>
            <a:r>
              <a:rPr lang="ko-KR" altLang="en-US" sz="1300" b="1" dirty="0">
                <a:latin typeface="+mn-ea"/>
              </a:rPr>
              <a:t>㎡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(3</a:t>
            </a:r>
            <a:r>
              <a:rPr lang="ko-KR" altLang="en-US" sz="1200" b="1" dirty="0" err="1">
                <a:latin typeface="+mn-ea"/>
              </a:rPr>
              <a:t>개동</a:t>
            </a:r>
            <a:r>
              <a:rPr lang="en-US" altLang="ko-KR" sz="1200" b="1" dirty="0">
                <a:latin typeface="+mn-ea"/>
              </a:rPr>
              <a:t>)</a:t>
            </a:r>
            <a:endParaRPr lang="en-US" altLang="ko-KR" sz="1300" b="1" dirty="0">
              <a:latin typeface="+mn-ea"/>
            </a:endParaRPr>
          </a:p>
          <a:p>
            <a:pPr marL="185727" indent="-185727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dirty="0" err="1">
                <a:latin typeface="+mn-ea"/>
              </a:rPr>
              <a:t>조직현황</a:t>
            </a:r>
            <a:r>
              <a:rPr lang="ko-KR" altLang="en-US" sz="1300" b="1" dirty="0">
                <a:latin typeface="+mn-ea"/>
              </a:rPr>
              <a:t> </a:t>
            </a:r>
            <a:r>
              <a:rPr lang="en-US" altLang="ko-KR" sz="1300" b="1" dirty="0">
                <a:latin typeface="+mn-ea"/>
              </a:rPr>
              <a:t>: 23</a:t>
            </a:r>
            <a:r>
              <a:rPr lang="ko-KR" altLang="en-US" sz="1300" b="1" dirty="0">
                <a:latin typeface="+mn-ea"/>
              </a:rPr>
              <a:t>명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(</a:t>
            </a:r>
            <a:r>
              <a:rPr lang="ko-KR" altLang="en-US" sz="1200" b="1" dirty="0">
                <a:latin typeface="+mn-ea"/>
              </a:rPr>
              <a:t>대표이사</a:t>
            </a:r>
            <a:r>
              <a:rPr lang="en-US" altLang="ko-KR" sz="1200" b="1" dirty="0">
                <a:latin typeface="+mn-ea"/>
              </a:rPr>
              <a:t>1,  </a:t>
            </a:r>
            <a:r>
              <a:rPr lang="ko-KR" altLang="en-US" sz="1200" b="1" dirty="0" err="1">
                <a:latin typeface="+mn-ea"/>
              </a:rPr>
              <a:t>사업관리팀</a:t>
            </a:r>
            <a:r>
              <a:rPr lang="en-US" altLang="ko-KR" sz="1200" b="1" dirty="0">
                <a:latin typeface="+mn-ea"/>
              </a:rPr>
              <a:t>22)</a:t>
            </a:r>
            <a:endParaRPr lang="en-US" altLang="ko-KR" sz="1300" b="1" dirty="0">
              <a:latin typeface="+mn-ea"/>
            </a:endParaRPr>
          </a:p>
          <a:p>
            <a:pPr marL="185727" indent="-185727" algn="di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300" b="1" spc="65" dirty="0">
                <a:latin typeface="+mn-ea"/>
              </a:rPr>
              <a:t>출 자 액 </a:t>
            </a:r>
            <a:r>
              <a:rPr lang="en-US" altLang="ko-KR" sz="1300" b="1" dirty="0">
                <a:latin typeface="+mn-ea"/>
              </a:rPr>
              <a:t>: 247.3</a:t>
            </a:r>
            <a:r>
              <a:rPr lang="ko-KR" altLang="en-US" sz="1300" b="1" dirty="0">
                <a:latin typeface="+mn-ea"/>
              </a:rPr>
              <a:t>억원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(</a:t>
            </a:r>
            <a:r>
              <a:rPr lang="ko-KR" altLang="en-US" sz="1200" b="1" dirty="0">
                <a:latin typeface="+mn-ea"/>
              </a:rPr>
              <a:t>파주시 </a:t>
            </a:r>
            <a:r>
              <a:rPr lang="en-US" altLang="ko-KR" sz="1200" b="1" dirty="0">
                <a:latin typeface="+mn-ea"/>
              </a:rPr>
              <a:t>180.2</a:t>
            </a:r>
            <a:r>
              <a:rPr lang="ko-KR" altLang="en-US" sz="1200" b="1" dirty="0">
                <a:latin typeface="+mn-ea"/>
              </a:rPr>
              <a:t>억</a:t>
            </a:r>
            <a:r>
              <a:rPr lang="en-US" altLang="ko-KR" sz="1200" b="1" baseline="30000" dirty="0">
                <a:latin typeface="+mn-ea"/>
              </a:rPr>
              <a:t>72.8%</a:t>
            </a:r>
            <a:r>
              <a:rPr lang="en-US" altLang="ko-KR" sz="1200" b="1" dirty="0">
                <a:latin typeface="+mn-ea"/>
              </a:rPr>
              <a:t>,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ko-KR" altLang="en-US" sz="1200" b="1" dirty="0" err="1">
                <a:latin typeface="+mn-ea"/>
              </a:rPr>
              <a:t>관내농협</a:t>
            </a:r>
            <a:r>
              <a:rPr lang="ko-KR" altLang="en-US" sz="1200" b="1" dirty="0">
                <a:latin typeface="+mn-ea"/>
              </a:rPr>
              <a:t> 등 </a:t>
            </a:r>
            <a:r>
              <a:rPr lang="en-US" altLang="ko-KR" sz="1200" b="1" dirty="0">
                <a:latin typeface="+mn-ea"/>
              </a:rPr>
              <a:t>67.1</a:t>
            </a:r>
            <a:r>
              <a:rPr lang="ko-KR" altLang="en-US" sz="1200" b="1" dirty="0">
                <a:latin typeface="+mn-ea"/>
              </a:rPr>
              <a:t>억</a:t>
            </a:r>
            <a:r>
              <a:rPr lang="en-US" altLang="ko-KR" sz="1200" b="1" baseline="30000" dirty="0">
                <a:latin typeface="+mn-ea"/>
              </a:rPr>
              <a:t>27.2%</a:t>
            </a:r>
            <a:r>
              <a:rPr lang="en-US" altLang="ko-KR" sz="1200" b="1" dirty="0">
                <a:latin typeface="+mn-ea"/>
              </a:rPr>
              <a:t>)</a:t>
            </a:r>
            <a:endParaRPr lang="en-US" altLang="ko-KR" sz="1300" b="1" dirty="0">
              <a:latin typeface="+mn-ea"/>
            </a:endParaRPr>
          </a:p>
          <a:p>
            <a:pPr marL="185727" indent="-185727" algn="di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300" b="1" dirty="0">
                <a:latin typeface="+mn-ea"/>
              </a:rPr>
              <a:t>2023</a:t>
            </a:r>
            <a:r>
              <a:rPr lang="ko-KR" altLang="en-US" sz="1300" b="1" dirty="0">
                <a:latin typeface="+mn-ea"/>
              </a:rPr>
              <a:t>년</a:t>
            </a:r>
            <a:r>
              <a:rPr lang="en-US" altLang="ko-KR" sz="1300" b="1" dirty="0">
                <a:latin typeface="+mn-ea"/>
              </a:rPr>
              <a:t> </a:t>
            </a:r>
            <a:r>
              <a:rPr lang="ko-KR" altLang="en-US" sz="1300" b="1" dirty="0">
                <a:latin typeface="+mn-ea"/>
              </a:rPr>
              <a:t>매출액 </a:t>
            </a:r>
            <a:r>
              <a:rPr lang="en-US" altLang="ko-KR" sz="1300" b="1" dirty="0">
                <a:latin typeface="+mn-ea"/>
              </a:rPr>
              <a:t>: 22.17</a:t>
            </a:r>
            <a:r>
              <a:rPr lang="ko-KR" altLang="en-US" sz="1300" b="1" dirty="0">
                <a:latin typeface="+mn-ea"/>
              </a:rPr>
              <a:t>억원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(2024</a:t>
            </a:r>
            <a:r>
              <a:rPr lang="ko-KR" altLang="en-US" sz="1200" b="1" dirty="0">
                <a:latin typeface="+mn-ea"/>
              </a:rPr>
              <a:t>년 목표액 </a:t>
            </a:r>
            <a:r>
              <a:rPr lang="en-US" altLang="ko-KR" sz="1200" b="1" dirty="0">
                <a:latin typeface="+mn-ea"/>
              </a:rPr>
              <a:t>: 30</a:t>
            </a:r>
            <a:r>
              <a:rPr lang="ko-KR" altLang="en-US" sz="1200" b="1" dirty="0">
                <a:latin typeface="+mn-ea"/>
              </a:rPr>
              <a:t>억원</a:t>
            </a:r>
            <a:r>
              <a:rPr lang="en-US" altLang="ko-KR" sz="1200" b="1" dirty="0">
                <a:latin typeface="+mn-ea"/>
              </a:rPr>
              <a:t>)</a:t>
            </a:r>
            <a:r>
              <a:rPr lang="en-US" altLang="ko-KR" sz="900" b="1" i="1" dirty="0">
                <a:solidFill>
                  <a:srgbClr val="C00000"/>
                </a:solidFill>
                <a:latin typeface="+mn-ea"/>
              </a:rPr>
              <a:t>   *</a:t>
            </a:r>
            <a:r>
              <a:rPr lang="ko-KR" altLang="en-US" sz="900" b="1" i="1" dirty="0">
                <a:solidFill>
                  <a:srgbClr val="C00000"/>
                </a:solidFill>
                <a:latin typeface="+mn-ea"/>
              </a:rPr>
              <a:t>전년대비 </a:t>
            </a:r>
            <a:r>
              <a:rPr lang="en-US" altLang="ko-KR" sz="900" b="1" i="1" dirty="0">
                <a:solidFill>
                  <a:srgbClr val="C00000"/>
                </a:solidFill>
                <a:latin typeface="+mn-ea"/>
              </a:rPr>
              <a:t>31% </a:t>
            </a:r>
            <a:r>
              <a:rPr lang="ko-KR" altLang="en-US" sz="900" b="1" i="1" dirty="0">
                <a:solidFill>
                  <a:srgbClr val="C00000"/>
                </a:solidFill>
                <a:latin typeface="+mn-ea"/>
              </a:rPr>
              <a:t>매출 신장</a:t>
            </a:r>
            <a:endParaRPr lang="ko-KR" altLang="en-US" sz="1200" b="1" i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84894" y="3024760"/>
            <a:ext cx="6087307" cy="35436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sz="1700" b="1" spc="-108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700" b="1" spc="-108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기반 컨텐츠 강화로 운영 건전성 확보</a:t>
            </a:r>
            <a:endParaRPr lang="ko-KR" altLang="en-US" sz="1700" b="1" spc="-108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96442" y="3091089"/>
            <a:ext cx="6479815" cy="20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b="1" dirty="0">
                <a:solidFill>
                  <a:prstClr val="black"/>
                </a:solidFill>
                <a:latin typeface="+mn-ea"/>
              </a:rPr>
              <a:t> [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장 류 사 업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]  </a:t>
            </a:r>
            <a:r>
              <a:rPr lang="ko-KR" altLang="en-US" sz="1300" kern="0" dirty="0" err="1">
                <a:solidFill>
                  <a:srgbClr val="000000"/>
                </a:solidFill>
                <a:latin typeface="+mn-ea"/>
              </a:rPr>
              <a:t>제조기반</a:t>
            </a:r>
            <a:r>
              <a:rPr lang="ko-KR" altLang="en-US" sz="1300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경쟁력을 활용한 제품개발과 판매경로 확대</a:t>
            </a:r>
            <a:endParaRPr lang="en-US" altLang="ko-KR" sz="1300" b="1" kern="0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b="1" kern="0" dirty="0">
                <a:solidFill>
                  <a:srgbClr val="000000"/>
                </a:solidFill>
              </a:rPr>
              <a:t> [F &amp; B </a:t>
            </a:r>
            <a:r>
              <a:rPr lang="ko-KR" altLang="en-US" sz="1300" b="1" kern="0" dirty="0">
                <a:solidFill>
                  <a:srgbClr val="000000"/>
                </a:solidFill>
              </a:rPr>
              <a:t>사업</a:t>
            </a:r>
            <a:r>
              <a:rPr lang="en-US" altLang="ko-KR" sz="1300" b="1" kern="0" dirty="0">
                <a:solidFill>
                  <a:srgbClr val="000000"/>
                </a:solidFill>
              </a:rPr>
              <a:t>]  </a:t>
            </a:r>
            <a:r>
              <a:rPr lang="ko-KR" altLang="en-US" sz="1300" b="1" kern="0" dirty="0">
                <a:solidFill>
                  <a:srgbClr val="000000"/>
                </a:solidFill>
              </a:rPr>
              <a:t>메뉴 개편 </a:t>
            </a:r>
            <a:r>
              <a:rPr lang="ko-KR" altLang="en-US" sz="1300" kern="0" dirty="0">
                <a:solidFill>
                  <a:srgbClr val="000000"/>
                </a:solidFill>
              </a:rPr>
              <a:t>및</a:t>
            </a:r>
            <a:r>
              <a:rPr lang="ko-KR" altLang="en-US" sz="1300" b="1" kern="0" dirty="0">
                <a:solidFill>
                  <a:srgbClr val="000000"/>
                </a:solidFill>
              </a:rPr>
              <a:t> 서비스 개선</a:t>
            </a:r>
            <a:r>
              <a:rPr lang="ko-KR" altLang="en-US" sz="1300" kern="0" dirty="0">
                <a:solidFill>
                  <a:srgbClr val="000000"/>
                </a:solidFill>
              </a:rPr>
              <a:t>을 통한 경쟁력 제고</a:t>
            </a:r>
            <a:endParaRPr lang="en-US" altLang="ko-KR" sz="1300" kern="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b="1" kern="0" dirty="0">
                <a:solidFill>
                  <a:srgbClr val="000000"/>
                </a:solidFill>
              </a:rPr>
              <a:t> [</a:t>
            </a:r>
            <a:r>
              <a:rPr lang="ko-KR" altLang="en-US" sz="1300" b="1" kern="0" dirty="0">
                <a:solidFill>
                  <a:srgbClr val="000000"/>
                </a:solidFill>
              </a:rPr>
              <a:t>로 </a:t>
            </a:r>
            <a:r>
              <a:rPr lang="ko-KR" altLang="en-US" sz="1300" b="1" kern="0" dirty="0" err="1">
                <a:solidFill>
                  <a:srgbClr val="000000"/>
                </a:solidFill>
              </a:rPr>
              <a:t>컬</a:t>
            </a:r>
            <a:r>
              <a:rPr lang="ko-KR" altLang="en-US" sz="1300" b="1" kern="0" dirty="0">
                <a:solidFill>
                  <a:srgbClr val="000000"/>
                </a:solidFill>
              </a:rPr>
              <a:t> 푸 드</a:t>
            </a:r>
            <a:r>
              <a:rPr lang="en-US" altLang="ko-KR" sz="1300" b="1" kern="0" dirty="0">
                <a:solidFill>
                  <a:srgbClr val="000000"/>
                </a:solidFill>
              </a:rPr>
              <a:t>]  </a:t>
            </a:r>
            <a:r>
              <a:rPr lang="ko-KR" altLang="en-US" sz="1300" b="1" kern="0" dirty="0">
                <a:solidFill>
                  <a:srgbClr val="000000"/>
                </a:solidFill>
              </a:rPr>
              <a:t>매장 역량강화</a:t>
            </a:r>
            <a:r>
              <a:rPr lang="ko-KR" altLang="en-US" sz="1300" kern="0" dirty="0">
                <a:solidFill>
                  <a:srgbClr val="000000"/>
                </a:solidFill>
              </a:rPr>
              <a:t> 및 </a:t>
            </a:r>
            <a:r>
              <a:rPr lang="ko-KR" altLang="en-US" sz="1300" b="1" kern="0" dirty="0" err="1">
                <a:solidFill>
                  <a:srgbClr val="000000"/>
                </a:solidFill>
              </a:rPr>
              <a:t>소비저변</a:t>
            </a:r>
            <a:r>
              <a:rPr lang="ko-KR" altLang="en-US" sz="1300" b="1" kern="0" dirty="0">
                <a:solidFill>
                  <a:srgbClr val="000000"/>
                </a:solidFill>
              </a:rPr>
              <a:t> 확대</a:t>
            </a:r>
            <a:r>
              <a:rPr lang="ko-KR" altLang="en-US" sz="1300" kern="0" dirty="0">
                <a:solidFill>
                  <a:srgbClr val="000000"/>
                </a:solidFill>
              </a:rPr>
              <a:t>로 자립 </a:t>
            </a:r>
            <a:r>
              <a:rPr lang="ko-KR" altLang="en-US" sz="1300" kern="0" dirty="0" err="1">
                <a:solidFill>
                  <a:srgbClr val="000000"/>
                </a:solidFill>
              </a:rPr>
              <a:t>운영기반</a:t>
            </a:r>
            <a:r>
              <a:rPr lang="ko-KR" altLang="en-US" sz="1300" kern="0" dirty="0">
                <a:solidFill>
                  <a:srgbClr val="000000"/>
                </a:solidFill>
              </a:rPr>
              <a:t> 확보</a:t>
            </a:r>
            <a:endParaRPr lang="en-US" altLang="ko-KR" sz="1300" kern="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b="1" kern="0" dirty="0">
                <a:solidFill>
                  <a:srgbClr val="000000"/>
                </a:solidFill>
              </a:rPr>
              <a:t> </a:t>
            </a:r>
            <a:r>
              <a:rPr lang="en-US" altLang="ko-KR" sz="1300" b="1" kern="0" dirty="0">
                <a:solidFill>
                  <a:srgbClr val="000000"/>
                </a:solidFill>
              </a:rPr>
              <a:t>[</a:t>
            </a:r>
            <a:r>
              <a:rPr lang="ko-KR" altLang="en-US" sz="1300" b="1" kern="0" spc="-11" dirty="0">
                <a:solidFill>
                  <a:srgbClr val="000000"/>
                </a:solidFill>
              </a:rPr>
              <a:t>체         </a:t>
            </a:r>
            <a:r>
              <a:rPr lang="ko-KR" altLang="en-US" sz="1300" b="1" kern="0" dirty="0">
                <a:solidFill>
                  <a:srgbClr val="000000"/>
                </a:solidFill>
              </a:rPr>
              <a:t>험</a:t>
            </a:r>
            <a:r>
              <a:rPr lang="en-US" altLang="ko-KR" sz="1300" b="1" kern="0" dirty="0">
                <a:solidFill>
                  <a:srgbClr val="000000"/>
                </a:solidFill>
              </a:rPr>
              <a:t>]</a:t>
            </a:r>
            <a:r>
              <a:rPr lang="ko-KR" altLang="en-US" sz="1300" b="1" kern="0" dirty="0">
                <a:solidFill>
                  <a:srgbClr val="000000"/>
                </a:solidFill>
              </a:rPr>
              <a:t>  </a:t>
            </a:r>
            <a:r>
              <a:rPr lang="ko-KR" altLang="en-US" sz="1300" kern="0" dirty="0">
                <a:solidFill>
                  <a:srgbClr val="000000"/>
                </a:solidFill>
              </a:rPr>
              <a:t>학교</a:t>
            </a:r>
            <a:r>
              <a:rPr lang="en-US" altLang="ko-KR" sz="1300" kern="0" dirty="0">
                <a:solidFill>
                  <a:srgbClr val="000000"/>
                </a:solidFill>
              </a:rPr>
              <a:t>·</a:t>
            </a:r>
            <a:r>
              <a:rPr lang="ko-KR" altLang="en-US" sz="1300" kern="0" dirty="0">
                <a:solidFill>
                  <a:srgbClr val="000000"/>
                </a:solidFill>
              </a:rPr>
              <a:t>기관</a:t>
            </a:r>
            <a:r>
              <a:rPr lang="en-US" altLang="ko-KR" sz="1300" kern="0" dirty="0">
                <a:solidFill>
                  <a:srgbClr val="000000"/>
                </a:solidFill>
              </a:rPr>
              <a:t>·</a:t>
            </a:r>
            <a:r>
              <a:rPr lang="ko-KR" altLang="en-US" sz="1300" kern="0" dirty="0">
                <a:solidFill>
                  <a:srgbClr val="000000"/>
                </a:solidFill>
              </a:rPr>
              <a:t>단체 </a:t>
            </a:r>
            <a:r>
              <a:rPr lang="ko-KR" altLang="en-US" sz="1300" b="1" kern="0" dirty="0">
                <a:solidFill>
                  <a:srgbClr val="000000"/>
                </a:solidFill>
              </a:rPr>
              <a:t>체험프로그램 모집 다각화 </a:t>
            </a:r>
            <a:r>
              <a:rPr lang="ko-KR" altLang="en-US" sz="1300" kern="0" dirty="0">
                <a:solidFill>
                  <a:srgbClr val="000000"/>
                </a:solidFill>
              </a:rPr>
              <a:t>운영</a:t>
            </a:r>
            <a:endParaRPr lang="en-US" altLang="ko-KR" sz="1300" kern="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b="1" kern="0" dirty="0">
                <a:solidFill>
                  <a:srgbClr val="000000"/>
                </a:solidFill>
              </a:rPr>
              <a:t> [</a:t>
            </a:r>
            <a:r>
              <a:rPr lang="ko-KR" altLang="en-US" sz="1300" b="1" kern="0" spc="-43" dirty="0">
                <a:solidFill>
                  <a:srgbClr val="000000"/>
                </a:solidFill>
              </a:rPr>
              <a:t>홍보</a:t>
            </a:r>
            <a:r>
              <a:rPr lang="en-US" altLang="ko-KR" sz="1300" b="1" kern="0" spc="-43" dirty="0">
                <a:solidFill>
                  <a:srgbClr val="000000"/>
                </a:solidFill>
              </a:rPr>
              <a:t>·</a:t>
            </a:r>
            <a:r>
              <a:rPr lang="ko-KR" altLang="en-US" sz="1300" b="1" kern="0" spc="-43" dirty="0">
                <a:solidFill>
                  <a:srgbClr val="000000"/>
                </a:solidFill>
              </a:rPr>
              <a:t>마케</a:t>
            </a:r>
            <a:r>
              <a:rPr lang="ko-KR" altLang="en-US" sz="1300" b="1" kern="0" dirty="0">
                <a:solidFill>
                  <a:srgbClr val="000000"/>
                </a:solidFill>
              </a:rPr>
              <a:t>팅</a:t>
            </a:r>
            <a:r>
              <a:rPr lang="en-US" altLang="ko-KR" sz="1300" b="1" kern="0" dirty="0">
                <a:solidFill>
                  <a:srgbClr val="000000"/>
                </a:solidFill>
              </a:rPr>
              <a:t>]  </a:t>
            </a:r>
            <a:r>
              <a:rPr lang="ko-KR" altLang="en-US" sz="1300" b="1" kern="0" dirty="0">
                <a:solidFill>
                  <a:srgbClr val="000000"/>
                </a:solidFill>
              </a:rPr>
              <a:t>온라인 홍보 </a:t>
            </a:r>
            <a:r>
              <a:rPr lang="ko-KR" altLang="en-US" sz="1300" kern="0" dirty="0">
                <a:solidFill>
                  <a:srgbClr val="000000"/>
                </a:solidFill>
              </a:rPr>
              <a:t>서비스 적극 추진 및 </a:t>
            </a:r>
            <a:r>
              <a:rPr lang="ko-KR" altLang="en-US" sz="1300" b="1" kern="0" dirty="0">
                <a:solidFill>
                  <a:srgbClr val="000000"/>
                </a:solidFill>
              </a:rPr>
              <a:t>지역 상생 마케팅 </a:t>
            </a:r>
            <a:r>
              <a:rPr lang="ko-KR" altLang="en-US" sz="1300" kern="0" dirty="0">
                <a:solidFill>
                  <a:srgbClr val="000000"/>
                </a:solidFill>
              </a:rPr>
              <a:t>추진 전략 전개</a:t>
            </a:r>
            <a:endParaRPr lang="en-US" altLang="ko-KR" sz="1300" kern="0" dirty="0">
              <a:solidFill>
                <a:srgbClr val="000000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0" r="9091" b="-1"/>
          <a:stretch/>
        </p:blipFill>
        <p:spPr>
          <a:xfrm>
            <a:off x="6477582" y="1180703"/>
            <a:ext cx="2126866" cy="169443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011" y="2836887"/>
            <a:ext cx="2126866" cy="175982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22968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식량작물 기술보급 강화 및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품질고급화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기술보급과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478469"/>
            <a:ext cx="504056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파주명품쌀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품질 고급화를 통한 경쟁력 강화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58484" cy="1179525"/>
            <a:chOff x="251520" y="1131590"/>
            <a:chExt cx="8258484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504056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파주장단콩</a:t>
              </a:r>
              <a:r>
                <a:rPr lang="ko-KR" altLang="en-US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품질관리 체계 강화 및 판로확대</a:t>
              </a:r>
              <a:endPara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 smtClean="0">
                  <a:latin typeface="+mj-lt"/>
                </a:rPr>
                <a:t> </a:t>
              </a:r>
              <a:r>
                <a:rPr kumimoji="1" lang="ko-KR" altLang="en-US" sz="1400" b="1" dirty="0" err="1" smtClean="0">
                  <a:latin typeface="+mj-lt"/>
                </a:rPr>
                <a:t>파주장단콩</a:t>
              </a:r>
              <a:r>
                <a:rPr kumimoji="1" lang="ko-KR" altLang="en-US" sz="1400" b="1" dirty="0" smtClean="0">
                  <a:latin typeface="+mj-lt"/>
                </a:rPr>
                <a:t> 안정적 생산기반 조성 </a:t>
              </a:r>
              <a:r>
                <a:rPr kumimoji="1" lang="en-US" altLang="ko-KR" sz="1400" b="1" dirty="0" smtClean="0">
                  <a:latin typeface="+mj-lt"/>
                </a:rPr>
                <a:t>: 5</a:t>
              </a:r>
              <a:r>
                <a:rPr kumimoji="1" lang="ko-KR" altLang="en-US" sz="1400" b="1" dirty="0" smtClean="0">
                  <a:latin typeface="+mj-lt"/>
                </a:rPr>
                <a:t>개 사업 </a:t>
              </a:r>
              <a:r>
                <a:rPr kumimoji="1" lang="en-US" altLang="ko-KR" sz="1400" b="1" dirty="0" smtClean="0">
                  <a:latin typeface="+mj-lt"/>
                </a:rPr>
                <a:t>/ 1,078</a:t>
              </a:r>
              <a:r>
                <a:rPr kumimoji="1" lang="ko-KR" altLang="en-US" sz="1400" b="1" dirty="0" smtClean="0">
                  <a:latin typeface="+mj-lt"/>
                </a:rPr>
                <a:t>백만원</a:t>
              </a:r>
              <a:endParaRPr kumimoji="1" lang="en-US" altLang="ko-KR" sz="14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200" dirty="0"/>
                <a:t> </a:t>
              </a:r>
              <a:r>
                <a:rPr kumimoji="1" lang="en-US" altLang="ko-KR" sz="1200" dirty="0" smtClean="0"/>
                <a:t> 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200" dirty="0" err="1" smtClean="0">
                  <a:solidFill>
                    <a:prstClr val="black"/>
                  </a:solidFill>
                </a:rPr>
                <a:t>파주장단콩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200" dirty="0" err="1">
                  <a:solidFill>
                    <a:prstClr val="black"/>
                  </a:solidFill>
                </a:rPr>
                <a:t>생산이력제</a:t>
              </a:r>
              <a:r>
                <a:rPr lang="ko-KR" altLang="en-US" sz="1200" dirty="0">
                  <a:solidFill>
                    <a:prstClr val="black"/>
                  </a:solidFill>
                </a:rPr>
                <a:t> </a:t>
              </a:r>
              <a:r>
                <a:rPr lang="ko-KR" altLang="en-US" sz="1200" dirty="0" smtClean="0">
                  <a:solidFill>
                    <a:prstClr val="black"/>
                  </a:solidFill>
                </a:rPr>
                <a:t>관리 </a:t>
              </a:r>
              <a:r>
                <a:rPr lang="en-US" altLang="ko-KR" sz="1200" dirty="0" smtClean="0">
                  <a:solidFill>
                    <a:prstClr val="black"/>
                  </a:solidFill>
                </a:rPr>
                <a:t>: 1,100ha</a:t>
              </a:r>
              <a:endParaRPr kumimoji="1" lang="en-US" altLang="ko-KR" sz="1200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 smtClean="0">
                  <a:latin typeface="+mj-lt"/>
                </a:rPr>
                <a:t> </a:t>
              </a:r>
              <a:r>
                <a:rPr kumimoji="1" lang="ko-KR" altLang="en-US" sz="1400" b="1" dirty="0" err="1" smtClean="0">
                  <a:latin typeface="+mj-lt"/>
                </a:rPr>
                <a:t>파주장단콩</a:t>
              </a:r>
              <a:r>
                <a:rPr kumimoji="1" lang="ko-KR" altLang="en-US" sz="1400" b="1" dirty="0" smtClean="0">
                  <a:latin typeface="+mj-lt"/>
                </a:rPr>
                <a:t> 유통 및 소비 촉진 </a:t>
              </a:r>
              <a:r>
                <a:rPr kumimoji="1" lang="en-US" altLang="ko-KR" sz="1400" b="1" dirty="0" smtClean="0">
                  <a:latin typeface="+mj-lt"/>
                </a:rPr>
                <a:t>: 22</a:t>
              </a:r>
              <a:r>
                <a:rPr kumimoji="1" lang="ko-KR" altLang="en-US" sz="1400" b="1" dirty="0" smtClean="0">
                  <a:latin typeface="+mj-lt"/>
                </a:rPr>
                <a:t>백만원</a:t>
              </a:r>
              <a:endParaRPr kumimoji="1" lang="en-US" altLang="ko-KR" sz="14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2798101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400" b="1" dirty="0" err="1" smtClean="0">
                <a:latin typeface="+mj-lt"/>
              </a:rPr>
              <a:t>파주명품쌀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ko-KR" altLang="en-US" sz="1400" b="1" dirty="0" err="1" smtClean="0">
                <a:latin typeface="+mj-lt"/>
              </a:rPr>
              <a:t>안정생산을</a:t>
            </a:r>
            <a:r>
              <a:rPr kumimoji="1" lang="ko-KR" altLang="en-US" sz="1400" b="1" dirty="0" smtClean="0">
                <a:latin typeface="+mj-lt"/>
              </a:rPr>
              <a:t> 위한 생력화 기술보급 </a:t>
            </a:r>
            <a:r>
              <a:rPr kumimoji="1" lang="en-US" altLang="ko-KR" sz="1400" b="1" dirty="0" smtClean="0">
                <a:latin typeface="+mj-lt"/>
              </a:rPr>
              <a:t>: 2</a:t>
            </a:r>
            <a:r>
              <a:rPr kumimoji="1" lang="ko-KR" altLang="en-US" sz="1400" b="1" dirty="0" smtClean="0">
                <a:latin typeface="+mj-lt"/>
              </a:rPr>
              <a:t>개소 </a:t>
            </a:r>
            <a:r>
              <a:rPr kumimoji="1" lang="en-US" altLang="ko-KR" sz="1400" b="1" dirty="0" smtClean="0">
                <a:latin typeface="+mj-lt"/>
              </a:rPr>
              <a:t>60</a:t>
            </a:r>
            <a:r>
              <a:rPr kumimoji="1" lang="ko-KR" altLang="en-US" sz="1400" b="1" dirty="0" smtClean="0">
                <a:latin typeface="+mj-lt"/>
              </a:rPr>
              <a:t>백만원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ea"/>
              </a:rPr>
              <a:t> 벼 </a:t>
            </a:r>
            <a:r>
              <a:rPr kumimoji="1" lang="ko-KR" altLang="en-US" sz="1400" b="1" dirty="0" err="1" smtClean="0">
                <a:latin typeface="+mj-ea"/>
              </a:rPr>
              <a:t>논물관리</a:t>
            </a:r>
            <a:r>
              <a:rPr kumimoji="1" lang="ko-KR" altLang="en-US" sz="1400" b="1" dirty="0" smtClean="0">
                <a:latin typeface="+mj-ea"/>
              </a:rPr>
              <a:t> 등 신기술 보급으로 탄소중립 농업 실천 </a:t>
            </a:r>
            <a:r>
              <a:rPr kumimoji="1" lang="en-US" altLang="ko-KR" sz="1400" b="1" dirty="0" smtClean="0">
                <a:latin typeface="+mj-ea"/>
              </a:rPr>
              <a:t>: 3</a:t>
            </a:r>
            <a:r>
              <a:rPr kumimoji="1" lang="ko-KR" altLang="en-US" sz="1400" b="1" dirty="0" smtClean="0">
                <a:latin typeface="+mj-ea"/>
              </a:rPr>
              <a:t>개소 </a:t>
            </a:r>
            <a:r>
              <a:rPr kumimoji="1" lang="en-US" altLang="ko-KR" sz="1400" b="1" dirty="0" smtClean="0">
                <a:latin typeface="+mj-ea"/>
              </a:rPr>
              <a:t>340</a:t>
            </a:r>
            <a:r>
              <a:rPr kumimoji="1" lang="ko-KR" altLang="en-US" sz="1400" b="1" dirty="0" smtClean="0">
                <a:latin typeface="+mj-ea"/>
              </a:rPr>
              <a:t>백만원 </a:t>
            </a:r>
            <a:endParaRPr kumimoji="1" lang="en-US" altLang="ko-KR" sz="14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651870"/>
            <a:ext cx="64807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안전농산물 생산 및 품질고급화를 위한 과학영농시설 운영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083918"/>
            <a:ext cx="8064896" cy="720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품질고급화를 위한 과학영농시설 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운영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: </a:t>
            </a:r>
            <a:r>
              <a:rPr lang="en-US" altLang="ko-KR" sz="1400" b="1" dirty="0">
                <a:latin typeface="맑은 고딕" panose="020B0503020000020004" pitchFamily="50" charset="-127"/>
              </a:rPr>
              <a:t>13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개소</a:t>
            </a:r>
            <a:endParaRPr lang="en-US" altLang="ko-KR" sz="1400" b="1" dirty="0" smtClean="0"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latin typeface="맑은 고딕" panose="020B0503020000020004" pitchFamily="50" charset="-127"/>
              </a:rPr>
              <a:t> </a:t>
            </a:r>
            <a:r>
              <a:rPr kumimoji="1" lang="en-US" altLang="ko-KR" sz="1200" dirty="0" smtClean="0">
                <a:latin typeface="맑은 고딕" panose="020B0503020000020004" pitchFamily="50" charset="-127"/>
              </a:rPr>
              <a:t> - </a:t>
            </a:r>
            <a:r>
              <a:rPr lang="ko-KR" altLang="en-US" sz="1200" dirty="0" err="1">
                <a:latin typeface="+mn-ea"/>
              </a:rPr>
              <a:t>토양검정실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농산물안전분석실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퇴비부숙도측정실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병해충 </a:t>
            </a:r>
            <a:r>
              <a:rPr lang="ko-KR" altLang="en-US" sz="1200" dirty="0" err="1">
                <a:latin typeface="+mn-ea"/>
              </a:rPr>
              <a:t>예찰포</a:t>
            </a:r>
            <a:r>
              <a:rPr lang="en-US" altLang="ko-KR" sz="1200" dirty="0">
                <a:latin typeface="+mn-ea"/>
                <a:cs typeface="함초롬바탕" panose="02030604000101010101" pitchFamily="18" charset="-127"/>
              </a:rPr>
              <a:t>·</a:t>
            </a:r>
            <a:r>
              <a:rPr lang="ko-KR" altLang="en-US" sz="1200" dirty="0" err="1">
                <a:latin typeface="+mn-ea"/>
              </a:rPr>
              <a:t>관찰포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 err="1">
                <a:latin typeface="+mn-ea"/>
              </a:rPr>
              <a:t>진단실</a:t>
            </a:r>
            <a:r>
              <a:rPr lang="ko-KR" altLang="en-US" sz="1200" dirty="0">
                <a:latin typeface="+mn-ea"/>
              </a:rPr>
              <a:t> </a:t>
            </a:r>
            <a:r>
              <a:rPr lang="ko-KR" altLang="en-US" sz="1200" dirty="0" smtClean="0">
                <a:latin typeface="+mn-ea"/>
              </a:rPr>
              <a:t>등</a:t>
            </a:r>
            <a:endParaRPr kumimoji="1" lang="en-US" altLang="ko-KR" sz="1200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>
                <a:latin typeface="+mj-ea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병해충 방제를 통한 안정적인 농산물 생산기반 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마련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: 13,850ha / </a:t>
            </a:r>
            <a:r>
              <a:rPr lang="en-US" altLang="ko-KR" sz="1400" b="1" dirty="0">
                <a:latin typeface="맑은 고딕" panose="020B0503020000020004" pitchFamily="50" charset="-127"/>
              </a:rPr>
              <a:t>1,010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백만원</a:t>
            </a:r>
            <a:endParaRPr lang="en-US" altLang="ko-KR" sz="1400" b="1" dirty="0">
              <a:latin typeface="맑은 고딕" panose="020B0503020000020004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594" y="2033968"/>
            <a:ext cx="2007248" cy="12821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1234021"/>
            <a:ext cx="1912203" cy="1375553"/>
          </a:xfrm>
          <a:prstGeom prst="rect">
            <a:avLst/>
          </a:prstGeom>
        </p:spPr>
      </p:pic>
      <p:sp>
        <p:nvSpPr>
          <p:cNvPr id="23" name="모서리가 둥근 직사각형 18">
            <a:extLst>
              <a:ext uri="{FF2B5EF4-FFF2-40B4-BE49-F238E27FC236}">
                <a16:creationId xmlns:a16="http://schemas.microsoft.com/office/drawing/2014/main" id="{16132688-1B1E-4655-991F-AEA118180FB0}"/>
              </a:ext>
            </a:extLst>
          </p:cNvPr>
          <p:cNvSpPr/>
          <p:nvPr/>
        </p:nvSpPr>
        <p:spPr>
          <a:xfrm>
            <a:off x="6556501" y="3598393"/>
            <a:ext cx="2087404" cy="1100663"/>
          </a:xfrm>
          <a:prstGeom prst="roundRect">
            <a:avLst>
              <a:gd name="adj" fmla="val 6216"/>
            </a:avLst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418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안정적인 종자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보급체계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및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미래농업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기반구축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기술보급과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3075806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스마트농업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역량강화 및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기술확산을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통한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미래농업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기반 마련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635055"/>
            <a:chOff x="251520" y="1131590"/>
            <a:chExt cx="8280920" cy="179173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37650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rgbClr val="0000CC"/>
                  </a:solidFill>
                  <a:latin typeface="HY헤드라인M" pitchFamily="18" charset="-127"/>
                  <a:ea typeface="HY헤드라인M" pitchFamily="18" charset="-127"/>
                </a:rPr>
                <a:t>❙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벼</a:t>
              </a:r>
              <a:r>
                <a:rPr lang="ko-KR" altLang="en-US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콩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보급종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종자 농가 부족분 해결 및 북방지역에 맞는 품종 발굴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 Box 3"/>
                <p:cNvSpPr txBox="1">
                  <a:spLocks noChangeArrowheads="1"/>
                </p:cNvSpPr>
                <p:nvPr/>
              </p:nvSpPr>
              <p:spPr bwMode="auto">
                <a:xfrm>
                  <a:off x="445108" y="1453403"/>
                  <a:ext cx="8064896" cy="14699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lnSpc>
                      <a:spcPct val="150000"/>
                    </a:lnSpc>
                    <a:buFont typeface="Wingdings" pitchFamily="2" charset="2"/>
                    <a:buChar char="§"/>
                  </a:pPr>
                  <a:r>
                    <a:rPr kumimoji="1" lang="ko-KR" altLang="en-US" sz="1400" b="1" dirty="0">
                      <a:latin typeface="+mj-lt"/>
                    </a:rPr>
                    <a:t> </a:t>
                  </a:r>
                  <a:r>
                    <a:rPr kumimoji="1" lang="ko-KR" altLang="en-US" sz="1400" b="1" dirty="0" err="1" smtClean="0">
                      <a:latin typeface="+mj-lt"/>
                    </a:rPr>
                    <a:t>평화농장</a:t>
                  </a:r>
                  <a:r>
                    <a:rPr kumimoji="1" lang="ko-KR" altLang="en-US" sz="1400" b="1" dirty="0" smtClean="0">
                      <a:latin typeface="+mj-lt"/>
                    </a:rPr>
                    <a:t> 및 </a:t>
                  </a:r>
                  <a:r>
                    <a:rPr kumimoji="1" lang="ko-KR" altLang="en-US" sz="1400" b="1" dirty="0" err="1" smtClean="0">
                      <a:latin typeface="+mj-lt"/>
                    </a:rPr>
                    <a:t>과학영농실증시범포</a:t>
                  </a:r>
                  <a:r>
                    <a:rPr kumimoji="1" lang="ko-KR" altLang="en-US" sz="1400" b="1" dirty="0" smtClean="0">
                      <a:latin typeface="+mj-lt"/>
                    </a:rPr>
                    <a:t> 운영</a:t>
                  </a:r>
                  <a:r>
                    <a:rPr kumimoji="1" lang="en-US" altLang="ko-KR" sz="1400" b="1" dirty="0" smtClean="0">
                      <a:latin typeface="+mj-lt"/>
                    </a:rPr>
                    <a:t>(</a:t>
                  </a:r>
                  <a:r>
                    <a:rPr kumimoji="1" lang="ko-KR" altLang="en-US" sz="1400" b="1" dirty="0" err="1" smtClean="0">
                      <a:latin typeface="+mj-lt"/>
                    </a:rPr>
                    <a:t>장단면</a:t>
                  </a:r>
                  <a:r>
                    <a:rPr kumimoji="1" lang="ko-KR" altLang="en-US" sz="1400" b="1" dirty="0" smtClean="0">
                      <a:latin typeface="+mj-lt"/>
                    </a:rPr>
                    <a:t> </a:t>
                  </a:r>
                  <a:r>
                    <a:rPr kumimoji="1" lang="ko-KR" altLang="en-US" sz="1400" b="1" dirty="0" err="1" smtClean="0">
                      <a:latin typeface="+mj-lt"/>
                    </a:rPr>
                    <a:t>거곡리</a:t>
                  </a:r>
                  <a:r>
                    <a:rPr kumimoji="1" lang="en-US" altLang="ko-KR" sz="1400" b="1" dirty="0" smtClean="0">
                      <a:latin typeface="+mj-lt"/>
                    </a:rPr>
                    <a:t>) </a:t>
                  </a:r>
                  <a:r>
                    <a:rPr lang="en-US" altLang="ko-KR" sz="1400" b="1" dirty="0" smtClean="0">
                      <a:solidFill>
                        <a:prstClr val="black"/>
                      </a:solidFill>
                    </a:rPr>
                    <a:t>: 584</a:t>
                  </a:r>
                  <a:r>
                    <a:rPr lang="ko-KR" altLang="en-US" sz="1400" b="1" dirty="0" smtClean="0">
                      <a:solidFill>
                        <a:prstClr val="black"/>
                      </a:solidFill>
                    </a:rPr>
                    <a:t>백만원</a:t>
                  </a:r>
                  <a:endParaRPr lang="en-US" altLang="ko-KR" sz="1400" b="1" dirty="0" smtClean="0">
                    <a:solidFill>
                      <a:prstClr val="black"/>
                    </a:solidFill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kumimoji="1" lang="en-US" altLang="ko-KR" sz="1200" b="1" dirty="0">
                      <a:solidFill>
                        <a:prstClr val="black"/>
                      </a:solidFill>
                      <a:latin typeface="+mj-ea"/>
                    </a:rPr>
                    <a:t> </a:t>
                  </a:r>
                  <a:r>
                    <a:rPr kumimoji="1" lang="en-US" altLang="ko-KR" sz="1200" b="1" dirty="0" smtClean="0">
                      <a:solidFill>
                        <a:prstClr val="black"/>
                      </a:solidFill>
                      <a:latin typeface="+mj-ea"/>
                    </a:rPr>
                    <a:t> </a:t>
                  </a:r>
                  <a:r>
                    <a:rPr kumimoji="1" lang="en-US" altLang="ko-KR" sz="1200" dirty="0" smtClean="0">
                      <a:solidFill>
                        <a:prstClr val="black"/>
                      </a:solidFill>
                      <a:latin typeface="+mj-ea"/>
                    </a:rPr>
                    <a:t>- </a:t>
                  </a:r>
                  <a:r>
                    <a:rPr kumimoji="1" lang="ko-KR" altLang="en-US" sz="1200" dirty="0" smtClean="0">
                      <a:solidFill>
                        <a:prstClr val="black"/>
                      </a:solidFill>
                      <a:latin typeface="+mj-ea"/>
                    </a:rPr>
                    <a:t>북방지역에 맞는 </a:t>
                  </a:r>
                  <a:r>
                    <a:rPr kumimoji="1" lang="ko-KR" altLang="en-US" sz="1200" dirty="0" err="1" smtClean="0">
                      <a:solidFill>
                        <a:prstClr val="black"/>
                      </a:solidFill>
                      <a:latin typeface="+mj-ea"/>
                    </a:rPr>
                    <a:t>전략작물</a:t>
                  </a:r>
                  <a:r>
                    <a:rPr kumimoji="1" lang="en-US" altLang="ko-KR" sz="1200" dirty="0" smtClean="0">
                      <a:solidFill>
                        <a:prstClr val="black"/>
                      </a:solidFill>
                      <a:latin typeface="+mj-ea"/>
                    </a:rPr>
                    <a:t>(</a:t>
                  </a:r>
                  <a:r>
                    <a:rPr kumimoji="1" lang="ko-KR" altLang="en-US" sz="1200" dirty="0" smtClean="0">
                      <a:solidFill>
                        <a:prstClr val="black"/>
                      </a:solidFill>
                      <a:latin typeface="+mj-ea"/>
                    </a:rPr>
                    <a:t>벼</a:t>
                  </a:r>
                  <a14:m>
                    <m:oMath xmlns:m="http://schemas.openxmlformats.org/officeDocument/2006/math">
                      <m:r>
                        <a:rPr kumimoji="1" lang="ko-KR" altLang="en-US" sz="12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〮</m:t>
                      </m:r>
                    </m:oMath>
                  </a14:m>
                  <a:r>
                    <a:rPr kumimoji="1" lang="ko-KR" altLang="en-US" sz="1200" dirty="0" smtClean="0">
                      <a:latin typeface="+mj-ea"/>
                    </a:rPr>
                    <a:t>콩</a:t>
                  </a:r>
                  <a:r>
                    <a:rPr kumimoji="1" lang="en-US" altLang="ko-KR" sz="1200" dirty="0" smtClean="0">
                      <a:latin typeface="+mj-ea"/>
                    </a:rPr>
                    <a:t>) </a:t>
                  </a:r>
                  <a:r>
                    <a:rPr kumimoji="1" lang="ko-KR" altLang="en-US" sz="1200" dirty="0" err="1" smtClean="0">
                      <a:latin typeface="+mj-ea"/>
                    </a:rPr>
                    <a:t>품종별</a:t>
                  </a:r>
                  <a:r>
                    <a:rPr kumimoji="1" lang="ko-KR" altLang="en-US" sz="1200" dirty="0" smtClean="0">
                      <a:latin typeface="+mj-ea"/>
                    </a:rPr>
                    <a:t> </a:t>
                  </a:r>
                  <a:r>
                    <a:rPr kumimoji="1" lang="ko-KR" altLang="en-US" sz="1200" dirty="0" err="1" smtClean="0">
                      <a:latin typeface="+mj-ea"/>
                    </a:rPr>
                    <a:t>비교전시포</a:t>
                  </a:r>
                  <a:r>
                    <a:rPr kumimoji="1" lang="ko-KR" altLang="en-US" sz="1200" dirty="0" smtClean="0">
                      <a:latin typeface="+mj-ea"/>
                    </a:rPr>
                    <a:t> 운영</a:t>
                  </a:r>
                  <a:endParaRPr kumimoji="1" lang="en-US" altLang="ko-KR" sz="1200" dirty="0" smtClean="0">
                    <a:latin typeface="+mj-ea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kumimoji="1" lang="en-US" altLang="ko-KR" sz="1200" dirty="0">
                      <a:latin typeface="+mj-ea"/>
                    </a:rPr>
                    <a:t> </a:t>
                  </a:r>
                  <a:r>
                    <a:rPr kumimoji="1" lang="en-US" altLang="ko-KR" sz="1200" dirty="0" smtClean="0">
                      <a:latin typeface="+mj-ea"/>
                    </a:rPr>
                    <a:t> - </a:t>
                  </a:r>
                  <a:r>
                    <a:rPr kumimoji="1" lang="ko-KR" altLang="en-US" sz="1200" dirty="0" err="1" smtClean="0">
                      <a:latin typeface="+mj-ea"/>
                    </a:rPr>
                    <a:t>전략작물</a:t>
                  </a:r>
                  <a:r>
                    <a:rPr kumimoji="1" lang="en-US" altLang="ko-KR" sz="1200" dirty="0" smtClean="0">
                      <a:solidFill>
                        <a:prstClr val="black"/>
                      </a:solidFill>
                      <a:latin typeface="+mj-ea"/>
                    </a:rPr>
                    <a:t>(</a:t>
                  </a:r>
                  <a:r>
                    <a:rPr kumimoji="1" lang="ko-KR" altLang="en-US" sz="1200" dirty="0">
                      <a:solidFill>
                        <a:prstClr val="black"/>
                      </a:solidFill>
                      <a:latin typeface="+mj-ea"/>
                    </a:rPr>
                    <a:t>벼</a:t>
                  </a:r>
                  <a14:m>
                    <m:oMath xmlns:m="http://schemas.openxmlformats.org/officeDocument/2006/math">
                      <m:r>
                        <a:rPr kumimoji="1" lang="ko-KR" altLang="en-US" sz="1200" b="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〮</m:t>
                      </m:r>
                    </m:oMath>
                  </a14:m>
                  <a:r>
                    <a:rPr kumimoji="1" lang="ko-KR" altLang="en-US" sz="1200" dirty="0">
                      <a:latin typeface="+mj-ea"/>
                    </a:rPr>
                    <a:t>콩</a:t>
                  </a:r>
                  <a:r>
                    <a:rPr kumimoji="1" lang="en-US" altLang="ko-KR" sz="1200" dirty="0" smtClean="0">
                      <a:latin typeface="+mj-ea"/>
                    </a:rPr>
                    <a:t>) </a:t>
                  </a:r>
                  <a:r>
                    <a:rPr kumimoji="1" lang="ko-KR" altLang="en-US" sz="1200" dirty="0" err="1" smtClean="0">
                      <a:latin typeface="+mj-ea"/>
                    </a:rPr>
                    <a:t>채종포</a:t>
                  </a:r>
                  <a:r>
                    <a:rPr kumimoji="1" lang="ko-KR" altLang="en-US" sz="1200" dirty="0" smtClean="0">
                      <a:latin typeface="+mj-ea"/>
                    </a:rPr>
                    <a:t> 조성</a:t>
                  </a:r>
                  <a:r>
                    <a:rPr kumimoji="1" lang="en-US" altLang="ko-KR" sz="1200" dirty="0">
                      <a:latin typeface="+mj-ea"/>
                    </a:rPr>
                    <a:t> </a:t>
                  </a:r>
                  <a:r>
                    <a:rPr kumimoji="1" lang="ko-KR" altLang="en-US" sz="1200" dirty="0" smtClean="0">
                      <a:latin typeface="+mj-ea"/>
                    </a:rPr>
                    <a:t>및 </a:t>
                  </a:r>
                  <a:r>
                    <a:rPr kumimoji="1" lang="ko-KR" altLang="en-US" sz="1200" dirty="0" err="1" smtClean="0">
                      <a:latin typeface="+mj-ea"/>
                    </a:rPr>
                    <a:t>파주장단콩</a:t>
                  </a:r>
                  <a:r>
                    <a:rPr kumimoji="1" lang="ko-KR" altLang="en-US" sz="1200" dirty="0" smtClean="0">
                      <a:latin typeface="+mj-ea"/>
                    </a:rPr>
                    <a:t> 유전자원 보존</a:t>
                  </a:r>
                  <a:endParaRPr kumimoji="1" lang="en-US" altLang="ko-KR" sz="1200" dirty="0" smtClean="0">
                    <a:latin typeface="+mj-ea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kumimoji="1" lang="en-US" altLang="ko-KR" sz="1200" dirty="0">
                      <a:latin typeface="+mj-ea"/>
                    </a:rPr>
                    <a:t> </a:t>
                  </a:r>
                  <a:r>
                    <a:rPr kumimoji="1" lang="en-US" altLang="ko-KR" sz="1200" dirty="0" smtClean="0">
                      <a:latin typeface="+mj-ea"/>
                    </a:rPr>
                    <a:t> - </a:t>
                  </a:r>
                  <a:r>
                    <a:rPr kumimoji="1" lang="ko-KR" altLang="en-US" sz="1200" dirty="0" smtClean="0">
                      <a:latin typeface="+mj-ea"/>
                    </a:rPr>
                    <a:t>약용 및 특용작물을 활용한 </a:t>
                  </a:r>
                  <a:r>
                    <a:rPr kumimoji="1" lang="ko-KR" altLang="en-US" sz="1200" dirty="0" err="1" smtClean="0">
                      <a:latin typeface="+mj-ea"/>
                    </a:rPr>
                    <a:t>경관농업</a:t>
                  </a:r>
                  <a:r>
                    <a:rPr kumimoji="1" lang="ko-KR" altLang="en-US" sz="1200" dirty="0" smtClean="0">
                      <a:latin typeface="+mj-ea"/>
                    </a:rPr>
                    <a:t> 운영 </a:t>
                  </a:r>
                  <a:endParaRPr kumimoji="1" lang="en-US" altLang="ko-KR" sz="1200" dirty="0" smtClean="0">
                    <a:latin typeface="+mj-ea"/>
                  </a:endParaRPr>
                </a:p>
              </p:txBody>
            </p:sp>
          </mc:Choice>
          <mc:Fallback xmlns="">
            <p:sp>
              <p:nvSpPr>
                <p:cNvPr id="18" name="Text 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445108" y="1453403"/>
                  <a:ext cx="8064896" cy="1469919"/>
                </a:xfrm>
                <a:prstGeom prst="rect">
                  <a:avLst/>
                </a:prstGeom>
                <a:blipFill>
                  <a:blip r:embed="rId2"/>
                  <a:stretch>
                    <a:fillRect l="-76"/>
                  </a:stretch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2609765"/>
            <a:ext cx="8064896" cy="41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파주시 </a:t>
            </a:r>
            <a:r>
              <a:rPr kumimoji="1" lang="ko-KR" altLang="en-US" sz="1400" b="1" dirty="0" err="1" smtClean="0">
                <a:latin typeface="+mj-lt"/>
              </a:rPr>
              <a:t>서리태</a:t>
            </a:r>
            <a:r>
              <a:rPr kumimoji="1" lang="ko-KR" altLang="en-US" sz="1400" b="1" dirty="0" smtClean="0">
                <a:latin typeface="+mj-lt"/>
              </a:rPr>
              <a:t> 신품종 </a:t>
            </a:r>
            <a:r>
              <a:rPr kumimoji="1" lang="ko-KR" altLang="en-US" sz="1400" b="1" dirty="0" err="1" smtClean="0">
                <a:latin typeface="+mj-lt"/>
              </a:rPr>
              <a:t>개발</a:t>
            </a:r>
            <a:r>
              <a:rPr kumimoji="1"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〮보급</a:t>
            </a:r>
            <a:r>
              <a:rPr kumimoji="1"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업무</a:t>
            </a:r>
            <a:r>
              <a:rPr kumimoji="1"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(MOU)</a:t>
            </a:r>
            <a:r>
              <a:rPr kumimoji="1"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추진</a:t>
            </a:r>
            <a:r>
              <a:rPr kumimoji="1"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(3</a:t>
            </a:r>
            <a:r>
              <a:rPr kumimoji="1"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년차</a:t>
            </a:r>
            <a:r>
              <a:rPr kumimoji="1"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kumimoji="1" lang="ko-KR" altLang="en-US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경기도농업기술원</a:t>
            </a:r>
            <a:r>
              <a:rPr kumimoji="1" lang="ko-KR" altLang="en-US" sz="1400" b="1" dirty="0" smtClean="0">
                <a:latin typeface="+mj-lt"/>
              </a:rPr>
              <a:t>  </a:t>
            </a:r>
            <a:endParaRPr kumimoji="1" lang="en-US" altLang="ko-KR" sz="1400" b="1" dirty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67544" y="3435846"/>
            <a:ext cx="8064896" cy="117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ko-KR" altLang="en-US" sz="1400" b="1" dirty="0" err="1" smtClean="0">
                <a:latin typeface="+mj-lt"/>
              </a:rPr>
              <a:t>스마트팜</a:t>
            </a:r>
            <a:r>
              <a:rPr kumimoji="1" lang="ko-KR" altLang="en-US" sz="1400" b="1" dirty="0" smtClean="0">
                <a:latin typeface="+mj-lt"/>
              </a:rPr>
              <a:t> 농장 및 농촌지도기반 조성</a:t>
            </a:r>
            <a:r>
              <a:rPr kumimoji="1" lang="en-US" altLang="ko-KR" sz="1400" b="1" dirty="0" smtClean="0">
                <a:latin typeface="+mj-lt"/>
              </a:rPr>
              <a:t>(</a:t>
            </a:r>
            <a:r>
              <a:rPr kumimoji="1" lang="ko-KR" altLang="en-US" sz="1400" b="1" dirty="0" err="1" smtClean="0">
                <a:latin typeface="+mj-lt"/>
              </a:rPr>
              <a:t>파평면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ko-KR" altLang="en-US" sz="1400" b="1" dirty="0" err="1" smtClean="0">
                <a:latin typeface="+mj-lt"/>
              </a:rPr>
              <a:t>덕천리</a:t>
            </a:r>
            <a:r>
              <a:rPr kumimoji="1" lang="en-US" altLang="ko-KR" sz="1400" b="1" dirty="0" smtClean="0">
                <a:latin typeface="+mj-lt"/>
              </a:rPr>
              <a:t>)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: 548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백만원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solidFill>
                  <a:prstClr val="black"/>
                </a:solidFill>
                <a:latin typeface="+mj-ea"/>
              </a:rPr>
              <a:t> 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ea"/>
              </a:rPr>
              <a:t> -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ea"/>
              </a:rPr>
              <a:t>생산목적에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ea"/>
              </a:rPr>
              <a:t> 적합한 들깨 품종 발굴을 위한 들깨 실증시험</a:t>
            </a:r>
            <a:endParaRPr kumimoji="1" lang="en-US" altLang="ko-KR" sz="1200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latin typeface="+mj-ea"/>
              </a:rPr>
              <a:t> </a:t>
            </a:r>
            <a:r>
              <a:rPr kumimoji="1" lang="en-US" altLang="ko-KR" sz="1200" dirty="0" smtClean="0">
                <a:latin typeface="+mj-ea"/>
              </a:rPr>
              <a:t> - </a:t>
            </a:r>
            <a:r>
              <a:rPr kumimoji="1" lang="ko-KR" altLang="en-US" sz="1200" dirty="0" err="1" smtClean="0">
                <a:latin typeface="+mj-ea"/>
              </a:rPr>
              <a:t>토종작물</a:t>
            </a:r>
            <a:r>
              <a:rPr kumimoji="1" lang="ko-KR" altLang="en-US" sz="1200" dirty="0" smtClean="0">
                <a:latin typeface="+mj-ea"/>
              </a:rPr>
              <a:t> 보존 및 종자 확보를 위한 </a:t>
            </a:r>
            <a:r>
              <a:rPr kumimoji="1" lang="ko-KR" altLang="en-US" sz="1200" dirty="0" err="1" smtClean="0">
                <a:latin typeface="+mj-ea"/>
              </a:rPr>
              <a:t>채종포</a:t>
            </a:r>
            <a:r>
              <a:rPr kumimoji="1" lang="ko-KR" altLang="en-US" sz="1200" dirty="0" smtClean="0">
                <a:latin typeface="+mj-ea"/>
              </a:rPr>
              <a:t> 운영</a:t>
            </a:r>
            <a:endParaRPr kumimoji="1" lang="en-US" altLang="ko-KR" sz="1200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latin typeface="+mj-ea"/>
              </a:rPr>
              <a:t> </a:t>
            </a:r>
            <a:r>
              <a:rPr kumimoji="1" lang="en-US" altLang="ko-KR" sz="1200" dirty="0" smtClean="0">
                <a:latin typeface="+mj-ea"/>
              </a:rPr>
              <a:t> -</a:t>
            </a:r>
            <a:r>
              <a:rPr kumimoji="1" lang="ko-KR" altLang="en-US" sz="1200" dirty="0">
                <a:solidFill>
                  <a:srgbClr val="FF0000"/>
                </a:solidFill>
                <a:latin typeface="+mj-ea"/>
              </a:rPr>
              <a:t> </a:t>
            </a:r>
            <a:r>
              <a:rPr kumimoji="1" lang="ko-KR" altLang="en-US" sz="1200" dirty="0" err="1">
                <a:latin typeface="+mj-ea"/>
              </a:rPr>
              <a:t>스마트농업</a:t>
            </a:r>
            <a:r>
              <a:rPr kumimoji="1" lang="ko-KR" altLang="en-US" sz="1200" dirty="0">
                <a:latin typeface="+mj-ea"/>
              </a:rPr>
              <a:t> 인재양성 교육 심화과정 운영 및 </a:t>
            </a:r>
            <a:r>
              <a:rPr kumimoji="1" lang="ko-KR" altLang="en-US" sz="1200" dirty="0" err="1">
                <a:latin typeface="+mj-ea"/>
              </a:rPr>
              <a:t>스마트팜</a:t>
            </a:r>
            <a:r>
              <a:rPr kumimoji="1" lang="ko-KR" altLang="en-US" sz="1200" dirty="0">
                <a:latin typeface="+mj-ea"/>
              </a:rPr>
              <a:t> 컨설팅 추진</a:t>
            </a:r>
            <a:endParaRPr kumimoji="1" lang="en-US" altLang="ko-KR" sz="1200" dirty="0" smtClean="0">
              <a:latin typeface="+mj-ea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67544" y="4529681"/>
            <a:ext cx="8064896" cy="41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대한민국 대표 </a:t>
            </a:r>
            <a:r>
              <a:rPr kumimoji="1" lang="ko-KR" altLang="en-US" sz="1400" b="1" dirty="0" err="1" smtClean="0">
                <a:latin typeface="+mj-lt"/>
              </a:rPr>
              <a:t>토종콩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ko-KR" altLang="en-US" sz="1400" b="1" dirty="0" err="1" smtClean="0">
                <a:latin typeface="+mj-lt"/>
              </a:rPr>
              <a:t>장단백목</a:t>
            </a:r>
            <a:r>
              <a:rPr kumimoji="1" lang="ko-KR" altLang="en-US" sz="1400" b="1" dirty="0" smtClean="0">
                <a:latin typeface="+mj-lt"/>
              </a:rPr>
              <a:t> 품종보호 출원을 위한 실증시험</a:t>
            </a:r>
            <a:r>
              <a:rPr kumimoji="1" lang="en-US" altLang="ko-KR" sz="1400" b="1" dirty="0" smtClean="0">
                <a:latin typeface="+mj-lt"/>
              </a:rPr>
              <a:t>(2</a:t>
            </a:r>
            <a:r>
              <a:rPr kumimoji="1" lang="ko-KR" altLang="en-US" sz="1400" b="1" dirty="0" err="1" smtClean="0">
                <a:latin typeface="+mj-lt"/>
              </a:rPr>
              <a:t>년차</a:t>
            </a:r>
            <a:r>
              <a:rPr kumimoji="1" lang="en-US" altLang="ko-KR" sz="1400" b="1" dirty="0" smtClean="0">
                <a:latin typeface="+mj-lt"/>
              </a:rPr>
              <a:t>)</a:t>
            </a:r>
            <a:endParaRPr kumimoji="1" lang="en-US" altLang="ko-KR" sz="1400" b="1" dirty="0">
              <a:latin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4210" y="3512515"/>
            <a:ext cx="1754214" cy="1363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0232" y="1587267"/>
            <a:ext cx="1754214" cy="1272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990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131590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원예특작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기술보급 및 병해충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예찰방제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강화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기술보급과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3256080"/>
            <a:ext cx="5093305" cy="32378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친환경 안전 농산물 생산지원 강화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209317"/>
            <a:ext cx="6077678" cy="1578457"/>
            <a:chOff x="251520" y="1210358"/>
            <a:chExt cx="8320630" cy="1482856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210358"/>
              <a:ext cx="8280920" cy="31537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원예작물 안정생산 및 기반 구축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516551" y="1938010"/>
              <a:ext cx="8055599" cy="755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>
                  <a:latin typeface="+mj-lt"/>
                </a:rPr>
                <a:t> </a:t>
              </a:r>
              <a:r>
                <a:rPr kumimoji="1" lang="ko-KR" altLang="en-US" sz="1400" b="1" dirty="0" err="1" smtClean="0">
                  <a:latin typeface="+mj-lt"/>
                </a:rPr>
                <a:t>원예농산물</a:t>
              </a:r>
              <a:r>
                <a:rPr kumimoji="1" lang="ko-KR" altLang="en-US" sz="1400" b="1" dirty="0" smtClean="0">
                  <a:latin typeface="+mj-lt"/>
                </a:rPr>
                <a:t> 안정생산 및 품질향상 기술보급 사업 </a:t>
              </a:r>
              <a:r>
                <a:rPr kumimoji="1" lang="en-US" altLang="ko-KR" sz="1400" b="1" dirty="0" smtClean="0">
                  <a:latin typeface="+mj-lt"/>
                </a:rPr>
                <a:t>: 260</a:t>
              </a:r>
              <a:r>
                <a:rPr kumimoji="1" lang="ko-KR" altLang="en-US" sz="1400" b="1" dirty="0" smtClean="0">
                  <a:latin typeface="+mj-lt"/>
                </a:rPr>
                <a:t>백만원</a:t>
              </a:r>
              <a:endParaRPr kumimoji="1" lang="en-US" altLang="ko-KR" sz="14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400" b="1" dirty="0" smtClean="0">
                  <a:latin typeface="+mj-lt"/>
                </a:rPr>
                <a:t> </a:t>
              </a:r>
              <a:r>
                <a:rPr kumimoji="1" lang="en-US" altLang="ko-KR" sz="1200" dirty="0" smtClean="0">
                  <a:latin typeface="+mj-lt"/>
                </a:rPr>
                <a:t>- </a:t>
              </a:r>
              <a:r>
                <a:rPr kumimoji="1" lang="ko-KR" altLang="en-US" sz="1200" dirty="0" smtClean="0">
                  <a:latin typeface="+mj-lt"/>
                </a:rPr>
                <a:t>시설채소 </a:t>
              </a:r>
              <a:r>
                <a:rPr kumimoji="1" lang="ko-KR" altLang="en-US" sz="1200" dirty="0" err="1" smtClean="0">
                  <a:latin typeface="+mj-lt"/>
                </a:rPr>
                <a:t>보광등</a:t>
              </a:r>
              <a:r>
                <a:rPr kumimoji="1" lang="ko-KR" altLang="en-US" sz="1200" dirty="0" smtClean="0">
                  <a:latin typeface="+mj-lt"/>
                </a:rPr>
                <a:t> 이용 재배기술 시범</a:t>
              </a:r>
              <a:r>
                <a:rPr kumimoji="1" lang="en-US" altLang="ko-KR" sz="1200" dirty="0" smtClean="0">
                  <a:latin typeface="+mj-lt"/>
                </a:rPr>
                <a:t>, </a:t>
              </a:r>
              <a:r>
                <a:rPr kumimoji="1" lang="ko-KR" altLang="en-US" sz="1200" dirty="0" smtClean="0">
                  <a:latin typeface="+mj-lt"/>
                </a:rPr>
                <a:t>시설하우스 화재 알림 시설 보급</a:t>
              </a:r>
              <a:endParaRPr kumimoji="1" lang="en-US" altLang="ko-KR" sz="1200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200" dirty="0">
                  <a:latin typeface="+mj-lt"/>
                </a:rPr>
                <a:t> </a:t>
              </a:r>
              <a:r>
                <a:rPr kumimoji="1" lang="en-US" altLang="ko-KR" sz="1200" dirty="0" smtClean="0">
                  <a:latin typeface="+mj-lt"/>
                </a:rPr>
                <a:t>- </a:t>
              </a:r>
              <a:r>
                <a:rPr kumimoji="1" lang="ko-KR" altLang="en-US" sz="1200" dirty="0" smtClean="0">
                  <a:latin typeface="+mj-lt"/>
                </a:rPr>
                <a:t>경기도 육성 화훼 신품종 </a:t>
              </a:r>
              <a:r>
                <a:rPr kumimoji="1" lang="ko-KR" altLang="en-US" sz="1200" dirty="0" err="1" smtClean="0">
                  <a:latin typeface="+mj-lt"/>
                </a:rPr>
                <a:t>생산시범</a:t>
              </a:r>
              <a:r>
                <a:rPr kumimoji="1" lang="en-US" altLang="ko-KR" sz="1200" dirty="0" smtClean="0">
                  <a:latin typeface="+mj-lt"/>
                </a:rPr>
                <a:t>, </a:t>
              </a:r>
              <a:r>
                <a:rPr kumimoji="1" lang="ko-KR" altLang="en-US" sz="1200" dirty="0" err="1" smtClean="0">
                  <a:latin typeface="+mj-lt"/>
                </a:rPr>
                <a:t>스마트팜</a:t>
              </a:r>
              <a:r>
                <a:rPr kumimoji="1" lang="ko-KR" altLang="en-US" sz="1200" dirty="0" smtClean="0">
                  <a:latin typeface="+mj-lt"/>
                </a:rPr>
                <a:t> </a:t>
              </a:r>
              <a:r>
                <a:rPr kumimoji="1" lang="ko-KR" altLang="en-US" sz="1200" dirty="0" err="1" smtClean="0">
                  <a:latin typeface="+mj-lt"/>
                </a:rPr>
                <a:t>기술활용</a:t>
              </a:r>
              <a:r>
                <a:rPr kumimoji="1" lang="ko-KR" altLang="en-US" sz="1200" dirty="0" smtClean="0">
                  <a:latin typeface="+mj-lt"/>
                </a:rPr>
                <a:t> </a:t>
              </a:r>
              <a:r>
                <a:rPr kumimoji="1" lang="ko-KR" altLang="en-US" sz="1200" dirty="0" err="1" smtClean="0">
                  <a:latin typeface="+mj-lt"/>
                </a:rPr>
                <a:t>과수생육</a:t>
              </a:r>
              <a:r>
                <a:rPr kumimoji="1" lang="ko-KR" altLang="en-US" sz="1200" dirty="0" smtClean="0">
                  <a:latin typeface="+mj-lt"/>
                </a:rPr>
                <a:t> </a:t>
              </a:r>
              <a:r>
                <a:rPr kumimoji="1" lang="ko-KR" altLang="en-US" sz="1200" dirty="0" err="1" smtClean="0">
                  <a:latin typeface="+mj-lt"/>
                </a:rPr>
                <a:t>환경조절</a:t>
              </a:r>
              <a:r>
                <a:rPr kumimoji="1" lang="ko-KR" altLang="en-US" sz="1200" dirty="0" smtClean="0">
                  <a:latin typeface="+mj-lt"/>
                </a:rPr>
                <a:t> 시범 </a:t>
              </a:r>
              <a:endParaRPr kumimoji="1" lang="en-US" altLang="ko-KR" sz="1200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j-lt"/>
                </a:rPr>
                <a:t> </a:t>
              </a:r>
              <a:r>
                <a:rPr kumimoji="1" lang="ko-KR" altLang="en-US" sz="1400" b="1" dirty="0" smtClean="0">
                  <a:latin typeface="+mj-lt"/>
                </a:rPr>
                <a:t>이상기상 대응 안전 농산물 생산 지원 </a:t>
              </a:r>
              <a:r>
                <a:rPr kumimoji="1" lang="en-US" altLang="ko-KR" sz="1400" b="1" dirty="0" smtClean="0">
                  <a:latin typeface="+mj-lt"/>
                </a:rPr>
                <a:t>: 350</a:t>
              </a:r>
              <a:r>
                <a:rPr kumimoji="1" lang="ko-KR" altLang="en-US" sz="1400" b="1" dirty="0" smtClean="0">
                  <a:latin typeface="+mj-lt"/>
                </a:rPr>
                <a:t>백만원</a:t>
              </a:r>
              <a:endParaRPr kumimoji="1" lang="en-US" altLang="ko-KR" sz="14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 smtClean="0">
                  <a:latin typeface="+mj-lt"/>
                </a:rPr>
                <a:t> 과수 </a:t>
              </a:r>
              <a:r>
                <a:rPr kumimoji="1" lang="ko-KR" altLang="en-US" sz="1400" b="1" dirty="0" err="1" smtClean="0">
                  <a:latin typeface="+mj-lt"/>
                </a:rPr>
                <a:t>화상병</a:t>
              </a:r>
              <a:r>
                <a:rPr kumimoji="1" lang="ko-KR" altLang="en-US" sz="1400" b="1" dirty="0" smtClean="0">
                  <a:latin typeface="+mj-lt"/>
                </a:rPr>
                <a:t> 및 </a:t>
              </a:r>
              <a:r>
                <a:rPr kumimoji="1" lang="ko-KR" altLang="en-US" sz="1400" b="1" dirty="0" err="1" smtClean="0">
                  <a:latin typeface="+mj-lt"/>
                </a:rPr>
                <a:t>돌발병해충</a:t>
              </a:r>
              <a:r>
                <a:rPr kumimoji="1" lang="ko-KR" altLang="en-US" sz="1400" b="1" dirty="0" smtClean="0">
                  <a:latin typeface="+mj-lt"/>
                </a:rPr>
                <a:t> 확산방지 </a:t>
              </a:r>
              <a:r>
                <a:rPr kumimoji="1" lang="en-US" altLang="ko-KR" sz="1400" b="1" dirty="0" smtClean="0">
                  <a:latin typeface="+mj-lt"/>
                </a:rPr>
                <a:t>: 187</a:t>
              </a:r>
              <a:r>
                <a:rPr kumimoji="1" lang="ko-KR" altLang="en-US" sz="1400" b="1" dirty="0" smtClean="0">
                  <a:latin typeface="+mj-lt"/>
                </a:rPr>
                <a:t>백만원 </a:t>
              </a:r>
              <a:endParaRPr kumimoji="1" lang="en-US" altLang="ko-KR" sz="14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3463269"/>
            <a:ext cx="4915900" cy="764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미생물 생산 운영 지원 </a:t>
            </a:r>
            <a:r>
              <a:rPr kumimoji="1" lang="en-US" altLang="ko-KR" sz="1400" b="1" dirty="0" smtClean="0">
                <a:latin typeface="+mj-lt"/>
              </a:rPr>
              <a:t>: 235</a:t>
            </a:r>
            <a:r>
              <a:rPr kumimoji="1" lang="ko-KR" altLang="en-US" sz="1400" b="1" dirty="0" smtClean="0">
                <a:latin typeface="+mj-lt"/>
              </a:rPr>
              <a:t>백만원</a:t>
            </a:r>
            <a:endParaRPr kumimoji="1" lang="en-US" altLang="ko-KR" sz="14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 smtClean="0">
                <a:latin typeface="+mj-lt"/>
              </a:rPr>
              <a:t> - </a:t>
            </a:r>
            <a:r>
              <a:rPr kumimoji="1" lang="ko-KR" altLang="en-US" sz="1200" dirty="0" smtClean="0">
                <a:latin typeface="+mj-lt"/>
              </a:rPr>
              <a:t>유용미생물 공급</a:t>
            </a:r>
            <a:r>
              <a:rPr kumimoji="1" lang="en-US" altLang="ko-KR" sz="1200" dirty="0" smtClean="0">
                <a:latin typeface="+mj-lt"/>
              </a:rPr>
              <a:t>: 7</a:t>
            </a:r>
            <a:r>
              <a:rPr kumimoji="1" lang="ko-KR" altLang="en-US" sz="1200" dirty="0" smtClean="0">
                <a:latin typeface="+mj-lt"/>
              </a:rPr>
              <a:t>종</a:t>
            </a:r>
            <a:r>
              <a:rPr kumimoji="1" lang="en-US" altLang="ko-KR" sz="1200" dirty="0" smtClean="0">
                <a:latin typeface="+mj-lt"/>
              </a:rPr>
              <a:t>(</a:t>
            </a:r>
            <a:r>
              <a:rPr kumimoji="1" lang="ko-KR" altLang="en-US" sz="1200" dirty="0" smtClean="0">
                <a:latin typeface="+mj-lt"/>
              </a:rPr>
              <a:t>사료용 </a:t>
            </a:r>
            <a:r>
              <a:rPr kumimoji="1" lang="en-US" altLang="ko-KR" sz="1200" dirty="0" smtClean="0">
                <a:latin typeface="+mj-lt"/>
              </a:rPr>
              <a:t>2, </a:t>
            </a:r>
            <a:r>
              <a:rPr kumimoji="1" lang="ko-KR" altLang="en-US" sz="1200" dirty="0" smtClean="0">
                <a:latin typeface="+mj-lt"/>
              </a:rPr>
              <a:t>비료용 </a:t>
            </a:r>
            <a:r>
              <a:rPr kumimoji="1" lang="en-US" altLang="ko-KR" sz="1200" dirty="0" smtClean="0">
                <a:latin typeface="+mj-lt"/>
              </a:rPr>
              <a:t>5)</a:t>
            </a:r>
            <a:r>
              <a:rPr kumimoji="1" lang="ko-KR" altLang="en-US" sz="1200" dirty="0" smtClean="0">
                <a:latin typeface="+mj-ea"/>
              </a:rPr>
              <a:t> </a:t>
            </a:r>
            <a:endParaRPr kumimoji="1" lang="en-US" altLang="ko-KR" sz="1200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70783" y="4188858"/>
            <a:ext cx="5112568" cy="28528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파주개성인삼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명품화</a:t>
            </a:r>
            <a:endParaRPr lang="ko-KR" altLang="en-US" sz="1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454998"/>
            <a:ext cx="4918980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400" b="1" dirty="0" smtClean="0">
                <a:latin typeface="+mj-lt"/>
              </a:rPr>
              <a:t>고품질 친환경 인삼 생산 기반 조성 </a:t>
            </a:r>
            <a:r>
              <a:rPr kumimoji="1" lang="en-US" altLang="ko-KR" sz="1400" b="1" dirty="0" smtClean="0">
                <a:latin typeface="+mj-lt"/>
              </a:rPr>
              <a:t>: 460</a:t>
            </a:r>
            <a:r>
              <a:rPr kumimoji="1" lang="ko-KR" altLang="en-US" sz="1400" b="1" dirty="0" smtClean="0">
                <a:latin typeface="+mj-lt"/>
              </a:rPr>
              <a:t>백만원</a:t>
            </a:r>
            <a:endParaRPr lang="en-US" altLang="ko-KR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256080"/>
            <a:ext cx="1823084" cy="165560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1563637"/>
            <a:ext cx="1872208" cy="1578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573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농기계임대사업소 운영 서비스 강화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기술보급과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302759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❙</a:t>
            </a:r>
            <a:r>
              <a:rPr lang="ko-KR" altLang="en-US" b="1" dirty="0" smtClean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농기계 임대사업 운영 강화</a:t>
            </a:r>
            <a:endParaRPr lang="ko-KR" altLang="en-US" sz="1600" b="1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778087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515897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농기계임대사업소 운영 현황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84174" y="3749495"/>
            <a:ext cx="8064896" cy="76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400" b="1" dirty="0" smtClean="0">
                <a:latin typeface="+mj-lt"/>
              </a:rPr>
              <a:t>농기계 </a:t>
            </a:r>
            <a:r>
              <a:rPr kumimoji="1" lang="ko-KR" altLang="en-US" sz="1400" b="1" dirty="0" err="1" smtClean="0">
                <a:latin typeface="+mj-lt"/>
              </a:rPr>
              <a:t>임대사업소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ko-KR" altLang="en-US" sz="1400" b="1" dirty="0" err="1" smtClean="0">
                <a:latin typeface="+mj-lt"/>
              </a:rPr>
              <a:t>농번기철</a:t>
            </a:r>
            <a:r>
              <a:rPr kumimoji="1" lang="en-US" altLang="ko-KR" sz="1400" b="1" dirty="0" smtClean="0">
                <a:latin typeface="+mj-lt"/>
              </a:rPr>
              <a:t>(3~6</a:t>
            </a:r>
            <a:r>
              <a:rPr kumimoji="1" lang="ko-KR" altLang="en-US" sz="1400" b="1" dirty="0" smtClean="0">
                <a:latin typeface="+mj-lt"/>
              </a:rPr>
              <a:t>월</a:t>
            </a:r>
            <a:r>
              <a:rPr kumimoji="1" lang="en-US" altLang="ko-KR" sz="1400" b="1" dirty="0" smtClean="0">
                <a:latin typeface="+mj-lt"/>
              </a:rPr>
              <a:t>, 9~11</a:t>
            </a:r>
            <a:r>
              <a:rPr kumimoji="1" lang="ko-KR" altLang="en-US" sz="1400" b="1" dirty="0" smtClean="0">
                <a:latin typeface="+mj-lt"/>
              </a:rPr>
              <a:t>월</a:t>
            </a:r>
            <a:r>
              <a:rPr kumimoji="1" lang="en-US" altLang="ko-KR" sz="1400" b="1" dirty="0" smtClean="0">
                <a:latin typeface="+mj-lt"/>
              </a:rPr>
              <a:t>) </a:t>
            </a:r>
            <a:r>
              <a:rPr kumimoji="1" lang="ko-KR" altLang="en-US" sz="1400" b="1" dirty="0" smtClean="0">
                <a:latin typeface="+mj-lt"/>
              </a:rPr>
              <a:t>토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요일 정상운영 지속추진</a:t>
            </a:r>
            <a:r>
              <a:rPr kumimoji="1" lang="ko-KR" altLang="en-US" sz="1400" b="1" dirty="0" smtClean="0">
                <a:latin typeface="+mj-lt"/>
              </a:rPr>
              <a:t> 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j-ea"/>
              </a:rPr>
              <a:t> </a:t>
            </a:r>
            <a:r>
              <a:rPr kumimoji="1" lang="ko-KR" altLang="en-US" sz="1400" b="1" dirty="0" smtClean="0">
                <a:latin typeface="+mj-ea"/>
              </a:rPr>
              <a:t>노후 농기계 교체 및 </a:t>
            </a:r>
            <a:r>
              <a:rPr kumimoji="1" lang="ko-KR" altLang="en-US" sz="1400" b="1" dirty="0" err="1" smtClean="0">
                <a:latin typeface="+mj-ea"/>
              </a:rPr>
              <a:t>농가선호</a:t>
            </a:r>
            <a:r>
              <a:rPr kumimoji="1" lang="ko-KR" altLang="en-US" sz="1400" b="1" dirty="0" smtClean="0">
                <a:latin typeface="+mj-ea"/>
              </a:rPr>
              <a:t> 농기계 신규 구입 </a:t>
            </a:r>
            <a:r>
              <a:rPr kumimoji="1" lang="en-US" altLang="ko-KR" sz="1400" b="1" dirty="0" smtClean="0">
                <a:latin typeface="+mj-ea"/>
              </a:rPr>
              <a:t>: </a:t>
            </a:r>
            <a:r>
              <a:rPr kumimoji="1" lang="ko-KR" altLang="en-US" sz="1400" b="1" dirty="0" smtClean="0">
                <a:latin typeface="+mj-ea"/>
              </a:rPr>
              <a:t>관리기 등 </a:t>
            </a:r>
            <a:r>
              <a:rPr kumimoji="1" lang="en-US" altLang="ko-KR" sz="1400" b="1" dirty="0" smtClean="0">
                <a:latin typeface="+mj-ea"/>
              </a:rPr>
              <a:t>13</a:t>
            </a:r>
            <a:r>
              <a:rPr kumimoji="1" lang="ko-KR" altLang="en-US" sz="1400" b="1" dirty="0" smtClean="0">
                <a:latin typeface="+mj-ea"/>
              </a:rPr>
              <a:t>종 </a:t>
            </a:r>
            <a:r>
              <a:rPr kumimoji="1" lang="en-US" altLang="ko-KR" sz="1400" b="1" dirty="0" smtClean="0">
                <a:latin typeface="+mj-ea"/>
              </a:rPr>
              <a:t>36</a:t>
            </a:r>
            <a:r>
              <a:rPr kumimoji="1" lang="ko-KR" altLang="en-US" sz="1400" b="1" dirty="0" smtClean="0">
                <a:latin typeface="+mj-ea"/>
              </a:rPr>
              <a:t>대 </a:t>
            </a:r>
            <a:r>
              <a:rPr kumimoji="1" lang="en-US" altLang="ko-KR" sz="1400" b="1" dirty="0" smtClean="0">
                <a:latin typeface="+mj-ea"/>
              </a:rPr>
              <a:t>/ 295</a:t>
            </a:r>
            <a:r>
              <a:rPr kumimoji="1" lang="ko-KR" altLang="en-US" sz="1400" b="1" dirty="0" smtClean="0">
                <a:latin typeface="+mj-ea"/>
              </a:rPr>
              <a:t>백만원</a:t>
            </a:r>
            <a:endParaRPr kumimoji="1" lang="en-US" altLang="ko-KR" sz="14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j-ea"/>
              </a:rPr>
              <a:t> </a:t>
            </a:r>
            <a:r>
              <a:rPr kumimoji="1" lang="ko-KR" altLang="en-US" sz="1400" b="1" dirty="0" smtClean="0">
                <a:latin typeface="+mj-ea"/>
              </a:rPr>
              <a:t>주산지일관기계화 농기계 구입 </a:t>
            </a:r>
            <a:r>
              <a:rPr kumimoji="1" lang="en-US" altLang="ko-KR" sz="1400" b="1" dirty="0" smtClean="0">
                <a:latin typeface="+mj-ea"/>
              </a:rPr>
              <a:t>: </a:t>
            </a:r>
            <a:r>
              <a:rPr kumimoji="1" lang="ko-KR" altLang="en-US" sz="1400" b="1" dirty="0" err="1" smtClean="0">
                <a:latin typeface="+mj-ea"/>
              </a:rPr>
              <a:t>밭작물</a:t>
            </a:r>
            <a:r>
              <a:rPr kumimoji="1" lang="ko-KR" altLang="en-US" sz="1400" b="1" dirty="0" smtClean="0">
                <a:latin typeface="+mj-ea"/>
              </a:rPr>
              <a:t> </a:t>
            </a:r>
            <a:r>
              <a:rPr kumimoji="1" lang="ko-KR" altLang="en-US" sz="1400" b="1" dirty="0" err="1" smtClean="0">
                <a:latin typeface="+mj-ea"/>
              </a:rPr>
              <a:t>파종기</a:t>
            </a:r>
            <a:r>
              <a:rPr kumimoji="1" lang="ko-KR" altLang="en-US" sz="1400" b="1" dirty="0" smtClean="0">
                <a:latin typeface="+mj-ea"/>
              </a:rPr>
              <a:t> 등 </a:t>
            </a:r>
            <a:r>
              <a:rPr kumimoji="1" lang="en-US" altLang="ko-KR" sz="1400" b="1" dirty="0" smtClean="0">
                <a:latin typeface="+mj-ea"/>
              </a:rPr>
              <a:t>5</a:t>
            </a:r>
            <a:r>
              <a:rPr kumimoji="1" lang="ko-KR" altLang="en-US" sz="1400" b="1" dirty="0" smtClean="0">
                <a:latin typeface="+mj-ea"/>
              </a:rPr>
              <a:t>종 </a:t>
            </a:r>
            <a:r>
              <a:rPr kumimoji="1" lang="en-US" altLang="ko-KR" sz="1400" b="1" dirty="0" smtClean="0">
                <a:latin typeface="+mj-ea"/>
              </a:rPr>
              <a:t>9</a:t>
            </a:r>
            <a:r>
              <a:rPr kumimoji="1" lang="ko-KR" altLang="en-US" sz="1400" b="1" dirty="0" smtClean="0">
                <a:latin typeface="+mj-ea"/>
              </a:rPr>
              <a:t>대 </a:t>
            </a:r>
            <a:r>
              <a:rPr kumimoji="1" lang="en-US" altLang="ko-KR" sz="1400" b="1" dirty="0" smtClean="0">
                <a:latin typeface="+mj-ea"/>
              </a:rPr>
              <a:t>/ 200</a:t>
            </a:r>
            <a:r>
              <a:rPr kumimoji="1" lang="ko-KR" altLang="en-US" sz="1400" b="1" dirty="0" smtClean="0">
                <a:latin typeface="+mj-ea"/>
              </a:rPr>
              <a:t>백만원</a:t>
            </a:r>
            <a:endParaRPr kumimoji="1" lang="en-US" altLang="ko-KR" sz="14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ea"/>
              </a:rPr>
              <a:t> 귀농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· </a:t>
            </a:r>
            <a:r>
              <a:rPr lang="ko-KR" altLang="en-US" sz="1400" b="1" dirty="0" err="1" smtClean="0">
                <a:latin typeface="맑은 고딕" panose="020B0503020000020004" pitchFamily="50" charset="-127"/>
              </a:rPr>
              <a:t>귀촌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 등 </a:t>
            </a:r>
            <a:r>
              <a:rPr lang="ko-KR" altLang="en-US" sz="1400" b="1" dirty="0" err="1" smtClean="0">
                <a:latin typeface="맑은 고딕" panose="020B0503020000020004" pitchFamily="50" charset="-127"/>
              </a:rPr>
              <a:t>신규농업인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 대상 농기계 사용 안전교육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: 5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회 </a:t>
            </a:r>
            <a:r>
              <a:rPr lang="en-US" altLang="ko-KR" sz="1400" b="1" dirty="0" smtClean="0">
                <a:latin typeface="맑은 고딕" panose="020B0503020000020004" pitchFamily="50" charset="-127"/>
              </a:rPr>
              <a:t>/ 140</a:t>
            </a:r>
            <a:r>
              <a:rPr lang="ko-KR" altLang="en-US" sz="1400" b="1" dirty="0" smtClean="0">
                <a:latin typeface="맑은 고딕" panose="020B0503020000020004" pitchFamily="50" charset="-127"/>
              </a:rPr>
              <a:t>명</a:t>
            </a:r>
            <a:endParaRPr kumimoji="1" lang="en-US" altLang="ko-KR" sz="14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516923"/>
              </p:ext>
            </p:extLst>
          </p:nvPr>
        </p:nvGraphicFramePr>
        <p:xfrm>
          <a:off x="467544" y="1514160"/>
          <a:ext cx="7704855" cy="1409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3887">
                  <a:extLst>
                    <a:ext uri="{9D8B030D-6E8A-4147-A177-3AD203B41FA5}">
                      <a16:colId xmlns:a16="http://schemas.microsoft.com/office/drawing/2014/main" val="995005951"/>
                    </a:ext>
                  </a:extLst>
                </a:gridCol>
                <a:gridCol w="1720503">
                  <a:extLst>
                    <a:ext uri="{9D8B030D-6E8A-4147-A177-3AD203B41FA5}">
                      <a16:colId xmlns:a16="http://schemas.microsoft.com/office/drawing/2014/main" val="3290618455"/>
                    </a:ext>
                  </a:extLst>
                </a:gridCol>
                <a:gridCol w="1196871">
                  <a:extLst>
                    <a:ext uri="{9D8B030D-6E8A-4147-A177-3AD203B41FA5}">
                      <a16:colId xmlns:a16="http://schemas.microsoft.com/office/drawing/2014/main" val="376896613"/>
                    </a:ext>
                  </a:extLst>
                </a:gridCol>
                <a:gridCol w="1981797">
                  <a:extLst>
                    <a:ext uri="{9D8B030D-6E8A-4147-A177-3AD203B41FA5}">
                      <a16:colId xmlns:a16="http://schemas.microsoft.com/office/drawing/2014/main" val="1456115278"/>
                    </a:ext>
                  </a:extLst>
                </a:gridCol>
                <a:gridCol w="1981797">
                  <a:extLst>
                    <a:ext uri="{9D8B030D-6E8A-4147-A177-3AD203B41FA5}">
                      <a16:colId xmlns:a16="http://schemas.microsoft.com/office/drawing/2014/main" val="2501515562"/>
                    </a:ext>
                  </a:extLst>
                </a:gridCol>
              </a:tblGrid>
              <a:tr h="27097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위 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농기계 현황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임대 및 배송 실적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227005"/>
                  </a:ext>
                </a:extLst>
              </a:tr>
              <a:tr h="2563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2024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(3.31.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기준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010732"/>
                  </a:ext>
                </a:extLst>
              </a:tr>
              <a:tr h="2563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112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448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대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4,461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/6,024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/421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건</a:t>
                      </a:r>
                    </a:p>
                  </a:txBody>
                  <a:tcPr marL="99060" marR="99060" marT="49530" marB="49530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916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/1,386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/252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</a:t>
                      </a:r>
                    </a:p>
                  </a:txBody>
                  <a:tcPr marL="99060" marR="99060" marT="49530" marB="49530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95485"/>
                  </a:ext>
                </a:extLst>
              </a:tr>
              <a:tr h="2563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본소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통일로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620</a:t>
                      </a: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번길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35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  81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194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대 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2,193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/2,898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/225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건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463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/663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/144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41225166"/>
                  </a:ext>
                </a:extLst>
              </a:tr>
              <a:tr h="2563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북부지소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파평면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청송로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503-5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111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254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대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2,268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/3,126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200" b="0" dirty="0" smtClean="0">
                          <a:latin typeface="+mn-ea"/>
                          <a:ea typeface="+mn-ea"/>
                        </a:rPr>
                        <a:t>/196</a:t>
                      </a:r>
                      <a:r>
                        <a:rPr lang="ko-KR" altLang="en-US" sz="1200" b="0" dirty="0" smtClean="0">
                          <a:latin typeface="+mn-ea"/>
                          <a:ea typeface="+mn-ea"/>
                        </a:rPr>
                        <a:t>건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/723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/108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9060" marR="99060" marT="49530" marB="49530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43120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585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5776</TotalTime>
  <Words>3362</Words>
  <Application>Microsoft Office PowerPoint</Application>
  <PresentationFormat>화면 슬라이드 쇼(16:9)</PresentationFormat>
  <Paragraphs>431</Paragraphs>
  <Slides>27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27</vt:i4>
      </vt:variant>
    </vt:vector>
  </HeadingPairs>
  <TitlesOfParts>
    <vt:vector size="40" baseType="lpstr">
      <vt:lpstr>HY헤드라인M</vt:lpstr>
      <vt:lpstr>Wingdings</vt:lpstr>
      <vt:lpstr>-윤고딕330</vt:lpstr>
      <vt:lpstr>Cambria Math</vt:lpstr>
      <vt:lpstr>HY그래픽M</vt:lpstr>
      <vt:lpstr>HY견고딕</vt:lpstr>
      <vt:lpstr>Arial</vt:lpstr>
      <vt:lpstr>맑은 고딕</vt:lpstr>
      <vt:lpstr>함초롬바탕</vt:lpstr>
      <vt:lpstr>-윤고딕340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541</cp:revision>
  <cp:lastPrinted>2024-05-23T07:22:48Z</cp:lastPrinted>
  <dcterms:created xsi:type="dcterms:W3CDTF">2015-01-08T13:06:47Z</dcterms:created>
  <dcterms:modified xsi:type="dcterms:W3CDTF">2024-05-30T04:06:19Z</dcterms:modified>
</cp:coreProperties>
</file>