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37"/>
  </p:notesMasterIdLst>
  <p:handoutMasterIdLst>
    <p:handoutMasterId r:id="rId38"/>
  </p:handoutMasterIdLst>
  <p:sldIdLst>
    <p:sldId id="532" r:id="rId4"/>
    <p:sldId id="563" r:id="rId5"/>
    <p:sldId id="564" r:id="rId6"/>
    <p:sldId id="569" r:id="rId7"/>
    <p:sldId id="570" r:id="rId8"/>
    <p:sldId id="558" r:id="rId9"/>
    <p:sldId id="559" r:id="rId10"/>
    <p:sldId id="565" r:id="rId11"/>
    <p:sldId id="550" r:id="rId12"/>
    <p:sldId id="551" r:id="rId13"/>
    <p:sldId id="552" r:id="rId14"/>
    <p:sldId id="553" r:id="rId15"/>
    <p:sldId id="554" r:id="rId16"/>
    <p:sldId id="555" r:id="rId17"/>
    <p:sldId id="556" r:id="rId18"/>
    <p:sldId id="557" r:id="rId19"/>
    <p:sldId id="568" r:id="rId20"/>
    <p:sldId id="544" r:id="rId21"/>
    <p:sldId id="545" r:id="rId22"/>
    <p:sldId id="571" r:id="rId23"/>
    <p:sldId id="547" r:id="rId24"/>
    <p:sldId id="548" r:id="rId25"/>
    <p:sldId id="549" r:id="rId26"/>
    <p:sldId id="540" r:id="rId27"/>
    <p:sldId id="541" r:id="rId28"/>
    <p:sldId id="542" r:id="rId29"/>
    <p:sldId id="534" r:id="rId30"/>
    <p:sldId id="535" r:id="rId31"/>
    <p:sldId id="536" r:id="rId32"/>
    <p:sldId id="537" r:id="rId33"/>
    <p:sldId id="538" r:id="rId34"/>
    <p:sldId id="539" r:id="rId35"/>
    <p:sldId id="529" r:id="rId36"/>
  </p:sldIdLst>
  <p:sldSz cx="9144000" cy="5143500" type="screen16x9"/>
  <p:notesSz cx="6797675" cy="9926638"/>
  <p:embeddedFontLst>
    <p:embeddedFont>
      <p:font typeface="맑은 고딕 Semilight" panose="020B0502040204020203" pitchFamily="50" charset="-127"/>
      <p:regular r:id="rId39"/>
    </p:embeddedFont>
    <p:embeddedFont>
      <p:font typeface="함초롬바탕" panose="02030604000101010101" pitchFamily="18" charset="-127"/>
      <p:regular r:id="rId40"/>
      <p:bold r:id="rId41"/>
    </p:embeddedFont>
    <p:embeddedFont>
      <p:font typeface="경기천년바탕 Regular" panose="02020503020101020101" pitchFamily="18" charset="-127"/>
      <p:regular r:id="rId42"/>
    </p:embeddedFont>
    <p:embeddedFont>
      <p:font typeface="맑은 고딕" panose="020B0503020000020004" pitchFamily="50" charset="-127"/>
      <p:regular r:id="rId43"/>
      <p:bold r:id="rId44"/>
    </p:embeddedFont>
    <p:embeddedFont>
      <p:font typeface="HY견고딕" panose="02030600000101010101" pitchFamily="18" charset="-127"/>
      <p:regular r:id="rId45"/>
    </p:embeddedFont>
    <p:embeddedFont>
      <p:font typeface="-윤고딕330" panose="020B0600000101010101" charset="-127"/>
      <p:regular r:id="rId46"/>
    </p:embeddedFont>
    <p:embeddedFont>
      <p:font typeface="-윤고딕340" panose="020B0600000101010101" charset="-127"/>
      <p:regular r:id="rId47"/>
    </p:embeddedFont>
    <p:embeddedFont>
      <p:font typeface="HY헤드라인M" panose="02030600000101010101" pitchFamily="18" charset="-127"/>
      <p:regular r:id="rId4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1F8"/>
    <a:srgbClr val="D6F1FA"/>
    <a:srgbClr val="EBF1DE"/>
    <a:srgbClr val="C5E3ED"/>
    <a:srgbClr val="A1BFE3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53" autoAdjust="0"/>
    <p:restoredTop sz="86380" autoAdjust="0"/>
  </p:normalViewPr>
  <p:slideViewPr>
    <p:cSldViewPr>
      <p:cViewPr varScale="1">
        <p:scale>
          <a:sx n="131" d="100"/>
          <a:sy n="131" d="100"/>
        </p:scale>
        <p:origin x="372" y="120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-2280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1.fntdata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6.fntdata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0" Type="http://schemas.openxmlformats.org/officeDocument/2006/relationships/slide" Target="slides/slide17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2024-06-10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2024-06-10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2" tIns="46051" rIns="92102" bIns="4605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b="1" dirty="0" smtClean="0"/>
              <a:t>□ 도시발전국장 </a:t>
            </a:r>
            <a:r>
              <a:rPr lang="ko-KR" altLang="en-US" b="1" dirty="0" err="1" smtClean="0"/>
              <a:t>나호준입니다</a:t>
            </a:r>
            <a:r>
              <a:rPr lang="en-US" altLang="ko-KR" b="1" dirty="0" smtClean="0"/>
              <a:t>.</a:t>
            </a:r>
            <a:endParaRPr lang="ko-KR" altLang="en-US" dirty="0" smtClean="0"/>
          </a:p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ko-KR" altLang="en-US" dirty="0" smtClean="0"/>
              <a:t>○ </a:t>
            </a:r>
            <a:r>
              <a:rPr lang="en-US" altLang="ko-KR" dirty="0" smtClean="0"/>
              <a:t>2024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도시발전국</a:t>
            </a:r>
            <a:r>
              <a:rPr lang="ko-KR" altLang="en-US" dirty="0" smtClean="0"/>
              <a:t> 소관 주요업무 추진상황을 보고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en-US" altLang="ko-KR" dirty="0" smtClean="0"/>
          </a:p>
          <a:p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2967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먼저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도시계획과 소관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『2040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 도시기본계획 수립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인구감소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고령화 시대를 대비하고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시민이 참여하는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도시전략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수립과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평화경제특구 등 역점사업 반영으로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 도시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파주’의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기틀 마련을 위해 추진하는 사항입니다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시민계획단을 운영하였으며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인구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시가화 예정용지 등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주요지표를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설정하여 국토계획 평가를 실시한 후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주민 및 시의회 의견청취를 거쳐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승인권자인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경기도에 신청할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5942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관리지역 세분 및 공업지역 기본계획 수립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농업진흥지역 및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보전산지가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해제된 농림지역의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관리지역 변경 및 세분화를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체계적인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국토관리를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실시하여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주민의 재산권을 보호하고자 하며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1980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이전 지정된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노후 공업지역의 관리 및 활성화 방향을 마련하고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정비구역 후보지 발굴 등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산업 및 주거환경 개선을 위해 추진하는 사항입니다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백만원으로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용역을 착수하였으며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공업지역 기본계획 확정 공고하고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도시관리계획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결정고시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6845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도시관리계획 결정 추진 현황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계획적인 도시개발과 기반시설 확보를 위해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지구단위계획 수립 및 도시계획시설을 결정하는 사항으로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동패동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주거형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지구단위계획과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문지리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관광휴양형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지구단위계획은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상반기에 결정 완료하였으며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육아지원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종합센터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건립을 위한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지구단위계획 변경은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중에 완료할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6288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주요 도시계획시설 사업에 대한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결정 및 인가 사항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으로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운정 야당간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보도육교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설치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 행정복지센터 건립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상지공단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진입도로 개설사업 등이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지역경제 활성화와 주민 불편사항 해소를 위해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신속히 행정절차를 완료하도록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789842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안전하고 편리한 도시공간 개선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본 사업은 경기도 공모사업에 선정되어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도비 지원을 받는 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먼저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유니버설디자인 사업은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장애아동 보육시설인 시립 “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큰나무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희망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어린이집”에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대한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보행약자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이동편의 증진과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무장애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통합놀이공간을 조성하는 사업입니다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 추경을 통해 예산편성이 완료되어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월부터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통합발주를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준비하고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35700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다음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범죄예방환경디자인 사업은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동산길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다세대 밀집지역의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 가구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범죄위협과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사회적 고립 문제해결을 위해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 가구로 구성된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국민정책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디자인단을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기본계획 수립에 참여하게 함으로써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실질적 도움이 되는 사업으로 추진하고자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현재는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제안심사를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통해 업체를 선정하였으며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 지역주민분들을 모시고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디자인 개발 및 실시설계 용역 착수보고회를 진행하였습니다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향후 지역주민의 의견을 세심하게 담아서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만족할 수 있는 결과가 되도록 최선을 다하겠습니다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9924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군사시설 보호구역 규제완화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파주는 전체면적의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87.7%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군사시설 보호구역으로 지정되어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각종 개발과 건축 행위에 군 동의가 필요해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지역발전과 재산권 행사에 많은 어려움이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이에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운정신도시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산업단지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관광지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주거지역 등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개발수요가 많은 지역 약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천평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(64.4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㎢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대해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사단별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규제완화를 신청해 협의를 진행하고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78125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균형개발과 소관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GTX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문화공원 랜드마크 조성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GTX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문화공원은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GTX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환승센터상부공간에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약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제곱미터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규모로 조성될 예정으로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GTX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문화공원 설계 공모 절차에 들어갔으며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공모지침에는 공원시설 외에 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랜드마크 시설물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특화 조형 구조물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경관조명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순환산책로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특화시설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랜드마크 계획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 포함되어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작년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시장님과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사장님 서한문 교환을 통해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GTX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문화공원에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대해 충분한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예산투자를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합의하였고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타 사업지구 대비 약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배 규모인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약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 예산 투입이 확정되었습니다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오는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GTX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역세권 민간시행사와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와의 상생발전 업무협약을 체결하여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공공과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민간개발이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어우러지는 복합개발을 통해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GTX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역세권을 운정신도시만의 차별화되고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특색있는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수도권 서북부 랜드마크 명소로 조성할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46851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1.2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택지개발 사업비 검증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국책 연구기관인 국토연구원에 의뢰하여 </a:t>
            </a: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와 공동으로 사업비 검증을 완료하였으며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공동 검증 결과 총 손실액은 </a:t>
            </a: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 단독으로 정산한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대비 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약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3,121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억원이 감소한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5,694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억으로 결정됨에 따라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 파주시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손실부담금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2,599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억원을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청구 요청하였습니다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이에 파주시에서는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손실부담금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청구액 중 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미협의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쟁점사항이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포함되어 있어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전액 납부 의사가 없고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추가 협의 필요성에 대해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통보한 바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에서는 관할 법원 소송 절차 이행을 검토 중에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파주시에서는 법적 소송 대응에 총력을 기울이면서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지구 개발부담금으로 상계처리하는 방법 등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재정부담 최소화를 위한 방안을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다각적으로 모색하고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6654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금촌도시재생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뉴딜사업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319-3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번지 일원에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억원을 투입하여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거점시설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어울림센터에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조성하여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월부터 시설 개소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명동공원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복합쉼터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조성과 연계한 보행환경 개선사업도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준공을 목표로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주민 역량강화를 위한 도시재생대학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마을 정원 가꾸기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집수리 교육으로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상인과 함께 원도심 “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금촌”의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활성화를 도모하겠습니다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28646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금정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길 광장조성사업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도시재생사업과 연계하여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주민과 상인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방문객이 함께 누릴 수 있는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주민쉼터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플리마켓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등이 가능한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열린 공간으로 조성하고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토지와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지장물을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71%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매수 완료하였으며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나머지 토지는 실시계획인가에 따라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협의 매수를 진행하고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향후 협의 매수가 진행되지 않을 경우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광장 기능을 위한 필수 부지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필지만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경기도 토지수용위원회의 재결을 받아 매수 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연내에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광장조성을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추진하도록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2920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 취약지역 개선 새뜰마을사업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‘연풍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새뜰마을사업’은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파주읍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연풍리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일원에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천만원을 투입하여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마스터플랜 수립 및 실시설계를 기반으로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집수리 지원사업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공용화장실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리모델링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공폐가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철거를 완료하였고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보행로 정비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철거된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공폐가에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마을주차장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쉼터 조성으로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주거환경 개선공사를 진행 중입니다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가로등 정비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CCTV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설치 등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남은 사업을 차질없이 추진하도록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51729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특수상황지역 개발사업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먼저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행복마을은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실시설계 용역 착수를 시작으로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술이홀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커뮤니티하우스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마을발전소를 준공하였으며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마을 여행길 환경정비를 진행 중으로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연내에 사업을 완료할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애룡호수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힐링명소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조성사업은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 실시설계 용역을 착수하여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도시관리계획 입안하여 관계기관 협의과정에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위수탁협약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체결한 농어촌공사에서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데크로드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산책로를 착공하여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보도교와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주차장 공사를 마무리하여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사업을 완료할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마지막으로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밤고지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평화생태마을 조성사업은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실시설계용역을 착수하여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사업계획 변경을 위하여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행정안전부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주민 협의과정에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사업 변경을 확정하여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설계 완료 후 게스트하우스 착공을 시작으로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 사업을 완료할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238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문산읍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문산리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일원 도시재생활성화계획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수립 용역 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쇠퇴한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문산읍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원도심인 문산자유시장 일원에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도시재생 사업추진을 위한 실행 계획을 수립하고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국비지원 도시재생사업 공모에 대비하기 위한 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총사업비는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중간보고회 및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주민공청회를 개최하였고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 의견을 적극 반영하여 계획을 수립한 뒤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하반기에 공모를 추진할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088874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희망마을 만들기 공모사업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총 사업비는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억원으로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일반공모와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기획공모로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구분하여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공모사업의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범위를 확대하였으며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서류 및 현장확인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발표심사를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통해 사업을 선정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월부터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각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마을별로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사업을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61017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8" y="4715159"/>
            <a:ext cx="5815413" cy="4466987"/>
          </a:xfrm>
        </p:spPr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평화경제과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 메디컬클러스터 조성사업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도시개발구역 지정 및 개발계획 수립에 대한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사업시행 승인을 시작으로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중앙토지수용위원회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사업인정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협의 완료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파주도시관광공사 출자비율 상향에 대한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시의회 동의 등 행정절차를 완료하고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실시계획인가를 앞두고 있으나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작년 하반기부터 이어지는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인건비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자재비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상승 등 최악의 건설경기 침체로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시공사의 사업 참여가 어려운 실정입니다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다방면으로 시공사 확보에 주력하고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조속히 확보되어 올해 하반기 중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토지보상이 될 수 있도록 최선의 노력을 다하겠습니다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3383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8" y="4715159"/>
            <a:ext cx="5815413" cy="4466987"/>
          </a:xfrm>
        </p:spPr>
        <p:txBody>
          <a:bodyPr>
            <a:norm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경제자유구역 지정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작년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 경제자유구역의 기본구상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수립을 위해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“파주 경제자유구역 지정 및 투자유치 전략 수립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용역”을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착수하였습니다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올해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예상되는 경기도 추가지정 공모 선정을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목표로 추진 중이며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공모 선정 시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경기도와 개발계획 수립 및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각종 영향평가를 수행하고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산업통상자원부에 신청하여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지정받는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것을 최종 목표로 추진할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9372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평화경제특구 조성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지난해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‘평화경제특구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전담팀’을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신설하여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평화경제특구 조성의 당위성을 알리기 위해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시민추진단을 발족하고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심포지엄과 시민음악회를 개최했으며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‘평화경제특구 조성 구체화 방안 마련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연구용역’을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착수했습니다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년에는 시민 공감대 확산을 위한 홍보활동으로 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 ‘명사 초청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토크콘서트’를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개최했고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하반기에 ‘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걷기대회’를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추진할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연구용역은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완료 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‘파주시 평화경제특구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기본구상안’을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확정할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파주시 특구 개발 특화 전략을 내실 있게 구상하여 통일부 기본계획 및 경기도 개발계획 등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추진 절차에 선제적으로 대응하겠습니다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0118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산업단지 조성사업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파주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콘텐츠월드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산업단지는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착공하여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지난달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준공하였습니다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파주 스튜디오시티 산업단지는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착공하여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이번 달에 준공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법원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산업단지는 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하반기 보상 착수하여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준공을 목표로 추진 중입니다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운정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테크노밸리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산업단지는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민간사업자인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메리츠증권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컨소시엄이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공사비 및 금융비용 상승으로 인한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사업성 및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분양성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저하를 사유로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사업시행을 포기하여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사업협약이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해지되었습니다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이에 따라 공모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차순위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업체인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롯데건설 컨소시엄과 협의하였으나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같은 사유로 사업시행을 포기하였고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경기주택도시공사에 공영개발 방식의 사업을 제안하여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 내부 사업성 검토를 진행하고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캠프스탠턴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산업단지는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하반기 산업단지계획 승인신청 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희망프로젝트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 산업단지는</a:t>
            </a:r>
            <a:b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하반기 산업단지계획 승인신청을 목표로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추진 중에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48377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산업단지 관리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출판단지 복합문화센터 건립 사업은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노후 산업단지 환경개선사업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정부공모에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선정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근로자 복지환경 개선을 위한 사업으로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착공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하반기 준공을 목표로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산업단지 관리는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준공된 산업단지 도로 재포장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차선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재도색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기반시설 정비사업으로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착공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준공할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비점오염 저감시설 관리는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준공된 산업단지 일원에서 발생하는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불특정 수질오염물질을 제거하기 위한 사업으로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착수하여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월말 완료할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산단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RE100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지원은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산업단지에 태양력발전업 등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신재생에너지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발전사업이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가능하도록 업종 추가를 위한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산업단지 관리기본계획 변경을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산업단지 고용환경개선 사업은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경기도 고용환경개선사업 공모 선정된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적성산업단지 근로자의 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퇴근 통근버스를 지원하는 사업으로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지원약정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체결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월부터 운행할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47600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반환공여지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개발사업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캠프하우즈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근린공원 조성사업은 단계별로 추진중이며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단계에 해당하는 평평한 마을 조성사업을 위해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존치건물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개동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리모델링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공사를 완료하였고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기반시설 공사를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말 준공을 목표로 추진하고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상반기 개방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캠프하우즈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도시개발사업은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교보증권컨소시엄과 협약을 체결하였고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중앙토지수용위원회 심의를 완료하고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실시계획인가 신청을 위한 준비 중에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월롱면의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캠프에드워즈는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현대엔지니어링 컨소시엄과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기본협약을 체결하였으며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사업시행승인을 위한 행정절차를 진행 중으로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군협의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국토부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대도시 광역교통위원회와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협의 중에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문산읍의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캠프자이언트는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한국투자증권 컨소시엄과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기본협약을 체결 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사업시행승인 신청을 위한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기본조사 및 실시설계 중에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게리오웬은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투자증권 컨소시엄과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우선협상대상자로 선정 후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PF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금리인상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건설비용 상승 등의 원인으로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협약체결을 위한 기한 연장 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사업성 분석 및 사업계획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재수립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협의 중에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광탄면의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캠프스탠턴은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산업단지 물량 공급을 받고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산업단지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지정계획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고시를 받았으며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후속절차인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산업단지계획 승인을 신청할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80077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파주희망프로젝트 사업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총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 중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단계는 사업을 완료하였고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단계는 행정절차 진행중이며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단계는 추가 검토 후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사업추진 방안을 마련할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관계기관과 적극적인 협의를 통해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사업이 차질없이 추진될 수 있도록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70551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230485" y="4715158"/>
            <a:ext cx="6336704" cy="4713428"/>
          </a:xfrm>
        </p:spPr>
        <p:txBody>
          <a:bodyPr>
            <a:no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공공건축과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공공건축 건립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대해서 보고 드리겠습니다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민군 복합커뮤니티센터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건립공사는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착수하여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공공건축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품질검수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준공예정입니다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파주시 행정융합센터 건립은 신청사 건립 추진에 따라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청사 이전 또는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증개축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다양한 방안의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청사건립에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대해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공론화를 통한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시민주도의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청사건립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방향을 결정하고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이에 따라 사업을 추진할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42623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87313" y="4715158"/>
            <a:ext cx="6623050" cy="3560529"/>
          </a:xfrm>
        </p:spPr>
        <p:txBody>
          <a:bodyPr>
            <a:noAutofit/>
          </a:bodyPr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운정동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행정복지센터 건립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2,3,4,5,6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 행정복지센터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개소 건립을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추진하고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그중 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동은 행정복지센터와 국민체육센터를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복합건립으로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주요시설로는 행정복지센터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주민자치센터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국민체육센터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주민복지시설 등이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착공하였으며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2,4,5,6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설계 착수 예정입니다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9C5C42-1261-4F9B-8894-8EFF6BD1D4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15875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 신청사 건립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시민이 주도하는 투명하고 중립적인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공론화를 통한 추진으로 사회적 합의와 공감대를 형성하여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건립 예정지 선정 등 결과의 수용성을 높이고자 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향후 시민추진단을 구성하고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말까지 공론화를 추진하여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 결과를 공론화위원회에서 파주시에 권고하는 것으로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마무리하게 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파주시민의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의견을 충분히 수렴하여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공론화가 공정하게 진행될 수 있도록 노력하겠습니다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692699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토지정보과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소관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지적재조사사업으로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시민재산권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보호 및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토지의 효율적 관리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지적재조사사업은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 현황과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지적공부의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등록사항이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일치하지 않는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불부합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해소를 위해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2030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년까지 추진하고 있는 계속사업으로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지구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1,254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필지와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지구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963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필지를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지적재조사사업을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토지를 효율적으로 관리하고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경계분쟁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해소와 토지이용 가치를 높여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재산권 보호에 기여하겠습니다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498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다음은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효율적인 공간정보 구축 및 관리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지적공부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세계측지계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변환은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지적분야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세계측지계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도입에 따라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지적과 공간정보의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위치기준을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일본의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동경원점의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지역측지계에서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국제 표준의 세계측지계로 변환하는 사업입니다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지적공부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세계측지계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변환을 통해 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지적측량의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정확성 확보 및 공간정보의 품질향상 등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스마트 지적 구현에 앞장서겠습니다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90234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주소체계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고도화 및 활성화로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안전 증진 및 생활편의 제고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시민의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도로명주소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사용 편의 및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정확한 주소 정보 제공을 위해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주소정보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시설물의 일제조사를 추진하고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건물번호판 등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3,626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개의 시설물을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정비 및 신규 설치하였으며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일제조사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완료 후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안내시설물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정비를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36789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부동산과 소관 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개발이익 환수를 위한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개발부담금 부과 및 징수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개발부담금은 토지 투기 성행을 방지하고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토지의 효율적 이용을 높이기 위하여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개발사업에 따른 지가상승분의 일정액을 환수하는 것으로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년간 개발부담금 부과 및 징수 실적은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부과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498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징수는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292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102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연기 및 납기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미도래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건은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178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건에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100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05">
              <a:defRPr/>
            </a:pPr>
            <a:fld id="{319C5C42-1261-4F9B-8894-8EFF6BD1D427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14305">
                <a:defRPr/>
              </a:pPr>
              <a:t>30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69644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부동산거래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거짓신고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의심자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조사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국토교통부에서 통보되는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부동산 거래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거짓신고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의심자조사를 추진하고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조사대상은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 신고된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거래신고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중</a:t>
            </a: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거짓신고가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의심되는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724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건으로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기준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 조사를 완료하였고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건에 대해 조사를 진행하고 있으며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월까지 조사를 완료하여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건전하고 투명한 거래질서를 확립하겠습니다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05">
              <a:defRPr/>
            </a:pPr>
            <a:fld id="{319C5C42-1261-4F9B-8894-8EFF6BD1D427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14305">
                <a:defRPr/>
              </a:pPr>
              <a:t>31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375075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다음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『2024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개별공시지가 결정 공시 추진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』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개별공시지가는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각종 조세와 부담금의 부과기준으로 활용됩니다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올해는 약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삼십일만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필지를 결정 공시하였으며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파주시 지가변동률은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1.19%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로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전국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경기도와 유사한 수준입니다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공정하고 정확한 지가산정으로 과세 형평성을 도모하며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부동산 공시 행정의 신뢰도 향상에 최선을 다하겠습니다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05">
              <a:defRPr/>
            </a:pPr>
            <a:fld id="{319C5C42-1261-4F9B-8894-8EFF6BD1D427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14305">
                <a:defRPr/>
              </a:pPr>
              <a:t>32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766623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□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이상으로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도시발전국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업무보고를 마치겠습니다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33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139702"/>
            <a:ext cx="3563888" cy="11136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749905"/>
            <a:ext cx="1373192" cy="741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0232" y="123478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2024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283713"/>
            <a:ext cx="3059832" cy="1113635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 flipH="1">
            <a:off x="4716014" y="561237"/>
            <a:ext cx="1872210" cy="1722478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1907704" y="2283716"/>
            <a:ext cx="5328592" cy="969622"/>
          </a:xfrm>
          <a:prstGeom prst="roundRect">
            <a:avLst/>
          </a:prstGeom>
          <a:noFill/>
          <a:ln w="9525">
            <a:solidFill>
              <a:srgbClr val="00206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1907704" y="3923162"/>
            <a:ext cx="5328592" cy="492443"/>
            <a:chOff x="1907704" y="3923162"/>
            <a:chExt cx="5328592" cy="492443"/>
          </a:xfrm>
        </p:grpSpPr>
        <p:sp>
          <p:nvSpPr>
            <p:cNvPr id="16" name="TextBox 15"/>
            <p:cNvSpPr txBox="1"/>
            <p:nvPr/>
          </p:nvSpPr>
          <p:spPr>
            <a:xfrm>
              <a:off x="1907704" y="3923162"/>
              <a:ext cx="5328592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600" dirty="0" err="1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도시발전국</a:t>
              </a:r>
              <a:r>
                <a:rPr lang="ko-KR" altLang="en-US" sz="2600" dirty="0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2600" spc="-11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cxnSp>
          <p:nvCxnSpPr>
            <p:cNvPr id="23" name="직선 연결선 22"/>
            <p:cNvCxnSpPr/>
            <p:nvPr/>
          </p:nvCxnSpPr>
          <p:spPr>
            <a:xfrm>
              <a:off x="3563888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548330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직사각형 7"/>
          <p:cNvSpPr/>
          <p:nvPr/>
        </p:nvSpPr>
        <p:spPr>
          <a:xfrm>
            <a:off x="2120051" y="2317835"/>
            <a:ext cx="4903907" cy="794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주요업무 추진상황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070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2040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 도시기본계획 수립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444582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1961007"/>
            <a:ext cx="8280920" cy="31027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용역개요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87"/>
            <a:ext cx="8280920" cy="777516"/>
            <a:chOff x="251520" y="1131591"/>
            <a:chExt cx="8280920" cy="85202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32715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목표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461110"/>
              <a:ext cx="8064896" cy="522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인구감소</a:t>
              </a:r>
              <a:r>
                <a:rPr kumimoji="1" lang="en-US" altLang="ko-KR" sz="1600" b="1" dirty="0" smtClean="0">
                  <a:latin typeface="+mj-lt"/>
                </a:rPr>
                <a:t>·</a:t>
              </a:r>
              <a:r>
                <a:rPr kumimoji="1" lang="ko-KR" altLang="en-US" sz="1600" b="1" dirty="0" smtClean="0">
                  <a:latin typeface="+mj-lt"/>
                </a:rPr>
                <a:t>고령화 시대를 대비하고 시민이 참여하는 </a:t>
              </a:r>
              <a:r>
                <a:rPr kumimoji="1" lang="ko-KR" altLang="en-US" sz="1600" b="1" dirty="0" err="1" smtClean="0">
                  <a:latin typeface="+mj-lt"/>
                </a:rPr>
                <a:t>도시전략</a:t>
              </a:r>
              <a:r>
                <a:rPr kumimoji="1" lang="ko-KR" altLang="en-US" sz="1600" b="1" dirty="0" smtClean="0">
                  <a:latin typeface="+mj-lt"/>
                </a:rPr>
                <a:t> 수립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평화경제특구 등 역점사업 반영으로 </a:t>
              </a:r>
              <a:r>
                <a:rPr kumimoji="1" lang="en-US" altLang="ko-KR" sz="1600" b="1" dirty="0" smtClean="0">
                  <a:latin typeface="+mj-lt"/>
                </a:rPr>
                <a:t>‘100</a:t>
              </a:r>
              <a:r>
                <a:rPr kumimoji="1" lang="ko-KR" altLang="en-US" sz="1600" b="1" dirty="0" smtClean="0">
                  <a:latin typeface="+mj-lt"/>
                </a:rPr>
                <a:t>만 도시 파주</a:t>
              </a:r>
              <a:r>
                <a:rPr kumimoji="1" lang="en-US" altLang="ko-KR" sz="1600" b="1" dirty="0" smtClean="0">
                  <a:latin typeface="+mj-lt"/>
                </a:rPr>
                <a:t>’</a:t>
              </a:r>
              <a:r>
                <a:rPr kumimoji="1" lang="ko-KR" altLang="en-US" sz="1600" b="1" dirty="0" smtClean="0">
                  <a:latin typeface="+mj-lt"/>
                </a:rPr>
                <a:t>의 기틀 마련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7544" y="2271278"/>
            <a:ext cx="8064896" cy="1630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/>
              <a:t>시간범위</a:t>
            </a:r>
            <a:r>
              <a:rPr kumimoji="1" lang="ko-KR" altLang="en-US" sz="1600" b="1" dirty="0"/>
              <a:t> </a:t>
            </a:r>
            <a:r>
              <a:rPr kumimoji="1" lang="en-US" altLang="ko-KR" sz="1600" b="1" dirty="0"/>
              <a:t>: 2022. ~ 2040. / </a:t>
            </a:r>
            <a:r>
              <a:rPr kumimoji="1" lang="ko-KR" altLang="en-US" sz="1600" b="1" dirty="0" err="1"/>
              <a:t>공간범위</a:t>
            </a:r>
            <a:r>
              <a:rPr kumimoji="1" lang="ko-KR" altLang="en-US" sz="1600" b="1" dirty="0"/>
              <a:t> </a:t>
            </a:r>
            <a:r>
              <a:rPr kumimoji="1" lang="en-US" altLang="ko-KR" sz="1600" b="1" dirty="0"/>
              <a:t>: </a:t>
            </a:r>
            <a:r>
              <a:rPr kumimoji="1" lang="ko-KR" altLang="en-US" sz="1600" b="1" dirty="0"/>
              <a:t>파주시</a:t>
            </a:r>
            <a:r>
              <a:rPr kumimoji="1" lang="en-US" altLang="ko-KR" sz="1600" b="1" dirty="0"/>
              <a:t> </a:t>
            </a:r>
            <a:r>
              <a:rPr kumimoji="1" lang="ko-KR" altLang="en-US" sz="1600" b="1" dirty="0"/>
              <a:t>전역</a:t>
            </a:r>
            <a:r>
              <a:rPr kumimoji="1" lang="en-US" altLang="ko-KR" sz="1600" b="1" dirty="0"/>
              <a:t>(680</a:t>
            </a:r>
            <a:r>
              <a:rPr kumimoji="1" lang="ko-KR" altLang="en-US" sz="1600" b="1" dirty="0"/>
              <a:t>㎢</a:t>
            </a:r>
            <a:r>
              <a:rPr kumimoji="1" lang="en-US" altLang="ko-KR" sz="1600" b="1" dirty="0"/>
              <a:t>)</a:t>
            </a:r>
            <a:endParaRPr kumimoji="1" lang="en-US" altLang="ko-KR" sz="1600" b="1" dirty="0">
              <a:latin typeface="+mj-ea"/>
            </a:endParaRPr>
          </a:p>
          <a:p>
            <a:pPr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ea"/>
              </a:rPr>
              <a:t> 사업기간 </a:t>
            </a:r>
            <a:r>
              <a:rPr kumimoji="1" lang="en-US" altLang="ko-KR" sz="1600" b="1" dirty="0">
                <a:latin typeface="+mj-ea"/>
              </a:rPr>
              <a:t>: 2022. </a:t>
            </a:r>
            <a:r>
              <a:rPr kumimoji="1" lang="en-US" altLang="ko-KR" sz="1600" b="1" dirty="0" smtClean="0">
                <a:latin typeface="+mj-ea"/>
              </a:rPr>
              <a:t>~ 2025. </a:t>
            </a: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err="1" smtClean="0"/>
              <a:t>총사업비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/>
              <a:t>: 1,300</a:t>
            </a:r>
            <a:r>
              <a:rPr kumimoji="1" lang="ko-KR" altLang="en-US" sz="1600" b="1" dirty="0" smtClean="0"/>
              <a:t>백만원</a:t>
            </a:r>
            <a:r>
              <a:rPr lang="en-US" altLang="ko-KR" sz="1200" b="1" dirty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200" b="1" dirty="0" err="1">
                <a:solidFill>
                  <a:prstClr val="black"/>
                </a:solidFill>
                <a:latin typeface="맑은 고딕" pitchFamily="50" charset="-127"/>
              </a:rPr>
              <a:t>재해영향성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 검토 포함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)</a:t>
            </a:r>
            <a:endParaRPr kumimoji="1" lang="en-US" altLang="ko-KR" sz="1600" b="1" dirty="0">
              <a:latin typeface="+mj-ea"/>
            </a:endParaRPr>
          </a:p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주요내용</a:t>
            </a:r>
            <a:endParaRPr kumimoji="1" lang="en-US" altLang="ko-KR" sz="1600" b="1" dirty="0" smtClean="0">
              <a:latin typeface="+mj-ea"/>
            </a:endParaRPr>
          </a:p>
          <a:p>
            <a:r>
              <a:rPr kumimoji="1" lang="en-US" altLang="ko-KR" sz="1300" b="1" dirty="0" smtClean="0"/>
              <a:t>  - </a:t>
            </a:r>
            <a:r>
              <a:rPr lang="ko-KR" altLang="en-US" sz="1300" b="1" dirty="0">
                <a:solidFill>
                  <a:prstClr val="black"/>
                </a:solidFill>
              </a:rPr>
              <a:t>「</a:t>
            </a:r>
            <a:r>
              <a:rPr lang="ko-KR" altLang="en-US" sz="1300" b="1" dirty="0" err="1">
                <a:solidFill>
                  <a:prstClr val="black"/>
                </a:solidFill>
              </a:rPr>
              <a:t>국토계획법」에</a:t>
            </a:r>
            <a:r>
              <a:rPr lang="ko-KR" altLang="en-US" sz="1300" b="1" dirty="0">
                <a:solidFill>
                  <a:prstClr val="black"/>
                </a:solidFill>
              </a:rPr>
              <a:t> 따른 </a:t>
            </a:r>
            <a:r>
              <a:rPr lang="ko-KR" altLang="en-US" sz="1300" b="1" dirty="0" err="1">
                <a:solidFill>
                  <a:prstClr val="black"/>
                </a:solidFill>
              </a:rPr>
              <a:t>재정비시기</a:t>
            </a:r>
            <a:r>
              <a:rPr lang="ko-KR" altLang="en-US" sz="1300" b="1" dirty="0">
                <a:solidFill>
                  <a:prstClr val="black"/>
                </a:solidFill>
              </a:rPr>
              <a:t> 도래와 국토종합계획 등 </a:t>
            </a:r>
            <a:r>
              <a:rPr lang="ko-KR" altLang="en-US" sz="1300" b="1" dirty="0" err="1">
                <a:solidFill>
                  <a:prstClr val="black"/>
                </a:solidFill>
              </a:rPr>
              <a:t>상위계획</a:t>
            </a:r>
            <a:r>
              <a:rPr lang="ko-KR" altLang="en-US" sz="1300" b="1" dirty="0">
                <a:solidFill>
                  <a:prstClr val="black"/>
                </a:solidFill>
              </a:rPr>
              <a:t> 변경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반영</a:t>
            </a:r>
            <a:endParaRPr lang="en-US" altLang="ko-KR" sz="1300" b="1" dirty="0" smtClean="0">
              <a:solidFill>
                <a:prstClr val="black"/>
              </a:solidFill>
            </a:endParaRPr>
          </a:p>
          <a:p>
            <a:r>
              <a:rPr kumimoji="1" lang="en-US" altLang="ko-KR" sz="1300" b="1" dirty="0">
                <a:solidFill>
                  <a:prstClr val="black"/>
                </a:solidFill>
              </a:rPr>
              <a:t> </a:t>
            </a:r>
            <a:r>
              <a:rPr kumimoji="1" lang="en-US" altLang="ko-KR" sz="1300" b="1" dirty="0" smtClean="0">
                <a:solidFill>
                  <a:prstClr val="black"/>
                </a:solidFill>
              </a:rPr>
              <a:t> - </a:t>
            </a:r>
            <a:r>
              <a:rPr kumimoji="1" lang="ko-KR" altLang="en-US" sz="1300" b="1" dirty="0" smtClean="0">
                <a:solidFill>
                  <a:prstClr val="black"/>
                </a:solidFill>
              </a:rPr>
              <a:t>시민이 참여하고 지역별 특성을 반영한 생활권 계획 수립</a:t>
            </a:r>
            <a:endParaRPr kumimoji="1" lang="en-US" altLang="ko-KR" sz="1300" b="1" dirty="0" smtClean="0">
              <a:solidFill>
                <a:prstClr val="black"/>
              </a:solidFill>
            </a:endParaRPr>
          </a:p>
          <a:p>
            <a:r>
              <a:rPr kumimoji="1" lang="en-US" altLang="ko-KR" sz="1300" b="1" dirty="0" smtClean="0">
                <a:solidFill>
                  <a:prstClr val="black"/>
                </a:solidFill>
              </a:rPr>
              <a:t>  - </a:t>
            </a:r>
            <a:r>
              <a:rPr lang="en-US" altLang="ko-KR" sz="1300" b="1" dirty="0" smtClean="0">
                <a:solidFill>
                  <a:prstClr val="black"/>
                </a:solidFill>
              </a:rPr>
              <a:t>『</a:t>
            </a:r>
            <a:r>
              <a:rPr lang="ko-KR" altLang="en-US" sz="1300" b="1" dirty="0">
                <a:solidFill>
                  <a:prstClr val="black"/>
                </a:solidFill>
              </a:rPr>
              <a:t>성장거점 </a:t>
            </a:r>
            <a:r>
              <a:rPr lang="ko-KR" altLang="en-US" sz="1300" b="1" dirty="0" err="1">
                <a:solidFill>
                  <a:prstClr val="black"/>
                </a:solidFill>
              </a:rPr>
              <a:t>개발구상</a:t>
            </a:r>
            <a:r>
              <a:rPr lang="ko-KR" altLang="en-US" sz="1300" b="1" dirty="0">
                <a:solidFill>
                  <a:prstClr val="black"/>
                </a:solidFill>
              </a:rPr>
              <a:t> 용역</a:t>
            </a:r>
            <a:r>
              <a:rPr lang="en-US" altLang="ko-KR" sz="1300" b="1" dirty="0" smtClean="0">
                <a:solidFill>
                  <a:prstClr val="black"/>
                </a:solidFill>
              </a:rPr>
              <a:t>』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및 경제자유구역</a:t>
            </a:r>
            <a:r>
              <a:rPr lang="en-US" altLang="ko-KR" sz="1300" b="1" dirty="0" smtClean="0">
                <a:solidFill>
                  <a:prstClr val="black"/>
                </a:solidFill>
              </a:rPr>
              <a:t>,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평화경제특구 반영 등 </a:t>
            </a:r>
            <a:r>
              <a:rPr lang="en-US" altLang="ko-KR" sz="1300" b="1" dirty="0" smtClean="0">
                <a:solidFill>
                  <a:prstClr val="black"/>
                </a:solidFill>
              </a:rPr>
              <a:t>‘</a:t>
            </a:r>
            <a:r>
              <a:rPr lang="en-US" altLang="ko-KR" sz="1300" b="1" dirty="0">
                <a:solidFill>
                  <a:prstClr val="black"/>
                </a:solidFill>
              </a:rPr>
              <a:t>100</a:t>
            </a:r>
            <a:r>
              <a:rPr lang="ko-KR" altLang="en-US" sz="1300" b="1" dirty="0">
                <a:solidFill>
                  <a:prstClr val="black"/>
                </a:solidFill>
              </a:rPr>
              <a:t>만 도시 파주</a:t>
            </a:r>
            <a:r>
              <a:rPr lang="en-US" altLang="ko-KR" sz="1300" b="1" dirty="0">
                <a:solidFill>
                  <a:prstClr val="black"/>
                </a:solidFill>
              </a:rPr>
              <a:t>‘</a:t>
            </a:r>
            <a:r>
              <a:rPr lang="ko-KR" altLang="en-US" sz="1300" b="1" dirty="0">
                <a:solidFill>
                  <a:prstClr val="black"/>
                </a:solidFill>
              </a:rPr>
              <a:t>의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발전방향 제시</a:t>
            </a:r>
            <a:endParaRPr lang="en-US" altLang="ko-KR" sz="1300" b="1" dirty="0">
              <a:solidFill>
                <a:prstClr val="black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939902"/>
            <a:ext cx="8280920" cy="31404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추진사항 및 계획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683568" y="4261009"/>
            <a:ext cx="1074654" cy="655905"/>
            <a:chOff x="1404064" y="4686930"/>
            <a:chExt cx="885571" cy="911584"/>
          </a:xfrm>
        </p:grpSpPr>
        <p:sp>
          <p:nvSpPr>
            <p:cNvPr id="19" name="대각선 방향의 모서리가 둥근 사각형 18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대각선 방향의 모서리가 둥근 사각형 19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2022. 3.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3" name="오른쪽 화살표 22"/>
          <p:cNvSpPr/>
          <p:nvPr/>
        </p:nvSpPr>
        <p:spPr>
          <a:xfrm>
            <a:off x="1802744" y="4591419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1977273" y="4261009"/>
            <a:ext cx="1074319" cy="655905"/>
            <a:chOff x="1404064" y="4691041"/>
            <a:chExt cx="885571" cy="911585"/>
          </a:xfrm>
        </p:grpSpPr>
        <p:sp>
          <p:nvSpPr>
            <p:cNvPr id="26" name="대각선 방향의 모서리가 둥근 사각형 25"/>
            <p:cNvSpPr/>
            <p:nvPr/>
          </p:nvSpPr>
          <p:spPr bwMode="auto">
            <a:xfrm>
              <a:off x="1404064" y="4691041"/>
              <a:ext cx="885571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기초조사 및 </a:t>
              </a:r>
              <a:r>
                <a:rPr kumimoji="0" lang="ko-KR" altLang="en-US" sz="1200" b="1" spc="-3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시민계획단</a:t>
              </a: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모집</a:t>
              </a:r>
              <a:endPara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대각선 방향의 모서리가 둥근 사각형 28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2022. 11.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0" name="오른쪽 화살표 29"/>
          <p:cNvSpPr/>
          <p:nvPr/>
        </p:nvSpPr>
        <p:spPr>
          <a:xfrm>
            <a:off x="3129706" y="4587974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3320711" y="4261009"/>
            <a:ext cx="1074321" cy="655905"/>
            <a:chOff x="1404064" y="4691041"/>
            <a:chExt cx="885571" cy="911585"/>
          </a:xfrm>
        </p:grpSpPr>
        <p:sp>
          <p:nvSpPr>
            <p:cNvPr id="32" name="대각선 방향의 모서리가 둥근 사각형 31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spc="-3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시민계획단</a:t>
              </a:r>
              <a:endParaRPr kumimoji="0" lang="en-US" altLang="ko-KR" sz="12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운영</a:t>
              </a:r>
              <a:endParaRPr kumimoji="0" lang="ko-KR" altLang="en-US" sz="12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대각선 방향의 모서리가 둥근 사각형 32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2023. 2.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오른쪽 화살표 33"/>
          <p:cNvSpPr/>
          <p:nvPr/>
        </p:nvSpPr>
        <p:spPr>
          <a:xfrm>
            <a:off x="4431954" y="4587974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4622959" y="4261009"/>
            <a:ext cx="1074655" cy="655901"/>
            <a:chOff x="1404064" y="4691041"/>
            <a:chExt cx="885571" cy="911585"/>
          </a:xfrm>
        </p:grpSpPr>
        <p:sp>
          <p:nvSpPr>
            <p:cNvPr id="36" name="대각선 방향의 모서리가 둥근 사각형 35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주요지표설정</a:t>
              </a:r>
              <a:r>
                <a:rPr kumimoji="0" lang="en-US" altLang="ko-KR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국토계획평가</a:t>
              </a:r>
              <a:endParaRPr kumimoji="0" lang="en-US" altLang="ko-KR" sz="12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대각선 방향의 모서리가 둥근 사각형 36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2024. 6.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8" name="오른쪽 화살표 37"/>
          <p:cNvSpPr/>
          <p:nvPr/>
        </p:nvSpPr>
        <p:spPr>
          <a:xfrm>
            <a:off x="5734202" y="4587974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925513" y="4261008"/>
            <a:ext cx="1075318" cy="655902"/>
            <a:chOff x="1404064" y="4676988"/>
            <a:chExt cx="885571" cy="1060642"/>
          </a:xfrm>
        </p:grpSpPr>
        <p:sp>
          <p:nvSpPr>
            <p:cNvPr id="40" name="대각선 방향의 모서리가 둥근 사각형 39"/>
            <p:cNvSpPr/>
            <p:nvPr/>
          </p:nvSpPr>
          <p:spPr bwMode="auto">
            <a:xfrm>
              <a:off x="1404064" y="4676988"/>
              <a:ext cx="885570" cy="684691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 및 의회 </a:t>
              </a:r>
              <a:r>
                <a:rPr kumimoji="0" lang="ko-KR" altLang="en-US" sz="1200" b="1" spc="-300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의견청취</a:t>
              </a:r>
            </a:p>
          </p:txBody>
        </p:sp>
        <p:sp>
          <p:nvSpPr>
            <p:cNvPr id="41" name="대각선 방향의 모서리가 둥근 사각형 40"/>
            <p:cNvSpPr/>
            <p:nvPr/>
          </p:nvSpPr>
          <p:spPr bwMode="auto">
            <a:xfrm>
              <a:off x="1404066" y="5443258"/>
              <a:ext cx="885569" cy="29437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2024. 11.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2" name="오른쪽 화살표 41"/>
          <p:cNvSpPr/>
          <p:nvPr/>
        </p:nvSpPr>
        <p:spPr>
          <a:xfrm>
            <a:off x="7036756" y="4587974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7227456" y="4261009"/>
            <a:ext cx="1005570" cy="655904"/>
            <a:chOff x="1404064" y="4691043"/>
            <a:chExt cx="885571" cy="911583"/>
          </a:xfrm>
        </p:grpSpPr>
        <p:sp>
          <p:nvSpPr>
            <p:cNvPr id="44" name="대각선 방향의 모서리가 둥근 사각형 43"/>
            <p:cNvSpPr/>
            <p:nvPr/>
          </p:nvSpPr>
          <p:spPr bwMode="auto">
            <a:xfrm>
              <a:off x="1404064" y="4691043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경기도 </a:t>
              </a:r>
              <a:endParaRPr kumimoji="0" lang="en-US" altLang="ko-KR" sz="12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ko-KR" altLang="en-US" sz="12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승인신청</a:t>
              </a:r>
              <a:endPara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5" name="대각선 방향의 모서리가 둥근 사각형 44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2025.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173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81890" y="1056835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관리지역 세분 및 공업지역 기본계획 수립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444582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1961007"/>
            <a:ext cx="8280920" cy="31027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용역개요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87"/>
            <a:ext cx="8280920" cy="777516"/>
            <a:chOff x="251520" y="1131591"/>
            <a:chExt cx="8280920" cy="85202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32715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목표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461110"/>
              <a:ext cx="8064896" cy="5225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농림지역의 관리지역 변경 및 세분화를 통한 체계적인 국토관리 및 </a:t>
              </a:r>
              <a:r>
                <a:rPr kumimoji="1" lang="ko-KR" altLang="en-US" sz="1600" b="1" dirty="0" err="1" smtClean="0">
                  <a:latin typeface="+mj-lt"/>
                </a:rPr>
                <a:t>주민재산권</a:t>
              </a:r>
              <a:r>
                <a:rPr kumimoji="1" lang="ko-KR" altLang="en-US" sz="1600" b="1" dirty="0" smtClean="0">
                  <a:latin typeface="+mj-lt"/>
                </a:rPr>
                <a:t> 보호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노후 공업지역의 관리 및 활성화 방향 마련 등 산업 및 주거환경 개선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7544" y="2271278"/>
            <a:ext cx="8064896" cy="1630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사업</a:t>
            </a:r>
            <a:r>
              <a:rPr kumimoji="1" lang="ko-KR" altLang="en-US" sz="1600" b="1" dirty="0" smtClean="0"/>
              <a:t>범위 </a:t>
            </a:r>
            <a:r>
              <a:rPr kumimoji="1" lang="en-US" altLang="ko-KR" sz="1600" b="1" dirty="0"/>
              <a:t>: </a:t>
            </a:r>
            <a:r>
              <a:rPr kumimoji="1" lang="ko-KR" altLang="en-US" sz="1600" b="1" dirty="0" smtClean="0"/>
              <a:t>농림지역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농업진흥지역 및 보전산지 해제지역</a:t>
            </a:r>
            <a:r>
              <a:rPr kumimoji="1" lang="en-US" altLang="ko-KR" sz="1200" b="1" dirty="0" smtClean="0"/>
              <a:t>) </a:t>
            </a:r>
            <a:r>
              <a:rPr kumimoji="1" lang="en-US" altLang="ko-KR" sz="1600" b="1" dirty="0"/>
              <a:t>/ </a:t>
            </a:r>
            <a:r>
              <a:rPr kumimoji="1" lang="ko-KR" altLang="en-US" sz="1600" b="1" dirty="0" smtClean="0"/>
              <a:t>공업지역 일부</a:t>
            </a:r>
            <a:r>
              <a:rPr kumimoji="1" lang="en-US" altLang="ko-KR" sz="1200" b="1" dirty="0" smtClean="0"/>
              <a:t>(532,695</a:t>
            </a:r>
            <a:r>
              <a:rPr kumimoji="1" lang="ko-KR" altLang="en-US" sz="1200" b="1" dirty="0" smtClean="0"/>
              <a:t>㎡</a:t>
            </a:r>
            <a:r>
              <a:rPr kumimoji="1" lang="en-US" altLang="ko-KR" sz="1200" b="1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사업기간 </a:t>
            </a:r>
            <a:r>
              <a:rPr kumimoji="1" lang="en-US" altLang="ko-KR" sz="1600" b="1" dirty="0">
                <a:latin typeface="+mj-ea"/>
              </a:rPr>
              <a:t>: </a:t>
            </a:r>
            <a:r>
              <a:rPr kumimoji="1" lang="en-US" altLang="ko-KR" sz="1600" b="1" dirty="0" smtClean="0">
                <a:latin typeface="+mj-ea"/>
              </a:rPr>
              <a:t>2024. 3. ~ 2025. 9. </a:t>
            </a: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err="1" smtClean="0"/>
              <a:t>총사업비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/>
              <a:t>: </a:t>
            </a:r>
            <a:r>
              <a:rPr kumimoji="1" lang="en-US" altLang="ko-KR" sz="1600" b="1" dirty="0" smtClean="0"/>
              <a:t>651</a:t>
            </a:r>
            <a:r>
              <a:rPr kumimoji="1" lang="ko-KR" altLang="en-US" sz="1600" b="1" dirty="0" smtClean="0"/>
              <a:t>백만원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(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</a:rPr>
              <a:t>전략환경영향펑가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 및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맑은 고딕" pitchFamily="50" charset="-127"/>
              </a:rPr>
              <a:t>재해영향성</a:t>
            </a:r>
            <a:r>
              <a:rPr lang="ko-KR" altLang="en-US" sz="1200" b="1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200" b="1" dirty="0">
                <a:solidFill>
                  <a:prstClr val="black"/>
                </a:solidFill>
                <a:latin typeface="맑은 고딕" pitchFamily="50" charset="-127"/>
              </a:rPr>
              <a:t>검토 포함</a:t>
            </a:r>
            <a:r>
              <a:rPr lang="en-US" altLang="ko-KR" sz="1200" b="1" dirty="0" smtClean="0">
                <a:solidFill>
                  <a:prstClr val="black"/>
                </a:solidFill>
                <a:latin typeface="맑은 고딕" pitchFamily="50" charset="-127"/>
              </a:rPr>
              <a:t>)</a:t>
            </a:r>
            <a:endParaRPr kumimoji="1" lang="en-US" altLang="ko-KR" sz="1600" b="1" dirty="0">
              <a:latin typeface="+mj-ea"/>
            </a:endParaRPr>
          </a:p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주요내용</a:t>
            </a:r>
            <a:endParaRPr kumimoji="1" lang="en-US" altLang="ko-KR" sz="1600" b="1" dirty="0" smtClean="0">
              <a:latin typeface="+mj-ea"/>
            </a:endParaRPr>
          </a:p>
          <a:p>
            <a:r>
              <a:rPr kumimoji="1" lang="en-US" altLang="ko-KR" sz="1300" b="1" dirty="0" smtClean="0"/>
              <a:t>  -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관리지역 세분 </a:t>
            </a:r>
            <a:r>
              <a:rPr lang="en-US" altLang="ko-KR" sz="1300" b="1" dirty="0" smtClean="0">
                <a:solidFill>
                  <a:prstClr val="black"/>
                </a:solidFill>
              </a:rPr>
              <a:t>: </a:t>
            </a:r>
            <a:r>
              <a:rPr lang="ko-KR" altLang="en-US" sz="1300" b="1" dirty="0" smtClean="0">
                <a:solidFill>
                  <a:prstClr val="black"/>
                </a:solidFill>
              </a:rPr>
              <a:t>농업진흥지역 및 보전산지 해제된 농림지역의 관리지역 변경 및 세분화 </a:t>
            </a:r>
            <a:endParaRPr lang="en-US" altLang="ko-KR" sz="1300" b="1" dirty="0" smtClean="0">
              <a:solidFill>
                <a:prstClr val="black"/>
              </a:solidFill>
            </a:endParaRPr>
          </a:p>
          <a:p>
            <a:r>
              <a:rPr kumimoji="1" lang="en-US" altLang="ko-KR" sz="1300" b="1" dirty="0">
                <a:solidFill>
                  <a:prstClr val="black"/>
                </a:solidFill>
              </a:rPr>
              <a:t> </a:t>
            </a:r>
            <a:r>
              <a:rPr kumimoji="1" lang="en-US" altLang="ko-KR" sz="1300" b="1" dirty="0" smtClean="0">
                <a:solidFill>
                  <a:prstClr val="black"/>
                </a:solidFill>
              </a:rPr>
              <a:t> - </a:t>
            </a:r>
            <a:r>
              <a:rPr kumimoji="1" lang="ko-KR" altLang="en-US" sz="1300" b="1" dirty="0" smtClean="0">
                <a:solidFill>
                  <a:prstClr val="black"/>
                </a:solidFill>
              </a:rPr>
              <a:t>공업지역 기본계획 </a:t>
            </a:r>
            <a:r>
              <a:rPr kumimoji="1" lang="en-US" altLang="ko-KR" sz="1300" b="1" dirty="0" smtClean="0">
                <a:solidFill>
                  <a:prstClr val="black"/>
                </a:solidFill>
              </a:rPr>
              <a:t>: </a:t>
            </a:r>
            <a:r>
              <a:rPr kumimoji="1" lang="ko-KR" altLang="en-US" sz="1300" b="1" dirty="0" smtClean="0">
                <a:solidFill>
                  <a:prstClr val="black"/>
                </a:solidFill>
              </a:rPr>
              <a:t>공업지역 기본계획 및 실행계획 수립으로 정비구역 후보지 </a:t>
            </a:r>
            <a:r>
              <a:rPr kumimoji="1" lang="ko-KR" altLang="en-US" sz="1300" b="1" dirty="0">
                <a:solidFill>
                  <a:prstClr val="black"/>
                </a:solidFill>
              </a:rPr>
              <a:t>발굴 및</a:t>
            </a:r>
            <a:endParaRPr kumimoji="1" lang="en-US" altLang="ko-KR" sz="1300" b="1" dirty="0" smtClean="0">
              <a:solidFill>
                <a:prstClr val="black"/>
              </a:solidFill>
            </a:endParaRPr>
          </a:p>
          <a:p>
            <a:r>
              <a:rPr kumimoji="1" lang="ko-KR" altLang="en-US" sz="1300" b="1" dirty="0" smtClean="0">
                <a:solidFill>
                  <a:prstClr val="black"/>
                </a:solidFill>
              </a:rPr>
              <a:t>                               주변 산업단지와의 연계성 등 검토</a:t>
            </a:r>
            <a:endParaRPr lang="en-US" altLang="ko-KR" sz="1300" b="1" dirty="0">
              <a:solidFill>
                <a:prstClr val="black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939902"/>
            <a:ext cx="8280920" cy="31404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추진사항 및 계획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395536" y="4261009"/>
            <a:ext cx="997857" cy="655905"/>
            <a:chOff x="1404064" y="4686930"/>
            <a:chExt cx="885571" cy="911584"/>
          </a:xfrm>
        </p:grpSpPr>
        <p:sp>
          <p:nvSpPr>
            <p:cNvPr id="19" name="대각선 방향의 모서리가 둥근 사각형 18"/>
            <p:cNvSpPr/>
            <p:nvPr/>
          </p:nvSpPr>
          <p:spPr bwMode="auto">
            <a:xfrm>
              <a:off x="1404064" y="4686930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용역착수</a:t>
              </a:r>
              <a:endPara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대각선 방향의 모서리가 둥근 사각형 19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2024. 3.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3" name="오른쪽 화살표 22"/>
          <p:cNvSpPr/>
          <p:nvPr/>
        </p:nvSpPr>
        <p:spPr>
          <a:xfrm>
            <a:off x="1435398" y="4591419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1625741" y="4261009"/>
            <a:ext cx="1074319" cy="655905"/>
            <a:chOff x="1404064" y="4691041"/>
            <a:chExt cx="885571" cy="911585"/>
          </a:xfrm>
        </p:grpSpPr>
        <p:sp>
          <p:nvSpPr>
            <p:cNvPr id="26" name="대각선 방향의 모서리가 둥근 사각형 25"/>
            <p:cNvSpPr/>
            <p:nvPr/>
          </p:nvSpPr>
          <p:spPr bwMode="auto">
            <a:xfrm>
              <a:off x="1404064" y="4691041"/>
              <a:ext cx="885571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기초조사</a:t>
              </a:r>
              <a:endPara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" name="대각선 방향의 모서리가 둥근 사각형 28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2024. 7.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0" name="오른쪽 화살표 29"/>
          <p:cNvSpPr/>
          <p:nvPr/>
        </p:nvSpPr>
        <p:spPr>
          <a:xfrm>
            <a:off x="2746400" y="4587974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2926343" y="4261009"/>
            <a:ext cx="1156029" cy="655905"/>
            <a:chOff x="1404064" y="4691041"/>
            <a:chExt cx="885571" cy="911585"/>
          </a:xfrm>
        </p:grpSpPr>
        <p:sp>
          <p:nvSpPr>
            <p:cNvPr id="32" name="대각선 방향의 모서리가 둥근 사각형 31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주민공청회</a:t>
              </a:r>
              <a:r>
                <a:rPr kumimoji="0" lang="en-US" altLang="ko-KR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의회의견청취</a:t>
              </a:r>
              <a:endParaRPr kumimoji="0" lang="ko-KR" altLang="en-US" sz="12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대각선 방향의 모서리가 둥근 사각형 32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2024. 12.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오른쪽 화살표 33"/>
          <p:cNvSpPr/>
          <p:nvPr/>
        </p:nvSpPr>
        <p:spPr>
          <a:xfrm>
            <a:off x="4129667" y="4587974"/>
            <a:ext cx="158271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4308655" y="4261009"/>
            <a:ext cx="1176906" cy="655901"/>
            <a:chOff x="1404064" y="4691041"/>
            <a:chExt cx="885571" cy="911585"/>
          </a:xfrm>
        </p:grpSpPr>
        <p:sp>
          <p:nvSpPr>
            <p:cNvPr id="36" name="대각선 방향의 모서리가 둥근 사각형 35"/>
            <p:cNvSpPr/>
            <p:nvPr/>
          </p:nvSpPr>
          <p:spPr bwMode="auto">
            <a:xfrm>
              <a:off x="1404064" y="4691041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공업지역기본계획 </a:t>
              </a:r>
              <a:r>
                <a:rPr kumimoji="0" lang="ko-KR" altLang="en-US" sz="1200" b="1" spc="-300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확정공고</a:t>
              </a:r>
              <a:endParaRPr kumimoji="0" lang="en-US" altLang="ko-KR" sz="12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대각선 방향의 모서리가 둥근 사각형 36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2025. 1.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8" name="오른쪽 화살표 37"/>
          <p:cNvSpPr/>
          <p:nvPr/>
        </p:nvSpPr>
        <p:spPr>
          <a:xfrm>
            <a:off x="5522148" y="4587974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713458" y="4261008"/>
            <a:ext cx="1261386" cy="655902"/>
            <a:chOff x="1404064" y="4676988"/>
            <a:chExt cx="885571" cy="1060642"/>
          </a:xfrm>
        </p:grpSpPr>
        <p:sp>
          <p:nvSpPr>
            <p:cNvPr id="40" name="대각선 방향의 모서리가 둥근 사각형 39"/>
            <p:cNvSpPr/>
            <p:nvPr/>
          </p:nvSpPr>
          <p:spPr bwMode="auto">
            <a:xfrm>
              <a:off x="1404064" y="4676988"/>
              <a:ext cx="885570" cy="684691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도시계획위원회 심의</a:t>
              </a:r>
              <a:endParaRPr kumimoji="0" lang="en-US" altLang="ko-KR" sz="1200" b="1" spc="-3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dist" latinLnBrk="0">
                <a:defRPr/>
              </a:pPr>
              <a:r>
                <a:rPr kumimoji="0" lang="en-US" altLang="ko-KR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0" lang="ko-KR" altLang="en-US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관리지역 세분</a:t>
              </a:r>
              <a:r>
                <a:rPr kumimoji="0" lang="en-US" altLang="ko-KR" sz="1200" b="1" spc="-3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kumimoji="0" lang="ko-KR" altLang="en-US" sz="1200" b="1" spc="-3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대각선 방향의 모서리가 둥근 사각형 40"/>
            <p:cNvSpPr/>
            <p:nvPr/>
          </p:nvSpPr>
          <p:spPr bwMode="auto">
            <a:xfrm>
              <a:off x="1404066" y="5443258"/>
              <a:ext cx="885569" cy="29437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2025. 6.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2" name="오른쪽 화살표 41"/>
          <p:cNvSpPr/>
          <p:nvPr/>
        </p:nvSpPr>
        <p:spPr>
          <a:xfrm>
            <a:off x="7001222" y="4587974"/>
            <a:ext cx="144016" cy="9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7155448" y="4261009"/>
            <a:ext cx="1208910" cy="655904"/>
            <a:chOff x="1404064" y="4691043"/>
            <a:chExt cx="885571" cy="911583"/>
          </a:xfrm>
        </p:grpSpPr>
        <p:sp>
          <p:nvSpPr>
            <p:cNvPr id="44" name="대각선 방향의 모서리가 둥근 사각형 43"/>
            <p:cNvSpPr/>
            <p:nvPr/>
          </p:nvSpPr>
          <p:spPr bwMode="auto">
            <a:xfrm>
              <a:off x="1404064" y="4691043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dist" latinLnBrk="0">
                <a:defRPr/>
              </a:pPr>
              <a:r>
                <a:rPr kumimoji="0" lang="ko-KR" altLang="en-US" sz="12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도시관리계획 </a:t>
              </a:r>
              <a:r>
                <a:rPr kumimoji="0" lang="ko-KR" altLang="en-US" sz="1200" b="1" dirty="0" err="1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결정고시</a:t>
              </a:r>
              <a:endParaRPr kumimoji="0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5" name="대각선 방향의 모서리가 둥근 사각형 44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2025. 9.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8339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의회와의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소통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협력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체계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강화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179512" y="699542"/>
            <a:ext cx="8459636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3-1.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지구단위계획 결정 추진 현황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51519" y="1131592"/>
            <a:ext cx="8280921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계획적인 개발을 통한 기능 증진 및 양호한 환경 확보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128999" y="1614111"/>
            <a:ext cx="2560662" cy="1851072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ts val="1700"/>
              </a:lnSpc>
            </a:pPr>
            <a:r>
              <a:rPr lang="en-US" altLang="ko-KR" sz="1200" b="1" dirty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2. </a:t>
            </a:r>
            <a:r>
              <a:rPr lang="ko-KR" altLang="en-US" sz="1200" b="1" dirty="0" err="1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문지리</a:t>
            </a:r>
            <a:r>
              <a:rPr lang="ko-KR" altLang="en-US" sz="1200" b="1" dirty="0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관광휴양형</a:t>
            </a:r>
            <a:r>
              <a:rPr lang="ko-KR" altLang="en-US" sz="1200" b="1" dirty="0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 </a:t>
            </a:r>
            <a:r>
              <a:rPr lang="ko-KR" altLang="en-US" sz="1200" b="1" dirty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지구단위계획</a:t>
            </a:r>
            <a:endParaRPr lang="en-US" altLang="ko-KR" sz="1200" b="1" dirty="0">
              <a:solidFill>
                <a:schemeClr val="dk1"/>
              </a:solidFill>
              <a:latin typeface="+mn-ea"/>
              <a:cs typeface="맑은 고딕 Semilight" pitchFamily="50" charset="-127"/>
            </a:endParaRPr>
          </a:p>
          <a:p>
            <a:pPr>
              <a:lnSpc>
                <a:spcPts val="1700"/>
              </a:lnSpc>
            </a:pP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-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위     치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1200" kern="0" spc="-100" dirty="0" err="1">
                <a:solidFill>
                  <a:srgbClr val="000000"/>
                </a:solidFill>
                <a:latin typeface="+mn-ea"/>
              </a:rPr>
              <a:t>문지리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304-1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번지 일원</a:t>
            </a:r>
            <a:endParaRPr lang="en-US" altLang="ko-KR" sz="1200" kern="0" spc="-100" dirty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-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규     모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: 95,524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㎡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</a:t>
            </a:r>
          </a:p>
          <a:p>
            <a:pPr lvl="0" algn="dist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-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토지이용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1200" kern="0" spc="-100" dirty="0" err="1" smtClean="0">
                <a:solidFill>
                  <a:srgbClr val="000000"/>
                </a:solidFill>
                <a:latin typeface="+mn-ea"/>
              </a:rPr>
              <a:t>캠핑장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카페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전시장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-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추진현황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· ‘23. 11. 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제안</a:t>
            </a:r>
            <a:endParaRPr lang="en-US" altLang="ko-KR" sz="1200" kern="0" spc="-100" dirty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 · ‘23. 11. 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주민의견 청취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 </a:t>
            </a: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 · ‘24.   4. 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지구단위계획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결정 고시</a:t>
            </a:r>
            <a:endParaRPr lang="en-US" altLang="ko-KR" sz="1200" kern="0" spc="-100" dirty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14" name="_x912291600" descr="EMB00004fac20cc"/>
          <p:cNvPicPr preferRelativeResize="0">
            <a:picLocks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72" r="1713" b="11897"/>
          <a:stretch/>
        </p:blipFill>
        <p:spPr bwMode="auto">
          <a:xfrm>
            <a:off x="395698" y="3472053"/>
            <a:ext cx="2559600" cy="142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_x751844544" descr="EMB00004fac20ce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24" r="7932" b="19547"/>
          <a:stretch>
            <a:fillRect/>
          </a:stretch>
        </p:blipFill>
        <p:spPr bwMode="auto">
          <a:xfrm>
            <a:off x="3128999" y="3475252"/>
            <a:ext cx="2560662" cy="142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5860366" y="1616780"/>
            <a:ext cx="2560662" cy="1845734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ts val="1700"/>
              </a:lnSpc>
            </a:pPr>
            <a:r>
              <a:rPr lang="en-US" altLang="ko-KR" sz="1200" b="1" dirty="0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3. </a:t>
            </a:r>
            <a:r>
              <a:rPr lang="ko-KR" altLang="en-US" sz="1200" b="1" dirty="0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금촌</a:t>
            </a:r>
            <a:r>
              <a:rPr lang="en-US" altLang="ko-KR" sz="1200" b="1" dirty="0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2</a:t>
            </a:r>
            <a:r>
              <a:rPr lang="ko-KR" altLang="en-US" sz="1200" b="1" dirty="0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지구 지구단위계획</a:t>
            </a:r>
            <a:endParaRPr lang="en-US" altLang="ko-KR" sz="1200" b="1" dirty="0" smtClean="0">
              <a:solidFill>
                <a:schemeClr val="dk1"/>
              </a:solidFill>
              <a:latin typeface="+mn-ea"/>
              <a:cs typeface="맑은 고딕 Semilight" pitchFamily="50" charset="-127"/>
            </a:endParaRPr>
          </a:p>
          <a:p>
            <a:pPr>
              <a:lnSpc>
                <a:spcPts val="1700"/>
              </a:lnSpc>
            </a:pPr>
            <a:r>
              <a:rPr lang="en-US" altLang="ko-KR" sz="1200" b="1" dirty="0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-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위     치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1200" kern="0" spc="-100" dirty="0" err="1" smtClean="0">
                <a:solidFill>
                  <a:srgbClr val="000000"/>
                </a:solidFill>
                <a:latin typeface="+mn-ea"/>
              </a:rPr>
              <a:t>금촌동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1025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번지 일원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>
              <a:lnSpc>
                <a:spcPts val="1700"/>
              </a:lnSpc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-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규     모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: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4,837.9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㎡</a:t>
            </a:r>
            <a:endParaRPr lang="en-US" altLang="ko-KR" sz="1200" kern="0" spc="-100" dirty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-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토지이용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: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(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가칭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육아지원종합센터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-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추진현황 및 계획 </a:t>
            </a:r>
            <a:endParaRPr lang="en-US" altLang="ko-KR" sz="1200" kern="0" spc="-100" dirty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 · ‘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24.  3. 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제안</a:t>
            </a:r>
            <a:endParaRPr lang="en-US" altLang="ko-KR" sz="1200" kern="0" spc="-100" dirty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 · ‘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24.  4. 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주민의견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청취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 </a:t>
            </a: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·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‘24. 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6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. 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지구단위계획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결정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추진</a:t>
            </a:r>
            <a:endParaRPr lang="en-US" altLang="ko-KR" sz="1200" kern="0" spc="-100" dirty="0">
              <a:solidFill>
                <a:srgbClr val="000000"/>
              </a:solidFill>
              <a:latin typeface="+mn-ea"/>
            </a:endParaRPr>
          </a:p>
        </p:txBody>
      </p:sp>
      <p:pic>
        <p:nvPicPr>
          <p:cNvPr id="24" name="_x540439528" descr="EMB0000223c51f2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428" y="3472053"/>
            <a:ext cx="2559600" cy="142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395167" y="1614111"/>
            <a:ext cx="2560662" cy="1851072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ts val="1700"/>
              </a:lnSpc>
            </a:pPr>
            <a:r>
              <a:rPr lang="en-US" altLang="ko-KR" sz="1200" b="1" dirty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1. </a:t>
            </a:r>
            <a:r>
              <a:rPr lang="ko-KR" altLang="en-US" sz="1200" b="1" dirty="0" err="1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동패동</a:t>
            </a:r>
            <a:r>
              <a:rPr lang="ko-KR" altLang="en-US" sz="1200" b="1" dirty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 </a:t>
            </a:r>
            <a:r>
              <a:rPr lang="ko-KR" altLang="en-US" sz="1200" b="1" dirty="0" err="1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주거형</a:t>
            </a:r>
            <a:r>
              <a:rPr lang="ko-KR" altLang="en-US" sz="1200" b="1" dirty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 지구단위계획  </a:t>
            </a:r>
            <a:endParaRPr lang="en-US" altLang="ko-KR" sz="1200" b="1" dirty="0">
              <a:solidFill>
                <a:schemeClr val="dk1"/>
              </a:solidFill>
              <a:latin typeface="+mn-ea"/>
              <a:cs typeface="맑은 고딕 Semilight" pitchFamily="50" charset="-127"/>
            </a:endParaRPr>
          </a:p>
          <a:p>
            <a:pPr>
              <a:lnSpc>
                <a:spcPts val="1700"/>
              </a:lnSpc>
            </a:pPr>
            <a:r>
              <a:rPr lang="en-US" altLang="ko-KR" sz="1200" b="1" dirty="0" smtClean="0">
                <a:solidFill>
                  <a:schemeClr val="dk1"/>
                </a:solidFill>
                <a:latin typeface="+mn-ea"/>
                <a:cs typeface="맑은 고딕 Semilight" pitchFamily="50" charset="-127"/>
              </a:rPr>
              <a:t>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-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위     치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1200" kern="0" spc="-100" dirty="0" err="1" smtClean="0">
                <a:solidFill>
                  <a:srgbClr val="000000"/>
                </a:solidFill>
                <a:latin typeface="+mn-ea"/>
              </a:rPr>
              <a:t>동패동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117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번지 일원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-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규     모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: 130,723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㎡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, 1,499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세대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-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토지이용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: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공동주택용지 및 공원 등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-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추진현황 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 · ‘21.  9.  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제안</a:t>
            </a:r>
            <a:endParaRPr lang="en-US" altLang="ko-KR" sz="1200" kern="0" spc="-100" dirty="0" smtClean="0">
              <a:solidFill>
                <a:srgbClr val="000000"/>
              </a:solidFill>
              <a:latin typeface="+mn-ea"/>
            </a:endParaRP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· ‘22. 12. 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주민의견 청취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</a:t>
            </a:r>
          </a:p>
          <a:p>
            <a:pPr lvl="0" fontAlgn="base">
              <a:lnSpc>
                <a:spcPts val="17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  · ‘24. </a:t>
            </a:r>
            <a:r>
              <a:rPr lang="en-US" altLang="ko-KR" sz="1200" kern="0" spc="-100" dirty="0" smtClean="0">
                <a:solidFill>
                  <a:srgbClr val="000000"/>
                </a:solidFill>
                <a:latin typeface="+mn-ea"/>
              </a:rPr>
              <a:t>  </a:t>
            </a:r>
            <a:r>
              <a:rPr lang="en-US" altLang="ko-KR" sz="1200" kern="0" spc="-100" dirty="0">
                <a:solidFill>
                  <a:srgbClr val="000000"/>
                </a:solidFill>
                <a:latin typeface="+mn-ea"/>
              </a:rPr>
              <a:t>1.  </a:t>
            </a:r>
            <a:r>
              <a:rPr lang="ko-KR" altLang="en-US" sz="1200" kern="0" spc="-100" dirty="0" smtClean="0">
                <a:solidFill>
                  <a:srgbClr val="000000"/>
                </a:solidFill>
                <a:latin typeface="+mn-ea"/>
              </a:rPr>
              <a:t>지구단위계획 </a:t>
            </a:r>
            <a:r>
              <a:rPr lang="ko-KR" altLang="en-US" sz="1200" kern="0" spc="-100" dirty="0">
                <a:solidFill>
                  <a:srgbClr val="000000"/>
                </a:solidFill>
                <a:latin typeface="+mn-ea"/>
              </a:rPr>
              <a:t>결정 고시</a:t>
            </a:r>
            <a:endParaRPr lang="en-US" altLang="ko-KR" sz="1200" kern="0" spc="-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20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818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0" name="모서리가 둥근 직사각형 19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pic>
        <p:nvPicPr>
          <p:cNvPr id="26" name="_x540440104" descr="EMB0000223c51f4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40" y="1123907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_x1008273864" descr="EMB0000223c51f5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17438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_x1008272352" descr="EMB0000223c51f6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417773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_x1008272784" descr="EMB0000223c51f7"/>
          <p:cNvPicPr preferRelativeResize="0"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8128" y="1123907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_x1008273648" descr="EMB0000223c51f8"/>
          <p:cNvPicPr preferRelativeResize="0"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40" y="3724875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_x1008273792" descr="EMB0000223c51f9"/>
          <p:cNvPicPr preferRelativeResize="0"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40" y="2417773"/>
            <a:ext cx="1296000" cy="114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3" name="표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445557"/>
              </p:ext>
            </p:extLst>
          </p:nvPr>
        </p:nvGraphicFramePr>
        <p:xfrm>
          <a:off x="174755" y="1118109"/>
          <a:ext cx="8464392" cy="392833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98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37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16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705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85670"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운정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~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야당간 </a:t>
                      </a:r>
                      <a:r>
                        <a:rPr lang="ko-KR" altLang="en-US" sz="1200" b="1" dirty="0" err="1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보행육교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설치</a:t>
                      </a:r>
                      <a:endParaRPr lang="en-US" altLang="ko-KR" sz="1100" b="1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en-US" altLang="ko-KR" sz="400" b="0" baseline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>
                        <a:lnSpc>
                          <a:spcPts val="1700"/>
                        </a:lnSpc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위       치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와동동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1418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번지 일원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규       모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932.4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㎡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, L=99m,</a:t>
                      </a:r>
                      <a:r>
                        <a:rPr lang="en-US" altLang="ko-KR" sz="1100" kern="0" spc="0" baseline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B=5m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algn="l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3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사        업        비     </a:t>
                      </a:r>
                      <a:r>
                        <a:rPr lang="en-US" altLang="ko-KR" sz="1100" kern="0" spc="-15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49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억원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추진사항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결정 고시 완료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1600" dirty="0" smtClean="0">
                        <a:latin typeface="경기천년바탕 Regular" pitchFamily="18" charset="-127"/>
                        <a:ea typeface="경기천년바탕 Regular" pitchFamily="18" charset="-127"/>
                      </a:endParaRPr>
                    </a:p>
                    <a:p>
                      <a:pPr latinLnBrk="1"/>
                      <a:endParaRPr lang="ko-KR" altLang="en-US" sz="1600" dirty="0">
                        <a:latin typeface="경기천년바탕 Regular" pitchFamily="18" charset="-127"/>
                        <a:ea typeface="경기천년바탕 Regular" pitchFamily="18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err="1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애룡호수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 주차장 조성</a:t>
                      </a:r>
                      <a:endParaRPr lang="en-US" altLang="ko-KR" sz="1100" b="1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>
                        <a:lnSpc>
                          <a:spcPts val="1700"/>
                        </a:lnSpc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위       치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법원읍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삼방리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500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번지 일원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규       모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9,871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㎡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, 218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면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algn="l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3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사        업        비     </a:t>
                      </a:r>
                      <a:r>
                        <a:rPr lang="en-US" altLang="ko-KR" sz="1100" kern="0" spc="-15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10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억원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추진사항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농지분야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협의 중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(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경기도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5670"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금정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22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길 광장 조성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</a:endParaRPr>
                    </a:p>
                    <a:p>
                      <a:pPr>
                        <a:lnSpc>
                          <a:spcPts val="1700"/>
                        </a:lnSpc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위       치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금촌동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65-15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번지 일원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규       모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2,394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㎡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algn="l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3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사        업        비     </a:t>
                      </a:r>
                      <a:r>
                        <a:rPr lang="en-US" altLang="ko-KR" sz="1100" kern="0" spc="-15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29.7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억원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추진사항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실시계획인가 고시 완료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>
                        <a:latin typeface="경기천년바탕 Regular" pitchFamily="18" charset="-127"/>
                        <a:ea typeface="경기천년바탕 Regular" pitchFamily="18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지방도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359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우회도로 개설</a:t>
                      </a:r>
                      <a:endParaRPr lang="en-US" altLang="ko-KR" sz="1100" b="1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>
                        <a:lnSpc>
                          <a:spcPts val="1700"/>
                        </a:lnSpc>
                      </a:pPr>
                      <a:r>
                        <a:rPr lang="en-US" altLang="ko-KR" sz="12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위       치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교하동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743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번지 일원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규       모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50,483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㎡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, L=791m,</a:t>
                      </a:r>
                      <a:r>
                        <a:rPr lang="en-US" altLang="ko-KR" sz="1100" kern="0" spc="0" baseline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B=27m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algn="l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3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사        업        비     </a:t>
                      </a:r>
                      <a:r>
                        <a:rPr lang="en-US" altLang="ko-KR" sz="1100" kern="0" spc="-15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373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억원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추진사항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농지분야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협의 중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(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농림부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0575"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800" b="1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운정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4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동 행정복지센터 건립</a:t>
                      </a:r>
                      <a:endParaRPr lang="en-US" altLang="ko-KR" sz="1100" b="1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>
                        <a:lnSpc>
                          <a:spcPts val="1700"/>
                        </a:lnSpc>
                      </a:pPr>
                      <a:r>
                        <a:rPr lang="en-US" altLang="ko-KR" sz="12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위       치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야당동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54-1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번지 일원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규       모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19,064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㎡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algn="l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3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-        </a:t>
                      </a:r>
                      <a:r>
                        <a:rPr lang="ko-KR" altLang="en-US" sz="1100" kern="0" spc="-3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사        업        비     </a:t>
                      </a:r>
                      <a:r>
                        <a:rPr lang="en-US" altLang="ko-KR" sz="1100" kern="0" spc="-30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:     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301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추진사항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도시계획위원회 심의 완료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 smtClean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latinLnBrk="1"/>
                      <a:endParaRPr lang="ko-KR" altLang="en-US" sz="1600" dirty="0">
                        <a:latin typeface="경기천년바탕 Regular" pitchFamily="18" charset="-127"/>
                        <a:ea typeface="경기천년바탕 Regular" pitchFamily="18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en-US" altLang="ko-KR" sz="800" b="1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r>
                        <a:rPr lang="ko-KR" altLang="en-US" sz="1200" b="1" dirty="0" smtClean="0">
                          <a:latin typeface="+mn-ea"/>
                          <a:ea typeface="+mn-ea"/>
                          <a:cs typeface="맑은 고딕 Semilight" pitchFamily="50" charset="-127"/>
                        </a:rPr>
                        <a:t>상지공단진입도로 개설</a:t>
                      </a:r>
                      <a:endParaRPr lang="en-US" altLang="ko-KR" sz="1100" b="1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 latinLnBrk="1"/>
                      <a:endParaRPr lang="en-US" altLang="ko-KR" sz="400" b="0" dirty="0" smtClean="0">
                        <a:latin typeface="+mn-ea"/>
                        <a:ea typeface="+mn-ea"/>
                        <a:cs typeface="맑은 고딕 Semilight" pitchFamily="50" charset="-127"/>
                      </a:endParaRPr>
                    </a:p>
                    <a:p>
                      <a:pPr>
                        <a:lnSpc>
                          <a:spcPts val="1700"/>
                        </a:lnSpc>
                      </a:pPr>
                      <a:r>
                        <a:rPr lang="en-US" altLang="ko-KR" sz="12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위       치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조리읍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ko-KR" altLang="en-US" sz="1100" kern="0" spc="-100" dirty="0" err="1" smtClean="0">
                          <a:solidFill>
                            <a:srgbClr val="000000"/>
                          </a:solidFill>
                          <a:latin typeface="+mn-ea"/>
                        </a:rPr>
                        <a:t>능안리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1037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번지 일원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규       모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10,283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㎡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, L=589m,</a:t>
                      </a:r>
                      <a:r>
                        <a:rPr lang="en-US" altLang="ko-KR" sz="1100" kern="0" spc="0" baseline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B=10m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</a:t>
                      </a: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3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사        업        비     </a:t>
                      </a:r>
                      <a:r>
                        <a:rPr lang="en-US" altLang="ko-KR" sz="1100" kern="0" spc="-15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 </a:t>
                      </a:r>
                      <a:r>
                        <a:rPr lang="en-US" altLang="ko-KR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55.5</a:t>
                      </a:r>
                      <a:r>
                        <a:rPr lang="ko-KR" altLang="en-US" sz="1100" kern="0" spc="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억원</a:t>
                      </a:r>
                      <a:endParaRPr lang="en-US" altLang="ko-KR" sz="1100" kern="0" spc="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  <a:p>
                      <a:pPr lvl="0" fontAlgn="base">
                        <a:lnSpc>
                          <a:spcPts val="17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/>
                      </a:pP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 -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추진사항 </a:t>
                      </a:r>
                      <a:r>
                        <a:rPr lang="en-US" altLang="ko-KR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: </a:t>
                      </a:r>
                      <a:r>
                        <a:rPr lang="ko-KR" altLang="en-US" sz="1100" kern="0" spc="-100" dirty="0" smtClean="0">
                          <a:solidFill>
                            <a:srgbClr val="000000"/>
                          </a:solidFill>
                          <a:latin typeface="+mn-ea"/>
                        </a:rPr>
                        <a:t>실시계획인가 고시 완료</a:t>
                      </a:r>
                      <a:endParaRPr lang="en-US" altLang="ko-KR" sz="1100" kern="0" spc="-100" dirty="0" smtClean="0">
                        <a:solidFill>
                          <a:srgbClr val="000000"/>
                        </a:solidFill>
                        <a:latin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4877515"/>
                  </a:ext>
                </a:extLst>
              </a:tr>
            </a:tbl>
          </a:graphicData>
        </a:graphic>
      </p:graphicFrame>
      <p:sp>
        <p:nvSpPr>
          <p:cNvPr id="34" name="모서리가 둥근 직사각형 33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3-2.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도시계획시설 결정 추진 현황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4034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안전하고 편리한 도시공간 개선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3"/>
            <a:ext cx="8280920" cy="3098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유니버설디자인 사업</a:t>
            </a:r>
            <a:r>
              <a:rPr lang="en-US" altLang="ko-KR" sz="1600" b="1" dirty="0">
                <a:solidFill>
                  <a:srgbClr val="0000FF"/>
                </a:solidFill>
              </a:rPr>
              <a:t>(</a:t>
            </a:r>
            <a:r>
              <a:rPr lang="ko-KR" altLang="en-US" sz="1600" b="1" dirty="0">
                <a:solidFill>
                  <a:srgbClr val="0000FF"/>
                </a:solidFill>
              </a:rPr>
              <a:t>「희망의 </a:t>
            </a:r>
            <a:r>
              <a:rPr lang="en-US" altLang="ko-KR" sz="1600" b="1" dirty="0">
                <a:solidFill>
                  <a:srgbClr val="0000FF"/>
                </a:solidFill>
              </a:rPr>
              <a:t>ZIP</a:t>
            </a:r>
            <a:r>
              <a:rPr lang="ko-KR" altLang="en-US" sz="1600" b="1" dirty="0">
                <a:solidFill>
                  <a:srgbClr val="0000FF"/>
                </a:solidFill>
              </a:rPr>
              <a:t>」 파주시 </a:t>
            </a:r>
            <a:r>
              <a:rPr lang="ko-KR" altLang="en-US" sz="1600" b="1" dirty="0" err="1">
                <a:solidFill>
                  <a:srgbClr val="0000FF"/>
                </a:solidFill>
              </a:rPr>
              <a:t>무장애</a:t>
            </a:r>
            <a:r>
              <a:rPr lang="ko-KR" altLang="en-US" sz="1600" b="1" dirty="0">
                <a:solidFill>
                  <a:srgbClr val="0000FF"/>
                </a:solidFill>
              </a:rPr>
              <a:t> </a:t>
            </a:r>
            <a:r>
              <a:rPr lang="ko-KR" altLang="en-US" sz="1600" b="1" dirty="0" err="1">
                <a:solidFill>
                  <a:srgbClr val="0000FF"/>
                </a:solidFill>
              </a:rPr>
              <a:t>어린이집</a:t>
            </a:r>
            <a:r>
              <a:rPr lang="en-US" altLang="ko-KR" sz="1600" b="1" dirty="0" smtClean="0">
                <a:solidFill>
                  <a:srgbClr val="0000FF"/>
                </a:solidFill>
              </a:rPr>
              <a:t>)</a:t>
            </a:r>
            <a:endParaRPr kumimoji="1" lang="en-US" altLang="ko-KR" sz="1600" b="1" dirty="0">
              <a:solidFill>
                <a:srgbClr val="0000FF"/>
              </a:solidFill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40351" y="1660227"/>
            <a:ext cx="8064896" cy="2999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사업개요</a:t>
            </a:r>
            <a:endParaRPr lang="en-US" altLang="ko-KR" sz="12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</a:rPr>
              <a:t> - </a:t>
            </a:r>
            <a:r>
              <a:rPr lang="ko-KR" altLang="en-US" sz="1200" dirty="0" smtClean="0">
                <a:solidFill>
                  <a:prstClr val="black"/>
                </a:solidFill>
              </a:rPr>
              <a:t>위   치 </a:t>
            </a:r>
            <a:r>
              <a:rPr lang="en-US" altLang="ko-KR" sz="1200" dirty="0" smtClean="0">
                <a:solidFill>
                  <a:prstClr val="black"/>
                </a:solidFill>
              </a:rPr>
              <a:t>: </a:t>
            </a:r>
            <a:r>
              <a:rPr lang="ko-KR" altLang="en-US" sz="1200" dirty="0" smtClean="0">
                <a:solidFill>
                  <a:prstClr val="black"/>
                </a:solidFill>
              </a:rPr>
              <a:t>시립</a:t>
            </a:r>
            <a:r>
              <a:rPr lang="en-US" altLang="ko-KR" sz="1200" dirty="0" smtClean="0">
                <a:solidFill>
                  <a:prstClr val="black"/>
                </a:solidFill>
              </a:rPr>
              <a:t>, 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큰나무</a:t>
            </a:r>
            <a:r>
              <a:rPr lang="ko-KR" altLang="en-US" sz="1200" dirty="0" smtClean="0">
                <a:solidFill>
                  <a:prstClr val="black"/>
                </a:solidFill>
              </a:rPr>
              <a:t> 희망 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어린이집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</a:t>
            </a:r>
            <a:r>
              <a:rPr lang="ko-KR" altLang="en-US" sz="1200" dirty="0">
                <a:solidFill>
                  <a:prstClr val="black"/>
                </a:solidFill>
              </a:rPr>
              <a:t>기   간 </a:t>
            </a:r>
            <a:r>
              <a:rPr lang="en-US" altLang="ko-KR" sz="1200" dirty="0">
                <a:solidFill>
                  <a:prstClr val="black"/>
                </a:solidFill>
              </a:rPr>
              <a:t>: 2024. 1. ~ 12. (1</a:t>
            </a:r>
            <a:r>
              <a:rPr lang="ko-KR" altLang="en-US" sz="1200" dirty="0">
                <a:solidFill>
                  <a:prstClr val="black"/>
                </a:solidFill>
              </a:rPr>
              <a:t>년간</a:t>
            </a:r>
            <a:r>
              <a:rPr lang="en-US" altLang="ko-KR" sz="1200" dirty="0">
                <a:solidFill>
                  <a:prstClr val="black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</a:rPr>
              <a:t> - </a:t>
            </a:r>
            <a:r>
              <a:rPr lang="ko-KR" altLang="en-US" sz="1200" dirty="0">
                <a:solidFill>
                  <a:prstClr val="black"/>
                </a:solidFill>
              </a:rPr>
              <a:t>사업비 </a:t>
            </a:r>
            <a:r>
              <a:rPr lang="en-US" altLang="ko-KR" sz="1200" dirty="0">
                <a:solidFill>
                  <a:prstClr val="black"/>
                </a:solidFill>
              </a:rPr>
              <a:t>: 500</a:t>
            </a:r>
            <a:r>
              <a:rPr lang="ko-KR" altLang="en-US" sz="1200" dirty="0">
                <a:solidFill>
                  <a:prstClr val="black"/>
                </a:solidFill>
              </a:rPr>
              <a:t>백만원</a:t>
            </a:r>
            <a:r>
              <a:rPr lang="en-US" altLang="ko-KR" sz="1200" dirty="0">
                <a:solidFill>
                  <a:prstClr val="black"/>
                </a:solidFill>
              </a:rPr>
              <a:t>(</a:t>
            </a:r>
            <a:r>
              <a:rPr lang="ko-KR" altLang="en-US" sz="1200" dirty="0">
                <a:solidFill>
                  <a:prstClr val="black"/>
                </a:solidFill>
              </a:rPr>
              <a:t>도비</a:t>
            </a:r>
            <a:r>
              <a:rPr lang="en-US" altLang="ko-KR" sz="1200" dirty="0">
                <a:solidFill>
                  <a:prstClr val="black"/>
                </a:solidFill>
              </a:rPr>
              <a:t> 150, </a:t>
            </a:r>
            <a:r>
              <a:rPr lang="ko-KR" altLang="en-US" sz="1200" dirty="0">
                <a:solidFill>
                  <a:prstClr val="black"/>
                </a:solidFill>
              </a:rPr>
              <a:t>시비 </a:t>
            </a:r>
            <a:r>
              <a:rPr lang="en-US" altLang="ko-KR" sz="1200" dirty="0">
                <a:solidFill>
                  <a:prstClr val="black"/>
                </a:solidFill>
              </a:rPr>
              <a:t>350</a:t>
            </a:r>
            <a:r>
              <a:rPr lang="en-US" altLang="ko-KR" sz="1200" dirty="0" smtClean="0">
                <a:solidFill>
                  <a:prstClr val="black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200" b="1" dirty="0">
                <a:solidFill>
                  <a:prstClr val="black"/>
                </a:solidFill>
              </a:rPr>
              <a:t> </a:t>
            </a:r>
            <a:r>
              <a:rPr kumimoji="1" lang="en-US" altLang="ko-KR" sz="1200" dirty="0" smtClean="0">
                <a:solidFill>
                  <a:prstClr val="black"/>
                </a:solidFill>
              </a:rPr>
              <a:t>- </a:t>
            </a:r>
            <a:r>
              <a:rPr kumimoji="1" lang="ko-KR" altLang="en-US" sz="1200" dirty="0" err="1" smtClean="0">
                <a:solidFill>
                  <a:prstClr val="black"/>
                </a:solidFill>
              </a:rPr>
              <a:t>사업량</a:t>
            </a:r>
            <a:r>
              <a:rPr kumimoji="1" lang="ko-KR" altLang="en-US" sz="1200" dirty="0" smtClean="0">
                <a:solidFill>
                  <a:prstClr val="black"/>
                </a:solidFill>
              </a:rPr>
              <a:t> </a:t>
            </a:r>
            <a:r>
              <a:rPr kumimoji="1" lang="en-US" altLang="ko-KR" sz="1200" dirty="0" smtClean="0">
                <a:solidFill>
                  <a:prstClr val="black"/>
                </a:solidFill>
              </a:rPr>
              <a:t>: </a:t>
            </a:r>
            <a:r>
              <a:rPr lang="ko-KR" altLang="en-US" sz="1200" dirty="0" smtClean="0">
                <a:solidFill>
                  <a:prstClr val="black"/>
                </a:solidFill>
              </a:rPr>
              <a:t>연면적 </a:t>
            </a:r>
            <a:r>
              <a:rPr lang="en-US" altLang="ko-KR" sz="1200" dirty="0">
                <a:solidFill>
                  <a:prstClr val="black"/>
                </a:solidFill>
              </a:rPr>
              <a:t>399.16</a:t>
            </a:r>
            <a:r>
              <a:rPr lang="ko-KR" altLang="en-US" sz="1200" dirty="0" smtClean="0"/>
              <a:t>㎡</a:t>
            </a:r>
            <a:endParaRPr kumimoji="1" lang="en-US" altLang="ko-KR" sz="1200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>
                <a:latin typeface="+mj-lt"/>
              </a:rPr>
              <a:t> </a:t>
            </a:r>
            <a:r>
              <a:rPr kumimoji="1" lang="ko-KR" altLang="en-US" sz="1200" b="1" dirty="0" smtClean="0">
                <a:latin typeface="+mj-lt"/>
              </a:rPr>
              <a:t>사업내용</a:t>
            </a:r>
            <a:endParaRPr kumimoji="1" lang="en-US" altLang="ko-KR" sz="12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</a:rPr>
              <a:t> - </a:t>
            </a:r>
            <a:r>
              <a:rPr lang="ko-KR" altLang="en-US" sz="1200" dirty="0" smtClean="0">
                <a:solidFill>
                  <a:prstClr val="black"/>
                </a:solidFill>
              </a:rPr>
              <a:t>장애아동의 이동편의 증진 및 안전한 시설 여건 개선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- 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장애아동의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심리안정을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 위한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감각자극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 치료실 개선</a:t>
            </a:r>
            <a:endParaRPr kumimoji="1" lang="en-US" altLang="ko-KR" sz="1200" dirty="0" smtClean="0">
              <a:solidFill>
                <a:prstClr val="black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-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무장애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통합놀이터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 조성을 통한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차별없는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 환경개선</a:t>
            </a:r>
            <a:endParaRPr kumimoji="1" lang="en-US" altLang="ko-KR" sz="1200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>
                <a:latin typeface="+mj-lt"/>
              </a:rPr>
              <a:t> </a:t>
            </a:r>
            <a:r>
              <a:rPr kumimoji="1" lang="ko-KR" altLang="en-US" sz="1200" b="1" dirty="0" smtClean="0">
                <a:latin typeface="+mj-lt"/>
              </a:rPr>
              <a:t>추진현황 및 계획</a:t>
            </a:r>
            <a:endParaRPr kumimoji="1" lang="en-US" altLang="ko-KR" sz="12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endParaRPr kumimoji="1" lang="en-US" altLang="ko-KR" sz="12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endParaRPr kumimoji="1" lang="en-US" altLang="ko-KR" sz="1400" b="1" dirty="0">
              <a:latin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90647" y="4221290"/>
            <a:ext cx="858018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경기도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</a:rPr>
              <a:t>공모선정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1705180" y="4311499"/>
            <a:ext cx="175964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1935783" y="4221290"/>
            <a:ext cx="797917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본예산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추경예산</a:t>
            </a:r>
            <a:endParaRPr lang="en-US" altLang="ko-KR" sz="1000" b="1" dirty="0" smtClean="0">
              <a:solidFill>
                <a:schemeClr val="tx1"/>
              </a:solidFill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014141" y="4221290"/>
            <a:ext cx="896285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주민협의체 구성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9" name="오른쪽 화살표 28"/>
          <p:cNvSpPr/>
          <p:nvPr/>
        </p:nvSpPr>
        <p:spPr>
          <a:xfrm>
            <a:off x="2789750" y="4311499"/>
            <a:ext cx="175964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오른쪽 화살표 29"/>
          <p:cNvSpPr/>
          <p:nvPr/>
        </p:nvSpPr>
        <p:spPr>
          <a:xfrm>
            <a:off x="3992364" y="4311499"/>
            <a:ext cx="183109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4207174" y="4221290"/>
            <a:ext cx="847629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spc="-150" dirty="0" smtClean="0">
                <a:solidFill>
                  <a:schemeClr val="tx1"/>
                </a:solidFill>
              </a:rPr>
              <a:t>설계 및 공사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발주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795661" y="4506243"/>
            <a:ext cx="842389" cy="368824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(’23. 9. 4.)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740374" y="4503060"/>
            <a:ext cx="1225340" cy="368824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(’23. 12. /’24. 5.)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3117876" y="4507182"/>
            <a:ext cx="690225" cy="368824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(’24. 5.)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4176772" y="4512316"/>
            <a:ext cx="885596" cy="359568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(’24. 6.)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6" name="오른쪽 화살표 35"/>
          <p:cNvSpPr/>
          <p:nvPr/>
        </p:nvSpPr>
        <p:spPr>
          <a:xfrm>
            <a:off x="5083747" y="4311499"/>
            <a:ext cx="183109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모서리가 둥근 직사각형 36"/>
          <p:cNvSpPr/>
          <p:nvPr/>
        </p:nvSpPr>
        <p:spPr>
          <a:xfrm>
            <a:off x="5273631" y="4221290"/>
            <a:ext cx="1026561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디자인개발 및  실시설계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5344113" y="4512316"/>
            <a:ext cx="885596" cy="359568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(’24. 6. ~9.)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8024" y="1491630"/>
            <a:ext cx="2641956" cy="14877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3886" y="2620121"/>
            <a:ext cx="1861385" cy="1310227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7" name="오른쪽 화살표 26"/>
          <p:cNvSpPr/>
          <p:nvPr/>
        </p:nvSpPr>
        <p:spPr>
          <a:xfrm>
            <a:off x="6353520" y="4311499"/>
            <a:ext cx="183109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6543404" y="4221290"/>
            <a:ext cx="1026561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도 디자인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위원회 심의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6613886" y="4512316"/>
            <a:ext cx="885596" cy="359568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(’24. 10.)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56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7610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안전하고 편리한 도시공간 개선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3"/>
            <a:ext cx="8280920" cy="3098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범죄예방 도시환경디자인 사업</a:t>
            </a:r>
            <a:r>
              <a:rPr lang="en-US" altLang="ko-KR" sz="1600" b="1" dirty="0">
                <a:solidFill>
                  <a:srgbClr val="0000FF"/>
                </a:solidFill>
              </a:rPr>
              <a:t>(</a:t>
            </a:r>
            <a:r>
              <a:rPr lang="ko-KR" altLang="en-US" sz="1600" b="1" dirty="0" smtClean="0">
                <a:solidFill>
                  <a:srgbClr val="0000FF"/>
                </a:solidFill>
              </a:rPr>
              <a:t>「파주</a:t>
            </a:r>
            <a:r>
              <a:rPr lang="en-US" altLang="ko-KR" sz="1600" b="1" dirty="0" smtClean="0">
                <a:solidFill>
                  <a:srgbClr val="0000FF"/>
                </a:solidFill>
              </a:rPr>
              <a:t>, </a:t>
            </a:r>
            <a:r>
              <a:rPr lang="ko-KR" altLang="en-US" sz="1600" b="1" dirty="0" err="1" smtClean="0">
                <a:solidFill>
                  <a:srgbClr val="0000FF"/>
                </a:solidFill>
              </a:rPr>
              <a:t>동산길</a:t>
            </a:r>
            <a:r>
              <a:rPr lang="ko-KR" altLang="en-US" sz="1600" b="1" dirty="0" smtClean="0">
                <a:solidFill>
                  <a:srgbClr val="0000FF"/>
                </a:solidFill>
              </a:rPr>
              <a:t> 안심네트워크 조성」</a:t>
            </a:r>
            <a:r>
              <a:rPr lang="en-US" altLang="ko-KR" sz="1600" b="1" dirty="0" smtClean="0">
                <a:solidFill>
                  <a:srgbClr val="0000FF"/>
                </a:solidFill>
              </a:rPr>
              <a:t>)</a:t>
            </a:r>
            <a:endParaRPr kumimoji="1" lang="en-US" altLang="ko-KR" sz="1600" b="1" dirty="0">
              <a:solidFill>
                <a:srgbClr val="0000FF"/>
              </a:solidFill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40351" y="1491630"/>
            <a:ext cx="8064896" cy="2999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사업개요</a:t>
            </a:r>
            <a:endParaRPr lang="en-US" altLang="ko-KR" sz="12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</a:rPr>
              <a:t> - </a:t>
            </a:r>
            <a:r>
              <a:rPr lang="ko-KR" altLang="en-US" sz="1200" dirty="0" smtClean="0">
                <a:solidFill>
                  <a:prstClr val="black"/>
                </a:solidFill>
              </a:rPr>
              <a:t>위   치 </a:t>
            </a:r>
            <a:r>
              <a:rPr lang="en-US" altLang="ko-KR" sz="1200" dirty="0" smtClean="0">
                <a:solidFill>
                  <a:prstClr val="black"/>
                </a:solidFill>
              </a:rPr>
              <a:t>: 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금촌</a:t>
            </a:r>
            <a:r>
              <a:rPr lang="en-US" altLang="ko-KR" sz="1200" dirty="0" smtClean="0">
                <a:solidFill>
                  <a:prstClr val="black"/>
                </a:solidFill>
              </a:rPr>
              <a:t>1</a:t>
            </a:r>
            <a:r>
              <a:rPr lang="ko-KR" altLang="en-US" sz="1200" dirty="0" smtClean="0">
                <a:solidFill>
                  <a:prstClr val="black"/>
                </a:solidFill>
              </a:rPr>
              <a:t>동 동산</a:t>
            </a:r>
            <a:r>
              <a:rPr lang="en-US" altLang="ko-KR" sz="1200" dirty="0" smtClean="0">
                <a:solidFill>
                  <a:prstClr val="black"/>
                </a:solidFill>
              </a:rPr>
              <a:t>3</a:t>
            </a:r>
            <a:r>
              <a:rPr lang="ko-KR" altLang="en-US" sz="1200" dirty="0" smtClean="0">
                <a:solidFill>
                  <a:prstClr val="black"/>
                </a:solidFill>
              </a:rPr>
              <a:t>길 일원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- </a:t>
            </a:r>
            <a:r>
              <a:rPr lang="ko-KR" altLang="en-US" sz="1200" dirty="0">
                <a:solidFill>
                  <a:prstClr val="black"/>
                </a:solidFill>
              </a:rPr>
              <a:t>기   간 </a:t>
            </a:r>
            <a:r>
              <a:rPr lang="en-US" altLang="ko-KR" sz="1200" dirty="0">
                <a:solidFill>
                  <a:prstClr val="black"/>
                </a:solidFill>
              </a:rPr>
              <a:t>: 2024. 1. ~ 12. (1</a:t>
            </a:r>
            <a:r>
              <a:rPr lang="ko-KR" altLang="en-US" sz="1200" dirty="0">
                <a:solidFill>
                  <a:prstClr val="black"/>
                </a:solidFill>
              </a:rPr>
              <a:t>년간</a:t>
            </a:r>
            <a:r>
              <a:rPr lang="en-US" altLang="ko-KR" sz="1200" dirty="0">
                <a:solidFill>
                  <a:prstClr val="black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prstClr val="black"/>
                </a:solidFill>
              </a:rPr>
              <a:t> - </a:t>
            </a:r>
            <a:r>
              <a:rPr lang="ko-KR" altLang="en-US" sz="1200" dirty="0">
                <a:solidFill>
                  <a:prstClr val="black"/>
                </a:solidFill>
              </a:rPr>
              <a:t>사업비 </a:t>
            </a:r>
            <a:r>
              <a:rPr lang="en-US" altLang="ko-KR" sz="1200" dirty="0">
                <a:solidFill>
                  <a:prstClr val="black"/>
                </a:solidFill>
              </a:rPr>
              <a:t>: 500</a:t>
            </a:r>
            <a:r>
              <a:rPr lang="ko-KR" altLang="en-US" sz="1200" dirty="0">
                <a:solidFill>
                  <a:prstClr val="black"/>
                </a:solidFill>
              </a:rPr>
              <a:t>백만원</a:t>
            </a:r>
            <a:r>
              <a:rPr lang="en-US" altLang="ko-KR" sz="1200" dirty="0">
                <a:solidFill>
                  <a:prstClr val="black"/>
                </a:solidFill>
              </a:rPr>
              <a:t>(</a:t>
            </a:r>
            <a:r>
              <a:rPr lang="ko-KR" altLang="en-US" sz="1200" dirty="0">
                <a:solidFill>
                  <a:prstClr val="black"/>
                </a:solidFill>
              </a:rPr>
              <a:t>도비</a:t>
            </a:r>
            <a:r>
              <a:rPr lang="en-US" altLang="ko-KR" sz="1200" dirty="0">
                <a:solidFill>
                  <a:prstClr val="black"/>
                </a:solidFill>
              </a:rPr>
              <a:t> 150, </a:t>
            </a:r>
            <a:r>
              <a:rPr lang="ko-KR" altLang="en-US" sz="1200" dirty="0">
                <a:solidFill>
                  <a:prstClr val="black"/>
                </a:solidFill>
              </a:rPr>
              <a:t>시비 </a:t>
            </a:r>
            <a:r>
              <a:rPr lang="en-US" altLang="ko-KR" sz="1200" dirty="0">
                <a:solidFill>
                  <a:prstClr val="black"/>
                </a:solidFill>
              </a:rPr>
              <a:t>350</a:t>
            </a:r>
            <a:r>
              <a:rPr lang="en-US" altLang="ko-KR" sz="1200" dirty="0" smtClean="0">
                <a:solidFill>
                  <a:prstClr val="black"/>
                </a:solidFill>
              </a:rPr>
              <a:t>)</a:t>
            </a:r>
            <a:endParaRPr kumimoji="1" lang="en-US" altLang="ko-KR" sz="12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>
                <a:latin typeface="+mj-lt"/>
              </a:rPr>
              <a:t> </a:t>
            </a:r>
            <a:r>
              <a:rPr kumimoji="1" lang="ko-KR" altLang="en-US" sz="1200" b="1" dirty="0" smtClean="0">
                <a:latin typeface="+mj-lt"/>
              </a:rPr>
              <a:t>사업내용</a:t>
            </a:r>
            <a:endParaRPr kumimoji="1" lang="en-US" altLang="ko-KR" sz="12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prstClr val="black"/>
                </a:solidFill>
              </a:rPr>
              <a:t> - </a:t>
            </a:r>
            <a:r>
              <a:rPr lang="ko-KR" altLang="en-US" sz="1200" dirty="0" err="1" smtClean="0">
                <a:solidFill>
                  <a:prstClr val="black"/>
                </a:solidFill>
              </a:rPr>
              <a:t>금촌</a:t>
            </a:r>
            <a:r>
              <a:rPr lang="en-US" altLang="ko-KR" sz="1200" dirty="0" smtClean="0">
                <a:solidFill>
                  <a:prstClr val="black"/>
                </a:solidFill>
              </a:rPr>
              <a:t>1</a:t>
            </a:r>
            <a:r>
              <a:rPr lang="ko-KR" altLang="en-US" sz="1200" dirty="0" smtClean="0">
                <a:solidFill>
                  <a:prstClr val="black"/>
                </a:solidFill>
              </a:rPr>
              <a:t>동 다세대 밀집 지역에 대한 범죄예방 환경 설계</a:t>
            </a:r>
            <a:endParaRPr lang="en-US" altLang="ko-KR" sz="12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 - 1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인 가구 고립과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범죄위협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 문제 개선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(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침입범죄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노상범죄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폭력범죄 등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200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- (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예시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)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조명설치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, CCTV·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방범벨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 통합구축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방범펜스</a:t>
            </a:r>
            <a:r>
              <a:rPr kumimoji="1" lang="en-US" altLang="ko-KR" sz="1200" dirty="0" smtClean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200" dirty="0" err="1" smtClean="0">
                <a:solidFill>
                  <a:prstClr val="black"/>
                </a:solidFill>
                <a:latin typeface="+mj-lt"/>
              </a:rPr>
              <a:t>보차분리</a:t>
            </a:r>
            <a:r>
              <a:rPr kumimoji="1" lang="ko-KR" altLang="en-US" sz="1200" dirty="0" smtClean="0">
                <a:solidFill>
                  <a:prstClr val="black"/>
                </a:solidFill>
                <a:latin typeface="+mj-lt"/>
              </a:rPr>
              <a:t> 등</a:t>
            </a:r>
            <a:endParaRPr kumimoji="1" lang="en-US" altLang="ko-KR" sz="1200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200" b="1" dirty="0" smtClean="0">
                <a:latin typeface="+mj-lt"/>
              </a:rPr>
              <a:t> </a:t>
            </a:r>
            <a:r>
              <a:rPr kumimoji="1" lang="ko-KR" altLang="en-US" sz="1200" b="1" dirty="0" smtClean="0">
                <a:latin typeface="+mj-lt"/>
              </a:rPr>
              <a:t>추진현황 및 계획</a:t>
            </a:r>
            <a:endParaRPr kumimoji="1" lang="en-US" altLang="ko-KR" sz="12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endParaRPr kumimoji="1" lang="en-US" altLang="ko-KR" sz="12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endParaRPr kumimoji="1" lang="en-US" altLang="ko-KR" sz="1400" b="1" dirty="0">
              <a:latin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90647" y="4025814"/>
            <a:ext cx="858018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경기도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</a:rPr>
              <a:t>공모선정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1705180" y="4116023"/>
            <a:ext cx="175964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1935783" y="4025814"/>
            <a:ext cx="797917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본예산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추경예산</a:t>
            </a:r>
            <a:endParaRPr lang="en-US" altLang="ko-KR" sz="1000" b="1" dirty="0" smtClean="0">
              <a:solidFill>
                <a:schemeClr val="tx1"/>
              </a:solidFill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038354" y="4025814"/>
            <a:ext cx="896285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디자인개발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용역 착수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9" name="오른쪽 화살표 28"/>
          <p:cNvSpPr/>
          <p:nvPr/>
        </p:nvSpPr>
        <p:spPr>
          <a:xfrm>
            <a:off x="2789750" y="4116023"/>
            <a:ext cx="175964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699146" y="4303682"/>
            <a:ext cx="1029761" cy="368824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(’23. 9. 14.)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740374" y="4307584"/>
            <a:ext cx="1225340" cy="368824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(’23. 12. /’24. 5.)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3024284" y="4311706"/>
            <a:ext cx="924425" cy="368824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(’24. 5. 21.)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6" name="오른쪽 화살표 35"/>
          <p:cNvSpPr/>
          <p:nvPr/>
        </p:nvSpPr>
        <p:spPr>
          <a:xfrm>
            <a:off x="4022752" y="4116023"/>
            <a:ext cx="183109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모서리가 둥근 직사각형 36"/>
          <p:cNvSpPr/>
          <p:nvPr/>
        </p:nvSpPr>
        <p:spPr>
          <a:xfrm>
            <a:off x="4261410" y="4025814"/>
            <a:ext cx="1026561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디자인개발 및  실시설계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4309980" y="4316840"/>
            <a:ext cx="929421" cy="359568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(’24. 5. ~9.)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118" y="1491630"/>
            <a:ext cx="2641768" cy="14877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886" y="2707044"/>
            <a:ext cx="1861385" cy="1136381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7" name="오른쪽 화살표 26"/>
          <p:cNvSpPr/>
          <p:nvPr/>
        </p:nvSpPr>
        <p:spPr>
          <a:xfrm>
            <a:off x="5341299" y="4116023"/>
            <a:ext cx="183109" cy="16019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5531183" y="4025814"/>
            <a:ext cx="1026561" cy="368824"/>
          </a:xfrm>
          <a:prstGeom prst="roundRect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도 디자인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위원회 심의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5601665" y="4316840"/>
            <a:ext cx="885596" cy="359568"/>
          </a:xfrm>
          <a:prstGeom prst="round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(’24. 9.)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89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군사시설 보호구역 규제완화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도시계획과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0"/>
            <a:ext cx="8280920" cy="27400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❙파주시 군사시설 보호구역 현황</a:t>
            </a:r>
            <a:endParaRPr lang="ko-KR" altLang="en-US" sz="1400" baseline="50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83396" y="2510033"/>
            <a:ext cx="7933020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>
                <a:latin typeface="+mj-lt"/>
              </a:rPr>
              <a:t> </a:t>
            </a:r>
            <a:r>
              <a:rPr kumimoji="1" lang="ko-KR" altLang="en-US" sz="1200" b="1" dirty="0" err="1" smtClean="0">
                <a:latin typeface="+mj-lt"/>
              </a:rPr>
              <a:t>통제보호</a:t>
            </a:r>
            <a:r>
              <a:rPr kumimoji="1" lang="ko-KR" altLang="en-US" sz="1200" b="1" dirty="0" smtClean="0">
                <a:latin typeface="+mj-lt"/>
              </a:rPr>
              <a:t> </a:t>
            </a:r>
            <a:r>
              <a:rPr kumimoji="1" lang="en-US" altLang="ko-KR" sz="1200" b="1" dirty="0" smtClean="0">
                <a:latin typeface="+mj-lt"/>
              </a:rPr>
              <a:t>: </a:t>
            </a:r>
            <a:r>
              <a:rPr kumimoji="1" lang="ko-KR" altLang="en-US" sz="1200" b="1" dirty="0" smtClean="0">
                <a:latin typeface="+mj-lt"/>
              </a:rPr>
              <a:t>출입</a:t>
            </a:r>
            <a:r>
              <a:rPr kumimoji="1" lang="en-US" altLang="ko-KR" sz="1200" b="1" dirty="0" smtClean="0">
                <a:latin typeface="+mj-lt"/>
              </a:rPr>
              <a:t>, </a:t>
            </a:r>
            <a:r>
              <a:rPr kumimoji="1" lang="ko-KR" altLang="en-US" sz="1200" b="1" dirty="0" smtClean="0">
                <a:latin typeface="+mj-lt"/>
              </a:rPr>
              <a:t>건축 신축 원칙 금지 </a:t>
            </a:r>
            <a:r>
              <a:rPr kumimoji="1" lang="en-US" altLang="ko-KR" sz="1200" b="1" dirty="0" smtClean="0">
                <a:latin typeface="+mj-lt"/>
              </a:rPr>
              <a:t>(25.5%)</a:t>
            </a:r>
            <a:r>
              <a:rPr kumimoji="1" lang="en-US" altLang="ko-KR" sz="1000" b="1" dirty="0" smtClean="0">
                <a:latin typeface="+mj-lt"/>
              </a:rPr>
              <a:t> </a:t>
            </a:r>
            <a:r>
              <a:rPr kumimoji="1" lang="en-US" altLang="ko-KR" sz="1400" b="1" baseline="14000" dirty="0" smtClean="0">
                <a:latin typeface="+mj-lt"/>
              </a:rPr>
              <a:t>*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baseline="14000" dirty="0">
                <a:latin typeface="+mj-lt"/>
              </a:rPr>
              <a:t> </a:t>
            </a:r>
            <a:r>
              <a:rPr kumimoji="1" lang="ko-KR" altLang="en-US" sz="1200" b="1" dirty="0" err="1" smtClean="0">
                <a:latin typeface="+mj-ea"/>
              </a:rPr>
              <a:t>제한보호</a:t>
            </a:r>
            <a:r>
              <a:rPr kumimoji="1" lang="ko-KR" altLang="en-US" sz="1200" b="1" dirty="0" smtClean="0">
                <a:latin typeface="+mj-ea"/>
              </a:rPr>
              <a:t> </a:t>
            </a:r>
            <a:r>
              <a:rPr kumimoji="1" lang="en-US" altLang="ko-KR" sz="1200" b="1" dirty="0" smtClean="0">
                <a:latin typeface="+mj-ea"/>
              </a:rPr>
              <a:t>: </a:t>
            </a:r>
            <a:r>
              <a:rPr kumimoji="1" lang="ko-KR" altLang="en-US" sz="1200" b="1" dirty="0" smtClean="0">
                <a:latin typeface="+mj-ea"/>
              </a:rPr>
              <a:t>개발</a:t>
            </a:r>
            <a:r>
              <a:rPr kumimoji="1" lang="en-US" altLang="ko-KR" sz="1200" b="1" dirty="0" smtClean="0">
                <a:latin typeface="+mj-ea"/>
              </a:rPr>
              <a:t>·</a:t>
            </a:r>
            <a:r>
              <a:rPr kumimoji="1" lang="ko-KR" altLang="en-US" sz="1200" b="1" dirty="0" smtClean="0">
                <a:latin typeface="+mj-ea"/>
              </a:rPr>
              <a:t>건축 행위시 군 동의 필요 </a:t>
            </a:r>
            <a:r>
              <a:rPr kumimoji="1" lang="en-US" altLang="ko-KR" sz="1200" b="1" dirty="0" smtClean="0">
                <a:latin typeface="+mj-ea"/>
              </a:rPr>
              <a:t>(62.2%)</a:t>
            </a:r>
            <a:r>
              <a:rPr kumimoji="1" lang="en-US" altLang="ko-KR" sz="1200" b="1" baseline="14000" dirty="0" smtClean="0"/>
              <a:t> </a:t>
            </a:r>
            <a:r>
              <a:rPr kumimoji="1" lang="en-US" altLang="ko-KR" sz="1200" b="1" baseline="14000" dirty="0"/>
              <a:t>*</a:t>
            </a:r>
            <a:r>
              <a:rPr kumimoji="1" lang="en-US" altLang="ko-KR" sz="1200" b="1" dirty="0" smtClean="0">
                <a:latin typeface="+mj-ea"/>
              </a:rPr>
              <a:t>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</a:t>
            </a:r>
            <a:r>
              <a:rPr kumimoji="1" lang="ko-KR" altLang="en-US" sz="1200" b="1" dirty="0" err="1" smtClean="0"/>
              <a:t>위탁지역</a:t>
            </a: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: </a:t>
            </a:r>
            <a:r>
              <a:rPr kumimoji="1" lang="ko-KR" altLang="en-US" sz="1200" b="1" dirty="0" smtClean="0"/>
              <a:t>위탁 높이 이하 개발</a:t>
            </a:r>
            <a:r>
              <a:rPr kumimoji="1" lang="en-US" altLang="ko-KR" sz="1200" b="1" dirty="0">
                <a:latin typeface="+mj-ea"/>
              </a:rPr>
              <a:t> </a:t>
            </a:r>
            <a:r>
              <a:rPr kumimoji="1" lang="en-US" altLang="ko-KR" sz="1200" b="1" dirty="0" smtClean="0">
                <a:latin typeface="+mj-ea"/>
              </a:rPr>
              <a:t>· </a:t>
            </a:r>
            <a:r>
              <a:rPr kumimoji="1" lang="ko-KR" altLang="en-US" sz="1200" b="1" dirty="0" smtClean="0">
                <a:latin typeface="+mj-ea"/>
              </a:rPr>
              <a:t>건축 행위시 군 동의 불요 </a:t>
            </a:r>
            <a:r>
              <a:rPr kumimoji="1" lang="en-US" altLang="ko-KR" sz="1200" b="1" dirty="0" smtClean="0">
                <a:latin typeface="+mj-ea"/>
              </a:rPr>
              <a:t>(9.7%)</a:t>
            </a:r>
            <a:r>
              <a:rPr kumimoji="1" lang="en-US" altLang="ko-KR" sz="1200" b="1" baseline="14000" dirty="0" smtClean="0"/>
              <a:t> </a:t>
            </a:r>
            <a:r>
              <a:rPr kumimoji="1" lang="en-US" altLang="ko-KR" sz="1200" b="1" baseline="14000" dirty="0"/>
              <a:t>* </a:t>
            </a:r>
            <a:r>
              <a:rPr kumimoji="1" lang="en-US" altLang="ko-KR" sz="1200" b="1" baseline="14000" dirty="0" smtClean="0"/>
              <a:t>                 </a:t>
            </a:r>
            <a:r>
              <a:rPr kumimoji="1" lang="en-US" altLang="ko-KR" sz="1200" b="1" baseline="14000" dirty="0"/>
              <a:t>* </a:t>
            </a:r>
            <a:r>
              <a:rPr kumimoji="1" lang="ko-KR" altLang="en-US" sz="1400" b="1" baseline="14000" dirty="0"/>
              <a:t>파주시 행정구역 면적 </a:t>
            </a:r>
            <a:r>
              <a:rPr kumimoji="1" lang="en-US" altLang="ko-KR" sz="1400" b="1" baseline="14000" dirty="0"/>
              <a:t>673.86</a:t>
            </a:r>
            <a:r>
              <a:rPr lang="ko-KR" altLang="en-US" sz="1400" baseline="14000" dirty="0"/>
              <a:t>㎢ </a:t>
            </a:r>
            <a:r>
              <a:rPr lang="ko-KR" altLang="en-US" sz="1400" b="1" baseline="14000" dirty="0" smtClean="0"/>
              <a:t>대비 비율</a:t>
            </a:r>
            <a:endParaRPr kumimoji="1" lang="en-US" altLang="ko-KR" sz="1100" b="1" baseline="14000" dirty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385958"/>
              </p:ext>
            </p:extLst>
          </p:nvPr>
        </p:nvGraphicFramePr>
        <p:xfrm>
          <a:off x="388153" y="1442393"/>
          <a:ext cx="8034179" cy="10573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8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84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96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54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460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98410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dirty="0" smtClean="0"/>
                        <a:t>행정구역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/>
                        <a:t>㎢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/>
                    </a:p>
                  </a:txBody>
                  <a:tcPr marL="91449" marR="91449" anchor="ctr"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/>
                        <a:t>해제지역</a:t>
                      </a:r>
                      <a:r>
                        <a:rPr lang="en-US" altLang="ko-KR" sz="1100" b="1" dirty="0"/>
                        <a:t>(</a:t>
                      </a:r>
                      <a:r>
                        <a:rPr lang="ko-KR" altLang="en-US" sz="1100" b="1" dirty="0"/>
                        <a:t>㎢</a:t>
                      </a:r>
                      <a:r>
                        <a:rPr lang="en-US" altLang="ko-KR" sz="1100" b="1" dirty="0" smtClean="0"/>
                        <a:t>)</a:t>
                      </a:r>
                    </a:p>
                    <a:p>
                      <a:pPr algn="ctr" latinLnBrk="1">
                        <a:defRPr/>
                      </a:pPr>
                      <a:r>
                        <a:rPr lang="en-US" altLang="ko-KR" sz="1100" b="1" dirty="0" smtClean="0"/>
                        <a:t>(12.3%)</a:t>
                      </a:r>
                      <a:endParaRPr lang="ko-KR" altLang="en-US" sz="1100" b="1" dirty="0"/>
                    </a:p>
                  </a:txBody>
                  <a:tcPr marL="91449" marR="91449" anchor="ctr"/>
                </a:tc>
                <a:tc gridSpan="4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/>
                        <a:t>군사시설 보호구역</a:t>
                      </a:r>
                      <a:r>
                        <a:rPr lang="en-US" altLang="ko-KR" sz="1100" b="1" dirty="0"/>
                        <a:t>(</a:t>
                      </a:r>
                      <a:r>
                        <a:rPr lang="ko-KR" altLang="en-US" sz="1100" b="1" dirty="0"/>
                        <a:t>㎢</a:t>
                      </a:r>
                      <a:r>
                        <a:rPr lang="en-US" altLang="ko-KR" sz="1100" b="1" dirty="0" smtClean="0"/>
                        <a:t>) (87.7%)</a:t>
                      </a:r>
                      <a:endParaRPr lang="ko-KR" altLang="en-US" sz="1100" b="1" dirty="0"/>
                    </a:p>
                  </a:txBody>
                  <a:tcPr marL="91449" marR="91449"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109">
                <a:tc v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300"/>
                    </a:p>
                  </a:txBody>
                  <a:tcPr marL="91449" marR="91449"/>
                </a:tc>
                <a:tc v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en-US" altLang="ko-KR" sz="1300"/>
                    </a:p>
                  </a:txBody>
                  <a:tcPr marL="91449" marR="91449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/>
                        <a:t>계</a:t>
                      </a:r>
                    </a:p>
                  </a:txBody>
                  <a:tcPr marL="91449" marR="91449"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/>
                        <a:t>통제구역</a:t>
                      </a:r>
                    </a:p>
                  </a:txBody>
                  <a:tcPr marL="91449" marR="91449"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 smtClean="0"/>
                        <a:t>제한보호</a:t>
                      </a:r>
                      <a:r>
                        <a:rPr lang="ko-KR" altLang="en-US" sz="1100" b="1" dirty="0" smtClean="0"/>
                        <a:t> 구역</a:t>
                      </a:r>
                      <a:endParaRPr lang="ko-KR" altLang="en-US" sz="1100" b="1" dirty="0"/>
                    </a:p>
                  </a:txBody>
                  <a:tcPr marL="91449" marR="91449" anchor="ctr"/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91449" marR="91449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410">
                <a:tc rowSpan="2">
                  <a:txBody>
                    <a:bodyPr/>
                    <a:lstStyle/>
                    <a:p>
                      <a:pPr marL="0" lvl="0" indent="0" algn="ctr" latinLnBrk="1">
                        <a:buFontTx/>
                        <a:buNone/>
                        <a:defRPr/>
                      </a:pPr>
                      <a:endParaRPr lang="en-US" altLang="ko-KR" sz="1100" dirty="0" smtClean="0"/>
                    </a:p>
                    <a:p>
                      <a:pPr marL="0" lvl="0" indent="0" algn="ctr" latinLnBrk="1">
                        <a:buFontTx/>
                        <a:buNone/>
                        <a:defRPr/>
                      </a:pPr>
                      <a:r>
                        <a:rPr lang="en-US" altLang="ko-KR" sz="1100" dirty="0" smtClean="0"/>
                        <a:t>673.86</a:t>
                      </a:r>
                      <a:r>
                        <a:rPr lang="ko-KR" altLang="en-US" sz="1100" dirty="0" smtClean="0"/>
                        <a:t>㎢</a:t>
                      </a:r>
                    </a:p>
                  </a:txBody>
                  <a:tcPr marL="91449" marR="91449"/>
                </a:tc>
                <a:tc rowSpan="2">
                  <a:txBody>
                    <a:bodyPr/>
                    <a:lstStyle/>
                    <a:p>
                      <a:pPr marL="0" lvl="0" indent="0" algn="ctr" latinLnBrk="1">
                        <a:buFontTx/>
                        <a:buNone/>
                        <a:defRPr/>
                      </a:pPr>
                      <a:endParaRPr lang="en-US" altLang="ko-KR" sz="1100" dirty="0" smtClean="0"/>
                    </a:p>
                    <a:p>
                      <a:pPr marL="0" lvl="0" indent="0" algn="ctr" latinLnBrk="1">
                        <a:buFontTx/>
                        <a:buNone/>
                        <a:defRPr/>
                      </a:pPr>
                      <a:r>
                        <a:rPr lang="en-US" altLang="ko-KR" sz="1100" dirty="0" smtClean="0"/>
                        <a:t>83.32</a:t>
                      </a:r>
                      <a:r>
                        <a:rPr lang="ko-KR" altLang="en-US" sz="1100" dirty="0" smtClean="0"/>
                        <a:t>㎢</a:t>
                      </a:r>
                      <a:endParaRPr lang="en-US" altLang="ko-KR" sz="1100" dirty="0"/>
                    </a:p>
                  </a:txBody>
                  <a:tcPr marL="91449" marR="91449"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en-US" altLang="ko-KR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590.54</a:t>
                      </a:r>
                      <a:r>
                        <a:rPr lang="ko-KR" altLang="en-US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㎢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9" marR="91449"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en-US" altLang="ko-KR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172.13</a:t>
                      </a:r>
                      <a:r>
                        <a:rPr lang="ko-KR" altLang="en-US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㎢</a:t>
                      </a:r>
                      <a:r>
                        <a:rPr lang="en-US" altLang="ko-K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(25.5%)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9" marR="91449"/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en-US" altLang="ko-KR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418.41</a:t>
                      </a:r>
                      <a:r>
                        <a:rPr lang="ko-KR" altLang="en-US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㎢</a:t>
                      </a:r>
                      <a:r>
                        <a:rPr lang="en-US" altLang="ko-K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(62.2%)</a:t>
                      </a:r>
                      <a:endParaRPr lang="ko-KR" altLang="en-US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9" marR="91449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/>
                        <a:t>위탁지역</a:t>
                      </a:r>
                      <a:endParaRPr lang="ko-KR" altLang="en-US" sz="1100" b="1" dirty="0"/>
                    </a:p>
                  </a:txBody>
                  <a:tcPr marL="91449" marR="91449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4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100" b="0" spc="0" dirty="0" smtClean="0"/>
                        <a:t>65.56</a:t>
                      </a:r>
                      <a:r>
                        <a:rPr lang="ko-KR" altLang="en-US" sz="1100" dirty="0" smtClean="0"/>
                        <a:t>㎢</a:t>
                      </a:r>
                      <a:r>
                        <a:rPr lang="en-US" altLang="ko-KR" sz="1100" dirty="0" smtClean="0"/>
                        <a:t>(9.7%)</a:t>
                      </a:r>
                      <a:endParaRPr lang="ko-KR" altLang="en-US" sz="1100" dirty="0" smtClean="0"/>
                    </a:p>
                  </a:txBody>
                  <a:tcPr marL="91449" marR="91449"/>
                </a:tc>
                <a:extLst>
                  <a:ext uri="{0D108BD9-81ED-4DB2-BD59-A6C34878D82A}">
                    <a16:rowId xmlns:a16="http://schemas.microsoft.com/office/drawing/2014/main" val="3490055908"/>
                  </a:ext>
                </a:extLst>
              </a:tr>
            </a:tbl>
          </a:graphicData>
        </a:graphic>
      </p:graphicFrame>
      <p:sp>
        <p:nvSpPr>
          <p:cNvPr id="13" name="모서리가 둥근 직사각형 12"/>
          <p:cNvSpPr/>
          <p:nvPr/>
        </p:nvSpPr>
        <p:spPr>
          <a:xfrm>
            <a:off x="251520" y="3363838"/>
            <a:ext cx="8280920" cy="30140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rgbClr val="0000CC"/>
                </a:solidFill>
                <a:latin typeface="+mn-ea"/>
              </a:rPr>
              <a:t>❙</a:t>
            </a:r>
            <a:r>
              <a:rPr lang="en-US" altLang="ko-KR" sz="1600" b="1" dirty="0" smtClean="0">
                <a:solidFill>
                  <a:srgbClr val="0000CC"/>
                </a:solidFill>
                <a:latin typeface="+mn-ea"/>
              </a:rPr>
              <a:t>’24</a:t>
            </a:r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년 </a:t>
            </a:r>
            <a:r>
              <a:rPr lang="ko-KR" altLang="en-US" sz="1600" b="1" dirty="0">
                <a:solidFill>
                  <a:srgbClr val="0000CC"/>
                </a:solidFill>
                <a:latin typeface="+mn-ea"/>
              </a:rPr>
              <a:t>규제완화 신청 </a:t>
            </a:r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현황 </a:t>
            </a:r>
            <a:r>
              <a:rPr lang="en-US" altLang="ko-KR" sz="1600" b="1" dirty="0" smtClean="0">
                <a:solidFill>
                  <a:srgbClr val="0000CC"/>
                </a:solidFill>
                <a:latin typeface="+mn-ea"/>
              </a:rPr>
              <a:t>(</a:t>
            </a:r>
            <a:r>
              <a:rPr lang="en-US" altLang="ko-KR" sz="1600" b="1" dirty="0">
                <a:solidFill>
                  <a:srgbClr val="0000CC"/>
                </a:solidFill>
                <a:latin typeface="+mn-ea"/>
              </a:rPr>
              <a:t>6</a:t>
            </a:r>
            <a:r>
              <a:rPr lang="ko-KR" altLang="en-US" sz="1600" b="1" dirty="0">
                <a:solidFill>
                  <a:srgbClr val="0000CC"/>
                </a:solidFill>
                <a:latin typeface="+mn-ea"/>
              </a:rPr>
              <a:t>개 사단 </a:t>
            </a:r>
            <a:r>
              <a:rPr lang="en-US" altLang="ko-KR" sz="1600" b="1" dirty="0" smtClean="0">
                <a:solidFill>
                  <a:srgbClr val="0000CC"/>
                </a:solidFill>
                <a:latin typeface="+mn-ea"/>
              </a:rPr>
              <a:t>64.4 </a:t>
            </a:r>
            <a:r>
              <a:rPr lang="ko-KR" altLang="en-US" sz="1600" b="1" dirty="0">
                <a:solidFill>
                  <a:srgbClr val="0000CC"/>
                </a:solidFill>
                <a:latin typeface="+mn-ea"/>
              </a:rPr>
              <a:t>㎢</a:t>
            </a:r>
            <a:r>
              <a:rPr lang="en-US" altLang="ko-KR" sz="1600" b="1" dirty="0">
                <a:solidFill>
                  <a:srgbClr val="0000CC"/>
                </a:solidFill>
                <a:latin typeface="+mn-ea"/>
              </a:rPr>
              <a:t>)</a:t>
            </a:r>
            <a:endParaRPr lang="ko-KR" altLang="en-US" sz="1600" b="1" dirty="0">
              <a:solidFill>
                <a:srgbClr val="0000CC"/>
              </a:solidFill>
              <a:latin typeface="+mn-ea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/>
          </p:nvPr>
        </p:nvGraphicFramePr>
        <p:xfrm>
          <a:off x="388153" y="3710418"/>
          <a:ext cx="4104455" cy="1165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3881946996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321637439"/>
                    </a:ext>
                  </a:extLst>
                </a:gridCol>
                <a:gridCol w="1008111">
                  <a:extLst>
                    <a:ext uri="{9D8B030D-6E8A-4147-A177-3AD203B41FA5}">
                      <a16:colId xmlns:a16="http://schemas.microsoft.com/office/drawing/2014/main" val="3918019403"/>
                    </a:ext>
                  </a:extLst>
                </a:gridCol>
              </a:tblGrid>
              <a:tr h="2790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구분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행정구역</a:t>
                      </a:r>
                      <a:endParaRPr lang="ko-KR" altLang="en-US" sz="11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/>
                        <a:t>신청면적</a:t>
                      </a:r>
                      <a:endParaRPr lang="ko-KR" altLang="en-US" sz="11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6505114"/>
                  </a:ext>
                </a:extLst>
              </a:tr>
              <a:tr h="2955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1</a:t>
                      </a:r>
                      <a:r>
                        <a:rPr lang="ko-KR" altLang="en-US" sz="1200" b="1" dirty="0" smtClean="0"/>
                        <a:t>사단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/>
                        <a:t>문산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smtClean="0"/>
                        <a:t>파주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smtClean="0"/>
                        <a:t>법원</a:t>
                      </a:r>
                      <a:r>
                        <a:rPr lang="en-US" altLang="ko-KR" sz="1000" b="0" dirty="0" smtClean="0"/>
                        <a:t>,</a:t>
                      </a:r>
                      <a:r>
                        <a:rPr lang="en-US" altLang="ko-KR" sz="1000" b="0" baseline="0" dirty="0" smtClean="0"/>
                        <a:t> </a:t>
                      </a:r>
                      <a:r>
                        <a:rPr lang="ko-KR" altLang="en-US" sz="1000" b="0" dirty="0" err="1" smtClean="0"/>
                        <a:t>파평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smtClean="0"/>
                        <a:t>장단 일원</a:t>
                      </a:r>
                      <a:endParaRPr lang="ko-KR" altLang="en-US" sz="1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12.6 </a:t>
                      </a:r>
                      <a:r>
                        <a:rPr lang="ko-KR" altLang="en-US" sz="1200" b="1" dirty="0" smtClean="0"/>
                        <a:t>㎢</a:t>
                      </a:r>
                      <a:endParaRPr lang="ko-KR" altLang="en-US" sz="12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1058817"/>
                  </a:ext>
                </a:extLst>
              </a:tr>
              <a:tr h="2955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9</a:t>
                      </a:r>
                      <a:r>
                        <a:rPr lang="ko-KR" altLang="en-US" sz="1200" b="1" dirty="0" smtClean="0"/>
                        <a:t>사단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/>
                        <a:t>운정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smtClean="0"/>
                        <a:t>조리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err="1" smtClean="0"/>
                        <a:t>탄현</a:t>
                      </a:r>
                      <a:r>
                        <a:rPr lang="en-US" altLang="ko-KR" sz="1000" b="0" dirty="0" smtClean="0"/>
                        <a:t>,</a:t>
                      </a:r>
                      <a:r>
                        <a:rPr lang="en-US" altLang="ko-KR" sz="1000" b="0" baseline="0" dirty="0" smtClean="0"/>
                        <a:t> </a:t>
                      </a:r>
                      <a:r>
                        <a:rPr lang="ko-KR" altLang="en-US" sz="1000" b="0" dirty="0" err="1" smtClean="0"/>
                        <a:t>월롱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smtClean="0"/>
                        <a:t>교하 일원</a:t>
                      </a:r>
                      <a:endParaRPr lang="ko-KR" altLang="en-US" sz="1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28.9</a:t>
                      </a:r>
                      <a:r>
                        <a:rPr lang="en-US" altLang="ko-KR" sz="1200" b="1" baseline="0" dirty="0" smtClean="0"/>
                        <a:t> </a:t>
                      </a:r>
                      <a:r>
                        <a:rPr lang="ko-KR" altLang="en-US" sz="1200" b="1" dirty="0" smtClean="0"/>
                        <a:t>㎢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0695805"/>
                  </a:ext>
                </a:extLst>
              </a:tr>
              <a:tr h="2955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25</a:t>
                      </a:r>
                      <a:r>
                        <a:rPr lang="ko-KR" altLang="en-US" sz="1200" b="1" dirty="0" smtClean="0"/>
                        <a:t>사단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/>
                        <a:t>법원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err="1" smtClean="0"/>
                        <a:t>파평</a:t>
                      </a:r>
                      <a:r>
                        <a:rPr lang="en-US" altLang="ko-KR" sz="1000" b="0" dirty="0" smtClean="0"/>
                        <a:t>, </a:t>
                      </a:r>
                      <a:r>
                        <a:rPr lang="ko-KR" altLang="en-US" sz="1000" b="0" dirty="0" smtClean="0"/>
                        <a:t>적성 일원</a:t>
                      </a:r>
                      <a:endParaRPr lang="ko-KR" altLang="en-US" sz="1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/>
                        <a:t>12.4 </a:t>
                      </a:r>
                      <a:r>
                        <a:rPr lang="ko-KR" altLang="en-US" sz="1200" b="1" dirty="0" smtClean="0"/>
                        <a:t>㎢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382940"/>
                  </a:ext>
                </a:extLst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>
            <p:extLst/>
          </p:nvPr>
        </p:nvGraphicFramePr>
        <p:xfrm>
          <a:off x="4657037" y="3724757"/>
          <a:ext cx="3765295" cy="1151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607">
                  <a:extLst>
                    <a:ext uri="{9D8B030D-6E8A-4147-A177-3AD203B41FA5}">
                      <a16:colId xmlns:a16="http://schemas.microsoft.com/office/drawing/2014/main" val="3881946996"/>
                    </a:ext>
                  </a:extLst>
                </a:gridCol>
                <a:gridCol w="1776083">
                  <a:extLst>
                    <a:ext uri="{9D8B030D-6E8A-4147-A177-3AD203B41FA5}">
                      <a16:colId xmlns:a16="http://schemas.microsoft.com/office/drawing/2014/main" val="321637439"/>
                    </a:ext>
                  </a:extLst>
                </a:gridCol>
                <a:gridCol w="994605">
                  <a:extLst>
                    <a:ext uri="{9D8B030D-6E8A-4147-A177-3AD203B41FA5}">
                      <a16:colId xmlns:a16="http://schemas.microsoft.com/office/drawing/2014/main" val="3918019403"/>
                    </a:ext>
                  </a:extLst>
                </a:gridCol>
              </a:tblGrid>
              <a:tr h="2756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구분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행정구역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/>
                        <a:t>신청면적</a:t>
                      </a:r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6505114"/>
                  </a:ext>
                </a:extLst>
              </a:tr>
              <a:tr h="29186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28</a:t>
                      </a:r>
                      <a:r>
                        <a:rPr lang="ko-KR" altLang="en-US" sz="1200" b="1" dirty="0" smtClean="0"/>
                        <a:t>사단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적성 일원</a:t>
                      </a:r>
                      <a:endParaRPr lang="ko-KR" altLang="en-US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1.5 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㎢</a:t>
                      </a:r>
                      <a:endParaRPr lang="ko-KR" altLang="en-US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61058817"/>
                  </a:ext>
                </a:extLst>
              </a:tr>
              <a:tr h="29186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60</a:t>
                      </a:r>
                      <a:r>
                        <a:rPr lang="ko-KR" altLang="en-US" sz="1200" b="1" dirty="0" smtClean="0"/>
                        <a:t>사단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야당 일원</a:t>
                      </a:r>
                      <a:endParaRPr lang="ko-KR" altLang="en-US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1.6 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㎢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0695805"/>
                  </a:ext>
                </a:extLst>
              </a:tr>
              <a:tr h="29186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72</a:t>
                      </a:r>
                      <a:r>
                        <a:rPr lang="ko-KR" altLang="en-US" sz="1200" b="1" dirty="0" smtClean="0"/>
                        <a:t>사단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조리</a:t>
                      </a: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법원</a:t>
                      </a:r>
                      <a:r>
                        <a:rPr lang="en-US" altLang="ko-KR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광탄 일원</a:t>
                      </a:r>
                      <a:endParaRPr lang="ko-KR" altLang="en-US" sz="10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7.4 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㎢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3829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237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운정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지구 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GTX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문화공원 랜드마크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균형개발과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32" name="TextBox 31"/>
          <p:cNvSpPr txBox="1"/>
          <p:nvPr/>
        </p:nvSpPr>
        <p:spPr bwMode="auto">
          <a:xfrm>
            <a:off x="321350" y="2811111"/>
            <a:ext cx="6768752" cy="358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34" name="그룹 19"/>
          <p:cNvGrpSpPr/>
          <p:nvPr/>
        </p:nvGrpSpPr>
        <p:grpSpPr>
          <a:xfrm>
            <a:off x="251520" y="1131592"/>
            <a:ext cx="8383580" cy="3476680"/>
            <a:chOff x="251520" y="1131590"/>
            <a:chExt cx="8383580" cy="3809837"/>
          </a:xfrm>
        </p:grpSpPr>
        <p:sp>
          <p:nvSpPr>
            <p:cNvPr id="35" name="모서리가 둥근 직사각형 34"/>
            <p:cNvSpPr/>
            <p:nvPr/>
          </p:nvSpPr>
          <p:spPr>
            <a:xfrm>
              <a:off x="251520" y="1131590"/>
              <a:ext cx="4176464" cy="35671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사업개요</a:t>
              </a:r>
              <a:endParaRPr lang="ko-KR" altLang="en-US" sz="2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36" name="Text Box 3"/>
            <p:cNvSpPr txBox="1">
              <a:spLocks noChangeArrowheads="1"/>
            </p:cNvSpPr>
            <p:nvPr/>
          </p:nvSpPr>
          <p:spPr bwMode="auto">
            <a:xfrm>
              <a:off x="325294" y="1652051"/>
              <a:ext cx="8064896" cy="940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/>
                <a:t> 위치</a:t>
              </a:r>
              <a:r>
                <a:rPr kumimoji="1" lang="en-US" altLang="ko-KR" sz="1600" b="1" dirty="0"/>
                <a:t> : </a:t>
              </a:r>
              <a:r>
                <a:rPr kumimoji="1" lang="ko-KR" altLang="en-US" sz="1600" b="1" dirty="0"/>
                <a:t>운정</a:t>
              </a:r>
              <a:r>
                <a:rPr kumimoji="1" lang="en-US" altLang="ko-KR" sz="1600" b="1" dirty="0"/>
                <a:t>3</a:t>
              </a:r>
              <a:r>
                <a:rPr kumimoji="1" lang="ko-KR" altLang="en-US" sz="1600" b="1" dirty="0"/>
                <a:t>지구 </a:t>
              </a:r>
              <a:r>
                <a:rPr kumimoji="1" lang="en-US" altLang="ko-KR" sz="1600" b="1" dirty="0"/>
                <a:t>GTX </a:t>
              </a:r>
              <a:r>
                <a:rPr kumimoji="1" lang="ko-KR" altLang="en-US" sz="1600" b="1" dirty="0" err="1"/>
                <a:t>환승센터</a:t>
              </a:r>
              <a:r>
                <a:rPr kumimoji="1" lang="ko-KR" altLang="en-US" sz="1600" b="1" dirty="0"/>
                <a:t> 상부</a:t>
              </a:r>
              <a:endParaRPr kumimoji="1" lang="en-US" altLang="ko-KR" sz="1600" b="1" dirty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/>
                <a:t> </a:t>
              </a:r>
              <a:r>
                <a:rPr kumimoji="1" lang="ko-KR" altLang="en-US" sz="1600" b="1" dirty="0"/>
                <a:t>면적 </a:t>
              </a:r>
              <a:r>
                <a:rPr kumimoji="1" lang="en-US" altLang="ko-KR" sz="1600" b="1" dirty="0"/>
                <a:t>: 27,861</a:t>
              </a:r>
              <a:r>
                <a:rPr kumimoji="1" lang="ko-KR" altLang="en-US" sz="1600" b="1" dirty="0"/>
                <a:t>㎡ </a:t>
              </a:r>
              <a:r>
                <a:rPr kumimoji="1" lang="en-US" altLang="ko-KR" sz="1600" b="1" dirty="0"/>
                <a:t>(75mx371m)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ko-KR" altLang="en-US" sz="1600" b="1" dirty="0">
                  <a:latin typeface="+mj-ea"/>
                </a:rPr>
                <a:t>목적 </a:t>
              </a:r>
              <a:r>
                <a:rPr kumimoji="1" lang="en-US" altLang="ko-KR" sz="1600" b="1" dirty="0">
                  <a:latin typeface="+mj-ea"/>
                </a:rPr>
                <a:t>: </a:t>
              </a:r>
              <a:r>
                <a:rPr kumimoji="1" lang="ko-KR" altLang="en-US" sz="1600" b="1" dirty="0">
                  <a:latin typeface="+mj-ea"/>
                </a:rPr>
                <a:t>지역 랜드마크 기능 도입</a:t>
              </a:r>
              <a:endParaRPr kumimoji="1" lang="en-US" altLang="ko-KR" sz="1600" b="1" dirty="0">
                <a:latin typeface="+mj-ea"/>
              </a:endParaRPr>
            </a:p>
          </p:txBody>
        </p:sp>
        <p:sp>
          <p:nvSpPr>
            <p:cNvPr id="45" name="Text Box 3"/>
            <p:cNvSpPr txBox="1">
              <a:spLocks noChangeArrowheads="1"/>
            </p:cNvSpPr>
            <p:nvPr/>
          </p:nvSpPr>
          <p:spPr bwMode="auto">
            <a:xfrm>
              <a:off x="325294" y="3137694"/>
              <a:ext cx="4102690" cy="18037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t"/>
            <a:lstStyle/>
            <a:p>
              <a:pPr>
                <a:lnSpc>
                  <a:spcPct val="134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en-US" altLang="ko-KR" sz="1600" b="1" dirty="0">
                  <a:latin typeface="+mj-ea"/>
                </a:rPr>
                <a:t>('24. 5</a:t>
              </a:r>
              <a:r>
                <a:rPr kumimoji="1" lang="ko-KR" altLang="en-US" sz="1600" b="1" dirty="0">
                  <a:latin typeface="+mj-ea"/>
                </a:rPr>
                <a:t>월</a:t>
              </a:r>
              <a:r>
                <a:rPr kumimoji="1" lang="en-US" altLang="ko-KR" sz="1600" b="1" dirty="0">
                  <a:latin typeface="+mj-ea"/>
                </a:rPr>
                <a:t>) GTX </a:t>
              </a:r>
              <a:r>
                <a:rPr kumimoji="1" lang="ko-KR" altLang="en-US" sz="1600" b="1" dirty="0">
                  <a:latin typeface="+mj-ea"/>
                </a:rPr>
                <a:t>문화공원 설계공모 공고</a:t>
              </a:r>
              <a:endParaRPr kumimoji="1" lang="en-US" altLang="ko-KR" sz="1600" b="1" dirty="0" smtClean="0"/>
            </a:p>
            <a:p>
              <a:pPr>
                <a:lnSpc>
                  <a:spcPct val="134000"/>
                </a:lnSpc>
              </a:pPr>
              <a:r>
                <a:rPr kumimoji="1" lang="en-US" altLang="ko-KR" sz="1600" b="1" dirty="0" smtClean="0"/>
                <a:t> - GTX </a:t>
              </a:r>
              <a:r>
                <a:rPr kumimoji="1" lang="ko-KR" altLang="en-US" sz="1600" b="1" dirty="0" smtClean="0"/>
                <a:t>문화공원 충분한 예산 반영</a:t>
              </a:r>
              <a:endParaRPr kumimoji="1" lang="en-US" altLang="ko-KR" sz="1600" b="1" dirty="0" smtClean="0"/>
            </a:p>
            <a:p>
              <a:pPr>
                <a:lnSpc>
                  <a:spcPct val="134000"/>
                </a:lnSpc>
              </a:pPr>
              <a:r>
                <a:rPr kumimoji="1" lang="en-US" altLang="ko-KR" sz="1600" b="1" dirty="0" smtClean="0"/>
                <a:t> 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ㆍ총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사업비 약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140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억원</a:t>
              </a:r>
              <a:r>
                <a:rPr lang="en-US" altLang="ko-KR" sz="1500" b="1" baseline="30000" dirty="0" smtClean="0">
                  <a:solidFill>
                    <a:prstClr val="black"/>
                  </a:solidFill>
                </a:rPr>
                <a:t>&lt;LH </a:t>
              </a:r>
              <a:r>
                <a:rPr lang="ko-KR" altLang="en-US" sz="1500" b="1" baseline="30000" dirty="0" smtClean="0">
                  <a:solidFill>
                    <a:prstClr val="black"/>
                  </a:solidFill>
                </a:rPr>
                <a:t>타 사업지구 대비 약 </a:t>
              </a:r>
              <a:r>
                <a:rPr lang="en-US" altLang="ko-KR" sz="1500" b="1" baseline="30000" dirty="0" smtClean="0">
                  <a:solidFill>
                    <a:prstClr val="black"/>
                  </a:solidFill>
                </a:rPr>
                <a:t>3.8</a:t>
              </a:r>
              <a:r>
                <a:rPr lang="ko-KR" altLang="en-US" sz="1500" b="1" baseline="30000" dirty="0" smtClean="0">
                  <a:solidFill>
                    <a:prstClr val="black"/>
                  </a:solidFill>
                </a:rPr>
                <a:t>배</a:t>
              </a:r>
              <a:r>
                <a:rPr lang="en-US" altLang="ko-KR" sz="1500" b="1" baseline="30000" dirty="0" smtClean="0">
                  <a:solidFill>
                    <a:prstClr val="black"/>
                  </a:solidFill>
                </a:rPr>
                <a:t>&gt;</a:t>
              </a:r>
              <a:endParaRPr kumimoji="1" lang="en-US" altLang="ko-KR" sz="1200" b="1" baseline="30000" dirty="0" smtClean="0">
                <a:latin typeface="+mj-ea"/>
              </a:endParaRPr>
            </a:p>
            <a:p>
              <a:pPr>
                <a:lnSpc>
                  <a:spcPct val="134000"/>
                </a:lnSpc>
              </a:pPr>
              <a:r>
                <a:rPr kumimoji="1" lang="en-US" altLang="ko-KR" sz="1600" b="1" dirty="0"/>
                <a:t> - </a:t>
              </a:r>
              <a:r>
                <a:rPr kumimoji="1" lang="ko-KR" altLang="en-US" sz="1600" b="1" dirty="0" smtClean="0">
                  <a:latin typeface="+mj-ea"/>
                </a:rPr>
                <a:t>파주시 랜드마크</a:t>
              </a:r>
              <a:r>
                <a:rPr kumimoji="1" lang="en-US" altLang="ko-KR" sz="1600" b="1" dirty="0" smtClean="0">
                  <a:latin typeface="+mj-ea"/>
                </a:rPr>
                <a:t>(</a:t>
              </a:r>
              <a:r>
                <a:rPr kumimoji="1" lang="ko-KR" altLang="en-US" sz="1600" b="1" dirty="0" smtClean="0">
                  <a:latin typeface="+mj-ea"/>
                </a:rPr>
                <a:t>안</a:t>
              </a:r>
              <a:r>
                <a:rPr kumimoji="1" lang="en-US" altLang="ko-KR" sz="1600" b="1" dirty="0" smtClean="0">
                  <a:latin typeface="+mj-ea"/>
                </a:rPr>
                <a:t>) </a:t>
              </a:r>
              <a:r>
                <a:rPr kumimoji="1" lang="ko-KR" altLang="en-US" sz="1600" b="1" dirty="0" smtClean="0">
                  <a:latin typeface="+mj-ea"/>
                </a:rPr>
                <a:t>설계 </a:t>
              </a:r>
              <a:r>
                <a:rPr kumimoji="1" lang="ko-KR" altLang="en-US" sz="1600" b="1" dirty="0" err="1" smtClean="0">
                  <a:latin typeface="+mj-ea"/>
                </a:rPr>
                <a:t>공모지침</a:t>
              </a:r>
              <a:r>
                <a:rPr kumimoji="1" lang="ko-KR" altLang="en-US" sz="1600" b="1" dirty="0" smtClean="0">
                  <a:latin typeface="+mj-ea"/>
                </a:rPr>
                <a:t> 반영</a:t>
              </a:r>
              <a:endParaRPr kumimoji="1" lang="en-US" altLang="ko-KR" sz="1600" b="1" dirty="0" smtClean="0">
                <a:latin typeface="+mj-ea"/>
              </a:endParaRPr>
            </a:p>
            <a:p>
              <a:pPr>
                <a:lnSpc>
                  <a:spcPct val="134000"/>
                </a:lnSpc>
              </a:pPr>
              <a:r>
                <a:rPr lang="ko-KR" altLang="en-US" sz="1500" b="1" dirty="0" smtClean="0">
                  <a:solidFill>
                    <a:prstClr val="black"/>
                  </a:solidFill>
                </a:rPr>
                <a:t>  ①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넓은 광장 중심 공원 ② 특화 시설물 도입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34000"/>
                </a:lnSpc>
              </a:pPr>
              <a:r>
                <a:rPr kumimoji="1" lang="ko-KR" altLang="en-US" sz="1500" b="1" dirty="0" smtClean="0">
                  <a:solidFill>
                    <a:prstClr val="black"/>
                  </a:solidFill>
                  <a:latin typeface="+mj-ea"/>
                </a:rPr>
                <a:t>  ③ 조명 특화거리 연출  ④ 순환 산책로 계획</a:t>
              </a:r>
              <a:endParaRPr kumimoji="1" lang="en-US" altLang="ko-KR" sz="1500" b="1" dirty="0" smtClean="0">
                <a:solidFill>
                  <a:prstClr val="black"/>
                </a:solidFill>
                <a:latin typeface="+mj-ea"/>
              </a:endParaRPr>
            </a:p>
          </p:txBody>
        </p:sp>
        <p:sp>
          <p:nvSpPr>
            <p:cNvPr id="52" name="Text Box 3"/>
            <p:cNvSpPr txBox="1">
              <a:spLocks noChangeArrowheads="1"/>
            </p:cNvSpPr>
            <p:nvPr/>
          </p:nvSpPr>
          <p:spPr bwMode="auto">
            <a:xfrm>
              <a:off x="4621148" y="1443464"/>
              <a:ext cx="4013952" cy="1357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</a:t>
              </a:r>
              <a:r>
                <a:rPr kumimoji="1" lang="en-US" altLang="ko-KR" sz="1600" b="1" dirty="0" smtClean="0"/>
                <a:t>(‘24. 6</a:t>
              </a:r>
              <a:r>
                <a:rPr kumimoji="1" lang="ko-KR" altLang="en-US" sz="1600" b="1" dirty="0" smtClean="0"/>
                <a:t>월</a:t>
              </a:r>
              <a:r>
                <a:rPr kumimoji="1" lang="en-US" altLang="ko-KR" sz="1600" b="1" dirty="0" smtClean="0"/>
                <a:t>) </a:t>
              </a:r>
              <a:r>
                <a:rPr kumimoji="1" lang="ko-KR" altLang="en-US" sz="1600" b="1" dirty="0" smtClean="0"/>
                <a:t>공공</a:t>
              </a:r>
              <a:r>
                <a:rPr kumimoji="1" lang="en-US" altLang="ko-KR" sz="1600" b="1" dirty="0" smtClean="0"/>
                <a:t>-</a:t>
              </a:r>
              <a:r>
                <a:rPr kumimoji="1" lang="ko-KR" altLang="en-US" sz="1600" b="1" dirty="0" smtClean="0"/>
                <a:t>민간 상생발전 </a:t>
              </a:r>
              <a:r>
                <a:rPr kumimoji="1" lang="en-US" altLang="ko-KR" sz="1600" b="1" dirty="0" smtClean="0"/>
                <a:t>MOU</a:t>
              </a:r>
              <a:r>
                <a:rPr kumimoji="1" lang="ko-KR" altLang="en-US" sz="1600" b="1" dirty="0" smtClean="0"/>
                <a:t>체결</a:t>
              </a: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</a:pPr>
              <a:r>
                <a:rPr lang="ko-KR" altLang="en-US" sz="16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※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공공</a:t>
              </a:r>
              <a:r>
                <a:rPr lang="en-US" altLang="ko-KR" sz="1600" b="1" baseline="30000" dirty="0" smtClean="0">
                  <a:solidFill>
                    <a:prstClr val="black"/>
                  </a:solidFill>
                </a:rPr>
                <a:t>&lt;</a:t>
              </a:r>
              <a:r>
                <a:rPr lang="ko-KR" altLang="en-US" sz="1600" b="1" baseline="30000" dirty="0" smtClean="0">
                  <a:solidFill>
                    <a:prstClr val="black"/>
                  </a:solidFill>
                </a:rPr>
                <a:t>市</a:t>
              </a:r>
              <a:r>
                <a:rPr lang="en-US" altLang="ko-KR" sz="1600" b="1" baseline="30000" dirty="0" smtClean="0">
                  <a:solidFill>
                    <a:prstClr val="black"/>
                  </a:solidFill>
                </a:rPr>
                <a:t>+LH&gt;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&amp;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민간</a:t>
              </a:r>
              <a:r>
                <a:rPr lang="en-US" altLang="ko-KR" sz="1600" b="1" baseline="30000" dirty="0" smtClean="0">
                  <a:solidFill>
                    <a:prstClr val="black"/>
                  </a:solidFill>
                </a:rPr>
                <a:t>&lt;</a:t>
              </a:r>
              <a:r>
                <a:rPr lang="ko-KR" altLang="en-US" sz="1600" b="1" baseline="30000" dirty="0" err="1" smtClean="0">
                  <a:solidFill>
                    <a:prstClr val="black"/>
                  </a:solidFill>
                </a:rPr>
                <a:t>민간시행사</a:t>
              </a:r>
              <a:r>
                <a:rPr lang="en-US" altLang="ko-KR" sz="1600" b="1" baseline="30000" dirty="0" smtClean="0">
                  <a:solidFill>
                    <a:prstClr val="black"/>
                  </a:solidFill>
                </a:rPr>
                <a:t>&gt;</a:t>
              </a:r>
              <a:endParaRPr kumimoji="1" lang="en-US" altLang="ko-KR" sz="1600" b="1" baseline="30000" dirty="0" smtClean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/>
                <a:t> (’24. 7</a:t>
              </a:r>
              <a:r>
                <a:rPr kumimoji="1" lang="ko-KR" altLang="en-US" sz="1600" b="1" dirty="0" smtClean="0"/>
                <a:t>월</a:t>
              </a:r>
              <a:r>
                <a:rPr kumimoji="1" lang="en-US" altLang="ko-KR" sz="1600" b="1" dirty="0" smtClean="0"/>
                <a:t>) </a:t>
              </a:r>
              <a:r>
                <a:rPr kumimoji="1" lang="ko-KR" altLang="en-US" sz="1600" b="1" dirty="0" err="1" smtClean="0"/>
                <a:t>공모작품</a:t>
              </a:r>
              <a:r>
                <a:rPr kumimoji="1" lang="ko-KR" altLang="en-US" sz="1600" b="1" dirty="0" smtClean="0"/>
                <a:t> 선정 및 실시설계</a:t>
              </a:r>
              <a:endParaRPr kumimoji="1" lang="en-US" altLang="ko-KR" sz="1600" b="1" dirty="0" smtClean="0"/>
            </a:p>
          </p:txBody>
        </p:sp>
      </p:grpSp>
      <p:sp>
        <p:nvSpPr>
          <p:cNvPr id="42" name="모서리가 둥근 직사각형 41"/>
          <p:cNvSpPr/>
          <p:nvPr/>
        </p:nvSpPr>
        <p:spPr>
          <a:xfrm>
            <a:off x="251520" y="2664321"/>
            <a:ext cx="4176464" cy="33249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ea typeface="HY헤드라인M" pitchFamily="18" charset="-127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ea typeface="맑은 고딕" panose="020B0503020000020004" pitchFamily="50" charset="-127"/>
              </a:rPr>
              <a:t>추진성과</a:t>
            </a:r>
            <a:endParaRPr lang="ko-KR" altLang="en-US" sz="2000" b="1" dirty="0">
              <a:solidFill>
                <a:schemeClr val="tx1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46" name="모서리가 둥근 직사각형 45"/>
          <p:cNvSpPr/>
          <p:nvPr/>
        </p:nvSpPr>
        <p:spPr>
          <a:xfrm>
            <a:off x="4544948" y="1117961"/>
            <a:ext cx="3998710" cy="33249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향후계획</a:t>
            </a:r>
            <a:endParaRPr lang="ko-KR" altLang="en-US" sz="20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pic>
        <p:nvPicPr>
          <p:cNvPr id="50" name="그림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283" y="3085534"/>
            <a:ext cx="1611665" cy="1784141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280" y="3079718"/>
            <a:ext cx="2285758" cy="1789958"/>
          </a:xfrm>
          <a:prstGeom prst="rect">
            <a:avLst/>
          </a:prstGeom>
        </p:spPr>
      </p:pic>
      <p:sp>
        <p:nvSpPr>
          <p:cNvPr id="24" name="모서리가 둥근 직사각형 23"/>
          <p:cNvSpPr/>
          <p:nvPr/>
        </p:nvSpPr>
        <p:spPr>
          <a:xfrm>
            <a:off x="4544948" y="2661494"/>
            <a:ext cx="3998710" cy="332490"/>
          </a:xfrm>
          <a:prstGeom prst="roundRect">
            <a:avLst/>
          </a:prstGeom>
          <a:solidFill>
            <a:srgbClr val="CC99FF">
              <a:alpha val="1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위치도 및 조감도</a:t>
            </a:r>
            <a:endParaRPr lang="ko-KR" altLang="en-US" sz="20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19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600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운정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1.2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지구 택지개발 사업비 검증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균형개발과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2" name="TextBox 31"/>
          <p:cNvSpPr txBox="1"/>
          <p:nvPr/>
        </p:nvSpPr>
        <p:spPr bwMode="auto">
          <a:xfrm>
            <a:off x="321350" y="4462592"/>
            <a:ext cx="6768752" cy="358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34" name="그룹 19"/>
          <p:cNvGrpSpPr/>
          <p:nvPr/>
        </p:nvGrpSpPr>
        <p:grpSpPr>
          <a:xfrm>
            <a:off x="251520" y="1131592"/>
            <a:ext cx="8292138" cy="733597"/>
            <a:chOff x="251520" y="1131590"/>
            <a:chExt cx="8292138" cy="803896"/>
          </a:xfrm>
        </p:grpSpPr>
        <p:sp>
          <p:nvSpPr>
            <p:cNvPr id="35" name="모서리가 둥근 직사각형 34"/>
            <p:cNvSpPr/>
            <p:nvPr/>
          </p:nvSpPr>
          <p:spPr>
            <a:xfrm>
              <a:off x="251520" y="1131590"/>
              <a:ext cx="8292138" cy="356709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정산현황</a:t>
              </a:r>
              <a:endParaRPr lang="ko-KR" altLang="en-US" sz="2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36" name="Text Box 3"/>
            <p:cNvSpPr txBox="1">
              <a:spLocks noChangeArrowheads="1"/>
            </p:cNvSpPr>
            <p:nvPr/>
          </p:nvSpPr>
          <p:spPr bwMode="auto">
            <a:xfrm>
              <a:off x="325294" y="1461185"/>
              <a:ext cx="8064896" cy="4743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ko-KR" altLang="en-US" sz="1600" b="1" dirty="0" smtClean="0"/>
                <a:t>사업비 정산 공동 검증 결과</a:t>
              </a:r>
              <a:r>
                <a:rPr kumimoji="1" lang="en-US" altLang="ko-KR" sz="1600" b="1" dirty="0" smtClean="0"/>
                <a:t>, </a:t>
              </a:r>
              <a:r>
                <a:rPr kumimoji="1" lang="ko-KR" altLang="en-US" sz="1600" b="1" dirty="0" smtClean="0"/>
                <a:t>전체 </a:t>
              </a:r>
              <a:r>
                <a:rPr kumimoji="1" lang="ko-KR" altLang="en-US" sz="1600" b="1" dirty="0" err="1" smtClean="0"/>
                <a:t>손실부담액</a:t>
              </a:r>
              <a:r>
                <a:rPr kumimoji="1" lang="ko-KR" altLang="en-US" sz="1600" b="1" dirty="0" smtClean="0"/>
                <a:t> </a:t>
              </a:r>
              <a:r>
                <a:rPr kumimoji="1" lang="en-US" altLang="ko-KR" sz="1600" b="1" dirty="0" smtClean="0"/>
                <a:t>’15</a:t>
              </a:r>
              <a:r>
                <a:rPr kumimoji="1" lang="ko-KR" altLang="en-US" sz="1600" b="1" dirty="0" smtClean="0"/>
                <a:t>년 대비 </a:t>
              </a:r>
              <a:r>
                <a:rPr kumimoji="1" lang="en-US" altLang="ko-KR" sz="1600" b="1" dirty="0" smtClean="0"/>
                <a:t>3,121</a:t>
              </a:r>
              <a:r>
                <a:rPr kumimoji="1" lang="ko-KR" altLang="en-US" sz="1600" b="1" dirty="0" smtClean="0"/>
                <a:t>억원 감소</a:t>
              </a:r>
              <a:endParaRPr kumimoji="1" lang="en-US" altLang="ko-KR" sz="1600" b="1" dirty="0" smtClean="0"/>
            </a:p>
          </p:txBody>
        </p:sp>
      </p:grpSp>
      <p:graphicFrame>
        <p:nvGraphicFramePr>
          <p:cNvPr id="30" name="표 29"/>
          <p:cNvGraphicFramePr>
            <a:graphicFrameLocks noGrp="1"/>
          </p:cNvGraphicFramePr>
          <p:nvPr>
            <p:extLst/>
          </p:nvPr>
        </p:nvGraphicFramePr>
        <p:xfrm>
          <a:off x="539553" y="1851670"/>
          <a:ext cx="8004106" cy="12573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91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8057">
                  <a:extLst>
                    <a:ext uri="{9D8B030D-6E8A-4147-A177-3AD203B41FA5}">
                      <a16:colId xmlns:a16="http://schemas.microsoft.com/office/drawing/2014/main" val="4114432834"/>
                    </a:ext>
                  </a:extLst>
                </a:gridCol>
                <a:gridCol w="2619526">
                  <a:extLst>
                    <a:ext uri="{9D8B030D-6E8A-4147-A177-3AD203B41FA5}">
                      <a16:colId xmlns:a16="http://schemas.microsoft.com/office/drawing/2014/main" val="4020659531"/>
                    </a:ext>
                  </a:extLst>
                </a:gridCol>
                <a:gridCol w="27650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1856"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ts val="1500"/>
                        </a:lnSpc>
                      </a:pPr>
                      <a:r>
                        <a:rPr lang="ko-KR" altLang="en-US" sz="1300" b="1" kern="1200" baseline="0" dirty="0" smtClean="0">
                          <a:solidFill>
                            <a:schemeClr val="lt1"/>
                          </a:solidFill>
                          <a:latin typeface="+mn-ea"/>
                          <a:ea typeface="+mn-ea"/>
                          <a:cs typeface="+mn-cs"/>
                        </a:rPr>
                        <a:t>구    분</a:t>
                      </a:r>
                      <a:endParaRPr lang="ko-KR" altLang="en-US" sz="1300" b="1" kern="1200" baseline="0" dirty="0">
                        <a:solidFill>
                          <a:schemeClr val="lt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500"/>
                        </a:lnSpc>
                      </a:pPr>
                      <a:r>
                        <a:rPr lang="ko-KR" altLang="en-US" sz="1300" b="1" baseline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총 손실액</a:t>
                      </a:r>
                      <a:endParaRPr lang="ko-KR" altLang="en-US" sz="1300" b="1" baseline="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1500"/>
                        </a:lnSpc>
                      </a:pPr>
                      <a:r>
                        <a:rPr lang="ko-KR" altLang="en-US" sz="1300" b="1" baseline="0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손실부담액</a:t>
                      </a:r>
                      <a:endParaRPr lang="ko-KR" altLang="en-US" sz="1300" b="1" baseline="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26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최초</a:t>
                      </a:r>
                      <a:endParaRPr kumimoji="1" lang="en-US" altLang="ko-KR" sz="1300" b="1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(‘15. 6.)</a:t>
                      </a:r>
                      <a:endParaRPr kumimoji="1" lang="ko-KR" altLang="en-US" sz="1300" b="1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LH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 단독 정산</a:t>
                      </a:r>
                      <a:endParaRPr kumimoji="1" lang="en-US" altLang="ko-KR" sz="1300" b="1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삼일회계법인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300" b="1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8,815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억원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市 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4,407.5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억원</a:t>
                      </a:r>
                      <a:endParaRPr kumimoji="1" lang="en-US" altLang="ko-KR" sz="1300" b="1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LH 4,407.5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억원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26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현재</a:t>
                      </a:r>
                      <a:endParaRPr kumimoji="1" lang="en-US" altLang="ko-KR" sz="1300" b="1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(’23.12.)</a:t>
                      </a:r>
                      <a:endParaRPr kumimoji="1" lang="ko-KR" altLang="en-US" sz="1300" b="1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市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&amp;LH 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공동 검증</a:t>
                      </a:r>
                      <a:endParaRPr kumimoji="1" lang="en-US" altLang="ko-KR" sz="1300" b="1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국토연구원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300" b="1" kern="1200" baseline="0" dirty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5,694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억</a:t>
                      </a:r>
                      <a:endParaRPr kumimoji="1" lang="en-US" altLang="ko-KR" sz="1300" b="1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감 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3,121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억원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市 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2,559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감 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1,848.5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LH 3,135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감 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1,272.5</a:t>
                      </a:r>
                      <a:r>
                        <a:rPr kumimoji="1" lang="ko-KR" altLang="en-US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kumimoji="1" lang="en-US" altLang="ko-KR" sz="13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kumimoji="1" lang="en-US" altLang="ko-KR" sz="1300" b="1" kern="1200" baseline="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3" name="모서리가 둥근 직사각형 32"/>
          <p:cNvSpPr/>
          <p:nvPr/>
        </p:nvSpPr>
        <p:spPr>
          <a:xfrm>
            <a:off x="251520" y="3166754"/>
            <a:ext cx="4392488" cy="33249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ea typeface="HY헤드라인M" pitchFamily="18" charset="-127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ea typeface="맑은 고딕" panose="020B0503020000020004" pitchFamily="50" charset="-127"/>
              </a:rPr>
              <a:t>추진경과</a:t>
            </a:r>
            <a:endParaRPr lang="ko-KR" altLang="en-US" sz="2000" b="1" dirty="0">
              <a:solidFill>
                <a:schemeClr val="tx1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325294" y="3491578"/>
            <a:ext cx="4318714" cy="1646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14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en-US" altLang="ko-KR" sz="1600" b="1" dirty="0" smtClean="0"/>
              <a:t>(’14. 12.) </a:t>
            </a:r>
            <a:r>
              <a:rPr kumimoji="1" lang="ko-KR" altLang="en-US" sz="1600" b="1" dirty="0" smtClean="0"/>
              <a:t>운정</a:t>
            </a:r>
            <a:r>
              <a:rPr kumimoji="1" lang="en-US" altLang="ko-KR" sz="1600" b="1" dirty="0" smtClean="0"/>
              <a:t>1.2</a:t>
            </a:r>
            <a:r>
              <a:rPr kumimoji="1" lang="ko-KR" altLang="en-US" sz="1600" b="1" dirty="0" smtClean="0"/>
              <a:t>지구 택지개발사업 준공</a:t>
            </a:r>
            <a:endParaRPr kumimoji="1" lang="en-US" altLang="ko-KR" sz="1600" b="1" dirty="0" smtClean="0"/>
          </a:p>
          <a:p>
            <a:pPr>
              <a:lnSpc>
                <a:spcPct val="114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en-US" altLang="ko-KR" sz="1600" b="1" dirty="0" smtClean="0"/>
              <a:t>(‘15.   6.)</a:t>
            </a:r>
            <a:r>
              <a:rPr kumimoji="1" lang="ko-KR" altLang="en-US" sz="1600" b="1" dirty="0" smtClean="0"/>
              <a:t> 운정</a:t>
            </a:r>
            <a:r>
              <a:rPr kumimoji="1" lang="en-US" altLang="ko-KR" sz="1600" b="1" dirty="0" smtClean="0"/>
              <a:t>1.2</a:t>
            </a:r>
            <a:r>
              <a:rPr kumimoji="1" lang="ko-KR" altLang="en-US" sz="1600" b="1" dirty="0" smtClean="0"/>
              <a:t>지구 사업비 정산</a:t>
            </a:r>
            <a:r>
              <a:rPr kumimoji="1" lang="en-US" altLang="ko-KR" sz="1600" b="1" baseline="30000" dirty="0" smtClean="0"/>
              <a:t>&lt;LH</a:t>
            </a:r>
            <a:r>
              <a:rPr kumimoji="1" lang="ko-KR" altLang="en-US" sz="1600" b="1" baseline="30000" dirty="0" smtClean="0"/>
              <a:t>단독</a:t>
            </a:r>
            <a:r>
              <a:rPr kumimoji="1" lang="en-US" altLang="ko-KR" sz="1600" b="1" baseline="30000" dirty="0" smtClean="0"/>
              <a:t>&gt;</a:t>
            </a:r>
            <a:endParaRPr kumimoji="1" lang="en-US" altLang="ko-KR" sz="1600" b="1" baseline="30000" dirty="0">
              <a:latin typeface="+mj-ea"/>
            </a:endParaRPr>
          </a:p>
          <a:p>
            <a:pPr>
              <a:lnSpc>
                <a:spcPct val="114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(‘19.12.~’22.12.) </a:t>
            </a:r>
            <a:r>
              <a:rPr kumimoji="1" lang="ko-KR" altLang="en-US" sz="1600" b="1" dirty="0" smtClean="0">
                <a:latin typeface="+mj-ea"/>
              </a:rPr>
              <a:t>국토연구원 용역</a:t>
            </a:r>
            <a:r>
              <a:rPr kumimoji="1" lang="en-US" altLang="ko-KR" sz="1600" b="1" baseline="30000" dirty="0" smtClean="0"/>
              <a:t>&lt;</a:t>
            </a:r>
            <a:r>
              <a:rPr kumimoji="1" lang="ko-KR" altLang="en-US" sz="1600" b="1" baseline="30000" dirty="0" smtClean="0"/>
              <a:t>市</a:t>
            </a:r>
            <a:r>
              <a:rPr kumimoji="1" lang="en-US" altLang="ko-KR" sz="1600" b="1" baseline="30000" dirty="0" smtClean="0"/>
              <a:t>&amp;LH</a:t>
            </a:r>
            <a:r>
              <a:rPr kumimoji="1" lang="ko-KR" altLang="en-US" sz="1600" b="1" baseline="30000" dirty="0" smtClean="0"/>
              <a:t>공동</a:t>
            </a:r>
            <a:r>
              <a:rPr kumimoji="1" lang="en-US" altLang="ko-KR" sz="1600" b="1" baseline="30000" dirty="0" smtClean="0"/>
              <a:t>&gt;</a:t>
            </a:r>
          </a:p>
          <a:p>
            <a:pPr>
              <a:lnSpc>
                <a:spcPct val="114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(‘23.   7.)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LH </a:t>
            </a:r>
            <a:r>
              <a:rPr kumimoji="1" lang="ko-KR" altLang="en-US" sz="1600" b="1" dirty="0" smtClean="0">
                <a:latin typeface="+mj-ea"/>
              </a:rPr>
              <a:t>추가 정산 용역</a:t>
            </a:r>
            <a:r>
              <a:rPr kumimoji="1" lang="en-US" altLang="ko-KR" sz="1600" b="1" baseline="30000" dirty="0"/>
              <a:t>&lt;</a:t>
            </a:r>
            <a:r>
              <a:rPr kumimoji="1" lang="ko-KR" altLang="en-US" sz="1600" b="1" baseline="30000" dirty="0"/>
              <a:t>市</a:t>
            </a:r>
            <a:r>
              <a:rPr kumimoji="1" lang="en-US" altLang="ko-KR" sz="1600" b="1" baseline="30000" dirty="0"/>
              <a:t>&amp;LH</a:t>
            </a:r>
            <a:r>
              <a:rPr kumimoji="1" lang="ko-KR" altLang="en-US" sz="1600" b="1" baseline="30000" dirty="0"/>
              <a:t>공동</a:t>
            </a:r>
            <a:r>
              <a:rPr kumimoji="1" lang="en-US" altLang="ko-KR" sz="1600" b="1" baseline="30000" dirty="0" smtClean="0"/>
              <a:t>&gt;</a:t>
            </a:r>
          </a:p>
          <a:p>
            <a:pPr>
              <a:lnSpc>
                <a:spcPct val="114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en-US" altLang="ko-KR" sz="1600" b="1" dirty="0" smtClean="0"/>
              <a:t>(’24.   2.) </a:t>
            </a:r>
            <a:r>
              <a:rPr kumimoji="1" lang="ko-KR" altLang="en-US" sz="1600" b="1" dirty="0" err="1" smtClean="0"/>
              <a:t>손실부담금</a:t>
            </a:r>
            <a:r>
              <a:rPr kumimoji="1" lang="en-US" altLang="ko-KR" sz="1600" b="1" dirty="0" smtClean="0"/>
              <a:t>(2,559</a:t>
            </a:r>
            <a:r>
              <a:rPr kumimoji="1" lang="ko-KR" altLang="en-US" sz="1600" b="1" dirty="0" smtClean="0"/>
              <a:t>억</a:t>
            </a:r>
            <a:r>
              <a:rPr kumimoji="1" lang="en-US" altLang="ko-KR" sz="1600" b="1" dirty="0" smtClean="0"/>
              <a:t>) </a:t>
            </a:r>
            <a:r>
              <a:rPr kumimoji="1" lang="ko-KR" altLang="en-US" sz="1600" b="1" dirty="0" smtClean="0"/>
              <a:t>청구</a:t>
            </a:r>
            <a:r>
              <a:rPr kumimoji="1" lang="en-US" altLang="ko-KR" sz="1600" b="1" baseline="30000" dirty="0" smtClean="0"/>
              <a:t>&lt;LH</a:t>
            </a:r>
            <a:r>
              <a:rPr kumimoji="1" lang="ko-KR" altLang="en-US" sz="1600" b="1" baseline="30000" dirty="0" smtClean="0"/>
              <a:t>→市</a:t>
            </a:r>
            <a:r>
              <a:rPr kumimoji="1" lang="en-US" altLang="ko-KR" sz="1600" b="1" baseline="30000" dirty="0" smtClean="0"/>
              <a:t>&gt;</a:t>
            </a:r>
            <a:endParaRPr kumimoji="1" lang="en-US" altLang="ko-KR" sz="1600" b="1" baseline="30000" dirty="0"/>
          </a:p>
        </p:txBody>
      </p:sp>
      <p:sp>
        <p:nvSpPr>
          <p:cNvPr id="43" name="모서리가 둥근 직사각형 18">
            <a:extLst>
              <a:ext uri="{FF2B5EF4-FFF2-40B4-BE49-F238E27FC236}">
                <a16:creationId xmlns:a16="http://schemas.microsoft.com/office/drawing/2014/main" id="{16132688-1B1E-4655-991F-AEA118180FB0}"/>
              </a:ext>
            </a:extLst>
          </p:cNvPr>
          <p:cNvSpPr/>
          <p:nvPr/>
        </p:nvSpPr>
        <p:spPr>
          <a:xfrm>
            <a:off x="4966719" y="3906316"/>
            <a:ext cx="3610465" cy="956691"/>
          </a:xfrm>
          <a:prstGeom prst="roundRect">
            <a:avLst>
              <a:gd name="adj" fmla="val 6216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500" spc="-100" dirty="0" smtClean="0">
              <a:solidFill>
                <a:schemeClr val="tx1"/>
              </a:solidFill>
              <a:latin typeface="+mj-lt"/>
              <a:ea typeface="HY견고딕" panose="02030600000101010101" pitchFamily="18" charset="-127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4946805" y="3932797"/>
            <a:ext cx="309818" cy="269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1" lang="ko-KR" altLang="en-US" sz="1600" b="1" dirty="0"/>
              <a:t> </a:t>
            </a:r>
            <a:r>
              <a:rPr kumimoji="1" lang="ko-KR" altLang="en-US" sz="1500" b="1" dirty="0" smtClean="0"/>
              <a:t>☞</a:t>
            </a:r>
            <a:endParaRPr kumimoji="1" lang="en-US" altLang="ko-KR" sz="15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248292" y="4384245"/>
            <a:ext cx="86409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500" b="1" spc="300" dirty="0"/>
              <a:t>(</a:t>
            </a:r>
            <a:r>
              <a:rPr kumimoji="1" lang="ko-KR" altLang="en-US" sz="1500" b="1" spc="300" dirty="0"/>
              <a:t>市</a:t>
            </a:r>
            <a:r>
              <a:rPr kumimoji="1" lang="en-US" altLang="ko-KR" sz="1500" b="1" spc="300" dirty="0"/>
              <a:t>)</a:t>
            </a:r>
            <a:endParaRPr lang="ko-KR" altLang="en-US" sz="1500" dirty="0"/>
          </a:p>
        </p:txBody>
      </p:sp>
      <p:sp>
        <p:nvSpPr>
          <p:cNvPr id="21" name="TextBox 20"/>
          <p:cNvSpPr txBox="1"/>
          <p:nvPr/>
        </p:nvSpPr>
        <p:spPr>
          <a:xfrm>
            <a:off x="5005516" y="4384245"/>
            <a:ext cx="30833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500" b="1" dirty="0"/>
              <a:t>☞</a:t>
            </a:r>
            <a:endParaRPr lang="ko-KR" altLang="en-US" sz="1500" dirty="0"/>
          </a:p>
        </p:txBody>
      </p:sp>
      <p:sp>
        <p:nvSpPr>
          <p:cNvPr id="7" name="TextBox 6"/>
          <p:cNvSpPr txBox="1"/>
          <p:nvPr/>
        </p:nvSpPr>
        <p:spPr>
          <a:xfrm>
            <a:off x="5584871" y="4245524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spc="-300" dirty="0">
                <a:latin typeface="HY견고딕" panose="02030600000101010101" pitchFamily="18" charset="-127"/>
                <a:ea typeface="HY견고딕" panose="02030600000101010101" pitchFamily="18" charset="-127"/>
              </a:rPr>
              <a:t>┌</a:t>
            </a:r>
            <a:endParaRPr lang="ko-KR" altLang="en-US" sz="14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84722" y="4550312"/>
            <a:ext cx="5040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└</a:t>
            </a:r>
            <a:endParaRPr lang="ko-KR" altLang="en-US" sz="14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08465" y="4243153"/>
            <a:ext cx="208823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500" b="1" dirty="0"/>
              <a:t>소송 대응 방안 </a:t>
            </a:r>
            <a:r>
              <a:rPr kumimoji="1" lang="ko-KR" altLang="en-US" sz="1500" b="1" dirty="0" smtClean="0"/>
              <a:t>마련</a:t>
            </a:r>
            <a:endParaRPr kumimoji="1" lang="en-US" altLang="ko-KR" sz="15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5817486" y="4543154"/>
            <a:ext cx="280831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500" b="1" dirty="0" smtClean="0"/>
              <a:t>재정부담 최소화 방안 모색</a:t>
            </a:r>
            <a:endParaRPr lang="ko-KR" altLang="en-US" sz="1500" dirty="0"/>
          </a:p>
        </p:txBody>
      </p:sp>
      <p:sp>
        <p:nvSpPr>
          <p:cNvPr id="27" name="TextBox 26"/>
          <p:cNvSpPr txBox="1"/>
          <p:nvPr/>
        </p:nvSpPr>
        <p:spPr>
          <a:xfrm>
            <a:off x="5806449" y="3927967"/>
            <a:ext cx="28274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500" b="1" dirty="0" smtClean="0"/>
              <a:t>관할법원 소송 절차 검토</a:t>
            </a:r>
            <a:endParaRPr lang="ko-KR" altLang="en-US" sz="1500" dirty="0"/>
          </a:p>
        </p:txBody>
      </p:sp>
      <p:sp>
        <p:nvSpPr>
          <p:cNvPr id="39" name="TextBox 38"/>
          <p:cNvSpPr txBox="1"/>
          <p:nvPr/>
        </p:nvSpPr>
        <p:spPr>
          <a:xfrm>
            <a:off x="5263406" y="3925708"/>
            <a:ext cx="54136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500" b="1" dirty="0" smtClean="0"/>
              <a:t>(LH)</a:t>
            </a:r>
            <a:endParaRPr lang="ko-KR" altLang="en-US" sz="1500" dirty="0"/>
          </a:p>
        </p:txBody>
      </p:sp>
      <p:sp>
        <p:nvSpPr>
          <p:cNvPr id="38" name="모서리가 둥근 직사각형 37"/>
          <p:cNvSpPr/>
          <p:nvPr/>
        </p:nvSpPr>
        <p:spPr>
          <a:xfrm>
            <a:off x="4742900" y="3166754"/>
            <a:ext cx="3800758" cy="33249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향후계획</a:t>
            </a:r>
            <a:endParaRPr lang="ko-KR" altLang="en-US" sz="20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4789790" y="3491578"/>
            <a:ext cx="4013952" cy="393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solidFill>
                  <a:prstClr val="black"/>
                </a:solidFill>
              </a:rPr>
              <a:t> </a:t>
            </a:r>
            <a:r>
              <a:rPr lang="en-US" altLang="ko-KR" sz="1600" b="1" spc="-300" dirty="0">
                <a:solidFill>
                  <a:prstClr val="black"/>
                </a:solidFill>
              </a:rPr>
              <a:t>(‘24</a:t>
            </a:r>
            <a:r>
              <a:rPr lang="ko-KR" altLang="en-US" sz="1600" b="1" spc="-300" dirty="0">
                <a:solidFill>
                  <a:prstClr val="black"/>
                </a:solidFill>
              </a:rPr>
              <a:t>년 상반기</a:t>
            </a:r>
            <a:r>
              <a:rPr lang="en-US" altLang="ko-KR" sz="1600" b="1" spc="-300" dirty="0">
                <a:solidFill>
                  <a:prstClr val="black"/>
                </a:solidFill>
              </a:rPr>
              <a:t>) </a:t>
            </a:r>
            <a:r>
              <a:rPr lang="en-US" altLang="ko-KR" sz="1600" b="1" spc="-300" dirty="0" smtClean="0">
                <a:solidFill>
                  <a:prstClr val="black"/>
                </a:solidFill>
              </a:rPr>
              <a:t> </a:t>
            </a:r>
            <a:r>
              <a:rPr lang="en-US" altLang="ko-KR" sz="1600" b="1" spc="-150" dirty="0" smtClean="0">
                <a:solidFill>
                  <a:prstClr val="black"/>
                </a:solidFill>
              </a:rPr>
              <a:t>LH </a:t>
            </a:r>
            <a:r>
              <a:rPr lang="ko-KR" altLang="en-US" sz="1600" b="1" spc="-150" dirty="0" err="1">
                <a:solidFill>
                  <a:prstClr val="black"/>
                </a:solidFill>
              </a:rPr>
              <a:t>소송검토</a:t>
            </a:r>
            <a:r>
              <a:rPr lang="ko-KR" altLang="en-US" sz="1600" b="1" spc="-150" dirty="0">
                <a:solidFill>
                  <a:prstClr val="black"/>
                </a:solidFill>
              </a:rPr>
              <a:t> 및 대응방안 </a:t>
            </a:r>
            <a:r>
              <a:rPr lang="ko-KR" altLang="en-US" sz="1600" b="1" spc="-150" dirty="0" smtClean="0">
                <a:solidFill>
                  <a:prstClr val="black"/>
                </a:solidFill>
              </a:rPr>
              <a:t>마련</a:t>
            </a:r>
            <a:endParaRPr lang="en-US" altLang="ko-KR" sz="1600" b="1" spc="-150" dirty="0">
              <a:solidFill>
                <a:prstClr val="black"/>
              </a:solidFill>
            </a:endParaRPr>
          </a:p>
        </p:txBody>
      </p:sp>
      <p:sp>
        <p:nvSpPr>
          <p:cNvPr id="28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54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금촌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도시재생 뉴딜 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균형개발과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주요사항</a:t>
            </a:r>
            <a:endParaRPr lang="ko-KR" altLang="en-US" sz="16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179525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평화누리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첫 동네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+mn-ea"/>
                </a:rPr>
                <a:t>, 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함께 만드는 새 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금촌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금촌어울림센터</a:t>
              </a:r>
              <a:r>
                <a:rPr kumimoji="1" lang="ko-KR" altLang="en-US" sz="1600" b="1" dirty="0" smtClean="0">
                  <a:latin typeface="+mj-lt"/>
                </a:rPr>
                <a:t> 조성</a:t>
              </a:r>
              <a:r>
                <a:rPr kumimoji="1" lang="en-US" altLang="ko-KR" sz="1600" b="1" dirty="0" smtClean="0">
                  <a:latin typeface="+mj-lt"/>
                </a:rPr>
                <a:t>·</a:t>
              </a:r>
              <a:r>
                <a:rPr kumimoji="1" lang="ko-KR" altLang="en-US" sz="1600" b="1" dirty="0" smtClean="0">
                  <a:latin typeface="+mj-lt"/>
                </a:rPr>
                <a:t>운영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정주 환경 개선</a:t>
              </a:r>
              <a:r>
                <a:rPr kumimoji="1" lang="en-US" altLang="ko-KR" sz="1400" b="1" dirty="0" smtClean="0">
                  <a:latin typeface="+mj-lt"/>
                </a:rPr>
                <a:t>(</a:t>
              </a:r>
              <a:r>
                <a:rPr kumimoji="1" lang="ko-KR" altLang="en-US" sz="1400" b="1" dirty="0" smtClean="0">
                  <a:latin typeface="+mj-lt"/>
                </a:rPr>
                <a:t>명동 공원조성</a:t>
              </a:r>
              <a:r>
                <a:rPr kumimoji="1" lang="en-US" altLang="ko-KR" sz="1400" b="1" dirty="0" smtClean="0">
                  <a:latin typeface="+mj-lt"/>
                </a:rPr>
                <a:t>, </a:t>
              </a:r>
              <a:r>
                <a:rPr kumimoji="1" lang="ko-KR" altLang="en-US" sz="1400" b="1" dirty="0" smtClean="0">
                  <a:latin typeface="+mj-lt"/>
                </a:rPr>
                <a:t>보행로 개선</a:t>
              </a:r>
              <a:r>
                <a:rPr kumimoji="1" lang="en-US" altLang="ko-KR" sz="1400" b="1" dirty="0" smtClean="0">
                  <a:latin typeface="+mj-lt"/>
                </a:rPr>
                <a:t>, </a:t>
              </a:r>
              <a:r>
                <a:rPr kumimoji="1" lang="ko-KR" altLang="en-US" sz="1400" b="1" dirty="0" smtClean="0">
                  <a:latin typeface="+mj-lt"/>
                </a:rPr>
                <a:t>노후 건축물 정비</a:t>
              </a:r>
              <a:r>
                <a:rPr kumimoji="1" lang="en-US" altLang="ko-KR" sz="1400" b="1" dirty="0" smtClean="0">
                  <a:latin typeface="+mj-lt"/>
                </a:rPr>
                <a:t>)</a:t>
              </a:r>
              <a:r>
                <a:rPr kumimoji="1" lang="en-US" altLang="ko-KR" sz="1600" b="1" dirty="0" smtClean="0">
                  <a:latin typeface="+mj-lt"/>
                </a:rPr>
                <a:t> </a:t>
              </a:r>
            </a:p>
            <a:p>
              <a:pPr>
                <a:lnSpc>
                  <a:spcPct val="150000"/>
                </a:lnSpc>
              </a:pPr>
              <a:r>
                <a:rPr kumimoji="1" lang="ko-KR" altLang="en-US" sz="1600" b="1" dirty="0" smtClean="0">
                  <a:latin typeface="+mj-lt"/>
                </a:rPr>
                <a:t>  주민역량강화 사업추진으로</a:t>
              </a: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주민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상인과 함께하는 원도심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err="1" smtClean="0">
                  <a:latin typeface="+mj-lt"/>
                </a:rPr>
                <a:t>금촌</a:t>
              </a:r>
              <a:r>
                <a:rPr kumimoji="1" lang="en-US" altLang="ko-KR" sz="1600" b="1" dirty="0" smtClean="0">
                  <a:latin typeface="+mj-lt"/>
                </a:rPr>
                <a:t>) </a:t>
              </a:r>
              <a:r>
                <a:rPr kumimoji="1" lang="ko-KR" altLang="en-US" sz="1600" b="1" dirty="0" smtClean="0">
                  <a:latin typeface="+mj-lt"/>
                </a:rPr>
                <a:t>활성화 추진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5108" y="2767937"/>
            <a:ext cx="5707988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위   치</a:t>
            </a:r>
            <a:r>
              <a:rPr kumimoji="1" lang="en-US" altLang="ko-KR" sz="1400" b="1" dirty="0" smtClean="0">
                <a:latin typeface="+mj-lt"/>
              </a:rPr>
              <a:t>: </a:t>
            </a:r>
            <a:r>
              <a:rPr kumimoji="1" lang="ko-KR" altLang="en-US" sz="1400" b="1" dirty="0" err="1" smtClean="0">
                <a:latin typeface="+mj-lt"/>
              </a:rPr>
              <a:t>금촌동</a:t>
            </a:r>
            <a:r>
              <a:rPr kumimoji="1" lang="ko-KR" altLang="en-US" sz="1400" b="1" dirty="0" smtClean="0">
                <a:latin typeface="+mj-lt"/>
              </a:rPr>
              <a:t> </a:t>
            </a:r>
            <a:r>
              <a:rPr kumimoji="1" lang="en-US" altLang="ko-KR" sz="1400" b="1" dirty="0" smtClean="0">
                <a:latin typeface="+mj-lt"/>
              </a:rPr>
              <a:t>319-3</a:t>
            </a:r>
            <a:r>
              <a:rPr kumimoji="1" lang="ko-KR" altLang="en-US" sz="1400" b="1" dirty="0" smtClean="0">
                <a:latin typeface="+mj-lt"/>
              </a:rPr>
              <a:t>번지 일원</a:t>
            </a:r>
            <a:r>
              <a:rPr kumimoji="1" lang="en-US" altLang="ko-KR" sz="1400" b="1" dirty="0" smtClean="0">
                <a:latin typeface="+mj-lt"/>
              </a:rPr>
              <a:t>, 2022</a:t>
            </a:r>
            <a:r>
              <a:rPr kumimoji="1" lang="ko-KR" altLang="en-US" sz="1400" b="1" dirty="0" smtClean="0">
                <a:latin typeface="+mj-lt"/>
              </a:rPr>
              <a:t>년</a:t>
            </a:r>
            <a:r>
              <a:rPr kumimoji="1" lang="en-US" altLang="ko-KR" sz="1400" b="1" dirty="0" smtClean="0">
                <a:latin typeface="+mj-lt"/>
              </a:rPr>
              <a:t>~2025</a:t>
            </a:r>
            <a:r>
              <a:rPr kumimoji="1" lang="ko-KR" altLang="en-US" sz="1400" b="1" dirty="0" smtClean="0">
                <a:latin typeface="+mj-lt"/>
              </a:rPr>
              <a:t>년</a:t>
            </a:r>
            <a:r>
              <a:rPr kumimoji="1" lang="en-US" altLang="ko-KR" sz="1400" b="1" dirty="0" smtClean="0">
                <a:latin typeface="+mj-lt"/>
              </a:rPr>
              <a:t>(4</a:t>
            </a:r>
            <a:r>
              <a:rPr kumimoji="1" lang="ko-KR" altLang="en-US" sz="1400" b="1" dirty="0" smtClean="0">
                <a:latin typeface="+mj-lt"/>
              </a:rPr>
              <a:t>년간</a:t>
            </a:r>
            <a:r>
              <a:rPr kumimoji="1" lang="en-US" altLang="ko-KR" sz="1400" b="1" dirty="0" smtClean="0">
                <a:latin typeface="+mj-lt"/>
              </a:rPr>
              <a:t>)</a:t>
            </a:r>
            <a:endParaRPr kumimoji="1" lang="en-US" altLang="ko-KR" sz="14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ea"/>
              </a:rPr>
              <a:t> 사업비</a:t>
            </a:r>
            <a:r>
              <a:rPr kumimoji="1" lang="en-US" altLang="ko-KR" sz="1400" b="1" dirty="0" smtClean="0">
                <a:latin typeface="+mj-ea"/>
              </a:rPr>
              <a:t>: 15,019</a:t>
            </a:r>
            <a:r>
              <a:rPr kumimoji="1" lang="ko-KR" altLang="en-US" sz="1400" b="1" dirty="0" smtClean="0">
                <a:latin typeface="+mj-ea"/>
              </a:rPr>
              <a:t>백만원</a:t>
            </a:r>
            <a:r>
              <a:rPr kumimoji="1" lang="en-US" altLang="ko-KR" sz="1400" b="1" dirty="0" smtClean="0">
                <a:latin typeface="+mj-ea"/>
              </a:rPr>
              <a:t>(</a:t>
            </a:r>
            <a:r>
              <a:rPr kumimoji="1" lang="ko-KR" altLang="en-US" sz="1400" b="1" dirty="0" smtClean="0">
                <a:latin typeface="+mj-ea"/>
              </a:rPr>
              <a:t>국</a:t>
            </a:r>
            <a:r>
              <a:rPr kumimoji="1" lang="en-US" altLang="ko-KR" sz="1400" b="1" dirty="0" smtClean="0">
                <a:latin typeface="+mj-ea"/>
              </a:rPr>
              <a:t>7,200 </a:t>
            </a:r>
            <a:r>
              <a:rPr kumimoji="1" lang="ko-KR" altLang="en-US" sz="1400" b="1" dirty="0" smtClean="0">
                <a:latin typeface="+mj-ea"/>
              </a:rPr>
              <a:t>도</a:t>
            </a:r>
            <a:r>
              <a:rPr kumimoji="1" lang="en-US" altLang="ko-KR" sz="1400" b="1" dirty="0" smtClean="0">
                <a:latin typeface="+mj-ea"/>
              </a:rPr>
              <a:t>1,440 </a:t>
            </a:r>
            <a:r>
              <a:rPr kumimoji="1" lang="ko-KR" altLang="en-US" sz="1400" b="1" dirty="0" smtClean="0">
                <a:latin typeface="+mj-ea"/>
              </a:rPr>
              <a:t>시</a:t>
            </a:r>
            <a:r>
              <a:rPr kumimoji="1" lang="en-US" altLang="ko-KR" sz="1400" b="1" dirty="0" smtClean="0">
                <a:latin typeface="+mj-ea"/>
              </a:rPr>
              <a:t>5,579 </a:t>
            </a:r>
            <a:r>
              <a:rPr kumimoji="1" lang="ko-KR" altLang="en-US" sz="1400" b="1" dirty="0" smtClean="0">
                <a:latin typeface="+mj-ea"/>
              </a:rPr>
              <a:t>기금</a:t>
            </a:r>
            <a:r>
              <a:rPr kumimoji="1" lang="en-US" altLang="ko-KR" sz="1400" b="1" dirty="0" smtClean="0">
                <a:latin typeface="+mj-ea"/>
              </a:rPr>
              <a:t>800)</a:t>
            </a:r>
            <a:endParaRPr kumimoji="1" lang="en-US" altLang="ko-KR" sz="14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/>
          </p:nvPr>
        </p:nvGraphicFramePr>
        <p:xfrm>
          <a:off x="539552" y="3487517"/>
          <a:ext cx="4968552" cy="1407414"/>
        </p:xfrm>
        <a:graphic>
          <a:graphicData uri="http://schemas.openxmlformats.org/drawingml/2006/table">
            <a:tbl>
              <a:tblPr/>
              <a:tblGrid>
                <a:gridCol w="753881">
                  <a:extLst>
                    <a:ext uri="{9D8B030D-6E8A-4147-A177-3AD203B41FA5}">
                      <a16:colId xmlns:a16="http://schemas.microsoft.com/office/drawing/2014/main" val="3963781094"/>
                    </a:ext>
                  </a:extLst>
                </a:gridCol>
                <a:gridCol w="4214671">
                  <a:extLst>
                    <a:ext uri="{9D8B030D-6E8A-4147-A177-3AD203B41FA5}">
                      <a16:colId xmlns:a16="http://schemas.microsoft.com/office/drawing/2014/main" val="3922373335"/>
                    </a:ext>
                  </a:extLst>
                </a:gridCol>
              </a:tblGrid>
              <a:tr h="13963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현황 </a:t>
                      </a:r>
                      <a:endParaRPr lang="en-US" altLang="ko-KR" sz="1200" kern="0" spc="-10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및 </a:t>
                      </a:r>
                      <a:endParaRPr lang="en-US" altLang="ko-KR" sz="1200" kern="0" spc="-10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계획</a:t>
                      </a:r>
                      <a:endParaRPr lang="ko-KR" altLang="en-US" sz="1000" kern="0" spc="-10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200" kern="0" spc="-100" baseline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금촌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도시재생현장지원센터 주민 지원 운영</a:t>
                      </a:r>
                      <a:endParaRPr lang="ko-KR" altLang="en-US" sz="1000" kern="0" spc="-10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도시재생대학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마을 정원 가꾸기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주민 역량 강화프로그램 운영 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200" kern="0" spc="-100" baseline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금촌어울림센터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내 </a:t>
                      </a:r>
                      <a:r>
                        <a:rPr lang="ko-KR" altLang="en-US" sz="1200" kern="0" spc="-100" baseline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거점시설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개소 조성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7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시설 운영 </a:t>
                      </a:r>
                      <a:endParaRPr lang="en-US" altLang="ko-KR" sz="1200" kern="0" spc="-10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</a:t>
                      </a:r>
                      <a:r>
                        <a:rPr lang="ko-KR" altLang="en-US" sz="1200" kern="0" spc="-100" baseline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명동공원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DMZ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야생화 </a:t>
                      </a:r>
                      <a:r>
                        <a:rPr lang="ko-KR" altLang="en-US" sz="1200" kern="0" spc="-100" baseline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복합쉼터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조성 중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(6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준공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• DMZ</a:t>
                      </a:r>
                      <a:r>
                        <a:rPr lang="ko-KR" altLang="en-US" sz="1200" kern="0" spc="-100" baseline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꽃길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보행환경개선 추진 중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(6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 준공</a:t>
                      </a:r>
                      <a:r>
                        <a:rPr lang="en-US" altLang="ko-KR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ko-KR" altLang="en-US" sz="1000" kern="0" spc="-10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654830"/>
                  </a:ext>
                </a:extLst>
              </a:tr>
            </a:tbl>
          </a:graphicData>
        </a:graphic>
      </p:graphicFrame>
      <p:pic>
        <p:nvPicPr>
          <p:cNvPr id="19" name="그림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5338" y="2796274"/>
            <a:ext cx="2805094" cy="209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22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금정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22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길 광장조성사업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균형개발과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주요사항</a:t>
            </a:r>
            <a:endParaRPr lang="ko-KR" altLang="en-US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179525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주민과 상인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+mn-ea"/>
                </a:rPr>
                <a:t>,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방문객이 함께 누릴 수 있는 열린 공간 조성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금촌도시재생 </a:t>
              </a:r>
              <a:r>
                <a:rPr kumimoji="1" lang="ko-KR" altLang="en-US" sz="1600" b="1" dirty="0" err="1" smtClean="0">
                  <a:latin typeface="+mj-lt"/>
                </a:rPr>
                <a:t>뉴딜사업과</a:t>
              </a:r>
              <a:r>
                <a:rPr kumimoji="1" lang="ko-KR" altLang="en-US" sz="1600" b="1" dirty="0" smtClean="0">
                  <a:latin typeface="+mj-lt"/>
                </a:rPr>
                <a:t> 연계하여 노후 주택지와 전통시장을 잇는 공간에 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광장을 조성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주민과 상권이 공존하며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활용하는 공간 조성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5108" y="2767937"/>
            <a:ext cx="5707988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위   치</a:t>
            </a:r>
            <a:r>
              <a:rPr kumimoji="1" lang="en-US" altLang="ko-KR" sz="1400" b="1" dirty="0" smtClean="0">
                <a:latin typeface="+mj-lt"/>
              </a:rPr>
              <a:t>: </a:t>
            </a:r>
            <a:r>
              <a:rPr kumimoji="1" lang="ko-KR" altLang="en-US" sz="1400" b="1" dirty="0" err="1" smtClean="0">
                <a:latin typeface="+mj-lt"/>
              </a:rPr>
              <a:t>금촌동</a:t>
            </a:r>
            <a:r>
              <a:rPr kumimoji="1" lang="ko-KR" altLang="en-US" sz="1400" b="1" dirty="0" smtClean="0">
                <a:latin typeface="+mj-lt"/>
              </a:rPr>
              <a:t> </a:t>
            </a:r>
            <a:r>
              <a:rPr kumimoji="1" lang="en-US" altLang="ko-KR" sz="1400" b="1" dirty="0" smtClean="0">
                <a:latin typeface="+mj-lt"/>
              </a:rPr>
              <a:t>65-15</a:t>
            </a:r>
            <a:r>
              <a:rPr kumimoji="1" lang="ko-KR" altLang="en-US" sz="1400" b="1" dirty="0" smtClean="0">
                <a:latin typeface="+mj-lt"/>
              </a:rPr>
              <a:t>번지 일원</a:t>
            </a:r>
            <a:r>
              <a:rPr kumimoji="1" lang="en-US" altLang="ko-KR" sz="1400" b="1" dirty="0" smtClean="0">
                <a:latin typeface="+mj-lt"/>
              </a:rPr>
              <a:t>, 2021</a:t>
            </a:r>
            <a:r>
              <a:rPr kumimoji="1" lang="ko-KR" altLang="en-US" sz="1400" b="1" dirty="0" smtClean="0">
                <a:latin typeface="+mj-lt"/>
              </a:rPr>
              <a:t>년</a:t>
            </a:r>
            <a:r>
              <a:rPr kumimoji="1" lang="en-US" altLang="ko-KR" sz="1400" b="1" dirty="0" smtClean="0">
                <a:latin typeface="+mj-lt"/>
              </a:rPr>
              <a:t>~2024</a:t>
            </a:r>
            <a:r>
              <a:rPr kumimoji="1" lang="ko-KR" altLang="en-US" sz="1400" b="1" dirty="0" smtClean="0">
                <a:latin typeface="+mj-lt"/>
              </a:rPr>
              <a:t>년</a:t>
            </a:r>
            <a:r>
              <a:rPr kumimoji="1" lang="en-US" altLang="ko-KR" sz="1400" b="1" dirty="0" smtClean="0">
                <a:latin typeface="+mj-lt"/>
              </a:rPr>
              <a:t>(4</a:t>
            </a:r>
            <a:r>
              <a:rPr kumimoji="1" lang="ko-KR" altLang="en-US" sz="1400" b="1" dirty="0" smtClean="0">
                <a:latin typeface="+mj-lt"/>
              </a:rPr>
              <a:t>년간</a:t>
            </a:r>
            <a:r>
              <a:rPr kumimoji="1" lang="en-US" altLang="ko-KR" sz="1400" b="1" dirty="0" smtClean="0">
                <a:latin typeface="+mj-lt"/>
              </a:rPr>
              <a:t>)</a:t>
            </a:r>
            <a:endParaRPr kumimoji="1" lang="en-US" altLang="ko-KR" sz="14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ea"/>
              </a:rPr>
              <a:t> 사업비</a:t>
            </a:r>
            <a:r>
              <a:rPr kumimoji="1" lang="en-US" altLang="ko-KR" sz="1400" b="1" dirty="0" smtClean="0">
                <a:latin typeface="+mj-ea"/>
              </a:rPr>
              <a:t>: 9,000</a:t>
            </a:r>
            <a:r>
              <a:rPr kumimoji="1" lang="ko-KR" altLang="en-US" sz="1400" b="1" dirty="0" smtClean="0">
                <a:latin typeface="+mj-ea"/>
              </a:rPr>
              <a:t>백만원</a:t>
            </a:r>
            <a:r>
              <a:rPr kumimoji="1" lang="en-US" altLang="ko-KR" sz="1400" b="1" dirty="0" smtClean="0">
                <a:latin typeface="+mj-ea"/>
              </a:rPr>
              <a:t>(</a:t>
            </a:r>
            <a:r>
              <a:rPr kumimoji="1" lang="ko-KR" altLang="en-US" sz="1400" b="1" dirty="0" smtClean="0">
                <a:latin typeface="+mj-ea"/>
              </a:rPr>
              <a:t>시 </a:t>
            </a:r>
            <a:r>
              <a:rPr kumimoji="1" lang="en-US" altLang="ko-KR" sz="1400" b="1" dirty="0" smtClean="0">
                <a:latin typeface="+mj-ea"/>
              </a:rPr>
              <a:t>9,000)</a:t>
            </a:r>
            <a:endParaRPr kumimoji="1" lang="en-US" altLang="ko-KR" sz="14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534" y="2832582"/>
            <a:ext cx="3001898" cy="2041774"/>
          </a:xfrm>
          <a:prstGeom prst="rect">
            <a:avLst/>
          </a:prstGeom>
        </p:spPr>
      </p:pic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0965826"/>
              </p:ext>
            </p:extLst>
          </p:nvPr>
        </p:nvGraphicFramePr>
        <p:xfrm>
          <a:off x="539552" y="3473361"/>
          <a:ext cx="4824536" cy="1396314"/>
        </p:xfrm>
        <a:graphic>
          <a:graphicData uri="http://schemas.openxmlformats.org/drawingml/2006/table">
            <a:tbl>
              <a:tblPr/>
              <a:tblGrid>
                <a:gridCol w="732029">
                  <a:extLst>
                    <a:ext uri="{9D8B030D-6E8A-4147-A177-3AD203B41FA5}">
                      <a16:colId xmlns:a16="http://schemas.microsoft.com/office/drawing/2014/main" val="3963781094"/>
                    </a:ext>
                  </a:extLst>
                </a:gridCol>
                <a:gridCol w="4092507">
                  <a:extLst>
                    <a:ext uri="{9D8B030D-6E8A-4147-A177-3AD203B41FA5}">
                      <a16:colId xmlns:a16="http://schemas.microsoft.com/office/drawing/2014/main" val="3922373335"/>
                    </a:ext>
                  </a:extLst>
                </a:gridCol>
              </a:tblGrid>
              <a:tr h="13963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현황</a:t>
                      </a:r>
                      <a:endParaRPr lang="ko-KR" altLang="en-US" sz="1200" kern="0" spc="-10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및 </a:t>
                      </a:r>
                      <a:endParaRPr lang="en-US" altLang="ko-KR" sz="1200" kern="0" spc="-10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계획</a:t>
                      </a:r>
                      <a:endParaRPr lang="ko-KR" altLang="en-US" sz="1200" kern="0" spc="-10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'21.  3. 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금정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길 광장조성사업 계획 수립</a:t>
                      </a:r>
                    </a:p>
                    <a:p>
                      <a:pPr fontAlgn="base" latinLnBrk="1"/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'21.  5. 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토지 및 건물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지장물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협의매수 및 보상금 지급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 latinLnBrk="1"/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'23.  1. 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도시계획시설 결정 및 실시계획인가 용역 착공 </a:t>
                      </a:r>
                    </a:p>
                    <a:p>
                      <a:pPr fontAlgn="base" latinLnBrk="1"/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'23. 12.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도시계획시설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광장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결정</a:t>
                      </a:r>
                    </a:p>
                    <a:p>
                      <a:pPr fontAlgn="base" latinLnBrk="1"/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'24.  5. 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실시계획 인가</a:t>
                      </a:r>
                      <a:endParaRPr lang="en-US" altLang="ko-KR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'24.  6. 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토지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지장물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수용 및 보상 진행</a:t>
                      </a:r>
                      <a:endParaRPr lang="en-US" altLang="ko-KR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'24. 11. 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철거공사 및 </a:t>
                      </a: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광장조성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사업완료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6548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78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81425" y="922552"/>
            <a:ext cx="8459636" cy="402546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 smtClean="0">
                <a:solidFill>
                  <a:prstClr val="black"/>
                </a:solidFill>
                <a:latin typeface="-윤고딕330" pitchFamily="18" charset="-127"/>
                <a:ea typeface="-윤고딕330" pitchFamily="18" charset="-127"/>
              </a:rPr>
              <a:t>12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kern="0" spc="-90" noProof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5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도시 취약지역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생활여건 개조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연풍 </a:t>
            </a:r>
            <a:r>
              <a:rPr kumimoji="0" lang="ko-KR" altLang="en-US" sz="2000" b="0" i="0" u="none" strike="noStrike" kern="1200" cap="none" spc="-15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새뜰마을</a:t>
            </a:r>
            <a:r>
              <a:rPr kumimoji="0" lang="en-US" altLang="ko-KR" sz="20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)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>
                <a:solidFill>
                  <a:srgbClr val="1F497D"/>
                </a:solidFill>
                <a:latin typeface="HY견고딕" pitchFamily="18" charset="-127"/>
                <a:ea typeface="HY견고딕" pitchFamily="18" charset="-127"/>
              </a:rPr>
              <a:t>균형개발</a:t>
            </a: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ea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</a:rPr>
              <a:t>주요사항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219424"/>
            <a:chOff x="251520" y="1131590"/>
            <a:chExt cx="8280920" cy="133627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지역의 </a:t>
              </a:r>
              <a:r>
                <a:rPr kumimoji="0" lang="ko-KR" altLang="en-US" sz="20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취약요소와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주민 요구에 맞는 취약지역 패키지로 지원</a:t>
              </a:r>
              <a:endPara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815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 낙후된 주거환경을 </a:t>
              </a:r>
              <a:r>
                <a:rPr kumimoji="0" lang="ko-KR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물리적</a:t>
              </a:r>
              <a:r>
                <a:rPr kumimoji="0" lang="en-US" altLang="ko-KR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, </a:t>
              </a:r>
              <a:r>
                <a:rPr kumimoji="0" lang="ko-KR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사회</a:t>
              </a:r>
              <a:r>
                <a:rPr kumimoji="0" lang="en-US" altLang="ko-KR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·</a:t>
              </a:r>
              <a:r>
                <a:rPr kumimoji="0" lang="ko-KR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경제분야 모두 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종합적으로 지원하여</a:t>
              </a:r>
              <a:endPara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  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주민들의 삶의 </a:t>
              </a:r>
              <a:r>
                <a:rPr kumimoji="0" lang="ko-KR" altLang="en-US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수준을 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</a:rPr>
                <a:t>향상  </a:t>
              </a:r>
              <a:endPara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539552" y="2810194"/>
            <a:ext cx="3600400" cy="2077346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연풍 </a:t>
            </a:r>
            <a:r>
              <a:rPr kumimoji="0" lang="ko-KR" alt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새뜰마을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위   치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파주읍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연풍리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299-5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일원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기   간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: 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2020. 6. 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~ 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2024.</a:t>
            </a:r>
            <a:r>
              <a:rPr kumimoji="0" lang="en-US" altLang="ko-KR" sz="11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 6.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사업비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 : 3,730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백만원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국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2,401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도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307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시</a:t>
            </a:r>
            <a:r>
              <a:rPr lang="en-US" altLang="ko-KR" sz="1100" dirty="0" smtClean="0">
                <a:solidFill>
                  <a:prstClr val="black"/>
                </a:solidFill>
                <a:latin typeface="맑은 고딕" pitchFamily="50" charset="-127"/>
                <a:ea typeface="맑은 고딕" panose="020B0503020000020004" pitchFamily="50" charset="-127"/>
              </a:rPr>
              <a:t>1,022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)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-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주요사업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□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골목길 정비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공폐가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 철거</a:t>
            </a:r>
            <a:r>
              <a:rPr kumimoji="0" lang="ko-KR" altLang="en-US" sz="11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 후 </a:t>
            </a:r>
            <a:r>
              <a:rPr kumimoji="0" lang="ko-KR" altLang="en-US" sz="1100" b="0" i="0" u="none" strike="noStrike" kern="1200" cap="none" spc="0" normalizeH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주민쉼터</a:t>
            </a:r>
            <a:r>
              <a:rPr kumimoji="0" lang="en-US" altLang="ko-KR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주차장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조성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□ 안전 및 범죄예방시설 정비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노후 </a:t>
            </a:r>
            <a:r>
              <a:rPr kumimoji="0" lang="ko-KR" altLang="en-US" sz="11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주택정비</a:t>
            </a:r>
            <a:endParaRPr kumimoji="0" lang="en-US" altLang="ko-KR" sz="11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□ 주민역량강화 교육</a:t>
            </a:r>
            <a:r>
              <a:rPr kumimoji="0" lang="en-US" altLang="ko-KR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공동체 활성화 </a:t>
            </a:r>
            <a:r>
              <a:rPr kumimoji="0" lang="ko-KR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anose="020B0503020000020004" pitchFamily="50" charset="-127"/>
              </a:rPr>
              <a:t>등</a:t>
            </a: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69176" y="2777762"/>
            <a:ext cx="4176464" cy="2151740"/>
          </a:xfrm>
          <a:prstGeom prst="rect">
            <a:avLst/>
          </a:prstGeom>
        </p:spPr>
      </p:pic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229310" y="2729498"/>
            <a:ext cx="4231122" cy="2200003"/>
          </a:xfrm>
          <a:prstGeom prst="rect">
            <a:avLst/>
          </a:prstGeom>
          <a:noFill/>
          <a:ln w="9525">
            <a:solidFill>
              <a:schemeClr val="accent3">
                <a:lumMod val="50000"/>
                <a:alpha val="74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284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특수상황지역 개발사업 추진현황 </a:t>
            </a:r>
            <a:r>
              <a:rPr lang="en-US" altLang="ko-K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균형개발과 소관</a:t>
            </a:r>
            <a:r>
              <a:rPr lang="en-US" altLang="ko-K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균형개발과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2" name="모서리가 둥근 직사각형 11"/>
          <p:cNvSpPr/>
          <p:nvPr/>
        </p:nvSpPr>
        <p:spPr>
          <a:xfrm>
            <a:off x="179512" y="1151662"/>
            <a:ext cx="2752634" cy="379515"/>
          </a:xfrm>
          <a:prstGeom prst="roundRect">
            <a:avLst>
              <a:gd name="adj" fmla="val 8165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 파주</a:t>
            </a:r>
            <a:r>
              <a:rPr lang="en-US" altLang="ko-KR" sz="1600" b="1" dirty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리 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행복마을</a:t>
            </a:r>
            <a:r>
              <a:rPr lang="en-US" altLang="ko-KR" sz="1600" b="1" baseline="5000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600" b="1" baseline="50000" dirty="0" smtClean="0">
                <a:solidFill>
                  <a:schemeClr val="tx1"/>
                </a:solidFill>
                <a:latin typeface="+mn-ea"/>
              </a:rPr>
              <a:t>단계</a:t>
            </a:r>
            <a:endParaRPr kumimoji="1" lang="en-US" altLang="ko-KR" sz="1600" b="1" baseline="50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을</a:t>
            </a:r>
            <a:endParaRPr kumimoji="1" lang="en-US" altLang="ko-KR" sz="1600" b="1" dirty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79511" y="1595837"/>
            <a:ext cx="2752635" cy="3273837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위치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+mn-ea"/>
              </a:rPr>
              <a:t>파주읍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 파주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리 일원</a:t>
            </a:r>
            <a:endParaRPr kumimoji="1"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: 2022. ~ 2024.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사업비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: 5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1100" baseline="50000" dirty="0" smtClean="0">
                <a:solidFill>
                  <a:schemeClr val="tx1"/>
                </a:solidFill>
                <a:latin typeface="+mn-ea"/>
              </a:rPr>
              <a:t>국비 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4</a:t>
            </a:r>
            <a:r>
              <a:rPr kumimoji="1" lang="ko-KR" altLang="en-US" sz="1100" baseline="500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1100" baseline="50000" dirty="0" smtClean="0">
                <a:solidFill>
                  <a:schemeClr val="tx1"/>
                </a:solidFill>
                <a:latin typeface="+mn-ea"/>
              </a:rPr>
              <a:t>시비 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kumimoji="1" lang="ko-KR" altLang="en-US" sz="1100" baseline="500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사업내용</a:t>
            </a:r>
            <a:endParaRPr kumimoji="1"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ko-KR" altLang="en-US" sz="1100" spc="-80" dirty="0" smtClean="0">
                <a:solidFill>
                  <a:schemeClr val="tx1"/>
                </a:solidFill>
                <a:latin typeface="+mn-ea"/>
              </a:rPr>
              <a:t>주민 역량강화용역</a:t>
            </a:r>
            <a:r>
              <a:rPr kumimoji="1" lang="en-US" altLang="ko-KR" sz="1100" spc="-8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1100" spc="-80" dirty="0" smtClean="0">
                <a:solidFill>
                  <a:schemeClr val="tx1"/>
                </a:solidFill>
                <a:latin typeface="+mn-ea"/>
              </a:rPr>
              <a:t>마을 여행길 환경정비</a:t>
            </a:r>
            <a:endParaRPr kumimoji="1" lang="en-US" altLang="ko-KR" sz="1100" spc="-8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spc="-40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ko-KR" altLang="en-US" sz="1100" spc="-40" dirty="0" err="1" smtClean="0">
                <a:solidFill>
                  <a:schemeClr val="tx1"/>
                </a:solidFill>
                <a:latin typeface="+mn-ea"/>
              </a:rPr>
              <a:t>마을발전소</a:t>
            </a:r>
            <a:r>
              <a:rPr kumimoji="1" lang="ko-KR" altLang="en-US" sz="1100" spc="-4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1100" spc="-40" dirty="0" err="1" smtClean="0">
                <a:solidFill>
                  <a:schemeClr val="tx1"/>
                </a:solidFill>
                <a:latin typeface="+mn-ea"/>
              </a:rPr>
              <a:t>리모델링</a:t>
            </a:r>
            <a:r>
              <a:rPr kumimoji="1" lang="en-US" altLang="ko-KR" sz="1100" spc="-4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1100" spc="-40" dirty="0" err="1" smtClean="0">
                <a:solidFill>
                  <a:schemeClr val="tx1"/>
                </a:solidFill>
                <a:latin typeface="+mn-ea"/>
              </a:rPr>
              <a:t>술이홀</a:t>
            </a:r>
            <a:r>
              <a:rPr kumimoji="1" lang="ko-KR" altLang="en-US" sz="1100" spc="-40" dirty="0" smtClean="0">
                <a:solidFill>
                  <a:schemeClr val="tx1"/>
                </a:solidFill>
                <a:latin typeface="+mn-ea"/>
              </a:rPr>
              <a:t> 커뮤니티  </a:t>
            </a:r>
            <a:endParaRPr kumimoji="1" lang="en-US" altLang="ko-KR" sz="1100" spc="-4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spc="-4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ko-KR" altLang="en-US" sz="1100" spc="-40" dirty="0" smtClean="0">
                <a:solidFill>
                  <a:schemeClr val="tx1"/>
                </a:solidFill>
                <a:latin typeface="+mn-ea"/>
              </a:rPr>
              <a:t>하우스</a:t>
            </a:r>
            <a:r>
              <a:rPr kumimoji="1" lang="en-US" altLang="ko-KR" sz="1100" spc="-4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1100" spc="-40" dirty="0" smtClean="0">
                <a:solidFill>
                  <a:schemeClr val="tx1"/>
                </a:solidFill>
                <a:latin typeface="+mn-ea"/>
              </a:rPr>
              <a:t>주내 생활문화공작소</a:t>
            </a:r>
            <a:r>
              <a:rPr kumimoji="1" lang="en-US" altLang="ko-KR" sz="1100" spc="-4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ko-KR" altLang="en-US" sz="1100" spc="-40" dirty="0" smtClean="0">
                <a:solidFill>
                  <a:schemeClr val="tx1"/>
                </a:solidFill>
                <a:latin typeface="+mn-ea"/>
              </a:rPr>
              <a:t> 신축</a:t>
            </a:r>
            <a:endParaRPr kumimoji="1" lang="en-US" altLang="ko-KR" sz="1100" spc="-4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추진실적 및 계획</a:t>
            </a:r>
            <a:endParaRPr kumimoji="1"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 -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 2022.7.~2023.2. : 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실시설계용역 착수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완료</a:t>
            </a:r>
            <a:endParaRPr kumimoji="1" lang="en-US" altLang="ko-KR" sz="1100" spc="-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2023.4.~2023.9. 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spc="-50" dirty="0" err="1" smtClean="0">
                <a:solidFill>
                  <a:schemeClr val="tx1"/>
                </a:solidFill>
                <a:latin typeface="+mn-ea"/>
              </a:rPr>
              <a:t>술이홀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 커뮤니티하우스                 </a:t>
            </a:r>
            <a:endParaRPr kumimoji="1" lang="en-US" altLang="ko-KR" sz="1100" spc="-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                          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착공 및 준공</a:t>
            </a:r>
            <a:endParaRPr kumimoji="1" lang="en-US" altLang="ko-KR" sz="1100" spc="-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- 2024.5.~7. :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+mn-ea"/>
              </a:rPr>
              <a:t>마을여행길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 환경정비</a:t>
            </a:r>
            <a:endParaRPr kumimoji="1"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 - 2024.11. 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주민역량강화 용역 완료</a:t>
            </a:r>
            <a:endParaRPr kumimoji="1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5884474" y="1156889"/>
            <a:ext cx="2752634" cy="379515"/>
          </a:xfrm>
          <a:prstGeom prst="roundRect">
            <a:avLst>
              <a:gd name="adj" fmla="val 8165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밤고지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평화생태마을</a:t>
            </a:r>
            <a:r>
              <a:rPr lang="en-US" altLang="ko-KR" sz="1600" b="1" baseline="50000" dirty="0" smtClean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1600" b="1" baseline="50000" dirty="0" smtClean="0">
                <a:solidFill>
                  <a:schemeClr val="tx1"/>
                </a:solidFill>
                <a:latin typeface="+mn-ea"/>
              </a:rPr>
              <a:t>단계</a:t>
            </a:r>
            <a:endParaRPr kumimoji="1" lang="en-US" altLang="ko-KR" sz="1600" b="1" baseline="50000" dirty="0">
              <a:solidFill>
                <a:schemeClr val="tx1"/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3028049" y="1151662"/>
            <a:ext cx="2752634" cy="379515"/>
          </a:xfrm>
          <a:prstGeom prst="roundRect">
            <a:avLst>
              <a:gd name="adj" fmla="val 8165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애룡호수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힐링명소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조성</a:t>
            </a:r>
            <a:endParaRPr kumimoji="1" lang="en-US" altLang="ko-KR" sz="1600" b="1" dirty="0">
              <a:solidFill>
                <a:schemeClr val="tx1"/>
              </a:solidFill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3043501" y="1595838"/>
            <a:ext cx="2752635" cy="3273836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>
                <a:solidFill>
                  <a:schemeClr val="tx1"/>
                </a:solidFill>
                <a:latin typeface="+mn-ea"/>
              </a:rPr>
              <a:t>위치 </a:t>
            </a: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+mn-ea"/>
              </a:rPr>
              <a:t>법원읍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+mn-ea"/>
              </a:rPr>
              <a:t>삼방리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500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번지 일원</a:t>
            </a:r>
            <a:endParaRPr kumimoji="1"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: 2022. ~ 2025.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사업비 </a:t>
            </a: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55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1100" baseline="50000" dirty="0">
                <a:solidFill>
                  <a:schemeClr val="tx1"/>
                </a:solidFill>
                <a:latin typeface="+mn-ea"/>
              </a:rPr>
              <a:t>국비 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40</a:t>
            </a:r>
            <a:r>
              <a:rPr kumimoji="1" lang="ko-KR" altLang="en-US" sz="1100" baseline="500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1100" baseline="50000" dirty="0">
                <a:solidFill>
                  <a:schemeClr val="tx1"/>
                </a:solidFill>
                <a:latin typeface="+mn-ea"/>
              </a:rPr>
              <a:t>시비 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15</a:t>
            </a:r>
            <a:r>
              <a:rPr kumimoji="1" lang="ko-KR" altLang="en-US" sz="1100" baseline="500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>
                <a:solidFill>
                  <a:schemeClr val="tx1"/>
                </a:solidFill>
                <a:latin typeface="+mn-ea"/>
              </a:rPr>
              <a:t>사업내용</a:t>
            </a:r>
            <a:endParaRPr kumimoji="1" lang="en-US" altLang="ko-KR" sz="11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ko-KR" altLang="en-US" sz="1100" spc="-70" dirty="0" smtClean="0">
                <a:solidFill>
                  <a:schemeClr val="tx1"/>
                </a:solidFill>
                <a:latin typeface="+mn-ea"/>
              </a:rPr>
              <a:t>도시계획시설결정 </a:t>
            </a:r>
            <a:r>
              <a:rPr kumimoji="1" lang="en-US" altLang="ko-KR" sz="1100" spc="-70" dirty="0" smtClean="0">
                <a:solidFill>
                  <a:schemeClr val="tx1"/>
                </a:solidFill>
                <a:latin typeface="+mn-ea"/>
              </a:rPr>
              <a:t/>
            </a:r>
            <a:br>
              <a:rPr kumimoji="1" lang="en-US" altLang="ko-KR" sz="1100" spc="-70" dirty="0" smtClean="0">
                <a:solidFill>
                  <a:schemeClr val="tx1"/>
                </a:solidFill>
                <a:latin typeface="+mn-ea"/>
              </a:rPr>
            </a:br>
            <a:r>
              <a:rPr kumimoji="1" lang="en-US" altLang="ko-KR" sz="1100" spc="-7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ko-KR" altLang="en-US" sz="1100" spc="-90" dirty="0" err="1" smtClean="0">
                <a:solidFill>
                  <a:schemeClr val="tx1"/>
                </a:solidFill>
                <a:latin typeface="+mn-ea"/>
              </a:rPr>
              <a:t>애룡호수</a:t>
            </a:r>
            <a:r>
              <a:rPr kumimoji="1" lang="ko-KR" altLang="en-US" sz="1100" spc="-90" dirty="0" smtClean="0">
                <a:solidFill>
                  <a:schemeClr val="tx1"/>
                </a:solidFill>
                <a:latin typeface="+mn-ea"/>
              </a:rPr>
              <a:t> 산책로 조성 등 관광자원화 추진</a:t>
            </a:r>
            <a:endParaRPr kumimoji="1" lang="en-US" altLang="ko-KR" sz="1100" spc="-9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1100" dirty="0">
                <a:solidFill>
                  <a:schemeClr val="tx1"/>
                </a:solidFill>
                <a:latin typeface="+mn-ea"/>
              </a:rPr>
              <a:t>및 계획</a:t>
            </a:r>
            <a:endParaRPr kumimoji="1" lang="en-US" altLang="ko-KR" sz="11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 -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2022.3. 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spc="-50" dirty="0">
                <a:solidFill>
                  <a:schemeClr val="tx1"/>
                </a:solidFill>
                <a:latin typeface="+mn-ea"/>
              </a:rPr>
              <a:t>실시설계용역 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착수</a:t>
            </a:r>
            <a:endParaRPr kumimoji="1" lang="en-US" altLang="ko-KR" sz="1100" spc="-5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2024.3. 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도시관리계획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1100" spc="-50" dirty="0" err="1" smtClean="0">
                <a:solidFill>
                  <a:schemeClr val="tx1"/>
                </a:solidFill>
                <a:latin typeface="+mn-ea"/>
              </a:rPr>
              <a:t>입안신청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1100" spc="-50" baseline="50000" dirty="0" smtClean="0">
                <a:solidFill>
                  <a:schemeClr val="tx1"/>
                </a:solidFill>
                <a:latin typeface="+mn-ea"/>
              </a:rPr>
              <a:t>시설</a:t>
            </a:r>
            <a:r>
              <a:rPr kumimoji="1" lang="en-US" altLang="ko-KR" sz="1100" spc="-50" baseline="50000" dirty="0" smtClean="0">
                <a:solidFill>
                  <a:schemeClr val="tx1"/>
                </a:solidFill>
                <a:latin typeface="+mn-ea"/>
              </a:rPr>
              <a:t>:</a:t>
            </a:r>
            <a:r>
              <a:rPr kumimoji="1" lang="ko-KR" altLang="en-US" sz="1100" spc="-50" baseline="50000" dirty="0" smtClean="0">
                <a:solidFill>
                  <a:schemeClr val="tx1"/>
                </a:solidFill>
                <a:latin typeface="+mn-ea"/>
              </a:rPr>
              <a:t>주차장</a:t>
            </a:r>
            <a:endParaRPr kumimoji="1" lang="en-US" altLang="ko-KR" sz="1100" spc="-50" baseline="500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3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spc="-30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1100" spc="-30" dirty="0" smtClean="0">
                <a:solidFill>
                  <a:schemeClr val="tx1"/>
                </a:solidFill>
                <a:latin typeface="+mn-ea"/>
              </a:rPr>
              <a:t>2024.7. : </a:t>
            </a:r>
            <a:r>
              <a:rPr kumimoji="1" lang="ko-KR" altLang="en-US" sz="1100" spc="-30" dirty="0" smtClean="0">
                <a:solidFill>
                  <a:schemeClr val="tx1"/>
                </a:solidFill>
                <a:latin typeface="+mn-ea"/>
              </a:rPr>
              <a:t>공사착공</a:t>
            </a:r>
            <a:r>
              <a:rPr kumimoji="1" lang="en-US" altLang="ko-KR" sz="1100" spc="-3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1100" spc="-30" dirty="0" err="1" smtClean="0">
                <a:solidFill>
                  <a:schemeClr val="tx1"/>
                </a:solidFill>
                <a:latin typeface="+mn-ea"/>
              </a:rPr>
              <a:t>데크로드</a:t>
            </a:r>
            <a:r>
              <a:rPr kumimoji="1" lang="en-US" altLang="ko-KR" sz="1100" spc="-3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1100" spc="-30" dirty="0" smtClean="0">
                <a:solidFill>
                  <a:schemeClr val="tx1"/>
                </a:solidFill>
                <a:latin typeface="+mn-ea"/>
              </a:rPr>
              <a:t>산책로</a:t>
            </a:r>
            <a:r>
              <a:rPr kumimoji="1" lang="en-US" altLang="ko-KR" sz="1100" spc="-3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 - 2025.3~10. : </a:t>
            </a:r>
            <a:r>
              <a:rPr kumimoji="1" lang="ko-KR" altLang="en-US" sz="1100" spc="-50" dirty="0" err="1" smtClean="0">
                <a:solidFill>
                  <a:schemeClr val="tx1"/>
                </a:solidFill>
                <a:latin typeface="+mn-ea"/>
              </a:rPr>
              <a:t>보도교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 및 주차장 공사 완료</a:t>
            </a:r>
            <a:endParaRPr kumimoji="1" lang="en-US" altLang="ko-KR" sz="1100" spc="-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5868144" y="1617698"/>
            <a:ext cx="2752635" cy="324923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>
                <a:solidFill>
                  <a:schemeClr val="tx1"/>
                </a:solidFill>
                <a:latin typeface="+mn-ea"/>
              </a:rPr>
              <a:t>위치 </a:t>
            </a: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+mn-ea"/>
              </a:rPr>
              <a:t>파평면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+mn-ea"/>
              </a:rPr>
              <a:t>두포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리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마산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리 일원</a:t>
            </a:r>
            <a:endParaRPr kumimoji="1" lang="en-US" altLang="ko-KR" sz="1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2023. </a:t>
            </a: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~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2025.</a:t>
            </a:r>
            <a:endParaRPr kumimoji="1" lang="en-US" altLang="ko-KR" sz="1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>
                <a:solidFill>
                  <a:schemeClr val="tx1"/>
                </a:solidFill>
                <a:latin typeface="+mn-ea"/>
              </a:rPr>
              <a:t>사업비 </a:t>
            </a: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24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1100" baseline="50000" dirty="0">
                <a:solidFill>
                  <a:schemeClr val="tx1"/>
                </a:solidFill>
                <a:latin typeface="+mn-ea"/>
              </a:rPr>
              <a:t>국비 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19.2</a:t>
            </a:r>
            <a:r>
              <a:rPr kumimoji="1" lang="ko-KR" altLang="en-US" sz="1100" baseline="500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1100" baseline="50000" dirty="0">
                <a:solidFill>
                  <a:schemeClr val="tx1"/>
                </a:solidFill>
                <a:latin typeface="+mn-ea"/>
              </a:rPr>
              <a:t>시비 </a:t>
            </a:r>
            <a:r>
              <a:rPr kumimoji="1" lang="en-US" altLang="ko-KR" sz="1100" baseline="50000" dirty="0" smtClean="0">
                <a:solidFill>
                  <a:schemeClr val="tx1"/>
                </a:solidFill>
                <a:latin typeface="+mn-ea"/>
              </a:rPr>
              <a:t>4.8</a:t>
            </a:r>
            <a:r>
              <a:rPr kumimoji="1" lang="ko-KR" altLang="en-US" sz="1100" baseline="50000" dirty="0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1100" baseline="50000" dirty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>
                <a:solidFill>
                  <a:schemeClr val="tx1"/>
                </a:solidFill>
                <a:latin typeface="+mn-ea"/>
              </a:rPr>
              <a:t>사업내용</a:t>
            </a:r>
            <a:endParaRPr kumimoji="1" lang="en-US" altLang="ko-KR" sz="11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주민 역량강화용역</a:t>
            </a: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마을 역사관 조성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게스트하우스 신축 및 </a:t>
            </a:r>
            <a:r>
              <a:rPr kumimoji="1" lang="ko-KR" altLang="en-US" sz="1100" dirty="0" err="1" smtClean="0">
                <a:solidFill>
                  <a:schemeClr val="tx1"/>
                </a:solidFill>
                <a:latin typeface="+mn-ea"/>
              </a:rPr>
              <a:t>리모델링</a:t>
            </a:r>
            <a:endParaRPr kumimoji="1" lang="en-US" altLang="ko-KR" sz="1100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100" dirty="0">
                <a:solidFill>
                  <a:schemeClr val="tx1"/>
                </a:solidFill>
                <a:latin typeface="+mn-ea"/>
              </a:rPr>
              <a:t>추진실적 및 계획</a:t>
            </a:r>
            <a:endParaRPr kumimoji="1" lang="en-US" altLang="ko-KR" sz="11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 -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2023.5. 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spc="-50" dirty="0">
                <a:solidFill>
                  <a:schemeClr val="tx1"/>
                </a:solidFill>
                <a:latin typeface="+mn-ea"/>
              </a:rPr>
              <a:t>실시설계용역 착수</a:t>
            </a:r>
            <a:endParaRPr kumimoji="1" lang="en-US" altLang="ko-KR" sz="1100" spc="-5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2024.8. 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계약심사 및 실시설계용역 완료</a:t>
            </a:r>
            <a:endParaRPr kumimoji="1" lang="en-US" altLang="ko-KR" sz="1100" spc="-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+mn-ea"/>
              </a:rPr>
              <a:t>- 2024.10. </a:t>
            </a:r>
            <a:r>
              <a:rPr kumimoji="1" lang="en-US" altLang="ko-KR" sz="11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+mn-ea"/>
              </a:rPr>
              <a:t>공사발주</a:t>
            </a:r>
            <a:endParaRPr kumimoji="1"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spc="-50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1100" spc="-80" dirty="0" smtClean="0">
                <a:solidFill>
                  <a:schemeClr val="tx1"/>
                </a:solidFill>
                <a:latin typeface="+mn-ea"/>
              </a:rPr>
              <a:t>2025.2~12. </a:t>
            </a:r>
            <a:r>
              <a:rPr kumimoji="1" lang="en-US" altLang="ko-KR" sz="1100" spc="-8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100" spc="-80" dirty="0" err="1" smtClean="0">
                <a:solidFill>
                  <a:schemeClr val="tx1"/>
                </a:solidFill>
                <a:latin typeface="+mn-ea"/>
              </a:rPr>
              <a:t>평화정원</a:t>
            </a:r>
            <a:r>
              <a:rPr kumimoji="1" lang="en-US" altLang="ko-KR" sz="1100" spc="-8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1100" spc="-80" dirty="0" err="1" smtClean="0">
                <a:solidFill>
                  <a:schemeClr val="tx1"/>
                </a:solidFill>
                <a:latin typeface="+mn-ea"/>
              </a:rPr>
              <a:t>마을역사관</a:t>
            </a:r>
            <a:r>
              <a:rPr kumimoji="1" lang="ko-KR" altLang="en-US" sz="1100" spc="-80" dirty="0" smtClean="0">
                <a:solidFill>
                  <a:schemeClr val="tx1"/>
                </a:solidFill>
                <a:latin typeface="+mn-ea"/>
              </a:rPr>
              <a:t> 등 공사       </a:t>
            </a:r>
            <a:endParaRPr kumimoji="1" lang="en-US" altLang="ko-KR" sz="1100" spc="-8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8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1100" spc="-80" dirty="0" smtClean="0">
                <a:solidFill>
                  <a:schemeClr val="tx1"/>
                </a:solidFill>
                <a:latin typeface="+mn-ea"/>
              </a:rPr>
              <a:t>                    </a:t>
            </a:r>
            <a:r>
              <a:rPr kumimoji="1" lang="ko-KR" altLang="en-US" sz="1100" spc="-50" dirty="0" smtClean="0">
                <a:solidFill>
                  <a:schemeClr val="tx1"/>
                </a:solidFill>
                <a:latin typeface="+mn-ea"/>
              </a:rPr>
              <a:t>착공 및 완료</a:t>
            </a:r>
            <a:endParaRPr kumimoji="1" lang="en-US" altLang="ko-KR" sz="1100" spc="-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50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6475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14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7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문산읍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문산리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일원 도시재생활성화계획 수립 용역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균형개발과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139702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용역개요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971747"/>
            <a:chOff x="251520" y="1131590"/>
            <a:chExt cx="8280920" cy="106486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목표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544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쇠퇴한 </a:t>
              </a:r>
              <a:r>
                <a:rPr kumimoji="1" lang="ko-KR" altLang="en-US" sz="1600" b="1" dirty="0" err="1" smtClean="0">
                  <a:latin typeface="+mj-lt"/>
                </a:rPr>
                <a:t>문산읍</a:t>
              </a:r>
              <a:r>
                <a:rPr kumimoji="1" lang="ko-KR" altLang="en-US" sz="1600" b="1" dirty="0" smtClean="0">
                  <a:latin typeface="+mj-lt"/>
                </a:rPr>
                <a:t> 원도심의 도시재생 사업 추진을 위한 실행 계획인 도시재생활성화계획</a:t>
              </a:r>
              <a:r>
                <a:rPr kumimoji="1" lang="en-US" altLang="ko-KR" sz="1600" b="1" dirty="0" smtClean="0">
                  <a:latin typeface="+mj-lt"/>
                </a:rPr>
                <a:t/>
              </a:r>
              <a:br>
                <a:rPr kumimoji="1" lang="en-US" altLang="ko-KR" sz="1600" b="1" dirty="0" smtClean="0">
                  <a:latin typeface="+mj-lt"/>
                </a:rPr>
              </a:b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en-US" altLang="ko-KR" sz="1500" b="1" dirty="0" smtClean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수립과 국비지원 </a:t>
              </a:r>
              <a:r>
                <a:rPr kumimoji="1" lang="en-US" altLang="ko-KR" sz="1500" b="1" dirty="0" smtClean="0">
                  <a:latin typeface="+mj-ea"/>
                </a:rPr>
                <a:t>2024</a:t>
              </a:r>
              <a:r>
                <a:rPr kumimoji="1" lang="ko-KR" altLang="en-US" sz="1500" b="1" dirty="0" smtClean="0">
                  <a:latin typeface="+mj-ea"/>
                </a:rPr>
                <a:t>년 도시재생사업 공모 대비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2603669"/>
            <a:ext cx="8064896" cy="1152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위     치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err="1" smtClean="0">
                <a:latin typeface="+mj-lt"/>
              </a:rPr>
              <a:t>문산읍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문산리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10-23 </a:t>
            </a:r>
            <a:r>
              <a:rPr kumimoji="1" lang="ko-KR" altLang="en-US" sz="1600" b="1" dirty="0" smtClean="0">
                <a:latin typeface="+mj-lt"/>
              </a:rPr>
              <a:t>일원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문산자유시장 일원</a:t>
            </a:r>
            <a:r>
              <a:rPr kumimoji="1" lang="en-US" altLang="ko-KR" sz="1600" b="1" dirty="0" smtClean="0">
                <a:latin typeface="+mj-lt"/>
              </a:rPr>
              <a:t>)</a:t>
            </a:r>
            <a:endParaRPr kumimoji="1" lang="en-US" altLang="ko-KR" sz="1600" b="1" dirty="0">
              <a:latin typeface="+mj-ea"/>
            </a:endParaRPr>
          </a:p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기     간 </a:t>
            </a:r>
            <a:r>
              <a:rPr kumimoji="1" lang="en-US" altLang="ko-KR" sz="1600" b="1" dirty="0" smtClean="0">
                <a:latin typeface="+mj-ea"/>
              </a:rPr>
              <a:t>: 2023. 4. ~ 2024. 10.</a:t>
            </a: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사 업 비 </a:t>
            </a:r>
            <a:r>
              <a:rPr kumimoji="1" lang="en-US" altLang="ko-KR" sz="1600" b="1" dirty="0" smtClean="0">
                <a:latin typeface="+mj-ea"/>
              </a:rPr>
              <a:t>: 3</a:t>
            </a:r>
            <a:r>
              <a:rPr kumimoji="1" lang="ko-KR" altLang="en-US" sz="1600" b="1" dirty="0" smtClean="0">
                <a:latin typeface="+mj-ea"/>
              </a:rPr>
              <a:t>억원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도 </a:t>
            </a:r>
            <a:r>
              <a:rPr kumimoji="1" lang="en-US" altLang="ko-KR" sz="1600" b="1" dirty="0" smtClean="0">
                <a:latin typeface="+mj-ea"/>
              </a:rPr>
              <a:t>0.6, </a:t>
            </a:r>
            <a:r>
              <a:rPr kumimoji="1" lang="ko-KR" altLang="en-US" sz="1600" b="1" dirty="0" smtClean="0">
                <a:latin typeface="+mj-ea"/>
              </a:rPr>
              <a:t>시 </a:t>
            </a:r>
            <a:r>
              <a:rPr kumimoji="1" lang="en-US" altLang="ko-KR" sz="1600" b="1" dirty="0" smtClean="0">
                <a:latin typeface="+mj-ea"/>
              </a:rPr>
              <a:t>2.4)</a:t>
            </a:r>
            <a:r>
              <a:rPr kumimoji="1" lang="ko-KR" altLang="en-US" sz="1600" b="1" dirty="0" smtClean="0">
                <a:latin typeface="+mj-ea"/>
              </a:rPr>
              <a:t> </a:t>
            </a:r>
            <a:endParaRPr kumimoji="1" lang="en-US" altLang="ko-KR" sz="1600" b="1" dirty="0" smtClean="0">
              <a:latin typeface="+mj-ea"/>
            </a:endParaRP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spc="-150" dirty="0" smtClean="0">
                <a:latin typeface="+mj-ea"/>
              </a:rPr>
              <a:t>주요내용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ko-KR" altLang="en-US" sz="1600" b="1" dirty="0" smtClean="0">
                <a:latin typeface="+mj-ea"/>
              </a:rPr>
              <a:t>도시재생사업 추진을 위한 도시재생활성화계획 수립</a:t>
            </a:r>
            <a:r>
              <a:rPr kumimoji="1" lang="en-US" altLang="ko-KR" sz="1600" b="1" dirty="0" smtClean="0">
                <a:latin typeface="+mj-ea"/>
              </a:rPr>
              <a:t>, </a:t>
            </a:r>
            <a:r>
              <a:rPr kumimoji="1" lang="en-US" altLang="ko-KR" sz="1600" b="1" dirty="0">
                <a:latin typeface="+mj-ea"/>
              </a:rPr>
              <a:t/>
            </a:r>
            <a:br>
              <a:rPr kumimoji="1" lang="en-US" altLang="ko-KR" sz="1600" b="1" dirty="0">
                <a:latin typeface="+mj-ea"/>
              </a:rPr>
            </a:br>
            <a:r>
              <a:rPr kumimoji="1" lang="en-US" altLang="ko-KR" sz="1600" b="1" dirty="0" smtClean="0">
                <a:latin typeface="+mj-ea"/>
              </a:rPr>
              <a:t>                </a:t>
            </a:r>
            <a:r>
              <a:rPr kumimoji="1" lang="ko-KR" altLang="en-US" sz="1600" b="1" dirty="0" err="1" smtClean="0">
                <a:latin typeface="+mj-ea"/>
              </a:rPr>
              <a:t>국토부</a:t>
            </a:r>
            <a:r>
              <a:rPr kumimoji="1" lang="ko-KR" altLang="en-US" sz="1600" b="1" dirty="0" smtClean="0">
                <a:latin typeface="+mj-ea"/>
              </a:rPr>
              <a:t> 도시재생 공모사업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err="1" smtClean="0">
                <a:latin typeface="+mj-ea"/>
              </a:rPr>
              <a:t>특화재생</a:t>
            </a:r>
            <a:r>
              <a:rPr kumimoji="1" lang="en-US" altLang="ko-KR" sz="1600" b="1" dirty="0" smtClean="0">
                <a:latin typeface="+mj-ea"/>
              </a:rPr>
              <a:t>) </a:t>
            </a:r>
            <a:r>
              <a:rPr kumimoji="1" lang="ko-KR" altLang="en-US" sz="1600" b="1" dirty="0" smtClean="0">
                <a:latin typeface="+mj-ea"/>
              </a:rPr>
              <a:t>응모 추진</a:t>
            </a:r>
            <a:endParaRPr kumimoji="1" lang="en-US" altLang="ko-KR" sz="1600" b="1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816700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❙추진실적 및 계획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440698" y="4227932"/>
            <a:ext cx="962950" cy="686144"/>
            <a:chOff x="1404064" y="4686932"/>
            <a:chExt cx="885571" cy="911582"/>
          </a:xfrm>
        </p:grpSpPr>
        <p:sp>
          <p:nvSpPr>
            <p:cNvPr id="19" name="대각선 방향의 모서리가 둥근 사각형 18"/>
            <p:cNvSpPr/>
            <p:nvPr/>
          </p:nvSpPr>
          <p:spPr bwMode="auto">
            <a:xfrm>
              <a:off x="1404064" y="4686932"/>
              <a:ext cx="885570" cy="5913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용역착수</a:t>
              </a: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0" name="대각선 방향의 모서리가 둥근 사각형 19"/>
            <p:cNvSpPr/>
            <p:nvPr/>
          </p:nvSpPr>
          <p:spPr bwMode="auto">
            <a:xfrm>
              <a:off x="1404066" y="5349621"/>
              <a:ext cx="885569" cy="24889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2023. 4.</a:t>
              </a:r>
              <a:endPara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3" name="오른쪽 화살표 22"/>
          <p:cNvSpPr/>
          <p:nvPr/>
        </p:nvSpPr>
        <p:spPr>
          <a:xfrm>
            <a:off x="1475656" y="4460390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1686475" y="4227934"/>
            <a:ext cx="1085325" cy="686146"/>
            <a:chOff x="1404064" y="4691041"/>
            <a:chExt cx="895129" cy="911585"/>
          </a:xfrm>
        </p:grpSpPr>
        <p:sp>
          <p:nvSpPr>
            <p:cNvPr id="26" name="대각선 방향의 모서리가 둥근 사각형 25"/>
            <p:cNvSpPr/>
            <p:nvPr/>
          </p:nvSpPr>
          <p:spPr bwMode="auto">
            <a:xfrm>
              <a:off x="1404064" y="4691041"/>
              <a:ext cx="895129" cy="58728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1200" cap="none" spc="-15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착수보고회</a:t>
              </a:r>
              <a:endParaRPr kumimoji="0" lang="ko-KR" altLang="en-US" sz="12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대각선 방향의 모서리가 둥근 사각형 28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2023. 5.</a:t>
              </a:r>
              <a:endPara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0" name="오른쪽 화살표 29"/>
          <p:cNvSpPr/>
          <p:nvPr/>
        </p:nvSpPr>
        <p:spPr>
          <a:xfrm>
            <a:off x="2802618" y="4460390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2993623" y="4227934"/>
            <a:ext cx="1074321" cy="686146"/>
            <a:chOff x="1404064" y="4691041"/>
            <a:chExt cx="885571" cy="911585"/>
          </a:xfrm>
        </p:grpSpPr>
        <p:sp>
          <p:nvSpPr>
            <p:cNvPr id="32" name="대각선 방향의 모서리가 둥근 사각형 31"/>
            <p:cNvSpPr/>
            <p:nvPr/>
          </p:nvSpPr>
          <p:spPr bwMode="auto">
            <a:xfrm>
              <a:off x="1404064" y="4691041"/>
              <a:ext cx="885570" cy="587281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1200" cap="none" spc="-15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중간보고회</a:t>
              </a: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3" name="대각선 방향의 모서리가 둥근 사각형 32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200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2024. 3.</a:t>
              </a:r>
              <a:endParaRPr kumimoji="0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오른쪽 화살표 33"/>
          <p:cNvSpPr/>
          <p:nvPr/>
        </p:nvSpPr>
        <p:spPr>
          <a:xfrm>
            <a:off x="4121608" y="4460390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4312612" y="4227934"/>
            <a:ext cx="1123484" cy="686146"/>
            <a:chOff x="1404064" y="4691041"/>
            <a:chExt cx="925809" cy="911585"/>
          </a:xfrm>
        </p:grpSpPr>
        <p:sp>
          <p:nvSpPr>
            <p:cNvPr id="36" name="대각선 방향의 모서리가 둥근 사각형 35"/>
            <p:cNvSpPr/>
            <p:nvPr/>
          </p:nvSpPr>
          <p:spPr bwMode="auto">
            <a:xfrm>
              <a:off x="1404064" y="4691041"/>
              <a:ext cx="925809" cy="587283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주민공청회</a:t>
              </a:r>
              <a:endPara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7" name="대각선 방향의 모서리가 둥근 사각형 36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2024. 5.</a:t>
              </a:r>
              <a:endPara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8" name="오른쪽 화살표 37"/>
          <p:cNvSpPr/>
          <p:nvPr/>
        </p:nvSpPr>
        <p:spPr>
          <a:xfrm>
            <a:off x="5463743" y="4460390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5641928" y="4237466"/>
            <a:ext cx="1380093" cy="716430"/>
            <a:chOff x="1391714" y="4676989"/>
            <a:chExt cx="897920" cy="1107460"/>
          </a:xfrm>
        </p:grpSpPr>
        <p:sp>
          <p:nvSpPr>
            <p:cNvPr id="40" name="대각선 방향의 모서리가 둥근 사각형 39"/>
            <p:cNvSpPr/>
            <p:nvPr/>
          </p:nvSpPr>
          <p:spPr bwMode="auto">
            <a:xfrm>
              <a:off x="1404064" y="4676989"/>
              <a:ext cx="885570" cy="683314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HUG</a:t>
              </a:r>
              <a:r>
                <a:rPr kumimoji="0" lang="ko-KR" altLang="en-US" sz="12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사전컨설팅</a:t>
              </a:r>
              <a:endPara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1" name="대각선 방향의 모서리가 둥근 사각형 40"/>
            <p:cNvSpPr/>
            <p:nvPr/>
          </p:nvSpPr>
          <p:spPr bwMode="auto">
            <a:xfrm>
              <a:off x="1391714" y="5443257"/>
              <a:ext cx="885569" cy="34119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2024. 6.</a:t>
              </a:r>
              <a:endPara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2" name="오른쪽 화살표 41"/>
          <p:cNvSpPr/>
          <p:nvPr/>
        </p:nvSpPr>
        <p:spPr>
          <a:xfrm>
            <a:off x="7092280" y="4460390"/>
            <a:ext cx="144016" cy="1275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7306555" y="4227933"/>
            <a:ext cx="1153877" cy="686145"/>
            <a:chOff x="1404064" y="4691043"/>
            <a:chExt cx="885571" cy="911583"/>
          </a:xfrm>
        </p:grpSpPr>
        <p:sp>
          <p:nvSpPr>
            <p:cNvPr id="44" name="대각선 방향의 모서리가 둥근 사각형 43"/>
            <p:cNvSpPr/>
            <p:nvPr/>
          </p:nvSpPr>
          <p:spPr bwMode="auto">
            <a:xfrm>
              <a:off x="1404064" y="4691043"/>
              <a:ext cx="885570" cy="587282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국토부</a:t>
              </a:r>
              <a:r>
                <a:rPr kumimoji="0" lang="ko-KR" altLang="en-US" sz="12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공모 응모</a:t>
              </a:r>
              <a:endPara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5" name="대각선 방향의 모서리가 둥근 사각형 44"/>
            <p:cNvSpPr/>
            <p:nvPr/>
          </p:nvSpPr>
          <p:spPr bwMode="auto">
            <a:xfrm>
              <a:off x="1404066" y="5349621"/>
              <a:ext cx="885569" cy="253005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2024. 8.</a:t>
              </a:r>
              <a:endPara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048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15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8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희망마을 만들기 공모사업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균형개발과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107606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❙주요사항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817947"/>
            <a:chOff x="251520" y="1131590"/>
            <a:chExt cx="8280920" cy="896327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❙사업 목적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1"/>
              <a:ext cx="8064896" cy="375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지역의 인적</a:t>
              </a:r>
              <a:r>
                <a:rPr kumimoji="1" lang="en-US" altLang="ko-KR" sz="1600" b="1" dirty="0" smtClean="0">
                  <a:latin typeface="+mj-lt"/>
                </a:rPr>
                <a:t>·</a:t>
              </a:r>
              <a:r>
                <a:rPr kumimoji="1" lang="ko-KR" altLang="en-US" sz="1600" b="1" dirty="0" smtClean="0">
                  <a:latin typeface="+mj-lt"/>
                </a:rPr>
                <a:t>물적 자원을 활용한 주민 스스로의 마을 의제 발굴 및 해결방안 모색과</a:t>
              </a:r>
              <a:r>
                <a:rPr kumimoji="1" lang="en-US" altLang="ko-KR" sz="1600" b="1" dirty="0" smtClean="0">
                  <a:latin typeface="+mj-lt"/>
                </a:rPr>
                <a:t/>
              </a:r>
              <a:br>
                <a:rPr kumimoji="1" lang="en-US" altLang="ko-KR" sz="1600" b="1" dirty="0" smtClean="0">
                  <a:latin typeface="+mj-lt"/>
                </a:rPr>
              </a:br>
              <a:r>
                <a:rPr kumimoji="1" lang="en-US" altLang="ko-KR" sz="1600" b="1" dirty="0" smtClean="0">
                  <a:latin typeface="+mj-lt"/>
                </a:rPr>
                <a:t>  </a:t>
              </a:r>
              <a:r>
                <a:rPr kumimoji="1" lang="ko-KR" altLang="en-US" sz="1600" b="1" dirty="0" smtClean="0">
                  <a:latin typeface="+mj-lt"/>
                </a:rPr>
                <a:t>실행할 수 있는 마을단위 사업 발굴</a:t>
              </a:r>
              <a:r>
                <a:rPr kumimoji="1" lang="en-US" altLang="ko-KR" sz="1600" b="1" dirty="0" smtClean="0">
                  <a:latin typeface="+mj-lt"/>
                </a:rPr>
                <a:t>·</a:t>
              </a:r>
              <a:r>
                <a:rPr kumimoji="1" lang="ko-KR" altLang="en-US" sz="1600" b="1" dirty="0" smtClean="0">
                  <a:latin typeface="+mj-lt"/>
                </a:rPr>
                <a:t>지원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2571573"/>
            <a:ext cx="8064896" cy="1152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spc="-150" dirty="0" smtClean="0">
                <a:latin typeface="+mj-lt"/>
              </a:rPr>
              <a:t>사업기간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: 2024. 6. ~ 12.</a:t>
            </a:r>
            <a:endParaRPr kumimoji="1" lang="en-US" altLang="ko-KR" sz="1600" b="1" dirty="0">
              <a:latin typeface="+mj-ea"/>
            </a:endParaRPr>
          </a:p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사 업 비 </a:t>
            </a:r>
            <a:r>
              <a:rPr kumimoji="1" lang="en-US" altLang="ko-KR" sz="1600" b="1" dirty="0" smtClean="0">
                <a:latin typeface="+mj-ea"/>
              </a:rPr>
              <a:t>: 1</a:t>
            </a:r>
            <a:r>
              <a:rPr kumimoji="1" lang="ko-KR" altLang="en-US" sz="1600" b="1" dirty="0" smtClean="0">
                <a:latin typeface="+mj-ea"/>
              </a:rPr>
              <a:t>억원</a:t>
            </a:r>
            <a:endParaRPr kumimoji="1" lang="en-US" altLang="ko-KR" sz="1600" b="1" dirty="0" smtClean="0">
              <a:latin typeface="+mj-ea"/>
            </a:endParaRP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ko-KR" altLang="en-US" sz="1600" b="1" spc="-150" dirty="0" smtClean="0">
                <a:latin typeface="+mj-ea"/>
              </a:rPr>
              <a:t>사업대상</a:t>
            </a:r>
            <a:r>
              <a:rPr kumimoji="1" lang="en-US" altLang="ko-KR" sz="1600" b="1" dirty="0" smtClean="0">
                <a:latin typeface="+mj-ea"/>
              </a:rPr>
              <a:t> </a:t>
            </a:r>
          </a:p>
          <a:p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  - </a:t>
            </a:r>
            <a:r>
              <a:rPr kumimoji="1" lang="ko-KR" altLang="en-US" sz="1600" b="1" dirty="0" smtClean="0">
                <a:latin typeface="+mj-ea"/>
              </a:rPr>
              <a:t>일반공모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ko-KR" altLang="en-US" sz="1600" b="1" dirty="0" smtClean="0">
                <a:latin typeface="+mj-ea"/>
              </a:rPr>
              <a:t>파주시 관내 마을주민협의체</a:t>
            </a:r>
            <a:endParaRPr kumimoji="1" lang="en-US" altLang="ko-KR" sz="1600" b="1" dirty="0" smtClean="0">
              <a:latin typeface="+mj-ea"/>
            </a:endParaRPr>
          </a:p>
          <a:p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  - </a:t>
            </a:r>
            <a:r>
              <a:rPr kumimoji="1" lang="ko-KR" altLang="en-US" sz="1600" b="1" dirty="0" err="1" smtClean="0">
                <a:latin typeface="+mj-ea"/>
              </a:rPr>
              <a:t>기획공모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ko-KR" altLang="en-US" sz="1600" b="1" dirty="0" smtClean="0">
                <a:latin typeface="+mj-ea"/>
              </a:rPr>
              <a:t>주민과 함께 사업을 하고자 하는 파주시 소재 법인</a:t>
            </a:r>
            <a:r>
              <a:rPr kumimoji="1" lang="en-US" altLang="ko-KR" sz="1600" b="1" dirty="0" smtClean="0">
                <a:latin typeface="+mj-ea"/>
              </a:rPr>
              <a:t>·</a:t>
            </a:r>
            <a:r>
              <a:rPr kumimoji="1" lang="ko-KR" altLang="en-US" sz="1600" b="1" dirty="0" smtClean="0">
                <a:latin typeface="+mj-ea"/>
              </a:rPr>
              <a:t>단체 등</a:t>
            </a:r>
            <a:endParaRPr kumimoji="1" lang="en-US" altLang="ko-KR" sz="1600" b="1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816700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❙추진실적 및 계획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902" y="4218118"/>
            <a:ext cx="7704856" cy="71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46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454" y="58307"/>
            <a:ext cx="194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평화경제과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179512" y="699542"/>
            <a:ext cx="8784976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 메디컬클러스터 조성사업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79512" y="1059582"/>
            <a:ext cx="878497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20" y="1184409"/>
            <a:ext cx="4176464" cy="3942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사업개요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51880" y="1579889"/>
            <a:ext cx="4148112" cy="77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위치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면적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서패동</a:t>
            </a:r>
            <a:r>
              <a:rPr kumimoji="1"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432 </a:t>
            </a:r>
            <a:r>
              <a:rPr kumimoji="1"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일원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kumimoji="1"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45</a:t>
            </a:r>
            <a:r>
              <a:rPr kumimoji="1"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㎡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사업기간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사업비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2022 ~ 2030 </a:t>
            </a:r>
            <a:r>
              <a:rPr kumimoji="1"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약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천억원</a:t>
            </a:r>
            <a:endParaRPr kumimoji="1"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시행자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파주메디컬클러스터㈜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673488" y="1579889"/>
            <a:ext cx="4218992" cy="77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종합의료시설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대학병원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(500</a:t>
            </a:r>
            <a:r>
              <a:rPr kumimoji="1" lang="ko-KR" altLang="en-US" sz="1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병상 이상</a:t>
            </a:r>
            <a:r>
              <a:rPr kumimoji="1" lang="en-US" altLang="ko-KR" sz="10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혁신의료연구단지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국립암센터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미래혁신센터 등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kern="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바이오융복합단지 등</a:t>
            </a:r>
            <a:endParaRPr kumimoji="1" lang="en-US" altLang="ko-KR" sz="1100" kern="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572000" y="1184409"/>
            <a:ext cx="4320480" cy="3942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주요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도입시설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70783" y="2283718"/>
            <a:ext cx="4157201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추진실적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63129" y="2669089"/>
            <a:ext cx="4071943" cy="910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2022. 3.  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사업시행승인</a:t>
            </a:r>
            <a:r>
              <a:rPr kumimoji="1" lang="en-US" altLang="ko-KR" sz="1000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구역지정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개발계획 수립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000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2022. 7.  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사업시행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변경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승인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kumimoji="1" lang="ko-KR" altLang="en-US" sz="1000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사업인정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000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2022. 7.  </a:t>
            </a:r>
            <a:r>
              <a:rPr kumimoji="1" lang="ko-KR" altLang="en-US" sz="1000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마이애미대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의과대학 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R&amp;D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센터 건립 업무협약</a:t>
            </a:r>
            <a:endParaRPr kumimoji="1" lang="en-US" altLang="ko-KR" sz="1000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000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2023. 4.  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파주도시관광공사 출자비율 상향 시의회 동의 의결</a:t>
            </a:r>
            <a:endParaRPr kumimoji="1" lang="en-US" altLang="ko-KR" sz="1000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000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2024. 3.  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파주시 마이애미</a:t>
            </a:r>
            <a:r>
              <a:rPr kumimoji="1" lang="en-US" altLang="ko-KR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kumimoji="1" lang="ko-KR" altLang="en-US" sz="1000" spc="-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데이드</a:t>
            </a:r>
            <a:r>
              <a:rPr kumimoji="1" lang="ko-KR" altLang="en-US" sz="10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카운티 간 우호 및 협력 양해각서 체결</a:t>
            </a:r>
            <a:endParaRPr kumimoji="1" lang="en-US" altLang="ko-KR" sz="1000" spc="-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572000" y="2283718"/>
            <a:ext cx="432048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600" b="1" dirty="0">
                <a:solidFill>
                  <a:schemeClr val="tx1"/>
                </a:solidFill>
                <a:latin typeface="+mn-ea"/>
              </a:rPr>
              <a:t>추진계획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665272" y="2787774"/>
            <a:ext cx="4227207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2024.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上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1" lang="ko-KR" altLang="en-US" sz="1100" spc="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실시계획인가 고시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2024.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下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     </a:t>
            </a:r>
            <a:r>
              <a:rPr kumimoji="1" lang="en-US" altLang="ko-KR" sz="1100" spc="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도시개발사업 착공</a:t>
            </a:r>
            <a:endParaRPr kumimoji="1"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2026.            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도시개발사업 준공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2025. ~ 2027.  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국립암센터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미래혁신센터 건립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2028. ~ 2030. 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종합병원 건립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t="26841" b="20224"/>
          <a:stretch/>
        </p:blipFill>
        <p:spPr>
          <a:xfrm>
            <a:off x="273521" y="3734169"/>
            <a:ext cx="8618957" cy="1168926"/>
          </a:xfrm>
          <a:prstGeom prst="rect">
            <a:avLst/>
          </a:prstGeom>
        </p:spPr>
      </p:pic>
      <p:sp>
        <p:nvSpPr>
          <p:cNvPr id="15" name="슬라이드 번호 개체 틀 5"/>
          <p:cNvSpPr txBox="1">
            <a:spLocks/>
          </p:cNvSpPr>
          <p:nvPr/>
        </p:nvSpPr>
        <p:spPr>
          <a:xfrm>
            <a:off x="7010400" y="4857743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" name="슬라이드 번호 개체 틀 5"/>
          <p:cNvSpPr txBox="1">
            <a:spLocks/>
          </p:cNvSpPr>
          <p:nvPr/>
        </p:nvSpPr>
        <p:spPr>
          <a:xfrm>
            <a:off x="7006453" y="4871931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281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모서리가 둥근 직사각형 17"/>
          <p:cNvSpPr/>
          <p:nvPr/>
        </p:nvSpPr>
        <p:spPr>
          <a:xfrm>
            <a:off x="151683" y="1157999"/>
            <a:ext cx="878497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454" y="58307"/>
            <a:ext cx="194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평화경제과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179512" y="699542"/>
            <a:ext cx="8784976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경제자유구역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지정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1520" y="1184409"/>
            <a:ext cx="4176464" cy="39426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smtClean="0">
                <a:solidFill>
                  <a:schemeClr val="tx1"/>
                </a:solidFill>
                <a:latin typeface="+mn-ea"/>
              </a:rPr>
              <a:t>사업개요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75327" y="1635646"/>
            <a:ext cx="4224666" cy="1206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명     칭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가칭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 경제자유구역</a:t>
            </a:r>
            <a:endParaRPr kumimoji="1"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위     치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산남동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문발동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서패동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연다산동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일원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사업기간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2024. ~ 2034.(10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년간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핵심전랸산업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앵커시설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):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바이오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파주메디컬클러스터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),</a:t>
            </a:r>
          </a:p>
          <a:p>
            <a:pPr>
              <a:lnSpc>
                <a:spcPct val="125000"/>
              </a:lnSpc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미디어∙콘텐츠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파주출판단지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kumimoji="1"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첨단∙지식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운정테크노밸리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0" name="모서리가 둥근 직사각형 9"/>
          <p:cNvSpPr/>
          <p:nvPr/>
        </p:nvSpPr>
        <p:spPr>
          <a:xfrm>
            <a:off x="270783" y="2931790"/>
            <a:ext cx="4157201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600" b="1" smtClean="0">
                <a:solidFill>
                  <a:schemeClr val="tx1"/>
                </a:solidFill>
                <a:latin typeface="+mn-ea"/>
              </a:rPr>
              <a:t>추진실적 및 계획</a:t>
            </a:r>
            <a:endParaRPr lang="ko-KR" altLang="en-US" sz="16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63129" y="3291830"/>
            <a:ext cx="4183955" cy="1357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2023. 12. 11.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경제자유구역 지정 기본구상 용역 착수</a:t>
            </a:r>
            <a:endParaRPr kumimoji="1"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2023. 12. 21.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 경제자유구역 추진 기업인 간담회 개최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2024.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上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   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 경제자유구역 지정을 위한 포럼 개최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2024.  9.     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경제자유구역 지정 기본구상 용역 완료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2024.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下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   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 경제자유구역 지정을 위한 컨퍼런스 개최</a:t>
            </a:r>
            <a:endParaRPr kumimoji="1"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buFont typeface="Wingdings" pitchFamily="2" charset="2"/>
              <a:buChar char="§"/>
            </a:pPr>
            <a:r>
              <a:rPr kumimoji="1"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2024. 12.     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경제자유구역 추가지정 경기도 공모 신청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市→道</a:t>
            </a:r>
            <a:r>
              <a:rPr kumimoji="1"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슬라이드 번호 개체 틀 5"/>
          <p:cNvSpPr txBox="1">
            <a:spLocks/>
          </p:cNvSpPr>
          <p:nvPr/>
        </p:nvSpPr>
        <p:spPr>
          <a:xfrm>
            <a:off x="7010400" y="4851357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025" name="_x436545784" descr="EMB00005298273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" t="2676" r="10754" b="981"/>
          <a:stretch>
            <a:fillRect/>
          </a:stretch>
        </p:blipFill>
        <p:spPr bwMode="auto">
          <a:xfrm>
            <a:off x="5027196" y="1184409"/>
            <a:ext cx="3865283" cy="383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7010400" y="487600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801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평화경제특구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평화경제과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571750"/>
            <a:ext cx="8280920" cy="43762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평화경제특구 조성을 위한 구체화 방안 마련 연구용역 추진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300053"/>
            <a:chOff x="251520" y="1131590"/>
            <a:chExt cx="8280920" cy="142463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8026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시민 공감대 확산을 위한 홍보 추진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85200"/>
              <a:ext cx="8064896" cy="9710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just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시민 </a:t>
              </a:r>
              <a:r>
                <a:rPr kumimoji="1" lang="ko-KR" altLang="en-US" sz="1600" b="1" dirty="0" err="1" smtClean="0">
                  <a:latin typeface="+mj-lt"/>
                </a:rPr>
                <a:t>참여형</a:t>
              </a:r>
              <a:r>
                <a:rPr kumimoji="1" lang="ko-KR" altLang="en-US" sz="1600" b="1" dirty="0" smtClean="0">
                  <a:latin typeface="+mj-lt"/>
                </a:rPr>
                <a:t> 학술</a:t>
              </a:r>
              <a:r>
                <a:rPr kumimoji="1" lang="en-US" altLang="ko-KR" sz="1600" b="1" dirty="0" smtClean="0"/>
                <a:t>·</a:t>
              </a:r>
              <a:r>
                <a:rPr kumimoji="1" lang="ko-KR" altLang="en-US" sz="1600" b="1" dirty="0"/>
                <a:t>문화 </a:t>
              </a:r>
              <a:r>
                <a:rPr kumimoji="1" lang="ko-KR" altLang="en-US" sz="1600" b="1" dirty="0" smtClean="0"/>
                <a:t>공모사업</a:t>
              </a:r>
              <a:endParaRPr kumimoji="1" lang="en-US" altLang="ko-KR" sz="1600" b="1" dirty="0" smtClean="0"/>
            </a:p>
            <a:p>
              <a:pPr algn="just"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 - </a:t>
              </a:r>
              <a:r>
                <a:rPr kumimoji="1" lang="ko-KR" altLang="en-US" sz="1600" b="1" dirty="0" smtClean="0">
                  <a:latin typeface="+mj-lt"/>
                </a:rPr>
                <a:t>명사 초청 토크콘서트</a:t>
              </a:r>
              <a:r>
                <a:rPr kumimoji="1" lang="en-US" altLang="ko-KR" sz="1600" b="1" dirty="0" smtClean="0">
                  <a:latin typeface="+mj-lt"/>
                </a:rPr>
                <a:t>(5</a:t>
              </a:r>
              <a:r>
                <a:rPr kumimoji="1" lang="ko-KR" altLang="en-US" sz="1600" b="1" dirty="0" smtClean="0">
                  <a:latin typeface="+mj-lt"/>
                </a:rPr>
                <a:t>월 중</a:t>
              </a:r>
              <a:r>
                <a:rPr kumimoji="1" lang="en-US" altLang="ko-KR" sz="1600" b="1" dirty="0" smtClean="0">
                  <a:latin typeface="+mj-lt"/>
                </a:rPr>
                <a:t>), </a:t>
              </a:r>
              <a:r>
                <a:rPr kumimoji="1" lang="ko-KR" altLang="en-US" sz="1600" b="1" dirty="0" smtClean="0">
                  <a:latin typeface="+mj-lt"/>
                </a:rPr>
                <a:t>평화경제특구 유치 기원 걷기대회</a:t>
              </a:r>
              <a:r>
                <a:rPr kumimoji="1" lang="en-US" altLang="ko-KR" sz="1600" b="1" dirty="0" smtClean="0">
                  <a:latin typeface="+mj-lt"/>
                </a:rPr>
                <a:t>(10</a:t>
              </a:r>
              <a:r>
                <a:rPr kumimoji="1" lang="ko-KR" altLang="en-US" sz="1600" b="1" dirty="0" smtClean="0">
                  <a:latin typeface="+mj-lt"/>
                </a:rPr>
                <a:t>월 중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76882" y="3082031"/>
            <a:ext cx="8133122" cy="1837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용역기간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: 2023.12.~2024.11.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 err="1" smtClean="0">
                <a:latin typeface="+mj-ea"/>
              </a:rPr>
              <a:t>과업내용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: </a:t>
            </a:r>
            <a:r>
              <a:rPr kumimoji="1" lang="ko-KR" altLang="en-US" sz="1600" b="1" dirty="0" smtClean="0">
                <a:latin typeface="+mj-ea"/>
              </a:rPr>
              <a:t>특구 기본구상 및 세부 실행방안 마련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 - 2024.12.  ‘</a:t>
            </a:r>
            <a:r>
              <a:rPr kumimoji="1" lang="ko-KR" altLang="en-US" sz="1600" b="1" dirty="0" smtClean="0">
                <a:latin typeface="+mj-ea"/>
              </a:rPr>
              <a:t>파주시 평화경제특구 기본구상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안</a:t>
            </a:r>
            <a:r>
              <a:rPr kumimoji="1" lang="en-US" altLang="ko-KR" sz="1600" b="1" dirty="0" smtClean="0">
                <a:latin typeface="+mj-ea"/>
              </a:rPr>
              <a:t>) </a:t>
            </a:r>
            <a:r>
              <a:rPr kumimoji="1" lang="ko-KR" altLang="en-US" sz="1600" b="1" dirty="0" smtClean="0">
                <a:latin typeface="+mj-ea"/>
              </a:rPr>
              <a:t>확정</a:t>
            </a:r>
            <a:r>
              <a:rPr kumimoji="1" lang="en-US" altLang="ko-KR" sz="1600" b="1" dirty="0" smtClean="0">
                <a:latin typeface="+mj-ea"/>
              </a:rPr>
              <a:t>‘</a:t>
            </a:r>
            <a:endParaRPr kumimoji="1" lang="en-US" altLang="ko-KR" sz="1600" b="1" dirty="0"/>
          </a:p>
          <a:p>
            <a:pPr>
              <a:lnSpc>
                <a:spcPct val="150000"/>
              </a:lnSpc>
            </a:pPr>
            <a:r>
              <a:rPr kumimoji="1" lang="en-US" altLang="ko-KR" sz="1600" b="1" dirty="0" smtClean="0">
                <a:latin typeface="+mj-ea"/>
              </a:rPr>
              <a:t>  - </a:t>
            </a:r>
            <a:r>
              <a:rPr kumimoji="1" lang="ko-KR" altLang="en-US" sz="1600" b="1" dirty="0" smtClean="0">
                <a:latin typeface="+mj-ea"/>
              </a:rPr>
              <a:t>자체 </a:t>
            </a:r>
            <a:r>
              <a:rPr kumimoji="1" lang="ko-KR" altLang="en-US" sz="1600" b="1" dirty="0" err="1" smtClean="0">
                <a:latin typeface="+mj-ea"/>
              </a:rPr>
              <a:t>구상안</a:t>
            </a:r>
            <a:r>
              <a:rPr kumimoji="1" lang="ko-KR" altLang="en-US" sz="1600" b="1" dirty="0" smtClean="0">
                <a:latin typeface="+mj-ea"/>
              </a:rPr>
              <a:t> 확정 후 상급기관 행정절차에 선제적 대응 예정</a:t>
            </a:r>
            <a:endParaRPr kumimoji="1" lang="en-US" altLang="ko-KR" sz="1600" b="1" dirty="0" smtClean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5724" y="3162543"/>
            <a:ext cx="2209812" cy="1428957"/>
          </a:xfrm>
          <a:prstGeom prst="rect">
            <a:avLst/>
          </a:prstGeom>
        </p:spPr>
      </p:pic>
      <p:sp>
        <p:nvSpPr>
          <p:cNvPr id="20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18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018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640960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640960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산업단지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94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평화경제과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57" name="직사각형 56"/>
          <p:cNvSpPr>
            <a:spLocks/>
          </p:cNvSpPr>
          <p:nvPr/>
        </p:nvSpPr>
        <p:spPr>
          <a:xfrm>
            <a:off x="4049541" y="1134382"/>
            <a:ext cx="1800000" cy="3682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>
            <a:spLocks/>
          </p:cNvSpPr>
          <p:nvPr/>
        </p:nvSpPr>
        <p:spPr>
          <a:xfrm>
            <a:off x="2155092" y="1134382"/>
            <a:ext cx="1800000" cy="3682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>
            <a:spLocks/>
          </p:cNvSpPr>
          <p:nvPr/>
        </p:nvSpPr>
        <p:spPr>
          <a:xfrm>
            <a:off x="269637" y="1134382"/>
            <a:ext cx="1800000" cy="3682800"/>
          </a:xfrm>
          <a:prstGeom prst="rect">
            <a:avLst/>
          </a:prstGeom>
          <a:solidFill>
            <a:schemeClr val="bg1"/>
          </a:solidFill>
          <a:ln w="28575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모서리가 둥근 직사각형 59"/>
          <p:cNvSpPr>
            <a:spLocks/>
          </p:cNvSpPr>
          <p:nvPr/>
        </p:nvSpPr>
        <p:spPr>
          <a:xfrm>
            <a:off x="2209092" y="1463529"/>
            <a:ext cx="1692000" cy="1468881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위     치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법원읍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대능리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일원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규     모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305,402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㎡(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약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93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천평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 2008. ~ 2027.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사업주체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pc="-100" dirty="0" smtClean="0">
                <a:solidFill>
                  <a:schemeClr val="tx1"/>
                </a:solidFill>
                <a:latin typeface="+mn-ea"/>
              </a:rPr>
              <a:t>市</a:t>
            </a:r>
            <a:r>
              <a:rPr kumimoji="1" lang="en-US" altLang="ko-KR" sz="700" b="1" spc="-100" dirty="0" smtClean="0">
                <a:solidFill>
                  <a:schemeClr val="tx1"/>
                </a:solidFill>
                <a:latin typeface="+mn-ea"/>
              </a:rPr>
              <a:t>+</a:t>
            </a:r>
            <a:r>
              <a:rPr kumimoji="1" lang="ko-KR" altLang="en-US" sz="700" b="1" spc="-100" dirty="0" smtClean="0">
                <a:solidFill>
                  <a:schemeClr val="tx1"/>
                </a:solidFill>
                <a:latin typeface="+mn-ea"/>
              </a:rPr>
              <a:t>경기주택도시공사</a:t>
            </a:r>
            <a:r>
              <a:rPr kumimoji="1" lang="en-US" altLang="ko-KR" sz="700" b="1" spc="-100" dirty="0" smtClean="0">
                <a:solidFill>
                  <a:schemeClr val="tx1"/>
                </a:solidFill>
                <a:latin typeface="+mn-ea"/>
              </a:rPr>
              <a:t>(GH)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2024.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4.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 산업단지계획변경 승인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- 2024.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下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보상계획공고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감정평가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2025.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上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착공 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2027.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下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준공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모서리가 둥근 직사각형 60"/>
          <p:cNvSpPr>
            <a:spLocks/>
          </p:cNvSpPr>
          <p:nvPr/>
        </p:nvSpPr>
        <p:spPr>
          <a:xfrm>
            <a:off x="2209092" y="3291289"/>
            <a:ext cx="1692000" cy="146520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위     치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연다산동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일원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규     모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472,600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㎡(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약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143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천평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</a:p>
          <a:p>
            <a:pPr marL="88900" indent="-8890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2020. ~ 2028.</a:t>
            </a:r>
          </a:p>
          <a:p>
            <a:pPr marL="88900" indent="-8890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사업주체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公社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+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미정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2022.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6.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민간사업자 공모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- 2022.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10. 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우선협상대상자 선정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- 2023.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12.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사업협약 체결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           (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公社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+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메리츠증권컨소시엄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- 2024.  4.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사업협약 해지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- 2024.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5. </a:t>
            </a:r>
            <a:r>
              <a:rPr kumimoji="1" lang="ko-KR" altLang="en-US" sz="700" b="1" spc="-100" dirty="0" err="1" smtClean="0">
                <a:solidFill>
                  <a:schemeClr val="tx1"/>
                </a:solidFill>
                <a:latin typeface="+mn-ea"/>
              </a:rPr>
              <a:t>차순위</a:t>
            </a:r>
            <a:r>
              <a:rPr kumimoji="1" lang="ko-KR" altLang="en-US" sz="700" b="1" spc="-1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ko-KR" altLang="en-US" sz="700" b="1" spc="-100" dirty="0" err="1" smtClean="0">
                <a:solidFill>
                  <a:schemeClr val="tx1"/>
                </a:solidFill>
                <a:latin typeface="+mn-ea"/>
              </a:rPr>
              <a:t>협상대상자</a:t>
            </a:r>
            <a:r>
              <a:rPr kumimoji="1" lang="ko-KR" altLang="en-US" sz="700" b="1" spc="-100" dirty="0" smtClean="0">
                <a:solidFill>
                  <a:schemeClr val="tx1"/>
                </a:solidFill>
                <a:latin typeface="+mn-ea"/>
              </a:rPr>
              <a:t> 시행 포기</a:t>
            </a:r>
            <a:r>
              <a:rPr kumimoji="1" lang="en-US" altLang="ko-KR" sz="700" b="1" spc="-100" dirty="0" smtClean="0">
                <a:solidFill>
                  <a:schemeClr val="tx1"/>
                </a:solidFill>
                <a:latin typeface="+mn-ea"/>
              </a:rPr>
              <a:t/>
            </a:r>
            <a:br>
              <a:rPr kumimoji="1" lang="en-US" altLang="ko-KR" sz="700" b="1" spc="-100" dirty="0" smtClean="0">
                <a:solidFill>
                  <a:schemeClr val="tx1"/>
                </a:solidFill>
                <a:latin typeface="+mn-ea"/>
              </a:rPr>
            </a:b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- 2024.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공영개발 제안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市→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GH)</a:t>
            </a:r>
            <a:endParaRPr kumimoji="1" lang="en-US" altLang="ko-KR" sz="700" b="1" spc="-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모서리가 둥근 직사각형 61"/>
          <p:cNvSpPr>
            <a:spLocks/>
          </p:cNvSpPr>
          <p:nvPr/>
        </p:nvSpPr>
        <p:spPr>
          <a:xfrm>
            <a:off x="317585" y="1474304"/>
            <a:ext cx="1692000" cy="146880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위    치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파평면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장파리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일원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규    모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594,615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㎡(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약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180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천평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2013. ~ 2024.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사업주체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파평산업단지개발㈜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en-US" altLang="ko-KR" sz="700" b="1" spc="-10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2020.  5.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산업단지계획 승인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- 2021.  8.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보상완료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및 착공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2024.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산업단지계획 변경 승인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2024.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上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준공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3" name="모서리가 둥근 직사각형 62"/>
          <p:cNvSpPr>
            <a:spLocks/>
          </p:cNvSpPr>
          <p:nvPr/>
        </p:nvSpPr>
        <p:spPr>
          <a:xfrm>
            <a:off x="4103541" y="1467061"/>
            <a:ext cx="1692000" cy="146520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위     치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광탄면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신산리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일원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규     모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860,430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㎡(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약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261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천평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2021. ~ 2028.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사업주체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pc="-100" dirty="0" smtClean="0">
                <a:solidFill>
                  <a:schemeClr val="tx1"/>
                </a:solidFill>
                <a:latin typeface="+mn-ea"/>
              </a:rPr>
              <a:t>㈜</a:t>
            </a:r>
            <a:r>
              <a:rPr kumimoji="1" lang="ko-KR" altLang="en-US" sz="700" b="1" spc="-100" dirty="0" err="1" smtClean="0">
                <a:solidFill>
                  <a:schemeClr val="tx1"/>
                </a:solidFill>
                <a:latin typeface="+mn-ea"/>
              </a:rPr>
              <a:t>캠프스탠턴</a:t>
            </a:r>
            <a:r>
              <a:rPr kumimoji="1" lang="ko-KR" altLang="en-US" sz="700" b="1" spc="-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spc="-1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pc="-100" dirty="0" smtClean="0">
                <a:solidFill>
                  <a:schemeClr val="tx1"/>
                </a:solidFill>
                <a:latin typeface="+mn-ea"/>
              </a:rPr>
              <a:t>公社 참여</a:t>
            </a:r>
            <a:r>
              <a:rPr kumimoji="1" lang="en-US" altLang="ko-KR" sz="700" b="1" spc="-1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2021.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10.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道 산업단지 물량 공급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2023.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10.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公社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출자 동의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市의회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- 2024.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산업단지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지정계획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고시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- 2024.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下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산업단지계획 승인 신청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4" name="모서리가 둥근 직사각형 63"/>
          <p:cNvSpPr>
            <a:spLocks/>
          </p:cNvSpPr>
          <p:nvPr/>
        </p:nvSpPr>
        <p:spPr>
          <a:xfrm>
            <a:off x="323637" y="3289489"/>
            <a:ext cx="1692000" cy="146520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위    치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문산읍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내포리 일원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규    모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119,690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㎡(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약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39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천평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2013. ~ 2025.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사업주체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kern="1100" spc="-50" dirty="0" err="1">
                <a:solidFill>
                  <a:schemeClr val="tx1"/>
                </a:solidFill>
                <a:latin typeface="+mn-ea"/>
              </a:rPr>
              <a:t>파주월롱</a:t>
            </a:r>
            <a:r>
              <a:rPr kumimoji="1" lang="en-US" altLang="ko-KR" sz="700" b="1" kern="1100" spc="-50" dirty="0">
                <a:solidFill>
                  <a:schemeClr val="tx1"/>
                </a:solidFill>
                <a:latin typeface="+mn-ea"/>
              </a:rPr>
              <a:t>2</a:t>
            </a:r>
            <a:r>
              <a:rPr kumimoji="1" lang="ko-KR" altLang="en-US" sz="700" b="1" kern="1100" spc="-50" dirty="0" smtClean="0">
                <a:solidFill>
                  <a:schemeClr val="tx1"/>
                </a:solidFill>
                <a:latin typeface="+mn-ea"/>
              </a:rPr>
              <a:t>산업단지개발㈜</a:t>
            </a:r>
            <a:endParaRPr kumimoji="1" lang="en-US" altLang="ko-KR" sz="700" b="1" kern="1100" spc="-5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2021.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3.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착공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- 2024.  3. 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산업단지계획변경 승인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- 2024.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上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산업단지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(1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공구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준공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- 2025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.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下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진입도로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(2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공구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준공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모서리가 둥근 직사각형 64"/>
          <p:cNvSpPr>
            <a:spLocks/>
          </p:cNvSpPr>
          <p:nvPr/>
        </p:nvSpPr>
        <p:spPr>
          <a:xfrm>
            <a:off x="4103541" y="3291289"/>
            <a:ext cx="1692000" cy="146520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위    치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파주읍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백석리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dirty="0" err="1" smtClean="0">
                <a:solidFill>
                  <a:schemeClr val="tx1"/>
                </a:solidFill>
                <a:latin typeface="+mn-ea"/>
              </a:rPr>
              <a:t>일웝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규    모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510,362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㎡(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약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155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천평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2019. ~ 2027.</a:t>
            </a: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사업주체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700" b="1" spc="-100" dirty="0" smtClean="0">
                <a:solidFill>
                  <a:schemeClr val="tx1"/>
                </a:solidFill>
                <a:latin typeface="+mn-ea"/>
              </a:rPr>
              <a:t>HDC</a:t>
            </a:r>
            <a:r>
              <a:rPr kumimoji="1" lang="ko-KR" altLang="en-US" sz="700" b="1" spc="-100" dirty="0" smtClean="0">
                <a:solidFill>
                  <a:schemeClr val="tx1"/>
                </a:solidFill>
                <a:latin typeface="+mn-ea"/>
              </a:rPr>
              <a:t>현대산업개발 컨소시엄</a:t>
            </a:r>
            <a:endParaRPr kumimoji="1" lang="en-US" altLang="ko-KR" sz="700" b="1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2018.  9.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 우선협상대상자 선정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- 2023.  3.  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道 산업단지 물량 공급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2024.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 下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.  </a:t>
            </a:r>
            <a:r>
              <a:rPr kumimoji="1" lang="ko-KR" altLang="en-US" sz="700" b="1" spc="-70" dirty="0" smtClean="0">
                <a:solidFill>
                  <a:schemeClr val="tx1"/>
                </a:solidFill>
                <a:latin typeface="+mn-ea"/>
              </a:rPr>
              <a:t>산업단지 </a:t>
            </a:r>
            <a:r>
              <a:rPr kumimoji="1" lang="ko-KR" altLang="en-US" sz="700" b="1" spc="-70" dirty="0" err="1" smtClean="0">
                <a:solidFill>
                  <a:schemeClr val="tx1"/>
                </a:solidFill>
                <a:latin typeface="+mn-ea"/>
              </a:rPr>
              <a:t>지정계획</a:t>
            </a:r>
            <a:r>
              <a:rPr kumimoji="1" lang="ko-KR" altLang="en-US" sz="700" b="1" spc="-70" dirty="0" smtClean="0">
                <a:solidFill>
                  <a:schemeClr val="tx1"/>
                </a:solidFill>
                <a:latin typeface="+mn-ea"/>
              </a:rPr>
              <a:t> 신청</a:t>
            </a:r>
            <a:endParaRPr kumimoji="1" lang="en-US" altLang="ko-KR" sz="700" b="1" spc="-7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66" name="그림 6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0" t="218" b="6304"/>
          <a:stretch/>
        </p:blipFill>
        <p:spPr>
          <a:xfrm>
            <a:off x="5928633" y="1134382"/>
            <a:ext cx="2819832" cy="3682800"/>
          </a:xfrm>
          <a:prstGeom prst="rect">
            <a:avLst/>
          </a:prstGeom>
        </p:spPr>
      </p:pic>
      <p:sp>
        <p:nvSpPr>
          <p:cNvPr id="67" name="모서리가 둥근 직사각형 66"/>
          <p:cNvSpPr>
            <a:spLocks/>
          </p:cNvSpPr>
          <p:nvPr/>
        </p:nvSpPr>
        <p:spPr>
          <a:xfrm>
            <a:off x="323637" y="1190412"/>
            <a:ext cx="1692000" cy="223200"/>
          </a:xfrm>
          <a:prstGeom prst="roundRect">
            <a:avLst/>
          </a:prstGeom>
          <a:solidFill>
            <a:srgbClr val="D7E7F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defRPr/>
            </a:pPr>
            <a:r>
              <a:rPr lang="ko-KR" altLang="en-US" sz="1100" b="1" dirty="0" smtClean="0">
                <a:solidFill>
                  <a:schemeClr val="tx1"/>
                </a:solidFill>
              </a:rPr>
              <a:t>❙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콘텐츠월드</a:t>
            </a:r>
            <a:endParaRPr lang="ko-KR" altLang="en-US" sz="1100" dirty="0"/>
          </a:p>
        </p:txBody>
      </p:sp>
      <p:sp>
        <p:nvSpPr>
          <p:cNvPr id="68" name="모서리가 둥근 직사각형 67"/>
          <p:cNvSpPr>
            <a:spLocks/>
          </p:cNvSpPr>
          <p:nvPr/>
        </p:nvSpPr>
        <p:spPr>
          <a:xfrm>
            <a:off x="323637" y="3003797"/>
            <a:ext cx="1692000" cy="223200"/>
          </a:xfrm>
          <a:prstGeom prst="roundRect">
            <a:avLst/>
          </a:prstGeom>
          <a:solidFill>
            <a:srgbClr val="D7E7F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defRPr/>
            </a:pPr>
            <a:r>
              <a:rPr lang="ko-KR" altLang="en-US" sz="1100" b="1" dirty="0" smtClean="0">
                <a:solidFill>
                  <a:schemeClr val="tx1"/>
                </a:solidFill>
              </a:rPr>
              <a:t>❙스튜디오시티</a:t>
            </a:r>
            <a:endParaRPr lang="ko-KR" altLang="en-US" sz="1100" dirty="0"/>
          </a:p>
        </p:txBody>
      </p:sp>
      <p:sp>
        <p:nvSpPr>
          <p:cNvPr id="70" name="모서리가 둥근 직사각형 69"/>
          <p:cNvSpPr>
            <a:spLocks/>
          </p:cNvSpPr>
          <p:nvPr/>
        </p:nvSpPr>
        <p:spPr>
          <a:xfrm>
            <a:off x="2209092" y="3003742"/>
            <a:ext cx="1692000" cy="223200"/>
          </a:xfrm>
          <a:prstGeom prst="roundRect">
            <a:avLst/>
          </a:prstGeom>
          <a:solidFill>
            <a:srgbClr val="FDEFE6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defRPr/>
            </a:pPr>
            <a:r>
              <a:rPr lang="ko-KR" altLang="en-US" sz="1100" b="1" dirty="0" smtClean="0">
                <a:solidFill>
                  <a:schemeClr val="tx1"/>
                </a:solidFill>
              </a:rPr>
              <a:t>❙ 운정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테크노밸리</a:t>
            </a:r>
            <a:endParaRPr lang="ko-KR" altLang="en-US" sz="1100" dirty="0"/>
          </a:p>
        </p:txBody>
      </p:sp>
      <p:sp>
        <p:nvSpPr>
          <p:cNvPr id="71" name="모서리가 둥근 직사각형 70"/>
          <p:cNvSpPr>
            <a:spLocks/>
          </p:cNvSpPr>
          <p:nvPr/>
        </p:nvSpPr>
        <p:spPr>
          <a:xfrm>
            <a:off x="4103541" y="1190302"/>
            <a:ext cx="1692000" cy="2232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defRPr/>
            </a:pPr>
            <a:r>
              <a:rPr lang="ko-KR" altLang="en-US" sz="1100" b="1" dirty="0">
                <a:solidFill>
                  <a:schemeClr val="tx1"/>
                </a:solidFill>
              </a:rPr>
              <a:t>❙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캠프스탠턴</a:t>
            </a:r>
            <a:endParaRPr lang="ko-KR" altLang="en-US" sz="1100" dirty="0"/>
          </a:p>
        </p:txBody>
      </p:sp>
      <p:sp>
        <p:nvSpPr>
          <p:cNvPr id="72" name="모서리가 둥근 직사각형 71"/>
          <p:cNvSpPr>
            <a:spLocks/>
          </p:cNvSpPr>
          <p:nvPr/>
        </p:nvSpPr>
        <p:spPr>
          <a:xfrm>
            <a:off x="4103541" y="3003742"/>
            <a:ext cx="1692000" cy="22320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defRPr/>
            </a:pPr>
            <a:r>
              <a:rPr lang="ko-KR" altLang="en-US" sz="1100" b="1" spc="-100" dirty="0" smtClean="0">
                <a:solidFill>
                  <a:schemeClr val="tx1"/>
                </a:solidFill>
              </a:rPr>
              <a:t>❙희망프로젝트 </a:t>
            </a:r>
            <a:r>
              <a:rPr lang="en-US" altLang="ko-KR" sz="1100" b="1" spc="-100" dirty="0" smtClean="0">
                <a:solidFill>
                  <a:schemeClr val="tx1"/>
                </a:solidFill>
              </a:rPr>
              <a:t>2</a:t>
            </a:r>
            <a:r>
              <a:rPr lang="ko-KR" altLang="en-US" sz="1100" b="1" spc="-100" dirty="0" smtClean="0">
                <a:solidFill>
                  <a:schemeClr val="tx1"/>
                </a:solidFill>
              </a:rPr>
              <a:t>단계</a:t>
            </a:r>
            <a:endParaRPr lang="ko-KR" altLang="en-US" sz="1100" spc="-100" dirty="0"/>
          </a:p>
        </p:txBody>
      </p:sp>
      <p:sp>
        <p:nvSpPr>
          <p:cNvPr id="23" name="모서리가 둥근 직사각형 22"/>
          <p:cNvSpPr>
            <a:spLocks/>
          </p:cNvSpPr>
          <p:nvPr/>
        </p:nvSpPr>
        <p:spPr>
          <a:xfrm>
            <a:off x="2209092" y="1193847"/>
            <a:ext cx="1692000" cy="223200"/>
          </a:xfrm>
          <a:prstGeom prst="roundRect">
            <a:avLst/>
          </a:prstGeom>
          <a:solidFill>
            <a:srgbClr val="FDEFE6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accent3">
                  <a:lumMod val="75000"/>
                </a:schemeClr>
              </a:buClr>
              <a:defRPr/>
            </a:pPr>
            <a:r>
              <a:rPr lang="ko-KR" altLang="en-US" sz="1100" b="1" dirty="0" smtClean="0">
                <a:solidFill>
                  <a:schemeClr val="tx1"/>
                </a:solidFill>
              </a:rPr>
              <a:t>❙ 법원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1</a:t>
            </a:r>
            <a:endParaRPr lang="ko-KR" altLang="en-US" sz="1100" dirty="0"/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 smtClean="0">
                <a:latin typeface="-윤고딕330" pitchFamily="18" charset="-127"/>
                <a:ea typeface="-윤고딕330" pitchFamily="18" charset="-127"/>
              </a:rPr>
              <a:t>19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866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84942" y="1098176"/>
            <a:ext cx="8454206" cy="384983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79934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5. </a:t>
            </a:r>
            <a:r>
              <a:rPr lang="ko-KR" altLang="en-US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산업단지 관리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평화경제과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6" name="모서리가 둥근 직사각형 25"/>
          <p:cNvSpPr/>
          <p:nvPr/>
        </p:nvSpPr>
        <p:spPr>
          <a:xfrm>
            <a:off x="5839956" y="1152810"/>
            <a:ext cx="2742190" cy="325049"/>
          </a:xfrm>
          <a:prstGeom prst="roundRect">
            <a:avLst>
              <a:gd name="adj" fmla="val 8369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smtClean="0">
                <a:solidFill>
                  <a:schemeClr val="tx1"/>
                </a:solidFill>
                <a:latin typeface="+mn-ea"/>
              </a:rPr>
              <a:t>비점오염저감시설 관리</a:t>
            </a:r>
            <a:r>
              <a:rPr kumimoji="1" lang="en-US" altLang="ko-KR" sz="1200" b="1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3023228" y="3226318"/>
            <a:ext cx="2756449" cy="292143"/>
          </a:xfrm>
          <a:prstGeom prst="roundRect">
            <a:avLst>
              <a:gd name="adj" fmla="val 4035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6350">
            <a:solidFill>
              <a:srgbClr val="D082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smtClean="0">
                <a:solidFill>
                  <a:schemeClr val="tx1"/>
                </a:solidFill>
                <a:latin typeface="+mn-ea"/>
              </a:rPr>
              <a:t>산단</a:t>
            </a:r>
            <a:r>
              <a:rPr lang="en-US" altLang="ko-KR" sz="1200" b="1" smtClean="0">
                <a:solidFill>
                  <a:schemeClr val="tx1"/>
                </a:solidFill>
                <a:latin typeface="+mn-ea"/>
              </a:rPr>
              <a:t>RE100 </a:t>
            </a:r>
            <a:r>
              <a:rPr lang="ko-KR" altLang="en-US" sz="1200" b="1" smtClean="0">
                <a:solidFill>
                  <a:schemeClr val="tx1"/>
                </a:solidFill>
                <a:latin typeface="+mn-ea"/>
              </a:rPr>
              <a:t>지원</a:t>
            </a:r>
            <a:r>
              <a:rPr kumimoji="1" lang="en-US" altLang="ko-KR" sz="1200" b="1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5835463" y="3223144"/>
            <a:ext cx="2768985" cy="292144"/>
          </a:xfrm>
          <a:prstGeom prst="roundRect">
            <a:avLst>
              <a:gd name="adj" fmla="val 4035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6350">
            <a:solidFill>
              <a:srgbClr val="D082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smtClean="0">
                <a:solidFill>
                  <a:schemeClr val="tx1"/>
                </a:solidFill>
                <a:latin typeface="+mn-ea"/>
              </a:rPr>
              <a:t>산업단지 고용환경개선 사업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23" name="모서리가 둥근 직사각형 22"/>
          <p:cNvSpPr>
            <a:spLocks/>
          </p:cNvSpPr>
          <p:nvPr/>
        </p:nvSpPr>
        <p:spPr>
          <a:xfrm>
            <a:off x="245708" y="1522787"/>
            <a:ext cx="2687254" cy="164248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위    치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문발동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516-1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번지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규    </a:t>
            </a: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모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건축연면적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1,273</a:t>
            </a:r>
            <a:r>
              <a:rPr kumimoji="1" lang="en-US" altLang="ko-KR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㎡(</a:t>
            </a:r>
            <a:r>
              <a:rPr kumimoji="1" lang="ko-KR" altLang="en-US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지하</a:t>
            </a:r>
            <a:r>
              <a:rPr kumimoji="1" lang="en-US" altLang="ko-KR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1</a:t>
            </a:r>
            <a:r>
              <a:rPr kumimoji="1" lang="ko-KR" altLang="en-US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층</a:t>
            </a:r>
            <a:r>
              <a:rPr kumimoji="1" lang="en-US" altLang="ko-KR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~</a:t>
            </a:r>
            <a:r>
              <a:rPr kumimoji="1" lang="ko-KR" altLang="en-US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지상</a:t>
            </a:r>
            <a:r>
              <a:rPr kumimoji="1" lang="en-US" altLang="ko-KR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3</a:t>
            </a:r>
            <a:r>
              <a:rPr kumimoji="1" lang="ko-KR" altLang="en-US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층</a:t>
            </a:r>
            <a:r>
              <a:rPr kumimoji="1" lang="en-US" altLang="ko-KR" sz="700" b="1" smtClean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endParaRPr kumimoji="1" lang="en-US" altLang="ko-KR" sz="700" b="1" dirty="0" smtClean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2020. 6. ~ 2025. 12.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 업 비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72.63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국비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24.25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시비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48.38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억원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en-US" altLang="ko-KR" sz="700" b="1" spc="-10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2020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.  5.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공모 선정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- 2022.  5. </a:t>
            </a:r>
            <a:r>
              <a:rPr kumimoji="1" lang="ko-KR" altLang="en-US" sz="700" b="1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설계공모 당선작 발표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건축사사무소스퀘어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2024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1.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기본 및 실시설계용역완료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공공건축과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2024.</a:t>
            </a:r>
            <a:r>
              <a:rPr kumimoji="1" lang="ko-KR" altLang="en-US" sz="700" b="1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5.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공사 착공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2025. 12.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공사 준공 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8" name="모서리가 둥근 직사각형 27"/>
          <p:cNvSpPr>
            <a:spLocks/>
          </p:cNvSpPr>
          <p:nvPr/>
        </p:nvSpPr>
        <p:spPr>
          <a:xfrm>
            <a:off x="2986237" y="1521938"/>
            <a:ext cx="2793441" cy="1652441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대     상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파주시 관내 산업단지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사업내용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도로 재포장 및 차선 재도색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환경보전방안 수립</a:t>
            </a:r>
            <a:endParaRPr kumimoji="1" lang="en-US" altLang="ko-KR" sz="700" b="1" dirty="0" smtClean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2024. 1. ~ 2024. 12.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 업 비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280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백만원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시비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en-US" altLang="ko-KR" sz="700" b="1" spc="-10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>
                <a:solidFill>
                  <a:schemeClr val="tx1"/>
                </a:solidFill>
                <a:latin typeface="+mn-ea"/>
              </a:rPr>
              <a:t>및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추진계획</a:t>
            </a:r>
            <a:endParaRPr kumimoji="1" lang="en-US" altLang="ko-KR" sz="700" b="1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- 2024.  1.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사업계획 수립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- 2024.  3.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실시설계용역 및 악취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톨루엔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측정용역 발주</a:t>
            </a:r>
            <a:endParaRPr kumimoji="1" lang="en-US" altLang="ko-KR" sz="700" b="1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2024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3.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공사 착공</a:t>
            </a:r>
            <a:endParaRPr kumimoji="1" lang="en-US" altLang="ko-KR" sz="700" b="1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2024.</a:t>
            </a:r>
            <a:r>
              <a:rPr kumimoji="1" lang="ko-KR" altLang="en-US" sz="700" b="1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6.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공사 준공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2024. 12.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악취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톨루엔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측정용역완료 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5" name="모서리가 둥근 직사각형 24"/>
          <p:cNvSpPr>
            <a:spLocks/>
          </p:cNvSpPr>
          <p:nvPr/>
        </p:nvSpPr>
        <p:spPr>
          <a:xfrm>
            <a:off x="5839956" y="1524000"/>
            <a:ext cx="2742190" cy="1649655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대     상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5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개 산업단지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월롱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축현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적성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법원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센트럴밸리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사업내용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침사</a:t>
            </a:r>
            <a:r>
              <a:rPr kumimoji="1" lang="en-US" altLang="ko-KR" sz="800" smtClean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협잡물 준설 및 제거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스크린세척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수질검사등</a:t>
            </a:r>
            <a:endParaRPr kumimoji="1" lang="en-US" altLang="ko-KR" sz="700" b="1" dirty="0" smtClean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2024. 3. ~ 2024. 11.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 업 비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140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백만원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시비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en-US" altLang="ko-KR" sz="700" b="1" spc="-10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2024.  1.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관리계획 수립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- 2024.  3.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유지관리용역 착수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2024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11.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유지관리용역 완료 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7" name="모서리가 둥근 직사각형 26"/>
          <p:cNvSpPr>
            <a:spLocks/>
          </p:cNvSpPr>
          <p:nvPr/>
        </p:nvSpPr>
        <p:spPr>
          <a:xfrm>
            <a:off x="3032475" y="3557559"/>
            <a:ext cx="2747202" cy="1350809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대     상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2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개 산업단지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당동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법원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2)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사업내용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준공산단 관리기본계획 변경</a:t>
            </a:r>
            <a:endParaRPr kumimoji="1" lang="en-US" altLang="ko-KR" sz="700" b="1" dirty="0" smtClean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2024. 3. ~ 2024. 10.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 업 비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75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백만원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도비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37.5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백만원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시비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 37.5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백만원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en-US" altLang="ko-KR" sz="700" b="1" spc="-10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2024.  3.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환경보전방안 검토용역 착수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- 2024.  4.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관리기본계획 변경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용역 착수</a:t>
            </a:r>
            <a:endParaRPr kumimoji="1" lang="en-US" altLang="ko-KR" sz="700" b="1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- 2024.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6.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관리기본계획 변경 신청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市→道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9" name="모서리가 둥근 직사각형 28"/>
          <p:cNvSpPr>
            <a:spLocks/>
          </p:cNvSpPr>
          <p:nvPr/>
        </p:nvSpPr>
        <p:spPr>
          <a:xfrm>
            <a:off x="5828030" y="3564776"/>
            <a:ext cx="2776418" cy="134112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대     상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적성일반산업단지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>
                <a:solidFill>
                  <a:schemeClr val="tx1"/>
                </a:solidFill>
                <a:latin typeface="+mn-ea"/>
              </a:rPr>
              <a:t>사업내용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적성일반산업단지 통근버스 임차지원</a:t>
            </a:r>
            <a:endParaRPr kumimoji="1" lang="en-US" altLang="ko-KR" sz="700" b="1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사업기간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: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2024. 2. ~ 2024. 12.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사 업 비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: 78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백만원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도비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69,319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천원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시비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8,681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천원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en-US" altLang="ko-KR" sz="700" b="1" spc="-10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7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7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2024.  2.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공모 선정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7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- 2024.  4. 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지원약정 체결</a:t>
            </a:r>
            <a:endParaRPr kumimoji="1" lang="en-US" altLang="ko-KR" sz="700" b="1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 - 2024.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700" b="1" smtClean="0">
                <a:solidFill>
                  <a:schemeClr val="tx1"/>
                </a:solidFill>
                <a:latin typeface="+mn-ea"/>
              </a:rPr>
              <a:t>6.</a:t>
            </a:r>
            <a:r>
              <a:rPr kumimoji="1" lang="ko-KR" altLang="en-US" sz="700" b="1" smtClean="0">
                <a:solidFill>
                  <a:schemeClr val="tx1"/>
                </a:solidFill>
                <a:latin typeface="+mn-ea"/>
              </a:rPr>
              <a:t>  통근버스 운행 </a:t>
            </a:r>
            <a:endParaRPr kumimoji="1" lang="en-US" altLang="ko-KR" sz="700" b="1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ko-KR" sz="7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2995961" y="1159147"/>
            <a:ext cx="2755571" cy="325049"/>
          </a:xfrm>
          <a:prstGeom prst="roundRect">
            <a:avLst>
              <a:gd name="adj" fmla="val 8369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smtClean="0">
                <a:solidFill>
                  <a:schemeClr val="tx1"/>
                </a:solidFill>
                <a:latin typeface="+mn-ea"/>
              </a:rPr>
              <a:t>산업단지 관리</a:t>
            </a:r>
            <a:r>
              <a:rPr kumimoji="1" lang="en-US" altLang="ko-KR" sz="1200" b="1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245708" y="1158994"/>
            <a:ext cx="2685786" cy="325049"/>
          </a:xfrm>
          <a:prstGeom prst="roundRect">
            <a:avLst>
              <a:gd name="adj" fmla="val 8369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spc="-300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spc="-250" smtClean="0">
                <a:solidFill>
                  <a:schemeClr val="tx1"/>
                </a:solidFill>
                <a:latin typeface="+mn-ea"/>
              </a:rPr>
              <a:t>출판문화정보국가산단  복합문화센터</a:t>
            </a:r>
            <a:r>
              <a:rPr kumimoji="1" lang="en-US" altLang="ko-KR" sz="1200" b="1" spc="-25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ko-KR" altLang="en-US" sz="1200" b="1" spc="-250" smtClean="0">
                <a:solidFill>
                  <a:schemeClr val="tx1"/>
                </a:solidFill>
                <a:latin typeface="+mn-ea"/>
              </a:rPr>
              <a:t>건립</a:t>
            </a:r>
            <a:endParaRPr kumimoji="1" lang="en-US" altLang="ko-KR" sz="1200" b="1" spc="-25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9" name="_x41518497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3131" y="3231722"/>
            <a:ext cx="2726630" cy="167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711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79934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반환공여지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개발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(5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개소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평화경제과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179512" y="1157258"/>
            <a:ext cx="2692510" cy="330061"/>
          </a:xfrm>
          <a:prstGeom prst="roundRect">
            <a:avLst>
              <a:gd name="adj" fmla="val 8165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dirty="0">
                <a:solidFill>
                  <a:schemeClr val="tx1"/>
                </a:solidFill>
              </a:rPr>
              <a:t>캠프하우즈</a:t>
            </a:r>
            <a:r>
              <a:rPr lang="ko-KR" altLang="en-US" sz="1200" b="1" baseline="30000" dirty="0">
                <a:solidFill>
                  <a:schemeClr val="tx1"/>
                </a:solidFill>
              </a:rPr>
              <a:t>근린공원 조성사업</a:t>
            </a:r>
          </a:p>
          <a:p>
            <a:pPr>
              <a:lnSpc>
                <a:spcPct val="150000"/>
              </a:lnSpc>
            </a:pP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179355" y="1497305"/>
            <a:ext cx="2692667" cy="1603479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근린공원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조리읍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봉일천리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 610,808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미군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존치건물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리모델링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              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도로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및 주차장 등 기반시설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00" dirty="0" smtClean="0">
                <a:solidFill>
                  <a:schemeClr val="tx1"/>
                </a:solidFill>
                <a:latin typeface="+mn-ea"/>
              </a:rPr>
              <a:t>파주시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2023.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spc="-150" dirty="0">
                <a:solidFill>
                  <a:schemeClr val="tx1"/>
                </a:solidFill>
                <a:latin typeface="+mn-ea"/>
              </a:rPr>
              <a:t>근린공원 </a:t>
            </a:r>
            <a:r>
              <a:rPr kumimoji="1" lang="en-US" altLang="ko-KR" sz="900" spc="-150" dirty="0">
                <a:solidFill>
                  <a:schemeClr val="tx1"/>
                </a:solidFill>
                <a:latin typeface="+mn-ea"/>
              </a:rPr>
              <a:t>1</a:t>
            </a:r>
            <a:r>
              <a:rPr kumimoji="1" lang="ko-KR" altLang="en-US" sz="900" spc="-150" dirty="0">
                <a:solidFill>
                  <a:schemeClr val="tx1"/>
                </a:solidFill>
                <a:latin typeface="+mn-ea"/>
              </a:rPr>
              <a:t>단계 기반시설 착공</a:t>
            </a:r>
            <a:endParaRPr kumimoji="1" lang="en-US" altLang="ko-KR" sz="900" spc="-15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- 2024.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12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근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린공원 </a:t>
            </a:r>
            <a:r>
              <a:rPr kumimoji="1" lang="en-US" altLang="ko-KR" sz="900" spc="-15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단계 기반시설 준공</a:t>
            </a:r>
            <a:endParaRPr kumimoji="1" lang="en-US" altLang="ko-KR" sz="900" spc="-1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911440" y="1157258"/>
            <a:ext cx="2808767" cy="330061"/>
          </a:xfrm>
          <a:prstGeom prst="roundRect">
            <a:avLst>
              <a:gd name="adj" fmla="val 8165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캠프하우즈</a:t>
            </a:r>
            <a:r>
              <a:rPr lang="ko-KR" altLang="en-US" sz="1200" b="1" baseline="30000" dirty="0" err="1" smtClean="0">
                <a:solidFill>
                  <a:schemeClr val="tx1"/>
                </a:solidFill>
              </a:rPr>
              <a:t>도시개발사업</a:t>
            </a:r>
            <a:endParaRPr lang="ko-KR" altLang="en-US" sz="1200" b="1" baseline="300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911440" y="1497305"/>
            <a:ext cx="2808767" cy="1600019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도시개발사업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조리읍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 smtClean="0">
                <a:solidFill>
                  <a:schemeClr val="tx1"/>
                </a:solidFill>
                <a:latin typeface="+mn-ea"/>
              </a:rPr>
              <a:t>봉일천리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/ 479,030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공동주택 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00" dirty="0" err="1" smtClean="0">
                <a:solidFill>
                  <a:schemeClr val="tx1"/>
                </a:solidFill>
                <a:latin typeface="+mn-ea"/>
              </a:rPr>
              <a:t>교보증권</a:t>
            </a:r>
            <a:r>
              <a:rPr kumimoji="1" lang="en-US" altLang="ko-KR" sz="900" spc="-1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spc="-100" dirty="0" smtClean="0">
                <a:solidFill>
                  <a:schemeClr val="tx1"/>
                </a:solidFill>
                <a:latin typeface="+mn-ea"/>
              </a:rPr>
              <a:t>컨소시엄</a:t>
            </a:r>
            <a:endParaRPr kumimoji="1" lang="en-US" altLang="ko-KR" sz="900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2021.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 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협약체결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2024.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4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 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사업시행변경승인</a:t>
            </a:r>
            <a:r>
              <a:rPr kumimoji="1" lang="en-US" altLang="ko-KR" sz="900" spc="-15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구역지정 및 개발계획</a:t>
            </a:r>
            <a:r>
              <a:rPr kumimoji="1" lang="en-US" altLang="ko-KR" sz="900" spc="-15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2024.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현재 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사업시행승인</a:t>
            </a:r>
            <a:r>
              <a:rPr kumimoji="1" lang="en-US" altLang="ko-KR" sz="900" spc="-15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실시계획인가</a:t>
            </a:r>
            <a:r>
              <a:rPr kumimoji="1" lang="en-US" altLang="ko-KR" sz="900" spc="-150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신청 준비중</a:t>
            </a:r>
            <a:endParaRPr kumimoji="1" lang="en-US" altLang="ko-KR" sz="900" spc="-1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5759625" y="1160244"/>
            <a:ext cx="2772815" cy="325049"/>
          </a:xfrm>
          <a:prstGeom prst="roundRect">
            <a:avLst>
              <a:gd name="adj" fmla="val 8369"/>
            </a:avLst>
          </a:prstGeom>
          <a:solidFill>
            <a:schemeClr val="accent3">
              <a:lumMod val="20000"/>
              <a:lumOff val="8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kumimoji="1" lang="ko-KR" altLang="en-US" sz="1200" b="1" dirty="0" smtClean="0">
                <a:solidFill>
                  <a:schemeClr val="tx1"/>
                </a:solidFill>
              </a:rPr>
              <a:t>캠프에드워즈</a:t>
            </a:r>
            <a:r>
              <a:rPr kumimoji="1" lang="en-US" altLang="ko-KR" sz="1200" b="1" dirty="0" smtClean="0">
                <a:solidFill>
                  <a:schemeClr val="tx1"/>
                </a:solidFill>
              </a:rPr>
              <a:t> 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5764881" y="1508327"/>
            <a:ext cx="2767559" cy="1606395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도시개발사업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월롱면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영태리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/ 677,525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공동주택 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00" dirty="0">
                <a:solidFill>
                  <a:schemeClr val="tx1"/>
                </a:solidFill>
                <a:latin typeface="+mn-ea"/>
              </a:rPr>
              <a:t>현대엔지니어링 컨소시엄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- 2020.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11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협약체결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- 2021.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6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사업시행승인 신청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rgbClr val="0000FF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- 2024.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현재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 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50" dirty="0">
                <a:solidFill>
                  <a:schemeClr val="tx1"/>
                </a:solidFill>
                <a:latin typeface="+mn-ea"/>
              </a:rPr>
              <a:t>사업시행승인</a:t>
            </a:r>
            <a:r>
              <a:rPr kumimoji="1" lang="en-US" altLang="ko-KR" sz="900" spc="-150" dirty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900" spc="-150" dirty="0">
                <a:solidFill>
                  <a:schemeClr val="tx1"/>
                </a:solidFill>
                <a:latin typeface="+mn-ea"/>
              </a:rPr>
              <a:t>도시개발구역 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지정</a:t>
            </a:r>
            <a:endParaRPr kumimoji="1" lang="en-US" altLang="ko-KR" sz="900" spc="-150" dirty="0" smtClean="0">
              <a:solidFill>
                <a:schemeClr val="tx1"/>
              </a:solidFill>
              <a:latin typeface="+mn-ea"/>
            </a:endParaRPr>
          </a:p>
          <a:p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                       및 개발계획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행정절차 진행중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179512" y="3166846"/>
            <a:ext cx="2692510" cy="292143"/>
          </a:xfrm>
          <a:prstGeom prst="roundRect">
            <a:avLst>
              <a:gd name="adj" fmla="val 4035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6350">
            <a:solidFill>
              <a:srgbClr val="D082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kumimoji="1" lang="ko-KR" altLang="en-US" sz="1200" b="1" dirty="0" smtClean="0">
                <a:solidFill>
                  <a:schemeClr val="tx1"/>
                </a:solidFill>
              </a:rPr>
              <a:t>캠프자이언트</a:t>
            </a:r>
            <a:r>
              <a:rPr kumimoji="1" lang="en-US" altLang="ko-KR" sz="1200" b="1" dirty="0" smtClean="0">
                <a:solidFill>
                  <a:schemeClr val="tx1"/>
                </a:solidFill>
              </a:rPr>
              <a:t> 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179513" y="3471486"/>
            <a:ext cx="2692509" cy="143068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0"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도시개발사업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문산읍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선유리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/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749,906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공동주택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의료시설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등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한국투자증권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컨소시엄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2022.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12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발전종합계획 변경 확정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2023.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11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기본협약 체결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2024.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현재    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사업시행승인 신청</a:t>
            </a:r>
            <a:r>
              <a:rPr kumimoji="1" lang="en-US" altLang="ko-KR" sz="900" spc="-15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설계</a:t>
            </a:r>
            <a:r>
              <a:rPr kumimoji="1" lang="en-US" altLang="ko-KR" sz="900" spc="-15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 준비중</a:t>
            </a:r>
            <a:endParaRPr kumimoji="1" lang="en-US" altLang="ko-KR" sz="900" spc="-1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2923308" y="3166846"/>
            <a:ext cx="2796899" cy="292144"/>
          </a:xfrm>
          <a:prstGeom prst="roundRect">
            <a:avLst>
              <a:gd name="adj" fmla="val 4035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6350">
            <a:solidFill>
              <a:srgbClr val="D082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kumimoji="1" lang="ko-KR" altLang="en-US" sz="1200" b="1" dirty="0" err="1" smtClean="0">
                <a:solidFill>
                  <a:schemeClr val="tx1"/>
                </a:solidFill>
              </a:rPr>
              <a:t>캠프게리오웬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2920796" y="3471486"/>
            <a:ext cx="2799411" cy="143068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도시개발사업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문산읍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선유리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/ 504,729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공동주택 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NH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투자증권 컨소시엄</a:t>
            </a:r>
            <a:endParaRPr kumimoji="1" lang="en-US" altLang="ko-KR" sz="900" spc="-1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- 2021.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5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우선협상대상자 선정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- 2022.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12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	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발전종합계획 변경 확정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rgbClr val="0000FF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2024.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현재    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협약체결 절차 진행중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5765445" y="3148520"/>
            <a:ext cx="2766996" cy="321491"/>
          </a:xfrm>
          <a:prstGeom prst="roundRect">
            <a:avLst>
              <a:gd name="adj" fmla="val 4035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6350">
            <a:solidFill>
              <a:srgbClr val="D082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❙ </a:t>
            </a:r>
            <a:r>
              <a:rPr kumimoji="1" lang="ko-KR" altLang="en-US" sz="1200" b="1" dirty="0" err="1" smtClean="0">
                <a:solidFill>
                  <a:schemeClr val="tx1"/>
                </a:solidFill>
              </a:rPr>
              <a:t>캠프스탠턴</a:t>
            </a:r>
            <a:r>
              <a:rPr kumimoji="1" lang="en-US" altLang="ko-KR" sz="1200" b="1" dirty="0" smtClean="0">
                <a:solidFill>
                  <a:schemeClr val="tx1"/>
                </a:solidFill>
              </a:rPr>
              <a:t> </a:t>
            </a:r>
            <a:endParaRPr kumimoji="1"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5759625" y="3470011"/>
            <a:ext cx="2767139" cy="143068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사업계획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산업단지개발사업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위치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/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면적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광탄면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신산리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/ 870,563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시설계획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spc="-100" dirty="0">
                <a:solidFill>
                  <a:schemeClr val="tx1"/>
                </a:solidFill>
                <a:latin typeface="+mn-ea"/>
              </a:rPr>
              <a:t>제조</a:t>
            </a:r>
            <a:r>
              <a:rPr kumimoji="1" lang="en-US" altLang="ko-KR" sz="900" spc="-100" dirty="0">
                <a:solidFill>
                  <a:schemeClr val="tx1"/>
                </a:solidFill>
                <a:latin typeface="맑은 고딕" panose="020B0503020000020004" pitchFamily="50" charset="-127"/>
              </a:rPr>
              <a:t> · </a:t>
            </a:r>
            <a:r>
              <a:rPr kumimoji="1" lang="ko-KR" altLang="en-US" sz="900" spc="-100" dirty="0">
                <a:solidFill>
                  <a:schemeClr val="tx1"/>
                </a:solidFill>
                <a:latin typeface="+mn-ea"/>
              </a:rPr>
              <a:t>물류시설</a:t>
            </a:r>
            <a:r>
              <a:rPr kumimoji="1" lang="en-US" altLang="ko-KR" sz="900" spc="-100" dirty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단독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anose="020B0503020000020004" pitchFamily="50" charset="-127"/>
              </a:rPr>
              <a:t>·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공동</a:t>
            </a:r>
            <a:r>
              <a:rPr kumimoji="1" lang="ko-KR" altLang="en-US" sz="900" spc="-100" dirty="0">
                <a:solidFill>
                  <a:schemeClr val="tx1"/>
                </a:solidFill>
                <a:latin typeface="+mn-ea"/>
              </a:rPr>
              <a:t>주택 </a:t>
            </a:r>
            <a:endParaRPr kumimoji="1" lang="en-US" altLang="ko-KR" sz="900" spc="-1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사업주체 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: GS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건설 컨소시엄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buFont typeface="Wingdings" panose="05000000000000000000" pitchFamily="2" charset="2"/>
              <a:buChar char="§"/>
            </a:pP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추진실적 및 추진계획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- 2021.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10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  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산업단지 물량 공급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2024.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월 </a:t>
            </a:r>
            <a:r>
              <a:rPr kumimoji="1" lang="en-US" altLang="ko-KR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 : 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산업단지 </a:t>
            </a:r>
            <a:r>
              <a:rPr kumimoji="1" lang="ko-KR" altLang="en-US" sz="900" dirty="0" err="1">
                <a:solidFill>
                  <a:schemeClr val="tx1"/>
                </a:solidFill>
                <a:latin typeface="+mn-ea"/>
              </a:rPr>
              <a:t>지정계획</a:t>
            </a:r>
            <a:r>
              <a:rPr kumimoji="1" lang="ko-KR" altLang="en-US" sz="9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고시</a:t>
            </a:r>
            <a:endParaRPr kumimoji="1" lang="en-US" altLang="ko-KR" sz="900" dirty="0" smtClean="0">
              <a:solidFill>
                <a:schemeClr val="tx1"/>
              </a:solidFill>
              <a:latin typeface="+mn-ea"/>
            </a:endParaRPr>
          </a:p>
          <a:p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- 2024. 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현재  </a:t>
            </a:r>
            <a:r>
              <a:rPr kumimoji="1" lang="ko-KR" altLang="en-US" sz="900" spc="-1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+mn-ea"/>
              </a:rPr>
              <a:t>산업단지계획 승인 신청 준비중</a:t>
            </a:r>
            <a:r>
              <a:rPr kumimoji="1" lang="en-US" altLang="ko-KR" sz="900" dirty="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9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153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79934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7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파주 희망프로젝트 사업추진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평화경제과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7" name="모서리가 둥근 직사각형 26"/>
          <p:cNvSpPr/>
          <p:nvPr/>
        </p:nvSpPr>
        <p:spPr>
          <a:xfrm>
            <a:off x="216174" y="1225086"/>
            <a:ext cx="2118165" cy="440074"/>
          </a:xfrm>
          <a:prstGeom prst="roundRect">
            <a:avLst>
              <a:gd name="adj" fmla="val 8165"/>
            </a:avLst>
          </a:prstGeom>
          <a:solidFill>
            <a:schemeClr val="accent1">
              <a:lumMod val="40000"/>
              <a:lumOff val="6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en-US" altLang="ko-KR" sz="15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단계</a:t>
            </a:r>
            <a:endParaRPr kumimoji="1" lang="en-US" altLang="ko-KR" sz="1500" b="1" dirty="0">
              <a:solidFill>
                <a:schemeClr val="tx1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220793" y="1702603"/>
            <a:ext cx="2118959" cy="311251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파주센트럴밸리 일반산업단지</a:t>
            </a:r>
            <a:endParaRPr kumimoji="1"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위 치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spc="-150" dirty="0" err="1" smtClean="0">
                <a:solidFill>
                  <a:schemeClr val="tx1"/>
                </a:solidFill>
                <a:latin typeface="+mn-ea"/>
              </a:rPr>
              <a:t>파주읍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b="1" spc="-150" dirty="0">
                <a:solidFill>
                  <a:schemeClr val="tx1"/>
                </a:solidFill>
                <a:latin typeface="+mn-ea"/>
              </a:rPr>
              <a:t>봉암리 </a:t>
            </a:r>
            <a:r>
              <a:rPr kumimoji="1" lang="en-US" altLang="ko-KR" sz="900" b="1" spc="-150" dirty="0">
                <a:solidFill>
                  <a:schemeClr val="tx1"/>
                </a:solidFill>
                <a:latin typeface="+mn-ea"/>
              </a:rPr>
              <a:t>580-1</a:t>
            </a:r>
            <a:r>
              <a:rPr kumimoji="1" lang="ko-KR" altLang="en-US" sz="900" b="1" spc="-150" dirty="0">
                <a:solidFill>
                  <a:schemeClr val="tx1"/>
                </a:solidFill>
                <a:latin typeface="+mn-ea"/>
              </a:rPr>
              <a:t>번지 일원</a:t>
            </a:r>
            <a:endParaRPr kumimoji="1" lang="en-US" altLang="ko-KR" sz="900" b="1" spc="-15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면 적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 491,094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b="1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사업시행자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spc="-150" dirty="0" err="1" smtClean="0">
                <a:solidFill>
                  <a:schemeClr val="tx1"/>
                </a:solidFill>
                <a:latin typeface="+mn-ea"/>
              </a:rPr>
              <a:t>파주센트럴밸리사업협동조합</a:t>
            </a:r>
            <a:endParaRPr kumimoji="1" lang="en-US" altLang="ko-KR" sz="900" b="1" spc="-15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9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9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2017.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4. : 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산업단지 </a:t>
            </a:r>
            <a:r>
              <a:rPr kumimoji="1" lang="ko-KR" altLang="en-US" sz="900" b="1" spc="-150" dirty="0" err="1" smtClean="0">
                <a:solidFill>
                  <a:schemeClr val="tx1"/>
                </a:solidFill>
                <a:latin typeface="+mn-ea"/>
              </a:rPr>
              <a:t>지정계획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 고시</a:t>
            </a: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- 2017.</a:t>
            </a:r>
            <a:r>
              <a:rPr kumimoji="1" lang="ko-KR" altLang="en-US" sz="9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8.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미군공여구역법에 따른</a:t>
            </a:r>
            <a:endParaRPr kumimoji="1"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spc="-15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                           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사업시행승인 고시</a:t>
            </a: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900" b="1" spc="-15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2018.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11.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산업단지계획 승인 </a:t>
            </a:r>
            <a:r>
              <a:rPr kumimoji="1" lang="ko-KR" altLang="en-US" sz="900" b="1" spc="-300" dirty="0" smtClean="0">
                <a:solidFill>
                  <a:schemeClr val="tx1"/>
                </a:solidFill>
                <a:latin typeface="+mn-ea"/>
              </a:rPr>
              <a:t>고시</a:t>
            </a:r>
            <a:r>
              <a:rPr kumimoji="1" lang="en-US" altLang="ko-KR" sz="900" b="1" spc="-300" dirty="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900" b="1" spc="-30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 - 2020.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5. :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착공</a:t>
            </a:r>
            <a:endParaRPr kumimoji="1" lang="en-US" altLang="ko-KR" sz="900" b="1" spc="-15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2023.  9.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준공</a:t>
            </a: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endParaRPr kumimoji="1" lang="en-US" altLang="ko-KR" sz="1000" b="1" spc="-15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9" name="_x422740432" descr="EMB00005040be5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10" y="1225086"/>
            <a:ext cx="2386860" cy="358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모서리가 둥근 직사각형 36"/>
          <p:cNvSpPr/>
          <p:nvPr/>
        </p:nvSpPr>
        <p:spPr>
          <a:xfrm>
            <a:off x="4522573" y="1229993"/>
            <a:ext cx="1646159" cy="435167"/>
          </a:xfrm>
          <a:prstGeom prst="roundRect">
            <a:avLst>
              <a:gd name="adj" fmla="val 8165"/>
            </a:avLst>
          </a:prstGeom>
          <a:solidFill>
            <a:schemeClr val="accent1">
              <a:lumMod val="40000"/>
              <a:lumOff val="6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en-US" altLang="ko-KR" sz="1500" b="1" dirty="0" smtClean="0">
                <a:solidFill>
                  <a:schemeClr val="tx1"/>
                </a:solidFill>
                <a:latin typeface="+mn-ea"/>
              </a:rPr>
              <a:t>4,5</a:t>
            </a: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단계</a:t>
            </a:r>
            <a:endParaRPr kumimoji="1" lang="en-US" altLang="ko-KR" sz="1500" b="1" dirty="0">
              <a:solidFill>
                <a:schemeClr val="tx1"/>
              </a:solidFill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4528837" y="1701426"/>
            <a:ext cx="1639895" cy="311251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spc="-150" dirty="0" err="1" smtClean="0">
                <a:solidFill>
                  <a:schemeClr val="tx1"/>
                </a:solidFill>
                <a:latin typeface="+mn-ea"/>
              </a:rPr>
              <a:t>친환경주거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  및  시니어 </a:t>
            </a:r>
            <a:r>
              <a:rPr kumimoji="1" lang="ko-KR" altLang="en-US" sz="900" b="1" spc="-300" dirty="0" smtClean="0">
                <a:solidFill>
                  <a:schemeClr val="tx1"/>
                </a:solidFill>
                <a:latin typeface="+mn-ea"/>
              </a:rPr>
              <a:t>복합단지</a:t>
            </a:r>
            <a:endParaRPr kumimoji="1" lang="en-US" altLang="ko-KR" sz="900" b="1" spc="-30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위 치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spc="-150" dirty="0" err="1" smtClean="0">
                <a:solidFill>
                  <a:schemeClr val="tx1"/>
                </a:solidFill>
                <a:latin typeface="+mn-ea"/>
              </a:rPr>
              <a:t>파주읍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b="1" spc="-150" dirty="0">
                <a:solidFill>
                  <a:schemeClr val="tx1"/>
                </a:solidFill>
                <a:latin typeface="+mn-ea"/>
              </a:rPr>
              <a:t>봉암리 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일원</a:t>
            </a:r>
            <a:endParaRPr kumimoji="1" lang="en-US" altLang="ko-KR" sz="900" b="1" spc="-15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면 적 </a:t>
            </a:r>
            <a:endParaRPr kumimoji="1" lang="en-US" altLang="ko-KR" sz="9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 - 4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단계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: 342,000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  </a:t>
            </a:r>
          </a:p>
          <a:p>
            <a:pPr>
              <a:lnSpc>
                <a:spcPct val="150000"/>
              </a:lnSpc>
            </a:pPr>
            <a:r>
              <a:rPr kumimoji="1" lang="en-US" altLang="ko-KR" sz="9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- 5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단계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: 1,348,000 ㎡</a:t>
            </a:r>
            <a:endParaRPr kumimoji="1" lang="en-US" altLang="ko-KR" sz="900" b="1" spc="-15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9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9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2021.  : </a:t>
            </a: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민간사업자  공모</a:t>
            </a:r>
            <a:endParaRPr kumimoji="1" lang="en-US" altLang="ko-KR" sz="900" b="1" spc="-15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※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제안자 없음</a:t>
            </a:r>
            <a:endParaRPr kumimoji="1"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ko-KR" sz="9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ko-KR" sz="10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ko-KR" sz="10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ko-KR" sz="10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9" name="모서리가 둥근 직사각형 38"/>
          <p:cNvSpPr/>
          <p:nvPr/>
        </p:nvSpPr>
        <p:spPr>
          <a:xfrm>
            <a:off x="2376117" y="1225086"/>
            <a:ext cx="2107663" cy="450972"/>
          </a:xfrm>
          <a:prstGeom prst="roundRect">
            <a:avLst>
              <a:gd name="adj" fmla="val 8165"/>
            </a:avLst>
          </a:prstGeom>
          <a:solidFill>
            <a:schemeClr val="accent1">
              <a:lumMod val="40000"/>
              <a:lumOff val="60000"/>
              <a:alpha val="60000"/>
            </a:schemeClr>
          </a:solidFill>
          <a:ln w="6350">
            <a:solidFill>
              <a:srgbClr val="BBC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en-US" altLang="ko-KR" sz="1500" b="1" dirty="0" smtClean="0">
                <a:solidFill>
                  <a:schemeClr val="tx1"/>
                </a:solidFill>
                <a:latin typeface="+mn-ea"/>
              </a:rPr>
              <a:t>2,3</a:t>
            </a:r>
            <a:r>
              <a:rPr lang="ko-KR" altLang="en-US" sz="1500" b="1" dirty="0" smtClean="0">
                <a:solidFill>
                  <a:schemeClr val="tx1"/>
                </a:solidFill>
                <a:latin typeface="+mn-ea"/>
              </a:rPr>
              <a:t>단계</a:t>
            </a:r>
            <a:endParaRPr kumimoji="1" lang="en-US" altLang="ko-KR" sz="1500" b="1" dirty="0">
              <a:solidFill>
                <a:schemeClr val="tx1"/>
              </a:solidFill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2368596" y="1697126"/>
            <a:ext cx="2122707" cy="311251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R&amp;D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및 거점산업단지 조성사업</a:t>
            </a:r>
            <a:endParaRPr kumimoji="1"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위 </a:t>
            </a:r>
            <a:r>
              <a:rPr kumimoji="1" lang="ko-KR" altLang="en-US" sz="900" b="1" dirty="0">
                <a:solidFill>
                  <a:schemeClr val="tx1"/>
                </a:solidFill>
                <a:latin typeface="+mn-ea"/>
              </a:rPr>
              <a:t>치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dirty="0" err="1" smtClean="0">
                <a:solidFill>
                  <a:schemeClr val="tx1"/>
                </a:solidFill>
                <a:latin typeface="+mn-ea"/>
              </a:rPr>
              <a:t>파주읍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b="1" dirty="0" err="1" smtClean="0">
                <a:solidFill>
                  <a:schemeClr val="tx1"/>
                </a:solidFill>
                <a:latin typeface="+mn-ea"/>
              </a:rPr>
              <a:t>백석리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봉암리 일원</a:t>
            </a:r>
            <a:endParaRPr kumimoji="1"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면 적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 510,361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㎡ / 820,958 </a:t>
            </a:r>
            <a:r>
              <a:rPr kumimoji="1" lang="en-US" altLang="ko-KR" sz="9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㎡</a:t>
            </a:r>
            <a:endParaRPr kumimoji="1" lang="en-US" altLang="ko-KR" sz="900" b="1" dirty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사업시행자 </a:t>
            </a:r>
            <a:endParaRPr kumimoji="1" lang="en-US" altLang="ko-KR" sz="9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- 2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단계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현대산업개발㈜</a:t>
            </a:r>
            <a:endParaRPr kumimoji="1"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- 3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단계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b="1" spc="-150" dirty="0" err="1" smtClean="0">
                <a:solidFill>
                  <a:schemeClr val="tx1"/>
                </a:solidFill>
                <a:latin typeface="+mn-ea"/>
              </a:rPr>
              <a:t>파주센트럴밸리사업협동조합</a:t>
            </a:r>
            <a:endParaRPr kumimoji="1" lang="en-US" altLang="ko-KR" sz="900" b="1" spc="-150" dirty="0" smtClean="0">
              <a:solidFill>
                <a:schemeClr val="tx1"/>
              </a:solidFill>
              <a:latin typeface="+mn-ea"/>
            </a:endParaRPr>
          </a:p>
          <a:p>
            <a:pPr marL="88900" indent="-88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추진실적 </a:t>
            </a:r>
            <a:r>
              <a:rPr kumimoji="1" lang="ko-KR" altLang="en-US" sz="900" b="1" dirty="0">
                <a:solidFill>
                  <a:schemeClr val="tx1"/>
                </a:solidFill>
                <a:latin typeface="+mn-ea"/>
              </a:rPr>
              <a:t>및 추진계획</a:t>
            </a:r>
            <a:endParaRPr kumimoji="1" lang="en-US" altLang="ko-KR" sz="9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2018.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2. :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민간사업자 공모 공고</a:t>
            </a: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2018.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9.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우선협상대상자 선정</a:t>
            </a:r>
            <a:endParaRPr kumimoji="1" lang="en-US" altLang="ko-KR" sz="900" b="1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2019.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2.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민간사업자 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기본협약 체결</a:t>
            </a:r>
            <a:endParaRPr kumimoji="1" lang="en-US" altLang="ko-KR" sz="900" b="1" spc="-150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 - 2023.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4.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단계 산업단지 물량 확보</a:t>
            </a:r>
            <a:r>
              <a:rPr kumimoji="1" lang="en-US" altLang="ko-KR" sz="900" b="1" spc="-150" dirty="0" smtClean="0">
                <a:solidFill>
                  <a:schemeClr val="tx1"/>
                </a:solidFill>
                <a:latin typeface="+mn-ea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- 2023.</a:t>
            </a:r>
            <a:r>
              <a:rPr kumimoji="1" lang="ko-KR" altLang="en-US" sz="900" b="1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7.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1" lang="en-US" altLang="ko-KR" sz="900" b="1" spc="-150" dirty="0">
                <a:solidFill>
                  <a:schemeClr val="tx1"/>
                </a:solidFill>
                <a:latin typeface="+mn-ea"/>
              </a:rPr>
              <a:t>2</a:t>
            </a:r>
            <a:r>
              <a:rPr kumimoji="1" lang="ko-KR" altLang="en-US" sz="900" b="1" spc="-150" dirty="0" smtClean="0">
                <a:solidFill>
                  <a:schemeClr val="tx1"/>
                </a:solidFill>
                <a:latin typeface="+mn-ea"/>
              </a:rPr>
              <a:t>단계 개발행위 제한 </a:t>
            </a:r>
            <a:r>
              <a:rPr kumimoji="1" lang="ko-KR" altLang="en-US" sz="900" b="1" spc="-300" dirty="0" smtClean="0">
                <a:solidFill>
                  <a:schemeClr val="tx1"/>
                </a:solidFill>
                <a:latin typeface="+mn-ea"/>
              </a:rPr>
              <a:t>지정 고시</a:t>
            </a:r>
            <a:endParaRPr kumimoji="1" lang="en-US" altLang="ko-KR" sz="900" b="1" spc="-300" dirty="0" smtClean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900" b="1" spc="-3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kumimoji="1" lang="en-US" altLang="ko-KR" sz="900" b="1" dirty="0">
                <a:solidFill>
                  <a:schemeClr val="tx1"/>
                </a:solidFill>
                <a:latin typeface="+mn-ea"/>
              </a:rPr>
              <a:t> - 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2023.12. : 3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단계 </a:t>
            </a:r>
            <a:r>
              <a:rPr kumimoji="1" lang="ko-KR" altLang="en-US" sz="900" b="1" dirty="0" err="1" smtClean="0">
                <a:solidFill>
                  <a:schemeClr val="tx1"/>
                </a:solidFill>
                <a:latin typeface="+mn-ea"/>
              </a:rPr>
              <a:t>물량신청</a:t>
            </a:r>
            <a:r>
              <a:rPr kumimoji="1" lang="ko-KR" altLang="en-US" sz="900" b="1" dirty="0" smtClean="0">
                <a:solidFill>
                  <a:schemeClr val="tx1"/>
                </a:solidFill>
                <a:latin typeface="+mn-ea"/>
              </a:rPr>
              <a:t> 완료</a:t>
            </a:r>
            <a:r>
              <a:rPr kumimoji="1" lang="en-US" altLang="ko-KR" sz="900" b="1" dirty="0" smtClean="0">
                <a:solidFill>
                  <a:schemeClr val="tx1"/>
                </a:solidFill>
                <a:latin typeface="+mn-ea"/>
              </a:rPr>
              <a:t> </a:t>
            </a:r>
            <a:endParaRPr kumimoji="1" lang="en-US" altLang="ko-KR" sz="900" b="1" spc="-3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2214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endParaRPr lang="en-US" altLang="ko-KR" sz="2000" b="1" kern="0" spc="-9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cs typeface="Arial" pitchFamily="34" charset="0"/>
            </a:endParaRPr>
          </a:p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</a:t>
            </a: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공공건축 건립 추진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eaLnBrk="0" latinLnBrk="0" hangingPunct="0"/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48" y="3075806"/>
            <a:ext cx="8280920" cy="39526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파주시 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행정융합지원센터 건립</a:t>
            </a:r>
            <a:endParaRPr lang="ko-KR" altLang="en-US" sz="20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38771" y="1324831"/>
            <a:ext cx="8064896" cy="1471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규     </a:t>
            </a:r>
            <a:r>
              <a:rPr kumimoji="1" lang="ko-KR" altLang="en-US" sz="1600" b="1" spc="-150" dirty="0" smtClean="0"/>
              <a:t> </a:t>
            </a:r>
            <a:r>
              <a:rPr kumimoji="1" lang="ko-KR" altLang="en-US" sz="1600" b="1" dirty="0"/>
              <a:t>모</a:t>
            </a:r>
            <a:r>
              <a:rPr kumimoji="1" lang="en-US" altLang="ko-KR" sz="1600" b="1" dirty="0"/>
              <a:t>: </a:t>
            </a:r>
            <a:r>
              <a:rPr kumimoji="1" lang="ko-KR" altLang="en-US" sz="1600" b="1" dirty="0"/>
              <a:t>연면적 </a:t>
            </a:r>
            <a:r>
              <a:rPr kumimoji="1" lang="en-US" altLang="ko-KR" sz="1600" b="1" dirty="0"/>
              <a:t>5,652</a:t>
            </a:r>
            <a:r>
              <a:rPr kumimoji="1" lang="ko-KR" altLang="en-US" sz="1600" b="1" dirty="0"/>
              <a:t>㎡</a:t>
            </a:r>
            <a:r>
              <a:rPr kumimoji="1" lang="en-US" altLang="ko-KR" sz="1600" b="1" dirty="0"/>
              <a:t>, </a:t>
            </a:r>
            <a:r>
              <a:rPr kumimoji="1" lang="ko-KR" altLang="en-US" sz="1600" b="1" dirty="0"/>
              <a:t>지하</a:t>
            </a:r>
            <a:r>
              <a:rPr kumimoji="1" lang="en-US" altLang="ko-KR" sz="1600" b="1" dirty="0"/>
              <a:t>2</a:t>
            </a:r>
            <a:r>
              <a:rPr kumimoji="1" lang="ko-KR" altLang="en-US" sz="1600" b="1" dirty="0"/>
              <a:t>층</a:t>
            </a:r>
            <a:r>
              <a:rPr kumimoji="1" lang="en-US" altLang="ko-KR" sz="1600" b="1" dirty="0"/>
              <a:t>~</a:t>
            </a:r>
            <a:r>
              <a:rPr kumimoji="1" lang="ko-KR" altLang="en-US" sz="1600" b="1" dirty="0"/>
              <a:t>지상</a:t>
            </a:r>
            <a:r>
              <a:rPr kumimoji="1" lang="en-US" altLang="ko-KR" sz="1600" b="1" dirty="0"/>
              <a:t>4</a:t>
            </a:r>
            <a:r>
              <a:rPr kumimoji="1" lang="ko-KR" altLang="en-US" sz="1600" b="1" dirty="0"/>
              <a:t>층</a:t>
            </a:r>
            <a:endParaRPr kumimoji="1" lang="en-US" altLang="ko-KR" sz="16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/>
              <a:t>주요시설</a:t>
            </a:r>
            <a:r>
              <a:rPr kumimoji="1" lang="en-US" altLang="ko-KR" sz="1600" b="1" dirty="0"/>
              <a:t>: </a:t>
            </a:r>
            <a:r>
              <a:rPr kumimoji="1" lang="ko-KR" altLang="en-US" sz="1600" b="1" spc="-100" dirty="0"/>
              <a:t>청년창업 및 골목상권 컨설팅센터</a:t>
            </a:r>
            <a:r>
              <a:rPr kumimoji="1" lang="en-US" altLang="ko-KR" sz="1600" b="1" spc="-100" dirty="0"/>
              <a:t>, </a:t>
            </a:r>
            <a:r>
              <a:rPr kumimoji="1" lang="ko-KR" altLang="en-US" sz="1600" b="1" spc="-100" dirty="0" smtClean="0"/>
              <a:t>청년키움스토어</a:t>
            </a:r>
            <a:r>
              <a:rPr kumimoji="1" lang="en-US" altLang="ko-KR" sz="1600" b="1" spc="-100" dirty="0" smtClean="0"/>
              <a:t>, </a:t>
            </a:r>
            <a:r>
              <a:rPr kumimoji="1" lang="ko-KR" altLang="en-US" sz="1600" b="1" spc="-100" dirty="0" smtClean="0"/>
              <a:t>청소년네트워크센터 등</a:t>
            </a:r>
            <a:endParaRPr kumimoji="1" lang="en-US" altLang="ko-KR" sz="1600" b="1" spc="-100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spc="810" dirty="0"/>
              <a:t>사업</a:t>
            </a:r>
            <a:r>
              <a:rPr kumimoji="1" lang="ko-KR" altLang="en-US" sz="1600" b="1" dirty="0"/>
              <a:t>비</a:t>
            </a:r>
            <a:r>
              <a:rPr kumimoji="1" lang="en-US" altLang="ko-KR" sz="1600" b="1" dirty="0"/>
              <a:t>: </a:t>
            </a:r>
            <a:r>
              <a:rPr kumimoji="1" lang="en-US" altLang="ko-KR" sz="1600" b="1" dirty="0" smtClean="0"/>
              <a:t>315</a:t>
            </a:r>
            <a:r>
              <a:rPr kumimoji="1" lang="ko-KR" altLang="en-US" sz="1600" b="1" dirty="0" smtClean="0"/>
              <a:t>억원</a:t>
            </a:r>
            <a:r>
              <a:rPr kumimoji="1" lang="en-US" altLang="ko-KR" sz="1600" b="1" dirty="0" smtClean="0"/>
              <a:t>(</a:t>
            </a:r>
            <a:r>
              <a:rPr kumimoji="1" lang="ko-KR" altLang="en-US" sz="1600" b="1" dirty="0" smtClean="0"/>
              <a:t>공사비 </a:t>
            </a:r>
            <a:r>
              <a:rPr kumimoji="1" lang="en-US" altLang="ko-KR" sz="1600" b="1" dirty="0" smtClean="0"/>
              <a:t>176.5, </a:t>
            </a:r>
            <a:r>
              <a:rPr kumimoji="1" lang="ko-KR" altLang="en-US" sz="1600" b="1" dirty="0" err="1"/>
              <a:t>설계비</a:t>
            </a:r>
            <a:r>
              <a:rPr kumimoji="1" lang="ko-KR" altLang="en-US" sz="1600" b="1" dirty="0"/>
              <a:t> </a:t>
            </a:r>
            <a:r>
              <a:rPr kumimoji="1" lang="en-US" altLang="ko-KR" sz="1600" b="1" dirty="0" smtClean="0"/>
              <a:t>7.3, </a:t>
            </a:r>
            <a:r>
              <a:rPr kumimoji="1" lang="ko-KR" altLang="en-US" sz="1600" b="1" dirty="0" err="1"/>
              <a:t>감리비</a:t>
            </a:r>
            <a:r>
              <a:rPr kumimoji="1" lang="ko-KR" altLang="en-US" sz="1600" b="1" dirty="0"/>
              <a:t> </a:t>
            </a:r>
            <a:r>
              <a:rPr kumimoji="1" lang="en-US" altLang="ko-KR" sz="1600" b="1" dirty="0" smtClean="0"/>
              <a:t>14.2, </a:t>
            </a:r>
            <a:r>
              <a:rPr kumimoji="1" lang="ko-KR" altLang="en-US" sz="1600" b="1" dirty="0" err="1"/>
              <a:t>토지비</a:t>
            </a:r>
            <a:r>
              <a:rPr kumimoji="1" lang="ko-KR" altLang="en-US" sz="1600" b="1" dirty="0"/>
              <a:t> </a:t>
            </a:r>
            <a:r>
              <a:rPr kumimoji="1" lang="en-US" altLang="ko-KR" sz="1600" b="1" dirty="0" smtClean="0"/>
              <a:t>113, </a:t>
            </a:r>
            <a:r>
              <a:rPr kumimoji="1" lang="ko-KR" altLang="en-US" sz="1600" b="1" dirty="0" smtClean="0"/>
              <a:t>기타 </a:t>
            </a:r>
            <a:r>
              <a:rPr kumimoji="1" lang="en-US" altLang="ko-KR" sz="1600" b="1" dirty="0" smtClean="0"/>
              <a:t>4)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/>
              <a:t>추진실적</a:t>
            </a:r>
            <a:r>
              <a:rPr kumimoji="1" lang="en-US" altLang="ko-KR" sz="1600" b="1" dirty="0"/>
              <a:t>(</a:t>
            </a:r>
            <a:r>
              <a:rPr kumimoji="1" lang="ko-KR" altLang="en-US" sz="1600" b="1" dirty="0"/>
              <a:t>향후계획</a:t>
            </a:r>
            <a:r>
              <a:rPr kumimoji="1" lang="en-US" altLang="ko-KR" sz="1600" b="1" dirty="0"/>
              <a:t>): </a:t>
            </a:r>
            <a:r>
              <a:rPr kumimoji="1" lang="ko-KR" altLang="en-US" sz="1600" b="1" dirty="0"/>
              <a:t>공사착공</a:t>
            </a:r>
            <a:r>
              <a:rPr kumimoji="1" lang="en-US" altLang="ko-KR" sz="1600" b="1" dirty="0"/>
              <a:t>(</a:t>
            </a:r>
            <a:r>
              <a:rPr kumimoji="1" lang="en-US" altLang="ko-KR" sz="1600" b="1" dirty="0" smtClean="0"/>
              <a:t>’22.10.) / </a:t>
            </a:r>
            <a:r>
              <a:rPr kumimoji="1" lang="ko-KR" altLang="en-US" sz="1600" b="1" dirty="0"/>
              <a:t>공공건축 </a:t>
            </a:r>
            <a:r>
              <a:rPr kumimoji="1" lang="ko-KR" altLang="en-US" sz="1600" b="1" dirty="0" err="1"/>
              <a:t>품질검수</a:t>
            </a:r>
            <a:r>
              <a:rPr kumimoji="1" lang="en-US" altLang="ko-KR" sz="1600" b="1" dirty="0"/>
              <a:t>(‘24.5.) / </a:t>
            </a:r>
            <a:r>
              <a:rPr kumimoji="1" lang="ko-KR" altLang="en-US" sz="1600" b="1" dirty="0" err="1"/>
              <a:t>공사준공</a:t>
            </a:r>
            <a:r>
              <a:rPr kumimoji="1" lang="en-US" altLang="ko-KR" sz="1600" b="1" dirty="0"/>
              <a:t>(‘24.6.)</a:t>
            </a: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38771" y="3609175"/>
            <a:ext cx="8064896" cy="1338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</a:t>
            </a:r>
            <a:r>
              <a:rPr kumimoji="1" lang="ko-KR" altLang="en-US" sz="1600" b="1" dirty="0"/>
              <a:t>규     </a:t>
            </a:r>
            <a:r>
              <a:rPr kumimoji="1" lang="ko-KR" altLang="en-US" sz="1600" b="1" spc="-150" dirty="0"/>
              <a:t> </a:t>
            </a:r>
            <a:r>
              <a:rPr kumimoji="1" lang="ko-KR" altLang="en-US" sz="1600" b="1" dirty="0"/>
              <a:t>모</a:t>
            </a:r>
            <a:r>
              <a:rPr kumimoji="1" lang="en-US" altLang="ko-KR" sz="1600" b="1" dirty="0"/>
              <a:t>: </a:t>
            </a:r>
            <a:r>
              <a:rPr kumimoji="1" lang="ko-KR" altLang="en-US" sz="1600" b="1" dirty="0"/>
              <a:t>연면적 </a:t>
            </a:r>
            <a:r>
              <a:rPr kumimoji="1" lang="en-US" altLang="ko-KR" sz="1600" b="1" dirty="0"/>
              <a:t>23,518</a:t>
            </a:r>
            <a:r>
              <a:rPr kumimoji="1" lang="ko-KR" altLang="en-US" sz="1600" b="1" dirty="0"/>
              <a:t>㎡</a:t>
            </a:r>
            <a:r>
              <a:rPr kumimoji="1" lang="en-US" altLang="ko-KR" sz="1600" b="1" dirty="0"/>
              <a:t>, </a:t>
            </a:r>
            <a:r>
              <a:rPr kumimoji="1" lang="ko-KR" altLang="en-US" sz="1600" b="1" dirty="0"/>
              <a:t>지하</a:t>
            </a:r>
            <a:r>
              <a:rPr kumimoji="1" lang="en-US" altLang="ko-KR" sz="1600" b="1" dirty="0"/>
              <a:t>2</a:t>
            </a:r>
            <a:r>
              <a:rPr kumimoji="1" lang="ko-KR" altLang="en-US" sz="1600" b="1" dirty="0"/>
              <a:t>층</a:t>
            </a:r>
            <a:r>
              <a:rPr kumimoji="1" lang="en-US" altLang="ko-KR" sz="1600" b="1" dirty="0"/>
              <a:t>~</a:t>
            </a:r>
            <a:r>
              <a:rPr kumimoji="1" lang="ko-KR" altLang="en-US" sz="1600" b="1" dirty="0"/>
              <a:t>지상</a:t>
            </a:r>
            <a:r>
              <a:rPr kumimoji="1" lang="en-US" altLang="ko-KR" sz="1600" b="1" dirty="0"/>
              <a:t>8</a:t>
            </a:r>
            <a:r>
              <a:rPr kumimoji="1" lang="ko-KR" altLang="en-US" sz="1600" b="1" dirty="0"/>
              <a:t>층</a:t>
            </a:r>
            <a:endParaRPr kumimoji="1" lang="en-US" altLang="ko-KR" sz="16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/>
              <a:t>주요시설</a:t>
            </a:r>
            <a:r>
              <a:rPr kumimoji="1" lang="en-US" altLang="ko-KR" sz="1600" b="1" dirty="0"/>
              <a:t>: </a:t>
            </a:r>
            <a:r>
              <a:rPr kumimoji="1" lang="ko-KR" altLang="en-US" sz="1600" b="1" dirty="0"/>
              <a:t>업무시설</a:t>
            </a:r>
            <a:r>
              <a:rPr kumimoji="1" lang="en-US" altLang="ko-KR" sz="1600" b="1" dirty="0"/>
              <a:t>(</a:t>
            </a:r>
            <a:r>
              <a:rPr kumimoji="1" lang="ko-KR" altLang="en-US" sz="1600" b="1" dirty="0"/>
              <a:t>행정</a:t>
            </a:r>
            <a:r>
              <a:rPr kumimoji="1" lang="en-US" altLang="ko-KR" sz="1600" b="1" dirty="0"/>
              <a:t>) </a:t>
            </a:r>
            <a:r>
              <a:rPr kumimoji="1" lang="ko-KR" altLang="en-US" sz="1600" b="1" dirty="0"/>
              <a:t>및 지원시설 등</a:t>
            </a:r>
            <a:endParaRPr kumimoji="1" lang="en-US" altLang="ko-KR" sz="1600" b="1" spc="-150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spc="810" dirty="0"/>
              <a:t>사업</a:t>
            </a:r>
            <a:r>
              <a:rPr kumimoji="1" lang="ko-KR" altLang="en-US" sz="1600" b="1" dirty="0"/>
              <a:t>비</a:t>
            </a:r>
            <a:r>
              <a:rPr kumimoji="1" lang="en-US" altLang="ko-KR" sz="1600" b="1" dirty="0"/>
              <a:t>: 1,153</a:t>
            </a:r>
            <a:r>
              <a:rPr kumimoji="1" lang="ko-KR" altLang="en-US" sz="1600" b="1" dirty="0"/>
              <a:t>억원</a:t>
            </a:r>
            <a:r>
              <a:rPr kumimoji="1" lang="en-US" altLang="ko-KR" sz="1600" b="1" dirty="0"/>
              <a:t>(</a:t>
            </a:r>
            <a:r>
              <a:rPr kumimoji="1" lang="ko-KR" altLang="en-US" sz="1600" b="1" dirty="0"/>
              <a:t>보상비 </a:t>
            </a:r>
            <a:r>
              <a:rPr kumimoji="1" lang="en-US" altLang="ko-KR" sz="1600" b="1" dirty="0"/>
              <a:t>120+</a:t>
            </a:r>
            <a:r>
              <a:rPr lang="el-GR" altLang="ko-KR" sz="1600" dirty="0"/>
              <a:t>α</a:t>
            </a:r>
            <a:r>
              <a:rPr kumimoji="1" lang="en-US" altLang="ko-KR" sz="1600" b="1" dirty="0"/>
              <a:t>, </a:t>
            </a:r>
            <a:r>
              <a:rPr kumimoji="1" lang="ko-KR" altLang="en-US" sz="1600" b="1" dirty="0"/>
              <a:t>건립비 </a:t>
            </a:r>
            <a:r>
              <a:rPr kumimoji="1" lang="en-US" altLang="ko-KR" sz="1600" b="1" dirty="0"/>
              <a:t>1,033+</a:t>
            </a:r>
            <a:r>
              <a:rPr lang="el-GR" altLang="ko-KR" sz="1600" dirty="0"/>
              <a:t>α</a:t>
            </a:r>
            <a:r>
              <a:rPr kumimoji="1" lang="en-US" altLang="ko-KR" sz="1600" b="1" dirty="0"/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/>
              <a:t>추진실적</a:t>
            </a:r>
            <a:r>
              <a:rPr kumimoji="1" lang="en-US" altLang="ko-KR" sz="1600" b="1" dirty="0"/>
              <a:t>(</a:t>
            </a:r>
            <a:r>
              <a:rPr kumimoji="1" lang="ko-KR" altLang="en-US" sz="1600" b="1" dirty="0"/>
              <a:t>향후계획</a:t>
            </a:r>
            <a:r>
              <a:rPr kumimoji="1" lang="en-US" altLang="ko-KR" sz="1600" b="1" dirty="0" smtClean="0"/>
              <a:t>): </a:t>
            </a:r>
            <a:r>
              <a:rPr kumimoji="1" lang="ko-KR" altLang="en-US" sz="1600" b="1" dirty="0" smtClean="0"/>
              <a:t>신청사 건립 추진 결과에 따라 사업계획 변경 등 재추진</a:t>
            </a:r>
            <a:endParaRPr kumimoji="1" lang="en-US" altLang="ko-KR" sz="1600" b="1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20" name="그룹 19"/>
          <p:cNvGrpSpPr/>
          <p:nvPr/>
        </p:nvGrpSpPr>
        <p:grpSpPr>
          <a:xfrm>
            <a:off x="251548" y="1131418"/>
            <a:ext cx="8280920" cy="833786"/>
            <a:chOff x="251520" y="1131590"/>
            <a:chExt cx="8280920" cy="1004934"/>
          </a:xfrm>
        </p:grpSpPr>
        <p:sp>
          <p:nvSpPr>
            <p:cNvPr id="21" name="모서리가 둥근 직사각형 20"/>
            <p:cNvSpPr/>
            <p:nvPr/>
          </p:nvSpPr>
          <p:spPr>
            <a:xfrm>
              <a:off x="251520" y="1131590"/>
              <a:ext cx="8280920" cy="439699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금촌 민∙군 복합커뮤니티센터 건립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3" name="Text Box 3"/>
            <p:cNvSpPr txBox="1">
              <a:spLocks noChangeArrowheads="1"/>
            </p:cNvSpPr>
            <p:nvPr/>
          </p:nvSpPr>
          <p:spPr bwMode="auto">
            <a:xfrm>
              <a:off x="359532" y="1617527"/>
              <a:ext cx="8064896" cy="518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13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199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171279" y="67530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공공건축 건립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추진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공공건축과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>
          <a:xfrm>
            <a:off x="277987" y="1190305"/>
            <a:ext cx="8254453" cy="42866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운정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2,3,4,5,6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동 행정복지센터 건립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277987" y="1707654"/>
          <a:ext cx="8254453" cy="3213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315">
                  <a:extLst>
                    <a:ext uri="{9D8B030D-6E8A-4147-A177-3AD203B41FA5}">
                      <a16:colId xmlns:a16="http://schemas.microsoft.com/office/drawing/2014/main" val="3188368956"/>
                    </a:ext>
                  </a:extLst>
                </a:gridCol>
                <a:gridCol w="1495352">
                  <a:extLst>
                    <a:ext uri="{9D8B030D-6E8A-4147-A177-3AD203B41FA5}">
                      <a16:colId xmlns:a16="http://schemas.microsoft.com/office/drawing/2014/main" val="2953867062"/>
                    </a:ext>
                  </a:extLst>
                </a:gridCol>
                <a:gridCol w="1474765">
                  <a:extLst>
                    <a:ext uri="{9D8B030D-6E8A-4147-A177-3AD203B41FA5}">
                      <a16:colId xmlns:a16="http://schemas.microsoft.com/office/drawing/2014/main" val="1938096333"/>
                    </a:ext>
                  </a:extLst>
                </a:gridCol>
                <a:gridCol w="1424145">
                  <a:extLst>
                    <a:ext uri="{9D8B030D-6E8A-4147-A177-3AD203B41FA5}">
                      <a16:colId xmlns:a16="http://schemas.microsoft.com/office/drawing/2014/main" val="601835077"/>
                    </a:ext>
                  </a:extLst>
                </a:gridCol>
                <a:gridCol w="1424145">
                  <a:extLst>
                    <a:ext uri="{9D8B030D-6E8A-4147-A177-3AD203B41FA5}">
                      <a16:colId xmlns:a16="http://schemas.microsoft.com/office/drawing/2014/main" val="1116672068"/>
                    </a:ext>
                  </a:extLst>
                </a:gridCol>
                <a:gridCol w="1444731">
                  <a:extLst>
                    <a:ext uri="{9D8B030D-6E8A-4147-A177-3AD203B41FA5}">
                      <a16:colId xmlns:a16="http://schemas.microsoft.com/office/drawing/2014/main" val="2624696330"/>
                    </a:ext>
                  </a:extLst>
                </a:gridCol>
              </a:tblGrid>
              <a:tr h="3435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구    분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운정</a:t>
                      </a:r>
                      <a:r>
                        <a:rPr lang="en-US" altLang="ko-KR" sz="1600" dirty="0" smtClean="0"/>
                        <a:t>2</a:t>
                      </a:r>
                      <a:r>
                        <a:rPr lang="ko-KR" altLang="en-US" sz="1600" dirty="0" smtClean="0"/>
                        <a:t>동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운정</a:t>
                      </a:r>
                      <a:r>
                        <a:rPr lang="en-US" altLang="ko-KR" sz="1600" dirty="0" smtClean="0"/>
                        <a:t>3</a:t>
                      </a:r>
                      <a:r>
                        <a:rPr lang="ko-KR" altLang="en-US" sz="1600" dirty="0" smtClean="0"/>
                        <a:t>동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운정</a:t>
                      </a:r>
                      <a:r>
                        <a:rPr lang="en-US" altLang="ko-KR" sz="1600" dirty="0" smtClean="0"/>
                        <a:t>4</a:t>
                      </a:r>
                      <a:r>
                        <a:rPr lang="ko-KR" altLang="en-US" sz="1600" dirty="0" smtClean="0"/>
                        <a:t>동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운정</a:t>
                      </a:r>
                      <a:r>
                        <a:rPr lang="en-US" altLang="ko-KR" sz="1600" dirty="0" smtClean="0"/>
                        <a:t>5</a:t>
                      </a:r>
                      <a:r>
                        <a:rPr lang="ko-KR" altLang="en-US" sz="1600" dirty="0" smtClean="0"/>
                        <a:t>동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운정</a:t>
                      </a:r>
                      <a:r>
                        <a:rPr lang="en-US" altLang="ko-KR" sz="1600" dirty="0" smtClean="0"/>
                        <a:t>6</a:t>
                      </a:r>
                      <a:r>
                        <a:rPr lang="ko-KR" altLang="en-US" sz="1600" dirty="0" smtClean="0"/>
                        <a:t>동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9987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위     치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/>
                        <a:t>목동동</a:t>
                      </a:r>
                      <a:r>
                        <a:rPr lang="ko-KR" altLang="en-US" sz="1000" b="0" dirty="0" smtClean="0"/>
                        <a:t> </a:t>
                      </a:r>
                      <a:r>
                        <a:rPr lang="en-US" altLang="ko-KR" sz="1000" b="0" dirty="0" smtClean="0"/>
                        <a:t>656</a:t>
                      </a:r>
                      <a:r>
                        <a:rPr lang="ko-KR" altLang="en-US" sz="1000" b="0" dirty="0" smtClean="0"/>
                        <a:t>번지</a:t>
                      </a:r>
                      <a:endParaRPr lang="en-US" altLang="ko-KR" sz="1000" b="0" dirty="0" smtClean="0"/>
                    </a:p>
                    <a:p>
                      <a:pPr algn="ctr" latinLnBrk="1"/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現 운정보건지소</a:t>
                      </a:r>
                      <a:r>
                        <a:rPr lang="en-US" altLang="ko-KR" sz="1000" b="0" dirty="0" smtClean="0"/>
                        <a:t>)</a:t>
                      </a:r>
                      <a:endParaRPr lang="ko-KR" altLang="en-US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/>
                        <a:t>야당동</a:t>
                      </a:r>
                      <a:r>
                        <a:rPr lang="ko-KR" altLang="en-US" sz="1000" b="0" dirty="0" smtClean="0"/>
                        <a:t> </a:t>
                      </a:r>
                      <a:r>
                        <a:rPr lang="en-US" altLang="ko-KR" sz="1000" b="0" dirty="0" smtClean="0"/>
                        <a:t>1022</a:t>
                      </a:r>
                      <a:r>
                        <a:rPr lang="ko-KR" altLang="en-US" sz="1000" b="0" dirty="0" smtClean="0"/>
                        <a:t>번지</a:t>
                      </a:r>
                      <a:endParaRPr lang="en-US" altLang="ko-KR" sz="1000" b="0" dirty="0" smtClean="0"/>
                    </a:p>
                    <a:p>
                      <a:pPr algn="ctr" latinLnBrk="1"/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새암공원</a:t>
                      </a:r>
                      <a:r>
                        <a:rPr lang="en-US" altLang="ko-KR" sz="1000" b="0" dirty="0" smtClean="0"/>
                        <a:t>)</a:t>
                      </a:r>
                      <a:endParaRPr lang="ko-KR" altLang="en-US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/>
                        <a:t>야당동</a:t>
                      </a:r>
                      <a:r>
                        <a:rPr lang="ko-KR" altLang="en-US" sz="1000" b="0" dirty="0" smtClean="0"/>
                        <a:t> </a:t>
                      </a:r>
                      <a:r>
                        <a:rPr lang="en-US" altLang="ko-KR" sz="1000" b="0" dirty="0" smtClean="0"/>
                        <a:t>54-1</a:t>
                      </a:r>
                      <a:r>
                        <a:rPr lang="ko-KR" altLang="en-US" sz="1000" b="0" dirty="0" smtClean="0"/>
                        <a:t>번지 일원</a:t>
                      </a:r>
                      <a:endParaRPr lang="en-US" altLang="ko-KR" sz="1000" b="0" dirty="0" smtClean="0"/>
                    </a:p>
                    <a:p>
                      <a:pPr algn="ctr" latinLnBrk="1"/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現 임시청사</a:t>
                      </a:r>
                      <a:r>
                        <a:rPr lang="en-US" altLang="ko-KR" sz="1000" b="0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/>
                        <a:t>동패동</a:t>
                      </a:r>
                      <a:r>
                        <a:rPr lang="ko-KR" altLang="en-US" sz="1000" b="0" dirty="0" smtClean="0"/>
                        <a:t> </a:t>
                      </a:r>
                      <a:r>
                        <a:rPr lang="en-US" altLang="ko-KR" sz="1000" b="0" dirty="0" smtClean="0"/>
                        <a:t>1692</a:t>
                      </a:r>
                      <a:r>
                        <a:rPr lang="ko-KR" altLang="en-US" sz="1000" b="0" dirty="0" smtClean="0"/>
                        <a:t>번지</a:t>
                      </a:r>
                      <a:endParaRPr lang="en-US" altLang="ko-KR" sz="1000" b="0" dirty="0" smtClean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교하중앙공원</a:t>
                      </a:r>
                      <a:r>
                        <a:rPr lang="en-US" altLang="ko-KR" sz="1000" b="0" dirty="0" smtClean="0"/>
                        <a:t>)</a:t>
                      </a:r>
                      <a:endParaRPr lang="ko-KR" altLang="en-US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/>
                        <a:t>동패동</a:t>
                      </a:r>
                      <a:r>
                        <a:rPr lang="ko-KR" altLang="en-US" sz="1000" b="0" dirty="0" smtClean="0"/>
                        <a:t> </a:t>
                      </a:r>
                      <a:r>
                        <a:rPr lang="en-US" altLang="ko-KR" sz="1000" b="0" dirty="0" smtClean="0"/>
                        <a:t>512-4</a:t>
                      </a:r>
                      <a:r>
                        <a:rPr lang="ko-KR" altLang="en-US" sz="1000" b="0" smtClean="0"/>
                        <a:t>번지</a:t>
                      </a:r>
                      <a:endParaRPr lang="en-US" altLang="ko-KR" sz="1000" b="0" dirty="0" smtClean="0"/>
                    </a:p>
                    <a:p>
                      <a:pPr algn="ctr" latinLnBrk="1"/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임시청사맞은편</a:t>
                      </a:r>
                      <a:r>
                        <a:rPr lang="en-US" altLang="ko-KR" sz="1000" b="0" dirty="0" smtClean="0"/>
                        <a:t>)</a:t>
                      </a:r>
                      <a:endParaRPr lang="ko-KR" altLang="en-US" sz="10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256892"/>
                  </a:ext>
                </a:extLst>
              </a:tr>
              <a:tr h="9164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규     모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000" b="0" dirty="0" smtClean="0">
                          <a:latin typeface="+mj-lt"/>
                        </a:rPr>
                        <a:t>연면적 </a:t>
                      </a:r>
                      <a:r>
                        <a:rPr kumimoji="1" lang="en-US" altLang="ko-KR" sz="1000" b="0" dirty="0" smtClean="0">
                          <a:latin typeface="+mj-lt"/>
                        </a:rPr>
                        <a:t>5,400</a:t>
                      </a:r>
                      <a:r>
                        <a:rPr kumimoji="1" lang="ko-KR" altLang="en-US" sz="1000" b="0" dirty="0" smtClean="0">
                          <a:latin typeface="+mj-lt"/>
                        </a:rPr>
                        <a:t>㎡</a:t>
                      </a:r>
                      <a:endParaRPr kumimoji="1" lang="en-US" altLang="ko-KR" sz="1000" b="0" dirty="0" smtClean="0">
                        <a:latin typeface="+mj-lt"/>
                      </a:endParaRPr>
                    </a:p>
                    <a:p>
                      <a:pPr algn="ctr" latinLnBrk="1"/>
                      <a:r>
                        <a:rPr kumimoji="1" lang="en-US" altLang="ko-KR" sz="1000" b="0" dirty="0" smtClean="0">
                          <a:latin typeface="+mj-lt"/>
                        </a:rPr>
                        <a:t>(</a:t>
                      </a:r>
                      <a:r>
                        <a:rPr kumimoji="1" lang="ko-KR" altLang="en-US" sz="1000" b="0" dirty="0" smtClean="0">
                          <a:latin typeface="+mj-lt"/>
                        </a:rPr>
                        <a:t>지하</a:t>
                      </a:r>
                      <a:r>
                        <a:rPr kumimoji="1" lang="en-US" altLang="ko-KR" sz="1000" b="0" dirty="0" smtClean="0">
                          <a:latin typeface="+mj-lt"/>
                        </a:rPr>
                        <a:t>2</a:t>
                      </a:r>
                      <a:r>
                        <a:rPr kumimoji="1" lang="ko-KR" altLang="en-US" sz="1000" b="0" dirty="0" smtClean="0">
                          <a:latin typeface="+mj-lt"/>
                        </a:rPr>
                        <a:t>층</a:t>
                      </a:r>
                      <a:r>
                        <a:rPr kumimoji="1" lang="en-US" altLang="ko-KR" sz="1000" b="0" dirty="0" smtClean="0">
                          <a:latin typeface="+mj-lt"/>
                        </a:rPr>
                        <a:t>~</a:t>
                      </a:r>
                      <a:r>
                        <a:rPr kumimoji="1" lang="ko-KR" altLang="en-US" sz="1000" b="0" dirty="0" smtClean="0">
                          <a:latin typeface="+mj-lt"/>
                        </a:rPr>
                        <a:t>지상</a:t>
                      </a:r>
                      <a:r>
                        <a:rPr kumimoji="1" lang="en-US" altLang="ko-KR" sz="1000" b="0" dirty="0" smtClean="0">
                          <a:latin typeface="+mj-lt"/>
                        </a:rPr>
                        <a:t>4</a:t>
                      </a:r>
                      <a:r>
                        <a:rPr kumimoji="1" lang="ko-KR" altLang="en-US" sz="1000" b="0" dirty="0" smtClean="0">
                          <a:latin typeface="+mj-lt"/>
                        </a:rPr>
                        <a:t>층</a:t>
                      </a:r>
                      <a:r>
                        <a:rPr kumimoji="1" lang="en-US" altLang="ko-KR" sz="1000" b="0" dirty="0" smtClean="0">
                          <a:latin typeface="+mj-lt"/>
                        </a:rPr>
                        <a:t>)</a:t>
                      </a:r>
                      <a:endParaRPr lang="ko-KR" altLang="en-US" sz="1000" b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dirty="0" smtClean="0">
                          <a:latin typeface="+mj-lt"/>
                        </a:rPr>
                        <a:t>연면적 </a:t>
                      </a:r>
                      <a:r>
                        <a:rPr kumimoji="1" lang="en-US" altLang="ko-KR" sz="1000" b="0" dirty="0" smtClean="0">
                          <a:latin typeface="+mj-lt"/>
                        </a:rPr>
                        <a:t>4,427</a:t>
                      </a:r>
                      <a:r>
                        <a:rPr kumimoji="1" lang="ko-KR" altLang="en-US" sz="1000" b="0" dirty="0" smtClean="0">
                          <a:latin typeface="+mj-lt"/>
                        </a:rPr>
                        <a:t>㎡</a:t>
                      </a:r>
                      <a:endParaRPr lang="ko-KR" altLang="en-US" sz="1000" b="0" dirty="0" smtClean="0">
                        <a:latin typeface="+mj-lt"/>
                      </a:endParaRPr>
                    </a:p>
                    <a:p>
                      <a:pPr algn="ctr" latinLnBrk="1"/>
                      <a:r>
                        <a:rPr lang="en-US" altLang="ko-KR" sz="1000" b="0" dirty="0" smtClean="0">
                          <a:latin typeface="+mj-lt"/>
                        </a:rPr>
                        <a:t>(</a:t>
                      </a:r>
                      <a:r>
                        <a:rPr lang="ko-KR" altLang="en-US" sz="1000" b="0" dirty="0" smtClean="0">
                          <a:latin typeface="+mj-lt"/>
                        </a:rPr>
                        <a:t>지하</a:t>
                      </a:r>
                      <a:r>
                        <a:rPr lang="en-US" altLang="ko-KR" sz="1000" b="0" dirty="0" smtClean="0">
                          <a:latin typeface="+mj-lt"/>
                        </a:rPr>
                        <a:t>1</a:t>
                      </a:r>
                      <a:r>
                        <a:rPr lang="ko-KR" altLang="en-US" sz="1000" b="0" dirty="0" smtClean="0">
                          <a:latin typeface="+mj-lt"/>
                        </a:rPr>
                        <a:t>층</a:t>
                      </a:r>
                      <a:r>
                        <a:rPr lang="en-US" altLang="ko-KR" sz="1000" b="0" dirty="0" smtClean="0">
                          <a:latin typeface="+mj-lt"/>
                        </a:rPr>
                        <a:t>~</a:t>
                      </a:r>
                      <a:r>
                        <a:rPr lang="ko-KR" altLang="en-US" sz="1000" b="0" dirty="0" smtClean="0">
                          <a:latin typeface="+mj-lt"/>
                        </a:rPr>
                        <a:t>지상</a:t>
                      </a:r>
                      <a:r>
                        <a:rPr lang="en-US" altLang="ko-KR" sz="1000" b="0" dirty="0" smtClean="0">
                          <a:latin typeface="+mj-lt"/>
                        </a:rPr>
                        <a:t>4</a:t>
                      </a:r>
                      <a:r>
                        <a:rPr lang="ko-KR" altLang="en-US" sz="1000" b="0" dirty="0" smtClean="0">
                          <a:latin typeface="+mj-lt"/>
                        </a:rPr>
                        <a:t>층</a:t>
                      </a:r>
                      <a:r>
                        <a:rPr lang="en-US" altLang="ko-KR" sz="1000" b="0" dirty="0" smtClean="0">
                          <a:latin typeface="+mj-lt"/>
                        </a:rPr>
                        <a:t>)</a:t>
                      </a:r>
                      <a:endParaRPr lang="ko-KR" altLang="en-US" sz="1000" b="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행정복지센터</a:t>
                      </a:r>
                      <a:endParaRPr kumimoji="1" lang="en-US" altLang="ko-KR" sz="10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연면적 </a:t>
                      </a:r>
                      <a:r>
                        <a:rPr kumimoji="1" lang="en-US" altLang="ko-KR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4,500</a:t>
                      </a: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  <a:endParaRPr lang="ko-KR" altLang="en-US" sz="10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지하</a:t>
                      </a:r>
                      <a:r>
                        <a:rPr lang="en-US" altLang="ko-KR" sz="1000" b="0" dirty="0" smtClean="0"/>
                        <a:t>1</a:t>
                      </a:r>
                      <a:r>
                        <a:rPr lang="ko-KR" altLang="en-US" sz="1000" b="0" dirty="0" smtClean="0"/>
                        <a:t>층</a:t>
                      </a:r>
                      <a:r>
                        <a:rPr lang="en-US" altLang="ko-KR" sz="1000" b="0" dirty="0" smtClean="0"/>
                        <a:t>~</a:t>
                      </a:r>
                      <a:r>
                        <a:rPr lang="ko-KR" altLang="en-US" sz="1000" b="0" dirty="0" smtClean="0"/>
                        <a:t>지상</a:t>
                      </a:r>
                      <a:r>
                        <a:rPr lang="en-US" altLang="ko-KR" sz="1000" b="0" dirty="0" smtClean="0"/>
                        <a:t>4</a:t>
                      </a:r>
                      <a:r>
                        <a:rPr lang="ko-KR" altLang="en-US" sz="1000" b="0" dirty="0" smtClean="0"/>
                        <a:t>층</a:t>
                      </a:r>
                      <a:r>
                        <a:rPr lang="en-US" altLang="ko-KR" sz="1000" b="0" dirty="0" smtClean="0"/>
                        <a:t>)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국민체육센터</a:t>
                      </a:r>
                      <a:endParaRPr kumimoji="1" lang="en-US" altLang="ko-KR" sz="10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연면적 </a:t>
                      </a:r>
                      <a:r>
                        <a:rPr kumimoji="1" lang="en-US" altLang="ko-KR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1,600</a:t>
                      </a: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  <a:endParaRPr lang="ko-KR" altLang="en-US" sz="10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지하</a:t>
                      </a:r>
                      <a:r>
                        <a:rPr lang="en-US" altLang="ko-KR" sz="1000" b="0" dirty="0" smtClean="0"/>
                        <a:t>1</a:t>
                      </a:r>
                      <a:r>
                        <a:rPr lang="ko-KR" altLang="en-US" sz="1000" b="0" dirty="0" smtClean="0"/>
                        <a:t>층</a:t>
                      </a:r>
                      <a:r>
                        <a:rPr lang="en-US" altLang="ko-KR" sz="1000" b="0" dirty="0" smtClean="0"/>
                        <a:t>~</a:t>
                      </a:r>
                      <a:r>
                        <a:rPr lang="ko-KR" altLang="en-US" sz="1000" b="0" dirty="0" smtClean="0"/>
                        <a:t>지상</a:t>
                      </a:r>
                      <a:r>
                        <a:rPr lang="en-US" altLang="ko-KR" sz="1000" b="0" dirty="0" smtClean="0"/>
                        <a:t>3</a:t>
                      </a:r>
                      <a:r>
                        <a:rPr lang="ko-KR" altLang="en-US" sz="1000" b="0" dirty="0" smtClean="0"/>
                        <a:t>층</a:t>
                      </a:r>
                      <a:r>
                        <a:rPr lang="en-US" altLang="ko-KR" sz="1000" b="0" dirty="0" smtClean="0"/>
                        <a:t>)</a:t>
                      </a:r>
                      <a:endParaRPr lang="ko-KR" altLang="en-US" sz="10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연면적 </a:t>
                      </a:r>
                      <a:r>
                        <a:rPr kumimoji="1" lang="en-US" altLang="ko-KR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5,400</a:t>
                      </a: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  <a:endParaRPr lang="ko-KR" altLang="en-US" sz="10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지하</a:t>
                      </a:r>
                      <a:r>
                        <a:rPr lang="en-US" altLang="ko-KR" sz="1000" b="0" dirty="0" smtClean="0"/>
                        <a:t>1</a:t>
                      </a:r>
                      <a:r>
                        <a:rPr lang="ko-KR" altLang="en-US" sz="1000" b="0" dirty="0" smtClean="0"/>
                        <a:t>층</a:t>
                      </a:r>
                      <a:r>
                        <a:rPr lang="en-US" altLang="ko-KR" sz="1000" b="0" dirty="0" smtClean="0"/>
                        <a:t>~</a:t>
                      </a:r>
                      <a:r>
                        <a:rPr lang="ko-KR" altLang="en-US" sz="1000" b="0" dirty="0" smtClean="0"/>
                        <a:t>지상</a:t>
                      </a:r>
                      <a:r>
                        <a:rPr lang="en-US" altLang="ko-KR" sz="1000" b="0" dirty="0" smtClean="0"/>
                        <a:t>4</a:t>
                      </a:r>
                      <a:r>
                        <a:rPr lang="ko-KR" altLang="en-US" sz="1000" b="0" dirty="0" smtClean="0"/>
                        <a:t>층</a:t>
                      </a:r>
                      <a:r>
                        <a:rPr lang="en-US" altLang="ko-KR" sz="1000" b="0" dirty="0" smtClean="0"/>
                        <a:t>)</a:t>
                      </a:r>
                      <a:endParaRPr lang="ko-KR" altLang="en-US" sz="1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연면적 </a:t>
                      </a:r>
                      <a:r>
                        <a:rPr kumimoji="1" lang="en-US" altLang="ko-KR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5,400</a:t>
                      </a:r>
                      <a:r>
                        <a:rPr kumimoji="1" lang="ko-KR" altLang="en-US" sz="1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  <a:endParaRPr lang="ko-KR" altLang="en-US" sz="10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지하</a:t>
                      </a:r>
                      <a:r>
                        <a:rPr lang="en-US" altLang="ko-KR" sz="1000" b="0" dirty="0" smtClean="0"/>
                        <a:t>2</a:t>
                      </a:r>
                      <a:r>
                        <a:rPr lang="ko-KR" altLang="en-US" sz="1000" b="0" dirty="0" smtClean="0"/>
                        <a:t>층</a:t>
                      </a:r>
                      <a:r>
                        <a:rPr lang="en-US" altLang="ko-KR" sz="1000" b="0" dirty="0" smtClean="0"/>
                        <a:t>~</a:t>
                      </a:r>
                      <a:r>
                        <a:rPr lang="ko-KR" altLang="en-US" sz="1000" b="0" dirty="0" smtClean="0"/>
                        <a:t>지상</a:t>
                      </a:r>
                      <a:r>
                        <a:rPr lang="en-US" altLang="ko-KR" sz="1000" b="0" dirty="0" smtClean="0"/>
                        <a:t>4</a:t>
                      </a:r>
                      <a:r>
                        <a:rPr lang="ko-KR" altLang="en-US" sz="1000" b="0" dirty="0" smtClean="0"/>
                        <a:t>층</a:t>
                      </a:r>
                      <a:r>
                        <a:rPr lang="en-US" altLang="ko-KR" sz="1000" b="0" dirty="0" smtClean="0"/>
                        <a:t>)</a:t>
                      </a:r>
                      <a:endParaRPr lang="ko-KR" altLang="en-US" sz="10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2303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사 업 비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/>
                        <a:t>258</a:t>
                      </a:r>
                      <a:r>
                        <a:rPr lang="ko-KR" altLang="en-US" sz="1000" b="0" dirty="0" smtClean="0"/>
                        <a:t>억원</a:t>
                      </a:r>
                      <a:endParaRPr lang="ko-KR" altLang="en-US" sz="1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/>
                        <a:t>178</a:t>
                      </a:r>
                      <a:r>
                        <a:rPr lang="ko-KR" altLang="en-US" sz="1000" b="0" dirty="0" smtClean="0"/>
                        <a:t>억원</a:t>
                      </a:r>
                      <a:endParaRPr lang="ko-KR" altLang="en-US" sz="1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/>
                        <a:t>301</a:t>
                      </a:r>
                      <a:r>
                        <a:rPr lang="ko-KR" altLang="en-US" sz="1000" b="0" dirty="0" smtClean="0"/>
                        <a:t>억원</a:t>
                      </a:r>
                      <a:endParaRPr lang="en-US" altLang="ko-KR" sz="1000" b="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/>
                        <a:t>262</a:t>
                      </a:r>
                      <a:r>
                        <a:rPr lang="ko-KR" altLang="en-US" sz="1000" b="0" dirty="0" smtClean="0"/>
                        <a:t>억원</a:t>
                      </a:r>
                      <a:endParaRPr lang="ko-KR" altLang="en-US" sz="10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/>
                        <a:t>288</a:t>
                      </a:r>
                      <a:r>
                        <a:rPr lang="ko-KR" altLang="en-US" sz="1000" b="0" dirty="0" smtClean="0"/>
                        <a:t>억원</a:t>
                      </a:r>
                      <a:endParaRPr lang="ko-KR" altLang="en-US" sz="10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46753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주요시설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0" dirty="0" smtClean="0"/>
                        <a:t>행정복지센터</a:t>
                      </a:r>
                      <a:endParaRPr lang="en-US" altLang="ko-KR" sz="1000" b="0" dirty="0" smtClean="0"/>
                    </a:p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0" dirty="0" smtClean="0"/>
                        <a:t>주민자치센터</a:t>
                      </a:r>
                      <a:r>
                        <a:rPr lang="en-US" altLang="ko-KR" sz="1000" b="0" dirty="0" smtClean="0"/>
                        <a:t> </a:t>
                      </a: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</a:rPr>
                        <a:t>아동보호전문기관</a:t>
                      </a:r>
                      <a:endParaRPr lang="ko-KR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0" dirty="0" smtClean="0"/>
                        <a:t>행정복지센터</a:t>
                      </a:r>
                      <a:endParaRPr lang="en-US" altLang="ko-KR" sz="1000" b="0" dirty="0" smtClean="0"/>
                    </a:p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0" dirty="0" smtClean="0"/>
                        <a:t>주민자치센터</a:t>
                      </a:r>
                      <a:r>
                        <a:rPr lang="en-US" altLang="ko-KR" sz="1000" b="0" dirty="0" smtClean="0"/>
                        <a:t> </a:t>
                      </a:r>
                    </a:p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</a:rPr>
                        <a:t>청소년휴카페</a:t>
                      </a:r>
                      <a:endParaRPr lang="ko-KR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000" b="0" dirty="0" smtClean="0"/>
                        <a:t>행정복지센터</a:t>
                      </a:r>
                      <a:r>
                        <a:rPr lang="en-US" altLang="ko-KR" sz="1000" b="0" dirty="0" smtClean="0"/>
                        <a:t> </a:t>
                      </a: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000" b="0" dirty="0" smtClean="0"/>
                        <a:t>주민자치센터</a:t>
                      </a:r>
                      <a:endParaRPr lang="en-US" altLang="ko-KR" sz="1000" b="0" dirty="0" smtClean="0"/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국민체육</a:t>
                      </a:r>
                      <a:r>
                        <a:rPr lang="ko-KR" altLang="en-US" sz="1000" b="0" dirty="0" smtClean="0"/>
                        <a:t>센터</a:t>
                      </a:r>
                      <a:endParaRPr lang="en-US" altLang="ko-KR" sz="1000" b="0" dirty="0" smtClean="0"/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0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도서관</a:t>
                      </a:r>
                      <a:r>
                        <a:rPr lang="en-US" altLang="ko-KR" sz="10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0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보건진료소</a:t>
                      </a:r>
                      <a:endParaRPr lang="ko-KR" altLang="en-US" sz="10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000" b="0" dirty="0" smtClean="0"/>
                        <a:t>행정복지센터</a:t>
                      </a:r>
                      <a:r>
                        <a:rPr lang="en-US" altLang="ko-KR" sz="1000" b="0" dirty="0" smtClean="0"/>
                        <a:t> </a:t>
                      </a:r>
                    </a:p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0" dirty="0" smtClean="0"/>
                        <a:t>주민자치센터</a:t>
                      </a:r>
                      <a:r>
                        <a:rPr lang="en-US" altLang="ko-KR" sz="1000" b="0" dirty="0" smtClean="0"/>
                        <a:t> </a:t>
                      </a:r>
                    </a:p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</a:rPr>
                        <a:t>진로체험지원센터</a:t>
                      </a:r>
                      <a:endParaRPr lang="ko-KR" altLang="en-US" sz="1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0" dirty="0" smtClean="0"/>
                        <a:t>행정복지센터</a:t>
                      </a:r>
                      <a:r>
                        <a:rPr lang="en-US" altLang="ko-KR" sz="1000" b="0" dirty="0" smtClean="0"/>
                        <a:t> </a:t>
                      </a:r>
                    </a:p>
                    <a:p>
                      <a:pPr algn="l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000" b="0" dirty="0" smtClean="0"/>
                        <a:t> </a:t>
                      </a:r>
                      <a:r>
                        <a:rPr lang="ko-KR" altLang="en-US" sz="1000" b="0" dirty="0" smtClean="0"/>
                        <a:t>주민자치센터</a:t>
                      </a:r>
                      <a:r>
                        <a:rPr lang="en-US" altLang="ko-KR" sz="1000" b="0" dirty="0" smtClean="0"/>
                        <a:t> </a:t>
                      </a:r>
                    </a:p>
                    <a:p>
                      <a:pPr algn="l" latinLnBrk="1">
                        <a:buFontTx/>
                        <a:buNone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000" b="1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청년공간</a:t>
                      </a:r>
                      <a:endParaRPr lang="ko-KR" altLang="en-US" sz="10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59815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/>
                        <a:t>추진실적</a:t>
                      </a:r>
                      <a:endParaRPr lang="en-US" altLang="ko-KR" sz="1000" b="1" dirty="0" smtClean="0"/>
                    </a:p>
                    <a:p>
                      <a:pPr algn="ctr" latinLnBrk="1"/>
                      <a:r>
                        <a:rPr lang="en-US" altLang="ko-KR" sz="1000" b="0" dirty="0" smtClean="0"/>
                        <a:t>(</a:t>
                      </a:r>
                      <a:r>
                        <a:rPr lang="ko-KR" altLang="en-US" sz="1000" b="0" dirty="0" smtClean="0"/>
                        <a:t>향후계획</a:t>
                      </a:r>
                      <a:r>
                        <a:rPr lang="en-US" altLang="ko-KR" sz="1000" b="0" dirty="0" smtClean="0"/>
                        <a:t>)</a:t>
                      </a:r>
                      <a:endParaRPr lang="ko-KR" altLang="en-US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/>
                        <a:t>공사착공</a:t>
                      </a:r>
                      <a:r>
                        <a:rPr lang="en-US" altLang="ko-KR" sz="1000" b="0" dirty="0" smtClean="0"/>
                        <a:t>(’25.06)</a:t>
                      </a:r>
                    </a:p>
                    <a:p>
                      <a:pPr algn="ctr" latinLnBrk="1"/>
                      <a:r>
                        <a:rPr lang="ko-KR" altLang="en-US" sz="1000" b="0" dirty="0" smtClean="0"/>
                        <a:t>공사준공</a:t>
                      </a:r>
                      <a:r>
                        <a:rPr lang="en-US" altLang="ko-KR" sz="1000" b="0" dirty="0" smtClean="0"/>
                        <a:t>(‘26.12)</a:t>
                      </a:r>
                      <a:endParaRPr lang="ko-KR" altLang="en-US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/>
                        <a:t>공사착공</a:t>
                      </a:r>
                      <a:r>
                        <a:rPr lang="en-US" altLang="ko-KR" sz="1000" b="0" dirty="0" smtClean="0"/>
                        <a:t>(’24.05)</a:t>
                      </a:r>
                    </a:p>
                    <a:p>
                      <a:pPr algn="ctr" latinLnBrk="1"/>
                      <a:r>
                        <a:rPr lang="ko-KR" altLang="en-US" sz="1000" b="0" dirty="0" smtClean="0"/>
                        <a:t>공사준공</a:t>
                      </a:r>
                      <a:r>
                        <a:rPr lang="en-US" altLang="ko-KR" sz="1000" b="0" dirty="0" smtClean="0"/>
                        <a:t>(‘26.03)</a:t>
                      </a:r>
                      <a:endParaRPr lang="ko-KR" altLang="en-US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/>
                        <a:t>공사착공</a:t>
                      </a:r>
                      <a:r>
                        <a:rPr lang="en-US" altLang="ko-KR" sz="1000" b="0" dirty="0" smtClean="0"/>
                        <a:t>(’25.06)</a:t>
                      </a:r>
                    </a:p>
                    <a:p>
                      <a:pPr algn="ctr" latinLnBrk="1"/>
                      <a:r>
                        <a:rPr lang="ko-KR" altLang="en-US" sz="1000" b="0" dirty="0" smtClean="0"/>
                        <a:t>공사준공</a:t>
                      </a:r>
                      <a:r>
                        <a:rPr lang="en-US" altLang="ko-KR" sz="1000" b="0" dirty="0" smtClean="0"/>
                        <a:t>(‘26.12)</a:t>
                      </a:r>
                      <a:endParaRPr lang="ko-KR" altLang="en-US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/>
                        <a:t>공사착공</a:t>
                      </a:r>
                      <a:r>
                        <a:rPr lang="en-US" altLang="ko-KR" sz="1000" b="0" dirty="0" smtClean="0"/>
                        <a:t>(’25.06)</a:t>
                      </a:r>
                    </a:p>
                    <a:p>
                      <a:pPr algn="ctr" latinLnBrk="1"/>
                      <a:r>
                        <a:rPr lang="ko-KR" altLang="en-US" sz="1000" b="0" dirty="0" smtClean="0"/>
                        <a:t>공사준공</a:t>
                      </a:r>
                      <a:r>
                        <a:rPr lang="en-US" altLang="ko-KR" sz="1000" b="0" dirty="0" smtClean="0"/>
                        <a:t>(‘26.12)</a:t>
                      </a:r>
                      <a:endParaRPr lang="ko-KR" altLang="en-US" sz="1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smtClean="0"/>
                        <a:t>공사착공</a:t>
                      </a:r>
                      <a:r>
                        <a:rPr lang="en-US" altLang="ko-KR" sz="1000" b="0" dirty="0" smtClean="0"/>
                        <a:t>(’25.06)</a:t>
                      </a:r>
                    </a:p>
                    <a:p>
                      <a:pPr algn="ctr" latinLnBrk="1"/>
                      <a:r>
                        <a:rPr lang="ko-KR" altLang="en-US" sz="1000" b="0" dirty="0" smtClean="0"/>
                        <a:t>공사준공</a:t>
                      </a:r>
                      <a:r>
                        <a:rPr lang="en-US" altLang="ko-KR" sz="1000" b="0" dirty="0" smtClean="0"/>
                        <a:t>(‘26.12)</a:t>
                      </a:r>
                      <a:endParaRPr lang="ko-KR" altLang="en-US" sz="10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487551"/>
                  </a:ext>
                </a:extLst>
              </a:tr>
            </a:tbl>
          </a:graphicData>
        </a:graphic>
      </p:graphicFrame>
      <p:sp>
        <p:nvSpPr>
          <p:cNvPr id="8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644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981243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 smtClean="0">
                <a:latin typeface="-윤고딕330" pitchFamily="18" charset="-127"/>
                <a:ea typeface="-윤고딕330" pitchFamily="18" charset="-127"/>
              </a:rPr>
              <a:t>25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파주시 신청사 건립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공공건축과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2"/>
            <a:ext cx="8280920" cy="3344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파주시 신청사 건립 공론화 추진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59532" y="1508486"/>
            <a:ext cx="8172908" cy="1899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</a:t>
            </a:r>
            <a:r>
              <a:rPr kumimoji="1" lang="ko-KR" altLang="en-US" sz="1600" b="1" dirty="0" err="1" smtClean="0"/>
              <a:t>추진기간</a:t>
            </a:r>
            <a:r>
              <a:rPr kumimoji="1" lang="en-US" altLang="ko-KR" sz="1600" b="1" dirty="0" smtClean="0"/>
              <a:t>: ’23.6</a:t>
            </a:r>
            <a:r>
              <a:rPr kumimoji="1" lang="en-US" altLang="ko-KR" sz="1600" b="1" dirty="0"/>
              <a:t>~’24.12</a:t>
            </a:r>
            <a:r>
              <a:rPr kumimoji="1" lang="en-US" altLang="ko-KR" sz="1600" b="1" dirty="0" smtClean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</a:t>
            </a:r>
            <a:r>
              <a:rPr kumimoji="1" lang="ko-KR" altLang="en-US" sz="1600" b="1" dirty="0" err="1" smtClean="0"/>
              <a:t>추진목적</a:t>
            </a:r>
            <a:r>
              <a:rPr kumimoji="1" lang="en-US" altLang="ko-KR" sz="1600" b="1" dirty="0"/>
              <a:t>: </a:t>
            </a:r>
            <a:r>
              <a:rPr kumimoji="1" lang="ko-KR" altLang="en-US" sz="1600" b="1" dirty="0"/>
              <a:t>시민 주도의 투명하고 공정한 공론화를 통한 </a:t>
            </a:r>
            <a:r>
              <a:rPr kumimoji="1" lang="ko-KR" altLang="en-US" sz="1600" b="1" dirty="0" smtClean="0"/>
              <a:t>건립추진으로 </a:t>
            </a:r>
            <a:r>
              <a:rPr kumimoji="1" lang="ko-KR" altLang="en-US" sz="1600" b="1" dirty="0"/>
              <a:t>정책 수용성 제고</a:t>
            </a:r>
            <a:endParaRPr kumimoji="1" lang="en-US" altLang="ko-KR" sz="1600" b="1" u="sng" dirty="0"/>
          </a:p>
          <a:p>
            <a:pPr algn="dist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 smtClean="0"/>
              <a:t>추진내용</a:t>
            </a:r>
            <a:r>
              <a:rPr kumimoji="1" lang="en-US" altLang="ko-KR" sz="1600" b="1" dirty="0" smtClean="0"/>
              <a:t>: </a:t>
            </a:r>
            <a:r>
              <a:rPr kumimoji="1" lang="ko-KR" altLang="en-US" sz="1600" b="1" spc="-100" dirty="0" smtClean="0"/>
              <a:t>공론화위원회 운영</a:t>
            </a:r>
            <a:r>
              <a:rPr kumimoji="1" lang="en-US" altLang="ko-KR" sz="1600" b="1" spc="-100" dirty="0" smtClean="0"/>
              <a:t>, </a:t>
            </a:r>
            <a:r>
              <a:rPr kumimoji="1" lang="ko-KR" altLang="en-US" sz="1600" b="1" spc="-100" dirty="0" smtClean="0"/>
              <a:t>공론화 용역</a:t>
            </a:r>
            <a:r>
              <a:rPr kumimoji="1" lang="en-US" altLang="ko-KR" sz="1600" b="1" spc="-100" dirty="0" smtClean="0"/>
              <a:t>, </a:t>
            </a:r>
            <a:r>
              <a:rPr kumimoji="1" lang="ko-KR" altLang="en-US" sz="1600" b="1" spc="-100" dirty="0" err="1" smtClean="0"/>
              <a:t>시민추진단</a:t>
            </a:r>
            <a:r>
              <a:rPr kumimoji="1" lang="ko-KR" altLang="en-US" sz="1600" b="1" spc="-100" dirty="0" smtClean="0"/>
              <a:t> 구성</a:t>
            </a:r>
            <a:r>
              <a:rPr kumimoji="1" lang="en-US" altLang="ko-KR" sz="1600" b="1" spc="-100" dirty="0" smtClean="0"/>
              <a:t>, </a:t>
            </a:r>
            <a:r>
              <a:rPr kumimoji="1" lang="ko-KR" altLang="en-US" sz="1600" b="1" spc="-100" dirty="0" smtClean="0"/>
              <a:t>여론수렴</a:t>
            </a:r>
            <a:r>
              <a:rPr kumimoji="1" lang="en-US" altLang="ko-KR" sz="1600" b="1" spc="-100" dirty="0" smtClean="0"/>
              <a:t>, </a:t>
            </a:r>
            <a:r>
              <a:rPr kumimoji="1" lang="ko-KR" altLang="en-US" sz="1600" b="1" spc="-100" dirty="0" err="1" smtClean="0"/>
              <a:t>공론장</a:t>
            </a:r>
            <a:r>
              <a:rPr kumimoji="1" lang="ko-KR" altLang="en-US" sz="1600" b="1" spc="-100" dirty="0" smtClean="0"/>
              <a:t> 운영</a:t>
            </a:r>
            <a:endParaRPr kumimoji="1" lang="en-US" altLang="ko-KR" sz="1600" b="1" spc="-100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추진실적</a:t>
            </a:r>
            <a:r>
              <a:rPr kumimoji="1" lang="en-US" altLang="ko-KR" sz="1600" b="1" dirty="0"/>
              <a:t>(</a:t>
            </a:r>
            <a:r>
              <a:rPr kumimoji="1" lang="ko-KR" altLang="en-US" sz="1600" b="1" dirty="0"/>
              <a:t>향후계획</a:t>
            </a:r>
            <a:r>
              <a:rPr kumimoji="1" lang="en-US" altLang="ko-KR" sz="1600" b="1" dirty="0"/>
              <a:t>): </a:t>
            </a:r>
            <a:r>
              <a:rPr kumimoji="1" lang="ko-KR" altLang="en-US" sz="1600" b="1" dirty="0" smtClean="0"/>
              <a:t>조례제정</a:t>
            </a:r>
            <a:r>
              <a:rPr kumimoji="1" lang="en-US" altLang="ko-KR" sz="1600" b="1" dirty="0" smtClean="0"/>
              <a:t>(’22.12.) </a:t>
            </a:r>
            <a:r>
              <a:rPr kumimoji="1" lang="en-US" altLang="ko-KR" sz="1600" b="1" dirty="0"/>
              <a:t>/ </a:t>
            </a:r>
            <a:r>
              <a:rPr kumimoji="1" lang="ko-KR" altLang="en-US" sz="1600" b="1" dirty="0" smtClean="0"/>
              <a:t>공론화위원회 구성 및 운영</a:t>
            </a:r>
            <a:r>
              <a:rPr kumimoji="1" lang="en-US" altLang="ko-KR" sz="1600" b="1" dirty="0" smtClean="0"/>
              <a:t>(’23.6.~) / 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1600" b="1" dirty="0"/>
              <a:t> </a:t>
            </a:r>
            <a:r>
              <a:rPr kumimoji="1" lang="en-US" altLang="ko-KR" sz="1600" b="1" dirty="0" smtClean="0"/>
              <a:t>                            </a:t>
            </a:r>
            <a:r>
              <a:rPr kumimoji="1" lang="ko-KR" altLang="en-US" sz="1600" b="1" dirty="0" smtClean="0"/>
              <a:t>공론화 추진</a:t>
            </a:r>
            <a:r>
              <a:rPr kumimoji="1" lang="en-US" altLang="ko-KR" sz="1600" b="1" dirty="0" smtClean="0"/>
              <a:t>(~’24.12.) / </a:t>
            </a:r>
            <a:r>
              <a:rPr kumimoji="1" lang="ko-KR" altLang="en-US" sz="1600" b="1" dirty="0" smtClean="0">
                <a:latin typeface="+mj-ea"/>
              </a:rPr>
              <a:t>공론 결과 정책권고</a:t>
            </a:r>
            <a:r>
              <a:rPr kumimoji="1" lang="en-US" altLang="ko-KR" sz="1600" b="1" dirty="0" smtClean="0">
                <a:latin typeface="+mj-lt"/>
              </a:rPr>
              <a:t>(’24.12.)</a:t>
            </a:r>
            <a:endParaRPr kumimoji="1" lang="en-US" altLang="ko-KR" sz="1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728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지적재조사사업으로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시민재산권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보호 및 토지의 효율적 관리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3816423"/>
            <a:chOff x="251520" y="1131590"/>
            <a:chExt cx="8280920" cy="568649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smtClean="0">
                  <a:solidFill>
                    <a:schemeClr val="tx1"/>
                  </a:solidFill>
                  <a:latin typeface="+mn-ea"/>
                </a:rPr>
                <a:t>지적재조사사업 추진 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1"/>
              <a:ext cx="8064896" cy="5166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지적불부합</a:t>
              </a:r>
              <a:r>
                <a:rPr kumimoji="1" lang="ko-KR" altLang="en-US" sz="1600" b="1" dirty="0" smtClean="0">
                  <a:latin typeface="+mj-lt"/>
                </a:rPr>
                <a:t> 해소를 위하여 </a:t>
              </a:r>
              <a:r>
                <a:rPr kumimoji="1" lang="en-US" altLang="ko-KR" sz="1600" b="1" dirty="0" smtClean="0">
                  <a:latin typeface="+mj-lt"/>
                </a:rPr>
                <a:t>2030</a:t>
              </a:r>
              <a:r>
                <a:rPr kumimoji="1" lang="ko-KR" altLang="en-US" sz="1600" b="1" dirty="0" smtClean="0">
                  <a:latin typeface="+mj-lt"/>
                </a:rPr>
                <a:t>년까지 </a:t>
              </a:r>
              <a:r>
                <a:rPr kumimoji="1" lang="en-US" altLang="ko-KR" sz="1600" b="1" dirty="0" smtClean="0">
                  <a:latin typeface="+mj-lt"/>
                </a:rPr>
                <a:t>64</a:t>
              </a:r>
              <a:r>
                <a:rPr kumimoji="1" lang="ko-KR" altLang="en-US" sz="1600" b="1" dirty="0" smtClean="0">
                  <a:latin typeface="+mj-lt"/>
                </a:rPr>
                <a:t>개 지구에 대해 </a:t>
              </a:r>
              <a:r>
                <a:rPr kumimoji="1" lang="ko-KR" altLang="en-US" sz="1600" b="1" dirty="0" err="1" smtClean="0">
                  <a:latin typeface="+mj-lt"/>
                </a:rPr>
                <a:t>연차별</a:t>
              </a:r>
              <a:r>
                <a:rPr kumimoji="1" lang="ko-KR" altLang="en-US" sz="1600" b="1" dirty="0" smtClean="0">
                  <a:latin typeface="+mj-lt"/>
                </a:rPr>
                <a:t> 추진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추진현황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기대효과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600" b="1" dirty="0" smtClean="0">
                  <a:solidFill>
                    <a:prstClr val="black"/>
                  </a:solidFill>
                </a:rPr>
                <a:t> -</a:t>
              </a: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현재 이용 </a:t>
              </a:r>
              <a:r>
                <a:rPr kumimoji="1" lang="ko-KR" altLang="en-US" sz="1600" b="1" dirty="0" err="1" smtClean="0">
                  <a:latin typeface="+mj-lt"/>
                </a:rPr>
                <a:t>현황대로</a:t>
              </a:r>
              <a:r>
                <a:rPr kumimoji="1" lang="ko-KR" altLang="en-US" sz="1600" b="1" dirty="0" smtClean="0">
                  <a:latin typeface="+mj-lt"/>
                </a:rPr>
                <a:t> 경계를 조정</a:t>
              </a:r>
              <a:r>
                <a:rPr kumimoji="1" lang="en-US" altLang="ko-KR" sz="1600" b="1" dirty="0" smtClean="0">
                  <a:latin typeface="+mj-lt"/>
                </a:rPr>
                <a:t>,</a:t>
              </a:r>
              <a:r>
                <a:rPr kumimoji="1" lang="ko-KR" altLang="en-US" sz="1600" b="1" dirty="0" smtClean="0">
                  <a:latin typeface="+mj-lt"/>
                </a:rPr>
                <a:t> 분쟁 해소로 소송 등 경제적 비용 절감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건축물 저촉</a:t>
              </a:r>
              <a:r>
                <a:rPr lang="en-US" altLang="ko-KR" sz="1600" b="1" dirty="0" smtClean="0"/>
                <a:t> </a:t>
              </a:r>
              <a:r>
                <a:rPr lang="en-US" altLang="ko-KR" sz="1600" b="1" dirty="0"/>
                <a:t>·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err="1" smtClean="0">
                  <a:solidFill>
                    <a:prstClr val="black"/>
                  </a:solidFill>
                </a:rPr>
                <a:t>맹지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 해소 및 토지 형상 정형화로 토지 가치 상승</a:t>
              </a:r>
              <a:endParaRPr kumimoji="1" lang="en-US" altLang="ko-KR" sz="1600" b="1" dirty="0">
                <a:latin typeface="+mj-lt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80028"/>
              </p:ext>
            </p:extLst>
          </p:nvPr>
        </p:nvGraphicFramePr>
        <p:xfrm>
          <a:off x="685947" y="2313076"/>
          <a:ext cx="6669750" cy="1431036"/>
        </p:xfrm>
        <a:graphic>
          <a:graphicData uri="http://schemas.openxmlformats.org/drawingml/2006/table">
            <a:tbl>
              <a:tblPr/>
              <a:tblGrid>
                <a:gridCol w="1196987">
                  <a:extLst>
                    <a:ext uri="{9D8B030D-6E8A-4147-A177-3AD203B41FA5}">
                      <a16:colId xmlns:a16="http://schemas.microsoft.com/office/drawing/2014/main" val="286020623"/>
                    </a:ext>
                  </a:extLst>
                </a:gridCol>
                <a:gridCol w="749665">
                  <a:extLst>
                    <a:ext uri="{9D8B030D-6E8A-4147-A177-3AD203B41FA5}">
                      <a16:colId xmlns:a16="http://schemas.microsoft.com/office/drawing/2014/main" val="3887923934"/>
                    </a:ext>
                  </a:extLst>
                </a:gridCol>
                <a:gridCol w="1475489">
                  <a:extLst>
                    <a:ext uri="{9D8B030D-6E8A-4147-A177-3AD203B41FA5}">
                      <a16:colId xmlns:a16="http://schemas.microsoft.com/office/drawing/2014/main" val="3021475645"/>
                    </a:ext>
                  </a:extLst>
                </a:gridCol>
                <a:gridCol w="879584">
                  <a:extLst>
                    <a:ext uri="{9D8B030D-6E8A-4147-A177-3AD203B41FA5}">
                      <a16:colId xmlns:a16="http://schemas.microsoft.com/office/drawing/2014/main" val="1992032704"/>
                    </a:ext>
                  </a:extLst>
                </a:gridCol>
                <a:gridCol w="1168352">
                  <a:extLst>
                    <a:ext uri="{9D8B030D-6E8A-4147-A177-3AD203B41FA5}">
                      <a16:colId xmlns:a16="http://schemas.microsoft.com/office/drawing/2014/main" val="2541844813"/>
                    </a:ext>
                  </a:extLst>
                </a:gridCol>
                <a:gridCol w="1199673">
                  <a:extLst>
                    <a:ext uri="{9D8B030D-6E8A-4147-A177-3AD203B41FA5}">
                      <a16:colId xmlns:a16="http://schemas.microsoft.com/office/drawing/2014/main" val="3914604343"/>
                    </a:ext>
                  </a:extLst>
                </a:gridCol>
              </a:tblGrid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000" b="1" i="0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지구 수</a:t>
                      </a:r>
                      <a:endParaRPr lang="ko-KR" altLang="en-US" sz="1000" b="1" i="0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추진 기간</a:t>
                      </a:r>
                      <a:endParaRPr lang="ko-KR" altLang="en-US" sz="1000" b="1" i="0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필지 수</a:t>
                      </a:r>
                      <a:endParaRPr lang="ko-KR" altLang="en-US" sz="1000" b="1" i="0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면적</a:t>
                      </a:r>
                      <a:r>
                        <a:rPr lang="en-US" altLang="ko-KR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㎡</a:t>
                      </a:r>
                      <a:r>
                        <a:rPr lang="en-US" altLang="ko-KR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i="0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예산</a:t>
                      </a:r>
                      <a:r>
                        <a:rPr lang="en-US" altLang="ko-KR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국비</a:t>
                      </a:r>
                      <a:r>
                        <a:rPr lang="en-US" altLang="ko-KR" sz="1300" b="1" i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i="0" kern="0" spc="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1077808"/>
                  </a:ext>
                </a:extLst>
              </a:tr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000" b="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2,217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1,591,982.0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469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백만원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8255606"/>
                  </a:ext>
                </a:extLst>
              </a:tr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사업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22. 11</a:t>
                      </a: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.∼‘</a:t>
                      </a: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24. 10.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1,254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1,184,693.0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270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백만원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9748137"/>
                  </a:ext>
                </a:extLst>
              </a:tr>
              <a:tr h="2368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사업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‘</a:t>
                      </a: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23. 11</a:t>
                      </a: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.∼‘</a:t>
                      </a: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25. 10.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963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407,289.0</a:t>
                      </a:r>
                      <a:endParaRPr 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199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백만원</a:t>
                      </a:r>
                      <a:endParaRPr lang="ko-KR" altLang="en-US" sz="10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 anchorCtr="1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1782236"/>
                  </a:ext>
                </a:extLst>
              </a:tr>
            </a:tbl>
          </a:graphicData>
        </a:graphic>
      </p:graphicFrame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 smtClean="0">
                <a:latin typeface="-윤고딕330" pitchFamily="18" charset="-127"/>
                <a:ea typeface="-윤고딕330" pitchFamily="18" charset="-127"/>
              </a:rPr>
              <a:t>26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807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효율적인 공간정보 구축 및 관리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3816423"/>
            <a:chOff x="251520" y="1131590"/>
            <a:chExt cx="8280920" cy="568649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지적공부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세계측지계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변환 추진 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1"/>
              <a:ext cx="8064896" cy="5166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지적분야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세계측지계</a:t>
              </a:r>
              <a:r>
                <a:rPr kumimoji="1" lang="ko-KR" altLang="en-US" sz="1600" b="1" dirty="0" smtClean="0">
                  <a:latin typeface="+mj-lt"/>
                </a:rPr>
                <a:t> 도입에 따른 지적과 공간정보의 위치 기준을 국제표준의 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세계측지계로 변환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기      간</a:t>
              </a:r>
              <a:r>
                <a:rPr kumimoji="1" lang="en-US" altLang="ko-KR" sz="1600" b="1" dirty="0" smtClean="0">
                  <a:latin typeface="+mj-lt"/>
                </a:rPr>
                <a:t>: 2024</a:t>
              </a:r>
              <a:r>
                <a:rPr kumimoji="1" lang="ko-KR" altLang="en-US" sz="1600" b="1" dirty="0" smtClean="0">
                  <a:latin typeface="+mj-lt"/>
                </a:rPr>
                <a:t>년 </a:t>
              </a:r>
              <a:r>
                <a:rPr kumimoji="1" lang="en-US" altLang="ko-KR" sz="1600" b="1" dirty="0" smtClean="0">
                  <a:latin typeface="+mj-lt"/>
                </a:rPr>
                <a:t>1</a:t>
              </a:r>
              <a:r>
                <a:rPr kumimoji="1" lang="ko-KR" altLang="en-US" sz="1600" b="1" dirty="0" smtClean="0">
                  <a:latin typeface="+mj-lt"/>
                </a:rPr>
                <a:t>월 </a:t>
              </a:r>
              <a:r>
                <a:rPr kumimoji="1" lang="en-US" altLang="ko-KR" sz="1600" b="1" dirty="0" smtClean="0">
                  <a:latin typeface="+mj-lt"/>
                </a:rPr>
                <a:t>~ 12</a:t>
              </a:r>
              <a:r>
                <a:rPr kumimoji="1" lang="ko-KR" altLang="en-US" sz="1600" b="1" dirty="0" smtClean="0">
                  <a:latin typeface="+mj-lt"/>
                </a:rPr>
                <a:t>월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대      상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err="1" smtClean="0">
                  <a:latin typeface="+mj-lt"/>
                </a:rPr>
                <a:t>경계점좌표등록부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ko-KR" altLang="en-US" sz="1600" b="1" dirty="0" err="1" smtClean="0">
                  <a:latin typeface="+mj-lt"/>
                </a:rPr>
                <a:t>시행지역</a:t>
              </a:r>
              <a:r>
                <a:rPr kumimoji="1" lang="en-US" altLang="ko-KR" sz="1600" b="1" dirty="0" smtClean="0">
                  <a:latin typeface="+mj-lt"/>
                </a:rPr>
                <a:t>(32</a:t>
              </a:r>
              <a:r>
                <a:rPr kumimoji="1" lang="ko-KR" altLang="en-US" sz="1600" b="1" dirty="0" err="1" smtClean="0">
                  <a:latin typeface="+mj-lt"/>
                </a:rPr>
                <a:t>개지구</a:t>
              </a:r>
              <a:r>
                <a:rPr kumimoji="1" lang="en-US" altLang="ko-KR" sz="1600" b="1" dirty="0" smtClean="0">
                  <a:latin typeface="+mj-lt"/>
                </a:rPr>
                <a:t>/9,892</a:t>
              </a:r>
              <a:r>
                <a:rPr kumimoji="1" lang="ko-KR" altLang="en-US" sz="1600" b="1" dirty="0" smtClean="0">
                  <a:latin typeface="+mj-lt"/>
                </a:rPr>
                <a:t>필지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/>
                <a:t>소요예산</a:t>
              </a:r>
              <a:r>
                <a:rPr kumimoji="1" lang="en-US" altLang="ko-KR" sz="1600" b="1" dirty="0" smtClean="0">
                  <a:latin typeface="+mj-lt"/>
                </a:rPr>
                <a:t>: 292</a:t>
              </a:r>
              <a:r>
                <a:rPr kumimoji="1" lang="ko-KR" altLang="en-US" sz="1600" b="1" dirty="0" smtClean="0">
                  <a:latin typeface="+mj-lt"/>
                </a:rPr>
                <a:t>백만원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기대효과</a:t>
              </a:r>
              <a:endParaRPr kumimoji="1" lang="en-US" altLang="ko-KR" sz="1600" b="1" dirty="0" smtClean="0">
                <a:latin typeface="+mj-lt"/>
              </a:endParaRPr>
            </a:p>
            <a:p>
              <a:pPr marL="321750" indent="-285750">
                <a:lnSpc>
                  <a:spcPct val="150000"/>
                </a:lnSpc>
                <a:buFontTx/>
                <a:buChar char="-"/>
              </a:pPr>
              <a:r>
                <a:rPr kumimoji="1" lang="ko-KR" altLang="en-US" sz="1600" b="1" spc="-20" dirty="0" err="1" smtClean="0">
                  <a:ea typeface="맑은 고딕"/>
                </a:rPr>
                <a:t>지적공부의</a:t>
              </a:r>
              <a:r>
                <a:rPr kumimoji="1" lang="ko-KR" altLang="en-US" sz="1600" b="1" spc="-20" dirty="0" smtClean="0">
                  <a:ea typeface="맑은 고딕"/>
                </a:rPr>
                <a:t> </a:t>
              </a:r>
              <a:r>
                <a:rPr kumimoji="1" lang="ko-KR" altLang="en-US" sz="1600" b="1" spc="-20" dirty="0">
                  <a:ea typeface="맑은 고딕"/>
                </a:rPr>
                <a:t>좌표를 </a:t>
              </a:r>
              <a:r>
                <a:rPr kumimoji="1" lang="ko-KR" altLang="en-US" sz="1600" b="1" spc="-20" dirty="0" err="1">
                  <a:ea typeface="맑은 고딕"/>
                </a:rPr>
                <a:t>지역측지계</a:t>
              </a:r>
              <a:r>
                <a:rPr kumimoji="1" lang="en-US" altLang="ko-KR" sz="1600" b="1" spc="-20" dirty="0">
                  <a:ea typeface="맑은 고딕"/>
                </a:rPr>
                <a:t>(</a:t>
              </a:r>
              <a:r>
                <a:rPr kumimoji="1" lang="ko-KR" altLang="en-US" sz="1600" b="1" spc="-20" dirty="0">
                  <a:ea typeface="맑은 고딕"/>
                </a:rPr>
                <a:t>일본 </a:t>
              </a:r>
              <a:r>
                <a:rPr kumimoji="1" lang="ko-KR" altLang="en-US" sz="1600" b="1" spc="-20" dirty="0" err="1">
                  <a:ea typeface="맑은 고딕"/>
                </a:rPr>
                <a:t>동경원점</a:t>
              </a:r>
              <a:r>
                <a:rPr kumimoji="1" lang="en-US" altLang="ko-KR" sz="1600" b="1" spc="-20" dirty="0">
                  <a:ea typeface="맑은 고딕"/>
                </a:rPr>
                <a:t>)</a:t>
              </a:r>
              <a:r>
                <a:rPr kumimoji="1" lang="ko-KR" altLang="en-US" sz="1600" b="1" spc="-20" dirty="0">
                  <a:ea typeface="맑은 고딕"/>
                </a:rPr>
                <a:t>에서 국제표준의 세계측지계로 </a:t>
              </a:r>
              <a:r>
                <a:rPr kumimoji="1" lang="ko-KR" altLang="en-US" sz="1600" b="1" spc="-20" dirty="0" smtClean="0">
                  <a:ea typeface="맑은 고딕"/>
                </a:rPr>
                <a:t>변환하여</a:t>
              </a:r>
              <a:endParaRPr kumimoji="1" lang="en-US" altLang="ko-KR" sz="1600" b="1" spc="-20" dirty="0">
                <a:ea typeface="맑은 고딕"/>
              </a:endParaRPr>
            </a:p>
            <a:p>
              <a:pPr marL="36000">
                <a:lnSpc>
                  <a:spcPct val="150000"/>
                </a:lnSpc>
              </a:pPr>
              <a:r>
                <a:rPr kumimoji="1" lang="en-US" altLang="ko-KR" sz="1600" b="1" spc="-20" dirty="0">
                  <a:ea typeface="맑은 고딕"/>
                </a:rPr>
                <a:t> </a:t>
              </a:r>
              <a:r>
                <a:rPr kumimoji="1" lang="en-US" altLang="ko-KR" sz="1600" b="1" spc="-20" dirty="0" smtClean="0">
                  <a:ea typeface="맑은 고딕"/>
                </a:rPr>
                <a:t>   </a:t>
              </a:r>
              <a:r>
                <a:rPr kumimoji="1" lang="ko-KR" altLang="en-US" sz="1600" b="1" spc="-20" dirty="0" smtClean="0">
                  <a:ea typeface="맑은 고딕"/>
                </a:rPr>
                <a:t>디지털 지적을</a:t>
              </a:r>
              <a:r>
                <a:rPr kumimoji="1" lang="en-US" altLang="ko-KR" sz="1600" b="1" spc="-20" dirty="0" smtClean="0">
                  <a:ea typeface="맑은 고딕"/>
                </a:rPr>
                <a:t> </a:t>
              </a:r>
              <a:r>
                <a:rPr kumimoji="1" lang="ko-KR" altLang="en-US" sz="1600" b="1" spc="-20" dirty="0">
                  <a:ea typeface="맑은 고딕"/>
                </a:rPr>
                <a:t>구축함으로써 </a:t>
              </a:r>
              <a:r>
                <a:rPr kumimoji="1" lang="ko-KR" altLang="en-US" sz="1600" b="1" spc="-20" dirty="0" err="1">
                  <a:ea typeface="맑은 고딕"/>
                </a:rPr>
                <a:t>지적측량의</a:t>
              </a:r>
              <a:r>
                <a:rPr kumimoji="1" lang="ko-KR" altLang="en-US" sz="1600" b="1" spc="-20" dirty="0">
                  <a:ea typeface="맑은 고딕"/>
                </a:rPr>
                <a:t> 정확성 확보 및 공간정보의 품질 향상 </a:t>
              </a:r>
              <a:r>
                <a:rPr kumimoji="1" lang="ko-KR" altLang="en-US" sz="1600" b="1" spc="-20" dirty="0" smtClean="0">
                  <a:ea typeface="맑은 고딕"/>
                </a:rPr>
                <a:t>등</a:t>
              </a:r>
              <a:endParaRPr kumimoji="1" lang="en-US" altLang="ko-KR" sz="1600" b="1" spc="-20" dirty="0" smtClean="0">
                <a:ea typeface="맑은 고딕"/>
              </a:endParaRPr>
            </a:p>
            <a:p>
              <a:pPr marL="36000">
                <a:lnSpc>
                  <a:spcPct val="150000"/>
                </a:lnSpc>
              </a:pPr>
              <a:r>
                <a:rPr kumimoji="1" lang="en-US" altLang="ko-KR" sz="1600" b="1" spc="-20" dirty="0">
                  <a:ea typeface="맑은 고딕"/>
                </a:rPr>
                <a:t> </a:t>
              </a:r>
              <a:r>
                <a:rPr kumimoji="1" lang="en-US" altLang="ko-KR" sz="1600" b="1" spc="-20" dirty="0" smtClean="0">
                  <a:ea typeface="맑은 고딕"/>
                </a:rPr>
                <a:t>  </a:t>
              </a:r>
              <a:r>
                <a:rPr kumimoji="1" lang="ko-KR" altLang="en-US" sz="1600" b="1" spc="-20" dirty="0" smtClean="0">
                  <a:ea typeface="맑은 고딕"/>
                </a:rPr>
                <a:t> </a:t>
              </a:r>
              <a:r>
                <a:rPr kumimoji="1" lang="ko-KR" altLang="en-US" sz="1600" b="1" spc="-20" dirty="0">
                  <a:ea typeface="맑은 고딕"/>
                </a:rPr>
                <a:t>스마트 지적 구현</a:t>
              </a:r>
              <a:endParaRPr kumimoji="1" lang="en-US" altLang="ko-KR" sz="1600" b="1" spc="-20" dirty="0">
                <a:ea typeface="맑은 고딕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2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42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주소체계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고도화 및 활성화로 시민 안전 증진 및 생활편의 제고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토지정보과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571750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사업개요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440156"/>
            <a:chOff x="251520" y="1131590"/>
            <a:chExt cx="8280920" cy="157816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주소정보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안내시설물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2000" b="1" dirty="0" err="1" smtClean="0">
                  <a:solidFill>
                    <a:schemeClr val="tx1"/>
                  </a:solidFill>
                  <a:latin typeface="+mn-ea"/>
                </a:rPr>
                <a:t>일제조사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 및 정비 추진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85200"/>
              <a:ext cx="8064896" cy="1124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just"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주소정보시설의 훼손 및 망실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표기 오류 등의 일제조사를 통한 정확한 시설물관리로</a:t>
              </a:r>
              <a:endParaRPr kumimoji="1" lang="en-US" altLang="ko-KR" sz="1600" b="1" spc="-100" dirty="0">
                <a:latin typeface="+mj-lt"/>
              </a:endParaRPr>
            </a:p>
            <a:p>
              <a:pPr algn="just">
                <a:lnSpc>
                  <a:spcPct val="150000"/>
                </a:lnSpc>
              </a:pPr>
              <a:r>
                <a:rPr kumimoji="1" lang="en-US" altLang="ko-KR" sz="1600" b="1" spc="100" dirty="0">
                  <a:latin typeface="+mj-lt"/>
                </a:rPr>
                <a:t> </a:t>
              </a:r>
              <a:r>
                <a:rPr kumimoji="1" lang="en-US" altLang="ko-KR" sz="1600" b="1" spc="100" dirty="0" smtClean="0">
                  <a:latin typeface="+mj-lt"/>
                </a:rPr>
                <a:t> </a:t>
              </a:r>
              <a:r>
                <a:rPr kumimoji="1" lang="ko-KR" altLang="en-US" sz="1600" b="1" spc="-100" dirty="0" smtClean="0">
                  <a:latin typeface="+mj-lt"/>
                </a:rPr>
                <a:t>시민 안전 증진 및 편리성 향상 도모</a:t>
              </a:r>
              <a:endParaRPr kumimoji="1" lang="en-US" altLang="ko-KR" sz="1600" b="1" spc="-100" dirty="0" smtClean="0">
                <a:latin typeface="+mj-lt"/>
              </a:endParaRPr>
            </a:p>
            <a:p>
              <a:pPr algn="just"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일제조사를 통한 훼손 및 망실</a:t>
              </a:r>
              <a:r>
                <a:rPr kumimoji="1" lang="en-US" altLang="ko-KR" sz="1600" b="1" dirty="0" smtClean="0">
                  <a:latin typeface="+mj-lt"/>
                </a:rPr>
                <a:t>, </a:t>
              </a:r>
              <a:r>
                <a:rPr kumimoji="1" lang="ko-KR" altLang="en-US" sz="1600" b="1" dirty="0" smtClean="0">
                  <a:latin typeface="+mj-lt"/>
                </a:rPr>
                <a:t>표기 오류 시설물의 유지보수 및 신규 확충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76882" y="3408596"/>
            <a:ext cx="4051102" cy="1539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대상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주소정보시설 </a:t>
            </a:r>
            <a:r>
              <a:rPr kumimoji="1" lang="en-US" altLang="ko-KR" sz="1600" b="1" dirty="0" smtClean="0">
                <a:latin typeface="+mj-lt"/>
              </a:rPr>
              <a:t>62,163</a:t>
            </a:r>
            <a:r>
              <a:rPr kumimoji="1" lang="ko-KR" altLang="en-US" sz="1600" b="1" dirty="0" smtClean="0">
                <a:latin typeface="+mj-lt"/>
              </a:rPr>
              <a:t>개</a:t>
            </a:r>
            <a:r>
              <a:rPr kumimoji="1" lang="en-US" altLang="ko-KR" sz="1600" b="1" baseline="30000" dirty="0" smtClean="0">
                <a:latin typeface="+mj-lt"/>
              </a:rPr>
              <a:t>’23.12</a:t>
            </a:r>
            <a:r>
              <a:rPr kumimoji="1" lang="ko-KR" altLang="en-US" sz="1600" b="1" baseline="30000" dirty="0" smtClean="0">
                <a:latin typeface="+mj-lt"/>
              </a:rPr>
              <a:t>월말 기준</a:t>
            </a:r>
            <a:endParaRPr kumimoji="1" lang="en-US" altLang="ko-KR" sz="1600" b="1" baseline="30000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기간</a:t>
            </a:r>
            <a:r>
              <a:rPr kumimoji="1" lang="en-US" altLang="ko-KR" sz="1600" b="1" dirty="0" smtClean="0">
                <a:latin typeface="+mj-ea"/>
              </a:rPr>
              <a:t>: 2024. 3. ~ 6.</a:t>
            </a:r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dirty="0" smtClean="0"/>
              <a:t>조사내용 및 조치</a:t>
            </a:r>
            <a:endParaRPr kumimoji="1" lang="en-US" altLang="ko-KR" sz="1600" b="1" dirty="0"/>
          </a:p>
          <a:p>
            <a:r>
              <a:rPr kumimoji="1" lang="en-US" altLang="ko-KR" sz="1600" b="1" dirty="0" smtClean="0"/>
              <a:t> - </a:t>
            </a:r>
            <a:r>
              <a:rPr kumimoji="1" lang="ko-KR" altLang="en-US" sz="1600" b="1" dirty="0" smtClean="0"/>
              <a:t>훼손</a:t>
            </a:r>
            <a:r>
              <a:rPr kumimoji="1" lang="en-US" altLang="ko-KR" sz="1600" b="1" dirty="0" smtClean="0"/>
              <a:t>, </a:t>
            </a:r>
            <a:r>
              <a:rPr kumimoji="1" lang="ko-KR" altLang="en-US" sz="1600" b="1" dirty="0" smtClean="0"/>
              <a:t>망실 및 표기 오류 조사</a:t>
            </a:r>
            <a:endParaRPr kumimoji="1" lang="en-US" altLang="ko-KR" sz="1600" b="1" dirty="0" smtClean="0"/>
          </a:p>
          <a:p>
            <a:r>
              <a:rPr kumimoji="1" lang="en-US" altLang="ko-KR" sz="1600" b="1" dirty="0"/>
              <a:t> </a:t>
            </a:r>
            <a:r>
              <a:rPr kumimoji="1" lang="en-US" altLang="ko-KR" sz="1600" b="1" dirty="0" smtClean="0"/>
              <a:t>- </a:t>
            </a:r>
            <a:r>
              <a:rPr kumimoji="1" lang="ko-KR" altLang="en-US" sz="1600" b="1" dirty="0" smtClean="0"/>
              <a:t>훼손 등 시설물 유지보수</a:t>
            </a:r>
            <a:endParaRPr kumimoji="1" lang="en-US" altLang="ko-KR" sz="1600" b="1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445107" y="3003798"/>
            <a:ext cx="3876169" cy="360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주소정보안내시설물 </a:t>
            </a:r>
            <a:r>
              <a:rPr lang="ko-KR" altLang="en-US" sz="16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일제조사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5" name="모서리가 둥근 직사각형 24"/>
          <p:cNvSpPr/>
          <p:nvPr/>
        </p:nvSpPr>
        <p:spPr>
          <a:xfrm>
            <a:off x="4499992" y="3003798"/>
            <a:ext cx="3876169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주소정보안내시설물 정비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499992" y="3408596"/>
            <a:ext cx="4051102" cy="1539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spc="-150" dirty="0" err="1" smtClean="0">
                <a:latin typeface="+mj-lt"/>
              </a:rPr>
              <a:t>도로명주소</a:t>
            </a:r>
            <a:r>
              <a:rPr kumimoji="1" lang="ko-KR" altLang="en-US" sz="1600" b="1" spc="-150" dirty="0" smtClean="0">
                <a:latin typeface="+mj-lt"/>
              </a:rPr>
              <a:t> 활용 및 위치 찾기 편리성 제고를</a:t>
            </a:r>
            <a:endParaRPr kumimoji="1" lang="en-US" altLang="ko-KR" sz="1600" b="1" spc="-150" dirty="0" smtClean="0">
              <a:latin typeface="+mj-lt"/>
            </a:endParaRPr>
          </a:p>
          <a:p>
            <a:r>
              <a:rPr kumimoji="1" lang="ko-KR" altLang="en-US" sz="1600" b="1" spc="-150" dirty="0">
                <a:latin typeface="+mj-lt"/>
              </a:rPr>
              <a:t> </a:t>
            </a:r>
            <a:r>
              <a:rPr kumimoji="1" lang="ko-KR" altLang="en-US" sz="1600" b="1" spc="-150" dirty="0" smtClean="0">
                <a:latin typeface="+mj-lt"/>
              </a:rPr>
              <a:t>  위한 시설물 유지보수 및 신규 확충</a:t>
            </a:r>
            <a:endParaRPr kumimoji="1" lang="en-US" altLang="ko-KR" sz="1600" b="1" spc="-150" baseline="30000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2024</a:t>
            </a:r>
            <a:r>
              <a:rPr kumimoji="1" lang="ko-KR" altLang="en-US" sz="1600" b="1" dirty="0" smtClean="0"/>
              <a:t>년 시설물 정비 현황</a:t>
            </a:r>
            <a:endParaRPr kumimoji="1" lang="en-US" altLang="ko-KR" sz="1600" b="1" dirty="0" smtClean="0"/>
          </a:p>
          <a:p>
            <a:r>
              <a:rPr kumimoji="1" lang="en-US" altLang="ko-KR" sz="1600" b="1" dirty="0" smtClean="0"/>
              <a:t> - </a:t>
            </a:r>
            <a:r>
              <a:rPr kumimoji="1" lang="ko-KR" altLang="en-US" sz="1600" b="1" dirty="0" smtClean="0"/>
              <a:t>내구연한 건물번호판 정비</a:t>
            </a:r>
            <a:r>
              <a:rPr kumimoji="1" lang="en-US" altLang="ko-KR" sz="1600" b="1" dirty="0" smtClean="0"/>
              <a:t>: 3,328</a:t>
            </a:r>
            <a:r>
              <a:rPr kumimoji="1" lang="ko-KR" altLang="en-US" sz="1600" b="1" dirty="0" smtClean="0"/>
              <a:t>개</a:t>
            </a:r>
            <a:endParaRPr kumimoji="1" lang="en-US" altLang="ko-KR" sz="1600" b="1" dirty="0" smtClean="0"/>
          </a:p>
          <a:p>
            <a:r>
              <a:rPr kumimoji="1" lang="en-US" altLang="ko-KR" sz="1600" b="1" dirty="0" smtClean="0"/>
              <a:t> - </a:t>
            </a:r>
            <a:r>
              <a:rPr kumimoji="1" lang="ko-KR" altLang="en-US" sz="1600" b="1" dirty="0" err="1" smtClean="0"/>
              <a:t>사물주소판</a:t>
            </a:r>
            <a:r>
              <a:rPr kumimoji="1" lang="ko-KR" altLang="en-US" sz="1600" b="1" dirty="0" smtClean="0"/>
              <a:t> 신규설치</a:t>
            </a:r>
            <a:r>
              <a:rPr kumimoji="1" lang="en-US" altLang="ko-KR" sz="1600" b="1" dirty="0" smtClean="0"/>
              <a:t>: 298</a:t>
            </a:r>
            <a:r>
              <a:rPr kumimoji="1" lang="ko-KR" altLang="en-US" sz="1600" b="1" dirty="0" smtClean="0"/>
              <a:t>개</a:t>
            </a:r>
            <a:endParaRPr kumimoji="1" lang="en-US" altLang="ko-KR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147173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29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개발이익 환수를 위한 개발부담금 부과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·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징수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부동산과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개발부담금 부과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·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징수 추진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95536" y="987574"/>
            <a:ext cx="799288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목  적</a:t>
            </a:r>
            <a:endParaRPr kumimoji="1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개발이익 환수로 토지 투기성행 방지 및 토지의 효율적인 이용 촉진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대상사업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주택건설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산업단지조성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지목변경 수반 사업 등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대상면적 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도시지역 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990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㎡ 이상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도시 외 지역 </a:t>
            </a: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1,650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㎡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이상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개발부담금 부과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·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징수 실적 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(2024. 3</a:t>
            </a:r>
            <a:r>
              <a:rPr kumimoji="1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월말 기준</a:t>
            </a:r>
            <a:r>
              <a:rPr kumimoji="1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endParaRPr kumimoji="1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/>
          </p:nvPr>
        </p:nvGraphicFramePr>
        <p:xfrm>
          <a:off x="611560" y="3075806"/>
          <a:ext cx="6840760" cy="1824228"/>
        </p:xfrm>
        <a:graphic>
          <a:graphicData uri="http://schemas.openxmlformats.org/drawingml/2006/table">
            <a:tbl>
              <a:tblPr/>
              <a:tblGrid>
                <a:gridCol w="1368152">
                  <a:extLst>
                    <a:ext uri="{9D8B030D-6E8A-4147-A177-3AD203B41FA5}">
                      <a16:colId xmlns:a16="http://schemas.microsoft.com/office/drawing/2014/main" val="4132846727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3197239626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4531943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382580403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584310438"/>
                    </a:ext>
                  </a:extLst>
                </a:gridCol>
              </a:tblGrid>
              <a:tr h="3040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  분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 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과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징 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수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3480"/>
                  </a:ext>
                </a:extLst>
              </a:tr>
              <a:tr h="24488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 수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 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액</a:t>
                      </a: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천원</a:t>
                      </a: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 수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 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액</a:t>
                      </a: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천원</a:t>
                      </a: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100" kern="0" spc="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0221283"/>
                  </a:ext>
                </a:extLst>
              </a:tr>
              <a:tr h="2448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  계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498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20,739,651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292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10,261,130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6697890"/>
                  </a:ext>
                </a:extLst>
              </a:tr>
              <a:tr h="2448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2024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1,039,419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18,275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3711660"/>
                  </a:ext>
                </a:extLst>
              </a:tr>
              <a:tr h="2448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2023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235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11,891,164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122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5,847,235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2616506"/>
                  </a:ext>
                </a:extLst>
              </a:tr>
              <a:tr h="24488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228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7,809,068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169</a:t>
                      </a:r>
                      <a:endParaRPr 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4,395,620</a:t>
                      </a:r>
                      <a:endParaRPr lang="ko-KR" altLang="en-US" sz="11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025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87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30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2.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건전하고 투명한 부동산 거래질서 확립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부동산과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0"/>
            <a:ext cx="8280920" cy="1231405"/>
            <a:chOff x="251520" y="1131590"/>
            <a:chExt cx="8280920" cy="118787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부동산 거래 </a:t>
              </a:r>
              <a:r>
                <a:rPr kumimoji="0" lang="ko-KR" altLang="en-US" sz="20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거짓신고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20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의심자</a:t>
              </a: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조사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95536" y="1856804"/>
              <a:ext cx="8064896" cy="462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목 적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- 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국토교통부에서 통보된 부동산 거래 </a:t>
              </a:r>
              <a:r>
                <a:rPr kumimoji="0" lang="ko-KR" altLang="en-US" sz="15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거짓신고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1500" b="1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의심자를</a:t>
              </a:r>
              <a:r>
                <a:rPr kumimoji="0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대상으로 정밀조사를 실시하고</a:t>
              </a:r>
              <a:endPara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5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 </a:t>
              </a:r>
              <a:r>
                <a:rPr kumimoji="1" lang="ko-KR" altLang="en-US" sz="15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위반행위에 대하여 과태료 부과 등 행정처분 함으로써 건전하고 투명한 거래질서 확립</a:t>
              </a:r>
              <a:endPara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95536" y="2454803"/>
            <a:ext cx="8064896" cy="1341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 요</a:t>
            </a:r>
            <a:endParaRPr kumimoji="1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조사기간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2024. 1. ~ 12.(1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년간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-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조사대상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724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건 </a:t>
            </a:r>
            <a:r>
              <a:rPr kumimoji="1"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1,602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명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(2023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부동산 거래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거짓신고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의심건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조사사유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실제 거래가격 </a:t>
            </a:r>
            <a:r>
              <a:rPr kumimoji="1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거짓신고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업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/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다운 계약</a:t>
            </a:r>
            <a:r>
              <a:rPr kumimoji="1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), </a:t>
            </a:r>
            <a:r>
              <a:rPr kumimoji="1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편법증여 의심 등</a:t>
            </a:r>
            <a:endParaRPr kumimoji="1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95536" y="3727789"/>
            <a:ext cx="806489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추진실적</a:t>
            </a:r>
            <a:r>
              <a:rPr kumimoji="1" lang="en-US" altLang="ko-KR" sz="16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(’24</a:t>
            </a:r>
            <a:r>
              <a:rPr kumimoji="1" lang="ko-KR" altLang="en-US" sz="16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1" lang="en-US" altLang="ko-KR" sz="16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4</a:t>
            </a:r>
            <a:r>
              <a:rPr kumimoji="1" lang="ko-KR" altLang="en-US" sz="1600" b="1" baseline="30000" noProof="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월 </a:t>
            </a:r>
            <a:r>
              <a:rPr kumimoji="1" lang="ko-KR" altLang="en-US" sz="1600" b="1" i="0" u="none" strike="noStrike" kern="1200" cap="none" spc="0" normalizeH="0" baseline="3000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기준</a:t>
            </a:r>
            <a:r>
              <a:rPr kumimoji="1" lang="en-US" altLang="ko-KR" sz="16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500" b="1" i="0" u="none" strike="noStrike" kern="1200" cap="none" spc="0" normalizeH="0" baseline="3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- 2023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년도 부동산 거래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거짓신고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의심 건 자료 조사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부동산 거래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거짓신고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의심 정밀조사 대상 추출 완료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(260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건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-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부동산 거래 소명자료 </a:t>
            </a:r>
            <a:r>
              <a:rPr kumimoji="0" lang="ko-KR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취합 및 정밀조사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진행 중    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조사완료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(109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건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),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조사진행중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(151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건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</p:txBody>
      </p:sp>
      <p:sp>
        <p:nvSpPr>
          <p:cNvPr id="3" name="오른쪽 화살표 2"/>
          <p:cNvSpPr/>
          <p:nvPr/>
        </p:nvSpPr>
        <p:spPr>
          <a:xfrm>
            <a:off x="4860032" y="4579341"/>
            <a:ext cx="216024" cy="144016"/>
          </a:xfrm>
          <a:prstGeom prst="rightArrow">
            <a:avLst/>
          </a:prstGeom>
          <a:noFill/>
          <a:ln w="15875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751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31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latinLnBrk="0" hangingPunct="0">
              <a:defRPr/>
            </a:pPr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3.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cs typeface="Arial" pitchFamily="34" charset="0"/>
              </a:rPr>
              <a:t>공정하고 정확한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부동산공시가격 결정</a:t>
            </a:r>
            <a:r>
              <a:rPr lang="en-US" altLang="ko-KR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·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공시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부동산과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ko-KR" altLang="en-US" sz="2000" b="1" dirty="0">
                <a:solidFill>
                  <a:srgbClr val="0000CC"/>
                </a:solidFill>
                <a:latin typeface="맑은 고딕" panose="020B0503020000020004" pitchFamily="50" charset="-127"/>
              </a:rPr>
              <a:t>❙</a:t>
            </a:r>
            <a:r>
              <a:rPr lang="en-US" altLang="ko-KR" sz="20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2024</a:t>
            </a:r>
            <a:r>
              <a:rPr lang="ko-KR" altLang="en-US" sz="20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년 개별공시지가 결정</a:t>
            </a:r>
            <a:r>
              <a:rPr lang="en-US" altLang="ko-KR" sz="20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·</a:t>
            </a:r>
            <a:r>
              <a:rPr lang="ko-KR" altLang="en-US" sz="20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공시 추진</a:t>
            </a:r>
            <a:endParaRPr lang="ko-KR" altLang="en-US" sz="2000" dirty="0">
              <a:solidFill>
                <a:prstClr val="black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59532" y="1531992"/>
            <a:ext cx="8064896" cy="2925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30000"/>
              </a:lnSpc>
              <a:buFont typeface="Wingdings" pitchFamily="2" charset="2"/>
              <a:buChar char="§"/>
              <a:defRPr/>
            </a:pPr>
            <a:r>
              <a:rPr kumimoji="1" lang="ko-KR" altLang="en-US" sz="1400" b="1" dirty="0">
                <a:solidFill>
                  <a:prstClr val="black"/>
                </a:solidFill>
              </a:rPr>
              <a:t> </a:t>
            </a:r>
            <a:r>
              <a:rPr kumimoji="1" lang="ko-KR" altLang="en-US" sz="1500" b="1" dirty="0">
                <a:solidFill>
                  <a:prstClr val="black"/>
                </a:solidFill>
              </a:rPr>
              <a:t>목 적</a:t>
            </a:r>
            <a:endParaRPr kumimoji="1" lang="en-US" altLang="ko-KR" sz="1500" b="1" dirty="0">
              <a:solidFill>
                <a:prstClr val="black"/>
              </a:solidFill>
            </a:endParaRPr>
          </a:p>
          <a:p>
            <a:pPr lvl="0">
              <a:lnSpc>
                <a:spcPct val="130000"/>
              </a:lnSpc>
              <a:defRPr/>
            </a:pPr>
            <a:r>
              <a:rPr kumimoji="1" lang="en-US" altLang="ko-KR" sz="1500" b="1" dirty="0">
                <a:solidFill>
                  <a:prstClr val="black"/>
                </a:solidFill>
              </a:rPr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- </a:t>
            </a:r>
            <a:r>
              <a:rPr lang="ko-KR" altLang="en-US" sz="1500" b="1" dirty="0">
                <a:solidFill>
                  <a:prstClr val="black"/>
                </a:solidFill>
              </a:rPr>
              <a:t>공정하고 정확한 개별공시지가 산정으로 조세 및 부담금 부과기준 활용</a:t>
            </a:r>
            <a:endParaRPr lang="en-US" altLang="ko-KR" sz="1500" b="1" dirty="0">
              <a:solidFill>
                <a:prstClr val="black"/>
              </a:solidFill>
            </a:endParaRPr>
          </a:p>
          <a:p>
            <a:pPr lvl="0">
              <a:lnSpc>
                <a:spcPct val="130000"/>
              </a:lnSpc>
              <a:buFont typeface="Wingdings" pitchFamily="2" charset="2"/>
              <a:buChar char="§"/>
              <a:defRPr/>
            </a:pPr>
            <a:r>
              <a:rPr lang="ko-KR" altLang="en-US" sz="1500" b="1" dirty="0">
                <a:solidFill>
                  <a:prstClr val="black"/>
                </a:solidFill>
              </a:rPr>
              <a:t> 개 요</a:t>
            </a:r>
            <a:endParaRPr lang="en-US" altLang="ko-KR" sz="1500" b="1" dirty="0">
              <a:solidFill>
                <a:prstClr val="black"/>
              </a:solidFill>
            </a:endParaRPr>
          </a:p>
          <a:p>
            <a:pPr lvl="0">
              <a:lnSpc>
                <a:spcPct val="130000"/>
              </a:lnSpc>
              <a:defRPr/>
            </a:pPr>
            <a:r>
              <a:rPr lang="en-US" altLang="ko-KR" sz="1500" b="1" dirty="0">
                <a:solidFill>
                  <a:prstClr val="black"/>
                </a:solidFill>
              </a:rPr>
              <a:t> - </a:t>
            </a:r>
            <a:r>
              <a:rPr lang="ko-KR" altLang="en-US" sz="1500" b="1" dirty="0">
                <a:solidFill>
                  <a:prstClr val="black"/>
                </a:solidFill>
              </a:rPr>
              <a:t>조 사 대 상 </a:t>
            </a:r>
            <a:r>
              <a:rPr lang="en-US" altLang="ko-KR" sz="1500" b="1" dirty="0">
                <a:solidFill>
                  <a:prstClr val="black"/>
                </a:solidFill>
              </a:rPr>
              <a:t>: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313,069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필지 </a:t>
            </a:r>
            <a:r>
              <a:rPr lang="en-US" altLang="ko-KR" sz="1500" b="1" dirty="0">
                <a:solidFill>
                  <a:prstClr val="black"/>
                </a:solidFill>
              </a:rPr>
              <a:t>(</a:t>
            </a:r>
            <a:r>
              <a:rPr lang="ko-KR" altLang="en-US" sz="1500" b="1" dirty="0">
                <a:solidFill>
                  <a:prstClr val="black"/>
                </a:solidFill>
              </a:rPr>
              <a:t>사유지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214,668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필지</a:t>
            </a:r>
            <a:r>
              <a:rPr lang="en-US" altLang="ko-KR" sz="1500" b="1" dirty="0">
                <a:solidFill>
                  <a:prstClr val="black"/>
                </a:solidFill>
              </a:rPr>
              <a:t>, </a:t>
            </a:r>
            <a:r>
              <a:rPr lang="ko-KR" altLang="en-US" sz="1500" b="1" dirty="0">
                <a:solidFill>
                  <a:prstClr val="black"/>
                </a:solidFill>
              </a:rPr>
              <a:t>국유지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98,401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필지</a:t>
            </a:r>
            <a:r>
              <a:rPr lang="en-US" altLang="ko-KR" sz="1500" b="1" dirty="0">
                <a:solidFill>
                  <a:prstClr val="black"/>
                </a:solidFill>
              </a:rPr>
              <a:t>)</a:t>
            </a:r>
          </a:p>
          <a:p>
            <a:pPr lvl="0">
              <a:lnSpc>
                <a:spcPct val="130000"/>
              </a:lnSpc>
              <a:defRPr/>
            </a:pPr>
            <a:r>
              <a:rPr kumimoji="1" lang="en-US" altLang="ko-KR" sz="1500" b="1" dirty="0">
                <a:solidFill>
                  <a:prstClr val="black"/>
                </a:solidFill>
              </a:rPr>
              <a:t> - </a:t>
            </a:r>
            <a:r>
              <a:rPr kumimoji="1" lang="ko-KR" altLang="en-US" sz="1500" b="1" dirty="0" smtClean="0">
                <a:solidFill>
                  <a:prstClr val="black"/>
                </a:solidFill>
              </a:rPr>
              <a:t>지가변동률</a:t>
            </a:r>
            <a:endParaRPr kumimoji="1" lang="en-US" altLang="ko-KR" sz="1500" b="1" dirty="0" smtClean="0">
              <a:solidFill>
                <a:prstClr val="black"/>
              </a:solidFill>
            </a:endParaRPr>
          </a:p>
          <a:p>
            <a:pPr lvl="0">
              <a:lnSpc>
                <a:spcPct val="130000"/>
              </a:lnSpc>
              <a:defRPr/>
            </a:pPr>
            <a:endParaRPr kumimoji="1" lang="en-US" altLang="ko-KR" sz="1400" b="1" dirty="0">
              <a:solidFill>
                <a:prstClr val="black"/>
              </a:solidFill>
            </a:endParaRPr>
          </a:p>
          <a:p>
            <a:pPr lvl="0">
              <a:lnSpc>
                <a:spcPct val="130000"/>
              </a:lnSpc>
              <a:defRPr/>
            </a:pPr>
            <a:endParaRPr kumimoji="1" lang="en-US" altLang="ko-KR" sz="1400" b="1" dirty="0">
              <a:solidFill>
                <a:prstClr val="black"/>
              </a:solidFill>
            </a:endParaRPr>
          </a:p>
          <a:p>
            <a:pPr lvl="0">
              <a:lnSpc>
                <a:spcPct val="130000"/>
              </a:lnSpc>
              <a:defRPr/>
            </a:pPr>
            <a:endParaRPr lang="en-US" altLang="ko-KR" sz="800" b="1" dirty="0" smtClean="0">
              <a:solidFill>
                <a:prstClr val="black"/>
              </a:solidFill>
            </a:endParaRPr>
          </a:p>
          <a:p>
            <a:pPr lvl="0">
              <a:lnSpc>
                <a:spcPct val="130000"/>
              </a:lnSpc>
              <a:buFont typeface="Wingdings" pitchFamily="2" charset="2"/>
              <a:buChar char="§"/>
              <a:defRPr/>
            </a:pPr>
            <a:r>
              <a:rPr lang="ko-KR" altLang="en-US" sz="1500" b="1" dirty="0" smtClean="0">
                <a:solidFill>
                  <a:prstClr val="black"/>
                </a:solidFill>
              </a:rPr>
              <a:t> 추진일정</a:t>
            </a:r>
            <a:endParaRPr kumimoji="1" lang="en-US" altLang="ko-KR" sz="1500" b="1" dirty="0">
              <a:solidFill>
                <a:prstClr val="black"/>
              </a:solidFill>
            </a:endParaRPr>
          </a:p>
          <a:p>
            <a:pPr marL="285750" lvl="0" indent="-285750">
              <a:lnSpc>
                <a:spcPct val="130000"/>
              </a:lnSpc>
              <a:buFontTx/>
              <a:buChar char="-"/>
              <a:defRPr/>
            </a:pPr>
            <a:endParaRPr kumimoji="1" lang="en-US" altLang="ko-KR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/>
          </p:nvPr>
        </p:nvGraphicFramePr>
        <p:xfrm>
          <a:off x="611560" y="3149106"/>
          <a:ext cx="7373545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8857">
                  <a:extLst>
                    <a:ext uri="{9D8B030D-6E8A-4147-A177-3AD203B41FA5}">
                      <a16:colId xmlns:a16="http://schemas.microsoft.com/office/drawing/2014/main" val="341516980"/>
                    </a:ext>
                  </a:extLst>
                </a:gridCol>
                <a:gridCol w="1848857">
                  <a:extLst>
                    <a:ext uri="{9D8B030D-6E8A-4147-A177-3AD203B41FA5}">
                      <a16:colId xmlns:a16="http://schemas.microsoft.com/office/drawing/2014/main" val="29127146"/>
                    </a:ext>
                  </a:extLst>
                </a:gridCol>
                <a:gridCol w="1848857">
                  <a:extLst>
                    <a:ext uri="{9D8B030D-6E8A-4147-A177-3AD203B41FA5}">
                      <a16:colId xmlns:a16="http://schemas.microsoft.com/office/drawing/2014/main" val="4198474832"/>
                    </a:ext>
                  </a:extLst>
                </a:gridCol>
                <a:gridCol w="1826974">
                  <a:extLst>
                    <a:ext uri="{9D8B030D-6E8A-4147-A177-3AD203B41FA5}">
                      <a16:colId xmlns:a16="http://schemas.microsoft.com/office/drawing/2014/main" val="1245918416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</a:rPr>
                        <a:t>구   분</a:t>
                      </a:r>
                      <a:endParaRPr lang="ko-KR" altLang="en-US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</a:rPr>
                        <a:t>전  국</a:t>
                      </a:r>
                      <a:endParaRPr lang="ko-KR" altLang="en-US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</a:rPr>
                        <a:t>경  기</a:t>
                      </a:r>
                      <a:endParaRPr lang="ko-KR" altLang="en-US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</a:rPr>
                        <a:t>파  주</a:t>
                      </a:r>
                      <a:endParaRPr lang="ko-KR" altLang="en-US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48733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</a:rPr>
                        <a:t>변동률</a:t>
                      </a:r>
                      <a:endParaRPr lang="ko-KR" altLang="en-US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</a:rPr>
                        <a:t>1.22%</a:t>
                      </a:r>
                      <a:endParaRPr lang="ko-KR" altLang="en-US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</a:rPr>
                        <a:t>1.61%</a:t>
                      </a:r>
                      <a:endParaRPr lang="ko-KR" altLang="en-US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</a:rPr>
                        <a:t>1.19%</a:t>
                      </a:r>
                      <a:endParaRPr lang="ko-KR" altLang="en-US" sz="13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439133"/>
                  </a:ext>
                </a:extLst>
              </a:tr>
            </a:tbl>
          </a:graphicData>
        </a:graphic>
      </p:graphicFrame>
      <p:sp>
        <p:nvSpPr>
          <p:cNvPr id="13" name="오른쪽 화살표 12"/>
          <p:cNvSpPr/>
          <p:nvPr/>
        </p:nvSpPr>
        <p:spPr>
          <a:xfrm>
            <a:off x="1768649" y="4387381"/>
            <a:ext cx="144016" cy="184541"/>
          </a:xfrm>
          <a:prstGeom prst="rightArrow">
            <a:avLst/>
          </a:prstGeom>
          <a:noFill/>
          <a:ln w="158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/>
          </p:nvPr>
        </p:nvGraphicFramePr>
        <p:xfrm>
          <a:off x="612263" y="4170885"/>
          <a:ext cx="1031956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1956">
                  <a:extLst>
                    <a:ext uri="{9D8B030D-6E8A-4147-A177-3AD203B41FA5}">
                      <a16:colId xmlns:a16="http://schemas.microsoft.com/office/drawing/2014/main" val="341516980"/>
                    </a:ext>
                  </a:extLst>
                </a:gridCol>
              </a:tblGrid>
              <a:tr h="25468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2024. 1.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487331"/>
                  </a:ext>
                </a:extLst>
              </a:tr>
              <a:tr h="4194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토지특성조사 </a:t>
                      </a:r>
                      <a:endParaRPr lang="en-US" altLang="ko-KR" sz="1100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및 지가산정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439133"/>
                  </a:ext>
                </a:extLst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/>
          </p:nvPr>
        </p:nvGraphicFramePr>
        <p:xfrm>
          <a:off x="1992280" y="4170885"/>
          <a:ext cx="1209199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9199">
                  <a:extLst>
                    <a:ext uri="{9D8B030D-6E8A-4147-A177-3AD203B41FA5}">
                      <a16:colId xmlns:a16="http://schemas.microsoft.com/office/drawing/2014/main" val="341516980"/>
                    </a:ext>
                  </a:extLst>
                </a:gridCol>
              </a:tblGrid>
              <a:tr h="2567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2024. 3.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487331"/>
                  </a:ext>
                </a:extLst>
              </a:tr>
              <a:tr h="4228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지가 열람 및</a:t>
                      </a:r>
                      <a:endParaRPr lang="en-US" altLang="ko-KR" sz="1100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의견제출 접수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439133"/>
                  </a:ext>
                </a:extLst>
              </a:tr>
            </a:tbl>
          </a:graphicData>
        </a:graphic>
      </p:graphicFrame>
      <p:sp>
        <p:nvSpPr>
          <p:cNvPr id="20" name="오른쪽 화살표 19"/>
          <p:cNvSpPr/>
          <p:nvPr/>
        </p:nvSpPr>
        <p:spPr>
          <a:xfrm>
            <a:off x="3265804" y="4398435"/>
            <a:ext cx="144016" cy="184541"/>
          </a:xfrm>
          <a:prstGeom prst="rightArrow">
            <a:avLst/>
          </a:prstGeom>
          <a:noFill/>
          <a:ln w="158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3474518" y="4177463"/>
          <a:ext cx="1601449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1449">
                  <a:extLst>
                    <a:ext uri="{9D8B030D-6E8A-4147-A177-3AD203B41FA5}">
                      <a16:colId xmlns:a16="http://schemas.microsoft.com/office/drawing/2014/main" val="341516980"/>
                    </a:ext>
                  </a:extLst>
                </a:gridCol>
              </a:tblGrid>
              <a:tr h="2567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2024. 4.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487331"/>
                  </a:ext>
                </a:extLst>
              </a:tr>
              <a:tr h="4228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부동산가격공시위원회</a:t>
                      </a:r>
                      <a:endParaRPr lang="en-US" altLang="ko-KR" sz="1100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심의 및 결정</a:t>
                      </a:r>
                      <a:r>
                        <a:rPr lang="en-US" altLang="ko-KR" sz="1100" dirty="0" smtClean="0">
                          <a:latin typeface="+mn-lt"/>
                        </a:rPr>
                        <a:t>·</a:t>
                      </a:r>
                      <a:r>
                        <a:rPr lang="ko-KR" altLang="en-US" sz="1100" dirty="0" smtClean="0">
                          <a:latin typeface="+mn-lt"/>
                        </a:rPr>
                        <a:t>공시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439133"/>
                  </a:ext>
                </a:extLst>
              </a:tr>
            </a:tbl>
          </a:graphicData>
        </a:graphic>
      </p:graphicFrame>
      <p:sp>
        <p:nvSpPr>
          <p:cNvPr id="25" name="오른쪽 화살표 24"/>
          <p:cNvSpPr/>
          <p:nvPr/>
        </p:nvSpPr>
        <p:spPr>
          <a:xfrm>
            <a:off x="5123068" y="4395574"/>
            <a:ext cx="144016" cy="184541"/>
          </a:xfrm>
          <a:prstGeom prst="rightArrow">
            <a:avLst/>
          </a:prstGeom>
          <a:noFill/>
          <a:ln w="158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896746"/>
              </p:ext>
            </p:extLst>
          </p:nvPr>
        </p:nvGraphicFramePr>
        <p:xfrm>
          <a:off x="5361286" y="4177463"/>
          <a:ext cx="1090067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067">
                  <a:extLst>
                    <a:ext uri="{9D8B030D-6E8A-4147-A177-3AD203B41FA5}">
                      <a16:colId xmlns:a16="http://schemas.microsoft.com/office/drawing/2014/main" val="341516980"/>
                    </a:ext>
                  </a:extLst>
                </a:gridCol>
              </a:tblGrid>
              <a:tr h="2790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2024. 5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487331"/>
                  </a:ext>
                </a:extLst>
              </a:tr>
              <a:tr h="406706">
                <a:tc>
                  <a:txBody>
                    <a:bodyPr/>
                    <a:lstStyle/>
                    <a:p>
                      <a:pPr algn="ctr" latinLnBrk="1"/>
                      <a:endParaRPr lang="en-US" altLang="ko-KR" sz="400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이의신청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439133"/>
                  </a:ext>
                </a:extLst>
              </a:tr>
            </a:tbl>
          </a:graphicData>
        </a:graphic>
      </p:graphicFrame>
      <p:sp>
        <p:nvSpPr>
          <p:cNvPr id="27" name="오른쪽 화살표 26"/>
          <p:cNvSpPr/>
          <p:nvPr/>
        </p:nvSpPr>
        <p:spPr>
          <a:xfrm>
            <a:off x="6510252" y="4395575"/>
            <a:ext cx="144016" cy="184541"/>
          </a:xfrm>
          <a:prstGeom prst="rightArrow">
            <a:avLst/>
          </a:prstGeom>
          <a:noFill/>
          <a:ln w="158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/>
          </p:nvPr>
        </p:nvGraphicFramePr>
        <p:xfrm>
          <a:off x="6714812" y="4170885"/>
          <a:ext cx="1270294" cy="68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294">
                  <a:extLst>
                    <a:ext uri="{9D8B030D-6E8A-4147-A177-3AD203B41FA5}">
                      <a16:colId xmlns:a16="http://schemas.microsoft.com/office/drawing/2014/main" val="341516980"/>
                    </a:ext>
                  </a:extLst>
                </a:gridCol>
              </a:tblGrid>
              <a:tr h="2498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2024. 6.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487331"/>
                  </a:ext>
                </a:extLst>
              </a:tr>
              <a:tr h="4115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이의신청 검증</a:t>
                      </a:r>
                      <a:endParaRPr lang="en-US" altLang="ko-KR" sz="1100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+mn-lt"/>
                        </a:rPr>
                        <a:t>및 조정</a:t>
                      </a:r>
                      <a:r>
                        <a:rPr lang="en-US" altLang="ko-KR" sz="1100" dirty="0" smtClean="0">
                          <a:latin typeface="+mn-lt"/>
                        </a:rPr>
                        <a:t>·</a:t>
                      </a:r>
                      <a:r>
                        <a:rPr lang="ko-KR" altLang="en-US" sz="1100" dirty="0" smtClean="0">
                          <a:latin typeface="+mn-lt"/>
                        </a:rPr>
                        <a:t>공시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4391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020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니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050936"/>
            <a:ext cx="3059832" cy="111363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920486"/>
            <a:ext cx="2843808" cy="111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4794</TotalTime>
  <Words>8106</Words>
  <Application>Microsoft Office PowerPoint</Application>
  <PresentationFormat>화면 슬라이드 쇼(16:9)</PresentationFormat>
  <Paragraphs>1366</Paragraphs>
  <Slides>33</Slides>
  <Notes>33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33</vt:i4>
      </vt:variant>
    </vt:vector>
  </HeadingPairs>
  <TitlesOfParts>
    <vt:vector size="46" baseType="lpstr">
      <vt:lpstr>맑은 고딕 Semilight</vt:lpstr>
      <vt:lpstr>함초롬바탕</vt:lpstr>
      <vt:lpstr>경기천년바탕 Regular</vt:lpstr>
      <vt:lpstr>맑은 고딕</vt:lpstr>
      <vt:lpstr>HY견고딕</vt:lpstr>
      <vt:lpstr>-윤고딕330</vt:lpstr>
      <vt:lpstr>-윤고딕340</vt:lpstr>
      <vt:lpstr>Wingdings</vt:lpstr>
      <vt:lpstr>Arial</vt:lpstr>
      <vt:lpstr>HY헤드라인M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508</cp:revision>
  <cp:lastPrinted>2024-05-21T05:17:27Z</cp:lastPrinted>
  <dcterms:created xsi:type="dcterms:W3CDTF">2015-01-08T13:06:47Z</dcterms:created>
  <dcterms:modified xsi:type="dcterms:W3CDTF">2024-06-10T06:14:57Z</dcterms:modified>
</cp:coreProperties>
</file>