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748" r:id="rId1"/>
    <p:sldMasterId id="2147483737" r:id="rId2"/>
    <p:sldMasterId id="2147483740" r:id="rId3"/>
  </p:sldMasterIdLst>
  <p:notesMasterIdLst>
    <p:notesMasterId r:id="rId31"/>
  </p:notesMasterIdLst>
  <p:handoutMasterIdLst>
    <p:handoutMasterId r:id="rId32"/>
  </p:handoutMasterIdLst>
  <p:sldIdLst>
    <p:sldId id="532" r:id="rId4"/>
    <p:sldId id="555" r:id="rId5"/>
    <p:sldId id="556" r:id="rId6"/>
    <p:sldId id="557" r:id="rId7"/>
    <p:sldId id="533" r:id="rId8"/>
    <p:sldId id="534" r:id="rId9"/>
    <p:sldId id="535" r:id="rId10"/>
    <p:sldId id="536" r:id="rId11"/>
    <p:sldId id="537" r:id="rId12"/>
    <p:sldId id="538" r:id="rId13"/>
    <p:sldId id="539" r:id="rId14"/>
    <p:sldId id="540" r:id="rId15"/>
    <p:sldId id="541" r:id="rId16"/>
    <p:sldId id="542" r:id="rId17"/>
    <p:sldId id="543" r:id="rId18"/>
    <p:sldId id="544" r:id="rId19"/>
    <p:sldId id="545" r:id="rId20"/>
    <p:sldId id="546" r:id="rId21"/>
    <p:sldId id="547" r:id="rId22"/>
    <p:sldId id="548" r:id="rId23"/>
    <p:sldId id="549" r:id="rId24"/>
    <p:sldId id="550" r:id="rId25"/>
    <p:sldId id="551" r:id="rId26"/>
    <p:sldId id="552" r:id="rId27"/>
    <p:sldId id="553" r:id="rId28"/>
    <p:sldId id="554" r:id="rId29"/>
    <p:sldId id="529" r:id="rId30"/>
  </p:sldIdLst>
  <p:sldSz cx="9144000" cy="5143500" type="screen16x9"/>
  <p:notesSz cx="6797675" cy="9926638"/>
  <p:embeddedFontLst>
    <p:embeddedFont>
      <p:font typeface="-윤고딕330" panose="020B0600000101010101" charset="-127"/>
      <p:regular r:id="rId33"/>
    </p:embeddedFont>
    <p:embeddedFont>
      <p:font typeface="HY헤드라인M" panose="02030600000101010101" pitchFamily="18" charset="-127"/>
      <p:regular r:id="rId34"/>
    </p:embeddedFont>
    <p:embeddedFont>
      <p:font typeface="-윤고딕340" panose="020B0600000101010101" charset="-127"/>
      <p:regular r:id="rId35"/>
    </p:embeddedFont>
    <p:embeddedFont>
      <p:font typeface="KoPub돋움체 Bold" panose="020B0600000101010101" charset="-127"/>
      <p:bold r:id="rId36"/>
    </p:embeddedFont>
    <p:embeddedFont>
      <p:font typeface="맑은 고딕" panose="020B0503020000020004" pitchFamily="50" charset="-127"/>
      <p:regular r:id="rId37"/>
      <p:bold r:id="rId38"/>
    </p:embeddedFont>
    <p:embeddedFont>
      <p:font typeface="경기천년바탕 Regular" panose="02020503020101020101" pitchFamily="18" charset="-127"/>
      <p:regular r:id="rId39"/>
    </p:embeddedFont>
    <p:embeddedFont>
      <p:font typeface="HY견고딕" panose="02030600000101010101" pitchFamily="18" charset="-127"/>
      <p:regular r:id="rId4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F1F8"/>
    <a:srgbClr val="D6F1FA"/>
    <a:srgbClr val="EBF1DE"/>
    <a:srgbClr val="C5E3ED"/>
    <a:srgbClr val="A1BFE3"/>
    <a:srgbClr val="A8CB59"/>
    <a:srgbClr val="BAD67C"/>
    <a:srgbClr val="D0E3A5"/>
    <a:srgbClr val="44571B"/>
    <a:srgbClr val="ADC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11" autoAdjust="0"/>
    <p:restoredTop sz="99114" autoAdjust="0"/>
  </p:normalViewPr>
  <p:slideViewPr>
    <p:cSldViewPr>
      <p:cViewPr varScale="1">
        <p:scale>
          <a:sx n="122" d="100"/>
          <a:sy n="122" d="100"/>
        </p:scale>
        <p:origin x="96" y="354"/>
      </p:cViewPr>
      <p:guideLst>
        <p:guide orient="horz" pos="2160"/>
        <p:guide pos="2880"/>
        <p:guide orient="horz" pos="16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74" d="100"/>
          <a:sy n="74" d="100"/>
        </p:scale>
        <p:origin x="2802" y="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7.fntdata"/><Relationship Id="rId21" Type="http://schemas.openxmlformats.org/officeDocument/2006/relationships/slide" Target="slides/slide18.xml"/><Relationship Id="rId34" Type="http://schemas.openxmlformats.org/officeDocument/2006/relationships/font" Target="fonts/font2.fntdata"/><Relationship Id="rId42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4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font" Target="fonts/font3.fntdata"/><Relationship Id="rId43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E833AF-6112-415B-A50B-BA2EF93D0865}" type="doc">
      <dgm:prSet loTypeId="urn:microsoft.com/office/officeart/2005/8/layout/lProcess2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pPr latinLnBrk="1"/>
          <a:endParaRPr lang="ko-KR" altLang="en-US"/>
        </a:p>
      </dgm:t>
    </dgm:pt>
    <dgm:pt modelId="{FF64C5E2-7653-401E-BD9F-3DE71BEC7E2C}">
      <dgm:prSet phldrT="[텍스트]" custT="1"/>
      <dgm:spPr/>
      <dgm:t>
        <a:bodyPr/>
        <a:lstStyle/>
        <a:p>
          <a:pPr latinLnBrk="1"/>
          <a:r>
            <a:rPr lang="ko-KR" altLang="en-US" sz="1600" b="1" dirty="0" smtClean="0">
              <a:latin typeface="+mn-ea"/>
              <a:ea typeface="+mn-ea"/>
            </a:rPr>
            <a:t>과태료 발생 최소화 및 체납액 징수 활동</a:t>
          </a:r>
          <a:endParaRPr lang="ko-KR" altLang="en-US" sz="1600" b="1" dirty="0">
            <a:latin typeface="+mn-ea"/>
            <a:ea typeface="+mn-ea"/>
          </a:endParaRPr>
        </a:p>
      </dgm:t>
    </dgm:pt>
    <dgm:pt modelId="{8E982CF6-09A2-4D66-80EE-E54A0C1F0B11}" type="parTrans" cxnId="{3F9EDA69-8EE4-4077-8FD2-BCA28575C1A9}">
      <dgm:prSet/>
      <dgm:spPr/>
      <dgm:t>
        <a:bodyPr/>
        <a:lstStyle/>
        <a:p>
          <a:pPr latinLnBrk="1"/>
          <a:endParaRPr lang="ko-KR" altLang="en-US"/>
        </a:p>
      </dgm:t>
    </dgm:pt>
    <dgm:pt modelId="{3D59C9B2-C410-47B5-98E3-C58174103AF9}" type="sibTrans" cxnId="{3F9EDA69-8EE4-4077-8FD2-BCA28575C1A9}">
      <dgm:prSet/>
      <dgm:spPr/>
      <dgm:t>
        <a:bodyPr/>
        <a:lstStyle/>
        <a:p>
          <a:pPr latinLnBrk="1"/>
          <a:endParaRPr lang="ko-KR" altLang="en-US"/>
        </a:p>
      </dgm:t>
    </dgm:pt>
    <dgm:pt modelId="{3D8172BC-0FAF-4901-B294-58612F677404}">
      <dgm:prSet phldrT="[텍스트]" custT="1"/>
      <dgm:spPr/>
      <dgm:t>
        <a:bodyPr/>
        <a:lstStyle/>
        <a:p>
          <a:pPr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- </a:t>
          </a:r>
          <a:r>
            <a:rPr lang="ko-KR" altLang="en-US" sz="1200" b="1" dirty="0" smtClean="0">
              <a:latin typeface="+mn-ea"/>
              <a:ea typeface="+mn-ea"/>
            </a:rPr>
            <a:t>안내 서비스 강화로 보험 </a:t>
          </a:r>
          <a:r>
            <a:rPr lang="en-US" altLang="ko-KR" sz="1200" b="0" dirty="0" smtClean="0">
              <a:latin typeface="+mn-ea"/>
              <a:ea typeface="+mn-ea"/>
            </a:rPr>
            <a:t>·</a:t>
          </a:r>
          <a:r>
            <a:rPr lang="ko-KR" altLang="en-US" sz="1200" b="1" dirty="0" smtClean="0">
              <a:latin typeface="+mn-ea"/>
              <a:ea typeface="+mn-ea"/>
            </a:rPr>
            <a:t> 검사 이행 촉구</a:t>
          </a:r>
          <a:endParaRPr lang="en-US" altLang="ko-KR" sz="1200" b="1" dirty="0" smtClean="0">
            <a:latin typeface="+mn-ea"/>
            <a:ea typeface="+mn-ea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- </a:t>
          </a:r>
          <a:r>
            <a:rPr lang="ko-KR" altLang="en-US" sz="1200" b="1" dirty="0" smtClean="0">
              <a:latin typeface="+mn-ea"/>
              <a:ea typeface="+mn-ea"/>
            </a:rPr>
            <a:t>보험 </a:t>
          </a:r>
          <a:r>
            <a:rPr lang="en-US" altLang="ko-KR" sz="1200" b="0" dirty="0" smtClean="0">
              <a:latin typeface="+mn-ea"/>
              <a:ea typeface="+mn-ea"/>
            </a:rPr>
            <a:t>· </a:t>
          </a:r>
          <a:r>
            <a:rPr lang="ko-KR" altLang="en-US" sz="1200" b="1" dirty="0" smtClean="0">
              <a:latin typeface="+mn-ea"/>
              <a:ea typeface="+mn-ea"/>
            </a:rPr>
            <a:t>검사 의무사항 관련 홍보물 제작 및 배부</a:t>
          </a:r>
          <a:endParaRPr lang="en-US" altLang="ko-KR" sz="1200" b="1" dirty="0" smtClean="0">
            <a:latin typeface="+mn-ea"/>
            <a:ea typeface="+mn-ea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- </a:t>
          </a:r>
          <a:r>
            <a:rPr lang="ko-KR" altLang="en-US" sz="1200" b="1" dirty="0" smtClean="0">
              <a:latin typeface="+mn-ea"/>
              <a:ea typeface="+mn-ea"/>
            </a:rPr>
            <a:t>신속한 채권 확보를 위한 수시 재산 조회 및 압류 </a:t>
          </a:r>
          <a:endParaRPr lang="en-US" altLang="ko-KR" sz="1200" b="1" dirty="0" smtClean="0">
            <a:latin typeface="+mn-ea"/>
            <a:ea typeface="+mn-ea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- </a:t>
          </a:r>
          <a:r>
            <a:rPr lang="ko-KR" altLang="en-US" sz="1200" b="1" dirty="0" smtClean="0">
              <a:latin typeface="+mn-ea"/>
              <a:ea typeface="+mn-ea"/>
            </a:rPr>
            <a:t>체납자에 대한 탄력적인 번호판 영치 활동</a:t>
          </a:r>
          <a:endParaRPr lang="en-US" altLang="ko-KR" sz="1200" b="1" dirty="0" smtClean="0">
            <a:latin typeface="+mn-ea"/>
            <a:ea typeface="+mn-ea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endParaRPr lang="en-US" altLang="ko-KR" sz="1200" b="1" dirty="0" smtClean="0">
            <a:latin typeface="+mn-ea"/>
            <a:ea typeface="+mn-ea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endParaRPr lang="en-US" altLang="ko-KR" sz="1200" b="1" dirty="0" smtClean="0">
            <a:latin typeface="+mn-ea"/>
            <a:ea typeface="+mn-ea"/>
          </a:endParaRPr>
        </a:p>
        <a:p>
          <a:pPr latinLnBrk="1">
            <a:lnSpc>
              <a:spcPct val="100000"/>
            </a:lnSpc>
            <a:spcAft>
              <a:spcPts val="0"/>
            </a:spcAft>
          </a:pPr>
          <a:endParaRPr lang="ko-KR" altLang="en-US" sz="1200" b="1" dirty="0">
            <a:latin typeface="+mn-ea"/>
            <a:ea typeface="+mn-ea"/>
          </a:endParaRPr>
        </a:p>
      </dgm:t>
    </dgm:pt>
    <dgm:pt modelId="{0549DC3D-BA0A-4FB7-90B0-4B205466D9EF}" type="parTrans" cxnId="{F1179E03-A9B6-4566-8896-1B81334D77E6}">
      <dgm:prSet/>
      <dgm:spPr/>
      <dgm:t>
        <a:bodyPr/>
        <a:lstStyle/>
        <a:p>
          <a:pPr latinLnBrk="1"/>
          <a:endParaRPr lang="ko-KR" altLang="en-US"/>
        </a:p>
      </dgm:t>
    </dgm:pt>
    <dgm:pt modelId="{B35A28F4-70DF-49A1-A9FA-98A2F50B2249}" type="sibTrans" cxnId="{F1179E03-A9B6-4566-8896-1B81334D77E6}">
      <dgm:prSet/>
      <dgm:spPr/>
      <dgm:t>
        <a:bodyPr/>
        <a:lstStyle/>
        <a:p>
          <a:pPr latinLnBrk="1"/>
          <a:endParaRPr lang="ko-KR" altLang="en-US"/>
        </a:p>
      </dgm:t>
    </dgm:pt>
    <dgm:pt modelId="{45EB66CA-F58C-47C0-9075-2DB92778058E}">
      <dgm:prSet phldrT="[텍스트]" custT="1"/>
      <dgm:spPr/>
      <dgm:t>
        <a:bodyPr/>
        <a:lstStyle/>
        <a:p>
          <a:pPr latinLnBrk="1"/>
          <a:r>
            <a:rPr lang="ko-KR" altLang="en-US" sz="1600" b="1" dirty="0" smtClean="0">
              <a:latin typeface="+mn-ea"/>
              <a:ea typeface="+mn-ea"/>
            </a:rPr>
            <a:t>자동차 등록 민원 취득세 신고</a:t>
          </a:r>
          <a:endParaRPr lang="ko-KR" altLang="en-US" sz="1600" b="1" dirty="0">
            <a:latin typeface="+mn-ea"/>
            <a:ea typeface="+mn-ea"/>
          </a:endParaRPr>
        </a:p>
      </dgm:t>
    </dgm:pt>
    <dgm:pt modelId="{B48B7F25-F611-4C35-8403-89BD06BAD952}" type="parTrans" cxnId="{2573C0E9-5AE1-42AA-BE94-41167A5B8713}">
      <dgm:prSet/>
      <dgm:spPr/>
      <dgm:t>
        <a:bodyPr/>
        <a:lstStyle/>
        <a:p>
          <a:pPr latinLnBrk="1"/>
          <a:endParaRPr lang="ko-KR" altLang="en-US"/>
        </a:p>
      </dgm:t>
    </dgm:pt>
    <dgm:pt modelId="{84158BFC-DAE4-410F-9470-2B67832B6607}" type="sibTrans" cxnId="{2573C0E9-5AE1-42AA-BE94-41167A5B8713}">
      <dgm:prSet/>
      <dgm:spPr/>
      <dgm:t>
        <a:bodyPr/>
        <a:lstStyle/>
        <a:p>
          <a:pPr latinLnBrk="1"/>
          <a:endParaRPr lang="ko-KR" altLang="en-US"/>
        </a:p>
      </dgm:t>
    </dgm:pt>
    <dgm:pt modelId="{1B720711-DE49-443B-BAC1-8EAFBB0B9C3D}">
      <dgm:prSet phldrT="[텍스트]" custT="1"/>
      <dgm:spPr/>
      <dgm:t>
        <a:bodyPr/>
        <a:lstStyle/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- </a:t>
          </a:r>
          <a:r>
            <a:rPr lang="ko-KR" altLang="en-US" sz="1200" b="1" dirty="0" smtClean="0">
              <a:latin typeface="+mn-ea"/>
              <a:ea typeface="+mn-ea"/>
            </a:rPr>
            <a:t>취득 유형에 따른 과세 </a:t>
          </a:r>
          <a:r>
            <a:rPr lang="ko-KR" altLang="en-US" sz="1200" b="1" dirty="0" err="1" smtClean="0">
              <a:latin typeface="+mn-ea"/>
              <a:ea typeface="+mn-ea"/>
            </a:rPr>
            <a:t>표준액</a:t>
          </a:r>
          <a:r>
            <a:rPr lang="ko-KR" altLang="en-US" sz="1200" b="1" dirty="0" smtClean="0">
              <a:latin typeface="+mn-ea"/>
              <a:ea typeface="+mn-ea"/>
            </a:rPr>
            <a:t> 및 세율 적용</a:t>
          </a:r>
          <a:endParaRPr lang="en-US" altLang="ko-KR" sz="12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- </a:t>
          </a:r>
          <a:r>
            <a:rPr lang="ko-KR" altLang="en-US" sz="1200" b="1" dirty="0" smtClean="0">
              <a:latin typeface="+mn-ea"/>
              <a:ea typeface="+mn-ea"/>
            </a:rPr>
            <a:t>장애인</a:t>
          </a:r>
          <a:r>
            <a:rPr lang="en-US" altLang="ko-KR" sz="1200" b="1" dirty="0" smtClean="0">
              <a:latin typeface="+mn-ea"/>
              <a:ea typeface="+mn-ea"/>
            </a:rPr>
            <a:t>, </a:t>
          </a:r>
          <a:r>
            <a:rPr lang="ko-KR" altLang="en-US" sz="1200" b="1" dirty="0" smtClean="0">
              <a:latin typeface="+mn-ea"/>
              <a:ea typeface="+mn-ea"/>
            </a:rPr>
            <a:t>국가유공자</a:t>
          </a:r>
          <a:r>
            <a:rPr lang="en-US" altLang="ko-KR" sz="1200" b="1" dirty="0" smtClean="0">
              <a:latin typeface="+mn-ea"/>
              <a:ea typeface="+mn-ea"/>
            </a:rPr>
            <a:t>, </a:t>
          </a:r>
          <a:r>
            <a:rPr lang="ko-KR" altLang="en-US" sz="1200" b="1" dirty="0" smtClean="0">
              <a:latin typeface="+mn-ea"/>
              <a:ea typeface="+mn-ea"/>
            </a:rPr>
            <a:t>다자녀</a:t>
          </a:r>
          <a:r>
            <a:rPr lang="en-US" altLang="ko-KR" sz="1200" b="1" dirty="0" smtClean="0">
              <a:latin typeface="+mn-ea"/>
              <a:ea typeface="+mn-ea"/>
            </a:rPr>
            <a:t>, </a:t>
          </a:r>
          <a:r>
            <a:rPr lang="ko-KR" altLang="en-US" sz="1200" b="1" dirty="0" smtClean="0">
              <a:latin typeface="+mn-ea"/>
              <a:ea typeface="+mn-ea"/>
            </a:rPr>
            <a:t>매매용 등 감면 </a:t>
          </a:r>
          <a:endParaRPr lang="en-US" altLang="ko-KR" sz="12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r>
            <a:rPr lang="en-US" altLang="ko-KR" sz="1200" b="1" dirty="0" smtClean="0">
              <a:latin typeface="+mn-ea"/>
              <a:ea typeface="+mn-ea"/>
            </a:rPr>
            <a:t>   </a:t>
          </a:r>
          <a:r>
            <a:rPr lang="ko-KR" altLang="en-US" sz="1200" b="1" dirty="0" smtClean="0">
              <a:latin typeface="+mn-ea"/>
              <a:ea typeface="+mn-ea"/>
            </a:rPr>
            <a:t>차량 안내 및 사후 관리 철저</a:t>
          </a:r>
          <a:endParaRPr lang="en-US" altLang="ko-KR" sz="1200" b="1" dirty="0" smtClean="0">
            <a:latin typeface="+mn-ea"/>
            <a:ea typeface="+mn-ea"/>
          </a:endParaRPr>
        </a:p>
        <a:p>
          <a:pPr algn="l" latinLnBrk="1">
            <a:lnSpc>
              <a:spcPct val="100000"/>
            </a:lnSpc>
            <a:spcAft>
              <a:spcPts val="0"/>
            </a:spcAft>
          </a:pPr>
          <a:endParaRPr lang="en-US" altLang="ko-KR" sz="1200" b="1" dirty="0" smtClean="0">
            <a:latin typeface="+mn-ea"/>
            <a:ea typeface="+mn-ea"/>
          </a:endParaRPr>
        </a:p>
      </dgm:t>
    </dgm:pt>
    <dgm:pt modelId="{C82C267F-7692-4762-9869-F5DC607FEE1A}" type="parTrans" cxnId="{279F93FC-1D9F-4483-BF9F-5E41E7CFAA9D}">
      <dgm:prSet/>
      <dgm:spPr/>
      <dgm:t>
        <a:bodyPr/>
        <a:lstStyle/>
        <a:p>
          <a:pPr latinLnBrk="1"/>
          <a:endParaRPr lang="ko-KR" altLang="en-US"/>
        </a:p>
      </dgm:t>
    </dgm:pt>
    <dgm:pt modelId="{B648305F-F6BF-4C06-9F1C-AA74DA926907}" type="sibTrans" cxnId="{279F93FC-1D9F-4483-BF9F-5E41E7CFAA9D}">
      <dgm:prSet/>
      <dgm:spPr/>
      <dgm:t>
        <a:bodyPr/>
        <a:lstStyle/>
        <a:p>
          <a:pPr latinLnBrk="1"/>
          <a:endParaRPr lang="ko-KR" altLang="en-US"/>
        </a:p>
      </dgm:t>
    </dgm:pt>
    <dgm:pt modelId="{7F3622D5-7F35-46EC-8139-3DFDFED38A25}">
      <dgm:prSet/>
      <dgm:spPr/>
      <dgm:t>
        <a:bodyPr/>
        <a:lstStyle/>
        <a:p>
          <a:pPr latinLnBrk="1">
            <a:lnSpc>
              <a:spcPct val="100000"/>
            </a:lnSpc>
            <a:spcAft>
              <a:spcPct val="15000"/>
            </a:spcAft>
          </a:pPr>
          <a:endParaRPr lang="ko-KR" altLang="en-US" sz="700" dirty="0">
            <a:latin typeface="경기천년바탕 Regular" panose="02020503020101020101" pitchFamily="18" charset="-127"/>
            <a:ea typeface="경기천년바탕 Regular" panose="02020503020101020101" pitchFamily="18" charset="-127"/>
          </a:endParaRPr>
        </a:p>
      </dgm:t>
    </dgm:pt>
    <dgm:pt modelId="{3FC45149-1384-4BAA-8E5D-099069E0FC29}" type="parTrans" cxnId="{7C7D1737-8D0F-47EA-824E-4891384F37F8}">
      <dgm:prSet/>
      <dgm:spPr/>
      <dgm:t>
        <a:bodyPr/>
        <a:lstStyle/>
        <a:p>
          <a:pPr latinLnBrk="1"/>
          <a:endParaRPr lang="ko-KR" altLang="en-US"/>
        </a:p>
      </dgm:t>
    </dgm:pt>
    <dgm:pt modelId="{99F83C77-535F-45BC-8641-353E5A48118A}" type="sibTrans" cxnId="{7C7D1737-8D0F-47EA-824E-4891384F37F8}">
      <dgm:prSet/>
      <dgm:spPr/>
      <dgm:t>
        <a:bodyPr/>
        <a:lstStyle/>
        <a:p>
          <a:pPr latinLnBrk="1"/>
          <a:endParaRPr lang="ko-KR" altLang="en-US"/>
        </a:p>
      </dgm:t>
    </dgm:pt>
    <dgm:pt modelId="{06A31CD5-D4DA-461D-A207-A78AD475E576}">
      <dgm:prSet/>
      <dgm:spPr/>
      <dgm:t>
        <a:bodyPr/>
        <a:lstStyle/>
        <a:p>
          <a:pPr latinLnBrk="1">
            <a:lnSpc>
              <a:spcPct val="150000"/>
            </a:lnSpc>
            <a:spcAft>
              <a:spcPct val="15000"/>
            </a:spcAft>
          </a:pPr>
          <a:endParaRPr lang="ko-KR" altLang="en-US" sz="700" dirty="0">
            <a:latin typeface="경기천년바탕 Regular" panose="02020503020101020101" pitchFamily="18" charset="-127"/>
            <a:ea typeface="경기천년바탕 Regular" panose="02020503020101020101" pitchFamily="18" charset="-127"/>
          </a:endParaRPr>
        </a:p>
      </dgm:t>
    </dgm:pt>
    <dgm:pt modelId="{350003EA-C207-4C71-A508-886306D2F1B2}" type="parTrans" cxnId="{6FA09C23-97C8-443E-9D6F-0C24BCEF84CB}">
      <dgm:prSet/>
      <dgm:spPr/>
      <dgm:t>
        <a:bodyPr/>
        <a:lstStyle/>
        <a:p>
          <a:pPr latinLnBrk="1"/>
          <a:endParaRPr lang="ko-KR" altLang="en-US"/>
        </a:p>
      </dgm:t>
    </dgm:pt>
    <dgm:pt modelId="{A430C4D8-1B5A-4C21-B720-43CE502BEDF8}" type="sibTrans" cxnId="{6FA09C23-97C8-443E-9D6F-0C24BCEF84CB}">
      <dgm:prSet/>
      <dgm:spPr/>
      <dgm:t>
        <a:bodyPr/>
        <a:lstStyle/>
        <a:p>
          <a:pPr latinLnBrk="1"/>
          <a:endParaRPr lang="ko-KR" altLang="en-US"/>
        </a:p>
      </dgm:t>
    </dgm:pt>
    <dgm:pt modelId="{CBC1F2DD-1412-4ADA-ADE1-FE2BA7A6F68D}">
      <dgm:prSet/>
      <dgm:spPr/>
      <dgm:t>
        <a:bodyPr/>
        <a:lstStyle/>
        <a:p>
          <a:pPr latinLnBrk="1">
            <a:lnSpc>
              <a:spcPct val="90000"/>
            </a:lnSpc>
            <a:spcAft>
              <a:spcPct val="15000"/>
            </a:spcAft>
          </a:pPr>
          <a:endParaRPr lang="ko-KR" altLang="en-US" sz="700" dirty="0">
            <a:latin typeface="경기천년바탕 Regular" panose="02020503020101020101" pitchFamily="18" charset="-127"/>
            <a:ea typeface="경기천년바탕 Regular" panose="02020503020101020101" pitchFamily="18" charset="-127"/>
          </a:endParaRPr>
        </a:p>
      </dgm:t>
    </dgm:pt>
    <dgm:pt modelId="{5A3F4693-D1E9-4421-BE01-D917A8E4D8EE}" type="parTrans" cxnId="{AD93F07C-5E87-4A52-97FE-610C08461853}">
      <dgm:prSet/>
      <dgm:spPr/>
      <dgm:t>
        <a:bodyPr/>
        <a:lstStyle/>
        <a:p>
          <a:pPr latinLnBrk="1"/>
          <a:endParaRPr lang="ko-KR" altLang="en-US"/>
        </a:p>
      </dgm:t>
    </dgm:pt>
    <dgm:pt modelId="{4A3AEF78-1B88-4032-BC0E-49D30E3FEA63}" type="sibTrans" cxnId="{AD93F07C-5E87-4A52-97FE-610C08461853}">
      <dgm:prSet/>
      <dgm:spPr/>
      <dgm:t>
        <a:bodyPr/>
        <a:lstStyle/>
        <a:p>
          <a:pPr latinLnBrk="1"/>
          <a:endParaRPr lang="ko-KR" altLang="en-US"/>
        </a:p>
      </dgm:t>
    </dgm:pt>
    <dgm:pt modelId="{5EF5DE20-0522-4D37-AE14-904DA09082BF}" type="pres">
      <dgm:prSet presAssocID="{4FE833AF-6112-415B-A50B-BA2EF93D086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AF04857-F4F9-41CF-9EEC-D443CC724748}" type="pres">
      <dgm:prSet presAssocID="{FF64C5E2-7653-401E-BD9F-3DE71BEC7E2C}" presName="compNode" presStyleCnt="0"/>
      <dgm:spPr/>
    </dgm:pt>
    <dgm:pt modelId="{2EA570D0-A359-4620-AD0E-C84255B53C1C}" type="pres">
      <dgm:prSet presAssocID="{FF64C5E2-7653-401E-BD9F-3DE71BEC7E2C}" presName="aNode" presStyleLbl="bgShp" presStyleIdx="0" presStyleCnt="2" custScaleX="124206" custLinFactNeighborX="-5881"/>
      <dgm:spPr/>
      <dgm:t>
        <a:bodyPr/>
        <a:lstStyle/>
        <a:p>
          <a:pPr latinLnBrk="1"/>
          <a:endParaRPr lang="ko-KR" altLang="en-US"/>
        </a:p>
      </dgm:t>
    </dgm:pt>
    <dgm:pt modelId="{88423323-9210-4CED-9A5E-FFB5ABB36F33}" type="pres">
      <dgm:prSet presAssocID="{FF64C5E2-7653-401E-BD9F-3DE71BEC7E2C}" presName="textNode" presStyleLbl="bgShp" presStyleIdx="0" presStyleCnt="2"/>
      <dgm:spPr/>
      <dgm:t>
        <a:bodyPr/>
        <a:lstStyle/>
        <a:p>
          <a:pPr latinLnBrk="1"/>
          <a:endParaRPr lang="ko-KR" altLang="en-US"/>
        </a:p>
      </dgm:t>
    </dgm:pt>
    <dgm:pt modelId="{902F1F4A-3226-4DFA-8DD3-42609604EBD4}" type="pres">
      <dgm:prSet presAssocID="{FF64C5E2-7653-401E-BD9F-3DE71BEC7E2C}" presName="compChildNode" presStyleCnt="0"/>
      <dgm:spPr/>
    </dgm:pt>
    <dgm:pt modelId="{37223487-5770-4B82-9C19-0A5C142B0D2B}" type="pres">
      <dgm:prSet presAssocID="{FF64C5E2-7653-401E-BD9F-3DE71BEC7E2C}" presName="theInnerList" presStyleCnt="0"/>
      <dgm:spPr/>
    </dgm:pt>
    <dgm:pt modelId="{B3EBFC5F-5F10-4EE4-A20B-AFF6F45DE2CA}" type="pres">
      <dgm:prSet presAssocID="{3D8172BC-0FAF-4901-B294-58612F677404}" presName="childNode" presStyleLbl="node1" presStyleIdx="0" presStyleCnt="2" custScaleX="142031" custScaleY="117310" custLinFactNeighborX="-1346" custLinFactNeighborY="-9365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0742A202-25DF-4B71-8848-3658BF60CF5A}" type="pres">
      <dgm:prSet presAssocID="{FF64C5E2-7653-401E-BD9F-3DE71BEC7E2C}" presName="aSpace" presStyleCnt="0"/>
      <dgm:spPr/>
    </dgm:pt>
    <dgm:pt modelId="{D1F1EBE7-C21E-4E42-97FB-058B1209D301}" type="pres">
      <dgm:prSet presAssocID="{45EB66CA-F58C-47C0-9075-2DB92778058E}" presName="compNode" presStyleCnt="0"/>
      <dgm:spPr/>
    </dgm:pt>
    <dgm:pt modelId="{1EDE6FE6-5127-4561-9383-55E8EECCA8DE}" type="pres">
      <dgm:prSet presAssocID="{45EB66CA-F58C-47C0-9075-2DB92778058E}" presName="aNode" presStyleLbl="bgShp" presStyleIdx="1" presStyleCnt="2" custScaleX="113139"/>
      <dgm:spPr/>
      <dgm:t>
        <a:bodyPr/>
        <a:lstStyle/>
        <a:p>
          <a:pPr latinLnBrk="1"/>
          <a:endParaRPr lang="ko-KR" altLang="en-US"/>
        </a:p>
      </dgm:t>
    </dgm:pt>
    <dgm:pt modelId="{C0AE9851-EB49-4A6D-8526-7FB73B843D3E}" type="pres">
      <dgm:prSet presAssocID="{45EB66CA-F58C-47C0-9075-2DB92778058E}" presName="textNode" presStyleLbl="bgShp" presStyleIdx="1" presStyleCnt="2"/>
      <dgm:spPr/>
      <dgm:t>
        <a:bodyPr/>
        <a:lstStyle/>
        <a:p>
          <a:pPr latinLnBrk="1"/>
          <a:endParaRPr lang="ko-KR" altLang="en-US"/>
        </a:p>
      </dgm:t>
    </dgm:pt>
    <dgm:pt modelId="{333693FC-74E6-4122-9A7C-37D96D87EFA1}" type="pres">
      <dgm:prSet presAssocID="{45EB66CA-F58C-47C0-9075-2DB92778058E}" presName="compChildNode" presStyleCnt="0"/>
      <dgm:spPr/>
    </dgm:pt>
    <dgm:pt modelId="{8750F97A-71CB-4CDD-A2D8-2DEF811EA902}" type="pres">
      <dgm:prSet presAssocID="{45EB66CA-F58C-47C0-9075-2DB92778058E}" presName="theInnerList" presStyleCnt="0"/>
      <dgm:spPr/>
    </dgm:pt>
    <dgm:pt modelId="{C32DDC9C-8372-4430-840D-BE658E1776FD}" type="pres">
      <dgm:prSet presAssocID="{1B720711-DE49-443B-BAC1-8EAFBB0B9C3D}" presName="childNode" presStyleLbl="node1" presStyleIdx="1" presStyleCnt="2" custScaleX="131543" custScaleY="107453" custLinFactNeighborX="1074" custLinFactNeighborY="-1219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B6CDE718-9299-4DAE-AAA5-0FA844F3E62C}" type="presOf" srcId="{1B720711-DE49-443B-BAC1-8EAFBB0B9C3D}" destId="{C32DDC9C-8372-4430-840D-BE658E1776FD}" srcOrd="0" destOrd="0" presId="urn:microsoft.com/office/officeart/2005/8/layout/lProcess2"/>
    <dgm:cxn modelId="{57845448-88E1-43CB-86DE-4D4E34BDC84B}" type="presOf" srcId="{45EB66CA-F58C-47C0-9075-2DB92778058E}" destId="{1EDE6FE6-5127-4561-9383-55E8EECCA8DE}" srcOrd="0" destOrd="0" presId="urn:microsoft.com/office/officeart/2005/8/layout/lProcess2"/>
    <dgm:cxn modelId="{1D3224D0-82F5-4629-994F-87424BD0F9A2}" type="presOf" srcId="{3D8172BC-0FAF-4901-B294-58612F677404}" destId="{B3EBFC5F-5F10-4EE4-A20B-AFF6F45DE2CA}" srcOrd="0" destOrd="0" presId="urn:microsoft.com/office/officeart/2005/8/layout/lProcess2"/>
    <dgm:cxn modelId="{1B097773-13E0-4A47-8145-219D629755CA}" type="presOf" srcId="{CBC1F2DD-1412-4ADA-ADE1-FE2BA7A6F68D}" destId="{B3EBFC5F-5F10-4EE4-A20B-AFF6F45DE2CA}" srcOrd="0" destOrd="3" presId="urn:microsoft.com/office/officeart/2005/8/layout/lProcess2"/>
    <dgm:cxn modelId="{279F93FC-1D9F-4483-BF9F-5E41E7CFAA9D}" srcId="{45EB66CA-F58C-47C0-9075-2DB92778058E}" destId="{1B720711-DE49-443B-BAC1-8EAFBB0B9C3D}" srcOrd="0" destOrd="0" parTransId="{C82C267F-7692-4762-9869-F5DC607FEE1A}" sibTransId="{B648305F-F6BF-4C06-9F1C-AA74DA926907}"/>
    <dgm:cxn modelId="{D39D37A1-B18D-498A-A878-8E01D1C6D426}" type="presOf" srcId="{45EB66CA-F58C-47C0-9075-2DB92778058E}" destId="{C0AE9851-EB49-4A6D-8526-7FB73B843D3E}" srcOrd="1" destOrd="0" presId="urn:microsoft.com/office/officeart/2005/8/layout/lProcess2"/>
    <dgm:cxn modelId="{629EB5F6-8FE9-4F62-A77A-9C14A80D51A4}" type="presOf" srcId="{FF64C5E2-7653-401E-BD9F-3DE71BEC7E2C}" destId="{88423323-9210-4CED-9A5E-FFB5ABB36F33}" srcOrd="1" destOrd="0" presId="urn:microsoft.com/office/officeart/2005/8/layout/lProcess2"/>
    <dgm:cxn modelId="{72B24825-9AC0-4C1F-9911-446C72662161}" type="presOf" srcId="{7F3622D5-7F35-46EC-8139-3DFDFED38A25}" destId="{B3EBFC5F-5F10-4EE4-A20B-AFF6F45DE2CA}" srcOrd="0" destOrd="1" presId="urn:microsoft.com/office/officeart/2005/8/layout/lProcess2"/>
    <dgm:cxn modelId="{F1179E03-A9B6-4566-8896-1B81334D77E6}" srcId="{FF64C5E2-7653-401E-BD9F-3DE71BEC7E2C}" destId="{3D8172BC-0FAF-4901-B294-58612F677404}" srcOrd="0" destOrd="0" parTransId="{0549DC3D-BA0A-4FB7-90B0-4B205466D9EF}" sibTransId="{B35A28F4-70DF-49A1-A9FA-98A2F50B2249}"/>
    <dgm:cxn modelId="{EB543BBA-E330-4FE7-968D-A9A65CB2FD6F}" type="presOf" srcId="{06A31CD5-D4DA-461D-A207-A78AD475E576}" destId="{B3EBFC5F-5F10-4EE4-A20B-AFF6F45DE2CA}" srcOrd="0" destOrd="2" presId="urn:microsoft.com/office/officeart/2005/8/layout/lProcess2"/>
    <dgm:cxn modelId="{7C7D1737-8D0F-47EA-824E-4891384F37F8}" srcId="{3D8172BC-0FAF-4901-B294-58612F677404}" destId="{7F3622D5-7F35-46EC-8139-3DFDFED38A25}" srcOrd="0" destOrd="0" parTransId="{3FC45149-1384-4BAA-8E5D-099069E0FC29}" sibTransId="{99F83C77-535F-45BC-8641-353E5A48118A}"/>
    <dgm:cxn modelId="{2573C0E9-5AE1-42AA-BE94-41167A5B8713}" srcId="{4FE833AF-6112-415B-A50B-BA2EF93D0865}" destId="{45EB66CA-F58C-47C0-9075-2DB92778058E}" srcOrd="1" destOrd="0" parTransId="{B48B7F25-F611-4C35-8403-89BD06BAD952}" sibTransId="{84158BFC-DAE4-410F-9470-2B67832B6607}"/>
    <dgm:cxn modelId="{CC434BD1-5206-4DAF-8D63-B6C8EB244682}" type="presOf" srcId="{FF64C5E2-7653-401E-BD9F-3DE71BEC7E2C}" destId="{2EA570D0-A359-4620-AD0E-C84255B53C1C}" srcOrd="0" destOrd="0" presId="urn:microsoft.com/office/officeart/2005/8/layout/lProcess2"/>
    <dgm:cxn modelId="{AD93F07C-5E87-4A52-97FE-610C08461853}" srcId="{3D8172BC-0FAF-4901-B294-58612F677404}" destId="{CBC1F2DD-1412-4ADA-ADE1-FE2BA7A6F68D}" srcOrd="2" destOrd="0" parTransId="{5A3F4693-D1E9-4421-BE01-D917A8E4D8EE}" sibTransId="{4A3AEF78-1B88-4032-BC0E-49D30E3FEA63}"/>
    <dgm:cxn modelId="{3A9FDDA7-5E7C-43C4-AD4E-25B8E29E0687}" type="presOf" srcId="{4FE833AF-6112-415B-A50B-BA2EF93D0865}" destId="{5EF5DE20-0522-4D37-AE14-904DA09082BF}" srcOrd="0" destOrd="0" presId="urn:microsoft.com/office/officeart/2005/8/layout/lProcess2"/>
    <dgm:cxn modelId="{3F9EDA69-8EE4-4077-8FD2-BCA28575C1A9}" srcId="{4FE833AF-6112-415B-A50B-BA2EF93D0865}" destId="{FF64C5E2-7653-401E-BD9F-3DE71BEC7E2C}" srcOrd="0" destOrd="0" parTransId="{8E982CF6-09A2-4D66-80EE-E54A0C1F0B11}" sibTransId="{3D59C9B2-C410-47B5-98E3-C58174103AF9}"/>
    <dgm:cxn modelId="{6FA09C23-97C8-443E-9D6F-0C24BCEF84CB}" srcId="{3D8172BC-0FAF-4901-B294-58612F677404}" destId="{06A31CD5-D4DA-461D-A207-A78AD475E576}" srcOrd="1" destOrd="0" parTransId="{350003EA-C207-4C71-A508-886306D2F1B2}" sibTransId="{A430C4D8-1B5A-4C21-B720-43CE502BEDF8}"/>
    <dgm:cxn modelId="{48C5313B-613E-45AC-A779-8F8D770AF18E}" type="presParOf" srcId="{5EF5DE20-0522-4D37-AE14-904DA09082BF}" destId="{2AF04857-F4F9-41CF-9EEC-D443CC724748}" srcOrd="0" destOrd="0" presId="urn:microsoft.com/office/officeart/2005/8/layout/lProcess2"/>
    <dgm:cxn modelId="{F2C43B7E-8736-4D67-A64F-8BCC87CA14F3}" type="presParOf" srcId="{2AF04857-F4F9-41CF-9EEC-D443CC724748}" destId="{2EA570D0-A359-4620-AD0E-C84255B53C1C}" srcOrd="0" destOrd="0" presId="urn:microsoft.com/office/officeart/2005/8/layout/lProcess2"/>
    <dgm:cxn modelId="{31FE353C-7103-4860-B8C0-A8B0E2B8EF51}" type="presParOf" srcId="{2AF04857-F4F9-41CF-9EEC-D443CC724748}" destId="{88423323-9210-4CED-9A5E-FFB5ABB36F33}" srcOrd="1" destOrd="0" presId="urn:microsoft.com/office/officeart/2005/8/layout/lProcess2"/>
    <dgm:cxn modelId="{3A9E105E-98DB-4438-B030-BC7596353723}" type="presParOf" srcId="{2AF04857-F4F9-41CF-9EEC-D443CC724748}" destId="{902F1F4A-3226-4DFA-8DD3-42609604EBD4}" srcOrd="2" destOrd="0" presId="urn:microsoft.com/office/officeart/2005/8/layout/lProcess2"/>
    <dgm:cxn modelId="{BCAF5307-8E5B-4716-AA59-425EF70F4374}" type="presParOf" srcId="{902F1F4A-3226-4DFA-8DD3-42609604EBD4}" destId="{37223487-5770-4B82-9C19-0A5C142B0D2B}" srcOrd="0" destOrd="0" presId="urn:microsoft.com/office/officeart/2005/8/layout/lProcess2"/>
    <dgm:cxn modelId="{346EA905-23F0-4C01-A167-E6C003AE746A}" type="presParOf" srcId="{37223487-5770-4B82-9C19-0A5C142B0D2B}" destId="{B3EBFC5F-5F10-4EE4-A20B-AFF6F45DE2CA}" srcOrd="0" destOrd="0" presId="urn:microsoft.com/office/officeart/2005/8/layout/lProcess2"/>
    <dgm:cxn modelId="{591502BC-6CAD-4321-843C-1848FBB96DDB}" type="presParOf" srcId="{5EF5DE20-0522-4D37-AE14-904DA09082BF}" destId="{0742A202-25DF-4B71-8848-3658BF60CF5A}" srcOrd="1" destOrd="0" presId="urn:microsoft.com/office/officeart/2005/8/layout/lProcess2"/>
    <dgm:cxn modelId="{83747F89-01E9-490C-B237-8C6AFD12EA15}" type="presParOf" srcId="{5EF5DE20-0522-4D37-AE14-904DA09082BF}" destId="{D1F1EBE7-C21E-4E42-97FB-058B1209D301}" srcOrd="2" destOrd="0" presId="urn:microsoft.com/office/officeart/2005/8/layout/lProcess2"/>
    <dgm:cxn modelId="{9BBFF8AE-6881-4FDB-A21B-6AE7050F307B}" type="presParOf" srcId="{D1F1EBE7-C21E-4E42-97FB-058B1209D301}" destId="{1EDE6FE6-5127-4561-9383-55E8EECCA8DE}" srcOrd="0" destOrd="0" presId="urn:microsoft.com/office/officeart/2005/8/layout/lProcess2"/>
    <dgm:cxn modelId="{FCA6E989-8667-4077-BB3C-AE88113B7038}" type="presParOf" srcId="{D1F1EBE7-C21E-4E42-97FB-058B1209D301}" destId="{C0AE9851-EB49-4A6D-8526-7FB73B843D3E}" srcOrd="1" destOrd="0" presId="urn:microsoft.com/office/officeart/2005/8/layout/lProcess2"/>
    <dgm:cxn modelId="{7638A808-B67C-4D9D-A25B-EB63589BBDF2}" type="presParOf" srcId="{D1F1EBE7-C21E-4E42-97FB-058B1209D301}" destId="{333693FC-74E6-4122-9A7C-37D96D87EFA1}" srcOrd="2" destOrd="0" presId="urn:microsoft.com/office/officeart/2005/8/layout/lProcess2"/>
    <dgm:cxn modelId="{C79CC619-F797-4338-8EC4-DEA03CC90773}" type="presParOf" srcId="{333693FC-74E6-4122-9A7C-37D96D87EFA1}" destId="{8750F97A-71CB-4CDD-A2D8-2DEF811EA902}" srcOrd="0" destOrd="0" presId="urn:microsoft.com/office/officeart/2005/8/layout/lProcess2"/>
    <dgm:cxn modelId="{58107343-5D57-48CA-AA17-27647885F755}" type="presParOf" srcId="{8750F97A-71CB-4CDD-A2D8-2DEF811EA902}" destId="{C32DDC9C-8372-4430-840D-BE658E1776FD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A570D0-A359-4620-AD0E-C84255B53C1C}">
      <dsp:nvSpPr>
        <dsp:cNvPr id="0" name=""/>
        <dsp:cNvSpPr/>
      </dsp:nvSpPr>
      <dsp:spPr>
        <a:xfrm>
          <a:off x="0" y="0"/>
          <a:ext cx="4065099" cy="17917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smtClean="0">
              <a:latin typeface="+mn-ea"/>
              <a:ea typeface="+mn-ea"/>
            </a:rPr>
            <a:t>과태료 발생 최소화 및 체납액 징수 활동</a:t>
          </a:r>
          <a:endParaRPr lang="ko-KR" altLang="en-US" sz="1600" b="1" kern="1200" dirty="0">
            <a:latin typeface="+mn-ea"/>
            <a:ea typeface="+mn-ea"/>
          </a:endParaRPr>
        </a:p>
      </dsp:txBody>
      <dsp:txXfrm>
        <a:off x="0" y="0"/>
        <a:ext cx="4065099" cy="537510"/>
      </dsp:txXfrm>
    </dsp:sp>
    <dsp:sp modelId="{B3EBFC5F-5F10-4EE4-A20B-AFF6F45DE2CA}">
      <dsp:nvSpPr>
        <dsp:cNvPr id="0" name=""/>
        <dsp:cNvSpPr/>
      </dsp:nvSpPr>
      <dsp:spPr>
        <a:xfrm>
          <a:off x="140057" y="445235"/>
          <a:ext cx="3718790" cy="116340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t" anchorCtr="0">
          <a:noAutofit/>
        </a:bodyPr>
        <a:lstStyle/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- </a:t>
          </a:r>
          <a:r>
            <a:rPr lang="ko-KR" altLang="en-US" sz="1200" b="1" kern="1200" dirty="0" smtClean="0">
              <a:latin typeface="+mn-ea"/>
              <a:ea typeface="+mn-ea"/>
            </a:rPr>
            <a:t>안내 서비스 강화로 보험 </a:t>
          </a:r>
          <a:r>
            <a:rPr lang="en-US" altLang="ko-KR" sz="1200" b="0" kern="1200" dirty="0" smtClean="0">
              <a:latin typeface="+mn-ea"/>
              <a:ea typeface="+mn-ea"/>
            </a:rPr>
            <a:t>·</a:t>
          </a:r>
          <a:r>
            <a:rPr lang="ko-KR" altLang="en-US" sz="1200" b="1" kern="1200" dirty="0" smtClean="0">
              <a:latin typeface="+mn-ea"/>
              <a:ea typeface="+mn-ea"/>
            </a:rPr>
            <a:t> 검사 이행 촉구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- </a:t>
          </a:r>
          <a:r>
            <a:rPr lang="ko-KR" altLang="en-US" sz="1200" b="1" kern="1200" dirty="0" smtClean="0">
              <a:latin typeface="+mn-ea"/>
              <a:ea typeface="+mn-ea"/>
            </a:rPr>
            <a:t>보험 </a:t>
          </a:r>
          <a:r>
            <a:rPr lang="en-US" altLang="ko-KR" sz="1200" b="0" kern="1200" dirty="0" smtClean="0">
              <a:latin typeface="+mn-ea"/>
              <a:ea typeface="+mn-ea"/>
            </a:rPr>
            <a:t>· </a:t>
          </a:r>
          <a:r>
            <a:rPr lang="ko-KR" altLang="en-US" sz="1200" b="1" kern="1200" dirty="0" smtClean="0">
              <a:latin typeface="+mn-ea"/>
              <a:ea typeface="+mn-ea"/>
            </a:rPr>
            <a:t>검사 의무사항 관련 홍보물 제작 및 배부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- </a:t>
          </a:r>
          <a:r>
            <a:rPr lang="ko-KR" altLang="en-US" sz="1200" b="1" kern="1200" dirty="0" smtClean="0">
              <a:latin typeface="+mn-ea"/>
              <a:ea typeface="+mn-ea"/>
            </a:rPr>
            <a:t>신속한 채권 확보를 위한 수시 재산 조회 및 압류 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- </a:t>
          </a:r>
          <a:r>
            <a:rPr lang="ko-KR" altLang="en-US" sz="1200" b="1" kern="1200" dirty="0" smtClean="0">
              <a:latin typeface="+mn-ea"/>
              <a:ea typeface="+mn-ea"/>
            </a:rPr>
            <a:t>체납자에 대한 탄력적인 번호판 영치 활동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ko-KR" altLang="en-US" sz="1200" b="1" kern="1200" dirty="0">
            <a:latin typeface="+mn-ea"/>
            <a:ea typeface="+mn-ea"/>
          </a:endParaRPr>
        </a:p>
        <a:p>
          <a:pPr marL="57150" lvl="1" indent="-57150" algn="l" defTabSz="311150" latinLnBrk="1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700" kern="1200" dirty="0">
            <a:latin typeface="경기천년바탕 Regular" panose="02020503020101020101" pitchFamily="18" charset="-127"/>
            <a:ea typeface="경기천년바탕 Regular" panose="02020503020101020101" pitchFamily="18" charset="-127"/>
          </a:endParaRPr>
        </a:p>
        <a:p>
          <a:pPr marL="57150" lvl="1" indent="-57150" algn="l" defTabSz="311150" latinLnBrk="1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700" kern="1200" dirty="0">
            <a:latin typeface="경기천년바탕 Regular" panose="02020503020101020101" pitchFamily="18" charset="-127"/>
            <a:ea typeface="경기천년바탕 Regular" panose="02020503020101020101" pitchFamily="18" charset="-127"/>
          </a:endParaRPr>
        </a:p>
        <a:p>
          <a:pPr marL="57150" lvl="1" indent="-57150" algn="l" defTabSz="311150" latinLnBrk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ko-KR" altLang="en-US" sz="700" kern="1200" dirty="0">
            <a:latin typeface="경기천년바탕 Regular" panose="02020503020101020101" pitchFamily="18" charset="-127"/>
            <a:ea typeface="경기천년바탕 Regular" panose="02020503020101020101" pitchFamily="18" charset="-127"/>
          </a:endParaRPr>
        </a:p>
      </dsp:txBody>
      <dsp:txXfrm>
        <a:off x="174132" y="479310"/>
        <a:ext cx="3650640" cy="1095253"/>
      </dsp:txXfrm>
    </dsp:sp>
    <dsp:sp modelId="{1EDE6FE6-5127-4561-9383-55E8EECCA8DE}">
      <dsp:nvSpPr>
        <dsp:cNvPr id="0" name=""/>
        <dsp:cNvSpPr/>
      </dsp:nvSpPr>
      <dsp:spPr>
        <a:xfrm>
          <a:off x="4312709" y="0"/>
          <a:ext cx="3702890" cy="17917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 smtClean="0">
              <a:latin typeface="+mn-ea"/>
              <a:ea typeface="+mn-ea"/>
            </a:rPr>
            <a:t>자동차 등록 민원 취득세 신고</a:t>
          </a:r>
          <a:endParaRPr lang="ko-KR" altLang="en-US" sz="1600" b="1" kern="1200" dirty="0">
            <a:latin typeface="+mn-ea"/>
            <a:ea typeface="+mn-ea"/>
          </a:endParaRPr>
        </a:p>
      </dsp:txBody>
      <dsp:txXfrm>
        <a:off x="4312709" y="0"/>
        <a:ext cx="3702890" cy="537510"/>
      </dsp:txXfrm>
    </dsp:sp>
    <dsp:sp modelId="{C32DDC9C-8372-4430-840D-BE658E1776FD}">
      <dsp:nvSpPr>
        <dsp:cNvPr id="0" name=""/>
        <dsp:cNvSpPr/>
      </dsp:nvSpPr>
      <dsp:spPr>
        <a:xfrm>
          <a:off x="4470183" y="406078"/>
          <a:ext cx="3444183" cy="11634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22860" rIns="30480" bIns="22860" numCol="1" spcCol="1270" anchor="ctr" anchorCtr="0">
          <a:noAutofit/>
        </a:bodyPr>
        <a:lstStyle/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- </a:t>
          </a:r>
          <a:r>
            <a:rPr lang="ko-KR" altLang="en-US" sz="1200" b="1" kern="1200" dirty="0" smtClean="0">
              <a:latin typeface="+mn-ea"/>
              <a:ea typeface="+mn-ea"/>
            </a:rPr>
            <a:t>취득 유형에 따른 과세 </a:t>
          </a:r>
          <a:r>
            <a:rPr lang="ko-KR" altLang="en-US" sz="1200" b="1" kern="1200" dirty="0" err="1" smtClean="0">
              <a:latin typeface="+mn-ea"/>
              <a:ea typeface="+mn-ea"/>
            </a:rPr>
            <a:t>표준액</a:t>
          </a:r>
          <a:r>
            <a:rPr lang="ko-KR" altLang="en-US" sz="1200" b="1" kern="1200" dirty="0" smtClean="0">
              <a:latin typeface="+mn-ea"/>
              <a:ea typeface="+mn-ea"/>
            </a:rPr>
            <a:t> 및 세율 적용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- </a:t>
          </a:r>
          <a:r>
            <a:rPr lang="ko-KR" altLang="en-US" sz="1200" b="1" kern="1200" dirty="0" smtClean="0">
              <a:latin typeface="+mn-ea"/>
              <a:ea typeface="+mn-ea"/>
            </a:rPr>
            <a:t>장애인</a:t>
          </a:r>
          <a:r>
            <a:rPr lang="en-US" altLang="ko-KR" sz="1200" b="1" kern="1200" dirty="0" smtClean="0">
              <a:latin typeface="+mn-ea"/>
              <a:ea typeface="+mn-ea"/>
            </a:rPr>
            <a:t>, </a:t>
          </a:r>
          <a:r>
            <a:rPr lang="ko-KR" altLang="en-US" sz="1200" b="1" kern="1200" dirty="0" smtClean="0">
              <a:latin typeface="+mn-ea"/>
              <a:ea typeface="+mn-ea"/>
            </a:rPr>
            <a:t>국가유공자</a:t>
          </a:r>
          <a:r>
            <a:rPr lang="en-US" altLang="ko-KR" sz="1200" b="1" kern="1200" dirty="0" smtClean="0">
              <a:latin typeface="+mn-ea"/>
              <a:ea typeface="+mn-ea"/>
            </a:rPr>
            <a:t>, </a:t>
          </a:r>
          <a:r>
            <a:rPr lang="ko-KR" altLang="en-US" sz="1200" b="1" kern="1200" dirty="0" smtClean="0">
              <a:latin typeface="+mn-ea"/>
              <a:ea typeface="+mn-ea"/>
            </a:rPr>
            <a:t>다자녀</a:t>
          </a:r>
          <a:r>
            <a:rPr lang="en-US" altLang="ko-KR" sz="1200" b="1" kern="1200" dirty="0" smtClean="0">
              <a:latin typeface="+mn-ea"/>
              <a:ea typeface="+mn-ea"/>
            </a:rPr>
            <a:t>, </a:t>
          </a:r>
          <a:r>
            <a:rPr lang="ko-KR" altLang="en-US" sz="1200" b="1" kern="1200" dirty="0" smtClean="0">
              <a:latin typeface="+mn-ea"/>
              <a:ea typeface="+mn-ea"/>
            </a:rPr>
            <a:t>매매용 등 감면 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en-US" altLang="ko-KR" sz="1200" b="1" kern="1200" dirty="0" smtClean="0">
              <a:latin typeface="+mn-ea"/>
              <a:ea typeface="+mn-ea"/>
            </a:rPr>
            <a:t>   </a:t>
          </a:r>
          <a:r>
            <a:rPr lang="ko-KR" altLang="en-US" sz="1200" b="1" kern="1200" dirty="0" smtClean="0">
              <a:latin typeface="+mn-ea"/>
              <a:ea typeface="+mn-ea"/>
            </a:rPr>
            <a:t>차량 안내 및 사후 관리 철저</a:t>
          </a:r>
          <a:endParaRPr lang="en-US" altLang="ko-KR" sz="1200" b="1" kern="1200" dirty="0" smtClean="0">
            <a:latin typeface="+mn-ea"/>
            <a:ea typeface="+mn-ea"/>
          </a:endParaRPr>
        </a:p>
        <a:p>
          <a:pPr lvl="0" algn="l" defTabSz="533400" latinLnBrk="1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en-US" altLang="ko-KR" sz="1200" b="1" kern="1200" dirty="0" smtClean="0">
            <a:latin typeface="+mn-ea"/>
            <a:ea typeface="+mn-ea"/>
          </a:endParaRPr>
        </a:p>
      </dsp:txBody>
      <dsp:txXfrm>
        <a:off x="4504258" y="440153"/>
        <a:ext cx="3376033" cy="10952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9" y="3"/>
            <a:ext cx="2946400" cy="49688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3F2453-C4F5-4805-BCF8-AB969F711DE9}" type="datetimeFigureOut">
              <a:rPr lang="ko-KR" altLang="en-US" smtClean="0"/>
              <a:pPr/>
              <a:t>2024-06-07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9" y="9428165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B5063E-3DA7-4406-BC04-839A37EC5B2A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020595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5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2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2024-06-07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87313" y="741363"/>
            <a:ext cx="6623050" cy="37258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2" tIns="46051" rIns="92102" bIns="46051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8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5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428586"/>
            <a:ext cx="2945659" cy="496332"/>
          </a:xfrm>
          <a:prstGeom prst="rect">
            <a:avLst/>
          </a:prstGeom>
        </p:spPr>
        <p:txBody>
          <a:bodyPr vert="horz" lIns="92102" tIns="46051" rIns="92102" bIns="46051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834922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5497">
              <a:defRPr/>
            </a:pPr>
            <a:endParaRPr lang="en-US" altLang="ko-KR" b="1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0854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78432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37150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892900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73580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626622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8</a:t>
            </a:fld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5502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9</a:t>
            </a:fld>
            <a:endParaRPr lang="ko-KR" altLang="en-US" dirty="0"/>
          </a:p>
        </p:txBody>
      </p:sp>
      <p:sp>
        <p:nvSpPr>
          <p:cNvPr id="5" name="슬라이드 노트 개체 틀 2"/>
          <p:cNvSpPr txBox="1">
            <a:spLocks/>
          </p:cNvSpPr>
          <p:nvPr/>
        </p:nvSpPr>
        <p:spPr>
          <a:xfrm>
            <a:off x="679767" y="4731564"/>
            <a:ext cx="5438140" cy="4466987"/>
          </a:xfrm>
          <a:prstGeom prst="rect">
            <a:avLst/>
          </a:prstGeom>
        </p:spPr>
        <p:txBody>
          <a:bodyPr vert="horz" lIns="92102" tIns="46051" rIns="92102" bIns="46051" rtlCol="0">
            <a:normAutofit/>
          </a:bodyPr>
          <a:lstStyle>
            <a:lvl1pPr marL="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60000"/>
              </a:lnSpc>
            </a:pP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2800977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10</a:t>
            </a:fld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89766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8"/>
            <a:ext cx="5438140" cy="4713428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725861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12</a:t>
            </a:fld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064834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936092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890471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49249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16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03911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849546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18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635193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19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503253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20</a:t>
            </a:fld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94449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21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98200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0874304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30099960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24</a:t>
            </a:fld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85039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7" y="4715158"/>
            <a:ext cx="5599389" cy="4466987"/>
          </a:xfrm>
        </p:spPr>
        <p:txBody>
          <a:bodyPr/>
          <a:lstStyle/>
          <a:p>
            <a:pPr fontAlgn="base" latinLnBrk="1"/>
            <a:endParaRPr lang="ko-KR" alt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25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556507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26</a:t>
            </a:fld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850995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87313" y="741363"/>
            <a:ext cx="6623050" cy="3725862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9C5C42-1261-4F9B-8894-8EFF6BD1D427}" type="slidenum">
              <a:rPr lang="ko-KR" altLang="en-US" smtClean="0"/>
              <a:pPr/>
              <a:t>27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318237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6477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473615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426026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7656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047812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54087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6668195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997287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346632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391362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22750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68707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19884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00744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136364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7831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8383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2020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2A00F-4AEB-4F95-874B-4B11B93FD6B0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204630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5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5" r:id="rId3"/>
    <p:sldLayoutId id="2147483725" r:id="rId4"/>
    <p:sldLayoutId id="2147483726" r:id="rId5"/>
    <p:sldLayoutId id="2147483727" r:id="rId6"/>
    <p:sldLayoutId id="2147483728" r:id="rId7"/>
    <p:sldLayoutId id="2147483730" r:id="rId8"/>
    <p:sldLayoutId id="2147483731" r:id="rId9"/>
    <p:sldLayoutId id="2147483732" r:id="rId10"/>
    <p:sldLayoutId id="2147483733" r:id="rId11"/>
    <p:sldLayoutId id="2147483734" r:id="rId12"/>
    <p:sldLayoutId id="2147483735" r:id="rId13"/>
    <p:sldLayoutId id="2147483736" r:id="rId14"/>
    <p:sldLayoutId id="2147483718" r:id="rId15"/>
    <p:sldLayoutId id="2147483719" r:id="rId16"/>
    <p:sldLayoutId id="2147483720" r:id="rId17"/>
    <p:sldLayoutId id="2147483721" r:id="rId18"/>
    <p:sldLayoutId id="2147483722" r:id="rId19"/>
    <p:sldLayoutId id="2147483743" r:id="rId20"/>
    <p:sldLayoutId id="2147483678" r:id="rId21"/>
    <p:sldLayoutId id="2147483685" r:id="rId22"/>
    <p:sldLayoutId id="2147483686" r:id="rId23"/>
    <p:sldLayoutId id="2147483687" r:id="rId24"/>
    <p:sldLayoutId id="2147483688" r:id="rId25"/>
    <p:sldLayoutId id="2147483691" r:id="rId2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586204"/>
          </a:xfrm>
          <a:prstGeom prst="rect">
            <a:avLst/>
          </a:prstGeom>
          <a:pattFill prst="pct5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8" name="자유형 7"/>
          <p:cNvSpPr/>
          <p:nvPr userDrawn="1"/>
        </p:nvSpPr>
        <p:spPr>
          <a:xfrm>
            <a:off x="-7859" y="536784"/>
            <a:ext cx="371870" cy="49420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6736 w 541442"/>
              <a:gd name="connsiteY0" fmla="*/ 0 h 47598"/>
              <a:gd name="connsiteX1" fmla="*/ 541442 w 541442"/>
              <a:gd name="connsiteY1" fmla="*/ 0 h 47598"/>
              <a:gd name="connsiteX2" fmla="*/ 479151 w 541442"/>
              <a:gd name="connsiteY2" fmla="*/ 47428 h 47598"/>
              <a:gd name="connsiteX3" fmla="*/ 0 w 541442"/>
              <a:gd name="connsiteY3" fmla="*/ 47598 h 47598"/>
              <a:gd name="connsiteX4" fmla="*/ 6736 w 541442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79151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  <a:gd name="connsiteX0" fmla="*/ 6736 w 607584"/>
              <a:gd name="connsiteY0" fmla="*/ 0 h 47598"/>
              <a:gd name="connsiteX1" fmla="*/ 607584 w 607584"/>
              <a:gd name="connsiteY1" fmla="*/ 0 h 47598"/>
              <a:gd name="connsiteX2" fmla="*/ 498604 w 607584"/>
              <a:gd name="connsiteY2" fmla="*/ 47428 h 47598"/>
              <a:gd name="connsiteX3" fmla="*/ 0 w 607584"/>
              <a:gd name="connsiteY3" fmla="*/ 47598 h 47598"/>
              <a:gd name="connsiteX4" fmla="*/ 6736 w 607584"/>
              <a:gd name="connsiteY4" fmla="*/ 0 h 47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584" h="47598">
                <a:moveTo>
                  <a:pt x="6736" y="0"/>
                </a:moveTo>
                <a:lnTo>
                  <a:pt x="607584" y="0"/>
                </a:lnTo>
                <a:lnTo>
                  <a:pt x="498604" y="47428"/>
                </a:lnTo>
                <a:lnTo>
                  <a:pt x="0" y="47598"/>
                </a:lnTo>
                <a:lnTo>
                  <a:pt x="6736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9" name="자유형 8"/>
          <p:cNvSpPr/>
          <p:nvPr userDrawn="1"/>
        </p:nvSpPr>
        <p:spPr>
          <a:xfrm>
            <a:off x="323530" y="536606"/>
            <a:ext cx="8828155" cy="51610"/>
          </a:xfrm>
          <a:custGeom>
            <a:avLst/>
            <a:gdLst>
              <a:gd name="connsiteX0" fmla="*/ 62868 w 8607454"/>
              <a:gd name="connsiteY0" fmla="*/ 0 h 68813"/>
              <a:gd name="connsiteX1" fmla="*/ 8607454 w 8607454"/>
              <a:gd name="connsiteY1" fmla="*/ 0 h 68813"/>
              <a:gd name="connsiteX2" fmla="*/ 8607454 w 8607454"/>
              <a:gd name="connsiteY2" fmla="*/ 68813 h 68813"/>
              <a:gd name="connsiteX3" fmla="*/ 0 w 8607454"/>
              <a:gd name="connsiteY3" fmla="*/ 68813 h 68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607454" h="68813">
                <a:moveTo>
                  <a:pt x="62868" y="0"/>
                </a:moveTo>
                <a:lnTo>
                  <a:pt x="8607454" y="0"/>
                </a:lnTo>
                <a:lnTo>
                  <a:pt x="8607454" y="68813"/>
                </a:lnTo>
                <a:lnTo>
                  <a:pt x="0" y="68813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  <p:sp>
        <p:nvSpPr>
          <p:cNvPr id="10" name="자유형 9"/>
          <p:cNvSpPr/>
          <p:nvPr userDrawn="1"/>
        </p:nvSpPr>
        <p:spPr>
          <a:xfrm flipH="1" flipV="1">
            <a:off x="8527245" y="537029"/>
            <a:ext cx="623888" cy="51257"/>
          </a:xfrm>
          <a:custGeom>
            <a:avLst/>
            <a:gdLst>
              <a:gd name="connsiteX0" fmla="*/ 0 w 534706"/>
              <a:gd name="connsiteY0" fmla="*/ 0 h 45719"/>
              <a:gd name="connsiteX1" fmla="*/ 534706 w 534706"/>
              <a:gd name="connsiteY1" fmla="*/ 0 h 45719"/>
              <a:gd name="connsiteX2" fmla="*/ 493846 w 534706"/>
              <a:gd name="connsiteY2" fmla="*/ 45719 h 45719"/>
              <a:gd name="connsiteX3" fmla="*/ 0 w 534706"/>
              <a:gd name="connsiteY3" fmla="*/ 45719 h 45719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60509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5719 h 47428"/>
              <a:gd name="connsiteX4" fmla="*/ 0 w 534706"/>
              <a:gd name="connsiteY4" fmla="*/ 0 h 47428"/>
              <a:gd name="connsiteX0" fmla="*/ 0 w 534706"/>
              <a:gd name="connsiteY0" fmla="*/ 0 h 47428"/>
              <a:gd name="connsiteX1" fmla="*/ 534706 w 534706"/>
              <a:gd name="connsiteY1" fmla="*/ 0 h 47428"/>
              <a:gd name="connsiteX2" fmla="*/ 472415 w 534706"/>
              <a:gd name="connsiteY2" fmla="*/ 47428 h 47428"/>
              <a:gd name="connsiteX3" fmla="*/ 0 w 534706"/>
              <a:gd name="connsiteY3" fmla="*/ 47397 h 47428"/>
              <a:gd name="connsiteX4" fmla="*/ 0 w 534706"/>
              <a:gd name="connsiteY4" fmla="*/ 0 h 47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34706" h="47428">
                <a:moveTo>
                  <a:pt x="0" y="0"/>
                </a:moveTo>
                <a:lnTo>
                  <a:pt x="534706" y="0"/>
                </a:lnTo>
                <a:lnTo>
                  <a:pt x="472415" y="47428"/>
                </a:lnTo>
                <a:lnTo>
                  <a:pt x="0" y="4739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381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5.JP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139702"/>
            <a:ext cx="3563888" cy="111363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749905"/>
            <a:ext cx="1373192" cy="74172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660232" y="123478"/>
            <a:ext cx="35518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2024</a:t>
            </a:r>
            <a:r>
              <a:rPr lang="ko-KR" altLang="en-US" sz="1600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년 행정사무감사</a:t>
            </a:r>
            <a:endParaRPr lang="ko-KR" altLang="en-US" sz="1600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283713"/>
            <a:ext cx="3059832" cy="1113635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1907704" y="2283716"/>
            <a:ext cx="5328592" cy="969622"/>
          </a:xfrm>
          <a:prstGeom prst="roundRect">
            <a:avLst/>
          </a:prstGeom>
          <a:noFill/>
          <a:ln w="9525">
            <a:solidFill>
              <a:srgbClr val="00206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1907704" y="3923162"/>
            <a:ext cx="5328592" cy="492443"/>
            <a:chOff x="1907704" y="3923162"/>
            <a:chExt cx="5328592" cy="492443"/>
          </a:xfrm>
        </p:grpSpPr>
        <p:sp>
          <p:nvSpPr>
            <p:cNvPr id="16" name="TextBox 15"/>
            <p:cNvSpPr txBox="1"/>
            <p:nvPr/>
          </p:nvSpPr>
          <p:spPr>
            <a:xfrm>
              <a:off x="1907704" y="3923162"/>
              <a:ext cx="5328592" cy="49244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ko-KR" altLang="en-US" sz="2600" dirty="0" err="1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도로교통국</a:t>
              </a:r>
              <a:r>
                <a:rPr lang="ko-KR" altLang="en-US" sz="2600" dirty="0" smtClean="0">
                  <a:solidFill>
                    <a:schemeClr val="tx2"/>
                  </a:solidFill>
                  <a:latin typeface="HY견고딕" pitchFamily="18" charset="-127"/>
                  <a:ea typeface="HY견고딕" pitchFamily="18" charset="-127"/>
                </a:rPr>
                <a:t> </a:t>
              </a:r>
              <a:endParaRPr lang="en-US" altLang="ko-KR" sz="2600" spc="-113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endParaRPr>
            </a:p>
          </p:txBody>
        </p:sp>
        <p:cxnSp>
          <p:nvCxnSpPr>
            <p:cNvPr id="23" name="직선 연결선 22"/>
            <p:cNvCxnSpPr/>
            <p:nvPr/>
          </p:nvCxnSpPr>
          <p:spPr>
            <a:xfrm>
              <a:off x="3563888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5548330" y="4016641"/>
              <a:ext cx="2480" cy="305483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직사각형 7"/>
          <p:cNvSpPr/>
          <p:nvPr/>
        </p:nvSpPr>
        <p:spPr>
          <a:xfrm>
            <a:off x="2120051" y="2317835"/>
            <a:ext cx="4903907" cy="7940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2024</a:t>
            </a: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주요업무 추진상황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10706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교통정책과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8" name="슬라이드 번호 개체 틀 5"/>
          <p:cNvSpPr txBox="1">
            <a:spLocks/>
          </p:cNvSpPr>
          <p:nvPr/>
        </p:nvSpPr>
        <p:spPr>
          <a:xfrm>
            <a:off x="698757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9" name="Text Box 3"/>
          <p:cNvSpPr txBox="1">
            <a:spLocks noChangeArrowheads="1"/>
          </p:cNvSpPr>
          <p:nvPr/>
        </p:nvSpPr>
        <p:spPr bwMode="auto">
          <a:xfrm>
            <a:off x="323528" y="1681784"/>
            <a:ext cx="4080852" cy="8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b="1" dirty="0">
                <a:solidFill>
                  <a:prstClr val="black"/>
                </a:solidFill>
              </a:rPr>
              <a:t> </a:t>
            </a:r>
            <a:r>
              <a:rPr kumimoji="1" lang="ko-KR" altLang="en-US" sz="1350" b="1" spc="-100" dirty="0" smtClean="0">
                <a:solidFill>
                  <a:prstClr val="black"/>
                </a:solidFill>
              </a:rPr>
              <a:t>시운전 및 파주</a:t>
            </a:r>
            <a:r>
              <a:rPr kumimoji="1" lang="en-US" altLang="ko-KR" sz="1350" b="1" spc="-100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350" b="1" spc="-100" dirty="0" smtClean="0">
                <a:solidFill>
                  <a:prstClr val="black"/>
                </a:solidFill>
              </a:rPr>
              <a:t>운정</a:t>
            </a:r>
            <a:r>
              <a:rPr kumimoji="1" lang="en-US" altLang="ko-KR" sz="1350" b="1" spc="-100" dirty="0" smtClean="0">
                <a:solidFill>
                  <a:prstClr val="black"/>
                </a:solidFill>
              </a:rPr>
              <a:t>)~</a:t>
            </a:r>
            <a:r>
              <a:rPr kumimoji="1" lang="ko-KR" altLang="en-US" sz="1350" b="1" spc="-100" dirty="0" smtClean="0">
                <a:solidFill>
                  <a:prstClr val="black"/>
                </a:solidFill>
              </a:rPr>
              <a:t>서울역 구간 개통</a:t>
            </a:r>
            <a:r>
              <a:rPr kumimoji="1" lang="en-US" altLang="ko-KR" sz="1350" b="1" spc="-100" baseline="30000" dirty="0">
                <a:solidFill>
                  <a:prstClr val="black"/>
                </a:solidFill>
              </a:rPr>
              <a:t> </a:t>
            </a:r>
            <a:endParaRPr kumimoji="1" lang="en-US" altLang="ko-KR" sz="1350" b="1" spc="-100" dirty="0">
              <a:solidFill>
                <a:prstClr val="black"/>
              </a:solidFill>
            </a:endParaRPr>
          </a:p>
        </p:txBody>
      </p:sp>
      <p:sp>
        <p:nvSpPr>
          <p:cNvPr id="48" name="모서리가 둥근 직사각형 47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en-US" altLang="ko-K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100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만 도시 최적의 철도망 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34" name="모서리가 둥근 직사각형 33"/>
          <p:cNvSpPr/>
          <p:nvPr/>
        </p:nvSpPr>
        <p:spPr>
          <a:xfrm>
            <a:off x="246843" y="1276601"/>
            <a:ext cx="4037125" cy="65717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수도권광역급행철도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(GTX) 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추진</a:t>
            </a:r>
            <a:endParaRPr kumimoji="1" lang="en-US" altLang="ko-KR" sz="1600" b="1" baseline="30000" dirty="0" smtClean="0">
              <a:solidFill>
                <a:prstClr val="black"/>
              </a:solidFill>
            </a:endParaRPr>
          </a:p>
          <a:p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     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파주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운정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)~</a:t>
            </a:r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삼성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, L=46.0km</a:t>
            </a:r>
            <a:endParaRPr lang="ko-KR" altLang="en-US" sz="10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50" name="Text Box 3"/>
          <p:cNvSpPr txBox="1">
            <a:spLocks noChangeArrowheads="1"/>
          </p:cNvSpPr>
          <p:nvPr/>
        </p:nvSpPr>
        <p:spPr bwMode="auto">
          <a:xfrm>
            <a:off x="4569699" y="2008801"/>
            <a:ext cx="4080852" cy="8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sz="1350" b="1" spc="-100" dirty="0" smtClean="0">
                <a:solidFill>
                  <a:prstClr val="black"/>
                </a:solidFill>
              </a:rPr>
              <a:t>지하철</a:t>
            </a:r>
            <a:r>
              <a:rPr kumimoji="1" lang="en-US" altLang="ko-KR" sz="1350" b="1" spc="-100" dirty="0">
                <a:solidFill>
                  <a:prstClr val="black"/>
                </a:solidFill>
              </a:rPr>
              <a:t>3</a:t>
            </a:r>
            <a:r>
              <a:rPr kumimoji="1" lang="ko-KR" altLang="en-US" sz="1350" b="1" spc="-100" dirty="0">
                <a:solidFill>
                  <a:prstClr val="black"/>
                </a:solidFill>
              </a:rPr>
              <a:t>호선</a:t>
            </a:r>
            <a:r>
              <a:rPr kumimoji="1" lang="en-US" altLang="ko-KR" sz="1350" b="1" spc="-100" dirty="0">
                <a:solidFill>
                  <a:prstClr val="black"/>
                </a:solidFill>
              </a:rPr>
              <a:t>(</a:t>
            </a:r>
            <a:r>
              <a:rPr kumimoji="1" lang="ko-KR" altLang="en-US" sz="1350" b="1" spc="-100" dirty="0">
                <a:solidFill>
                  <a:prstClr val="black"/>
                </a:solidFill>
              </a:rPr>
              <a:t>일산선</a:t>
            </a:r>
            <a:r>
              <a:rPr kumimoji="1" lang="en-US" altLang="ko-KR" sz="1350" b="1" spc="-100" dirty="0">
                <a:solidFill>
                  <a:prstClr val="black"/>
                </a:solidFill>
              </a:rPr>
              <a:t>) </a:t>
            </a:r>
            <a:r>
              <a:rPr kumimoji="1" lang="ko-KR" altLang="en-US" sz="1350" b="1" spc="-100" dirty="0" err="1">
                <a:solidFill>
                  <a:prstClr val="black"/>
                </a:solidFill>
              </a:rPr>
              <a:t>파주연장</a:t>
            </a:r>
            <a:r>
              <a:rPr kumimoji="1" lang="ko-KR" altLang="en-US" sz="1350" b="1" spc="-100" dirty="0">
                <a:solidFill>
                  <a:prstClr val="black"/>
                </a:solidFill>
              </a:rPr>
              <a:t> </a:t>
            </a:r>
            <a:r>
              <a:rPr kumimoji="1" lang="ko-KR" altLang="en-US" sz="1350" b="1" spc="-100" baseline="30000" dirty="0" err="1">
                <a:solidFill>
                  <a:prstClr val="black"/>
                </a:solidFill>
              </a:rPr>
              <a:t>대화역</a:t>
            </a:r>
            <a:r>
              <a:rPr kumimoji="1" lang="en-US" altLang="ko-KR" sz="1350" b="1" spc="-100" baseline="30000" dirty="0">
                <a:solidFill>
                  <a:prstClr val="black"/>
                </a:solidFill>
              </a:rPr>
              <a:t>~</a:t>
            </a:r>
            <a:r>
              <a:rPr kumimoji="1" lang="ko-KR" altLang="en-US" sz="1350" b="1" spc="-100" baseline="30000" dirty="0">
                <a:solidFill>
                  <a:prstClr val="black"/>
                </a:solidFill>
              </a:rPr>
              <a:t>운정</a:t>
            </a:r>
            <a:r>
              <a:rPr kumimoji="1" lang="en-US" altLang="ko-KR" sz="1350" b="1" spc="-100" baseline="30000" dirty="0">
                <a:solidFill>
                  <a:prstClr val="black"/>
                </a:solidFill>
              </a:rPr>
              <a:t>~</a:t>
            </a:r>
            <a:r>
              <a:rPr kumimoji="1" lang="ko-KR" altLang="en-US" sz="1350" b="1" spc="-100" baseline="30000" dirty="0" err="1">
                <a:solidFill>
                  <a:prstClr val="black"/>
                </a:solidFill>
              </a:rPr>
              <a:t>금릉역</a:t>
            </a:r>
            <a:r>
              <a:rPr kumimoji="1" lang="en-US" altLang="ko-KR" sz="1350" b="1" spc="-100" baseline="30000" dirty="0">
                <a:solidFill>
                  <a:prstClr val="black"/>
                </a:solidFill>
              </a:rPr>
              <a:t>,</a:t>
            </a:r>
            <a:r>
              <a:rPr kumimoji="1" lang="en-US" altLang="ko-KR" sz="1350" b="1" spc="-100" baseline="30000" dirty="0" smtClean="0">
                <a:solidFill>
                  <a:prstClr val="black"/>
                </a:solidFill>
              </a:rPr>
              <a:t>L=10.9km</a:t>
            </a:r>
            <a:endParaRPr kumimoji="1" lang="en-US" altLang="ko-KR" sz="1350" b="1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solidFill>
                  <a:prstClr val="black"/>
                </a:solidFill>
              </a:rPr>
              <a:t> 통일로선</a:t>
            </a:r>
            <a:r>
              <a:rPr kumimoji="1" lang="en-US" altLang="ko-KR" sz="1350" b="1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350" b="1" dirty="0" err="1" smtClean="0">
                <a:solidFill>
                  <a:prstClr val="black"/>
                </a:solidFill>
              </a:rPr>
              <a:t>조리금촌선</a:t>
            </a:r>
            <a:r>
              <a:rPr kumimoji="1" lang="en-US" altLang="ko-KR" sz="1350" b="1" dirty="0" smtClean="0">
                <a:solidFill>
                  <a:prstClr val="black"/>
                </a:solidFill>
              </a:rPr>
              <a:t>) </a:t>
            </a:r>
            <a:r>
              <a:rPr kumimoji="1" lang="ko-KR" altLang="en-US" sz="1350" b="1" spc="-100" baseline="30000" dirty="0" err="1" smtClean="0">
                <a:solidFill>
                  <a:prstClr val="black"/>
                </a:solidFill>
              </a:rPr>
              <a:t>삼송</a:t>
            </a:r>
            <a:r>
              <a:rPr kumimoji="1" lang="en-US" altLang="ko-KR" sz="1350" b="1" spc="-100" baseline="30000" dirty="0">
                <a:solidFill>
                  <a:prstClr val="black"/>
                </a:solidFill>
              </a:rPr>
              <a:t>~</a:t>
            </a:r>
            <a:r>
              <a:rPr kumimoji="1" lang="ko-KR" altLang="en-US" sz="1350" b="1" spc="-100" baseline="30000" dirty="0" err="1">
                <a:solidFill>
                  <a:prstClr val="black"/>
                </a:solidFill>
              </a:rPr>
              <a:t>금촌</a:t>
            </a:r>
            <a:r>
              <a:rPr kumimoji="1" lang="en-US" altLang="ko-KR" sz="1350" b="1" spc="-100" baseline="30000" dirty="0">
                <a:solidFill>
                  <a:prstClr val="black"/>
                </a:solidFill>
              </a:rPr>
              <a:t>, </a:t>
            </a:r>
            <a:r>
              <a:rPr kumimoji="1" lang="en-US" altLang="ko-KR" sz="1350" b="1" spc="-100" baseline="30000" dirty="0" smtClean="0">
                <a:solidFill>
                  <a:prstClr val="black"/>
                </a:solidFill>
              </a:rPr>
              <a:t>L=17.8km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b="1" dirty="0" smtClean="0">
                <a:solidFill>
                  <a:prstClr val="black"/>
                </a:solidFill>
              </a:rPr>
              <a:t> 고속철도 </a:t>
            </a:r>
            <a:r>
              <a:rPr kumimoji="1" lang="ko-KR" altLang="en-US" sz="1350" b="1" dirty="0" err="1">
                <a:solidFill>
                  <a:prstClr val="black"/>
                </a:solidFill>
              </a:rPr>
              <a:t>문산연장</a:t>
            </a:r>
            <a:r>
              <a:rPr kumimoji="1" lang="en-US" altLang="ko-KR" sz="1350" b="1" dirty="0">
                <a:solidFill>
                  <a:prstClr val="black"/>
                </a:solidFill>
              </a:rPr>
              <a:t>(</a:t>
            </a:r>
            <a:r>
              <a:rPr kumimoji="1" lang="en-US" altLang="ko-KR" sz="1350" b="1" dirty="0" smtClean="0">
                <a:solidFill>
                  <a:prstClr val="black"/>
                </a:solidFill>
              </a:rPr>
              <a:t>KTX)</a:t>
            </a:r>
            <a:endParaRPr kumimoji="1" lang="en-US" altLang="ko-KR" sz="1350" b="1" dirty="0">
              <a:solidFill>
                <a:prstClr val="black"/>
              </a:solidFill>
            </a:endParaRPr>
          </a:p>
        </p:txBody>
      </p:sp>
      <p:sp>
        <p:nvSpPr>
          <p:cNvPr id="51" name="모서리가 둥근 직사각형 50"/>
          <p:cNvSpPr/>
          <p:nvPr/>
        </p:nvSpPr>
        <p:spPr>
          <a:xfrm>
            <a:off x="4493014" y="1273777"/>
            <a:ext cx="4037125" cy="66000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spc="-50" dirty="0" smtClean="0">
                <a:solidFill>
                  <a:schemeClr val="tx1"/>
                </a:solidFill>
                <a:latin typeface="+mn-ea"/>
              </a:rPr>
              <a:t>국가철도망 </a:t>
            </a:r>
            <a:r>
              <a:rPr lang="ko-KR" altLang="en-US" sz="1600" b="1" spc="-50" dirty="0" err="1" smtClean="0">
                <a:solidFill>
                  <a:schemeClr val="tx1"/>
                </a:solidFill>
                <a:latin typeface="+mn-ea"/>
              </a:rPr>
              <a:t>구축계획</a:t>
            </a:r>
            <a:r>
              <a:rPr lang="ko-KR" altLang="en-US" sz="1600" b="1" spc="-50" baseline="30000" dirty="0" err="1" smtClean="0">
                <a:solidFill>
                  <a:schemeClr val="tx1"/>
                </a:solidFill>
                <a:latin typeface="+mn-ea"/>
              </a:rPr>
              <a:t>제</a:t>
            </a:r>
            <a:r>
              <a:rPr lang="en-US" altLang="ko-KR" sz="1600" b="1" spc="-50" baseline="30000" dirty="0" smtClean="0">
                <a:solidFill>
                  <a:schemeClr val="tx1"/>
                </a:solidFill>
                <a:latin typeface="+mn-ea"/>
              </a:rPr>
              <a:t>5</a:t>
            </a:r>
            <a:r>
              <a:rPr lang="ko-KR" altLang="en-US" sz="1600" b="1" spc="-50" baseline="30000" dirty="0" smtClean="0">
                <a:solidFill>
                  <a:schemeClr val="tx1"/>
                </a:solidFill>
                <a:latin typeface="+mn-ea"/>
              </a:rPr>
              <a:t>차</a:t>
            </a:r>
            <a:r>
              <a:rPr lang="ko-KR" altLang="en-US" sz="1600" b="1" spc="-50" dirty="0" smtClean="0">
                <a:solidFill>
                  <a:schemeClr val="tx1"/>
                </a:solidFill>
                <a:latin typeface="+mn-ea"/>
              </a:rPr>
              <a:t> 반영 추진</a:t>
            </a:r>
            <a:endParaRPr lang="en-US" altLang="ko-KR" sz="1600" b="1" dirty="0" smtClean="0">
              <a:solidFill>
                <a:srgbClr val="0000CC"/>
              </a:solidFill>
              <a:latin typeface="+mn-ea"/>
            </a:endParaRPr>
          </a:p>
        </p:txBody>
      </p:sp>
      <p:sp>
        <p:nvSpPr>
          <p:cNvPr id="52" name="모서리가 둥근 직사각형 51"/>
          <p:cNvSpPr/>
          <p:nvPr/>
        </p:nvSpPr>
        <p:spPr>
          <a:xfrm>
            <a:off x="248069" y="3251352"/>
            <a:ext cx="4035899" cy="66493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서해선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대곡소사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파주연장</a:t>
            </a:r>
            <a:endParaRPr lang="en-US" altLang="ko-KR" sz="16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    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운정역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~</a:t>
            </a:r>
            <a:r>
              <a:rPr lang="ko-KR" altLang="en-US" sz="1000" b="1" dirty="0" err="1">
                <a:solidFill>
                  <a:schemeClr val="tx1"/>
                </a:solidFill>
                <a:latin typeface="+mn-ea"/>
              </a:rPr>
              <a:t>일산역</a:t>
            </a:r>
            <a:r>
              <a:rPr lang="en-US" altLang="ko-KR" sz="1000" b="1" dirty="0">
                <a:solidFill>
                  <a:schemeClr val="tx1"/>
                </a:solidFill>
                <a:latin typeface="+mn-ea"/>
              </a:rPr>
              <a:t>, L=5.3km</a:t>
            </a:r>
          </a:p>
        </p:txBody>
      </p:sp>
      <p:sp>
        <p:nvSpPr>
          <p:cNvPr id="53" name="Text Box 3"/>
          <p:cNvSpPr txBox="1">
            <a:spLocks noChangeArrowheads="1"/>
          </p:cNvSpPr>
          <p:nvPr/>
        </p:nvSpPr>
        <p:spPr bwMode="auto">
          <a:xfrm>
            <a:off x="322392" y="3658679"/>
            <a:ext cx="4080852" cy="857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b="1" dirty="0">
                <a:solidFill>
                  <a:prstClr val="black"/>
                </a:solidFill>
              </a:rPr>
              <a:t> </a:t>
            </a:r>
            <a:r>
              <a:rPr kumimoji="1" lang="ko-KR" altLang="en-US" sz="1350" b="1" dirty="0" err="1" smtClean="0">
                <a:solidFill>
                  <a:prstClr val="black"/>
                </a:solidFill>
              </a:rPr>
              <a:t>위수탁</a:t>
            </a:r>
            <a:r>
              <a:rPr kumimoji="1" lang="ko-KR" altLang="en-US" sz="1350" b="1" dirty="0" smtClean="0">
                <a:solidFill>
                  <a:prstClr val="black"/>
                </a:solidFill>
              </a:rPr>
              <a:t> 협약 </a:t>
            </a:r>
            <a:r>
              <a:rPr kumimoji="1" lang="ko-KR" altLang="en-US" sz="1350" b="1" spc="-100" dirty="0" smtClean="0">
                <a:solidFill>
                  <a:prstClr val="black"/>
                </a:solidFill>
              </a:rPr>
              <a:t>및 실시설계 용역 추진</a:t>
            </a:r>
            <a:endParaRPr kumimoji="1" lang="en-US" altLang="ko-KR" sz="1350" b="1" spc="-100" dirty="0">
              <a:solidFill>
                <a:prstClr val="black"/>
              </a:solidFill>
            </a:endParaRPr>
          </a:p>
        </p:txBody>
      </p:sp>
      <p:sp>
        <p:nvSpPr>
          <p:cNvPr id="60" name="모서리가 둥근 직사각형 59"/>
          <p:cNvSpPr/>
          <p:nvPr/>
        </p:nvSpPr>
        <p:spPr>
          <a:xfrm>
            <a:off x="4494240" y="3256283"/>
            <a:ext cx="4035899" cy="66000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GTX (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가칭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운정역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환승센터</a:t>
            </a:r>
            <a:endParaRPr lang="en-US" altLang="ko-KR" sz="1600" b="1" dirty="0" smtClean="0">
              <a:solidFill>
                <a:schemeClr val="tx1"/>
              </a:solidFill>
              <a:latin typeface="+mn-ea"/>
            </a:endParaRPr>
          </a:p>
          <a:p>
            <a:r>
              <a:rPr lang="ko-KR" altLang="en-US" sz="1000" b="1" dirty="0">
                <a:solidFill>
                  <a:schemeClr val="tx1"/>
                </a:solidFill>
                <a:latin typeface="+mn-ea"/>
              </a:rPr>
              <a:t>    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 운정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지구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000" b="1" dirty="0" err="1" smtClean="0">
                <a:solidFill>
                  <a:schemeClr val="tx1"/>
                </a:solidFill>
                <a:latin typeface="+mn-ea"/>
              </a:rPr>
              <a:t>동패동</a:t>
            </a:r>
            <a:r>
              <a:rPr lang="en-US" altLang="ko-KR" sz="1000" b="1" dirty="0" smtClean="0">
                <a:solidFill>
                  <a:schemeClr val="tx1"/>
                </a:solidFill>
                <a:latin typeface="+mn-ea"/>
              </a:rPr>
              <a:t>), </a:t>
            </a:r>
            <a:r>
              <a:rPr lang="ko-KR" altLang="en-US" sz="1000" b="1" dirty="0" smtClean="0">
                <a:solidFill>
                  <a:schemeClr val="tx1"/>
                </a:solidFill>
                <a:latin typeface="+mn-ea"/>
              </a:rPr>
              <a:t>일반환승센터</a:t>
            </a:r>
            <a:endParaRPr lang="ko-KR" altLang="en-US" sz="10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61" name="Text Box 3"/>
          <p:cNvSpPr txBox="1">
            <a:spLocks noChangeArrowheads="1"/>
          </p:cNvSpPr>
          <p:nvPr/>
        </p:nvSpPr>
        <p:spPr bwMode="auto">
          <a:xfrm>
            <a:off x="4561680" y="3783230"/>
            <a:ext cx="4080852" cy="628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350" b="1" dirty="0" smtClean="0">
                <a:solidFill>
                  <a:prstClr val="black"/>
                </a:solidFill>
              </a:rPr>
              <a:t> GTX-A </a:t>
            </a:r>
            <a:r>
              <a:rPr kumimoji="1" lang="ko-KR" altLang="en-US" sz="1350" b="1" dirty="0" smtClean="0">
                <a:solidFill>
                  <a:prstClr val="black"/>
                </a:solidFill>
              </a:rPr>
              <a:t>노선과 동시 개통</a:t>
            </a:r>
            <a:endParaRPr kumimoji="1" lang="en-US" altLang="ko-KR" sz="1350" b="1" spc="-100" baseline="30000" dirty="0" smtClean="0">
              <a:solidFill>
                <a:prstClr val="black"/>
              </a:solidFill>
            </a:endParaRPr>
          </a:p>
        </p:txBody>
      </p:sp>
      <p:sp>
        <p:nvSpPr>
          <p:cNvPr id="17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dirty="0">
                <a:latin typeface="-윤고딕330" pitchFamily="18" charset="-127"/>
                <a:ea typeface="-윤고딕330" pitchFamily="18" charset="-127"/>
              </a:rPr>
              <a:t>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41075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54246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맞춤형 교통 복지 서비스 제공 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교통정책과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38139" y="1122611"/>
            <a:ext cx="8274049" cy="1495017"/>
            <a:chOff x="207455" y="1203348"/>
            <a:chExt cx="8274049" cy="163827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07455" y="1203348"/>
              <a:ext cx="4170864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400" b="1" dirty="0" smtClean="0">
                  <a:solidFill>
                    <a:schemeClr val="tx1"/>
                  </a:solidFill>
                  <a:latin typeface="+mn-ea"/>
                </a:rPr>
                <a:t>교통약자 특별교통수단 운영</a:t>
              </a:r>
              <a:endParaRPr lang="ko-KR" altLang="en-US" sz="1400" b="1" dirty="0">
                <a:solidFill>
                  <a:schemeClr val="tx1"/>
                </a:solidFill>
                <a:latin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416608" y="2233444"/>
              <a:ext cx="8064896" cy="608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5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21350" y="1635646"/>
            <a:ext cx="3386554" cy="86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283145" y="1582655"/>
            <a:ext cx="4080852" cy="1324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dirty="0" smtClean="0"/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운영방식 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: 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교통약자 이동지원센터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000" b="1" baseline="50000" dirty="0" smtClean="0">
                <a:solidFill>
                  <a:prstClr val="black"/>
                </a:solidFill>
              </a:rPr>
              <a:t>파주도시관광공사 위탁 운영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)</a:t>
            </a:r>
            <a:endParaRPr kumimoji="1" lang="en-US" altLang="ko-KR" sz="800" b="1" baseline="30000" dirty="0" smtClean="0">
              <a:solidFill>
                <a:prstClr val="black"/>
              </a:solidFill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 smtClean="0"/>
              <a:t>운영인원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 smtClean="0"/>
              <a:t>: 50</a:t>
            </a:r>
            <a:r>
              <a:rPr kumimoji="1" lang="ko-KR" altLang="en-US" sz="1400" b="1" dirty="0" smtClean="0"/>
              <a:t>명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행정 </a:t>
            </a:r>
            <a:r>
              <a:rPr kumimoji="1" lang="en-US" altLang="ko-KR" sz="1200" b="1" dirty="0" smtClean="0"/>
              <a:t>3</a:t>
            </a:r>
            <a:r>
              <a:rPr kumimoji="1" lang="ko-KR" altLang="en-US" sz="1200" b="1" dirty="0" smtClean="0"/>
              <a:t>명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상담원 </a:t>
            </a:r>
            <a:r>
              <a:rPr kumimoji="1" lang="en-US" altLang="ko-KR" sz="1200" b="1" dirty="0" smtClean="0"/>
              <a:t>7</a:t>
            </a:r>
            <a:r>
              <a:rPr kumimoji="1" lang="ko-KR" altLang="en-US" sz="1200" b="1" dirty="0" smtClean="0"/>
              <a:t>명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err="1" smtClean="0"/>
              <a:t>운전원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40</a:t>
            </a:r>
            <a:r>
              <a:rPr kumimoji="1" lang="ko-KR" altLang="en-US" sz="1200" b="1" dirty="0" smtClean="0"/>
              <a:t>명</a:t>
            </a:r>
            <a:r>
              <a:rPr kumimoji="1" lang="en-US" altLang="ko-KR" sz="1200" b="1" dirty="0" smtClean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운영예산 </a:t>
            </a:r>
            <a:r>
              <a:rPr kumimoji="1" lang="en-US" altLang="ko-KR" sz="1400" b="1" dirty="0" smtClean="0"/>
              <a:t>: 6,715</a:t>
            </a:r>
            <a:r>
              <a:rPr kumimoji="1" lang="ko-KR" altLang="en-US" sz="1400" b="1" dirty="0" smtClean="0"/>
              <a:t>백만원</a:t>
            </a:r>
            <a:endParaRPr kumimoji="1" lang="en-US" altLang="ko-KR" sz="12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 smtClean="0"/>
              <a:t>이용대상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 smtClean="0"/>
              <a:t>: 5</a:t>
            </a:r>
            <a:r>
              <a:rPr kumimoji="1" lang="en-US" altLang="ko-KR" sz="1350" b="1" dirty="0" smtClean="0"/>
              <a:t>,858</a:t>
            </a:r>
            <a:r>
              <a:rPr kumimoji="1" lang="ko-KR" altLang="en-US" sz="1350" b="1" dirty="0" smtClean="0"/>
              <a:t>명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err="1" smtClean="0"/>
              <a:t>보행상</a:t>
            </a:r>
            <a:r>
              <a:rPr kumimoji="1" lang="ko-KR" altLang="en-US" sz="1200" b="1" dirty="0" smtClean="0"/>
              <a:t> 중증 장애인 등 교통약자</a:t>
            </a:r>
            <a:r>
              <a:rPr kumimoji="1" lang="en-US" altLang="ko-KR" sz="1200" b="1" dirty="0" smtClean="0"/>
              <a:t>)</a:t>
            </a:r>
            <a:endParaRPr kumimoji="1" lang="en-US" altLang="ko-KR" sz="1200" b="1" dirty="0"/>
          </a:p>
        </p:txBody>
      </p:sp>
      <p:sp>
        <p:nvSpPr>
          <p:cNvPr id="28" name="사각형: 둥근 위쪽 모서리 73">
            <a:extLst>
              <a:ext uri="{FF2B5EF4-FFF2-40B4-BE49-F238E27FC236}">
                <a16:creationId xmlns:a16="http://schemas.microsoft.com/office/drawing/2014/main" id="{4344920D-44A7-4FC9-BF17-D0C290EC7EFD}"/>
              </a:ext>
            </a:extLst>
          </p:cNvPr>
          <p:cNvSpPr/>
          <p:nvPr/>
        </p:nvSpPr>
        <p:spPr>
          <a:xfrm>
            <a:off x="515647" y="3212258"/>
            <a:ext cx="1807924" cy="1278260"/>
          </a:xfrm>
          <a:prstGeom prst="round2SameRect">
            <a:avLst>
              <a:gd name="adj1" fmla="val 0"/>
              <a:gd name="adj2" fmla="val 8477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8000">
                <a:schemeClr val="bg1">
                  <a:lumMod val="95000"/>
                  <a:lumOff val="5000"/>
                </a:schemeClr>
              </a:gs>
              <a:gs pos="94000">
                <a:srgbClr val="F4F4F4"/>
              </a:gs>
              <a:gs pos="100000">
                <a:schemeClr val="bg1">
                  <a:lumMod val="0"/>
                  <a:lumOff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00"/>
          </a:p>
        </p:txBody>
      </p:sp>
      <p:sp>
        <p:nvSpPr>
          <p:cNvPr id="30" name="사각형: 둥근 위쪽 모서리 74">
            <a:extLst>
              <a:ext uri="{FF2B5EF4-FFF2-40B4-BE49-F238E27FC236}">
                <a16:creationId xmlns:a16="http://schemas.microsoft.com/office/drawing/2014/main" id="{FBCE4EAF-EF38-496F-9A20-EC31506DF85C}"/>
              </a:ext>
            </a:extLst>
          </p:cNvPr>
          <p:cNvSpPr/>
          <p:nvPr/>
        </p:nvSpPr>
        <p:spPr>
          <a:xfrm>
            <a:off x="686683" y="3224643"/>
            <a:ext cx="1480861" cy="164770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100000">
                <a:srgbClr val="00A1F2"/>
              </a:gs>
              <a:gs pos="0">
                <a:srgbClr val="0066AC"/>
              </a:gs>
            </a:gsLst>
            <a:lin ang="5400000" scaled="0"/>
            <a:tileRect/>
          </a:gradFill>
          <a:ln>
            <a:noFill/>
          </a:ln>
          <a:effectLst>
            <a:outerShdw dist="25400" dir="5400000" algn="t" rotWithShape="0">
              <a:srgbClr val="008FFF">
                <a:alpha val="40000"/>
              </a:srgbClr>
            </a:out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436848" y="3187192"/>
            <a:ext cx="196552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특장차 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(36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대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31" name="그림 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315" y="3478747"/>
            <a:ext cx="1617599" cy="993417"/>
          </a:xfrm>
          <a:prstGeom prst="rect">
            <a:avLst/>
          </a:prstGeom>
        </p:spPr>
      </p:pic>
      <p:sp>
        <p:nvSpPr>
          <p:cNvPr id="32" name="사각형: 둥근 위쪽 모서리 73">
            <a:extLst>
              <a:ext uri="{FF2B5EF4-FFF2-40B4-BE49-F238E27FC236}">
                <a16:creationId xmlns:a16="http://schemas.microsoft.com/office/drawing/2014/main" id="{4344920D-44A7-4FC9-BF17-D0C290EC7EFD}"/>
              </a:ext>
            </a:extLst>
          </p:cNvPr>
          <p:cNvSpPr/>
          <p:nvPr/>
        </p:nvSpPr>
        <p:spPr>
          <a:xfrm>
            <a:off x="2472602" y="3210366"/>
            <a:ext cx="1807924" cy="1278260"/>
          </a:xfrm>
          <a:prstGeom prst="round2SameRect">
            <a:avLst>
              <a:gd name="adj1" fmla="val 0"/>
              <a:gd name="adj2" fmla="val 8477"/>
            </a:avLst>
          </a:prstGeom>
          <a:gradFill flip="none" rotWithShape="1">
            <a:gsLst>
              <a:gs pos="0">
                <a:schemeClr val="bg1">
                  <a:lumMod val="95000"/>
                </a:schemeClr>
              </a:gs>
              <a:gs pos="8000">
                <a:schemeClr val="bg1">
                  <a:lumMod val="95000"/>
                  <a:lumOff val="5000"/>
                </a:schemeClr>
              </a:gs>
              <a:gs pos="94000">
                <a:srgbClr val="F4F4F4"/>
              </a:gs>
              <a:gs pos="100000">
                <a:schemeClr val="bg1">
                  <a:lumMod val="0"/>
                  <a:lumOff val="100000"/>
                </a:schemeClr>
              </a:gs>
            </a:gsLst>
            <a:lin ang="5400000" scaled="1"/>
            <a:tileRect/>
          </a:gradFill>
          <a:ln>
            <a:noFill/>
          </a:ln>
          <a:effectLst>
            <a:outerShdw blurRad="50800" dist="127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ko-KR" altLang="en-US" sz="1400"/>
          </a:p>
        </p:txBody>
      </p:sp>
      <p:pic>
        <p:nvPicPr>
          <p:cNvPr id="35" name="그림 34"/>
          <p:cNvPicPr>
            <a:picLocks/>
          </p:cNvPicPr>
          <p:nvPr/>
        </p:nvPicPr>
        <p:blipFill>
          <a:blip r:embed="rId5"/>
          <a:stretch>
            <a:fillRect/>
          </a:stretch>
        </p:blipFill>
        <p:spPr>
          <a:xfrm>
            <a:off x="2534522" y="3438924"/>
            <a:ext cx="1684079" cy="993862"/>
          </a:xfrm>
          <a:prstGeom prst="rect">
            <a:avLst/>
          </a:prstGeom>
        </p:spPr>
      </p:pic>
      <p:sp>
        <p:nvSpPr>
          <p:cNvPr id="36" name="사각형: 둥근 위쪽 모서리 95">
            <a:extLst>
              <a:ext uri="{FF2B5EF4-FFF2-40B4-BE49-F238E27FC236}">
                <a16:creationId xmlns:a16="http://schemas.microsoft.com/office/drawing/2014/main" id="{9C12B288-F99A-4DAB-A433-2F63D171F2EC}"/>
              </a:ext>
            </a:extLst>
          </p:cNvPr>
          <p:cNvSpPr/>
          <p:nvPr/>
        </p:nvSpPr>
        <p:spPr>
          <a:xfrm>
            <a:off x="2636133" y="3225763"/>
            <a:ext cx="1480861" cy="164770"/>
          </a:xfrm>
          <a:prstGeom prst="round2SameRect">
            <a:avLst>
              <a:gd name="adj1" fmla="val 0"/>
              <a:gd name="adj2" fmla="val 50000"/>
            </a:avLst>
          </a:prstGeom>
          <a:gradFill flip="none" rotWithShape="1">
            <a:gsLst>
              <a:gs pos="100000">
                <a:srgbClr val="00A1F2"/>
              </a:gs>
              <a:gs pos="0">
                <a:srgbClr val="0066AC"/>
              </a:gs>
            </a:gsLst>
            <a:lin ang="5400000" scaled="0"/>
            <a:tileRect/>
          </a:gradFill>
          <a:ln>
            <a:noFill/>
          </a:ln>
          <a:effectLst>
            <a:outerShdw dist="25400" dir="5400000" algn="t" rotWithShape="0">
              <a:srgbClr val="008FFF">
                <a:alpha val="40000"/>
              </a:srgbClr>
            </a:outerShd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endParaRPr lang="ko-KR" altLang="en-US" sz="1200">
              <a:solidFill>
                <a:prstClr val="white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2393802" y="3183917"/>
            <a:ext cx="196552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바우처택시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(50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대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8" name="모서리가 둥근 직사각형 37"/>
          <p:cNvSpPr/>
          <p:nvPr/>
        </p:nvSpPr>
        <p:spPr>
          <a:xfrm>
            <a:off x="4450950" y="1114567"/>
            <a:ext cx="4120985" cy="3996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대중교통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불편지역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400" b="1" dirty="0" err="1" smtClean="0">
                <a:solidFill>
                  <a:schemeClr val="tx1"/>
                </a:solidFill>
                <a:latin typeface="+mn-ea"/>
              </a:rPr>
              <a:t>공공형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천원</a:t>
            </a:r>
            <a:r>
              <a:rPr lang="en-US" altLang="ko-KR" sz="1400" b="1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400" b="1" dirty="0" smtClean="0">
                <a:solidFill>
                  <a:schemeClr val="tx1"/>
                </a:solidFill>
                <a:latin typeface="+mn-ea"/>
              </a:rPr>
              <a:t> 택시 운행</a:t>
            </a:r>
            <a:endParaRPr lang="ko-KR" altLang="en-US" sz="400" b="1" dirty="0">
              <a:solidFill>
                <a:schemeClr val="tx1"/>
              </a:solidFill>
              <a:latin typeface="+mn-ea"/>
              <a:cs typeface="Arial" panose="020B0604020202020204" pitchFamily="34" charset="0"/>
            </a:endParaRPr>
          </a:p>
        </p:txBody>
      </p:sp>
      <p:sp>
        <p:nvSpPr>
          <p:cNvPr id="39" name="Text Box 3"/>
          <p:cNvSpPr txBox="1">
            <a:spLocks noChangeArrowheads="1"/>
          </p:cNvSpPr>
          <p:nvPr/>
        </p:nvSpPr>
        <p:spPr bwMode="auto">
          <a:xfrm>
            <a:off x="4482183" y="1582654"/>
            <a:ext cx="4080852" cy="1324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350" dirty="0" smtClean="0"/>
              <a:t> </a:t>
            </a:r>
            <a:r>
              <a:rPr kumimoji="1" lang="ko-KR" altLang="en-US" sz="1400" b="1" dirty="0" err="1" smtClean="0">
                <a:solidFill>
                  <a:prstClr val="black"/>
                </a:solidFill>
              </a:rPr>
              <a:t>운행마을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: </a:t>
            </a:r>
            <a:r>
              <a:rPr kumimoji="1" lang="ko-KR" altLang="en-US" sz="1400" b="1" dirty="0" err="1" smtClean="0">
                <a:solidFill>
                  <a:prstClr val="black"/>
                </a:solidFill>
              </a:rPr>
              <a:t>광탄면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 창만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3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리 등 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57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개 마을</a:t>
            </a:r>
            <a:endParaRPr kumimoji="1" lang="en-US" altLang="ko-KR" sz="800" b="1" baseline="30000" dirty="0" smtClean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 smtClean="0"/>
              <a:t>참여택시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 smtClean="0"/>
              <a:t>: </a:t>
            </a:r>
            <a:r>
              <a:rPr kumimoji="1" lang="ko-KR" altLang="en-US" sz="1400" b="1" dirty="0" smtClean="0"/>
              <a:t>파주시 전체 택시 </a:t>
            </a:r>
            <a:r>
              <a:rPr kumimoji="1" lang="en-US" altLang="ko-KR" sz="1400" b="1" dirty="0" smtClean="0"/>
              <a:t>794</a:t>
            </a:r>
            <a:r>
              <a:rPr kumimoji="1" lang="ko-KR" altLang="en-US" sz="1400" b="1" dirty="0" smtClean="0"/>
              <a:t>대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000" b="1" baseline="50000" dirty="0" smtClean="0">
                <a:solidFill>
                  <a:prstClr val="black"/>
                </a:solidFill>
              </a:rPr>
              <a:t>개인 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546</a:t>
            </a:r>
            <a:r>
              <a:rPr kumimoji="1" lang="ko-KR" altLang="en-US" sz="1000" b="1" baseline="50000" dirty="0" smtClean="0">
                <a:solidFill>
                  <a:prstClr val="black"/>
                </a:solidFill>
              </a:rPr>
              <a:t>대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, </a:t>
            </a:r>
            <a:r>
              <a:rPr kumimoji="1" lang="ko-KR" altLang="en-US" sz="1000" b="1" baseline="50000" dirty="0" smtClean="0">
                <a:solidFill>
                  <a:prstClr val="black"/>
                </a:solidFill>
              </a:rPr>
              <a:t>법인 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248</a:t>
            </a:r>
            <a:r>
              <a:rPr kumimoji="1" lang="ko-KR" altLang="en-US" sz="1000" b="1" baseline="50000" dirty="0" smtClean="0">
                <a:solidFill>
                  <a:prstClr val="black"/>
                </a:solidFill>
              </a:rPr>
              <a:t>대</a:t>
            </a:r>
            <a:r>
              <a:rPr kumimoji="1" lang="en-US" altLang="ko-KR" sz="1000" b="1" baseline="50000" dirty="0" smtClean="0">
                <a:solidFill>
                  <a:prstClr val="black"/>
                </a:solidFill>
              </a:rPr>
              <a:t>)</a:t>
            </a:r>
            <a:endParaRPr kumimoji="1" lang="en-US" altLang="ko-KR" sz="1000" b="1" baseline="30000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예 산 액 </a:t>
            </a:r>
            <a:r>
              <a:rPr kumimoji="1" lang="en-US" altLang="ko-KR" sz="1400" b="1" dirty="0" smtClean="0"/>
              <a:t>: </a:t>
            </a:r>
            <a:r>
              <a:rPr kumimoji="1" lang="en-US" altLang="ko-KR" sz="1350" b="1" dirty="0" smtClean="0"/>
              <a:t>1,200</a:t>
            </a:r>
            <a:r>
              <a:rPr kumimoji="1" lang="ko-KR" altLang="en-US" sz="1350" b="1" dirty="0" smtClean="0"/>
              <a:t>백만원</a:t>
            </a:r>
            <a:endParaRPr kumimoji="1" lang="en-US" altLang="ko-KR" sz="135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200" b="1" dirty="0" smtClean="0"/>
              <a:t> </a:t>
            </a:r>
            <a:r>
              <a:rPr kumimoji="1" lang="ko-KR" altLang="en-US" sz="1400" b="1" dirty="0" err="1" smtClean="0"/>
              <a:t>이용인원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/>
              <a:t>: 489,656</a:t>
            </a:r>
            <a:r>
              <a:rPr kumimoji="1" lang="ko-KR" altLang="en-US" sz="1400" b="1" dirty="0"/>
              <a:t>명</a:t>
            </a:r>
            <a:r>
              <a:rPr kumimoji="1" lang="en-US" altLang="ko-KR" sz="1400" b="1" dirty="0"/>
              <a:t>(’19.4. ~ 24.2. </a:t>
            </a:r>
            <a:r>
              <a:rPr kumimoji="1" lang="ko-KR" altLang="en-US" sz="1400" b="1" dirty="0"/>
              <a:t>누적</a:t>
            </a:r>
            <a:r>
              <a:rPr kumimoji="1" lang="en-US" altLang="ko-KR" sz="1400" b="1" dirty="0" smtClean="0"/>
              <a:t>)</a:t>
            </a:r>
            <a:endParaRPr kumimoji="1" lang="en-US" altLang="ko-KR" sz="1400" b="1" dirty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41925" y="3246824"/>
            <a:ext cx="2234331" cy="1241802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96019" y="3312091"/>
            <a:ext cx="1728192" cy="114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376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19238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보호구역 실태조사 및 개선사업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교통정책과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560500"/>
            <a:chOff x="251520" y="1131590"/>
            <a:chExt cx="8280920" cy="171003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b="1" dirty="0" smtClean="0">
                  <a:solidFill>
                    <a:srgbClr val="002060"/>
                  </a:solidFill>
                  <a:latin typeface="+mn-ea"/>
                </a:rPr>
                <a:t>어린이</a:t>
              </a:r>
              <a:r>
                <a:rPr lang="en-US" altLang="ko-KR" b="1" dirty="0" smtClean="0">
                  <a:solidFill>
                    <a:srgbClr val="002060"/>
                  </a:solidFill>
                  <a:latin typeface="+mn-ea"/>
                </a:rPr>
                <a:t>·</a:t>
              </a:r>
              <a:r>
                <a:rPr lang="ko-KR" altLang="en-US" b="1" dirty="0" smtClean="0">
                  <a:solidFill>
                    <a:srgbClr val="002060"/>
                  </a:solidFill>
                  <a:latin typeface="+mn-ea"/>
                </a:rPr>
                <a:t>노인보호구역 실태조사</a:t>
              </a:r>
              <a:endParaRPr lang="ko-KR" altLang="en-US" b="1" dirty="0">
                <a:solidFill>
                  <a:schemeClr val="tx1"/>
                </a:solidFill>
                <a:latin typeface="맑은 고딕" panose="020B0503020000020004" pitchFamily="50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16608" y="1811122"/>
              <a:ext cx="8064896" cy="2774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spc="70" dirty="0"/>
                <a:t>대 상 </a:t>
              </a:r>
              <a:r>
                <a:rPr kumimoji="1" lang="ko-KR" altLang="en-US" sz="1600" b="1" spc="70" dirty="0" smtClean="0"/>
                <a:t>지 </a:t>
              </a:r>
              <a:r>
                <a:rPr kumimoji="1" lang="en-US" altLang="ko-KR" sz="1600" b="1" spc="70" dirty="0" smtClean="0"/>
                <a:t>: </a:t>
              </a:r>
              <a:r>
                <a:rPr kumimoji="1" lang="ko-KR" altLang="en-US" sz="1600" b="1" dirty="0" smtClean="0"/>
                <a:t>어린이 보호구역 </a:t>
              </a:r>
              <a:r>
                <a:rPr kumimoji="1" lang="en-US" altLang="ko-KR" sz="1600" b="1" dirty="0" smtClean="0"/>
                <a:t>93</a:t>
              </a:r>
              <a:r>
                <a:rPr kumimoji="1" lang="ko-KR" altLang="en-US" sz="1600" b="1" dirty="0" smtClean="0"/>
                <a:t>개소</a:t>
              </a:r>
              <a:r>
                <a:rPr kumimoji="1" lang="en-US" altLang="ko-KR" sz="1600" b="1" dirty="0" smtClean="0"/>
                <a:t>, </a:t>
              </a:r>
              <a:r>
                <a:rPr kumimoji="1" lang="ko-KR" altLang="en-US" sz="1600" b="1" dirty="0" smtClean="0"/>
                <a:t>노인보호구역 </a:t>
              </a:r>
              <a:r>
                <a:rPr kumimoji="1" lang="en-US" altLang="ko-KR" sz="1600" b="1" dirty="0" smtClean="0"/>
                <a:t>58</a:t>
              </a:r>
              <a:r>
                <a:rPr kumimoji="1" lang="ko-KR" altLang="en-US" sz="1600" b="1" dirty="0" smtClean="0"/>
                <a:t>개소</a:t>
              </a:r>
              <a:endParaRPr kumimoji="1" lang="en-US" altLang="ko-KR" sz="1600" b="1" dirty="0" smtClean="0"/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/>
                <a:t> </a:t>
              </a:r>
              <a:endParaRPr kumimoji="1" lang="en-US" altLang="ko-KR" sz="1500" b="1" dirty="0">
                <a:latin typeface="+mj-ea"/>
              </a:endParaRPr>
            </a:p>
          </p:txBody>
        </p:sp>
        <p:sp>
          <p:nvSpPr>
            <p:cNvPr id="16" name="Text Box 3"/>
            <p:cNvSpPr txBox="1">
              <a:spLocks noChangeArrowheads="1"/>
            </p:cNvSpPr>
            <p:nvPr/>
          </p:nvSpPr>
          <p:spPr bwMode="auto">
            <a:xfrm>
              <a:off x="428197" y="2088555"/>
              <a:ext cx="8064896" cy="4934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spc="70" dirty="0" smtClean="0"/>
                <a:t>예 산 액 </a:t>
              </a:r>
              <a:r>
                <a:rPr kumimoji="1" lang="en-US" altLang="ko-KR" sz="1600" b="1" spc="70" dirty="0" smtClean="0"/>
                <a:t>: </a:t>
              </a:r>
              <a:r>
                <a:rPr kumimoji="1" lang="ko-KR" altLang="en-US" sz="1600" b="1" dirty="0" smtClean="0"/>
                <a:t>어린이 </a:t>
              </a:r>
              <a:r>
                <a:rPr kumimoji="1" lang="en-US" altLang="ko-KR" sz="1600" b="1" dirty="0" smtClean="0"/>
                <a:t>263</a:t>
              </a:r>
              <a:r>
                <a:rPr kumimoji="1" lang="ko-KR" altLang="en-US" sz="1600" b="1" dirty="0" smtClean="0"/>
                <a:t>백만원</a:t>
              </a:r>
              <a:r>
                <a:rPr kumimoji="1" lang="en-US" altLang="ko-KR" sz="1600" b="1" dirty="0" smtClean="0"/>
                <a:t>(</a:t>
              </a:r>
              <a:r>
                <a:rPr kumimoji="1" lang="ko-KR" altLang="en-US" sz="1600" b="1" dirty="0" smtClean="0"/>
                <a:t>도비</a:t>
              </a:r>
              <a:r>
                <a:rPr kumimoji="1" lang="en-US" altLang="ko-KR" sz="1600" b="1" dirty="0" smtClean="0"/>
                <a:t>50%, </a:t>
              </a:r>
              <a:r>
                <a:rPr kumimoji="1" lang="ko-KR" altLang="en-US" sz="1600" b="1" dirty="0" smtClean="0"/>
                <a:t>시비</a:t>
              </a:r>
              <a:r>
                <a:rPr kumimoji="1" lang="en-US" altLang="ko-KR" sz="1600" b="1" dirty="0" smtClean="0"/>
                <a:t>50%), </a:t>
              </a:r>
              <a:r>
                <a:rPr kumimoji="1" lang="ko-KR" altLang="en-US" sz="1600" b="1" dirty="0" smtClean="0"/>
                <a:t>노인 </a:t>
              </a:r>
              <a:r>
                <a:rPr kumimoji="1" lang="en-US" altLang="ko-KR" sz="1600" b="1" dirty="0" smtClean="0"/>
                <a:t>97</a:t>
              </a:r>
              <a:r>
                <a:rPr kumimoji="1" lang="ko-KR" altLang="en-US" sz="1600" b="1" dirty="0" smtClean="0"/>
                <a:t>백만원</a:t>
              </a:r>
              <a:r>
                <a:rPr kumimoji="1" lang="en-US" altLang="ko-KR" sz="1600" b="1" dirty="0" smtClean="0"/>
                <a:t>(</a:t>
              </a:r>
              <a:r>
                <a:rPr kumimoji="1" lang="ko-KR" altLang="en-US" sz="1600" b="1" dirty="0" smtClean="0"/>
                <a:t>시비</a:t>
              </a:r>
              <a:r>
                <a:rPr kumimoji="1" lang="en-US" altLang="ko-KR" sz="1600" b="1" dirty="0" smtClean="0"/>
                <a:t>100%)</a:t>
              </a:r>
            </a:p>
            <a:p>
              <a:pPr>
                <a:lnSpc>
                  <a:spcPct val="150000"/>
                </a:lnSpc>
              </a:pPr>
              <a:endParaRPr kumimoji="1" lang="en-US" altLang="ko-KR" sz="1500" b="1" dirty="0">
                <a:latin typeface="+mj-ea"/>
              </a:endParaRPr>
            </a:p>
          </p:txBody>
        </p:sp>
        <p:sp>
          <p:nvSpPr>
            <p:cNvPr id="19" name="Text Box 3"/>
            <p:cNvSpPr txBox="1">
              <a:spLocks noChangeArrowheads="1"/>
            </p:cNvSpPr>
            <p:nvPr/>
          </p:nvSpPr>
          <p:spPr bwMode="auto">
            <a:xfrm>
              <a:off x="416608" y="2233444"/>
              <a:ext cx="8064896" cy="60817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사업기간 </a:t>
              </a:r>
              <a:r>
                <a:rPr kumimoji="1" lang="en-US" altLang="ko-KR" sz="1600" b="1" dirty="0" smtClean="0"/>
                <a:t>: ‘24. 4. ~ '24. 10.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35680" y="3251128"/>
            <a:ext cx="8064896" cy="142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spc="70" dirty="0"/>
              <a:t>대 상 </a:t>
            </a:r>
            <a:r>
              <a:rPr kumimoji="1" lang="ko-KR" altLang="en-US" sz="1600" b="1" spc="70" dirty="0" smtClean="0"/>
              <a:t>지 </a:t>
            </a:r>
            <a:r>
              <a:rPr kumimoji="1" lang="en-US" altLang="ko-KR" sz="1600" b="1" spc="70" dirty="0" smtClean="0"/>
              <a:t>: </a:t>
            </a:r>
            <a:r>
              <a:rPr kumimoji="1" lang="ko-KR" altLang="en-US" sz="1600" b="1" dirty="0" smtClean="0">
                <a:latin typeface="+mj-lt"/>
              </a:rPr>
              <a:t>어린이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봉일천초교</a:t>
            </a:r>
            <a:r>
              <a:rPr kumimoji="1" lang="ko-KR" altLang="en-US" sz="1600" b="1" dirty="0" smtClean="0">
                <a:latin typeface="+mj-lt"/>
              </a:rPr>
              <a:t> 등 </a:t>
            </a:r>
            <a:r>
              <a:rPr kumimoji="1" lang="en-US" altLang="ko-KR" sz="1600" b="1" dirty="0" smtClean="0">
                <a:latin typeface="+mj-lt"/>
              </a:rPr>
              <a:t>21</a:t>
            </a:r>
            <a:r>
              <a:rPr kumimoji="1" lang="ko-KR" altLang="en-US" sz="1600" b="1" dirty="0" smtClean="0">
                <a:latin typeface="+mj-lt"/>
              </a:rPr>
              <a:t>개교</a:t>
            </a:r>
            <a:r>
              <a:rPr kumimoji="1" lang="en-US" altLang="ko-KR" sz="1600" b="1" dirty="0" smtClean="0">
                <a:latin typeface="+mj-lt"/>
              </a:rPr>
              <a:t>), </a:t>
            </a:r>
            <a:r>
              <a:rPr kumimoji="1" lang="ko-KR" altLang="en-US" sz="1600" b="1" dirty="0" smtClean="0">
                <a:latin typeface="+mj-lt"/>
              </a:rPr>
              <a:t>노인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운천</a:t>
            </a:r>
            <a:r>
              <a:rPr kumimoji="1" lang="en-US" altLang="ko-KR" sz="1600" b="1" dirty="0" smtClean="0">
                <a:latin typeface="+mj-lt"/>
              </a:rPr>
              <a:t>4</a:t>
            </a:r>
            <a:r>
              <a:rPr kumimoji="1" lang="ko-KR" altLang="en-US" sz="1600" b="1" dirty="0" smtClean="0">
                <a:latin typeface="+mj-lt"/>
              </a:rPr>
              <a:t>리 마을회관 등 </a:t>
            </a:r>
            <a:r>
              <a:rPr kumimoji="1" lang="en-US" altLang="ko-KR" sz="1600" b="1" dirty="0" smtClean="0">
                <a:latin typeface="+mj-lt"/>
              </a:rPr>
              <a:t>3</a:t>
            </a:r>
            <a:r>
              <a:rPr kumimoji="1" lang="ko-KR" altLang="en-US" sz="1600" b="1" dirty="0" smtClean="0">
                <a:latin typeface="+mj-lt"/>
              </a:rPr>
              <a:t>개소</a:t>
            </a:r>
            <a:r>
              <a:rPr kumimoji="1" lang="en-US" altLang="ko-KR" sz="1600" b="1" dirty="0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600" dirty="0">
                <a:solidFill>
                  <a:prstClr val="black"/>
                </a:solidFill>
              </a:rPr>
              <a:t> -</a:t>
            </a:r>
            <a:r>
              <a:rPr kumimoji="1" lang="ko-KR" altLang="en-US" sz="1600" dirty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어린이 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: </a:t>
            </a:r>
            <a:r>
              <a:rPr kumimoji="1" lang="ko-KR" altLang="en-US" sz="1600" dirty="0" err="1" smtClean="0"/>
              <a:t>기종점정비</a:t>
            </a:r>
            <a:r>
              <a:rPr kumimoji="1" lang="ko-KR" altLang="en-US" sz="1600" dirty="0" smtClean="0"/>
              <a:t> </a:t>
            </a:r>
            <a:r>
              <a:rPr kumimoji="1" lang="en-US" altLang="ko-KR" sz="1600" dirty="0" smtClean="0"/>
              <a:t>20</a:t>
            </a:r>
            <a:r>
              <a:rPr kumimoji="1" lang="ko-KR" altLang="en-US" sz="1600" dirty="0" smtClean="0"/>
              <a:t>개소</a:t>
            </a:r>
            <a:r>
              <a:rPr kumimoji="1" lang="en-US" altLang="ko-KR" sz="1600" dirty="0"/>
              <a:t>, </a:t>
            </a:r>
            <a:r>
              <a:rPr kumimoji="1" lang="ko-KR" altLang="en-US" sz="1600" dirty="0" smtClean="0"/>
              <a:t>바닥형보행신호등 </a:t>
            </a:r>
            <a:r>
              <a:rPr kumimoji="1" lang="en-US" altLang="ko-KR" sz="1600" dirty="0" smtClean="0"/>
              <a:t>3</a:t>
            </a:r>
            <a:r>
              <a:rPr kumimoji="1" lang="ko-KR" altLang="en-US" sz="1600" dirty="0" smtClean="0"/>
              <a:t>개소</a:t>
            </a:r>
            <a:r>
              <a:rPr kumimoji="1" lang="en-US" altLang="ko-KR" sz="1600" dirty="0" smtClean="0"/>
              <a:t>, </a:t>
            </a:r>
            <a:r>
              <a:rPr kumimoji="1" lang="ko-KR" altLang="en-US" sz="1600" dirty="0" err="1" smtClean="0"/>
              <a:t>보행신호음성안내장치</a:t>
            </a:r>
            <a:r>
              <a:rPr kumimoji="1" lang="ko-KR" altLang="en-US" sz="1600" dirty="0" smtClean="0"/>
              <a:t> </a:t>
            </a:r>
            <a:r>
              <a:rPr kumimoji="1" lang="en-US" altLang="ko-KR" sz="1600" dirty="0" smtClean="0"/>
              <a:t>2</a:t>
            </a:r>
            <a:r>
              <a:rPr kumimoji="1" lang="ko-KR" altLang="en-US" sz="1600" dirty="0" smtClean="0"/>
              <a:t>개소</a:t>
            </a:r>
            <a:endParaRPr kumimoji="1" lang="en-US" altLang="ko-KR" sz="1600" dirty="0"/>
          </a:p>
          <a:p>
            <a:pPr>
              <a:lnSpc>
                <a:spcPct val="150000"/>
              </a:lnSpc>
            </a:pPr>
            <a:r>
              <a:rPr kumimoji="1" lang="en-US" altLang="ko-KR" sz="1600" dirty="0">
                <a:solidFill>
                  <a:prstClr val="black"/>
                </a:solidFill>
              </a:rPr>
              <a:t> -</a:t>
            </a:r>
            <a:r>
              <a:rPr kumimoji="1" lang="ko-KR" altLang="en-US" sz="1600" dirty="0">
                <a:solidFill>
                  <a:prstClr val="black"/>
                </a:solidFill>
              </a:rPr>
              <a:t> 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노   인 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: </a:t>
            </a:r>
            <a:r>
              <a:rPr kumimoji="1" lang="ko-KR" altLang="en-US" sz="1600" dirty="0" err="1" smtClean="0">
                <a:solidFill>
                  <a:prstClr val="black"/>
                </a:solidFill>
              </a:rPr>
              <a:t>운천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4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리 마을회관 등 </a:t>
            </a:r>
            <a:r>
              <a:rPr kumimoji="1" lang="en-US" altLang="ko-KR" sz="1600" dirty="0" smtClean="0">
                <a:solidFill>
                  <a:prstClr val="black"/>
                </a:solidFill>
              </a:rPr>
              <a:t>3</a:t>
            </a:r>
            <a:r>
              <a:rPr kumimoji="1" lang="ko-KR" altLang="en-US" sz="1600" dirty="0" smtClean="0">
                <a:solidFill>
                  <a:prstClr val="black"/>
                </a:solidFill>
              </a:rPr>
              <a:t>개소 교통안전시설물 설치</a:t>
            </a:r>
            <a:endParaRPr kumimoji="1" lang="en-US" altLang="ko-KR" sz="1600" b="1" dirty="0" smtClean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ea"/>
              </a:rPr>
              <a:t> </a:t>
            </a:r>
            <a:r>
              <a:rPr kumimoji="1" lang="ko-KR" altLang="en-US" sz="1600" b="1" spc="70" dirty="0"/>
              <a:t>예 산 </a:t>
            </a:r>
            <a:r>
              <a:rPr kumimoji="1" lang="ko-KR" altLang="en-US" sz="1600" b="1" spc="70" dirty="0" smtClean="0"/>
              <a:t>액 </a:t>
            </a:r>
            <a:r>
              <a:rPr kumimoji="1" lang="en-US" altLang="ko-KR" sz="1600" b="1" spc="70" dirty="0" smtClean="0"/>
              <a:t>: </a:t>
            </a:r>
            <a:r>
              <a:rPr kumimoji="1" lang="ko-KR" altLang="en-US" sz="1600" b="1" dirty="0" smtClean="0">
                <a:latin typeface="+mj-ea"/>
              </a:rPr>
              <a:t>어린이 </a:t>
            </a:r>
            <a:r>
              <a:rPr kumimoji="1" lang="en-US" altLang="ko-KR" sz="1600" b="1" dirty="0" smtClean="0">
                <a:latin typeface="+mj-ea"/>
              </a:rPr>
              <a:t>770</a:t>
            </a:r>
            <a:r>
              <a:rPr kumimoji="1" lang="ko-KR" altLang="en-US" sz="1600" b="1" dirty="0" smtClean="0">
                <a:latin typeface="+mj-ea"/>
              </a:rPr>
              <a:t>백만원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도비</a:t>
            </a:r>
            <a:r>
              <a:rPr kumimoji="1" lang="en-US" altLang="ko-KR" sz="1600" b="1" dirty="0" smtClean="0">
                <a:latin typeface="+mj-ea"/>
              </a:rPr>
              <a:t>50%,</a:t>
            </a:r>
            <a:r>
              <a:rPr kumimoji="1" lang="ko-KR" altLang="en-US" sz="1600" b="1" dirty="0" smtClean="0">
                <a:latin typeface="+mj-ea"/>
              </a:rPr>
              <a:t>시비</a:t>
            </a:r>
            <a:r>
              <a:rPr kumimoji="1" lang="en-US" altLang="ko-KR" sz="1600" b="1" dirty="0" smtClean="0">
                <a:latin typeface="+mj-ea"/>
              </a:rPr>
              <a:t>50%), </a:t>
            </a:r>
            <a:r>
              <a:rPr kumimoji="1" lang="ko-KR" altLang="en-US" sz="1600" b="1" dirty="0" smtClean="0">
                <a:latin typeface="+mj-ea"/>
              </a:rPr>
              <a:t>노인 </a:t>
            </a:r>
            <a:r>
              <a:rPr kumimoji="1" lang="en-US" altLang="ko-KR" sz="1600" b="1" dirty="0" smtClean="0">
                <a:latin typeface="+mj-ea"/>
              </a:rPr>
              <a:t>140</a:t>
            </a:r>
            <a:r>
              <a:rPr kumimoji="1" lang="ko-KR" altLang="en-US" sz="1600" b="1" dirty="0" smtClean="0">
                <a:latin typeface="+mj-ea"/>
              </a:rPr>
              <a:t>백만원</a:t>
            </a:r>
            <a:r>
              <a:rPr kumimoji="1" lang="en-US" altLang="ko-KR" sz="1600" b="1" dirty="0" smtClean="0">
                <a:latin typeface="+mj-ea"/>
              </a:rPr>
              <a:t>(</a:t>
            </a:r>
            <a:r>
              <a:rPr kumimoji="1" lang="ko-KR" altLang="en-US" sz="1600" b="1" dirty="0" smtClean="0">
                <a:latin typeface="+mj-ea"/>
              </a:rPr>
              <a:t>도비</a:t>
            </a:r>
            <a:r>
              <a:rPr kumimoji="1" lang="en-US" altLang="ko-KR" sz="1600" b="1" dirty="0" smtClean="0">
                <a:latin typeface="+mj-ea"/>
              </a:rPr>
              <a:t>50%,</a:t>
            </a:r>
            <a:r>
              <a:rPr kumimoji="1" lang="ko-KR" altLang="en-US" sz="1600" b="1" dirty="0" smtClean="0">
                <a:latin typeface="+mj-ea"/>
              </a:rPr>
              <a:t>시비</a:t>
            </a:r>
            <a:r>
              <a:rPr kumimoji="1" lang="en-US" altLang="ko-KR" sz="1600" b="1" dirty="0" smtClean="0">
                <a:latin typeface="+mj-ea"/>
              </a:rPr>
              <a:t>50%)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smtClean="0"/>
              <a:t>사업기간 </a:t>
            </a:r>
            <a:r>
              <a:rPr kumimoji="1" lang="en-US" altLang="ko-KR" sz="1600" b="1" dirty="0" smtClean="0"/>
              <a:t>: ‘24. 5. ~ '24. 12.</a:t>
            </a: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3" name="모서리가 둥근 직사각형 22"/>
          <p:cNvSpPr/>
          <p:nvPr/>
        </p:nvSpPr>
        <p:spPr>
          <a:xfrm>
            <a:off x="243604" y="2637108"/>
            <a:ext cx="8280920" cy="43072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b="1" dirty="0" smtClean="0">
                <a:solidFill>
                  <a:srgbClr val="002060"/>
                </a:solidFill>
                <a:latin typeface="+mn-ea"/>
              </a:rPr>
              <a:t>어린이</a:t>
            </a:r>
            <a:r>
              <a:rPr lang="en-US" altLang="ko-KR" b="1" dirty="0" smtClean="0">
                <a:solidFill>
                  <a:srgbClr val="002060"/>
                </a:solidFill>
                <a:latin typeface="+mn-ea"/>
              </a:rPr>
              <a:t>·</a:t>
            </a:r>
            <a:r>
              <a:rPr lang="ko-KR" altLang="en-US" b="1" dirty="0" smtClean="0">
                <a:solidFill>
                  <a:srgbClr val="002060"/>
                </a:solidFill>
                <a:latin typeface="+mn-ea"/>
              </a:rPr>
              <a:t>노인 보호구역 개선사업</a:t>
            </a:r>
            <a:endParaRPr lang="ko-KR" altLang="en-US" b="1" dirty="0">
              <a:solidFill>
                <a:schemeClr val="tx1"/>
              </a:solidFill>
              <a:latin typeface="맑은 고딕" panose="020B0503020000020004" pitchFamily="50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168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파주시 대중교통 안정적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버스정책과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307915"/>
            <a:chOff x="251520" y="1131590"/>
            <a:chExt cx="8280920" cy="1433244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시내버스 </a:t>
              </a:r>
              <a:r>
                <a:rPr lang="ko-KR" altLang="en-US" dirty="0" err="1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공공관리제</a:t>
              </a:r>
              <a:r>
                <a:rPr lang="ko-KR" altLang="en-US" dirty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 단계적 안착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0859" y="1792741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en-US" altLang="ko-KR" sz="1600" b="1" dirty="0" smtClean="0"/>
                <a:t>2024</a:t>
              </a:r>
              <a:r>
                <a:rPr kumimoji="1" lang="ko-KR" altLang="en-US" sz="1600" b="1" dirty="0"/>
                <a:t>년 </a:t>
              </a:r>
              <a:r>
                <a:rPr kumimoji="1" lang="en-US" altLang="ko-KR" sz="1600" b="1" dirty="0"/>
                <a:t>~ </a:t>
              </a:r>
              <a:r>
                <a:rPr kumimoji="1" lang="en-US" altLang="ko-KR" sz="1600" b="1" dirty="0" smtClean="0"/>
                <a:t>2027</a:t>
              </a:r>
              <a:r>
                <a:rPr kumimoji="1" lang="ko-KR" altLang="en-US" sz="1600" b="1" dirty="0"/>
                <a:t>년까지 단계적 </a:t>
              </a:r>
              <a:r>
                <a:rPr kumimoji="1" lang="ko-KR" altLang="en-US" sz="1600" b="1" dirty="0" smtClean="0"/>
                <a:t>전환</a:t>
              </a:r>
              <a:endParaRPr kumimoji="1" lang="en-US" altLang="ko-KR" sz="1600" b="1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/>
                <a:t> 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-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道 주관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: 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15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개 노선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(95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대</a:t>
              </a:r>
              <a:r>
                <a:rPr lang="en-US" altLang="ko-KR" sz="1400" b="1" dirty="0"/>
                <a:t>)</a:t>
              </a:r>
              <a:r>
                <a:rPr lang="en-US" altLang="ko-KR" sz="1400" b="1" dirty="0">
                  <a:solidFill>
                    <a:srgbClr val="0070C0"/>
                  </a:solidFill>
                </a:rPr>
                <a:t>[10</a:t>
              </a:r>
              <a:r>
                <a:rPr lang="ko-KR" altLang="en-US" sz="1400" b="1" dirty="0">
                  <a:solidFill>
                    <a:srgbClr val="0070C0"/>
                  </a:solidFill>
                </a:rPr>
                <a:t>번</a:t>
              </a:r>
              <a:r>
                <a:rPr lang="en-US" altLang="ko-KR" sz="1400" b="1" dirty="0">
                  <a:solidFill>
                    <a:srgbClr val="0070C0"/>
                  </a:solidFill>
                </a:rPr>
                <a:t>(10</a:t>
              </a:r>
              <a:r>
                <a:rPr lang="ko-KR" altLang="en-US" sz="1400" b="1" dirty="0">
                  <a:solidFill>
                    <a:srgbClr val="0070C0"/>
                  </a:solidFill>
                </a:rPr>
                <a:t>대</a:t>
              </a:r>
              <a:r>
                <a:rPr lang="en-US" altLang="ko-KR" sz="1400" b="1" dirty="0">
                  <a:solidFill>
                    <a:srgbClr val="0070C0"/>
                  </a:solidFill>
                </a:rPr>
                <a:t>), 70-1</a:t>
              </a:r>
              <a:r>
                <a:rPr lang="ko-KR" altLang="en-US" sz="1400" b="1" dirty="0">
                  <a:solidFill>
                    <a:srgbClr val="0070C0"/>
                  </a:solidFill>
                </a:rPr>
                <a:t>번</a:t>
              </a:r>
              <a:r>
                <a:rPr lang="en-US" altLang="ko-KR" sz="1400" b="1" dirty="0">
                  <a:solidFill>
                    <a:srgbClr val="0070C0"/>
                  </a:solidFill>
                </a:rPr>
                <a:t>(6</a:t>
              </a:r>
              <a:r>
                <a:rPr lang="ko-KR" altLang="en-US" sz="1400" b="1" dirty="0">
                  <a:solidFill>
                    <a:srgbClr val="0070C0"/>
                  </a:solidFill>
                </a:rPr>
                <a:t>대</a:t>
              </a:r>
              <a:r>
                <a:rPr lang="en-US" altLang="ko-KR" sz="1400" b="1" dirty="0">
                  <a:solidFill>
                    <a:srgbClr val="0070C0"/>
                  </a:solidFill>
                </a:rPr>
                <a:t>) </a:t>
              </a:r>
              <a:r>
                <a:rPr lang="en-US" altLang="ko-KR" sz="1400" b="1" dirty="0" smtClean="0">
                  <a:solidFill>
                    <a:srgbClr val="0070C0"/>
                  </a:solidFill>
                </a:rPr>
                <a:t>2024</a:t>
              </a:r>
              <a:r>
                <a:rPr lang="en-US" altLang="ko-KR" sz="1400" b="1" dirty="0">
                  <a:solidFill>
                    <a:srgbClr val="0070C0"/>
                  </a:solidFill>
                </a:rPr>
                <a:t>. 1. </a:t>
              </a:r>
              <a:r>
                <a:rPr lang="ko-KR" altLang="en-US" sz="1400" b="1" dirty="0">
                  <a:solidFill>
                    <a:srgbClr val="0070C0"/>
                  </a:solidFill>
                </a:rPr>
                <a:t>전환 </a:t>
              </a:r>
              <a:r>
                <a:rPr lang="ko-KR" altLang="en-US" sz="1400" b="1" dirty="0" smtClean="0">
                  <a:solidFill>
                    <a:srgbClr val="0070C0"/>
                  </a:solidFill>
                </a:rPr>
                <a:t>완료</a:t>
              </a:r>
              <a:r>
                <a:rPr lang="en-US" altLang="ko-KR" sz="1400" b="1" dirty="0" smtClean="0">
                  <a:solidFill>
                    <a:srgbClr val="0070C0"/>
                  </a:solidFill>
                </a:rPr>
                <a:t>]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/>
                <a:t> 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市 주관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:  </a:t>
              </a:r>
              <a:r>
                <a:rPr lang="en-US" altLang="ko-KR" sz="1000" b="1" dirty="0" smtClean="0">
                  <a:solidFill>
                    <a:prstClr val="black"/>
                  </a:solidFill>
                </a:rPr>
                <a:t> 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2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개 노선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(14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대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)[1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개 노선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(7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대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) </a:t>
              </a:r>
              <a:r>
                <a:rPr lang="en-US" altLang="ko-KR" sz="1400" b="1" dirty="0" smtClean="0">
                  <a:solidFill>
                    <a:prstClr val="black"/>
                  </a:solidFill>
                </a:rPr>
                <a:t>2024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. </a:t>
              </a:r>
              <a:r>
                <a:rPr lang="ko-KR" altLang="en-US" sz="1400" b="1" dirty="0">
                  <a:solidFill>
                    <a:prstClr val="black"/>
                  </a:solidFill>
                </a:rPr>
                <a:t>하반기 시행 </a:t>
              </a:r>
              <a:r>
                <a:rPr lang="ko-KR" altLang="en-US" sz="1400" b="1" dirty="0" smtClean="0">
                  <a:solidFill>
                    <a:prstClr val="black"/>
                  </a:solidFill>
                </a:rPr>
                <a:t>예정</a:t>
              </a:r>
              <a:r>
                <a:rPr lang="en-US" altLang="ko-KR" sz="1400" b="1" dirty="0">
                  <a:solidFill>
                    <a:prstClr val="black"/>
                  </a:solidFill>
                </a:rPr>
                <a:t>]</a:t>
              </a:r>
              <a:r>
                <a:rPr kumimoji="1" lang="en-US" altLang="ko-KR" sz="1400" b="1" dirty="0" smtClean="0">
                  <a:latin typeface="+mj-ea"/>
                </a:rPr>
                <a:t> </a:t>
              </a:r>
              <a:endParaRPr kumimoji="1" lang="en-US" altLang="ko-KR" sz="1400" b="1" dirty="0">
                <a:latin typeface="+mj-ea"/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>
          <a:xfrm>
            <a:off x="246506" y="2694102"/>
            <a:ext cx="8280920" cy="396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en-US" altLang="ko-KR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GTX-A 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중심 버스노선 개편</a:t>
            </a:r>
            <a:endParaRPr lang="ko-KR" altLang="en-US" sz="1600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0859" y="3746195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</a:t>
            </a:r>
            <a:r>
              <a:rPr kumimoji="1" lang="ko-KR" altLang="en-US" sz="1600" b="1" dirty="0" smtClean="0"/>
              <a:t>개편방향</a:t>
            </a:r>
            <a:r>
              <a:rPr kumimoji="1" lang="en-US" altLang="ko-KR" sz="1600" b="1" dirty="0" smtClean="0"/>
              <a:t>: (</a:t>
            </a:r>
            <a:r>
              <a:rPr kumimoji="1" lang="ko-KR" altLang="en-US" sz="1600" b="1" dirty="0" err="1" smtClean="0"/>
              <a:t>직행좌석</a:t>
            </a:r>
            <a:r>
              <a:rPr kumimoji="1" lang="en-US" altLang="ko-KR" sz="1600" b="1" dirty="0" smtClean="0"/>
              <a:t>) </a:t>
            </a:r>
            <a:r>
              <a:rPr kumimoji="1" lang="ko-KR" altLang="en-US" sz="1600" b="1" dirty="0" smtClean="0"/>
              <a:t>광역</a:t>
            </a:r>
            <a:r>
              <a:rPr kumimoji="1" lang="en-US" altLang="ko-KR" sz="1600" b="1" baseline="30000" dirty="0" smtClean="0"/>
              <a:t>(</a:t>
            </a:r>
            <a:r>
              <a:rPr kumimoji="1" lang="ko-KR" altLang="en-US" sz="1600" b="1" baseline="30000" dirty="0"/>
              <a:t>서</a:t>
            </a:r>
            <a:r>
              <a:rPr kumimoji="1" lang="ko-KR" altLang="en-US" sz="1600" b="1" baseline="30000" dirty="0" smtClean="0"/>
              <a:t>울</a:t>
            </a:r>
            <a:r>
              <a:rPr kumimoji="1" lang="en-US" altLang="ko-KR" sz="1600" b="1" baseline="30000" dirty="0" smtClean="0"/>
              <a:t>/</a:t>
            </a:r>
            <a:r>
              <a:rPr kumimoji="1" lang="ko-KR" altLang="en-US" sz="1600" b="1" baseline="30000" dirty="0" err="1" smtClean="0"/>
              <a:t>고양방면</a:t>
            </a:r>
            <a:r>
              <a:rPr kumimoji="1" lang="en-US" altLang="ko-KR" sz="1600" b="1" baseline="30000" dirty="0" smtClean="0"/>
              <a:t>)</a:t>
            </a:r>
            <a:r>
              <a:rPr kumimoji="1" lang="ko-KR" altLang="en-US" sz="1600" b="1" baseline="30000" dirty="0" smtClean="0"/>
              <a:t> </a:t>
            </a:r>
            <a:r>
              <a:rPr kumimoji="1" lang="ko-KR" altLang="en-US" sz="1600" b="1" dirty="0" smtClean="0"/>
              <a:t>교통수단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600" b="1" baseline="30000" dirty="0"/>
              <a:t> </a:t>
            </a:r>
            <a:r>
              <a:rPr kumimoji="1" lang="en-US" altLang="ko-KR" sz="1600" b="1" dirty="0" smtClean="0"/>
              <a:t>              </a:t>
            </a:r>
            <a:r>
              <a:rPr kumimoji="1" lang="en-US" altLang="ko-KR" sz="1300" b="1" dirty="0" smtClean="0"/>
              <a:t> </a:t>
            </a:r>
            <a:r>
              <a:rPr kumimoji="1" lang="en-US" altLang="ko-KR" sz="1600" b="1" dirty="0" smtClean="0"/>
              <a:t>(</a:t>
            </a:r>
            <a:r>
              <a:rPr kumimoji="1" lang="ko-KR" altLang="en-US" sz="1600" b="1" dirty="0" smtClean="0"/>
              <a:t>시내버스</a:t>
            </a:r>
            <a:r>
              <a:rPr kumimoji="1" lang="en-US" altLang="ko-KR" sz="1600" b="1" dirty="0" smtClean="0"/>
              <a:t>) </a:t>
            </a:r>
            <a:r>
              <a:rPr kumimoji="1" lang="ko-KR" altLang="en-US" sz="1600" b="1" dirty="0" smtClean="0"/>
              <a:t>구도심</a:t>
            </a:r>
            <a:r>
              <a:rPr kumimoji="1" lang="en-US" altLang="ko-KR" sz="1600" b="1" baseline="30000" dirty="0" smtClean="0"/>
              <a:t>(</a:t>
            </a:r>
            <a:r>
              <a:rPr kumimoji="1" lang="ko-KR" altLang="en-US" sz="1600" b="1" baseline="30000" dirty="0" smtClean="0"/>
              <a:t>적성</a:t>
            </a:r>
            <a:r>
              <a:rPr kumimoji="1" lang="en-US" altLang="ko-KR" sz="1600" b="1" baseline="30000" dirty="0" smtClean="0"/>
              <a:t>,</a:t>
            </a:r>
            <a:r>
              <a:rPr kumimoji="1" lang="ko-KR" altLang="en-US" sz="1600" b="1" baseline="30000" dirty="0" smtClean="0"/>
              <a:t>문산</a:t>
            </a:r>
            <a:r>
              <a:rPr kumimoji="1" lang="en-US" altLang="ko-KR" sz="1600" b="1" baseline="30000" dirty="0" smtClean="0"/>
              <a:t>/</a:t>
            </a:r>
            <a:r>
              <a:rPr kumimoji="1" lang="ko-KR" altLang="en-US" sz="1600" b="1" baseline="30000" dirty="0" smtClean="0"/>
              <a:t>법원</a:t>
            </a:r>
            <a:r>
              <a:rPr kumimoji="1" lang="en-US" altLang="ko-KR" sz="1600" b="1" baseline="30000" dirty="0" smtClean="0"/>
              <a:t>,</a:t>
            </a:r>
            <a:r>
              <a:rPr kumimoji="1" lang="ko-KR" altLang="en-US" sz="1600" b="1" baseline="30000" dirty="0" smtClean="0"/>
              <a:t>광탄</a:t>
            </a:r>
            <a:r>
              <a:rPr kumimoji="1" lang="en-US" altLang="ko-KR" sz="1600" b="1" baseline="30000" dirty="0" smtClean="0"/>
              <a:t>)</a:t>
            </a:r>
            <a:r>
              <a:rPr kumimoji="1" lang="en-US" altLang="ko-KR" sz="1600" b="1" dirty="0" smtClean="0"/>
              <a:t>~</a:t>
            </a:r>
            <a:r>
              <a:rPr kumimoji="1" lang="ko-KR" altLang="en-US" sz="1600" b="1" dirty="0" smtClean="0"/>
              <a:t>신도심 </a:t>
            </a:r>
            <a:r>
              <a:rPr kumimoji="1" lang="en-US" altLang="ko-KR" sz="1600" b="1" dirty="0" smtClean="0"/>
              <a:t>GTX </a:t>
            </a:r>
            <a:r>
              <a:rPr kumimoji="1" lang="ko-KR" altLang="en-US" sz="1600" b="1" dirty="0" smtClean="0"/>
              <a:t>연계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600" b="1" baseline="30000" dirty="0"/>
              <a:t> </a:t>
            </a:r>
            <a:r>
              <a:rPr kumimoji="1" lang="en-US" altLang="ko-KR" sz="1600" b="1" baseline="30000" dirty="0" smtClean="0"/>
              <a:t>                      </a:t>
            </a:r>
            <a:r>
              <a:rPr kumimoji="1" lang="en-US" altLang="ko-KR" sz="500" b="1" baseline="30000" dirty="0" smtClean="0"/>
              <a:t> </a:t>
            </a:r>
            <a:r>
              <a:rPr kumimoji="1" lang="en-US" altLang="ko-KR" sz="1600" b="1" dirty="0" smtClean="0"/>
              <a:t>(</a:t>
            </a:r>
            <a:r>
              <a:rPr kumimoji="1" lang="ko-KR" altLang="en-US" sz="1600" b="1" dirty="0" smtClean="0"/>
              <a:t>마을버스</a:t>
            </a:r>
            <a:r>
              <a:rPr kumimoji="1" lang="en-US" altLang="ko-KR" sz="1600" b="1" dirty="0" smtClean="0"/>
              <a:t>) </a:t>
            </a:r>
            <a:r>
              <a:rPr kumimoji="1" lang="ko-KR" altLang="en-US" sz="1600" b="1" dirty="0" err="1" smtClean="0"/>
              <a:t>운정권</a:t>
            </a:r>
            <a:r>
              <a:rPr kumimoji="1" lang="en-US" altLang="ko-KR" sz="1600" b="1" dirty="0" smtClean="0"/>
              <a:t>·</a:t>
            </a:r>
            <a:r>
              <a:rPr kumimoji="1" lang="ko-KR" altLang="en-US" sz="1600" b="1" dirty="0" err="1" smtClean="0"/>
              <a:t>금촌권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GTX </a:t>
            </a:r>
            <a:r>
              <a:rPr kumimoji="1" lang="ko-KR" altLang="en-US" sz="1600" b="1" dirty="0" smtClean="0"/>
              <a:t>중심 연계 </a:t>
            </a:r>
            <a:r>
              <a:rPr kumimoji="1" lang="en-US" altLang="ko-KR" sz="1600" b="1" dirty="0" smtClean="0"/>
              <a:t>/ </a:t>
            </a:r>
            <a:r>
              <a:rPr kumimoji="1" lang="ko-KR" altLang="en-US" sz="1600" b="1" dirty="0" smtClean="0"/>
              <a:t>운정</a:t>
            </a:r>
            <a:r>
              <a:rPr kumimoji="1" lang="en-US" altLang="ko-KR" sz="1600" b="1" dirty="0" smtClean="0"/>
              <a:t>3</a:t>
            </a:r>
            <a:r>
              <a:rPr kumimoji="1" lang="ko-KR" altLang="en-US" sz="1600" b="1" dirty="0" smtClean="0"/>
              <a:t>지구 노선 확충</a:t>
            </a:r>
            <a:endParaRPr kumimoji="1" lang="en-US" altLang="ko-KR" sz="1600" b="1" dirty="0" smtClean="0"/>
          </a:p>
          <a:p>
            <a:endParaRPr kumimoji="1" lang="en-US" altLang="ko-KR" sz="1600" b="1" baseline="30000" dirty="0" smtClean="0"/>
          </a:p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GTX-A </a:t>
            </a:r>
            <a:r>
              <a:rPr kumimoji="1" lang="ko-KR" altLang="en-US" sz="1600" b="1" dirty="0" smtClean="0"/>
              <a:t>중심 </a:t>
            </a:r>
            <a:r>
              <a:rPr kumimoji="1" lang="ko-KR" altLang="en-US" sz="1600" b="1" dirty="0" err="1" smtClean="0"/>
              <a:t>노선개편</a:t>
            </a:r>
            <a:r>
              <a:rPr kumimoji="1" lang="en-US" altLang="ko-KR" sz="1600" b="1" dirty="0" smtClean="0"/>
              <a:t>(</a:t>
            </a:r>
            <a:r>
              <a:rPr kumimoji="1" lang="ko-KR" altLang="en-US" sz="1600" b="1" dirty="0" smtClean="0"/>
              <a:t>안</a:t>
            </a:r>
            <a:r>
              <a:rPr kumimoji="1" lang="en-US" altLang="ko-KR" sz="1600" b="1" dirty="0" smtClean="0"/>
              <a:t>)</a:t>
            </a:r>
          </a:p>
          <a:p>
            <a:r>
              <a:rPr kumimoji="1" lang="en-US" altLang="ko-KR" sz="1400" b="1" dirty="0" smtClean="0"/>
              <a:t> </a:t>
            </a:r>
            <a:r>
              <a:rPr kumimoji="1" lang="en-US" altLang="ko-KR" sz="1200" b="1" dirty="0" smtClean="0"/>
              <a:t>※ (</a:t>
            </a:r>
            <a:r>
              <a:rPr kumimoji="1" lang="ko-KR" altLang="en-US" sz="1200" b="1" dirty="0"/>
              <a:t>신설</a:t>
            </a:r>
            <a:r>
              <a:rPr kumimoji="1" lang="en-US" altLang="ko-KR" sz="1200" b="1" dirty="0"/>
              <a:t>) 6</a:t>
            </a:r>
            <a:r>
              <a:rPr kumimoji="1" lang="ko-KR" altLang="en-US" sz="1200" b="1" dirty="0"/>
              <a:t>개 </a:t>
            </a:r>
            <a:r>
              <a:rPr kumimoji="1" lang="en-US" altLang="ko-KR" sz="1200" b="1" dirty="0"/>
              <a:t>(</a:t>
            </a:r>
            <a:r>
              <a:rPr kumimoji="1" lang="ko-KR" altLang="en-US" sz="1200" b="1" dirty="0"/>
              <a:t>변경</a:t>
            </a:r>
            <a:r>
              <a:rPr kumimoji="1" lang="en-US" altLang="ko-KR" sz="1200" b="1" dirty="0"/>
              <a:t>) 11</a:t>
            </a:r>
            <a:r>
              <a:rPr kumimoji="1" lang="ko-KR" altLang="en-US" sz="1200" b="1" dirty="0"/>
              <a:t>개 </a:t>
            </a:r>
            <a:r>
              <a:rPr kumimoji="1" lang="en-US" altLang="ko-KR" sz="1200" b="1" dirty="0"/>
              <a:t>(</a:t>
            </a:r>
            <a:r>
              <a:rPr kumimoji="1" lang="ko-KR" altLang="en-US" sz="1200" b="1" dirty="0"/>
              <a:t>연장</a:t>
            </a:r>
            <a:r>
              <a:rPr kumimoji="1" lang="en-US" altLang="ko-KR" sz="1200" b="1" dirty="0"/>
              <a:t>) 2</a:t>
            </a:r>
            <a:r>
              <a:rPr kumimoji="1" lang="ko-KR" altLang="en-US" sz="1200" b="1" dirty="0"/>
              <a:t>개 </a:t>
            </a:r>
            <a:r>
              <a:rPr kumimoji="1" lang="en-US" altLang="ko-KR" sz="1200" b="1" dirty="0"/>
              <a:t>(</a:t>
            </a:r>
            <a:r>
              <a:rPr kumimoji="1" lang="ko-KR" altLang="en-US" sz="1200" b="1" dirty="0"/>
              <a:t>폐선</a:t>
            </a:r>
            <a:r>
              <a:rPr kumimoji="1" lang="en-US" altLang="ko-KR" sz="1200" b="1" dirty="0"/>
              <a:t>) 3</a:t>
            </a:r>
            <a:r>
              <a:rPr kumimoji="1" lang="ko-KR" altLang="en-US" sz="1200" b="1" dirty="0"/>
              <a:t>개 </a:t>
            </a:r>
            <a:endParaRPr kumimoji="1" lang="en-US" altLang="ko-KR" sz="1400" b="1" dirty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 누구나 만족하는 맞춤형 버스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버스정책과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811747"/>
            <a:chOff x="251520" y="1131590"/>
            <a:chExt cx="8280920" cy="1985357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마을버스 준공영제 운영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0859" y="2344854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마을버스 준공영제 현황</a:t>
              </a:r>
              <a:r>
                <a:rPr kumimoji="1" lang="en-US" altLang="ko-KR" sz="1600" b="1" dirty="0" smtClean="0"/>
                <a:t>: </a:t>
              </a:r>
              <a:r>
                <a:rPr kumimoji="1" lang="ko-KR" altLang="en-US" sz="1600" b="1" dirty="0" smtClean="0"/>
                <a:t>수입금공동관리형 </a:t>
              </a:r>
              <a:r>
                <a:rPr kumimoji="1" lang="en-US" altLang="ko-KR" sz="1600" b="1" dirty="0" smtClean="0"/>
                <a:t>35</a:t>
              </a:r>
              <a:r>
                <a:rPr kumimoji="1" lang="ko-KR" altLang="en-US" sz="1600" b="1" dirty="0" smtClean="0"/>
                <a:t>개 노선</a:t>
              </a:r>
              <a:r>
                <a:rPr kumimoji="1" lang="en-US" altLang="ko-KR" sz="1600" b="1" dirty="0" smtClean="0"/>
                <a:t>(105</a:t>
              </a:r>
              <a:r>
                <a:rPr kumimoji="1" lang="ko-KR" altLang="en-US" sz="1600" b="1" dirty="0" smtClean="0"/>
                <a:t>대</a:t>
              </a:r>
              <a:r>
                <a:rPr kumimoji="1" lang="en-US" altLang="ko-KR" sz="1600" b="1" dirty="0" smtClean="0"/>
                <a:t>)</a:t>
              </a:r>
            </a:p>
            <a:p>
              <a:r>
                <a:rPr kumimoji="1" lang="en-US" altLang="ko-KR" sz="1600" b="1" dirty="0"/>
                <a:t> </a:t>
              </a:r>
              <a:r>
                <a:rPr kumimoji="1" lang="en-US" altLang="ko-KR" sz="1600" b="1" dirty="0" smtClean="0"/>
                <a:t>                                 </a:t>
              </a:r>
              <a:r>
                <a:rPr kumimoji="1" lang="en-US" altLang="ko-KR" sz="900" b="1" dirty="0" smtClean="0"/>
                <a:t> </a:t>
              </a:r>
              <a:r>
                <a:rPr kumimoji="1" lang="ko-KR" altLang="en-US" sz="1600" b="1" dirty="0" smtClean="0"/>
                <a:t>노 선 </a:t>
              </a:r>
              <a:r>
                <a:rPr kumimoji="1" lang="ko-KR" altLang="en-US" sz="1400" b="1" dirty="0" smtClean="0"/>
                <a:t>  </a:t>
              </a:r>
              <a:r>
                <a:rPr kumimoji="1" lang="ko-KR" altLang="en-US" sz="1200" b="1" dirty="0" smtClean="0"/>
                <a:t> </a:t>
              </a:r>
              <a:r>
                <a:rPr kumimoji="1" lang="ko-KR" altLang="en-US" sz="1600" b="1" dirty="0" smtClean="0"/>
                <a:t>  입 찰 형  </a:t>
              </a:r>
              <a:r>
                <a:rPr kumimoji="1" lang="ko-KR" altLang="en-US" sz="1050" b="1" dirty="0" smtClean="0"/>
                <a:t> </a:t>
              </a:r>
              <a:r>
                <a:rPr kumimoji="1" lang="en-US" altLang="ko-KR" sz="1600" b="1" dirty="0" smtClean="0"/>
                <a:t>5</a:t>
              </a:r>
              <a:r>
                <a:rPr kumimoji="1" lang="ko-KR" altLang="en-US" sz="1600" b="1" dirty="0" smtClean="0"/>
                <a:t>개 노선</a:t>
              </a:r>
              <a:r>
                <a:rPr kumimoji="1" lang="en-US" altLang="ko-KR" sz="1600" b="1" dirty="0" smtClean="0"/>
                <a:t>(35</a:t>
              </a:r>
              <a:r>
                <a:rPr kumimoji="1" lang="ko-KR" altLang="en-US" sz="1600" b="1" dirty="0" smtClean="0"/>
                <a:t>대</a:t>
              </a:r>
              <a:r>
                <a:rPr kumimoji="1" lang="en-US" altLang="ko-KR" sz="1600" b="1" dirty="0" smtClean="0"/>
                <a:t>)</a:t>
              </a:r>
            </a:p>
            <a:p>
              <a:endParaRPr kumimoji="1" lang="en-US" altLang="ko-KR" sz="1600" b="1" dirty="0" smtClean="0"/>
            </a:p>
            <a:p>
              <a:pPr>
                <a:buFont typeface="Wingdings" pitchFamily="2" charset="2"/>
                <a:buChar char="§"/>
              </a:pPr>
              <a:r>
                <a:rPr lang="en-US" altLang="ko-KR" sz="16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시민평가단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운영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: 40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개 노선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140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대 연중 시민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124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명 참여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endParaRPr lang="en-US" altLang="ko-KR" sz="1600" b="1" dirty="0">
                <a:solidFill>
                  <a:prstClr val="black"/>
                </a:solidFill>
              </a:endParaRPr>
            </a:p>
            <a:p>
              <a:pPr>
                <a:buFont typeface="Wingdings" pitchFamily="2" charset="2"/>
                <a:buChar char="§"/>
              </a:pPr>
              <a:r>
                <a:rPr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운영계획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준공영제 운영 개선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r>
                <a:rPr lang="en-US" altLang="ko-KR" sz="1600" b="1" dirty="0" smtClean="0">
                  <a:solidFill>
                    <a:prstClr val="black"/>
                  </a:solidFill>
                </a:rPr>
                <a:t>               </a:t>
              </a:r>
              <a:r>
                <a:rPr lang="ko-KR" altLang="en-US" sz="8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시민평가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개선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 smtClean="0">
                  <a:latin typeface="+mj-ea"/>
                </a:rPr>
                <a:t> 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>
          <a:xfrm>
            <a:off x="251520" y="3339105"/>
            <a:ext cx="8280920" cy="396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도시형교통모델 사업 확대</a:t>
            </a:r>
            <a:endParaRPr lang="ko-KR" altLang="en-US" sz="1600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0859" y="4191213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/>
              <a:t> 기      존</a:t>
            </a:r>
            <a:r>
              <a:rPr kumimoji="1" lang="en-US" altLang="ko-KR" sz="1600" b="1" dirty="0" smtClean="0"/>
              <a:t>: 14</a:t>
            </a:r>
            <a:r>
              <a:rPr kumimoji="1" lang="ko-KR" altLang="en-US" sz="1600" b="1" dirty="0" smtClean="0"/>
              <a:t>개 노선</a:t>
            </a:r>
            <a:r>
              <a:rPr kumimoji="1" lang="en-US" altLang="ko-KR" sz="1600" b="1" dirty="0" smtClean="0"/>
              <a:t>(20</a:t>
            </a:r>
            <a:r>
              <a:rPr kumimoji="1" lang="ko-KR" altLang="en-US" sz="1600" b="1" dirty="0" smtClean="0"/>
              <a:t>대</a:t>
            </a:r>
            <a:r>
              <a:rPr kumimoji="1" lang="en-US" altLang="ko-KR" sz="1600" b="1" dirty="0" smtClean="0"/>
              <a:t>)</a:t>
            </a:r>
          </a:p>
          <a:p>
            <a:r>
              <a:rPr kumimoji="1" lang="ko-KR" altLang="en-US" sz="1600" b="1" dirty="0" smtClean="0"/>
              <a:t>                 ▼</a:t>
            </a:r>
            <a:endParaRPr kumimoji="1" lang="en-US" altLang="ko-KR" sz="1600" b="1" dirty="0" smtClean="0"/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확      대</a:t>
            </a:r>
            <a:r>
              <a:rPr kumimoji="1" lang="en-US" altLang="ko-KR" sz="1600" b="1" dirty="0" smtClean="0"/>
              <a:t>: 17</a:t>
            </a:r>
            <a:r>
              <a:rPr kumimoji="1" lang="ko-KR" altLang="en-US" sz="1600" b="1" dirty="0" smtClean="0"/>
              <a:t>개 노선</a:t>
            </a:r>
            <a:r>
              <a:rPr kumimoji="1" lang="en-US" altLang="ko-KR" sz="1600" b="1" dirty="0" smtClean="0"/>
              <a:t>(28</a:t>
            </a:r>
            <a:r>
              <a:rPr kumimoji="1" lang="ko-KR" altLang="en-US" sz="1600" b="1" dirty="0" smtClean="0"/>
              <a:t>대</a:t>
            </a:r>
            <a:r>
              <a:rPr kumimoji="1" lang="en-US" altLang="ko-KR" sz="1600" b="1" dirty="0" smtClean="0"/>
              <a:t>)</a:t>
            </a:r>
          </a:p>
          <a:p>
            <a:r>
              <a:rPr kumimoji="1" lang="en-US" altLang="ko-KR" sz="1400" b="1" dirty="0" smtClean="0"/>
              <a:t> </a:t>
            </a:r>
            <a:r>
              <a:rPr kumimoji="1" lang="en-US" altLang="ko-KR" sz="1200" b="1" dirty="0" smtClean="0"/>
              <a:t>※ 3</a:t>
            </a:r>
            <a:r>
              <a:rPr kumimoji="1" lang="ko-KR" altLang="en-US" sz="1200" b="1" dirty="0" smtClean="0"/>
              <a:t>개 노선</a:t>
            </a:r>
            <a:r>
              <a:rPr kumimoji="1" lang="en-US" altLang="ko-KR" sz="1200" b="1" dirty="0" smtClean="0"/>
              <a:t>(8</a:t>
            </a:r>
            <a:r>
              <a:rPr kumimoji="1" lang="ko-KR" altLang="en-US" sz="1200" b="1" dirty="0" smtClean="0"/>
              <a:t>대</a:t>
            </a:r>
            <a:r>
              <a:rPr kumimoji="1" lang="en-US" altLang="ko-KR" sz="1200" b="1" dirty="0" smtClean="0"/>
              <a:t>) </a:t>
            </a:r>
            <a:r>
              <a:rPr kumimoji="1" lang="ko-KR" altLang="en-US" sz="1200" b="1" dirty="0" smtClean="0"/>
              <a:t>신설</a:t>
            </a:r>
            <a:endParaRPr kumimoji="1" lang="en-US" altLang="ko-KR" sz="1200" b="1" dirty="0" smtClean="0"/>
          </a:p>
          <a:p>
            <a:r>
              <a:rPr kumimoji="1" lang="en-US" altLang="ko-KR" sz="1400" b="1" dirty="0"/>
              <a:t> </a:t>
            </a:r>
            <a:r>
              <a:rPr kumimoji="1" lang="en-US" altLang="ko-KR" sz="1200" b="1" dirty="0" smtClean="0"/>
              <a:t>※ 2024</a:t>
            </a:r>
            <a:r>
              <a:rPr kumimoji="1" lang="en-US" altLang="ko-KR" sz="1200" b="1" dirty="0"/>
              <a:t>.</a:t>
            </a:r>
            <a:r>
              <a:rPr kumimoji="1" lang="ko-KR" altLang="en-US" sz="1200" b="1" dirty="0"/>
              <a:t> </a:t>
            </a:r>
            <a:r>
              <a:rPr kumimoji="1" lang="en-US" altLang="ko-KR" sz="1200" b="1" dirty="0"/>
              <a:t>5.</a:t>
            </a:r>
            <a:r>
              <a:rPr kumimoji="1" lang="ko-KR" altLang="en-US" sz="1200" b="1" dirty="0"/>
              <a:t> 이후 순차 운행 개시</a:t>
            </a:r>
            <a:endParaRPr kumimoji="1" lang="en-US" altLang="ko-KR" sz="1200" b="1" dirty="0"/>
          </a:p>
          <a:p>
            <a:endParaRPr kumimoji="1" lang="en-US" altLang="ko-KR" sz="12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3779912" y="3792919"/>
          <a:ext cx="4440191" cy="1071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4313">
                  <a:extLst>
                    <a:ext uri="{9D8B030D-6E8A-4147-A177-3AD203B41FA5}">
                      <a16:colId xmlns:a16="http://schemas.microsoft.com/office/drawing/2014/main" val="290896353"/>
                    </a:ext>
                  </a:extLst>
                </a:gridCol>
                <a:gridCol w="634313">
                  <a:extLst>
                    <a:ext uri="{9D8B030D-6E8A-4147-A177-3AD203B41FA5}">
                      <a16:colId xmlns:a16="http://schemas.microsoft.com/office/drawing/2014/main" val="3402657149"/>
                    </a:ext>
                  </a:extLst>
                </a:gridCol>
                <a:gridCol w="634313">
                  <a:extLst>
                    <a:ext uri="{9D8B030D-6E8A-4147-A177-3AD203B41FA5}">
                      <a16:colId xmlns:a16="http://schemas.microsoft.com/office/drawing/2014/main" val="2953197673"/>
                    </a:ext>
                  </a:extLst>
                </a:gridCol>
                <a:gridCol w="634313">
                  <a:extLst>
                    <a:ext uri="{9D8B030D-6E8A-4147-A177-3AD203B41FA5}">
                      <a16:colId xmlns:a16="http://schemas.microsoft.com/office/drawing/2014/main" val="2246208139"/>
                    </a:ext>
                  </a:extLst>
                </a:gridCol>
                <a:gridCol w="634313">
                  <a:extLst>
                    <a:ext uri="{9D8B030D-6E8A-4147-A177-3AD203B41FA5}">
                      <a16:colId xmlns:a16="http://schemas.microsoft.com/office/drawing/2014/main" val="802510499"/>
                    </a:ext>
                  </a:extLst>
                </a:gridCol>
                <a:gridCol w="634313">
                  <a:extLst>
                    <a:ext uri="{9D8B030D-6E8A-4147-A177-3AD203B41FA5}">
                      <a16:colId xmlns:a16="http://schemas.microsoft.com/office/drawing/2014/main" val="2107338807"/>
                    </a:ext>
                  </a:extLst>
                </a:gridCol>
                <a:gridCol w="634313">
                  <a:extLst>
                    <a:ext uri="{9D8B030D-6E8A-4147-A177-3AD203B41FA5}">
                      <a16:colId xmlns:a16="http://schemas.microsoft.com/office/drawing/2014/main" val="3997855665"/>
                    </a:ext>
                  </a:extLst>
                </a:gridCol>
              </a:tblGrid>
              <a:tr h="162571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bg1"/>
                          </a:solidFill>
                        </a:rPr>
                        <a:t>연번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bg1"/>
                          </a:solidFill>
                        </a:rPr>
                        <a:t>운행 계통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800" b="1" dirty="0" smtClean="0">
                        <a:solidFill>
                          <a:schemeClr val="bg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bg1"/>
                          </a:solidFill>
                        </a:rPr>
                        <a:t>비고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0286120"/>
                  </a:ext>
                </a:extLst>
              </a:tr>
              <a:tr h="218064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bg1"/>
                          </a:solidFill>
                        </a:rPr>
                        <a:t>노선번호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bg1"/>
                          </a:solidFill>
                        </a:rPr>
                        <a:t>기점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spc="-150" dirty="0" err="1" smtClean="0">
                          <a:solidFill>
                            <a:schemeClr val="bg1"/>
                          </a:solidFill>
                        </a:rPr>
                        <a:t>주요경유지</a:t>
                      </a:r>
                      <a:endParaRPr lang="ko-KR" altLang="en-US" sz="800" b="1" spc="-15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smtClean="0">
                          <a:solidFill>
                            <a:schemeClr val="bg1"/>
                          </a:solidFill>
                        </a:rPr>
                        <a:t>종점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b="1" dirty="0" err="1" smtClean="0">
                          <a:solidFill>
                            <a:schemeClr val="bg1"/>
                          </a:solidFill>
                        </a:rPr>
                        <a:t>운행대수</a:t>
                      </a:r>
                      <a:endParaRPr lang="ko-KR" altLang="en-US" sz="8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4636907"/>
                  </a:ext>
                </a:extLst>
              </a:tr>
              <a:tr h="1625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1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071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err="1" smtClean="0"/>
                        <a:t>금촌역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교하고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초롱꽃</a:t>
                      </a:r>
                      <a:r>
                        <a:rPr lang="en-US" altLang="ko-KR" sz="800" dirty="0" smtClean="0"/>
                        <a:t>13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5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'24 </a:t>
                      </a:r>
                      <a:r>
                        <a:rPr lang="ko-KR" altLang="en-US" sz="800" dirty="0" smtClean="0"/>
                        <a:t>신규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18548"/>
                  </a:ext>
                </a:extLst>
              </a:tr>
              <a:tr h="1625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2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024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smtClean="0"/>
                        <a:t>덕은</a:t>
                      </a:r>
                      <a:r>
                        <a:rPr lang="en-US" altLang="ko-KR" sz="800" dirty="0" smtClean="0"/>
                        <a:t>2</a:t>
                      </a:r>
                      <a:r>
                        <a:rPr lang="ko-KR" altLang="en-US" sz="800" dirty="0" smtClean="0"/>
                        <a:t>리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err="1" smtClean="0"/>
                        <a:t>월롱초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err="1" smtClean="0"/>
                        <a:t>금촌역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1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dirty="0" smtClean="0"/>
                        <a:t>'24 </a:t>
                      </a:r>
                      <a:r>
                        <a:rPr lang="ko-KR" altLang="en-US" sz="800" dirty="0" smtClean="0"/>
                        <a:t>신규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06953988"/>
                  </a:ext>
                </a:extLst>
              </a:tr>
              <a:tr h="16257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3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026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err="1" smtClean="0"/>
                        <a:t>월롱역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LG</a:t>
                      </a:r>
                      <a:r>
                        <a:rPr lang="ko-KR" altLang="en-US" sz="800" dirty="0" smtClean="0"/>
                        <a:t>기숙사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800" dirty="0" err="1" smtClean="0"/>
                        <a:t>탄현산단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2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dirty="0" smtClean="0"/>
                        <a:t>'24 </a:t>
                      </a:r>
                      <a:r>
                        <a:rPr lang="ko-KR" altLang="en-US" sz="800" dirty="0" smtClean="0"/>
                        <a:t>신규</a:t>
                      </a:r>
                      <a:endParaRPr lang="ko-KR" altLang="en-US" sz="800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10233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806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 누구나 만족하는 맞춤형 버스 운영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버스정책과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784451"/>
            <a:chOff x="251520" y="1131590"/>
            <a:chExt cx="8280920" cy="1955445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dirty="0" smtClean="0">
                  <a:solidFill>
                    <a:srgbClr val="0000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❙</a:t>
              </a:r>
              <a:r>
                <a:rPr lang="ko-KR" altLang="en-US" dirty="0" err="1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똑버스</a:t>
              </a:r>
              <a:r>
                <a:rPr lang="en-US" altLang="ko-KR" dirty="0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(DRT) </a:t>
              </a:r>
              <a:r>
                <a:rPr lang="ko-KR" altLang="en-US" dirty="0" smtClean="0">
                  <a:solidFill>
                    <a:schemeClr val="tx1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운영</a:t>
              </a:r>
              <a:endParaRPr lang="ko-KR" altLang="en-US" sz="16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0859" y="2314942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buFont typeface="Wingdings" pitchFamily="2" charset="2"/>
                <a:buChar char="§"/>
              </a:pPr>
              <a:r>
                <a:rPr kumimoji="1" lang="ko-KR" altLang="en-US" sz="1600" b="1" dirty="0"/>
                <a:t> </a:t>
              </a:r>
              <a:r>
                <a:rPr kumimoji="1" lang="ko-KR" altLang="en-US" sz="1600" b="1" dirty="0" smtClean="0"/>
                <a:t>운영현황</a:t>
              </a:r>
              <a:r>
                <a:rPr kumimoji="1" lang="en-US" altLang="ko-KR" sz="1600" b="1" dirty="0" smtClean="0"/>
                <a:t>: </a:t>
              </a:r>
              <a:r>
                <a:rPr kumimoji="1" lang="ko-KR" altLang="en-US" sz="1600" b="1" dirty="0" smtClean="0"/>
                <a:t>도시형 </a:t>
              </a:r>
              <a:r>
                <a:rPr kumimoji="1" lang="ko-KR" altLang="en-US" sz="1600" b="1" dirty="0" err="1" smtClean="0"/>
                <a:t>똑버스</a:t>
              </a:r>
              <a:r>
                <a:rPr kumimoji="1" lang="en-US" altLang="ko-KR" sz="1600" b="1" dirty="0" smtClean="0"/>
                <a:t>(15</a:t>
              </a:r>
              <a:r>
                <a:rPr kumimoji="1" lang="ko-KR" altLang="en-US" sz="1600" b="1" dirty="0" smtClean="0"/>
                <a:t>대</a:t>
              </a:r>
              <a:r>
                <a:rPr kumimoji="1" lang="en-US" altLang="ko-KR" sz="1600" b="1" dirty="0" smtClean="0"/>
                <a:t>)</a:t>
              </a:r>
              <a:r>
                <a:rPr kumimoji="1" lang="ko-KR" altLang="en-US" sz="1600" b="1" baseline="30000" dirty="0" err="1" smtClean="0"/>
                <a:t>운정지구</a:t>
              </a:r>
              <a:endParaRPr kumimoji="1" lang="en-US" altLang="ko-KR" sz="1600" b="1" baseline="30000" dirty="0" smtClean="0"/>
            </a:p>
            <a:p>
              <a:r>
                <a:rPr kumimoji="1" lang="en-US" altLang="ko-KR" sz="1600" b="1" dirty="0"/>
                <a:t> </a:t>
              </a:r>
              <a:r>
                <a:rPr kumimoji="1" lang="en-US" altLang="ko-KR" sz="1600" b="1" dirty="0" smtClean="0"/>
                <a:t>              </a:t>
              </a:r>
              <a:r>
                <a:rPr kumimoji="1" lang="en-US" altLang="ko-KR" sz="800" b="1" dirty="0" smtClean="0"/>
                <a:t> </a:t>
              </a:r>
              <a:r>
                <a:rPr kumimoji="1" lang="ko-KR" altLang="en-US" sz="1600" b="1" dirty="0" smtClean="0"/>
                <a:t>농촌형 </a:t>
              </a:r>
              <a:r>
                <a:rPr kumimoji="1" lang="ko-KR" altLang="en-US" sz="1600" b="1" dirty="0" err="1" smtClean="0"/>
                <a:t>똑버스</a:t>
              </a:r>
              <a:r>
                <a:rPr kumimoji="1" lang="en-US" altLang="ko-KR" sz="1600" b="1" dirty="0" smtClean="0"/>
                <a:t>( </a:t>
              </a:r>
              <a:r>
                <a:rPr kumimoji="1" lang="en-US" altLang="ko-KR" sz="1050" b="1" dirty="0" smtClean="0"/>
                <a:t> </a:t>
              </a:r>
              <a:r>
                <a:rPr kumimoji="1" lang="en-US" altLang="ko-KR" sz="1600" b="1" dirty="0" smtClean="0"/>
                <a:t>9</a:t>
              </a:r>
              <a:r>
                <a:rPr kumimoji="1" lang="ko-KR" altLang="en-US" sz="1600" b="1" dirty="0" smtClean="0"/>
                <a:t>대</a:t>
              </a:r>
              <a:r>
                <a:rPr kumimoji="1" lang="en-US" altLang="ko-KR" sz="1600" b="1" dirty="0" smtClean="0"/>
                <a:t>)</a:t>
              </a:r>
              <a:r>
                <a:rPr kumimoji="1" lang="ko-KR" altLang="en-US" sz="1600" b="1" baseline="30000" dirty="0" err="1" smtClean="0"/>
                <a:t>탄현</a:t>
              </a:r>
              <a:r>
                <a:rPr kumimoji="1" lang="en-US" altLang="ko-KR" sz="1600" b="1" baseline="30000" dirty="0" smtClean="0"/>
                <a:t>·</a:t>
              </a:r>
              <a:r>
                <a:rPr kumimoji="1" lang="ko-KR" altLang="en-US" sz="1600" b="1" baseline="30000" dirty="0" smtClean="0"/>
                <a:t>광탄</a:t>
              </a:r>
              <a:r>
                <a:rPr kumimoji="1" lang="en-US" altLang="ko-KR" sz="1600" b="1" baseline="30000" dirty="0" smtClean="0"/>
                <a:t>·</a:t>
              </a:r>
              <a:r>
                <a:rPr kumimoji="1" lang="ko-KR" altLang="en-US" sz="1600" b="1" baseline="30000" dirty="0" smtClean="0"/>
                <a:t>운정</a:t>
              </a:r>
              <a:r>
                <a:rPr kumimoji="1" lang="en-US" altLang="ko-KR" sz="1600" b="1" baseline="30000" dirty="0" smtClean="0"/>
                <a:t>4</a:t>
              </a:r>
              <a:r>
                <a:rPr kumimoji="1" lang="ko-KR" altLang="en-US" sz="1600" b="1" baseline="30000" dirty="0" smtClean="0"/>
                <a:t>동</a:t>
              </a:r>
              <a:endParaRPr kumimoji="1" lang="en-US" altLang="ko-KR" sz="1600" b="1" baseline="30000" dirty="0" smtClean="0"/>
            </a:p>
            <a:p>
              <a:endParaRPr lang="en-US" altLang="ko-KR" sz="600" b="1" dirty="0">
                <a:solidFill>
                  <a:prstClr val="black"/>
                </a:solidFill>
              </a:endParaRPr>
            </a:p>
            <a:p>
              <a:pPr>
                <a:buFont typeface="Wingdings" pitchFamily="2" charset="2"/>
                <a:buChar char="§"/>
              </a:pPr>
              <a:r>
                <a:rPr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운영계획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: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경기도 시내버스 요금체계 및 </a:t>
              </a:r>
              <a:r>
                <a:rPr lang="ko-KR" altLang="en-US" sz="1600" b="1" dirty="0" err="1" smtClean="0">
                  <a:solidFill>
                    <a:prstClr val="black"/>
                  </a:solidFill>
                </a:rPr>
                <a:t>환승할인제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 적용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r>
                <a:rPr lang="en-US" altLang="ko-KR" sz="1600" b="1" dirty="0" smtClean="0">
                  <a:solidFill>
                    <a:prstClr val="black"/>
                  </a:solidFill>
                </a:rPr>
                <a:t>               </a:t>
              </a:r>
              <a:r>
                <a:rPr lang="en-US" altLang="ko-KR" sz="10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spc="-150" dirty="0">
                  <a:solidFill>
                    <a:prstClr val="black"/>
                  </a:solidFill>
                </a:rPr>
                <a:t>스마트폰 취약계층을 위한 콜센터 서비스 </a:t>
              </a:r>
              <a:r>
                <a:rPr lang="ko-KR" altLang="en-US" sz="1600" b="1" spc="-150" dirty="0"/>
                <a:t>제공</a:t>
              </a:r>
              <a:r>
                <a:rPr kumimoji="1" lang="en-US" altLang="ko-KR" sz="1600" b="1" spc="-150" baseline="30000" dirty="0"/>
                <a:t>(2024.5.16.) </a:t>
              </a:r>
              <a:r>
                <a:rPr lang="ko-KR" altLang="en-US" sz="1600" b="1" spc="-150" dirty="0"/>
                <a:t>및 이용방법 홍보 예정 </a:t>
              </a:r>
              <a:r>
                <a:rPr kumimoji="1" lang="ko-KR" altLang="en-US" sz="1600" b="1" spc="-150" baseline="30000" dirty="0"/>
                <a:t> </a:t>
              </a:r>
              <a:endParaRPr lang="en-US" altLang="ko-KR" sz="1600" b="1" dirty="0" smtClean="0"/>
            </a:p>
            <a:p>
              <a:r>
                <a:rPr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             </a:t>
              </a:r>
              <a:r>
                <a:rPr lang="en-US" altLang="ko-KR" sz="1000" b="1" dirty="0" smtClean="0">
                  <a:solidFill>
                    <a:prstClr val="black"/>
                  </a:solidFill>
                </a:rPr>
                <a:t> </a:t>
              </a:r>
              <a:r>
                <a:rPr lang="ko-KR" altLang="en-US" sz="1600" b="1" dirty="0" smtClean="0">
                  <a:solidFill>
                    <a:prstClr val="black"/>
                  </a:solidFill>
                </a:rPr>
                <a:t>농촌지역 내 이동 활성화를 위한 서비스 마련</a:t>
              </a:r>
              <a:endParaRPr lang="en-US" altLang="ko-KR" sz="1600" b="1" dirty="0" smtClean="0">
                <a:solidFill>
                  <a:prstClr val="black"/>
                </a:solidFill>
              </a:endParaRPr>
            </a:p>
            <a:p>
              <a:r>
                <a:rPr lang="en-US" altLang="ko-KR" sz="1600" b="1" dirty="0">
                  <a:solidFill>
                    <a:prstClr val="black"/>
                  </a:solidFill>
                </a:rPr>
                <a:t> </a:t>
              </a:r>
              <a:r>
                <a:rPr lang="en-US" altLang="ko-KR" sz="1600" b="1" dirty="0" smtClean="0">
                  <a:solidFill>
                    <a:prstClr val="black"/>
                  </a:solidFill>
                </a:rPr>
                <a:t>              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 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 smtClean="0">
                  <a:latin typeface="+mj-ea"/>
                </a:rPr>
                <a:t> </a:t>
              </a:r>
              <a:endParaRPr kumimoji="1" lang="en-US" altLang="ko-KR" sz="1500" b="1" dirty="0">
                <a:latin typeface="+mj-ea"/>
              </a:endParaRPr>
            </a:p>
          </p:txBody>
        </p:sp>
      </p:grpSp>
      <p:sp>
        <p:nvSpPr>
          <p:cNvPr id="27" name="모서리가 둥근 직사각형 26"/>
          <p:cNvSpPr/>
          <p:nvPr/>
        </p:nvSpPr>
        <p:spPr>
          <a:xfrm>
            <a:off x="251520" y="3041650"/>
            <a:ext cx="8280920" cy="39600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파주형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학생전용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통학순환버스 시범운영</a:t>
            </a:r>
            <a:endParaRPr lang="ko-KR" altLang="en-US" sz="1600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0859" y="3961470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buFont typeface="Wingdings" pitchFamily="2" charset="2"/>
              <a:buChar char="§"/>
            </a:pPr>
            <a:r>
              <a:rPr kumimoji="1" lang="ko-KR" altLang="en-US" sz="1600" b="1" dirty="0" smtClean="0"/>
              <a:t> </a:t>
            </a:r>
            <a:r>
              <a:rPr kumimoji="1" lang="ko-KR" altLang="en-US" sz="1600" b="1" dirty="0" err="1" smtClean="0"/>
              <a:t>운행개시</a:t>
            </a:r>
            <a:r>
              <a:rPr kumimoji="1" lang="en-US" altLang="ko-KR" sz="1600" b="1" dirty="0" smtClean="0"/>
              <a:t>: 2024. 3. 4.</a:t>
            </a:r>
          </a:p>
          <a:p>
            <a:endParaRPr kumimoji="1" lang="en-US" altLang="ko-KR" sz="600" b="1" dirty="0" smtClean="0"/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err="1" smtClean="0"/>
              <a:t>운행실적</a:t>
            </a:r>
            <a:r>
              <a:rPr kumimoji="1" lang="en-US" altLang="ko-KR" sz="1600" b="1" dirty="0" smtClean="0"/>
              <a:t>: 2024. 3. 4. ~ 3. 26. </a:t>
            </a:r>
            <a:r>
              <a:rPr kumimoji="1" lang="ko-KR" altLang="en-US" sz="1600" b="1" dirty="0" smtClean="0"/>
              <a:t>총 </a:t>
            </a:r>
            <a:r>
              <a:rPr kumimoji="1" lang="en-US" altLang="ko-KR" sz="1600" b="1" dirty="0" smtClean="0"/>
              <a:t>8,570</a:t>
            </a:r>
            <a:r>
              <a:rPr kumimoji="1" lang="ko-KR" altLang="en-US" sz="1600" b="1" dirty="0" smtClean="0"/>
              <a:t>명</a:t>
            </a:r>
            <a:endParaRPr kumimoji="1" lang="en-US" altLang="ko-KR" sz="1600" b="1" dirty="0" smtClean="0"/>
          </a:p>
          <a:p>
            <a:r>
              <a:rPr kumimoji="1" lang="en-US" altLang="ko-KR" sz="1400" b="1" dirty="0" smtClean="0"/>
              <a:t> </a:t>
            </a:r>
            <a:r>
              <a:rPr kumimoji="1" lang="en-US" altLang="ko-KR" sz="1200" b="1" dirty="0" smtClean="0"/>
              <a:t>※ </a:t>
            </a:r>
            <a:r>
              <a:rPr kumimoji="1" lang="ko-KR" altLang="en-US" sz="1200" b="1" dirty="0" smtClean="0"/>
              <a:t>운행</a:t>
            </a:r>
            <a:r>
              <a:rPr kumimoji="1" lang="en-US" altLang="ko-KR" sz="1200" b="1" dirty="0" smtClean="0"/>
              <a:t>1</a:t>
            </a:r>
            <a:r>
              <a:rPr kumimoji="1" lang="ko-KR" altLang="en-US" sz="1200" b="1" dirty="0" smtClean="0"/>
              <a:t>일차 대비 </a:t>
            </a:r>
            <a:r>
              <a:rPr kumimoji="1" lang="en-US" altLang="ko-KR" sz="1200" b="1" dirty="0" smtClean="0"/>
              <a:t>259% </a:t>
            </a:r>
            <a:r>
              <a:rPr kumimoji="1" lang="ko-KR" altLang="en-US" sz="1200" b="1" dirty="0" smtClean="0"/>
              <a:t>증가</a:t>
            </a:r>
            <a:endParaRPr kumimoji="1" lang="en-US" altLang="ko-KR" sz="1400" b="1" dirty="0" smtClean="0"/>
          </a:p>
          <a:p>
            <a:endParaRPr kumimoji="1" lang="en-US" altLang="ko-KR" sz="600" b="1" dirty="0"/>
          </a:p>
          <a:p>
            <a:pPr>
              <a:buFont typeface="Wingdings" pitchFamily="2" charset="2"/>
              <a:buChar char="§"/>
            </a:pPr>
            <a:r>
              <a:rPr kumimoji="1" lang="en-US" altLang="ko-KR" sz="1600" b="1" dirty="0" smtClean="0"/>
              <a:t> </a:t>
            </a:r>
            <a:r>
              <a:rPr kumimoji="1" lang="ko-KR" altLang="en-US" sz="1600" b="1" dirty="0" err="1" smtClean="0"/>
              <a:t>향후계획</a:t>
            </a:r>
            <a:r>
              <a:rPr kumimoji="1" lang="en-US" altLang="ko-KR" sz="1600" b="1" dirty="0" smtClean="0"/>
              <a:t>: '</a:t>
            </a:r>
            <a:r>
              <a:rPr kumimoji="1" lang="ko-KR" altLang="en-US" sz="1600" b="1" dirty="0" err="1" smtClean="0"/>
              <a:t>운영협의체</a:t>
            </a:r>
            <a:r>
              <a:rPr kumimoji="1" lang="en-US" altLang="ko-KR" sz="1600" b="1" dirty="0" smtClean="0"/>
              <a:t>‘ </a:t>
            </a:r>
            <a:r>
              <a:rPr kumimoji="1" lang="ko-KR" altLang="en-US" sz="1600" b="1" dirty="0" smtClean="0"/>
              <a:t>구성 완료 및 실무관련 협의</a:t>
            </a:r>
            <a:endParaRPr kumimoji="1" lang="en-US" altLang="ko-KR" sz="1600" b="1" dirty="0" smtClean="0"/>
          </a:p>
          <a:p>
            <a:r>
              <a:rPr lang="en-US" altLang="ko-KR" sz="1600" b="1" dirty="0">
                <a:solidFill>
                  <a:prstClr val="black"/>
                </a:solidFill>
              </a:rPr>
              <a:t> </a:t>
            </a:r>
            <a:r>
              <a:rPr lang="en-US" altLang="ko-KR" sz="1600" b="1" dirty="0" smtClean="0">
                <a:solidFill>
                  <a:prstClr val="black"/>
                </a:solidFill>
              </a:rPr>
              <a:t>              </a:t>
            </a:r>
            <a:r>
              <a:rPr lang="en-US" altLang="ko-KR" sz="1000" b="1" dirty="0" smtClean="0">
                <a:solidFill>
                  <a:prstClr val="black"/>
                </a:solidFill>
              </a:rPr>
              <a:t> </a:t>
            </a:r>
            <a:r>
              <a:rPr kumimoji="1" lang="ko-KR" altLang="en-US" sz="1600" b="1" dirty="0" smtClean="0"/>
              <a:t>상반기 중 파주 북부지역 확대방안 마련</a:t>
            </a:r>
            <a:endParaRPr kumimoji="1" lang="en-US" altLang="ko-KR" sz="1600" b="1" dirty="0" smtClean="0"/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56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45900" y="1056835"/>
            <a:ext cx="8493247" cy="389140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00" y="4858677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고속도로 및 국지도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,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지방도 사업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4787900" y="814245"/>
            <a:ext cx="3829743" cy="213277"/>
          </a:xfrm>
          <a:prstGeom prst="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/>
              <a:t>12</a:t>
            </a:r>
            <a:r>
              <a:rPr lang="ko-KR" altLang="en-US" sz="1200" b="1" dirty="0" smtClean="0"/>
              <a:t>개 사업 </a:t>
            </a:r>
            <a:r>
              <a:rPr lang="en-US" altLang="ko-KR" sz="1200" b="1" dirty="0" smtClean="0"/>
              <a:t>/ </a:t>
            </a:r>
            <a:r>
              <a:rPr lang="ko-KR" altLang="en-US" sz="1200" b="1" dirty="0" err="1" smtClean="0"/>
              <a:t>총연장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81.18km / </a:t>
            </a:r>
            <a:r>
              <a:rPr lang="ko-KR" altLang="en-US" sz="1200" b="1" dirty="0" err="1" smtClean="0"/>
              <a:t>총사업비</a:t>
            </a:r>
            <a:r>
              <a:rPr lang="ko-KR" altLang="en-US" sz="1200" b="1" dirty="0" smtClean="0"/>
              <a:t> </a:t>
            </a:r>
            <a:r>
              <a:rPr lang="en-US" altLang="ko-KR" sz="1200" b="1" dirty="0" smtClean="0"/>
              <a:t>47,038</a:t>
            </a:r>
            <a:r>
              <a:rPr lang="ko-KR" altLang="en-US" sz="1200" b="1" dirty="0" err="1" smtClean="0"/>
              <a:t>억원</a:t>
            </a:r>
            <a:endParaRPr lang="ko-KR" altLang="en-US" sz="1200" b="1" dirty="0"/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5563024"/>
              </p:ext>
            </p:extLst>
          </p:nvPr>
        </p:nvGraphicFramePr>
        <p:xfrm>
          <a:off x="251520" y="1190034"/>
          <a:ext cx="8280923" cy="3710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17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0436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00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6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1047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구분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사업명</a:t>
                      </a:r>
                      <a:r>
                        <a:rPr lang="en-US" altLang="ko-KR" sz="1400" dirty="0" smtClean="0">
                          <a:latin typeface="+mn-lt"/>
                        </a:rPr>
                        <a:t>(</a:t>
                      </a:r>
                      <a:r>
                        <a:rPr lang="ko-KR" altLang="en-US" sz="1400" dirty="0" smtClean="0">
                          <a:latin typeface="+mn-lt"/>
                        </a:rPr>
                        <a:t>사업기간</a:t>
                      </a:r>
                      <a:r>
                        <a:rPr lang="en-US" altLang="ko-KR" sz="1400" dirty="0" smtClean="0">
                          <a:latin typeface="+mn-lt"/>
                        </a:rPr>
                        <a:t>)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사업량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총사업비</a:t>
                      </a:r>
                      <a:r>
                        <a:rPr lang="en-US" altLang="ko-KR" sz="1050" dirty="0" smtClean="0">
                          <a:latin typeface="+mn-lt"/>
                        </a:rPr>
                        <a:t>(</a:t>
                      </a:r>
                      <a:r>
                        <a:rPr lang="ko-KR" altLang="en-US" sz="1050" dirty="0" err="1" smtClean="0">
                          <a:latin typeface="+mn-lt"/>
                        </a:rPr>
                        <a:t>억원</a:t>
                      </a:r>
                      <a:r>
                        <a:rPr lang="en-US" altLang="ko-KR" sz="1050" dirty="0" smtClean="0">
                          <a:latin typeface="+mn-lt"/>
                        </a:rPr>
                        <a:t>)</a:t>
                      </a:r>
                      <a:endParaRPr lang="ko-KR" altLang="en-US" sz="105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추진실적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2379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lt"/>
                        </a:rPr>
                        <a:t>고속</a:t>
                      </a:r>
                      <a:endParaRPr lang="en-US" altLang="ko-KR" sz="1200" b="1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ko-KR" altLang="en-US" sz="1200" b="1" dirty="0" smtClean="0">
                          <a:latin typeface="+mn-lt"/>
                        </a:rPr>
                        <a:t>도로</a:t>
                      </a:r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수도권제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순환고속도로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>
                        <a:lnSpc>
                          <a:spcPct val="100000"/>
                        </a:lnSpc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(2008~2026)</a:t>
                      </a:r>
                      <a:endParaRPr lang="ko-KR" altLang="en-US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L=26km, B=23.4m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30,434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【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파주∼양주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】24.12.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준공목표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보상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99%,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공사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88.4%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237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【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김포∼파주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】26.12.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준공목표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보상 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100%,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37.3%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418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문산∼</a:t>
                      </a:r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도라산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고속도로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(2018~2026)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L=10.75km,B=23.4m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5,683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도로구역 결정 협의 중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8896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lt"/>
                        </a:rPr>
                        <a:t>국지도</a:t>
                      </a:r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조리∼</a:t>
                      </a:r>
                      <a:r>
                        <a:rPr lang="ko-KR" altLang="en-US" sz="1400" b="1" kern="0" spc="-5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금릉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국지도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56)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(2022~2025)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L=0.92km, B=17.5m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2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교차로평면확장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188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22. 6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실시설계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착수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24. 6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실시설계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완료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서울청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845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70" baseline="30000" dirty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공약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용미∼신산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국지도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78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(2006~2027)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L=2.9km,</a:t>
                      </a:r>
                      <a:r>
                        <a:rPr 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B=18.5m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410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23. 4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실시설계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착수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24.10.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실시설계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완료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서울청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08455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문산∼법원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국지도</a:t>
                      </a:r>
                      <a:r>
                        <a:rPr lang="en-US" altLang="ko-KR" sz="14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78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(2006~2027)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L=3.5km, B=18.5m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407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23. 4.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실시설계 착수</a:t>
                      </a:r>
                      <a:endParaRPr lang="ko-KR" altLang="en-US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24.10.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실시설계 완료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kern="0" spc="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서울청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57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70" baseline="300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공약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조리∼</a:t>
                      </a:r>
                      <a:r>
                        <a:rPr lang="ko-KR" altLang="en-US" sz="1400" b="1" kern="0" spc="-5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광탄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국지도</a:t>
                      </a:r>
                      <a:r>
                        <a:rPr lang="en-US" altLang="ko-KR" sz="1400" b="1" kern="0" spc="-5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98)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(2023~2027)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L=3.5km, B=20m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-5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530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23.12. </a:t>
                      </a:r>
                      <a:r>
                        <a:rPr lang="ko-KR" altLang="en-US" sz="1200" kern="0" spc="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설계용역비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반영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</a:t>
                      </a:r>
                      <a:r>
                        <a:rPr lang="ko-KR" altLang="en-US" sz="1200" kern="0" spc="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억원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24. 6.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설계용역 착수</a:t>
                      </a:r>
                      <a:endParaRPr lang="ko-KR" altLang="en-US" sz="1200" kern="0" spc="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06909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45900" y="717300"/>
            <a:ext cx="8493247" cy="423071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147862" y="4812242"/>
            <a:ext cx="1996137" cy="331257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>
                <a:latin typeface="-윤고딕330" pitchFamily="18" charset="-127"/>
                <a:ea typeface="-윤고딕330" pitchFamily="18" charset="-127"/>
              </a:rPr>
              <a:t>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9952212"/>
              </p:ext>
            </p:extLst>
          </p:nvPr>
        </p:nvGraphicFramePr>
        <p:xfrm>
          <a:off x="208063" y="769616"/>
          <a:ext cx="8324380" cy="42087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49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93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11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626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682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구분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사업명</a:t>
                      </a:r>
                      <a:r>
                        <a:rPr lang="en-US" altLang="ko-KR" sz="1400" dirty="0" smtClean="0">
                          <a:latin typeface="+mn-lt"/>
                        </a:rPr>
                        <a:t>(</a:t>
                      </a:r>
                      <a:r>
                        <a:rPr lang="ko-KR" altLang="en-US" sz="1400" dirty="0" smtClean="0">
                          <a:latin typeface="+mn-lt"/>
                        </a:rPr>
                        <a:t>사업기간</a:t>
                      </a:r>
                      <a:r>
                        <a:rPr lang="en-US" altLang="ko-KR" sz="1400" dirty="0" smtClean="0">
                          <a:latin typeface="+mn-lt"/>
                        </a:rPr>
                        <a:t>)</a:t>
                      </a: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사업량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 err="1" smtClean="0">
                          <a:latin typeface="+mn-lt"/>
                        </a:rPr>
                        <a:t>총사업비</a:t>
                      </a:r>
                      <a:r>
                        <a:rPr lang="en-US" altLang="ko-KR" sz="1050" dirty="0" smtClean="0">
                          <a:latin typeface="+mn-lt"/>
                        </a:rPr>
                        <a:t>(</a:t>
                      </a:r>
                      <a:r>
                        <a:rPr lang="ko-KR" altLang="en-US" sz="1050" dirty="0" err="1" smtClean="0">
                          <a:latin typeface="+mn-lt"/>
                        </a:rPr>
                        <a:t>억원</a:t>
                      </a:r>
                      <a:r>
                        <a:rPr lang="en-US" altLang="ko-KR" sz="1050" dirty="0" smtClean="0">
                          <a:latin typeface="+mn-lt"/>
                        </a:rPr>
                        <a:t>)</a:t>
                      </a:r>
                      <a:endParaRPr lang="ko-KR" altLang="en-US" sz="1050" dirty="0" smtClean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0" spc="-100" baseline="0" dirty="0" smtClean="0">
                          <a:latin typeface="+mn-lt"/>
                        </a:rPr>
                        <a:t>추진실적</a:t>
                      </a:r>
                      <a:endParaRPr lang="ko-KR" altLang="en-US" sz="1400" kern="0" spc="-100" baseline="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336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lt"/>
                        </a:rPr>
                        <a:t>국지도</a:t>
                      </a:r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baseline="300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공약 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문산∼내포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359)</a:t>
                      </a: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(2015~2024)</a:t>
                      </a:r>
                      <a:endParaRPr lang="ko-KR" altLang="en-US" sz="12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L=1.98km, B=20m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390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【1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공구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】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23. 6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준공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개통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74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【2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공구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】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24.10.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준공목표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       보상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완료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75%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580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T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baseline="3000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공약 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갈현∼</a:t>
                      </a:r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축현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359)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(2018~2027)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L=5.1km, B=20m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547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상반기 토지분할 및 감정평가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하반기 토지보상</a:t>
                      </a:r>
                      <a:endParaRPr lang="ko-KR" altLang="en-US" sz="1200" kern="0" spc="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5286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월롱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∼</a:t>
                      </a:r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광탄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1(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(2004~2027)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L=4.6km, B=10.5m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1,064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상반기 토지분할 및 감정평가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하반기 토지보상</a:t>
                      </a:r>
                      <a:endParaRPr lang="ko-KR" altLang="en-US" sz="1200" kern="0" spc="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528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적성∼두일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371)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(2004~2024)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AF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L=6.34km, B=20m</a:t>
                      </a:r>
                      <a:endParaRPr lang="en-US" altLang="ko-KR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1,142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보상완료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75%</a:t>
                      </a:r>
                      <a:endParaRPr lang="ko-KR" altLang="en-US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※ 24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공사 완료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경기도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200" kern="0" spc="0" baseline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87426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lt"/>
                        </a:rPr>
                        <a:t>L H</a:t>
                      </a:r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호선 확장 및 신설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(2013~2027)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EBF1D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L=8.17km, B=21~25m</a:t>
                      </a:r>
                    </a:p>
                  </a:txBody>
                  <a:tcPr marL="36000" marR="3600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1,392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【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남측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】24.12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준공목표</a:t>
                      </a:r>
                      <a:endParaRPr lang="ko-KR" altLang="en-US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    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보상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93%,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61%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742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【</a:t>
                      </a:r>
                      <a:r>
                        <a:rPr lang="ko-KR" altLang="en-US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북측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】27.12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.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</a:rPr>
                        <a:t> 준공목표</a:t>
                      </a:r>
                      <a:endParaRPr lang="ko-KR" altLang="en-US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       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보상</a:t>
                      </a:r>
                      <a:r>
                        <a:rPr lang="en-US" altLang="ko-KR" sz="1200" kern="0" spc="0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73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%,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공사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44%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65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김포∼관산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358)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(2009~2026)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EBF1D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L=7.42km, B=20~28m</a:t>
                      </a:r>
                    </a:p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파주구간 </a:t>
                      </a: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: 1.54km</a:t>
                      </a:r>
                    </a:p>
                  </a:txBody>
                  <a:tcPr marL="36000" marR="3600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4,851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파주 </a:t>
                      </a:r>
                      <a:r>
                        <a:rPr lang="en-US" altLang="ko-KR" sz="11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2,315</a:t>
                      </a:r>
                      <a:endParaRPr lang="en-US" altLang="ko-KR" sz="14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보상 </a:t>
                      </a:r>
                      <a:r>
                        <a:rPr lang="en-US" altLang="ko-KR" sz="1200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84%, </a:t>
                      </a:r>
                      <a:r>
                        <a:rPr lang="ko-KR" altLang="en-US" sz="1200" kern="0" spc="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맑은 고딕" panose="020B0503020000020004" pitchFamily="50" charset="-127"/>
                        </a:rPr>
                        <a:t>16%</a:t>
                      </a:r>
                      <a:endParaRPr lang="ko-KR" altLang="en-US" sz="1200" kern="0" spc="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맑은 고딕" panose="020B0503020000020004" pitchFamily="50" charset="-127"/>
                      </a:endParaRPr>
                    </a:p>
                  </a:txBody>
                  <a:tcPr marL="64770" marR="64770" marT="17907" marB="17907"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8674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모서리가 둥근 직사각형 35"/>
          <p:cNvSpPr/>
          <p:nvPr/>
        </p:nvSpPr>
        <p:spPr>
          <a:xfrm>
            <a:off x="145901" y="1056835"/>
            <a:ext cx="8459636" cy="3994356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5118" y="4869656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지역 생활권 연계 도로 건설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3648235" y="814245"/>
            <a:ext cx="4931244" cy="213277"/>
          </a:xfrm>
          <a:prstGeom prst="rect">
            <a:avLst/>
          </a:prstGeom>
          <a:noFill/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pc="-100" dirty="0" smtClean="0"/>
              <a:t>15</a:t>
            </a:r>
            <a:r>
              <a:rPr lang="ko-KR" altLang="en-US" sz="1200" b="1" spc="-100" dirty="0" smtClean="0"/>
              <a:t>개 사업 </a:t>
            </a:r>
            <a:r>
              <a:rPr lang="en-US" altLang="ko-KR" sz="1200" b="1" spc="-100" dirty="0" smtClean="0"/>
              <a:t>/ </a:t>
            </a:r>
            <a:r>
              <a:rPr lang="ko-KR" altLang="en-US" sz="1200" b="1" spc="-100" dirty="0" err="1" smtClean="0"/>
              <a:t>총연장</a:t>
            </a:r>
            <a:r>
              <a:rPr lang="ko-KR" altLang="en-US" sz="1200" b="1" spc="-100" dirty="0" smtClean="0"/>
              <a:t> </a:t>
            </a:r>
            <a:r>
              <a:rPr lang="en-US" altLang="ko-KR" sz="1200" b="1" spc="-100" dirty="0" smtClean="0"/>
              <a:t>33.31km / </a:t>
            </a:r>
            <a:r>
              <a:rPr lang="ko-KR" altLang="en-US" sz="1200" b="1" spc="-100" dirty="0" err="1" smtClean="0"/>
              <a:t>총사업비</a:t>
            </a:r>
            <a:r>
              <a:rPr lang="ko-KR" altLang="en-US" sz="1200" b="1" spc="-100" dirty="0" smtClean="0"/>
              <a:t> </a:t>
            </a:r>
            <a:r>
              <a:rPr lang="en-US" altLang="ko-KR" sz="1200" b="1" spc="-100" dirty="0" smtClean="0"/>
              <a:t>3066.5</a:t>
            </a:r>
            <a:r>
              <a:rPr lang="ko-KR" altLang="en-US" sz="1200" b="1" spc="-100" dirty="0" err="1" smtClean="0"/>
              <a:t>억원</a:t>
            </a:r>
            <a:r>
              <a:rPr lang="ko-KR" altLang="en-US" sz="1200" b="1" spc="-100" dirty="0" smtClean="0"/>
              <a:t> </a:t>
            </a:r>
            <a:r>
              <a:rPr lang="en-US" altLang="ko-KR" sz="1200" b="1" spc="-100" dirty="0" smtClean="0"/>
              <a:t>/ ‘24</a:t>
            </a:r>
            <a:r>
              <a:rPr lang="ko-KR" altLang="en-US" sz="1200" b="1" spc="-100" dirty="0" smtClean="0"/>
              <a:t>년 사업비 </a:t>
            </a:r>
            <a:r>
              <a:rPr lang="en-US" altLang="ko-KR" sz="1200" b="1" spc="-100" dirty="0" smtClean="0"/>
              <a:t>494.5</a:t>
            </a:r>
            <a:r>
              <a:rPr lang="ko-KR" altLang="en-US" sz="1200" b="1" spc="-100" dirty="0" err="1" smtClean="0"/>
              <a:t>억원</a:t>
            </a:r>
            <a:endParaRPr lang="ko-KR" altLang="en-US" sz="1200" b="1" spc="-100" dirty="0"/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3226222"/>
              </p:ext>
            </p:extLst>
          </p:nvPr>
        </p:nvGraphicFramePr>
        <p:xfrm>
          <a:off x="188625" y="1132673"/>
          <a:ext cx="8344907" cy="38873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9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7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26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73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481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구분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사업명</a:t>
                      </a:r>
                      <a:r>
                        <a:rPr lang="en-US" altLang="ko-KR" sz="1400" dirty="0" smtClean="0">
                          <a:latin typeface="+mn-lt"/>
                        </a:rPr>
                        <a:t>(</a:t>
                      </a:r>
                      <a:r>
                        <a:rPr lang="ko-KR" altLang="en-US" sz="1400" dirty="0" smtClean="0">
                          <a:latin typeface="+mn-lt"/>
                        </a:rPr>
                        <a:t>사업기간</a:t>
                      </a:r>
                      <a:r>
                        <a:rPr lang="en-US" altLang="ko-KR" sz="1400" dirty="0" smtClean="0">
                          <a:latin typeface="+mn-lt"/>
                        </a:rPr>
                        <a:t>)</a:t>
                      </a:r>
                      <a:endParaRPr lang="ko-KR" altLang="en-US" sz="12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+mn-lt"/>
                        </a:rPr>
                        <a:t>사업량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40" baseline="0" dirty="0" err="1" smtClean="0">
                          <a:latin typeface="+mn-lt"/>
                        </a:rPr>
                        <a:t>총사업비</a:t>
                      </a:r>
                      <a:endParaRPr lang="en-US" altLang="ko-KR" sz="1400" spc="-140" baseline="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en-US" altLang="ko-KR" sz="1050" spc="-14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050" spc="-140" baseline="0" dirty="0" err="1" smtClean="0">
                          <a:latin typeface="+mn-lt"/>
                        </a:rPr>
                        <a:t>억원</a:t>
                      </a:r>
                      <a:r>
                        <a:rPr lang="en-US" altLang="ko-KR" sz="1050" spc="-140" baseline="0" dirty="0" smtClean="0">
                          <a:latin typeface="+mn-lt"/>
                        </a:rPr>
                        <a:t>)</a:t>
                      </a:r>
                      <a:endParaRPr lang="ko-KR" altLang="en-US" sz="1050" spc="-140" baseline="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-140" baseline="0" dirty="0" smtClean="0">
                          <a:latin typeface="+mn-lt"/>
                        </a:rPr>
                        <a:t>'24</a:t>
                      </a:r>
                      <a:r>
                        <a:rPr lang="ko-KR" altLang="en-US" sz="1400" spc="-140" baseline="0" dirty="0" smtClean="0">
                          <a:latin typeface="+mn-lt"/>
                        </a:rPr>
                        <a:t> 사업비</a:t>
                      </a:r>
                      <a:endParaRPr lang="en-US" altLang="ko-KR" sz="1400" spc="-140" baseline="0" dirty="0" smtClean="0">
                        <a:latin typeface="+mn-lt"/>
                      </a:endParaRPr>
                    </a:p>
                    <a:p>
                      <a:pPr algn="ctr" latinLnBrk="1"/>
                      <a:r>
                        <a:rPr lang="en-US" altLang="ko-KR" sz="1050" spc="-140" baseline="0" dirty="0" smtClean="0">
                          <a:latin typeface="+mn-lt"/>
                        </a:rPr>
                        <a:t>(</a:t>
                      </a:r>
                      <a:r>
                        <a:rPr lang="ko-KR" altLang="en-US" sz="1050" spc="-140" baseline="0" dirty="0" err="1" smtClean="0">
                          <a:latin typeface="+mn-lt"/>
                        </a:rPr>
                        <a:t>억원</a:t>
                      </a:r>
                      <a:r>
                        <a:rPr lang="en-US" altLang="ko-KR" sz="1050" spc="-140" baseline="0" dirty="0" smtClean="0">
                          <a:latin typeface="+mn-lt"/>
                        </a:rPr>
                        <a:t>)</a:t>
                      </a:r>
                      <a:endParaRPr lang="ko-KR" altLang="en-US" sz="1050" spc="-140" baseline="0" dirty="0">
                        <a:latin typeface="+mn-lt"/>
                      </a:endParaRPr>
                    </a:p>
                  </a:txBody>
                  <a:tcPr marL="36000" marR="36000"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+mn-lt"/>
                        </a:rPr>
                        <a:t>추진실적</a:t>
                      </a:r>
                      <a:endParaRPr lang="ko-KR" altLang="en-US" sz="1400" dirty="0">
                        <a:latin typeface="+mn-lt"/>
                      </a:endParaRPr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251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50" dirty="0" smtClean="0">
                          <a:latin typeface="+mn-lt"/>
                        </a:rPr>
                        <a:t>주한미군공여구역</a:t>
                      </a:r>
                      <a:endParaRPr lang="ko-KR" altLang="en-US" sz="1200" b="1" spc="-150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spc="-15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캠프하우즈</a:t>
                      </a:r>
                      <a:r>
                        <a:rPr lang="ko-KR" altLang="en-US" sz="1400" b="1" kern="1200" spc="-15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진입도로 개설</a:t>
                      </a:r>
                      <a:endParaRPr lang="en-US" altLang="ko-KR" sz="1400" b="1" kern="1200" spc="-15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(2018~2025)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L=1.42km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B=10~20m</a:t>
                      </a:r>
                    </a:p>
                  </a:txBody>
                  <a:tcPr marL="72000" marR="72000"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285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111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보상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80%,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10%</a:t>
                      </a:r>
                      <a:endParaRPr lang="ko-KR" altLang="en-US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23.12.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착공</a:t>
                      </a:r>
                    </a:p>
                  </a:txBody>
                  <a:tcPr anchor="ctr"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7468">
                <a:tc rowSpan="5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50" dirty="0" smtClean="0">
                          <a:latin typeface="+mn-lt"/>
                        </a:rPr>
                        <a:t>특수상황지역개발</a:t>
                      </a:r>
                      <a:endParaRPr lang="ko-KR" altLang="en-US" sz="1200" b="1" spc="-150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7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야당</a:t>
                      </a:r>
                      <a:r>
                        <a:rPr lang="en-US" altLang="ko-KR" sz="1400" b="1" kern="0" spc="-17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~</a:t>
                      </a:r>
                      <a:r>
                        <a:rPr lang="ko-KR" altLang="en-US" sz="1400" b="1" kern="0" spc="-17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상지석</a:t>
                      </a:r>
                      <a:r>
                        <a:rPr lang="ko-KR" altLang="en-US" sz="1400" b="1" kern="0" spc="-17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400" b="1" kern="0" spc="-17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동측</a:t>
                      </a:r>
                      <a:r>
                        <a:rPr lang="ko-KR" altLang="en-US" sz="1400" b="1" kern="0" spc="-17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연결도로</a:t>
                      </a:r>
                      <a:endParaRPr lang="en-US" altLang="ko-KR" sz="1400" b="1" kern="0" spc="-17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(2019~2025)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L=1.20km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B=12m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279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58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공사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23. 7.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 착공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66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법원읍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초리골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도로 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확포장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(2022~2025)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L=0.89km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B=8m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72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27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설계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24. 6.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 착공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66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파주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~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부곡간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도로확포장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(2018~2024)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L=1.86km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B=10m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145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공사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80%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24. 6.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공사 완료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442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감악산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자연휴양림 진입도로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(2023~2026)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L=1.50km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B=10m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66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설계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24. 2. </a:t>
                      </a:r>
                      <a:r>
                        <a:rPr lang="ko-KR" altLang="en-US" sz="1200" kern="0" spc="-15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중토위</a:t>
                      </a:r>
                      <a:r>
                        <a:rPr lang="ko-KR" altLang="en-US" sz="1200" kern="0" spc="-15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사업인정 협의 완료</a:t>
                      </a:r>
                      <a:endParaRPr lang="en-US" altLang="ko-KR" sz="1200" kern="0" spc="-15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24. 3.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농어촌도로 노선 지정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39672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+mn-lt"/>
                      </a:endParaRPr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위전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~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영태간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도로확포장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(2023~2026)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L=1.60km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B=10m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135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13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설계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24. 2. </a:t>
                      </a:r>
                      <a:r>
                        <a:rPr lang="ko-KR" altLang="en-US" sz="1200" kern="0" spc="-15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중토위</a:t>
                      </a:r>
                      <a:r>
                        <a:rPr lang="ko-KR" altLang="en-US" sz="1200" kern="0" spc="-15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사업인정 협의 완료</a:t>
                      </a:r>
                      <a:endParaRPr lang="en-US" altLang="ko-KR" sz="1200" kern="0" spc="-15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24. 3.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농어촌도로 노선 지정 및           </a:t>
                      </a:r>
                      <a:endParaRPr lang="en-US" altLang="ko-KR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      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실시설계용역 완료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5536" y="-348943"/>
            <a:ext cx="288032" cy="24622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ko-KR" altLang="en-US" sz="1000" dirty="0" smtClean="0">
                <a:solidFill>
                  <a:srgbClr val="0000FF"/>
                </a:solidFill>
              </a:rPr>
              <a:t>공약</a:t>
            </a:r>
            <a:endParaRPr lang="ko-KR" altLang="en-US" sz="1000" dirty="0">
              <a:solidFill>
                <a:srgbClr val="0000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13893" y="1585291"/>
            <a:ext cx="288032" cy="23852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ko-KR" altLang="en-US" sz="900" b="1" dirty="0" smtClean="0">
                <a:solidFill>
                  <a:srgbClr val="0000FF"/>
                </a:solidFill>
              </a:rPr>
              <a:t>공약</a:t>
            </a:r>
            <a:endParaRPr lang="ko-KR" altLang="en-US" sz="900" b="1" dirty="0">
              <a:solidFill>
                <a:srgbClr val="0000FF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987079" y="2067026"/>
            <a:ext cx="288032" cy="23852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ko-KR" altLang="en-US" sz="900" b="1" dirty="0" smtClean="0">
                <a:solidFill>
                  <a:srgbClr val="0000FF"/>
                </a:solidFill>
              </a:rPr>
              <a:t>공약</a:t>
            </a:r>
            <a:endParaRPr lang="ko-KR" altLang="en-US" sz="9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9644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모서리가 둥근 직사각형 35"/>
          <p:cNvSpPr/>
          <p:nvPr/>
        </p:nvSpPr>
        <p:spPr>
          <a:xfrm>
            <a:off x="138757" y="678216"/>
            <a:ext cx="8459636" cy="3994356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00" y="4672572"/>
            <a:ext cx="2133600" cy="419458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744259"/>
              </p:ext>
            </p:extLst>
          </p:nvPr>
        </p:nvGraphicFramePr>
        <p:xfrm>
          <a:off x="188625" y="744335"/>
          <a:ext cx="8344907" cy="3843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9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7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26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73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853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구분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사업명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사업기간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사업량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40" baseline="0" dirty="0" err="1" smtClean="0"/>
                        <a:t>총사업비</a:t>
                      </a:r>
                      <a:endParaRPr lang="en-US" altLang="ko-KR" sz="1400" spc="-140" baseline="0" dirty="0" smtClean="0"/>
                    </a:p>
                    <a:p>
                      <a:pPr algn="ctr" latinLnBrk="1"/>
                      <a:r>
                        <a:rPr lang="en-US" altLang="ko-KR" sz="1050" spc="-140" baseline="0" dirty="0" smtClean="0"/>
                        <a:t>(</a:t>
                      </a:r>
                      <a:r>
                        <a:rPr lang="ko-KR" altLang="en-US" sz="1050" spc="-140" baseline="0" dirty="0" err="1" smtClean="0"/>
                        <a:t>억원</a:t>
                      </a:r>
                      <a:r>
                        <a:rPr lang="en-US" altLang="ko-KR" sz="1050" spc="-140" baseline="0" dirty="0" smtClean="0"/>
                        <a:t>)</a:t>
                      </a:r>
                      <a:endParaRPr lang="ko-KR" altLang="en-US" sz="1050" spc="-140" baseline="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-140" baseline="0" dirty="0" smtClean="0"/>
                        <a:t>'24</a:t>
                      </a:r>
                      <a:r>
                        <a:rPr lang="ko-KR" altLang="en-US" sz="1400" spc="-140" baseline="0" dirty="0" smtClean="0"/>
                        <a:t> 사업비</a:t>
                      </a:r>
                      <a:endParaRPr lang="en-US" altLang="ko-KR" sz="1400" spc="-140" baseline="0" dirty="0" smtClean="0"/>
                    </a:p>
                    <a:p>
                      <a:pPr algn="ctr" latinLnBrk="1"/>
                      <a:r>
                        <a:rPr lang="en-US" altLang="ko-KR" sz="1050" spc="-140" baseline="0" dirty="0" smtClean="0"/>
                        <a:t>(</a:t>
                      </a:r>
                      <a:r>
                        <a:rPr lang="ko-KR" altLang="en-US" sz="1050" spc="-140" baseline="0" dirty="0" err="1" smtClean="0"/>
                        <a:t>억원</a:t>
                      </a:r>
                      <a:r>
                        <a:rPr lang="en-US" altLang="ko-KR" sz="1050" spc="-140" baseline="0" dirty="0" smtClean="0"/>
                        <a:t>)</a:t>
                      </a:r>
                      <a:endParaRPr lang="ko-KR" altLang="en-US" sz="1050" spc="-140" baseline="0" dirty="0"/>
                    </a:p>
                  </a:txBody>
                  <a:tcPr marL="36000" marR="36000"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추진실적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97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상습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ko-KR" altLang="en-US" sz="1200" b="1" dirty="0" smtClean="0"/>
                        <a:t>정체</a:t>
                      </a:r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국지도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78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호선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선유구간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상습정체구간 개선사업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(2018~2024)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L=0.48km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B=25m</a:t>
                      </a:r>
                    </a:p>
                  </a:txBody>
                  <a:tcPr marL="72000" marR="72000"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274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10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보상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토지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97%, </a:t>
                      </a:r>
                      <a:r>
                        <a:rPr lang="ko-KR" altLang="en-US" sz="1200" kern="0" spc="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지장물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86%</a:t>
                      </a:r>
                    </a:p>
                    <a:p>
                      <a:pPr fontAlgn="base" latinLnBrk="0"/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공사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5%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23. 3.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착공</a:t>
                      </a: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97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서울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문산 고속도로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금촌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 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교통혼잡 해소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(2023~2024)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L=0.80km</a:t>
                      </a:r>
                    </a:p>
                  </a:txBody>
                  <a:tcPr marL="72000" marR="72000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23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공사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24. 2.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착공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7389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광역</a:t>
                      </a:r>
                      <a:endParaRPr lang="en-US" altLang="ko-KR" sz="1200" b="1" dirty="0" smtClean="0"/>
                    </a:p>
                    <a:p>
                      <a:pPr algn="ctr" latinLnBrk="1"/>
                      <a:r>
                        <a:rPr lang="ko-KR" altLang="en-US" sz="1200" b="1" dirty="0" smtClean="0"/>
                        <a:t>교통</a:t>
                      </a:r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야동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~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금승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지방도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363) 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도로확포장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(2022~2027)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L=5.60km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B=20m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933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-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설계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40%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23. 2.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설계용역 착수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1024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기타</a:t>
                      </a:r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5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장기미집행</a:t>
                      </a:r>
                      <a:r>
                        <a:rPr lang="ko-KR" altLang="en-US" sz="1400" b="1" kern="0" spc="-15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도시계획도로</a:t>
                      </a:r>
                      <a:endParaRPr lang="en-US" altLang="ko-KR" sz="1400" b="1" kern="0" spc="-150" dirty="0" smtClean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(2019~2025)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L=12.94km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44</a:t>
                      </a:r>
                      <a:r>
                        <a:rPr lang="ko-KR" altLang="en-US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개소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653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98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개소 보상완료</a:t>
                      </a:r>
                      <a:endParaRPr lang="en-US" altLang="ko-KR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개소 공사 완료</a:t>
                      </a:r>
                      <a:endParaRPr lang="en-US" altLang="ko-KR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개소 공사 예정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1024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시도</a:t>
                      </a:r>
                      <a:r>
                        <a:rPr lang="en-US" altLang="ko-KR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33</a:t>
                      </a:r>
                      <a:r>
                        <a:rPr lang="ko-KR" altLang="en-US" sz="1400" b="1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호선 </a:t>
                      </a:r>
                      <a:r>
                        <a:rPr lang="ko-KR" altLang="en-US" sz="1400" b="1" kern="0" spc="0" dirty="0" err="1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도로확포장</a:t>
                      </a:r>
                      <a:endParaRPr lang="en-US" altLang="ko-KR" sz="1400" b="1" kern="0" spc="0" dirty="0" smtClean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(2023~2024)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17907" marB="17907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L=0.60km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B=10m</a:t>
                      </a:r>
                      <a:endParaRPr 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58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4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 smtClean="0">
                          <a:solidFill>
                            <a:srgbClr val="0000FF"/>
                          </a:solidFill>
                          <a:effectLst/>
                          <a:latin typeface="+mn-lt"/>
                        </a:rPr>
                        <a:t>55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* 설계 </a:t>
                      </a: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100%</a:t>
                      </a: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24. 3.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설계 완료</a:t>
                      </a:r>
                      <a:endParaRPr lang="en-US" altLang="ko-KR" sz="1200" kern="0" spc="0" baseline="0" dirty="0" smtClean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  <a:p>
                      <a:pPr marL="0" marR="0" indent="0" algn="l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24. 3. </a:t>
                      </a:r>
                      <a:r>
                        <a:rPr lang="ko-KR" altLang="en-US" sz="1200" kern="0" spc="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계약심사 의뢰</a:t>
                      </a:r>
                      <a:endParaRPr lang="ko-KR" altLang="en-US" sz="1200" kern="0" spc="0" baseline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64770" marR="64770" marT="17907" marB="17907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144242" y="1967014"/>
            <a:ext cx="288032" cy="23852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ko-KR" altLang="en-US" sz="900" b="1" dirty="0" smtClean="0">
                <a:solidFill>
                  <a:srgbClr val="0000FF"/>
                </a:solidFill>
              </a:rPr>
              <a:t>공약</a:t>
            </a:r>
            <a:endParaRPr lang="ko-KR" altLang="en-US" sz="900" b="1" dirty="0">
              <a:solidFill>
                <a:srgbClr val="0000FF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029942" y="2667102"/>
            <a:ext cx="288032" cy="23852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ko-KR" altLang="en-US" sz="900" b="1" dirty="0" smtClean="0">
                <a:solidFill>
                  <a:srgbClr val="0000FF"/>
                </a:solidFill>
              </a:rPr>
              <a:t>공약</a:t>
            </a:r>
            <a:endParaRPr lang="ko-KR" altLang="en-US" sz="900" b="1" dirty="0">
              <a:solidFill>
                <a:srgbClr val="0000FF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035945" y="3396154"/>
            <a:ext cx="288032" cy="238527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ko-KR" altLang="en-US" sz="900" b="1" dirty="0" smtClean="0">
                <a:solidFill>
                  <a:srgbClr val="0000FF"/>
                </a:solidFill>
              </a:rPr>
              <a:t>공약</a:t>
            </a:r>
            <a:endParaRPr lang="ko-KR" altLang="en-US" sz="9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6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모서리가 둥근 직사각형 35"/>
          <p:cNvSpPr/>
          <p:nvPr/>
        </p:nvSpPr>
        <p:spPr>
          <a:xfrm>
            <a:off x="138757" y="678216"/>
            <a:ext cx="8459636" cy="3994356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6948264" y="4857027"/>
            <a:ext cx="2195736" cy="286473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도로건설과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513122"/>
              </p:ext>
            </p:extLst>
          </p:nvPr>
        </p:nvGraphicFramePr>
        <p:xfrm>
          <a:off x="188625" y="744332"/>
          <a:ext cx="8344907" cy="37716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14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697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375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626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73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362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구분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사업명</a:t>
                      </a:r>
                      <a:r>
                        <a:rPr lang="en-US" altLang="ko-KR" sz="1400" dirty="0" smtClean="0"/>
                        <a:t>(</a:t>
                      </a:r>
                      <a:r>
                        <a:rPr lang="ko-KR" altLang="en-US" sz="1400" dirty="0" smtClean="0"/>
                        <a:t>사업기간</a:t>
                      </a:r>
                      <a:r>
                        <a:rPr lang="en-US" altLang="ko-KR" sz="14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/>
                        <a:t>사업량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pc="-140" baseline="0" dirty="0" err="1" smtClean="0"/>
                        <a:t>총사업비</a:t>
                      </a:r>
                      <a:endParaRPr lang="en-US" altLang="ko-KR" sz="1400" spc="-140" baseline="0" dirty="0" smtClean="0"/>
                    </a:p>
                    <a:p>
                      <a:pPr algn="ctr" latinLnBrk="1"/>
                      <a:r>
                        <a:rPr lang="en-US" altLang="ko-KR" sz="1050" spc="-140" baseline="0" dirty="0" smtClean="0"/>
                        <a:t>(</a:t>
                      </a:r>
                      <a:r>
                        <a:rPr lang="ko-KR" altLang="en-US" sz="1050" spc="-140" baseline="0" dirty="0" err="1" smtClean="0"/>
                        <a:t>억원</a:t>
                      </a:r>
                      <a:r>
                        <a:rPr lang="en-US" altLang="ko-KR" sz="1050" spc="-140" baseline="0" dirty="0" smtClean="0"/>
                        <a:t>)</a:t>
                      </a:r>
                      <a:endParaRPr lang="ko-KR" altLang="en-US" sz="1050" spc="-140" baseline="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pc="-140" baseline="0" dirty="0" smtClean="0"/>
                        <a:t>'24</a:t>
                      </a:r>
                      <a:r>
                        <a:rPr lang="ko-KR" altLang="en-US" sz="1400" spc="-140" baseline="0" dirty="0" smtClean="0"/>
                        <a:t> 사업비</a:t>
                      </a:r>
                      <a:endParaRPr lang="en-US" altLang="ko-KR" sz="1400" spc="-140" baseline="0" dirty="0" smtClean="0"/>
                    </a:p>
                    <a:p>
                      <a:pPr algn="ctr" latinLnBrk="1"/>
                      <a:r>
                        <a:rPr lang="en-US" altLang="ko-KR" sz="1050" spc="-140" baseline="0" dirty="0" smtClean="0"/>
                        <a:t>(</a:t>
                      </a:r>
                      <a:r>
                        <a:rPr lang="ko-KR" altLang="en-US" sz="1050" spc="-140" baseline="0" dirty="0" err="1" smtClean="0"/>
                        <a:t>억원</a:t>
                      </a:r>
                      <a:r>
                        <a:rPr lang="en-US" altLang="ko-KR" sz="1050" spc="-140" baseline="0" dirty="0" smtClean="0"/>
                        <a:t>)</a:t>
                      </a:r>
                      <a:endParaRPr lang="ko-KR" altLang="en-US" sz="1050" spc="-140" baseline="0" dirty="0"/>
                    </a:p>
                  </a:txBody>
                  <a:tcPr marL="36000" marR="36000" anchor="ctr">
                    <a:solidFill>
                      <a:srgbClr val="59595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/>
                        <a:t>추진실적</a:t>
                      </a:r>
                      <a:endParaRPr lang="ko-KR" altLang="en-US" sz="1400" dirty="0"/>
                    </a:p>
                  </a:txBody>
                  <a:tcPr anchor="ctr">
                    <a:solidFill>
                      <a:srgbClr val="59595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08835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기타</a:t>
                      </a:r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상지공단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진입도로 확장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(2023~2025)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L=0.60km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B=10m</a:t>
                      </a:r>
                    </a:p>
                  </a:txBody>
                  <a:tcPr marL="72000" marR="72000"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55.5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32.5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24. 2.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설계용역 완료</a:t>
                      </a:r>
                      <a:endParaRPr lang="en-US" altLang="ko-KR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24. 3.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보상계획 공고</a:t>
                      </a:r>
                    </a:p>
                  </a:txBody>
                  <a:tcPr anchor="ctr"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8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spc="-15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법원읍</a:t>
                      </a:r>
                      <a:r>
                        <a:rPr lang="ko-KR" altLang="en-US" sz="1400" b="1" kern="1200" spc="-15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400" b="1" kern="1200" spc="-15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대능리</a:t>
                      </a:r>
                      <a:r>
                        <a:rPr lang="ko-KR" altLang="en-US" sz="1400" b="1" kern="1200" spc="-15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도시계획도로 설치</a:t>
                      </a:r>
                      <a:endParaRPr lang="en-US" altLang="ko-KR" sz="1400" b="1" kern="1200" spc="-15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(2023~2025)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L=0.46km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B=10m</a:t>
                      </a:r>
                    </a:p>
                  </a:txBody>
                  <a:tcPr marL="72000" marR="72000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6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23.12. </a:t>
                      </a:r>
                      <a:r>
                        <a:rPr lang="ko-KR" altLang="en-US" sz="1200" kern="0" spc="0" baseline="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특별교부세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교부결정</a:t>
                      </a:r>
                      <a:endParaRPr lang="en-US" altLang="ko-KR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24. 5.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추경예산 편성</a:t>
                      </a:r>
                      <a:endParaRPr lang="en-US" altLang="ko-KR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24. 5.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설계용역 착수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88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보도설치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ase" latinLnBrk="0"/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(2024)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L=3.36km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개소</a:t>
                      </a:r>
                      <a:endParaRPr lang="en-US" altLang="ko-KR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000" marR="72000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23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공사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40%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24. 3. 8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개소 공사 착공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0883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 anchor="ctr"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400" b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운정신도시</a:t>
                      </a:r>
                      <a:r>
                        <a:rPr lang="en-US" altLang="ko-KR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~</a:t>
                      </a:r>
                      <a:r>
                        <a:rPr lang="ko-KR" altLang="en-US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야당동간 보도육교 설치</a:t>
                      </a:r>
                      <a:endParaRPr lang="en-US" altLang="ko-KR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(2023~2024)</a:t>
                      </a:r>
                      <a:endParaRPr lang="ko-KR" altLang="en-US" sz="12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anchor="ctr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L=99m</a:t>
                      </a: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B=5m</a:t>
                      </a:r>
                    </a:p>
                  </a:txBody>
                  <a:tcPr marL="72000" marR="72000"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49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en-US" altLang="ko-KR" sz="1200" b="1" dirty="0" smtClean="0">
                          <a:solidFill>
                            <a:srgbClr val="0000FF"/>
                          </a:solidFill>
                          <a:latin typeface="+mn-lt"/>
                        </a:rPr>
                        <a:t>25</a:t>
                      </a:r>
                      <a:endParaRPr lang="ko-KR" altLang="en-US" sz="1200" b="1" dirty="0">
                        <a:solidFill>
                          <a:srgbClr val="0000FF"/>
                        </a:solidFill>
                        <a:latin typeface="+mn-lt"/>
                      </a:endParaRP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설계 </a:t>
                      </a:r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100%</a:t>
                      </a: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24. 2.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입체교차시설 심의 요청</a:t>
                      </a:r>
                      <a:endParaRPr lang="en-US" altLang="ko-KR" sz="1200" kern="0" spc="0" baseline="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0"/>
                      <a:r>
                        <a:rPr lang="en-US" altLang="ko-KR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24. 3. </a:t>
                      </a:r>
                      <a:r>
                        <a:rPr lang="ko-KR" altLang="en-US" sz="1200" kern="0" spc="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도시관리계획 결정 완료</a:t>
                      </a:r>
                    </a:p>
                  </a:txBody>
                  <a:tcPr anchor="ctr">
                    <a:lnT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1221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올바른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주차문화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정착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도심지 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주차난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해소를 위한 공영주차장 조성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321350" y="1632019"/>
          <a:ext cx="8085428" cy="1494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386">
                  <a:extLst>
                    <a:ext uri="{9D8B030D-6E8A-4147-A177-3AD203B41FA5}">
                      <a16:colId xmlns:a16="http://schemas.microsoft.com/office/drawing/2014/main" val="317836272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4937019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526431925"/>
                    </a:ext>
                  </a:extLst>
                </a:gridCol>
                <a:gridCol w="4194818">
                  <a:extLst>
                    <a:ext uri="{9D8B030D-6E8A-4147-A177-3AD203B41FA5}">
                      <a16:colId xmlns:a16="http://schemas.microsoft.com/office/drawing/2014/main" val="3450211873"/>
                    </a:ext>
                  </a:extLst>
                </a:gridCol>
              </a:tblGrid>
              <a:tr h="306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사업명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사업규모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추진사항 및 </a:t>
                      </a:r>
                      <a:r>
                        <a:rPr lang="ko-KR" altLang="en-US" sz="1200" dirty="0" err="1" smtClean="0"/>
                        <a:t>향후계획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3828039"/>
                  </a:ext>
                </a:extLst>
              </a:tr>
              <a:tr h="5327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금촌동</a:t>
                      </a:r>
                      <a:r>
                        <a:rPr lang="ko-KR" altLang="en-US" sz="1100" spc="-100" baseline="0" dirty="0" smtClean="0"/>
                        <a:t> </a:t>
                      </a:r>
                      <a:r>
                        <a:rPr lang="ko-KR" altLang="en-US" sz="1100" spc="-100" baseline="0" dirty="0" err="1" smtClean="0"/>
                        <a:t>원앙길</a:t>
                      </a:r>
                      <a:r>
                        <a:rPr lang="ko-KR" altLang="en-US" sz="1100" spc="-100" baseline="0" dirty="0" smtClean="0"/>
                        <a:t> 공영주차장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spc="-100" baseline="0" dirty="0" smtClean="0"/>
                        <a:t>76.4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건물식</a:t>
                      </a:r>
                      <a:r>
                        <a:rPr lang="ko-KR" altLang="en-US" sz="1100" spc="-100" baseline="0" dirty="0" smtClean="0"/>
                        <a:t>  </a:t>
                      </a:r>
                      <a:r>
                        <a:rPr lang="en-US" altLang="ko-KR" sz="1100" spc="-100" baseline="0" dirty="0" smtClean="0"/>
                        <a:t>2</a:t>
                      </a:r>
                      <a:r>
                        <a:rPr lang="ko-KR" altLang="en-US" sz="1100" spc="-100" baseline="0" dirty="0" smtClean="0"/>
                        <a:t>층 </a:t>
                      </a:r>
                      <a:r>
                        <a:rPr lang="en-US" altLang="ko-KR" sz="1100" spc="-100" baseline="0" dirty="0" smtClean="0"/>
                        <a:t>3</a:t>
                      </a:r>
                      <a:r>
                        <a:rPr lang="ko-KR" altLang="en-US" sz="1100" spc="-100" baseline="0" dirty="0" smtClean="0"/>
                        <a:t>단</a:t>
                      </a:r>
                      <a:endParaRPr lang="en-US" altLang="ko-KR" sz="1100" spc="-100" baseline="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smtClean="0"/>
                        <a:t>주차  </a:t>
                      </a:r>
                      <a:r>
                        <a:rPr lang="en-US" altLang="ko-KR" sz="1100" spc="-100" baseline="0" dirty="0" smtClean="0"/>
                        <a:t>122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08. </a:t>
                      </a:r>
                      <a:r>
                        <a:rPr lang="ko-KR" altLang="en-US" sz="1100" spc="-100" baseline="0" dirty="0" smtClean="0"/>
                        <a:t>실시계획인가 고시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’23. 06. </a:t>
                      </a:r>
                      <a:r>
                        <a:rPr lang="ko-KR" altLang="en-US" sz="1100" spc="-100" baseline="0" dirty="0" smtClean="0"/>
                        <a:t>공사착공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’22. 12. </a:t>
                      </a:r>
                      <a:r>
                        <a:rPr lang="ko-KR" altLang="en-US" sz="1100" spc="-100" baseline="0" dirty="0" smtClean="0"/>
                        <a:t>토지보상 완료       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’24. 06. </a:t>
                      </a:r>
                      <a:r>
                        <a:rPr lang="ko-KR" altLang="en-US" sz="1100" spc="-100" baseline="0" dirty="0" err="1" smtClean="0"/>
                        <a:t>공사준공</a:t>
                      </a:r>
                      <a:endParaRPr lang="en-US" altLang="ko-KR" sz="1100" spc="-100" baseline="0" dirty="0" smtClean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6507954"/>
                  </a:ext>
                </a:extLst>
              </a:tr>
              <a:tr h="5327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smtClean="0"/>
                        <a:t>운정호수공원 공영주차장</a:t>
                      </a:r>
                      <a:endParaRPr lang="ko-KR" altLang="en-US" sz="1100" spc="-100" baseline="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spc="-100" baseline="0" dirty="0" smtClean="0"/>
                        <a:t>92</a:t>
                      </a:r>
                      <a:r>
                        <a:rPr lang="ko-KR" altLang="en-US" sz="1100" spc="-100" baseline="0" dirty="0" smtClean="0"/>
                        <a:t>억원</a:t>
                      </a:r>
                      <a:endParaRPr lang="ko-KR" altLang="en-US" sz="1100" spc="-100" baseline="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건물식</a:t>
                      </a:r>
                      <a:r>
                        <a:rPr lang="ko-KR" altLang="en-US" sz="1100" spc="-100" baseline="0" dirty="0" smtClean="0"/>
                        <a:t>  </a:t>
                      </a:r>
                      <a:r>
                        <a:rPr lang="en-US" altLang="ko-KR" sz="1100" spc="-100" baseline="0" dirty="0" smtClean="0"/>
                        <a:t>2</a:t>
                      </a:r>
                      <a:r>
                        <a:rPr lang="ko-KR" altLang="en-US" sz="1100" spc="-100" baseline="0" dirty="0" smtClean="0"/>
                        <a:t>층 </a:t>
                      </a:r>
                      <a:r>
                        <a:rPr lang="en-US" altLang="ko-KR" sz="1100" spc="-100" baseline="0" dirty="0" smtClean="0"/>
                        <a:t>3</a:t>
                      </a:r>
                      <a:r>
                        <a:rPr lang="ko-KR" altLang="en-US" sz="1100" spc="-100" baseline="0" dirty="0" smtClean="0"/>
                        <a:t>단</a:t>
                      </a:r>
                      <a:endParaRPr lang="en-US" altLang="ko-KR" sz="1100" spc="-100" baseline="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smtClean="0"/>
                        <a:t>주차  </a:t>
                      </a:r>
                      <a:r>
                        <a:rPr lang="en-US" altLang="ko-KR" sz="1100" spc="-100" baseline="0" dirty="0" smtClean="0"/>
                        <a:t>253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’21. 06. </a:t>
                      </a:r>
                      <a:r>
                        <a:rPr lang="ko-KR" altLang="en-US" sz="1100" spc="-100" baseline="0" dirty="0" smtClean="0"/>
                        <a:t>공원조성계획 변경 </a:t>
                      </a:r>
                      <a:r>
                        <a:rPr lang="en-US" altLang="ko-KR" sz="1100" spc="-100" baseline="0" dirty="0" smtClean="0"/>
                        <a:t>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’23. 05. </a:t>
                      </a:r>
                      <a:r>
                        <a:rPr lang="ko-KR" altLang="en-US" sz="1100" spc="-100" baseline="0" dirty="0" smtClean="0"/>
                        <a:t>공사착공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’23. 04. </a:t>
                      </a:r>
                      <a:r>
                        <a:rPr lang="ko-KR" altLang="en-US" sz="1100" spc="-100" baseline="0" dirty="0" smtClean="0"/>
                        <a:t>실시계획인가 고시</a:t>
                      </a:r>
                      <a:r>
                        <a:rPr lang="en-US" altLang="ko-KR" sz="1100" spc="-100" baseline="0" dirty="0" smtClean="0"/>
                        <a:t>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’24. 06. </a:t>
                      </a:r>
                      <a:r>
                        <a:rPr lang="ko-KR" altLang="en-US" sz="1100" spc="-100" baseline="0" dirty="0" err="1" smtClean="0"/>
                        <a:t>공사준공</a:t>
                      </a:r>
                      <a:r>
                        <a:rPr lang="en-US" altLang="ko-KR" sz="1100" spc="-100" baseline="0" dirty="0" smtClean="0">
                          <a:solidFill>
                            <a:srgbClr val="D0D8E8"/>
                          </a:solidFill>
                        </a:rPr>
                        <a:t> 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2588684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4421554" y="4587974"/>
            <a:ext cx="3957066" cy="24701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chemeClr val="accent2">
                <a:lumMod val="20000"/>
                <a:lumOff val="8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>
                <a:solidFill>
                  <a:schemeClr val="tx1"/>
                </a:solidFill>
              </a:rPr>
              <a:t>운정 호수공원 공영주차장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4"/>
          <a:srcRect t="16884"/>
          <a:stretch/>
        </p:blipFill>
        <p:spPr>
          <a:xfrm>
            <a:off x="336659" y="3218167"/>
            <a:ext cx="3954488" cy="1335711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330468" y="4569661"/>
            <a:ext cx="3966871" cy="2599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accent1">
                <a:lumMod val="20000"/>
                <a:lumOff val="8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금촌동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원앙길</a:t>
            </a:r>
            <a:r>
              <a:rPr lang="ko-KR" altLang="en-US" sz="1400" dirty="0" smtClean="0">
                <a:solidFill>
                  <a:schemeClr val="tx1"/>
                </a:solidFill>
              </a:rPr>
              <a:t> 공영주차장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23" name="_x709698336" descr="EMB0000549c36f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1554" y="3212194"/>
            <a:ext cx="3966871" cy="1329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12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올바른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주차문화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정착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 err="1" smtClean="0">
                <a:solidFill>
                  <a:schemeClr val="tx1"/>
                </a:solidFill>
                <a:latin typeface="+mn-ea"/>
              </a:rPr>
              <a:t>유휴부지를</a:t>
            </a:r>
            <a:r>
              <a:rPr lang="ko-KR" altLang="en-US" sz="2000" b="1" dirty="0" smtClean="0">
                <a:solidFill>
                  <a:schemeClr val="tx1"/>
                </a:solidFill>
                <a:latin typeface="+mn-ea"/>
              </a:rPr>
              <a:t> 활용한 자투리 주차장 조성</a:t>
            </a:r>
            <a:endParaRPr lang="ko-KR" altLang="en-US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3" name="표 2"/>
          <p:cNvGraphicFramePr>
            <a:graphicFrameLocks noGrp="1"/>
          </p:cNvGraphicFramePr>
          <p:nvPr>
            <p:extLst/>
          </p:nvPr>
        </p:nvGraphicFramePr>
        <p:xfrm>
          <a:off x="321350" y="1632019"/>
          <a:ext cx="8085428" cy="14949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4386">
                  <a:extLst>
                    <a:ext uri="{9D8B030D-6E8A-4147-A177-3AD203B41FA5}">
                      <a16:colId xmlns:a16="http://schemas.microsoft.com/office/drawing/2014/main" val="3178362726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14937019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3526431925"/>
                    </a:ext>
                  </a:extLst>
                </a:gridCol>
                <a:gridCol w="4194818">
                  <a:extLst>
                    <a:ext uri="{9D8B030D-6E8A-4147-A177-3AD203B41FA5}">
                      <a16:colId xmlns:a16="http://schemas.microsoft.com/office/drawing/2014/main" val="3450211873"/>
                    </a:ext>
                  </a:extLst>
                </a:gridCol>
              </a:tblGrid>
              <a:tr h="30621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사업명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사업비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사업규모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추진사항 및 </a:t>
                      </a:r>
                      <a:r>
                        <a:rPr lang="ko-KR" altLang="en-US" sz="1200" dirty="0" err="1" smtClean="0"/>
                        <a:t>향후계획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3828039"/>
                  </a:ext>
                </a:extLst>
              </a:tr>
              <a:tr h="5327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초롱초</a:t>
                      </a:r>
                      <a:r>
                        <a:rPr lang="ko-KR" altLang="en-US" sz="1100" spc="-100" baseline="0" dirty="0" smtClean="0"/>
                        <a:t> 임시 공영주차장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spc="-100" baseline="0" dirty="0" smtClean="0"/>
                        <a:t>26,500</a:t>
                      </a:r>
                      <a:r>
                        <a:rPr lang="ko-KR" altLang="en-US" sz="1100" spc="-100" baseline="0" dirty="0" smtClean="0"/>
                        <a:t>천원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지평식</a:t>
                      </a:r>
                      <a:r>
                        <a:rPr lang="ko-KR" altLang="en-US" sz="1100" spc="-100" baseline="0" dirty="0" smtClean="0"/>
                        <a:t> 주차장</a:t>
                      </a:r>
                      <a:endParaRPr lang="en-US" altLang="ko-KR" sz="1100" spc="-100" baseline="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smtClean="0"/>
                        <a:t>주차 </a:t>
                      </a:r>
                      <a:r>
                        <a:rPr lang="en-US" altLang="ko-KR" sz="1100" spc="-100" baseline="0" dirty="0" smtClean="0"/>
                        <a:t>24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’24. 01. </a:t>
                      </a:r>
                      <a:r>
                        <a:rPr lang="ko-KR" altLang="en-US" sz="1100" spc="-100" baseline="0" dirty="0" smtClean="0"/>
                        <a:t>임대차 계약 체결</a:t>
                      </a:r>
                      <a:r>
                        <a:rPr lang="en-US" altLang="ko-KR" sz="1100" spc="-100" baseline="0" dirty="0" smtClean="0"/>
                        <a:t>(LH)</a:t>
                      </a:r>
                      <a:r>
                        <a:rPr lang="ko-KR" altLang="en-US" sz="1100" spc="-100" baseline="0" dirty="0" smtClean="0"/>
                        <a:t> </a:t>
                      </a:r>
                      <a:r>
                        <a:rPr lang="en-US" altLang="ko-KR" sz="1100" spc="-100" baseline="0" dirty="0" smtClean="0"/>
                        <a:t>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’24. 03. </a:t>
                      </a:r>
                      <a:r>
                        <a:rPr lang="ko-KR" altLang="en-US" sz="1100" spc="-100" baseline="0" dirty="0" smtClean="0"/>
                        <a:t>공사착공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’24. 02. </a:t>
                      </a:r>
                      <a:r>
                        <a:rPr lang="ko-KR" altLang="en-US" sz="1100" spc="-100" baseline="0" dirty="0" smtClean="0"/>
                        <a:t>실시설계 완료</a:t>
                      </a:r>
                      <a:r>
                        <a:rPr lang="en-US" altLang="ko-KR" sz="1100" spc="-100" baseline="0" dirty="0" smtClean="0"/>
                        <a:t>          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’24. 04. </a:t>
                      </a:r>
                      <a:r>
                        <a:rPr lang="ko-KR" altLang="en-US" sz="1100" spc="-100" baseline="0" dirty="0" err="1" smtClean="0"/>
                        <a:t>공사준공</a:t>
                      </a:r>
                      <a:r>
                        <a:rPr lang="en-US" altLang="ko-KR" sz="1100" spc="-100" baseline="0" dirty="0" smtClean="0">
                          <a:solidFill>
                            <a:srgbClr val="D0D8E8"/>
                          </a:solidFill>
                        </a:rPr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06507954"/>
                  </a:ext>
                </a:extLst>
              </a:tr>
              <a:tr h="53278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회동길</a:t>
                      </a:r>
                      <a:r>
                        <a:rPr lang="ko-KR" altLang="en-US" sz="1100" spc="-100" baseline="0" dirty="0" smtClean="0"/>
                        <a:t> 임시 공영주차장</a:t>
                      </a:r>
                      <a:endParaRPr lang="ko-KR" altLang="en-US" sz="1100" spc="-100" baseline="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100" spc="-100" baseline="0" dirty="0" smtClean="0"/>
                        <a:t>22,000</a:t>
                      </a:r>
                      <a:r>
                        <a:rPr lang="ko-KR" altLang="en-US" sz="1100" spc="-100" baseline="0" dirty="0" smtClean="0"/>
                        <a:t>천원</a:t>
                      </a:r>
                      <a:endParaRPr lang="ko-KR" altLang="en-US" sz="1100" spc="-100" baseline="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err="1" smtClean="0"/>
                        <a:t>지평식</a:t>
                      </a:r>
                      <a:r>
                        <a:rPr lang="ko-KR" altLang="en-US" sz="1100" spc="-100" baseline="0" dirty="0" smtClean="0"/>
                        <a:t> 주차장</a:t>
                      </a:r>
                      <a:endParaRPr lang="en-US" altLang="ko-KR" sz="1100" spc="-100" baseline="0" dirty="0" smtClean="0"/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spc="-100" baseline="0" dirty="0" smtClean="0"/>
                        <a:t>주차 </a:t>
                      </a:r>
                      <a:r>
                        <a:rPr lang="en-US" altLang="ko-KR" sz="1100" spc="-100" baseline="0" dirty="0" smtClean="0"/>
                        <a:t>53</a:t>
                      </a:r>
                      <a:r>
                        <a:rPr lang="ko-KR" altLang="en-US" sz="1100" spc="-100" baseline="0" dirty="0" smtClean="0"/>
                        <a:t>면</a:t>
                      </a:r>
                      <a:endParaRPr lang="ko-KR" altLang="en-US" sz="1100" spc="-100" baseline="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’24. 01. </a:t>
                      </a:r>
                      <a:r>
                        <a:rPr lang="ko-KR" altLang="en-US" sz="1100" spc="-100" baseline="0" dirty="0" smtClean="0"/>
                        <a:t>임대차 계약 체결</a:t>
                      </a:r>
                      <a:r>
                        <a:rPr lang="en-US" altLang="ko-KR" sz="1100" spc="-100" baseline="0" dirty="0" smtClean="0"/>
                        <a:t>(LH)</a:t>
                      </a:r>
                      <a:r>
                        <a:rPr lang="ko-KR" altLang="en-US" sz="1100" spc="-100" baseline="0" dirty="0" smtClean="0"/>
                        <a:t> </a:t>
                      </a:r>
                      <a:r>
                        <a:rPr lang="en-US" altLang="ko-KR" sz="1100" spc="-100" baseline="0" dirty="0" smtClean="0"/>
                        <a:t>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’24. 03. </a:t>
                      </a:r>
                      <a:r>
                        <a:rPr lang="ko-KR" altLang="en-US" sz="1100" spc="-100" baseline="0" dirty="0" smtClean="0"/>
                        <a:t>공사착공</a:t>
                      </a:r>
                      <a:endParaRPr lang="en-US" altLang="ko-KR" sz="1100" spc="-100" baseline="0" dirty="0" smtClean="0"/>
                    </a:p>
                    <a:p>
                      <a:pPr marL="0" marR="0" lvl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altLang="ko-KR" sz="1100" b="1" spc="-100" dirty="0" smtClean="0">
                          <a:latin typeface="+mn-lt"/>
                        </a:rPr>
                        <a:t>·</a:t>
                      </a:r>
                      <a:r>
                        <a:rPr lang="en-US" altLang="ko-KR" sz="1100" spc="-100" baseline="0" dirty="0" smtClean="0"/>
                        <a:t> ’24. 02. </a:t>
                      </a:r>
                      <a:r>
                        <a:rPr lang="ko-KR" altLang="en-US" sz="1100" spc="-100" baseline="0" dirty="0" smtClean="0"/>
                        <a:t>실시설계 완료</a:t>
                      </a:r>
                      <a:r>
                        <a:rPr lang="en-US" altLang="ko-KR" sz="1100" spc="-100" baseline="0" dirty="0" smtClean="0"/>
                        <a:t>                </a:t>
                      </a:r>
                      <a:r>
                        <a:rPr lang="en-US" altLang="ko-KR" sz="1100" b="1" spc="-100" dirty="0" smtClean="0">
                          <a:latin typeface="+mn-lt"/>
                        </a:rPr>
                        <a:t>· </a:t>
                      </a:r>
                      <a:r>
                        <a:rPr lang="en-US" altLang="ko-KR" sz="1100" spc="-100" baseline="0" dirty="0" smtClean="0"/>
                        <a:t>’24. 04. </a:t>
                      </a:r>
                      <a:r>
                        <a:rPr lang="ko-KR" altLang="en-US" sz="1100" spc="-100" baseline="0" dirty="0" err="1" smtClean="0"/>
                        <a:t>공사준공</a:t>
                      </a:r>
                      <a:r>
                        <a:rPr lang="en-US" altLang="ko-KR" sz="1100" spc="-100" baseline="0" dirty="0" smtClean="0">
                          <a:solidFill>
                            <a:srgbClr val="D0D8E8"/>
                          </a:solidFill>
                        </a:rPr>
                        <a:t> 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2588684"/>
                  </a:ext>
                </a:extLst>
              </a:tr>
            </a:tbl>
          </a:graphicData>
        </a:graphic>
      </p:graphicFrame>
      <p:sp>
        <p:nvSpPr>
          <p:cNvPr id="16" name="직사각형 15"/>
          <p:cNvSpPr/>
          <p:nvPr/>
        </p:nvSpPr>
        <p:spPr>
          <a:xfrm>
            <a:off x="4421554" y="4587974"/>
            <a:ext cx="3957066" cy="24701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5875">
            <a:solidFill>
              <a:schemeClr val="accent2">
                <a:lumMod val="20000"/>
                <a:lumOff val="8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회동길</a:t>
            </a:r>
            <a:r>
              <a:rPr lang="ko-KR" altLang="en-US" sz="1400" dirty="0" smtClean="0">
                <a:solidFill>
                  <a:schemeClr val="tx1"/>
                </a:solidFill>
              </a:rPr>
              <a:t> 임시 공영주차장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317097" y="4587974"/>
            <a:ext cx="3966871" cy="2599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accent1">
                <a:lumMod val="20000"/>
                <a:lumOff val="8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>
                <a:solidFill>
                  <a:schemeClr val="tx1"/>
                </a:solidFill>
              </a:rPr>
              <a:t>초롱초</a:t>
            </a:r>
            <a:r>
              <a:rPr lang="ko-KR" altLang="en-US" sz="1400" dirty="0" smtClean="0">
                <a:solidFill>
                  <a:schemeClr val="tx1"/>
                </a:solidFill>
              </a:rPr>
              <a:t> 임시 공영주차장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93" y="3158428"/>
            <a:ext cx="3967375" cy="1388806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1048" y="3158428"/>
            <a:ext cx="3957571" cy="1388806"/>
          </a:xfrm>
          <a:prstGeom prst="rect">
            <a:avLst/>
          </a:prstGeom>
        </p:spPr>
      </p:pic>
      <p:sp>
        <p:nvSpPr>
          <p:cNvPr id="13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13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1484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sz="1000" noProof="0" dirty="0">
              <a:latin typeface="-윤고딕330" pitchFamily="18" charset="-127"/>
              <a:ea typeface="-윤고딕330" pitchFamily="18" charset="-127"/>
            </a:endParaRPr>
          </a:p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14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올바른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주차문화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정착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6592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err="1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주차관리과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393625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4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 err="1">
                <a:solidFill>
                  <a:srgbClr val="002060"/>
                </a:solidFill>
                <a:latin typeface="맑은 고딕" panose="020B0503020000020004" pitchFamily="50" charset="-127"/>
              </a:rPr>
              <a:t>타깃형</a:t>
            </a:r>
            <a:r>
              <a:rPr lang="ko-KR" altLang="en-US" sz="2000" b="1" dirty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000" b="1" dirty="0" err="1">
                <a:solidFill>
                  <a:srgbClr val="002060"/>
                </a:solidFill>
                <a:latin typeface="맑은 고딕" panose="020B0503020000020004" pitchFamily="50" charset="-127"/>
              </a:rPr>
              <a:t>주정차위반</a:t>
            </a:r>
            <a:r>
              <a:rPr lang="ko-KR" altLang="en-US" sz="2000" b="1" dirty="0">
                <a:solidFill>
                  <a:srgbClr val="002060"/>
                </a:solidFill>
                <a:latin typeface="맑은 고딕" panose="020B0503020000020004" pitchFamily="50" charset="-127"/>
              </a:rPr>
              <a:t> 단속 시행</a:t>
            </a:r>
            <a:endParaRPr lang="ko-KR" altLang="en-US" sz="20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1179525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14377">
                <a:defRPr/>
              </a:pPr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>
                  <a:solidFill>
                    <a:srgbClr val="002060"/>
                  </a:solidFill>
                  <a:latin typeface="맑은 고딕" panose="020B0503020000020004" pitchFamily="50" charset="-127"/>
                </a:rPr>
                <a:t>시민들이 공감할 수 있는 합리적인 주차단속업무 추진</a:t>
              </a:r>
              <a:endParaRPr lang="ko-KR" altLang="en-US" sz="20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도로 및 교통 여건에 따른 맞춤형 주차단속</a:t>
              </a:r>
              <a:endParaRPr lang="en-US" altLang="ko-KR" sz="15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500" b="1" dirty="0" smtClean="0">
                  <a:latin typeface="+mj-ea"/>
                </a:rPr>
                <a:t>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- 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평일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09:00 ~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21:00, </a:t>
              </a:r>
              <a:r>
                <a:rPr lang="ko-KR" altLang="en-US" sz="1500" b="1" dirty="0">
                  <a:solidFill>
                    <a:prstClr val="black"/>
                  </a:solidFill>
                </a:rPr>
                <a:t>주말 〮 공휴일 </a:t>
              </a:r>
              <a:r>
                <a:rPr lang="en-US" altLang="ko-KR" sz="1500" b="1" dirty="0">
                  <a:solidFill>
                    <a:prstClr val="black"/>
                  </a:solidFill>
                </a:rPr>
                <a:t>09:00 ~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18:00       ※ </a:t>
              </a:r>
              <a:r>
                <a:rPr lang="ko-KR" altLang="en-US" sz="1500" b="1" dirty="0" smtClean="0">
                  <a:solidFill>
                    <a:prstClr val="black"/>
                  </a:solidFill>
                </a:rPr>
                <a:t>점심단속유예 </a:t>
              </a:r>
              <a:r>
                <a:rPr lang="en-US" altLang="ko-KR" sz="1500" b="1" dirty="0" smtClean="0">
                  <a:solidFill>
                    <a:prstClr val="black"/>
                  </a:solidFill>
                </a:rPr>
                <a:t>: 11:30 ~ 14:00</a:t>
              </a:r>
              <a:endParaRPr lang="en-US" altLang="ko-KR" sz="1500" b="1" dirty="0">
                <a:solidFill>
                  <a:prstClr val="black"/>
                </a:solidFill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8188" y="2857592"/>
            <a:ext cx="8064896" cy="781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평화로</a:t>
            </a:r>
            <a:r>
              <a:rPr kumimoji="1" lang="en-US" altLang="ko-KR" sz="1600" b="1" baseline="30000" dirty="0" smtClean="0">
                <a:latin typeface="+mj-lt"/>
              </a:rPr>
              <a:t>1</a:t>
            </a:r>
            <a:r>
              <a:rPr kumimoji="1" lang="ko-KR" altLang="en-US" sz="1600" b="1" baseline="30000" dirty="0" smtClean="0">
                <a:latin typeface="+mj-lt"/>
              </a:rPr>
              <a:t>월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산내마을</a:t>
            </a:r>
            <a:r>
              <a:rPr kumimoji="1" lang="ko-KR" altLang="en-US" sz="1600" b="1" dirty="0" smtClean="0">
                <a:latin typeface="+mj-lt"/>
              </a:rPr>
              <a:t> 상가</a:t>
            </a:r>
            <a:r>
              <a:rPr kumimoji="1" lang="en-US" altLang="ko-KR" sz="1600" b="1" baseline="30000" dirty="0" smtClean="0">
                <a:latin typeface="+mj-lt"/>
              </a:rPr>
              <a:t>2</a:t>
            </a:r>
            <a:r>
              <a:rPr kumimoji="1" lang="ko-KR" altLang="en-US" sz="1600" b="1" baseline="30000" dirty="0" smtClean="0">
                <a:latin typeface="+mj-lt"/>
              </a:rPr>
              <a:t>월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smtClean="0">
                <a:latin typeface="+mj-lt"/>
              </a:rPr>
              <a:t>어린이보호구역</a:t>
            </a:r>
            <a:r>
              <a:rPr kumimoji="1" lang="en-US" altLang="ko-KR" sz="1600" b="1" baseline="30000" dirty="0" smtClean="0">
                <a:latin typeface="+mj-lt"/>
              </a:rPr>
              <a:t>3</a:t>
            </a:r>
            <a:r>
              <a:rPr kumimoji="1" lang="ko-KR" altLang="en-US" sz="1600" b="1" baseline="30000" dirty="0" smtClean="0">
                <a:latin typeface="+mj-lt"/>
              </a:rPr>
              <a:t>월</a:t>
            </a:r>
            <a:r>
              <a:rPr kumimoji="1" lang="en-US" altLang="ko-KR" sz="1600" b="1" dirty="0" smtClean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단속강화</a:t>
            </a:r>
            <a:r>
              <a:rPr kumimoji="1" lang="en-US" altLang="ko-KR" sz="1600" b="1" dirty="0" smtClean="0">
                <a:latin typeface="+mj-lt"/>
              </a:rPr>
              <a:t> (10</a:t>
            </a:r>
            <a:r>
              <a:rPr kumimoji="1" lang="ko-KR" altLang="en-US" sz="1600" b="1" dirty="0" smtClean="0">
                <a:latin typeface="+mj-lt"/>
              </a:rPr>
              <a:t>분 → </a:t>
            </a:r>
            <a:r>
              <a:rPr kumimoji="1" lang="en-US" altLang="ko-KR" sz="1600" b="1" dirty="0" smtClean="0">
                <a:latin typeface="+mj-lt"/>
              </a:rPr>
              <a:t>5</a:t>
            </a:r>
            <a:r>
              <a:rPr kumimoji="1" lang="ko-KR" altLang="en-US" sz="1600" b="1" dirty="0" smtClean="0">
                <a:latin typeface="+mj-lt"/>
              </a:rPr>
              <a:t>분</a:t>
            </a:r>
            <a:r>
              <a:rPr kumimoji="1" lang="en-US" altLang="ko-KR" sz="1600" b="1" dirty="0" smtClean="0"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민원다발</a:t>
            </a:r>
            <a:r>
              <a:rPr kumimoji="1" lang="ko-KR" altLang="en-US" sz="1600" b="1" dirty="0" smtClean="0">
                <a:latin typeface="+mj-lt"/>
              </a:rPr>
              <a:t> 구역 단속 </a:t>
            </a:r>
            <a:r>
              <a:rPr kumimoji="1" lang="ko-KR" altLang="en-US" sz="1600" b="1" dirty="0" err="1" smtClean="0">
                <a:latin typeface="+mj-lt"/>
              </a:rPr>
              <a:t>신규개시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(</a:t>
            </a:r>
            <a:r>
              <a:rPr kumimoji="1" lang="ko-KR" altLang="en-US" sz="1600" b="1" dirty="0" err="1" smtClean="0">
                <a:latin typeface="+mj-lt"/>
              </a:rPr>
              <a:t>물향기마을</a:t>
            </a:r>
            <a:r>
              <a:rPr kumimoji="1" lang="ko-KR" altLang="en-US" sz="1600" b="1" dirty="0" smtClean="0">
                <a:latin typeface="+mj-lt"/>
              </a:rPr>
              <a:t> 진입도로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돌곶이길</a:t>
            </a:r>
            <a:r>
              <a:rPr kumimoji="1" lang="en-US" altLang="ko-KR" sz="1600" b="1" dirty="0" smtClean="0">
                <a:latin typeface="+mj-lt"/>
              </a:rPr>
              <a:t>, </a:t>
            </a:r>
            <a:r>
              <a:rPr kumimoji="1" lang="ko-KR" altLang="en-US" sz="1600" b="1" dirty="0" err="1" smtClean="0">
                <a:latin typeface="+mj-lt"/>
              </a:rPr>
              <a:t>파주읍</a:t>
            </a: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 err="1" smtClean="0">
                <a:latin typeface="+mj-lt"/>
              </a:rPr>
              <a:t>행복센터</a:t>
            </a:r>
            <a:r>
              <a:rPr kumimoji="1" lang="en-US" altLang="ko-KR" sz="1600" b="1" dirty="0">
                <a:latin typeface="+mj-lt"/>
              </a:rPr>
              <a:t> </a:t>
            </a:r>
            <a:r>
              <a:rPr kumimoji="1" lang="ko-KR" altLang="en-US" sz="1600" b="1" dirty="0" smtClean="0">
                <a:latin typeface="+mj-lt"/>
              </a:rPr>
              <a:t>등</a:t>
            </a:r>
            <a:r>
              <a:rPr kumimoji="1" lang="en-US" altLang="ko-KR" sz="1600" b="1" dirty="0" smtClean="0">
                <a:latin typeface="+mj-lt"/>
              </a:rPr>
              <a:t>)</a:t>
            </a:r>
            <a:endParaRPr kumimoji="1" lang="en-US" altLang="ko-KR" sz="1600" b="1" dirty="0" smtClean="0"/>
          </a:p>
        </p:txBody>
      </p:sp>
      <p:sp>
        <p:nvSpPr>
          <p:cNvPr id="27" name="모서리가 둥근 직사각형 26"/>
          <p:cNvSpPr/>
          <p:nvPr/>
        </p:nvSpPr>
        <p:spPr>
          <a:xfrm>
            <a:off x="258815" y="3771911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2000" b="1" dirty="0" smtClean="0">
                <a:solidFill>
                  <a:srgbClr val="002060"/>
                </a:solidFill>
                <a:latin typeface="맑은 고딕" panose="020B0503020000020004" pitchFamily="50" charset="-127"/>
              </a:rPr>
              <a:t>불법 </a:t>
            </a:r>
            <a:r>
              <a:rPr lang="ko-KR" altLang="en-US" sz="2000" b="1" dirty="0" err="1" smtClean="0">
                <a:solidFill>
                  <a:srgbClr val="002060"/>
                </a:solidFill>
                <a:latin typeface="맑은 고딕" panose="020B0503020000020004" pitchFamily="50" charset="-127"/>
              </a:rPr>
              <a:t>주정차</a:t>
            </a:r>
            <a:r>
              <a:rPr lang="ko-KR" altLang="en-US" sz="2000" b="1" dirty="0" smtClean="0">
                <a:solidFill>
                  <a:srgbClr val="002060"/>
                </a:solidFill>
                <a:latin typeface="맑은 고딕" panose="020B0503020000020004" pitchFamily="50" charset="-127"/>
              </a:rPr>
              <a:t> </a:t>
            </a:r>
            <a:r>
              <a:rPr lang="ko-KR" altLang="en-US" sz="2000" b="1" dirty="0" err="1" smtClean="0">
                <a:solidFill>
                  <a:srgbClr val="002060"/>
                </a:solidFill>
                <a:latin typeface="맑은 고딕" panose="020B0503020000020004" pitchFamily="50" charset="-127"/>
              </a:rPr>
              <a:t>단속장비</a:t>
            </a:r>
            <a:r>
              <a:rPr lang="ko-KR" altLang="en-US" sz="2000" b="1" dirty="0" smtClean="0">
                <a:solidFill>
                  <a:srgbClr val="002060"/>
                </a:solidFill>
                <a:latin typeface="맑은 고딕" panose="020B0503020000020004" pitchFamily="50" charset="-127"/>
              </a:rPr>
              <a:t> 운영 </a:t>
            </a:r>
            <a:endParaRPr lang="ko-KR" altLang="en-US" sz="2000" baseline="300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45108" y="4227228"/>
            <a:ext cx="8064896" cy="493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</a:t>
            </a:r>
            <a:r>
              <a:rPr kumimoji="1" lang="ko-KR" altLang="en-US" sz="1600" b="1" dirty="0">
                <a:solidFill>
                  <a:prstClr val="black"/>
                </a:solidFill>
              </a:rPr>
              <a:t> </a:t>
            </a:r>
            <a:r>
              <a:rPr kumimoji="1" lang="ko-KR" altLang="en-US" sz="1600" b="1" dirty="0" smtClean="0">
                <a:solidFill>
                  <a:prstClr val="black"/>
                </a:solidFill>
              </a:rPr>
              <a:t>상습 정체구간 </a:t>
            </a:r>
            <a:r>
              <a:rPr kumimoji="1" lang="ko-KR" altLang="en-US" sz="1600" b="1" dirty="0">
                <a:solidFill>
                  <a:prstClr val="black"/>
                </a:solidFill>
              </a:rPr>
              <a:t>및 </a:t>
            </a:r>
            <a:r>
              <a:rPr kumimoji="1" lang="ko-KR" altLang="en-US" sz="1600" b="1" dirty="0" smtClean="0">
                <a:solidFill>
                  <a:prstClr val="black"/>
                </a:solidFill>
              </a:rPr>
              <a:t>상가 밀집지역 신규 </a:t>
            </a:r>
            <a:r>
              <a:rPr kumimoji="1" lang="en-US" altLang="ko-KR" sz="1600" b="1" dirty="0" smtClean="0">
                <a:solidFill>
                  <a:prstClr val="black"/>
                </a:solidFill>
              </a:rPr>
              <a:t>CCTV(2</a:t>
            </a:r>
            <a:r>
              <a:rPr kumimoji="1" lang="ko-KR" altLang="en-US" sz="1600" b="1" dirty="0" smtClean="0">
                <a:solidFill>
                  <a:prstClr val="black"/>
                </a:solidFill>
              </a:rPr>
              <a:t>개소</a:t>
            </a:r>
            <a:r>
              <a:rPr kumimoji="1" lang="en-US" altLang="ko-KR" sz="1600" b="1" dirty="0">
                <a:solidFill>
                  <a:prstClr val="black"/>
                </a:solidFill>
              </a:rPr>
              <a:t>) </a:t>
            </a:r>
            <a:r>
              <a:rPr kumimoji="1" lang="ko-KR" altLang="en-US" sz="1600" b="1" dirty="0">
                <a:solidFill>
                  <a:prstClr val="black"/>
                </a:solidFill>
              </a:rPr>
              <a:t>설치 </a:t>
            </a:r>
            <a:r>
              <a:rPr kumimoji="1" lang="ko-KR" altLang="en-US" sz="1600" b="1" dirty="0" smtClean="0">
                <a:solidFill>
                  <a:prstClr val="black"/>
                </a:solidFill>
              </a:rPr>
              <a:t>예정</a:t>
            </a:r>
            <a:endParaRPr kumimoji="1" lang="en-US" altLang="ko-KR" sz="1600" b="1" dirty="0">
              <a:solidFill>
                <a:prstClr val="black"/>
              </a:solidFill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56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76" name="그룹 75"/>
          <p:cNvGrpSpPr/>
          <p:nvPr/>
        </p:nvGrpSpPr>
        <p:grpSpPr>
          <a:xfrm>
            <a:off x="6776555" y="3287200"/>
            <a:ext cx="1727619" cy="1512480"/>
            <a:chOff x="4969374" y="1656977"/>
            <a:chExt cx="1727619" cy="1512480"/>
          </a:xfrm>
        </p:grpSpPr>
        <p:sp>
          <p:nvSpPr>
            <p:cNvPr id="77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976587" y="1656977"/>
              <a:ext cx="1720406" cy="1336969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78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132201" y="3007183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79" name="직선 연결선 78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69374" y="3002874"/>
              <a:ext cx="172040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2" name="그룹 71"/>
          <p:cNvGrpSpPr/>
          <p:nvPr/>
        </p:nvGrpSpPr>
        <p:grpSpPr>
          <a:xfrm>
            <a:off x="4969374" y="3290741"/>
            <a:ext cx="1727619" cy="1512480"/>
            <a:chOff x="4969374" y="1656977"/>
            <a:chExt cx="1727619" cy="1512480"/>
          </a:xfrm>
        </p:grpSpPr>
        <p:sp>
          <p:nvSpPr>
            <p:cNvPr id="73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976587" y="1656977"/>
              <a:ext cx="1720406" cy="1336969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74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132201" y="3007183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75" name="직선 연결선 74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69374" y="3002874"/>
              <a:ext cx="172040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그룹 67"/>
          <p:cNvGrpSpPr/>
          <p:nvPr/>
        </p:nvGrpSpPr>
        <p:grpSpPr>
          <a:xfrm>
            <a:off x="6776555" y="1656977"/>
            <a:ext cx="1727619" cy="1512480"/>
            <a:chOff x="4969374" y="1656977"/>
            <a:chExt cx="1727619" cy="1512480"/>
          </a:xfrm>
        </p:grpSpPr>
        <p:sp>
          <p:nvSpPr>
            <p:cNvPr id="69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976587" y="1656977"/>
              <a:ext cx="1720406" cy="1336969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70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132201" y="3007183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71" name="직선 연결선 70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69374" y="3002874"/>
              <a:ext cx="172040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15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첨단 지능형교통체계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(ITS)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51520" y="1131592"/>
            <a:ext cx="4608512" cy="1656182"/>
            <a:chOff x="251520" y="1131592"/>
            <a:chExt cx="4608512" cy="165618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2"/>
              <a:ext cx="4500000" cy="36000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>
                  <a:solidFill>
                    <a:srgbClr val="0000CC"/>
                  </a:solidFill>
                </a:rPr>
                <a:t>❙</a:t>
              </a:r>
              <a:r>
                <a:rPr lang="ko-KR" altLang="en-US" sz="2000" b="1" dirty="0">
                  <a:solidFill>
                    <a:schemeClr val="tx1"/>
                  </a:solidFill>
                </a:rPr>
                <a:t>지능형교통체계</a:t>
              </a:r>
              <a:r>
                <a:rPr lang="en-US" altLang="ko-KR" sz="2000" b="1" dirty="0">
                  <a:solidFill>
                    <a:schemeClr val="tx1"/>
                  </a:solidFill>
                </a:rPr>
                <a:t>(ITS) </a:t>
              </a:r>
              <a:r>
                <a:rPr lang="ko-KR" altLang="en-US" sz="2000" b="1" dirty="0">
                  <a:solidFill>
                    <a:schemeClr val="tx1"/>
                  </a:solidFill>
                </a:rPr>
                <a:t>시스템 확대</a:t>
              </a:r>
              <a:endParaRPr lang="ko-KR" altLang="en-US" sz="2000" dirty="0">
                <a:solidFill>
                  <a:schemeClr val="tx1"/>
                </a:solidFill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3438" y="1529968"/>
              <a:ext cx="4416594" cy="1257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no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>
                  <a:latin typeface="+mj-lt"/>
                </a:rPr>
                <a:t> </a:t>
              </a:r>
              <a:r>
                <a:rPr kumimoji="1" lang="ko-KR" altLang="en-US" sz="1400" b="1" dirty="0"/>
                <a:t>사업기간</a:t>
              </a:r>
              <a:r>
                <a:rPr kumimoji="1" lang="en-US" altLang="ko-KR" sz="1400" b="1" dirty="0"/>
                <a:t> : 2023. 7 ~ 2024. 8.  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/>
                <a:t> 사</a:t>
              </a:r>
              <a:r>
                <a:rPr kumimoji="1" lang="ko-KR" altLang="en-US" sz="1000" b="1" dirty="0"/>
                <a:t>  </a:t>
              </a:r>
              <a:r>
                <a:rPr kumimoji="1" lang="ko-KR" altLang="en-US" sz="1400" b="1" dirty="0"/>
                <a:t>업</a:t>
              </a:r>
              <a:r>
                <a:rPr kumimoji="1" lang="ko-KR" altLang="en-US" sz="1000" b="1" dirty="0"/>
                <a:t>  </a:t>
              </a:r>
              <a:r>
                <a:rPr kumimoji="1" lang="ko-KR" altLang="en-US" sz="1400" b="1" dirty="0"/>
                <a:t>비 </a:t>
              </a:r>
              <a:r>
                <a:rPr kumimoji="1" lang="en-US" altLang="ko-KR" sz="1400" b="1" dirty="0"/>
                <a:t>: 3,405</a:t>
              </a:r>
              <a:r>
                <a:rPr kumimoji="1" lang="ko-KR" altLang="en-US" sz="1400" b="1" dirty="0"/>
                <a:t>백만원</a:t>
              </a:r>
              <a:r>
                <a:rPr kumimoji="1" lang="en-US" altLang="ko-KR" sz="1200" b="1" dirty="0"/>
                <a:t>(</a:t>
              </a:r>
              <a:r>
                <a:rPr kumimoji="1" lang="ko-KR" altLang="en-US" sz="1200" b="1" dirty="0"/>
                <a:t>국비 </a:t>
              </a:r>
              <a:r>
                <a:rPr kumimoji="1" lang="en-US" altLang="ko-KR" sz="1200" b="1" dirty="0" smtClean="0"/>
                <a:t>60% / </a:t>
              </a:r>
              <a:r>
                <a:rPr kumimoji="1" lang="ko-KR" altLang="en-US" sz="1200" b="1" dirty="0"/>
                <a:t>시비 </a:t>
              </a:r>
              <a:r>
                <a:rPr kumimoji="1" lang="en-US" altLang="ko-KR" sz="1200" b="1" dirty="0" smtClean="0"/>
                <a:t>40%)</a:t>
              </a:r>
              <a:endParaRPr kumimoji="1" lang="en-US" altLang="ko-KR" sz="1200" b="1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/>
                <a:t> 규</a:t>
              </a:r>
              <a:r>
                <a:rPr kumimoji="1" lang="ko-KR" altLang="en-US" sz="1300" b="1" dirty="0"/>
                <a:t>      </a:t>
              </a:r>
              <a:r>
                <a:rPr kumimoji="1" lang="ko-KR" altLang="en-US" sz="1400" b="1" dirty="0"/>
                <a:t>모 </a:t>
              </a:r>
              <a:r>
                <a:rPr kumimoji="1" lang="en-US" altLang="ko-KR" sz="1400" b="1" dirty="0"/>
                <a:t>: </a:t>
              </a:r>
              <a:r>
                <a:rPr kumimoji="1" lang="ko-KR" altLang="en-US" sz="1400" b="1" dirty="0" err="1"/>
                <a:t>스마트횡단</a:t>
              </a:r>
              <a:r>
                <a:rPr kumimoji="1" lang="ko-KR" altLang="en-US" sz="1400" b="1" dirty="0"/>
                <a:t> </a:t>
              </a:r>
              <a:r>
                <a:rPr kumimoji="1" lang="en-US" altLang="ko-KR" sz="1400" b="1" dirty="0"/>
                <a:t>9</a:t>
              </a:r>
              <a:r>
                <a:rPr kumimoji="1" lang="ko-KR" altLang="en-US" sz="1400" b="1" dirty="0"/>
                <a:t>개소</a:t>
              </a:r>
              <a:r>
                <a:rPr kumimoji="1" lang="en-US" altLang="ko-KR" sz="1400" b="1" dirty="0"/>
                <a:t>, </a:t>
              </a:r>
              <a:r>
                <a:rPr kumimoji="1" lang="ko-KR" altLang="en-US" sz="1400" b="1" dirty="0"/>
                <a:t>우회전 안전 </a:t>
              </a:r>
              <a:r>
                <a:rPr kumimoji="1" lang="en-US" altLang="ko-KR" sz="1400" b="1" dirty="0"/>
                <a:t>5</a:t>
              </a:r>
              <a:r>
                <a:rPr kumimoji="1" lang="ko-KR" altLang="en-US" sz="1400" b="1" dirty="0"/>
                <a:t>개소</a:t>
              </a:r>
              <a:r>
                <a:rPr kumimoji="1" lang="en-US" altLang="ko-KR" sz="1400" b="1" dirty="0"/>
                <a:t>,</a:t>
              </a:r>
            </a:p>
            <a:p>
              <a:pPr>
                <a:lnSpc>
                  <a:spcPct val="150000"/>
                </a:lnSpc>
              </a:pPr>
              <a:r>
                <a:rPr kumimoji="1" lang="en-US" altLang="ko-KR" sz="1400" b="1" dirty="0"/>
                <a:t>  </a:t>
              </a:r>
              <a:r>
                <a:rPr kumimoji="1" lang="ko-KR" altLang="en-US" sz="1400" b="1" dirty="0"/>
                <a:t>보호구역 안전 </a:t>
              </a:r>
              <a:r>
                <a:rPr kumimoji="1" lang="en-US" altLang="ko-KR" sz="1400" b="1" dirty="0"/>
                <a:t>16</a:t>
              </a:r>
              <a:r>
                <a:rPr kumimoji="1" lang="ko-KR" altLang="en-US" sz="1400" b="1" dirty="0"/>
                <a:t>개소</a:t>
              </a:r>
              <a:r>
                <a:rPr kumimoji="1" lang="en-US" altLang="ko-KR" sz="1400" b="1" dirty="0"/>
                <a:t>, </a:t>
              </a:r>
              <a:r>
                <a:rPr kumimoji="1" lang="ko-KR" altLang="en-US" sz="1400" b="1" dirty="0" err="1"/>
                <a:t>통합주차</a:t>
              </a:r>
              <a:r>
                <a:rPr kumimoji="1" lang="ko-KR" altLang="en-US" sz="1400" b="1" dirty="0"/>
                <a:t> 고도화</a:t>
              </a:r>
              <a:r>
                <a:rPr kumimoji="1" lang="en-US" altLang="ko-KR" sz="1400" b="1" dirty="0"/>
                <a:t>(</a:t>
              </a:r>
              <a:r>
                <a:rPr kumimoji="1" lang="ko-KR" altLang="en-US" sz="1400" b="1" dirty="0" err="1"/>
                <a:t>웹할인</a:t>
              </a:r>
              <a:r>
                <a:rPr kumimoji="1" lang="en-US" altLang="ko-KR" sz="1400" b="1" dirty="0"/>
                <a:t>)</a:t>
              </a:r>
              <a:r>
                <a:rPr kumimoji="1" lang="ko-KR" altLang="en-US" sz="1400" b="1" dirty="0"/>
                <a:t> 등</a:t>
              </a:r>
              <a:endParaRPr kumimoji="1" lang="en-US" altLang="ko-KR" sz="1350" b="1" dirty="0"/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248167" y="2893891"/>
            <a:ext cx="4500000" cy="1910107"/>
            <a:chOff x="270783" y="2868721"/>
            <a:chExt cx="4500000" cy="1910107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270783" y="2868721"/>
              <a:ext cx="4500000" cy="36004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추진현황 및 계획</a:t>
              </a:r>
              <a:endParaRPr lang="ko-KR" altLang="en-US" sz="2000" b="1" dirty="0">
                <a:solidFill>
                  <a:schemeClr val="tx1"/>
                </a:solidFill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438719" y="3300769"/>
              <a:ext cx="3507825" cy="14780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2023. 10. : </a:t>
              </a:r>
              <a:r>
                <a:rPr kumimoji="1" lang="ko-KR" altLang="en-US" sz="1400" b="1" dirty="0">
                  <a:latin typeface="+mn-ea"/>
                </a:rPr>
                <a:t>실시계획 승인 및 </a:t>
              </a:r>
              <a:r>
                <a:rPr kumimoji="1" lang="ko-KR" altLang="en-US" sz="1400" b="1" dirty="0" err="1">
                  <a:latin typeface="+mn-ea"/>
                </a:rPr>
                <a:t>고시완료</a:t>
              </a:r>
              <a:endParaRPr kumimoji="1" lang="en-US" altLang="ko-KR" sz="1400" b="1" dirty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2024.  </a:t>
              </a:r>
              <a:r>
                <a:rPr kumimoji="1" lang="en-US" altLang="ko-KR" sz="1000" b="1" dirty="0" smtClean="0">
                  <a:latin typeface="+mn-ea"/>
                </a:rPr>
                <a:t> </a:t>
              </a:r>
              <a:r>
                <a:rPr kumimoji="1" lang="en-US" altLang="ko-KR" sz="1400" b="1" dirty="0" smtClean="0">
                  <a:latin typeface="+mn-ea"/>
                </a:rPr>
                <a:t>1</a:t>
              </a:r>
              <a:r>
                <a:rPr kumimoji="1" lang="en-US" altLang="ko-KR" sz="1400" b="1" dirty="0">
                  <a:latin typeface="+mn-ea"/>
                </a:rPr>
                <a:t>. : </a:t>
              </a:r>
              <a:r>
                <a:rPr kumimoji="1" lang="ko-KR" altLang="en-US" sz="1400" b="1" dirty="0">
                  <a:latin typeface="+mn-ea"/>
                </a:rPr>
                <a:t>입찰공고</a:t>
              </a:r>
              <a:endParaRPr kumimoji="1" lang="en-US" altLang="ko-KR" sz="1400" b="1" dirty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2024.  </a:t>
              </a:r>
              <a:r>
                <a:rPr kumimoji="1" lang="en-US" altLang="ko-KR" sz="1000" b="1" dirty="0">
                  <a:latin typeface="+mn-ea"/>
                </a:rPr>
                <a:t> </a:t>
              </a:r>
              <a:r>
                <a:rPr kumimoji="1" lang="en-US" altLang="ko-KR" sz="1400" b="1" dirty="0">
                  <a:latin typeface="+mn-ea"/>
                </a:rPr>
                <a:t>3. : </a:t>
              </a:r>
              <a:r>
                <a:rPr kumimoji="1" lang="ko-KR" altLang="en-US" sz="1400" b="1" dirty="0">
                  <a:latin typeface="+mn-ea"/>
                </a:rPr>
                <a:t>착수 및 </a:t>
              </a:r>
              <a:r>
                <a:rPr kumimoji="1" lang="ko-KR" altLang="en-US" sz="1400" b="1" dirty="0" err="1">
                  <a:latin typeface="+mn-ea"/>
                </a:rPr>
                <a:t>착수보고회</a:t>
              </a:r>
              <a:r>
                <a:rPr kumimoji="1" lang="ko-KR" altLang="en-US" sz="1400" b="1" dirty="0">
                  <a:latin typeface="+mn-ea"/>
                </a:rPr>
                <a:t> 개최</a:t>
              </a:r>
              <a:endParaRPr kumimoji="1" lang="en-US" altLang="ko-KR" sz="1400" b="1" dirty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2024.  </a:t>
              </a:r>
              <a:r>
                <a:rPr kumimoji="1" lang="en-US" altLang="ko-KR" sz="1000" b="1" dirty="0">
                  <a:latin typeface="+mn-ea"/>
                </a:rPr>
                <a:t> </a:t>
              </a:r>
              <a:r>
                <a:rPr kumimoji="1" lang="en-US" altLang="ko-KR" sz="1400" b="1" dirty="0">
                  <a:latin typeface="+mn-ea"/>
                </a:rPr>
                <a:t>8. : </a:t>
              </a:r>
              <a:r>
                <a:rPr kumimoji="1" lang="ko-KR" altLang="en-US" sz="1400" b="1" dirty="0">
                  <a:latin typeface="+mn-ea"/>
                </a:rPr>
                <a:t>사업 준공</a:t>
              </a:r>
              <a:endParaRPr kumimoji="1" lang="en-US" altLang="ko-KR" sz="1400" b="1" dirty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2024. 10. : </a:t>
              </a:r>
              <a:r>
                <a:rPr kumimoji="1" lang="ko-KR" altLang="en-US" sz="1400" b="1" dirty="0">
                  <a:latin typeface="+mn-ea"/>
                </a:rPr>
                <a:t>효과분석 및 사업 완료 보고</a:t>
              </a:r>
              <a:r>
                <a:rPr kumimoji="1" lang="en-US" altLang="ko-KR" sz="1400" b="1" dirty="0">
                  <a:latin typeface="+mn-ea"/>
                </a:rPr>
                <a:t>(</a:t>
              </a:r>
              <a:r>
                <a:rPr kumimoji="1" lang="ko-KR" altLang="en-US" sz="1400" b="1" dirty="0" err="1">
                  <a:latin typeface="+mn-ea"/>
                </a:rPr>
                <a:t>국토부</a:t>
              </a:r>
              <a:r>
                <a:rPr kumimoji="1" lang="en-US" altLang="ko-KR" sz="1400" b="1" dirty="0">
                  <a:latin typeface="+mn-ea"/>
                </a:rPr>
                <a:t>)</a:t>
              </a: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7" name="모서리가 둥근 직사각형 26"/>
          <p:cNvSpPr/>
          <p:nvPr/>
        </p:nvSpPr>
        <p:spPr>
          <a:xfrm>
            <a:off x="4941770" y="1131590"/>
            <a:ext cx="360000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ea typeface="+mj-ea"/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  <a:ea typeface="+mj-ea"/>
              </a:rPr>
              <a:t>주요 서비스</a:t>
            </a:r>
            <a:endParaRPr lang="ko-KR" altLang="en-US" sz="2000" b="1" dirty="0">
              <a:solidFill>
                <a:schemeClr val="tx1"/>
              </a:solidFill>
              <a:ea typeface="+mj-ea"/>
              <a:cs typeface="Arial" panose="020B0604020202020204" pitchFamily="34" charset="0"/>
            </a:endParaRPr>
          </a:p>
        </p:txBody>
      </p:sp>
      <p:sp>
        <p:nvSpPr>
          <p:cNvPr id="44" name="슬라이드 번호 개체 틀 5"/>
          <p:cNvSpPr txBox="1">
            <a:spLocks/>
          </p:cNvSpPr>
          <p:nvPr/>
        </p:nvSpPr>
        <p:spPr>
          <a:xfrm>
            <a:off x="7040352" y="4831470"/>
            <a:ext cx="2103647" cy="266163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-윤고딕330" pitchFamily="18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4969374" y="1656977"/>
            <a:ext cx="1727619" cy="1512480"/>
            <a:chOff x="4969374" y="1656977"/>
            <a:chExt cx="1727619" cy="1512480"/>
          </a:xfrm>
        </p:grpSpPr>
        <p:sp>
          <p:nvSpPr>
            <p:cNvPr id="50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976587" y="1656977"/>
              <a:ext cx="1720406" cy="1336969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51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132201" y="3007183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52" name="직선 연결선 51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69374" y="3002874"/>
              <a:ext cx="172040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2" name="직사각형 61">
            <a:extLst>
              <a:ext uri="{FF2B5EF4-FFF2-40B4-BE49-F238E27FC236}">
                <a16:creationId xmlns:a16="http://schemas.microsoft.com/office/drawing/2014/main" id="{F3C8FBC3-B0AE-47A3-BBAD-1121DC90B01D}"/>
              </a:ext>
            </a:extLst>
          </p:cNvPr>
          <p:cNvSpPr/>
          <p:nvPr/>
        </p:nvSpPr>
        <p:spPr>
          <a:xfrm>
            <a:off x="4969374" y="3453360"/>
            <a:ext cx="87367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endParaRPr lang="ko-KR" altLang="en-US" sz="1200" b="1" kern="0" spc="-65" dirty="0">
              <a:ln>
                <a:solidFill>
                  <a:srgbClr val="4F81BD">
                    <a:alpha val="0"/>
                  </a:srgbClr>
                </a:solidFill>
              </a:ln>
              <a:gradFill>
                <a:gsLst>
                  <a:gs pos="0">
                    <a:srgbClr val="FFC000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FFC000"/>
                  </a:gs>
                </a:gsLst>
                <a:lin ang="5400000" scaled="0"/>
              </a:gradFill>
              <a:ea typeface="KoPub돋움체 Bold" panose="02020603020101020101" pitchFamily="18" charset="-127"/>
              <a:cs typeface="Nanum Gothic" charset="-127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6710992" y="2975975"/>
            <a:ext cx="187037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우회전 안전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anose="02030600000101010101" pitchFamily="18" charset="-127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4891499" y="4605906"/>
            <a:ext cx="187037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보호구역 안전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anose="02030600000101010101" pitchFamily="18" charset="-127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6761872" y="4605906"/>
            <a:ext cx="174836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통합주차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 고도화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(</a:t>
            </a:r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웹할인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)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anose="02030600000101010101" pitchFamily="18" charset="-127"/>
            </a:endParaRPr>
          </a:p>
        </p:txBody>
      </p:sp>
      <p:sp>
        <p:nvSpPr>
          <p:cNvPr id="63" name="모서리가 둥근 직사각형 62"/>
          <p:cNvSpPr/>
          <p:nvPr/>
        </p:nvSpPr>
        <p:spPr>
          <a:xfrm>
            <a:off x="5008930" y="1707654"/>
            <a:ext cx="1648506" cy="1261993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모서리가 둥근 직사각형 63"/>
          <p:cNvSpPr/>
          <p:nvPr/>
        </p:nvSpPr>
        <p:spPr>
          <a:xfrm>
            <a:off x="5029192" y="3338175"/>
            <a:ext cx="1627720" cy="1213439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모서리가 둥근 직사각형 64"/>
          <p:cNvSpPr/>
          <p:nvPr/>
        </p:nvSpPr>
        <p:spPr>
          <a:xfrm>
            <a:off x="6833226" y="3338175"/>
            <a:ext cx="1621486" cy="1213438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모서리가 둥근 직사각형 65"/>
          <p:cNvSpPr/>
          <p:nvPr/>
        </p:nvSpPr>
        <p:spPr>
          <a:xfrm>
            <a:off x="6829621" y="1690318"/>
            <a:ext cx="1621487" cy="1212214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  <a:ln w="15875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4899960" y="2975975"/>
            <a:ext cx="187037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HY견고딕" panose="02030600000101010101" pitchFamily="18" charset="-127"/>
              </a:rPr>
              <a:t>스마트 횡단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276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78" name="그룹 77"/>
          <p:cNvGrpSpPr/>
          <p:nvPr/>
        </p:nvGrpSpPr>
        <p:grpSpPr>
          <a:xfrm>
            <a:off x="6778931" y="1559236"/>
            <a:ext cx="1720406" cy="2219474"/>
            <a:chOff x="4862488" y="1605254"/>
            <a:chExt cx="1720406" cy="2219474"/>
          </a:xfrm>
        </p:grpSpPr>
        <p:sp>
          <p:nvSpPr>
            <p:cNvPr id="79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862488" y="1605254"/>
              <a:ext cx="1720406" cy="2046615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80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018103" y="3662454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81" name="직선 연결선 80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862488" y="3649364"/>
              <a:ext cx="172040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16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첨단 지능형교통체계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(ITS)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구축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4" name="그룹 3"/>
          <p:cNvGrpSpPr/>
          <p:nvPr/>
        </p:nvGrpSpPr>
        <p:grpSpPr>
          <a:xfrm>
            <a:off x="251520" y="1131592"/>
            <a:ext cx="4608512" cy="1656182"/>
            <a:chOff x="251520" y="1131592"/>
            <a:chExt cx="4608512" cy="1656182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2"/>
              <a:ext cx="4500000" cy="36000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j-lt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노후 버스정보시스템</a:t>
              </a:r>
              <a:r>
                <a:rPr lang="en-US" altLang="ko-KR" sz="2000" b="1" dirty="0" smtClean="0">
                  <a:solidFill>
                    <a:schemeClr val="tx1"/>
                  </a:solidFill>
                </a:rPr>
                <a:t>(BIS) 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개선</a:t>
              </a:r>
              <a:endParaRPr lang="ko-KR" altLang="en-US" dirty="0">
                <a:solidFill>
                  <a:schemeClr val="tx1"/>
                </a:solidFill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3438" y="1529968"/>
              <a:ext cx="4416594" cy="1257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>
              <a:noAutofit/>
            </a:bodyPr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>
                  <a:latin typeface="+mj-lt"/>
                </a:rPr>
                <a:t> </a:t>
              </a:r>
              <a:r>
                <a:rPr kumimoji="1" lang="ko-KR" altLang="en-US" sz="1400" b="1" dirty="0"/>
                <a:t>사업기간</a:t>
              </a:r>
              <a:r>
                <a:rPr kumimoji="1" lang="en-US" altLang="ko-KR" sz="1400" b="1" dirty="0"/>
                <a:t> : 2023. </a:t>
              </a:r>
              <a:r>
                <a:rPr kumimoji="1" lang="en-US" altLang="ko-KR" sz="1400" b="1" dirty="0" smtClean="0"/>
                <a:t>11 </a:t>
              </a:r>
              <a:r>
                <a:rPr kumimoji="1" lang="en-US" altLang="ko-KR" sz="1400" b="1" dirty="0"/>
                <a:t>~ 2024. 8.  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/>
                <a:t> 사</a:t>
              </a:r>
              <a:r>
                <a:rPr kumimoji="1" lang="ko-KR" altLang="en-US" sz="1000" b="1" dirty="0"/>
                <a:t>  </a:t>
              </a:r>
              <a:r>
                <a:rPr kumimoji="1" lang="ko-KR" altLang="en-US" sz="1400" b="1" dirty="0"/>
                <a:t>업</a:t>
              </a:r>
              <a:r>
                <a:rPr kumimoji="1" lang="ko-KR" altLang="en-US" sz="1000" b="1" dirty="0"/>
                <a:t>  </a:t>
              </a:r>
              <a:r>
                <a:rPr kumimoji="1" lang="ko-KR" altLang="en-US" sz="1400" b="1" dirty="0"/>
                <a:t>비 </a:t>
              </a:r>
              <a:r>
                <a:rPr kumimoji="1" lang="en-US" altLang="ko-KR" sz="1400" b="1" dirty="0"/>
                <a:t>: </a:t>
              </a:r>
              <a:r>
                <a:rPr kumimoji="1" lang="en-US" altLang="ko-KR" sz="1400" b="1" dirty="0" smtClean="0"/>
                <a:t>2,900</a:t>
              </a:r>
              <a:r>
                <a:rPr kumimoji="1" lang="ko-KR" altLang="en-US" sz="1400" b="1" dirty="0" smtClean="0"/>
                <a:t>백만원</a:t>
              </a:r>
              <a:r>
                <a:rPr kumimoji="1" lang="en-US" altLang="ko-KR" sz="1200" b="1" dirty="0" smtClean="0"/>
                <a:t>(</a:t>
              </a:r>
              <a:r>
                <a:rPr kumimoji="1" lang="ko-KR" altLang="en-US" sz="1200" b="1" dirty="0" smtClean="0"/>
                <a:t>시비</a:t>
              </a:r>
              <a:r>
                <a:rPr kumimoji="1" lang="en-US" altLang="ko-KR" sz="1200" b="1" dirty="0"/>
                <a:t> </a:t>
              </a:r>
              <a:r>
                <a:rPr kumimoji="1" lang="en-US" altLang="ko-KR" sz="1200" b="1" dirty="0" smtClean="0"/>
                <a:t>100%)</a:t>
              </a:r>
              <a:r>
                <a:rPr kumimoji="1" lang="en-US" altLang="ko-KR" sz="1200" b="1" baseline="30000" dirty="0"/>
                <a:t> </a:t>
              </a:r>
              <a:r>
                <a:rPr kumimoji="1" lang="en-US" altLang="ko-KR" sz="1400" b="1" baseline="30000" dirty="0"/>
                <a:t>23</a:t>
              </a:r>
              <a:r>
                <a:rPr kumimoji="1" lang="ko-KR" altLang="en-US" sz="1400" b="1" baseline="30000" dirty="0"/>
                <a:t>년 </a:t>
              </a:r>
              <a:r>
                <a:rPr kumimoji="1" lang="en-US" altLang="ko-KR" sz="1400" b="1" baseline="30000" dirty="0"/>
                <a:t>1,500 </a:t>
              </a:r>
              <a:r>
                <a:rPr kumimoji="1" lang="en-US" altLang="ko-KR" sz="1400" b="1" baseline="30000" dirty="0" smtClean="0"/>
                <a:t>/ </a:t>
              </a:r>
              <a:r>
                <a:rPr kumimoji="1" lang="en-US" altLang="ko-KR" sz="1400" b="1" baseline="30000" dirty="0"/>
                <a:t>24</a:t>
              </a:r>
              <a:r>
                <a:rPr kumimoji="1" lang="ko-KR" altLang="en-US" sz="1400" b="1" baseline="30000" dirty="0"/>
                <a:t>년 </a:t>
              </a:r>
              <a:r>
                <a:rPr kumimoji="1" lang="en-US" altLang="ko-KR" sz="1400" b="1" baseline="30000" dirty="0" smtClean="0"/>
                <a:t>1,400</a:t>
              </a:r>
              <a:endParaRPr kumimoji="1" lang="en-US" altLang="ko-KR" sz="1400" b="1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/>
                <a:t> </a:t>
              </a:r>
              <a:r>
                <a:rPr kumimoji="1" lang="ko-KR" altLang="en-US" sz="1400" b="1" dirty="0" smtClean="0"/>
                <a:t>사업내용 </a:t>
              </a:r>
              <a:r>
                <a:rPr kumimoji="1" lang="en-US" altLang="ko-KR" sz="1400" b="1" dirty="0" smtClean="0"/>
                <a:t>: </a:t>
              </a:r>
              <a:r>
                <a:rPr kumimoji="1" lang="ko-KR" altLang="en-US" sz="1400" b="1" dirty="0" smtClean="0"/>
                <a:t>센터 및 현장 </a:t>
              </a:r>
              <a:r>
                <a:rPr kumimoji="1" lang="en-US" altLang="ko-KR" sz="1400" b="1" dirty="0" smtClean="0"/>
                <a:t>BIS </a:t>
              </a:r>
              <a:r>
                <a:rPr kumimoji="1" lang="ko-KR" altLang="en-US" sz="1400" b="1" dirty="0" smtClean="0"/>
                <a:t>소프트웨어 개발</a:t>
              </a:r>
              <a:r>
                <a:rPr kumimoji="1" lang="en-US" altLang="ko-KR" sz="1400" b="1" dirty="0" smtClean="0"/>
                <a:t>,</a:t>
              </a:r>
              <a:br>
                <a:rPr kumimoji="1" lang="en-US" altLang="ko-KR" sz="1400" b="1" dirty="0" smtClean="0"/>
              </a:br>
              <a:r>
                <a:rPr kumimoji="1" lang="en-US" altLang="ko-KR" sz="1400" b="1" dirty="0" smtClean="0"/>
                <a:t>	  </a:t>
              </a:r>
              <a:r>
                <a:rPr kumimoji="1" lang="ko-KR" altLang="en-US" sz="1400" b="1" dirty="0" smtClean="0"/>
                <a:t>현장 노후 버스정보안내기 </a:t>
              </a:r>
              <a:r>
                <a:rPr kumimoji="1" lang="en-US" altLang="ko-KR" sz="1400" b="1" dirty="0" smtClean="0"/>
                <a:t>302</a:t>
              </a:r>
              <a:r>
                <a:rPr kumimoji="1" lang="ko-KR" altLang="en-US" sz="1400" b="1" dirty="0" smtClean="0"/>
                <a:t>대 교체</a:t>
              </a:r>
              <a:endParaRPr kumimoji="1" lang="en-US" altLang="ko-KR" sz="1350" b="1" dirty="0"/>
            </a:p>
          </p:txBody>
        </p:sp>
      </p:grpSp>
      <p:grpSp>
        <p:nvGrpSpPr>
          <p:cNvPr id="5" name="그룹 4"/>
          <p:cNvGrpSpPr/>
          <p:nvPr/>
        </p:nvGrpSpPr>
        <p:grpSpPr>
          <a:xfrm>
            <a:off x="248167" y="2893891"/>
            <a:ext cx="4500000" cy="1910107"/>
            <a:chOff x="270783" y="2868721"/>
            <a:chExt cx="4500000" cy="1910107"/>
          </a:xfrm>
        </p:grpSpPr>
        <p:sp>
          <p:nvSpPr>
            <p:cNvPr id="12" name="모서리가 둥근 직사각형 11"/>
            <p:cNvSpPr/>
            <p:nvPr/>
          </p:nvSpPr>
          <p:spPr>
            <a:xfrm>
              <a:off x="270783" y="2868721"/>
              <a:ext cx="4500000" cy="36004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</a:rPr>
                <a:t>추진현황 및 계획</a:t>
              </a:r>
              <a:endParaRPr lang="ko-KR" altLang="en-US" sz="2000" b="1" dirty="0">
                <a:solidFill>
                  <a:schemeClr val="tx1"/>
                </a:solidFill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4" name="Text Box 3"/>
            <p:cNvSpPr txBox="1">
              <a:spLocks noChangeArrowheads="1"/>
            </p:cNvSpPr>
            <p:nvPr/>
          </p:nvSpPr>
          <p:spPr bwMode="auto">
            <a:xfrm>
              <a:off x="438719" y="3300769"/>
              <a:ext cx="3507825" cy="14780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2023. </a:t>
              </a:r>
              <a:r>
                <a:rPr kumimoji="1" lang="en-US" altLang="ko-KR" sz="1400" b="1" dirty="0" smtClean="0">
                  <a:latin typeface="+mn-ea"/>
                </a:rPr>
                <a:t>11. </a:t>
              </a:r>
              <a:r>
                <a:rPr kumimoji="1" lang="en-US" altLang="ko-KR" sz="1400" b="1" dirty="0">
                  <a:latin typeface="+mn-ea"/>
                </a:rPr>
                <a:t>: </a:t>
              </a:r>
              <a:r>
                <a:rPr kumimoji="1" lang="en-US" altLang="ko-KR" sz="1400" b="1" dirty="0" smtClean="0">
                  <a:latin typeface="+mn-ea"/>
                </a:rPr>
                <a:t>BIS </a:t>
              </a:r>
              <a:r>
                <a:rPr kumimoji="1" lang="ko-KR" altLang="en-US" sz="1400" b="1" dirty="0" smtClean="0">
                  <a:latin typeface="+mn-ea"/>
                </a:rPr>
                <a:t>개선사업</a:t>
              </a:r>
              <a:r>
                <a:rPr kumimoji="1" lang="en-US" altLang="ko-KR" sz="1400" b="1" baseline="30000" dirty="0" smtClean="0">
                  <a:latin typeface="+mn-ea"/>
                </a:rPr>
                <a:t>(</a:t>
              </a:r>
              <a:r>
                <a:rPr kumimoji="1" lang="en-US" altLang="ko-KR" sz="1400" b="1" baseline="30000" dirty="0">
                  <a:latin typeface="+mn-ea"/>
                </a:rPr>
                <a:t>1</a:t>
              </a:r>
              <a:r>
                <a:rPr kumimoji="1" lang="ko-KR" altLang="en-US" sz="1400" b="1" baseline="30000" dirty="0">
                  <a:latin typeface="+mn-ea"/>
                </a:rPr>
                <a:t>차 </a:t>
              </a:r>
              <a:r>
                <a:rPr kumimoji="1" lang="en-US" altLang="ko-KR" sz="1400" b="1" baseline="30000" dirty="0">
                  <a:latin typeface="+mn-ea"/>
                </a:rPr>
                <a:t>: S/W </a:t>
              </a:r>
              <a:r>
                <a:rPr kumimoji="1" lang="ko-KR" altLang="en-US" sz="1400" b="1" baseline="30000" dirty="0">
                  <a:latin typeface="+mn-ea"/>
                </a:rPr>
                <a:t>개발</a:t>
              </a:r>
              <a:r>
                <a:rPr kumimoji="1" lang="en-US" altLang="ko-KR" sz="1400" b="1" baseline="30000" dirty="0">
                  <a:latin typeface="+mn-ea"/>
                </a:rPr>
                <a:t>, 132</a:t>
              </a:r>
              <a:r>
                <a:rPr kumimoji="1" lang="ko-KR" altLang="en-US" sz="1400" b="1" baseline="30000" dirty="0">
                  <a:latin typeface="+mn-ea"/>
                </a:rPr>
                <a:t>대</a:t>
              </a:r>
              <a:r>
                <a:rPr kumimoji="1" lang="en-US" altLang="ko-KR" sz="1400" b="1" baseline="30000" dirty="0">
                  <a:latin typeface="+mn-ea"/>
                </a:rPr>
                <a:t>)</a:t>
              </a:r>
              <a:r>
                <a:rPr kumimoji="1" lang="ko-KR" altLang="en-US" sz="1400" b="1" dirty="0" smtClean="0">
                  <a:latin typeface="+mn-ea"/>
                </a:rPr>
                <a:t> 착수</a:t>
              </a:r>
              <a:endParaRPr kumimoji="1" lang="en-US" altLang="ko-KR" sz="1400" b="1" dirty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2024. </a:t>
              </a:r>
              <a:r>
                <a:rPr kumimoji="1" lang="en-US" altLang="ko-KR" sz="1000" b="1" dirty="0">
                  <a:latin typeface="+mn-ea"/>
                </a:rPr>
                <a:t> </a:t>
              </a:r>
              <a:r>
                <a:rPr kumimoji="1" lang="en-US" altLang="ko-KR" sz="1000" b="1" dirty="0" smtClean="0">
                  <a:latin typeface="+mn-ea"/>
                </a:rPr>
                <a:t> </a:t>
              </a:r>
              <a:r>
                <a:rPr kumimoji="1" lang="en-US" altLang="ko-KR" sz="1400" b="1" dirty="0" smtClean="0">
                  <a:latin typeface="+mn-ea"/>
                </a:rPr>
                <a:t>4. </a:t>
              </a:r>
              <a:r>
                <a:rPr kumimoji="1" lang="en-US" altLang="ko-KR" sz="1400" b="1" dirty="0">
                  <a:latin typeface="+mn-ea"/>
                </a:rPr>
                <a:t>: </a:t>
              </a:r>
              <a:r>
                <a:rPr kumimoji="1" lang="ko-KR" altLang="en-US" sz="1400" b="1" dirty="0" smtClean="0">
                  <a:latin typeface="+mn-ea"/>
                </a:rPr>
                <a:t>사업 설계변경</a:t>
              </a:r>
              <a:endParaRPr kumimoji="1" lang="en-US" altLang="ko-KR" sz="1400" b="1" dirty="0" smtClean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 smtClean="0">
                  <a:latin typeface="+mn-ea"/>
                </a:rPr>
                <a:t> </a:t>
              </a:r>
              <a:r>
                <a:rPr kumimoji="1" lang="en-US" altLang="ko-KR" sz="1400" b="1" dirty="0">
                  <a:latin typeface="+mn-ea"/>
                </a:rPr>
                <a:t>2024. </a:t>
              </a:r>
              <a:r>
                <a:rPr kumimoji="1" lang="en-US" altLang="ko-KR" sz="1400" b="1" dirty="0" smtClean="0">
                  <a:latin typeface="+mn-ea"/>
                </a:rPr>
                <a:t> </a:t>
              </a:r>
              <a:r>
                <a:rPr kumimoji="1" lang="en-US" altLang="ko-KR" sz="1000" b="1" dirty="0" smtClean="0">
                  <a:latin typeface="+mn-ea"/>
                </a:rPr>
                <a:t> </a:t>
              </a:r>
              <a:r>
                <a:rPr kumimoji="1" lang="en-US" altLang="ko-KR" sz="1400" b="1" dirty="0" smtClean="0">
                  <a:latin typeface="+mn-ea"/>
                </a:rPr>
                <a:t>5. </a:t>
              </a:r>
              <a:r>
                <a:rPr kumimoji="1" lang="en-US" altLang="ko-KR" sz="1400" b="1" dirty="0">
                  <a:latin typeface="+mn-ea"/>
                </a:rPr>
                <a:t>: </a:t>
              </a:r>
              <a:r>
                <a:rPr kumimoji="1" lang="en-US" altLang="ko-KR" sz="1400" b="1" dirty="0" smtClean="0">
                  <a:latin typeface="+mn-ea"/>
                </a:rPr>
                <a:t>BIT </a:t>
              </a:r>
              <a:r>
                <a:rPr kumimoji="1" lang="ko-KR" altLang="en-US" sz="1400" b="1" dirty="0" err="1" smtClean="0">
                  <a:latin typeface="+mn-ea"/>
                </a:rPr>
                <a:t>교체사업</a:t>
              </a:r>
              <a:r>
                <a:rPr kumimoji="1" lang="en-US" altLang="ko-KR" sz="1400" b="1" baseline="30000" dirty="0" smtClean="0">
                  <a:latin typeface="+mn-ea"/>
                </a:rPr>
                <a:t>(</a:t>
              </a:r>
              <a:r>
                <a:rPr kumimoji="1" lang="en-US" altLang="ko-KR" sz="1400" b="1" baseline="30000" dirty="0">
                  <a:latin typeface="+mn-ea"/>
                </a:rPr>
                <a:t>2</a:t>
              </a:r>
              <a:r>
                <a:rPr kumimoji="1" lang="ko-KR" altLang="en-US" sz="1400" b="1" baseline="30000" dirty="0">
                  <a:latin typeface="+mn-ea"/>
                </a:rPr>
                <a:t>차 </a:t>
              </a:r>
              <a:r>
                <a:rPr kumimoji="1" lang="en-US" altLang="ko-KR" sz="1400" b="1" baseline="30000" dirty="0">
                  <a:latin typeface="+mn-ea"/>
                </a:rPr>
                <a:t>: 170</a:t>
              </a:r>
              <a:r>
                <a:rPr kumimoji="1" lang="ko-KR" altLang="en-US" sz="1400" b="1" baseline="30000" dirty="0">
                  <a:latin typeface="+mn-ea"/>
                </a:rPr>
                <a:t>대</a:t>
              </a:r>
              <a:r>
                <a:rPr kumimoji="1" lang="en-US" altLang="ko-KR" sz="1400" b="1" baseline="30000" dirty="0">
                  <a:latin typeface="+mn-ea"/>
                </a:rPr>
                <a:t>)</a:t>
              </a:r>
              <a:r>
                <a:rPr kumimoji="1" lang="ko-KR" altLang="en-US" sz="1400" b="1" dirty="0" smtClean="0">
                  <a:latin typeface="+mn-ea"/>
                </a:rPr>
                <a:t> 착수</a:t>
              </a:r>
              <a:endParaRPr kumimoji="1" lang="en-US" altLang="ko-KR" sz="1400" b="1" dirty="0" smtClean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 smtClean="0">
                  <a:latin typeface="+mn-ea"/>
                </a:rPr>
                <a:t> </a:t>
              </a:r>
              <a:r>
                <a:rPr kumimoji="1" lang="en-US" altLang="ko-KR" sz="1400" b="1" dirty="0">
                  <a:latin typeface="+mn-ea"/>
                </a:rPr>
                <a:t>2024.  </a:t>
              </a:r>
              <a:r>
                <a:rPr kumimoji="1" lang="en-US" altLang="ko-KR" sz="1000" b="1" dirty="0">
                  <a:latin typeface="+mn-ea"/>
                </a:rPr>
                <a:t> </a:t>
              </a:r>
              <a:r>
                <a:rPr kumimoji="1" lang="en-US" altLang="ko-KR" sz="1400" b="1" dirty="0" smtClean="0">
                  <a:latin typeface="+mn-ea"/>
                </a:rPr>
                <a:t>6. </a:t>
              </a:r>
              <a:r>
                <a:rPr kumimoji="1" lang="en-US" altLang="ko-KR" sz="1400" b="1" dirty="0">
                  <a:latin typeface="+mn-ea"/>
                </a:rPr>
                <a:t>: </a:t>
              </a:r>
              <a:r>
                <a:rPr kumimoji="1" lang="en-US" altLang="ko-KR" sz="1400" b="1" dirty="0" smtClean="0">
                  <a:latin typeface="+mn-ea"/>
                </a:rPr>
                <a:t>1</a:t>
              </a:r>
              <a:r>
                <a:rPr kumimoji="1" lang="ko-KR" altLang="en-US" sz="1400" b="1" dirty="0" smtClean="0">
                  <a:latin typeface="+mn-ea"/>
                </a:rPr>
                <a:t>차 사업 준공</a:t>
              </a:r>
              <a:endParaRPr kumimoji="1" lang="en-US" altLang="ko-KR" sz="1400" b="1" dirty="0">
                <a:latin typeface="+mn-ea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>
                  <a:latin typeface="+mn-ea"/>
                </a:rPr>
                <a:t> 2024. </a:t>
              </a:r>
              <a:r>
                <a:rPr kumimoji="1" lang="en-US" altLang="ko-KR" sz="1400" b="1" dirty="0" smtClean="0">
                  <a:latin typeface="+mn-ea"/>
                </a:rPr>
                <a:t> </a:t>
              </a:r>
              <a:r>
                <a:rPr kumimoji="1" lang="en-US" altLang="ko-KR" sz="1000" b="1" dirty="0" smtClean="0">
                  <a:latin typeface="+mn-ea"/>
                </a:rPr>
                <a:t> </a:t>
              </a:r>
              <a:r>
                <a:rPr kumimoji="1" lang="en-US" altLang="ko-KR" sz="1400" b="1" dirty="0" smtClean="0">
                  <a:latin typeface="+mn-ea"/>
                </a:rPr>
                <a:t>8. </a:t>
              </a:r>
              <a:r>
                <a:rPr kumimoji="1" lang="en-US" altLang="ko-KR" sz="1400" b="1" dirty="0">
                  <a:latin typeface="+mn-ea"/>
                </a:rPr>
                <a:t>: </a:t>
              </a:r>
              <a:r>
                <a:rPr kumimoji="1" lang="en-US" altLang="ko-KR" sz="1400" b="1" dirty="0" smtClean="0">
                  <a:latin typeface="+mn-ea"/>
                </a:rPr>
                <a:t>2</a:t>
              </a:r>
              <a:r>
                <a:rPr kumimoji="1" lang="ko-KR" altLang="en-US" sz="1400" b="1" dirty="0" smtClean="0">
                  <a:latin typeface="+mn-ea"/>
                </a:rPr>
                <a:t>차 사업 준공</a:t>
              </a:r>
              <a:endParaRPr kumimoji="1" lang="en-US" altLang="ko-KR" sz="1400" b="1" dirty="0">
                <a:latin typeface="+mn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6" name="그룹 5"/>
          <p:cNvGrpSpPr/>
          <p:nvPr/>
        </p:nvGrpSpPr>
        <p:grpSpPr>
          <a:xfrm>
            <a:off x="4941770" y="1131590"/>
            <a:ext cx="4087617" cy="3878414"/>
            <a:chOff x="4941770" y="1131590"/>
            <a:chExt cx="4087617" cy="3878414"/>
          </a:xfrm>
        </p:grpSpPr>
        <p:sp>
          <p:nvSpPr>
            <p:cNvPr id="27" name="모서리가 둥근 직사각형 26"/>
            <p:cNvSpPr/>
            <p:nvPr/>
          </p:nvSpPr>
          <p:spPr>
            <a:xfrm>
              <a:off x="4941770" y="1131590"/>
              <a:ext cx="3600000" cy="360040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ea typeface="+mj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ea typeface="+mj-ea"/>
                </a:rPr>
                <a:t>주요 개선사항</a:t>
              </a:r>
              <a:endParaRPr lang="ko-KR" altLang="en-US" sz="2000" b="1" dirty="0">
                <a:solidFill>
                  <a:schemeClr val="tx1"/>
                </a:solidFill>
                <a:ea typeface="+mj-ea"/>
                <a:cs typeface="Arial" panose="020B0604020202020204" pitchFamily="34" charset="0"/>
              </a:endParaRPr>
            </a:p>
          </p:txBody>
        </p:sp>
        <p:grpSp>
          <p:nvGrpSpPr>
            <p:cNvPr id="43" name="그룹 42"/>
            <p:cNvGrpSpPr/>
            <p:nvPr/>
          </p:nvGrpSpPr>
          <p:grpSpPr>
            <a:xfrm>
              <a:off x="4969375" y="3453366"/>
              <a:ext cx="4060012" cy="1556638"/>
              <a:chOff x="4966862" y="3541962"/>
              <a:chExt cx="4177170" cy="1601557"/>
            </a:xfrm>
          </p:grpSpPr>
          <p:sp>
            <p:nvSpPr>
              <p:cNvPr id="44" name="슬라이드 번호 개체 틀 5"/>
              <p:cNvSpPr txBox="1">
                <a:spLocks/>
              </p:cNvSpPr>
              <p:nvPr/>
            </p:nvSpPr>
            <p:spPr>
              <a:xfrm>
                <a:off x="7010432" y="4869675"/>
                <a:ext cx="2133600" cy="273844"/>
              </a:xfrm>
              <a:prstGeom prst="rect">
                <a:avLst/>
              </a:prstGeom>
            </p:spPr>
            <p:txBody>
              <a:bodyPr lIns="90000" tIns="46800" rIns="90000" bIns="46800" anchor="b"/>
              <a:lstStyle/>
              <a:p>
                <a:pPr marL="0" marR="0" lvl="0" indent="0" algn="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0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ea typeface="-윤고딕330" pitchFamily="18" charset="-127"/>
                </a:endParaRPr>
              </a:p>
            </p:txBody>
          </p:sp>
          <p:sp>
            <p:nvSpPr>
              <p:cNvPr id="62" name="직사각형 61">
                <a:extLst>
                  <a:ext uri="{FF2B5EF4-FFF2-40B4-BE49-F238E27FC236}">
                    <a16:creationId xmlns:a16="http://schemas.microsoft.com/office/drawing/2014/main" id="{F3C8FBC3-B0AE-47A3-BBAD-1121DC90B01D}"/>
                  </a:ext>
                </a:extLst>
              </p:cNvPr>
              <p:cNvSpPr/>
              <p:nvPr/>
            </p:nvSpPr>
            <p:spPr>
              <a:xfrm>
                <a:off x="4966862" y="3541962"/>
                <a:ext cx="898890" cy="2849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atinLnBrk="0"/>
                <a:endParaRPr lang="ko-KR" altLang="en-US" sz="1200" b="1" kern="0" spc="-65" dirty="0">
                  <a:ln>
                    <a:solidFill>
                      <a:srgbClr val="4F81BD">
                        <a:alpha val="0"/>
                      </a:srgbClr>
                    </a:solidFill>
                  </a:ln>
                  <a:gradFill>
                    <a:gsLst>
                      <a:gs pos="0">
                        <a:srgbClr val="FFC000"/>
                      </a:gs>
                      <a:gs pos="30000">
                        <a:srgbClr val="C7AC4C"/>
                      </a:gs>
                      <a:gs pos="45000">
                        <a:srgbClr val="E6D78A"/>
                      </a:gs>
                      <a:gs pos="77000">
                        <a:srgbClr val="C7AC4C"/>
                      </a:gs>
                      <a:gs pos="100000">
                        <a:srgbClr val="FFC000"/>
                      </a:gs>
                    </a:gsLst>
                    <a:lin ang="5400000" scaled="0"/>
                  </a:gradFill>
                  <a:ea typeface="KoPub돋움체 Bold" panose="02020603020101020101" pitchFamily="18" charset="-127"/>
                  <a:cs typeface="Nanum Gothic" charset="-127"/>
                </a:endParaRPr>
              </a:p>
            </p:txBody>
          </p:sp>
        </p:grpSp>
      </p:grpSp>
      <p:pic>
        <p:nvPicPr>
          <p:cNvPr id="69" name="그림 6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69211" y="1791097"/>
            <a:ext cx="1939846" cy="15588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71" name="Text Box 3"/>
          <p:cNvSpPr txBox="1">
            <a:spLocks noChangeArrowheads="1"/>
          </p:cNvSpPr>
          <p:nvPr/>
        </p:nvSpPr>
        <p:spPr bwMode="auto">
          <a:xfrm>
            <a:off x="4940328" y="3827619"/>
            <a:ext cx="3593941" cy="1043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no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200" b="1" dirty="0" err="1" smtClean="0"/>
              <a:t>야당역</a:t>
            </a:r>
            <a:r>
              <a:rPr kumimoji="1" lang="ko-KR" altLang="en-US" sz="1200" b="1" dirty="0" smtClean="0"/>
              <a:t> 버스 출발시간 표출</a:t>
            </a:r>
            <a:r>
              <a:rPr kumimoji="1" lang="ko-KR" altLang="en-US" sz="1200" b="1" spc="-150" dirty="0" smtClean="0"/>
              <a:t> </a:t>
            </a:r>
            <a:r>
              <a:rPr kumimoji="1" lang="en-US" altLang="ko-KR" sz="1200" b="1" spc="-150" dirty="0" smtClean="0"/>
              <a:t>/ </a:t>
            </a:r>
            <a:r>
              <a:rPr kumimoji="1" lang="ko-KR" altLang="en-US" sz="1200" b="1" spc="-150" dirty="0" smtClean="0"/>
              <a:t>도착정보 정확도 향상</a:t>
            </a:r>
            <a:endParaRPr kumimoji="1" lang="en-US" altLang="ko-KR" sz="1200" b="1" spc="-150" dirty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200" b="1" dirty="0" smtClean="0"/>
              <a:t>지하철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잔여 좌석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돌발상황</a:t>
            </a:r>
            <a:r>
              <a:rPr kumimoji="1" lang="en-US" altLang="ko-KR" sz="1200" b="1" dirty="0" smtClean="0"/>
              <a:t>,</a:t>
            </a:r>
            <a:r>
              <a:rPr kumimoji="1" lang="ko-KR" altLang="en-US" sz="1200" b="1" dirty="0" smtClean="0"/>
              <a:t> 방면 정보 제공</a:t>
            </a:r>
            <a:endParaRPr kumimoji="1" lang="en-US" altLang="ko-KR" sz="1200" b="1" dirty="0" smtClean="0"/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200" b="1" dirty="0" smtClean="0"/>
              <a:t>최신 </a:t>
            </a:r>
            <a:r>
              <a:rPr kumimoji="1" lang="en-US" altLang="ko-KR" sz="1200" b="1" dirty="0" smtClean="0"/>
              <a:t>DB </a:t>
            </a:r>
            <a:r>
              <a:rPr kumimoji="1" lang="ko-KR" altLang="en-US" sz="1200" b="1" dirty="0" smtClean="0"/>
              <a:t>장비 설치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운정</a:t>
            </a:r>
            <a:r>
              <a:rPr kumimoji="1" lang="en-US" altLang="ko-KR" sz="1200" b="1" dirty="0" smtClean="0"/>
              <a:t>3</a:t>
            </a:r>
            <a:r>
              <a:rPr kumimoji="1" lang="ko-KR" altLang="en-US" sz="1200" b="1" dirty="0" smtClean="0"/>
              <a:t>지구 </a:t>
            </a:r>
            <a:r>
              <a:rPr kumimoji="1" lang="en-US" altLang="ko-KR" sz="1200" b="1" dirty="0" smtClean="0"/>
              <a:t>LH </a:t>
            </a:r>
            <a:r>
              <a:rPr kumimoji="1" lang="ko-KR" altLang="en-US" sz="1200" b="1" dirty="0" smtClean="0"/>
              <a:t>협업</a:t>
            </a:r>
            <a:r>
              <a:rPr kumimoji="1" lang="en-US" altLang="ko-KR" sz="1200" b="1" dirty="0" smtClean="0"/>
              <a:t>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kumimoji="1" lang="ko-KR" altLang="en-US" sz="1200" b="1" dirty="0" smtClean="0"/>
              <a:t>현장 버스정보 단말기</a:t>
            </a:r>
            <a:r>
              <a:rPr kumimoji="1" lang="en-US" altLang="ko-KR" sz="1200" b="1" dirty="0" smtClean="0"/>
              <a:t> </a:t>
            </a:r>
            <a:r>
              <a:rPr kumimoji="1" lang="ko-KR" altLang="en-US" sz="1200" b="1" dirty="0" smtClean="0"/>
              <a:t>보안취약점 제거</a:t>
            </a:r>
            <a:endParaRPr kumimoji="1" lang="en-US" altLang="ko-KR" sz="1200" b="1" dirty="0" smtClean="0"/>
          </a:p>
        </p:txBody>
      </p:sp>
      <p:sp>
        <p:nvSpPr>
          <p:cNvPr id="49" name="슬라이드 번호 개체 틀 5"/>
          <p:cNvSpPr txBox="1">
            <a:spLocks/>
          </p:cNvSpPr>
          <p:nvPr/>
        </p:nvSpPr>
        <p:spPr>
          <a:xfrm>
            <a:off x="6955627" y="4743841"/>
            <a:ext cx="2073758" cy="266163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ea typeface="-윤고딕330" pitchFamily="18" charset="-127"/>
            </a:endParaRPr>
          </a:p>
        </p:txBody>
      </p:sp>
      <p:sp>
        <p:nvSpPr>
          <p:cNvPr id="73" name="직사각형 72">
            <a:extLst>
              <a:ext uri="{FF2B5EF4-FFF2-40B4-BE49-F238E27FC236}">
                <a16:creationId xmlns:a16="http://schemas.microsoft.com/office/drawing/2014/main" id="{F3C8FBC3-B0AE-47A3-BBAD-1121DC90B01D}"/>
              </a:ext>
            </a:extLst>
          </p:cNvPr>
          <p:cNvSpPr/>
          <p:nvPr/>
        </p:nvSpPr>
        <p:spPr>
          <a:xfrm>
            <a:off x="4969374" y="3453358"/>
            <a:ext cx="87367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/>
            <a:endParaRPr lang="ko-KR" altLang="en-US" sz="1200" b="1" kern="0" spc="-65" dirty="0">
              <a:ln>
                <a:solidFill>
                  <a:srgbClr val="4F81BD">
                    <a:alpha val="0"/>
                  </a:srgbClr>
                </a:solidFill>
              </a:ln>
              <a:gradFill>
                <a:gsLst>
                  <a:gs pos="0">
                    <a:srgbClr val="FFC000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FFC000"/>
                  </a:gs>
                </a:gsLst>
                <a:lin ang="5400000" scaled="0"/>
              </a:gradFill>
              <a:ea typeface="KoPub돋움체 Bold" panose="02020603020101020101" pitchFamily="18" charset="-127"/>
              <a:cs typeface="Nanum Gothic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5016893" y="1563638"/>
            <a:ext cx="1720406" cy="2217630"/>
            <a:chOff x="4862488" y="1605254"/>
            <a:chExt cx="1720406" cy="2217630"/>
          </a:xfrm>
        </p:grpSpPr>
        <p:sp>
          <p:nvSpPr>
            <p:cNvPr id="75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862488" y="1605254"/>
              <a:ext cx="1720406" cy="2046615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76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014474" y="3660610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77" name="직선 연결선 76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862488" y="3649364"/>
              <a:ext cx="1720406" cy="0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그룹 40"/>
          <p:cNvGrpSpPr/>
          <p:nvPr/>
        </p:nvGrpSpPr>
        <p:grpSpPr>
          <a:xfrm>
            <a:off x="5087427" y="1600583"/>
            <a:ext cx="1572078" cy="1927034"/>
            <a:chOff x="1117101" y="516958"/>
            <a:chExt cx="3621907" cy="6429145"/>
          </a:xfrm>
          <a:effectLst/>
        </p:grpSpPr>
        <p:pic>
          <p:nvPicPr>
            <p:cNvPr id="42" name="그림 41">
              <a:extLst>
                <a:ext uri="{FF2B5EF4-FFF2-40B4-BE49-F238E27FC236}">
                  <a16:creationId xmlns:a16="http://schemas.microsoft.com/office/drawing/2014/main" id="{2A5D86BE-F296-2AFF-40AA-22C30818BAF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7101" y="516958"/>
              <a:ext cx="3621907" cy="6429145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/>
          </p:spPr>
        </p:pic>
        <p:pic>
          <p:nvPicPr>
            <p:cNvPr id="67" name="그림 6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28054" y="4482479"/>
              <a:ext cx="1810954" cy="216541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68" name="그림 6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7101" y="4482479"/>
              <a:ext cx="1810951" cy="216541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51" name="TextBox 50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4907640" y="3576839"/>
            <a:ext cx="187037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개선된 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BIT 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화면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6707947" y="3576839"/>
            <a:ext cx="187037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새암공원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인치 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BIT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2844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17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최첨단 도시 조성을 위한 기반 마련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pSp>
        <p:nvGrpSpPr>
          <p:cNvPr id="41" name="그룹 40"/>
          <p:cNvGrpSpPr/>
          <p:nvPr/>
        </p:nvGrpSpPr>
        <p:grpSpPr>
          <a:xfrm>
            <a:off x="251520" y="1131592"/>
            <a:ext cx="8280920" cy="1584174"/>
            <a:chOff x="251520" y="1131592"/>
            <a:chExt cx="8280920" cy="1584174"/>
          </a:xfrm>
        </p:grpSpPr>
        <p:sp>
          <p:nvSpPr>
            <p:cNvPr id="42" name="모서리가 둥근 직사각형 41"/>
            <p:cNvSpPr/>
            <p:nvPr/>
          </p:nvSpPr>
          <p:spPr>
            <a:xfrm>
              <a:off x="251520" y="1131592"/>
              <a:ext cx="8280920" cy="360000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2000" b="1" dirty="0" smtClean="0">
                  <a:solidFill>
                    <a:schemeClr val="tx1"/>
                  </a:solidFill>
                  <a:latin typeface="+mn-ea"/>
                </a:rPr>
                <a:t>주요 정보통신 기반시설 정보보호 추진</a:t>
              </a:r>
              <a:endPara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67" name="Text Box 3"/>
            <p:cNvSpPr txBox="1">
              <a:spLocks noChangeArrowheads="1"/>
            </p:cNvSpPr>
            <p:nvPr/>
          </p:nvSpPr>
          <p:spPr bwMode="auto">
            <a:xfrm>
              <a:off x="445108" y="1731620"/>
              <a:ext cx="8064896" cy="9841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/>
                <a:t> </a:t>
              </a:r>
              <a:r>
                <a:rPr kumimoji="1" lang="ko-KR" altLang="en-US" sz="1400" b="1" dirty="0"/>
                <a:t>사업기간</a:t>
              </a:r>
              <a:r>
                <a:rPr kumimoji="1" lang="en-US" altLang="ko-KR" sz="1400" b="1" dirty="0"/>
                <a:t> : 2024. 1.  ~ 12. </a:t>
              </a: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/>
                <a:t> </a:t>
              </a:r>
              <a:r>
                <a:rPr kumimoji="1" lang="ko-KR" altLang="en-US" sz="1400" b="1" dirty="0"/>
                <a:t>사</a:t>
              </a:r>
              <a:r>
                <a:rPr kumimoji="1" lang="ko-KR" altLang="en-US" sz="1000" b="1" dirty="0"/>
                <a:t>  </a:t>
              </a:r>
              <a:r>
                <a:rPr kumimoji="1" lang="ko-KR" altLang="en-US" sz="1400" b="1" dirty="0"/>
                <a:t>업</a:t>
              </a:r>
              <a:r>
                <a:rPr kumimoji="1" lang="ko-KR" altLang="en-US" sz="1000" b="1" dirty="0"/>
                <a:t>  </a:t>
              </a:r>
              <a:r>
                <a:rPr kumimoji="1" lang="ko-KR" altLang="en-US" sz="1400" b="1" dirty="0"/>
                <a:t>비 </a:t>
              </a:r>
              <a:r>
                <a:rPr kumimoji="1" lang="en-US" altLang="ko-KR" sz="1400" b="1" dirty="0"/>
                <a:t>: 255</a:t>
              </a:r>
              <a:r>
                <a:rPr kumimoji="1" lang="ko-KR" altLang="en-US" sz="1400" b="1" dirty="0"/>
                <a:t>백만원</a:t>
              </a:r>
              <a:endParaRPr kumimoji="1" lang="en-US" altLang="ko-KR" sz="1400" b="1" dirty="0"/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400" b="1" dirty="0" smtClean="0"/>
                <a:t> </a:t>
              </a:r>
              <a:r>
                <a:rPr kumimoji="1" lang="ko-KR" altLang="en-US" sz="1400" b="1" dirty="0" smtClean="0"/>
                <a:t>사업내용</a:t>
              </a:r>
              <a:endParaRPr kumimoji="1" lang="en-US" altLang="ko-KR" sz="1400" b="1" dirty="0" smtClean="0"/>
            </a:p>
            <a:p>
              <a:r>
                <a:rPr kumimoji="1" lang="en-US" altLang="ko-KR" sz="1400" b="1" dirty="0"/>
                <a:t> </a:t>
              </a:r>
              <a:r>
                <a:rPr kumimoji="1" lang="en-US" altLang="ko-KR" sz="1400" b="1" dirty="0" smtClean="0"/>
                <a:t> - </a:t>
              </a:r>
              <a:r>
                <a:rPr kumimoji="1" lang="ko-KR" altLang="en-US" sz="1400" b="1" dirty="0" smtClean="0"/>
                <a:t>하드웨어 서비스 지원 만료 정보보호 시스템</a:t>
              </a:r>
              <a:r>
                <a:rPr kumimoji="1" lang="en-US" altLang="ko-KR" sz="1200" b="1" dirty="0" smtClean="0"/>
                <a:t>(</a:t>
              </a:r>
              <a:r>
                <a:rPr kumimoji="1" lang="ko-KR" altLang="en-US" sz="1200" b="1" dirty="0" smtClean="0"/>
                <a:t>네트워크 접근제어 시스템</a:t>
              </a:r>
              <a:r>
                <a:rPr kumimoji="1" lang="en-US" altLang="ko-KR" sz="1200" b="1" dirty="0" smtClean="0"/>
                <a:t>, DMZ</a:t>
              </a:r>
              <a:r>
                <a:rPr kumimoji="1" lang="ko-KR" altLang="en-US" sz="1200" b="1" dirty="0" smtClean="0"/>
                <a:t>방화벽</a:t>
              </a:r>
              <a:r>
                <a:rPr kumimoji="1" lang="en-US" altLang="ko-KR" sz="1200" b="1" dirty="0" smtClean="0"/>
                <a:t>) </a:t>
              </a:r>
              <a:r>
                <a:rPr kumimoji="1" lang="ko-KR" altLang="en-US" sz="1400" b="1" dirty="0" smtClean="0"/>
                <a:t>교체</a:t>
              </a:r>
              <a:endParaRPr kumimoji="1" lang="en-US" altLang="ko-KR" sz="1400" b="1" dirty="0" smtClean="0"/>
            </a:p>
            <a:p>
              <a:r>
                <a:rPr kumimoji="1" lang="en-US" altLang="ko-KR" sz="1400" b="1" dirty="0"/>
                <a:t> </a:t>
              </a:r>
              <a:r>
                <a:rPr kumimoji="1" lang="en-US" altLang="ko-KR" sz="1400" b="1" dirty="0" smtClean="0"/>
                <a:t> - </a:t>
              </a:r>
              <a:r>
                <a:rPr kumimoji="1" lang="ko-KR" altLang="en-US" sz="1400" b="1" dirty="0" smtClean="0"/>
                <a:t>기반시설</a:t>
              </a:r>
              <a:r>
                <a:rPr kumimoji="1" lang="en-US" altLang="ko-KR" sz="1200" b="1" dirty="0" smtClean="0"/>
                <a:t>(</a:t>
              </a:r>
              <a:r>
                <a:rPr kumimoji="1" lang="ko-KR" altLang="en-US" sz="1200" b="1" dirty="0" smtClean="0"/>
                <a:t>교통신호 및 </a:t>
              </a:r>
              <a:r>
                <a:rPr kumimoji="1" lang="en-US" altLang="ko-KR" sz="1200" b="1" dirty="0" smtClean="0"/>
                <a:t>CCTV </a:t>
              </a:r>
              <a:r>
                <a:rPr kumimoji="1" lang="ko-KR" altLang="en-US" sz="1200" b="1" dirty="0" smtClean="0"/>
                <a:t>시스템</a:t>
              </a:r>
              <a:r>
                <a:rPr kumimoji="1" lang="en-US" altLang="ko-KR" sz="1200" b="1" dirty="0" smtClean="0"/>
                <a:t>) </a:t>
              </a:r>
              <a:r>
                <a:rPr kumimoji="1" lang="ko-KR" altLang="en-US" sz="1400" b="1" dirty="0" smtClean="0"/>
                <a:t>취약점 분석</a:t>
              </a:r>
              <a:r>
                <a:rPr kumimoji="1" lang="en-US" altLang="ko-KR" sz="1400" b="1" dirty="0" smtClean="0"/>
                <a:t>·</a:t>
              </a:r>
              <a:r>
                <a:rPr kumimoji="1" lang="ko-KR" altLang="en-US" sz="1400" b="1" dirty="0" smtClean="0"/>
                <a:t>평가 및 개선 </a:t>
              </a:r>
              <a:endParaRPr kumimoji="1" lang="en-US" altLang="ko-KR" sz="1400" b="1" dirty="0"/>
            </a:p>
          </p:txBody>
        </p:sp>
      </p:grpSp>
      <p:sp>
        <p:nvSpPr>
          <p:cNvPr id="69" name="모서리가 둥근 직사각형 68"/>
          <p:cNvSpPr/>
          <p:nvPr/>
        </p:nvSpPr>
        <p:spPr>
          <a:xfrm>
            <a:off x="251520" y="3055039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</a:rPr>
              <a:t>❙</a:t>
            </a:r>
            <a:r>
              <a:rPr lang="ko-KR" altLang="en-US" sz="2000" b="1" dirty="0" smtClean="0">
                <a:solidFill>
                  <a:schemeClr val="tx1"/>
                </a:solidFill>
              </a:rPr>
              <a:t>도시정보시스템 통합유지관리</a:t>
            </a:r>
            <a:endParaRPr lang="ko-KR" altLang="en-US" sz="20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3428802"/>
            <a:ext cx="8064896" cy="143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/>
              <a:t> </a:t>
            </a:r>
            <a:r>
              <a:rPr kumimoji="1" lang="ko-KR" altLang="en-US" sz="1400" b="1" dirty="0"/>
              <a:t>사업기간</a:t>
            </a:r>
            <a:r>
              <a:rPr kumimoji="1" lang="en-US" altLang="ko-KR" sz="1400" b="1" dirty="0"/>
              <a:t> : </a:t>
            </a:r>
            <a:r>
              <a:rPr kumimoji="1" lang="en-US" altLang="ko-KR" sz="1400" b="1" dirty="0" smtClean="0"/>
              <a:t>2023. 1. ~ 2024. 12.</a:t>
            </a:r>
            <a:r>
              <a:rPr kumimoji="1" lang="ko-KR" altLang="en-US" sz="1400" b="1" baseline="30000" dirty="0"/>
              <a:t>장기계속사업</a:t>
            </a:r>
            <a:r>
              <a:rPr kumimoji="1" lang="en-US" altLang="ko-KR" sz="1400" b="1" dirty="0"/>
              <a:t> </a:t>
            </a:r>
            <a:endParaRPr kumimoji="1" lang="en-US" altLang="ko-KR" sz="14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/>
              <a:t> </a:t>
            </a:r>
            <a:r>
              <a:rPr kumimoji="1" lang="ko-KR" altLang="en-US" sz="1400" b="1" dirty="0" smtClean="0"/>
              <a:t>사</a:t>
            </a:r>
            <a:r>
              <a:rPr kumimoji="1" lang="ko-KR" altLang="en-US" sz="1000" b="1" dirty="0" smtClean="0"/>
              <a:t>  </a:t>
            </a:r>
            <a:r>
              <a:rPr kumimoji="1" lang="ko-KR" altLang="en-US" sz="1400" b="1" dirty="0" smtClean="0"/>
              <a:t>업</a:t>
            </a:r>
            <a:r>
              <a:rPr kumimoji="1" lang="ko-KR" altLang="en-US" sz="1000" b="1" dirty="0"/>
              <a:t>  </a:t>
            </a:r>
            <a:r>
              <a:rPr kumimoji="1" lang="ko-KR" altLang="en-US" sz="1400" b="1" dirty="0" smtClean="0"/>
              <a:t>비 </a:t>
            </a:r>
            <a:r>
              <a:rPr kumimoji="1" lang="en-US" altLang="ko-KR" sz="1400" b="1" dirty="0" smtClean="0"/>
              <a:t>: 1,886</a:t>
            </a:r>
            <a:r>
              <a:rPr kumimoji="1" lang="ko-KR" altLang="en-US" sz="1400" b="1" dirty="0" smtClean="0"/>
              <a:t>백만원</a:t>
            </a:r>
            <a:r>
              <a:rPr kumimoji="1" lang="en-US" altLang="ko-KR" sz="1200" b="1" dirty="0" smtClean="0"/>
              <a:t>(1</a:t>
            </a:r>
            <a:r>
              <a:rPr kumimoji="1" lang="ko-KR" altLang="en-US" sz="1200" b="1" dirty="0" smtClean="0"/>
              <a:t>차년도 </a:t>
            </a:r>
            <a:r>
              <a:rPr kumimoji="1" lang="en-US" altLang="ko-KR" sz="1200" b="1" dirty="0" smtClean="0"/>
              <a:t>900</a:t>
            </a:r>
            <a:r>
              <a:rPr kumimoji="1" lang="ko-KR" altLang="en-US" sz="1200" b="1" dirty="0" smtClean="0"/>
              <a:t>백만원</a:t>
            </a:r>
            <a:r>
              <a:rPr kumimoji="1" lang="en-US" altLang="ko-KR" sz="1200" b="1" dirty="0" smtClean="0"/>
              <a:t>, 2</a:t>
            </a:r>
            <a:r>
              <a:rPr kumimoji="1" lang="ko-KR" altLang="en-US" sz="1200" b="1" dirty="0" smtClean="0"/>
              <a:t>차년도 </a:t>
            </a:r>
            <a:r>
              <a:rPr kumimoji="1" lang="en-US" altLang="ko-KR" sz="1200" b="1" dirty="0" smtClean="0"/>
              <a:t>986</a:t>
            </a:r>
            <a:r>
              <a:rPr kumimoji="1" lang="ko-KR" altLang="en-US" sz="1200" b="1" dirty="0" smtClean="0"/>
              <a:t>백만원</a:t>
            </a:r>
            <a:r>
              <a:rPr kumimoji="1" lang="en-US" altLang="ko-KR" sz="1200" b="1" dirty="0" smtClean="0"/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/>
              <a:t> </a:t>
            </a:r>
            <a:r>
              <a:rPr kumimoji="1" lang="ko-KR" altLang="en-US" sz="1400" b="1" dirty="0" smtClean="0"/>
              <a:t>사업내용</a:t>
            </a:r>
            <a:r>
              <a:rPr kumimoji="1" lang="en-US" altLang="ko-KR" sz="1400" b="1" dirty="0" smtClean="0"/>
              <a:t> </a:t>
            </a:r>
            <a:r>
              <a:rPr kumimoji="1" lang="en-US" altLang="ko-KR" sz="1400" b="1" dirty="0"/>
              <a:t>: </a:t>
            </a:r>
            <a:r>
              <a:rPr kumimoji="1" lang="ko-KR" altLang="en-US" sz="1400" b="1" dirty="0" err="1" smtClean="0"/>
              <a:t>스마트도시</a:t>
            </a:r>
            <a:r>
              <a:rPr kumimoji="1" lang="ko-KR" altLang="en-US" sz="1400" b="1" dirty="0" smtClean="0"/>
              <a:t> 정보시스템 통합 유지관리 및 </a:t>
            </a:r>
            <a:r>
              <a:rPr kumimoji="1" lang="ko-KR" altLang="en-US" sz="1400" b="1" dirty="0" err="1" smtClean="0"/>
              <a:t>운정신도시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err="1" smtClean="0"/>
              <a:t>자가통신망</a:t>
            </a:r>
            <a:r>
              <a:rPr kumimoji="1" lang="ko-KR" altLang="en-US" sz="1400" b="1" dirty="0" smtClean="0"/>
              <a:t> 운영관리</a:t>
            </a:r>
            <a:endParaRPr kumimoji="1" lang="en-US" altLang="ko-KR" sz="1400" b="1" dirty="0" smtClean="0"/>
          </a:p>
          <a:p>
            <a:r>
              <a:rPr kumimoji="1" lang="en-US" altLang="ko-KR" sz="1400" b="1" dirty="0"/>
              <a:t> </a:t>
            </a:r>
            <a:r>
              <a:rPr kumimoji="1" lang="en-US" altLang="ko-KR" sz="1400" b="1" dirty="0" smtClean="0"/>
              <a:t> - </a:t>
            </a:r>
            <a:r>
              <a:rPr kumimoji="1" lang="ko-KR" altLang="en-US" sz="1400" b="1" dirty="0" smtClean="0"/>
              <a:t>전산장비 및 시설 </a:t>
            </a:r>
            <a:r>
              <a:rPr kumimoji="1" lang="en-US" altLang="ko-KR" sz="1400" b="1" dirty="0" smtClean="0"/>
              <a:t>431</a:t>
            </a:r>
            <a:r>
              <a:rPr kumimoji="1" lang="ko-KR" altLang="en-US" sz="1400" b="1" dirty="0" smtClean="0"/>
              <a:t>식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smtClean="0"/>
              <a:t>서버 </a:t>
            </a:r>
            <a:r>
              <a:rPr kumimoji="1" lang="en-US" altLang="ko-KR" sz="1200" b="1" dirty="0" smtClean="0"/>
              <a:t>13</a:t>
            </a:r>
            <a:r>
              <a:rPr kumimoji="1" lang="ko-KR" altLang="en-US" sz="1200" b="1" dirty="0" smtClean="0"/>
              <a:t>대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보안</a:t>
            </a:r>
            <a:r>
              <a:rPr kumimoji="1" lang="en-US" altLang="ko-KR" sz="1200" b="1" dirty="0"/>
              <a:t> </a:t>
            </a:r>
            <a:r>
              <a:rPr kumimoji="1" lang="en-US" altLang="ko-KR" sz="1200" b="1" dirty="0" smtClean="0"/>
              <a:t>44</a:t>
            </a:r>
            <a:r>
              <a:rPr kumimoji="1" lang="ko-KR" altLang="en-US" sz="1200" b="1" dirty="0" smtClean="0"/>
              <a:t>대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네트워크 </a:t>
            </a:r>
            <a:r>
              <a:rPr kumimoji="1" lang="en-US" altLang="ko-KR" sz="1200" b="1" dirty="0" smtClean="0"/>
              <a:t>181</a:t>
            </a:r>
            <a:r>
              <a:rPr kumimoji="1" lang="ko-KR" altLang="en-US" sz="1200" b="1" dirty="0" smtClean="0"/>
              <a:t>대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smtClean="0"/>
              <a:t>상용</a:t>
            </a:r>
            <a:r>
              <a:rPr kumimoji="1" lang="en-US" altLang="ko-KR" sz="1200" b="1" dirty="0" smtClean="0"/>
              <a:t>S/W 11</a:t>
            </a:r>
            <a:r>
              <a:rPr kumimoji="1" lang="ko-KR" altLang="en-US" sz="1200" b="1" dirty="0" smtClean="0"/>
              <a:t>식 등</a:t>
            </a:r>
            <a:r>
              <a:rPr kumimoji="1" lang="en-US" altLang="ko-KR" sz="1200" b="1" dirty="0" smtClean="0"/>
              <a:t>)</a:t>
            </a:r>
          </a:p>
          <a:p>
            <a:r>
              <a:rPr kumimoji="1" lang="en-US" altLang="ko-KR" sz="1400" b="1" dirty="0" smtClean="0"/>
              <a:t>  - </a:t>
            </a:r>
            <a:r>
              <a:rPr kumimoji="1" lang="ko-KR" altLang="en-US" sz="1400" b="1" dirty="0" smtClean="0"/>
              <a:t>현장 시설물 </a:t>
            </a:r>
            <a:r>
              <a:rPr kumimoji="1" lang="en-US" altLang="ko-KR" sz="1400" b="1" dirty="0" smtClean="0"/>
              <a:t>60</a:t>
            </a:r>
            <a:r>
              <a:rPr kumimoji="1" lang="ko-KR" altLang="en-US" sz="1400" b="1" dirty="0" smtClean="0"/>
              <a:t>대</a:t>
            </a:r>
            <a:r>
              <a:rPr kumimoji="1" lang="en-US" altLang="ko-KR" sz="1200" b="1" dirty="0" smtClean="0"/>
              <a:t>(</a:t>
            </a:r>
            <a:r>
              <a:rPr kumimoji="1" lang="ko-KR" altLang="en-US" sz="1200" b="1" dirty="0" err="1" smtClean="0"/>
              <a:t>통신국사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7</a:t>
            </a:r>
            <a:r>
              <a:rPr kumimoji="1" lang="ko-KR" altLang="en-US" sz="1200" b="1" dirty="0" smtClean="0"/>
              <a:t>개소</a:t>
            </a:r>
            <a:r>
              <a:rPr kumimoji="1" lang="en-US" altLang="ko-KR" sz="1200" b="1" dirty="0" smtClean="0"/>
              <a:t>, </a:t>
            </a:r>
            <a:r>
              <a:rPr kumimoji="1" lang="ko-KR" altLang="en-US" sz="1200" b="1" dirty="0" err="1" smtClean="0"/>
              <a:t>전송함체</a:t>
            </a:r>
            <a:r>
              <a:rPr kumimoji="1" lang="ko-KR" altLang="en-US" sz="1200" b="1" dirty="0" smtClean="0"/>
              <a:t> </a:t>
            </a:r>
            <a:r>
              <a:rPr kumimoji="1" lang="en-US" altLang="ko-KR" sz="1200" b="1" dirty="0" smtClean="0"/>
              <a:t>53</a:t>
            </a:r>
            <a:r>
              <a:rPr kumimoji="1" lang="ko-KR" altLang="en-US" sz="1200" b="1" dirty="0" smtClean="0"/>
              <a:t>대</a:t>
            </a:r>
            <a:r>
              <a:rPr kumimoji="1" lang="en-US" altLang="ko-KR" sz="1200" b="1" dirty="0" smtClean="0"/>
              <a:t>)</a:t>
            </a:r>
            <a:endParaRPr kumimoji="1"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val="1387910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6835"/>
            <a:ext cx="8459636" cy="3888432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6450856" y="1604694"/>
            <a:ext cx="2124571" cy="3143802"/>
            <a:chOff x="4941495" y="1645722"/>
            <a:chExt cx="2124571" cy="3143802"/>
          </a:xfrm>
        </p:grpSpPr>
        <p:sp>
          <p:nvSpPr>
            <p:cNvPr id="20" name="사각형: 둥근 위쪽 모서리 73">
              <a:extLst>
                <a:ext uri="{FF2B5EF4-FFF2-40B4-BE49-F238E27FC236}">
                  <a16:creationId xmlns:a16="http://schemas.microsoft.com/office/drawing/2014/main" id="{4344920D-44A7-4FC9-BF17-D0C290EC7EFD}"/>
                </a:ext>
              </a:extLst>
            </p:cNvPr>
            <p:cNvSpPr/>
            <p:nvPr/>
          </p:nvSpPr>
          <p:spPr>
            <a:xfrm rot="10800000">
              <a:off x="4941495" y="1645722"/>
              <a:ext cx="2118632" cy="2974876"/>
            </a:xfrm>
            <a:prstGeom prst="round2SameRect">
              <a:avLst>
                <a:gd name="adj1" fmla="val 0"/>
                <a:gd name="adj2" fmla="val 8477"/>
              </a:avLst>
            </a:prstGeom>
            <a:gradFill flip="none" rotWithShape="1">
              <a:gsLst>
                <a:gs pos="0">
                  <a:schemeClr val="bg1">
                    <a:lumMod val="95000"/>
                  </a:schemeClr>
                </a:gs>
                <a:gs pos="8000">
                  <a:schemeClr val="bg1">
                    <a:lumMod val="95000"/>
                    <a:lumOff val="5000"/>
                  </a:schemeClr>
                </a:gs>
                <a:gs pos="94000">
                  <a:srgbClr val="F4F4F4"/>
                </a:gs>
                <a:gs pos="100000">
                  <a:schemeClr val="bg1">
                    <a:lumMod val="0"/>
                    <a:lumOff val="100000"/>
                  </a:schemeClr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50800" dist="127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ko-KR" altLang="en-US" sz="1400"/>
            </a:p>
          </p:txBody>
        </p:sp>
        <p:sp>
          <p:nvSpPr>
            <p:cNvPr id="23" name="사각형: 둥근 위쪽 모서리 74">
              <a:extLst>
                <a:ext uri="{FF2B5EF4-FFF2-40B4-BE49-F238E27FC236}">
                  <a16:creationId xmlns:a16="http://schemas.microsoft.com/office/drawing/2014/main" id="{FBCE4EAF-EF38-496F-9A20-EC31506DF85C}"/>
                </a:ext>
              </a:extLst>
            </p:cNvPr>
            <p:cNvSpPr/>
            <p:nvPr/>
          </p:nvSpPr>
          <p:spPr>
            <a:xfrm>
              <a:off x="5285306" y="4627250"/>
              <a:ext cx="1409175" cy="162274"/>
            </a:xfrm>
            <a:prstGeom prst="round2SameRect">
              <a:avLst>
                <a:gd name="adj1" fmla="val 0"/>
                <a:gd name="adj2" fmla="val 50000"/>
              </a:avLst>
            </a:prstGeom>
            <a:gradFill flip="none" rotWithShape="1">
              <a:gsLst>
                <a:gs pos="100000">
                  <a:srgbClr val="00A1F2"/>
                </a:gs>
                <a:gs pos="0">
                  <a:srgbClr val="0066AC"/>
                </a:gs>
              </a:gsLst>
              <a:lin ang="5400000" scaled="0"/>
              <a:tileRect/>
            </a:gradFill>
            <a:ln>
              <a:noFill/>
            </a:ln>
            <a:effectLst>
              <a:outerShdw dist="25400" dir="5400000" algn="t" rotWithShape="0">
                <a:srgbClr val="008FFF">
                  <a:alpha val="40000"/>
                </a:srgbClr>
              </a:outerShdw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endParaRPr lang="ko-KR" altLang="en-US" sz="1200">
                <a:solidFill>
                  <a:prstClr val="white"/>
                </a:solidFill>
                <a:ea typeface="KoPub돋움체 Bold" panose="02020603020101020101" pitchFamily="18" charset="-127"/>
              </a:endParaRPr>
            </a:p>
          </p:txBody>
        </p:sp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id="{F8F804BE-5FB4-4E2D-BC08-16C6492C8C90}"/>
                </a:ext>
              </a:extLst>
            </p:cNvPr>
            <p:cNvCxnSpPr/>
            <p:nvPr/>
          </p:nvCxnSpPr>
          <p:spPr>
            <a:xfrm>
              <a:off x="4941495" y="4622941"/>
              <a:ext cx="2124571" cy="1967"/>
            </a:xfrm>
            <a:prstGeom prst="line">
              <a:avLst/>
            </a:prstGeom>
            <a:ln w="28575">
              <a:solidFill>
                <a:srgbClr val="0348A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18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시민이 안전한 파주시 조성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첨단도시정보과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42" name="모서리가 둥근 직사각형 41"/>
          <p:cNvSpPr/>
          <p:nvPr/>
        </p:nvSpPr>
        <p:spPr>
          <a:xfrm>
            <a:off x="251520" y="1131592"/>
            <a:ext cx="8317968" cy="360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2000" b="1" dirty="0">
                <a:solidFill>
                  <a:schemeClr val="tx1"/>
                </a:solidFill>
                <a:latin typeface="+mn-ea"/>
              </a:rPr>
              <a:t>시민 안전을 위한 생활환경 구축</a:t>
            </a:r>
            <a:endParaRPr lang="ko-KR" altLang="en-US" sz="20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5108" y="1606540"/>
            <a:ext cx="8064896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/>
              <a:t> 신규 방범용 </a:t>
            </a:r>
            <a:r>
              <a:rPr kumimoji="1" lang="en-US" altLang="ko-KR" sz="1600" b="1" dirty="0"/>
              <a:t>CCTV 137</a:t>
            </a:r>
            <a:r>
              <a:rPr kumimoji="1" lang="ko-KR" altLang="en-US" sz="1600" b="1" dirty="0"/>
              <a:t>개소 </a:t>
            </a:r>
            <a:r>
              <a:rPr kumimoji="1" lang="en-US" altLang="ko-KR" sz="1600" b="1" dirty="0"/>
              <a:t>548</a:t>
            </a:r>
            <a:r>
              <a:rPr kumimoji="1" lang="ko-KR" altLang="en-US" sz="1600" b="1" dirty="0"/>
              <a:t>대 설치</a:t>
            </a:r>
            <a:r>
              <a:rPr kumimoji="1" lang="en-US" altLang="ko-KR" sz="1600" b="1" dirty="0"/>
              <a:t>(3,370</a:t>
            </a:r>
            <a:r>
              <a:rPr kumimoji="1" lang="ko-KR" altLang="en-US" sz="1600" b="1" dirty="0"/>
              <a:t>백만원</a:t>
            </a:r>
            <a:r>
              <a:rPr kumimoji="1" lang="en-US" altLang="ko-KR" sz="1600" b="1" dirty="0"/>
              <a:t>)</a:t>
            </a:r>
            <a:r>
              <a:rPr kumimoji="1" lang="ko-KR" altLang="en-US" sz="1600" b="1" dirty="0"/>
              <a:t> </a:t>
            </a:r>
            <a:endParaRPr lang="en-US" altLang="ko-KR" sz="1600" b="1" dirty="0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endParaRPr kumimoji="1" lang="en-US" altLang="ko-KR" sz="1600" b="1" dirty="0">
              <a:latin typeface="+mj-ea"/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/>
          </p:nvPr>
        </p:nvGraphicFramePr>
        <p:xfrm>
          <a:off x="517117" y="2034706"/>
          <a:ext cx="5711067" cy="153281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1187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40160">
                  <a:extLst>
                    <a:ext uri="{9D8B030D-6E8A-4147-A177-3AD203B41FA5}">
                      <a16:colId xmlns:a16="http://schemas.microsoft.com/office/drawing/2014/main" val="4020659531"/>
                    </a:ext>
                  </a:extLst>
                </a:gridCol>
              </a:tblGrid>
              <a:tr h="3065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사 업 명</a:t>
                      </a:r>
                      <a:endParaRPr lang="ko-KR" altLang="en-US" sz="1200" b="1" kern="1200" baseline="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</a:rPr>
                        <a:t>예산액</a:t>
                      </a:r>
                      <a:r>
                        <a:rPr lang="en-US" altLang="ko-KR" sz="1200" b="1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</a:rPr>
                        <a:t>(</a:t>
                      </a:r>
                      <a:r>
                        <a:rPr lang="ko-KR" altLang="en-US" sz="1200" b="1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</a:rPr>
                        <a:t>백만원</a:t>
                      </a:r>
                      <a:r>
                        <a:rPr lang="en-US" altLang="ko-KR" sz="1200" b="1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</a:rPr>
                        <a:t>)</a:t>
                      </a:r>
                      <a:endParaRPr lang="ko-KR" altLang="en-US" sz="1200" b="1" baseline="0" dirty="0">
                        <a:solidFill>
                          <a:schemeClr val="bg1"/>
                        </a:solidFill>
                        <a:latin typeface="+mn-lt"/>
                        <a:ea typeface="+mn-ea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200" b="1" baseline="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설치 개소 및 수량</a:t>
                      </a:r>
                      <a:endParaRPr lang="ko-KR" altLang="en-US" sz="1200" b="1" baseline="0" dirty="0">
                        <a:solidFill>
                          <a:schemeClr val="bg1"/>
                        </a:solidFill>
                        <a:latin typeface="+mn-lt"/>
                        <a:ea typeface="+mn-ea"/>
                      </a:endParaRPr>
                    </a:p>
                  </a:txBody>
                  <a:tcPr marL="36000" marR="3600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5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방범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CCTV 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설치</a:t>
                      </a:r>
                      <a:endParaRPr kumimoji="1" lang="ko-KR" altLang="en-US" sz="1200" b="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2,328</a:t>
                      </a:r>
                      <a:endParaRPr kumimoji="1" lang="ko-KR" altLang="en-US" sz="1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95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개소 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380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5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방범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CCTV 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설치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주민참여예산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kumimoji="1" lang="ko-KR" altLang="en-US" sz="1200" b="0" kern="1200" baseline="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192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개소 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</a:t>
                      </a:r>
                      <a:endParaRPr kumimoji="1" lang="en-US" altLang="ko-KR" sz="1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56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방범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CCTV 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확대</a:t>
                      </a:r>
                      <a:endParaRPr kumimoji="1" lang="en-US" altLang="ko-KR" sz="1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endParaRPr kumimoji="1" lang="ko-KR" altLang="en-US" sz="1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개소 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56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파주읍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kumimoji="1" lang="ko-KR" altLang="en-US" sz="1200" b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문산읍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등 범죄취약지역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CCTV 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설치</a:t>
                      </a:r>
                      <a:endParaRPr kumimoji="1" lang="en-US" altLang="ko-KR" sz="1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700</a:t>
                      </a:r>
                      <a:endParaRPr kumimoji="1" lang="ko-KR" altLang="en-US" sz="1200" b="0" kern="1200" baseline="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개소  </a:t>
                      </a:r>
                      <a:r>
                        <a:rPr kumimoji="1" lang="en-US" altLang="ko-KR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124</a:t>
                      </a:r>
                      <a:r>
                        <a:rPr kumimoji="1" lang="ko-KR" altLang="en-US" sz="12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</a:t>
                      </a:r>
                    </a:p>
                  </a:txBody>
                  <a:tcPr marL="36000" marR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445108" y="3643393"/>
            <a:ext cx="8064896" cy="70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>
                <a:latin typeface="+mj-lt"/>
              </a:rPr>
              <a:t> </a:t>
            </a:r>
            <a:r>
              <a:rPr kumimoji="1" lang="en-US" altLang="ko-KR" sz="1600" b="1" dirty="0" smtClean="0">
                <a:latin typeface="+mj-lt"/>
              </a:rPr>
              <a:t>CCTV </a:t>
            </a:r>
            <a:r>
              <a:rPr kumimoji="1" lang="ko-KR" altLang="en-US" sz="1600" b="1" dirty="0" smtClean="0">
                <a:latin typeface="+mj-lt"/>
              </a:rPr>
              <a:t>통합관제센터 운영 실적</a:t>
            </a:r>
            <a:r>
              <a:rPr kumimoji="1" lang="en-US" altLang="ko-KR" sz="1400" b="1" dirty="0" smtClean="0">
                <a:latin typeface="+mj-lt"/>
              </a:rPr>
              <a:t>(2024</a:t>
            </a:r>
            <a:r>
              <a:rPr kumimoji="1" lang="ko-KR" altLang="en-US" sz="1400" b="1" dirty="0" smtClean="0">
                <a:latin typeface="+mj-lt"/>
              </a:rPr>
              <a:t>년 </a:t>
            </a:r>
            <a:r>
              <a:rPr kumimoji="1" lang="en-US" altLang="ko-KR" sz="1400" b="1" dirty="0" smtClean="0">
                <a:latin typeface="+mj-lt"/>
              </a:rPr>
              <a:t>4</a:t>
            </a:r>
            <a:r>
              <a:rPr kumimoji="1" lang="ko-KR" altLang="en-US" sz="1400" b="1" dirty="0" smtClean="0">
                <a:latin typeface="+mj-lt"/>
              </a:rPr>
              <a:t>월말 기준</a:t>
            </a:r>
            <a:r>
              <a:rPr kumimoji="1" lang="en-US" altLang="ko-KR" sz="1400" b="1" dirty="0" smtClean="0">
                <a:latin typeface="+mj-lt"/>
              </a:rPr>
              <a:t>)</a:t>
            </a:r>
            <a:endParaRPr kumimoji="1" lang="en-US" altLang="ko-KR" sz="1600" b="1" dirty="0" smtClean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500" b="1" dirty="0">
              <a:latin typeface="+mj-ea"/>
            </a:endParaRPr>
          </a:p>
        </p:txBody>
      </p:sp>
      <p:graphicFrame>
        <p:nvGraphicFramePr>
          <p:cNvPr id="13" name="표 12"/>
          <p:cNvGraphicFramePr>
            <a:graphicFrameLocks noGrp="1"/>
          </p:cNvGraphicFramePr>
          <p:nvPr>
            <p:extLst/>
          </p:nvPr>
        </p:nvGraphicFramePr>
        <p:xfrm>
          <a:off x="517117" y="4089221"/>
          <a:ext cx="5711070" cy="660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214">
                  <a:extLst>
                    <a:ext uri="{9D8B030D-6E8A-4147-A177-3AD203B41FA5}">
                      <a16:colId xmlns:a16="http://schemas.microsoft.com/office/drawing/2014/main" val="1975253973"/>
                    </a:ext>
                  </a:extLst>
                </a:gridCol>
                <a:gridCol w="1142214">
                  <a:extLst>
                    <a:ext uri="{9D8B030D-6E8A-4147-A177-3AD203B41FA5}">
                      <a16:colId xmlns:a16="http://schemas.microsoft.com/office/drawing/2014/main" val="1563011455"/>
                    </a:ext>
                  </a:extLst>
                </a:gridCol>
                <a:gridCol w="1142214">
                  <a:extLst>
                    <a:ext uri="{9D8B030D-6E8A-4147-A177-3AD203B41FA5}">
                      <a16:colId xmlns:a16="http://schemas.microsoft.com/office/drawing/2014/main" val="3606415181"/>
                    </a:ext>
                  </a:extLst>
                </a:gridCol>
                <a:gridCol w="1142214">
                  <a:extLst>
                    <a:ext uri="{9D8B030D-6E8A-4147-A177-3AD203B41FA5}">
                      <a16:colId xmlns:a16="http://schemas.microsoft.com/office/drawing/2014/main" val="422113274"/>
                    </a:ext>
                  </a:extLst>
                </a:gridCol>
                <a:gridCol w="1142214">
                  <a:extLst>
                    <a:ext uri="{9D8B030D-6E8A-4147-A177-3AD203B41FA5}">
                      <a16:colId xmlns:a16="http://schemas.microsoft.com/office/drawing/2014/main" val="1416849690"/>
                    </a:ext>
                  </a:extLst>
                </a:gridCol>
              </a:tblGrid>
              <a:tr h="33020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주요 예방 관제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수사 영상 제공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대민 영상 처리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비상벨 대응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민원 접수 처리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642471322"/>
                  </a:ext>
                </a:extLst>
              </a:tr>
              <a:tr h="33020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58</a:t>
                      </a:r>
                      <a:r>
                        <a:rPr lang="ko-KR" altLang="en-US" sz="1200" dirty="0" smtClean="0"/>
                        <a:t>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717</a:t>
                      </a:r>
                      <a:r>
                        <a:rPr lang="ko-KR" altLang="en-US" sz="1200" dirty="0" smtClean="0"/>
                        <a:t>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148</a:t>
                      </a:r>
                      <a:r>
                        <a:rPr lang="ko-KR" altLang="en-US" sz="1200" dirty="0" smtClean="0"/>
                        <a:t>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1,318</a:t>
                      </a:r>
                      <a:r>
                        <a:rPr lang="ko-KR" altLang="en-US" sz="1200" dirty="0" smtClean="0"/>
                        <a:t>건</a:t>
                      </a:r>
                      <a:endParaRPr lang="ko-KR" altLang="en-US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146</a:t>
                      </a:r>
                      <a:r>
                        <a:rPr lang="ko-KR" altLang="en-US" sz="1200" dirty="0" smtClean="0"/>
                        <a:t>건</a:t>
                      </a:r>
                      <a:endParaRPr lang="ko-KR" altLang="en-US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88414093"/>
                  </a:ext>
                </a:extLst>
              </a:tr>
            </a:tbl>
          </a:graphicData>
        </a:graphic>
      </p:graphicFrame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5" r="8001"/>
          <a:stretch/>
        </p:blipFill>
        <p:spPr>
          <a:xfrm rot="5400000">
            <a:off x="6088566" y="2051513"/>
            <a:ext cx="2845050" cy="20421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163CCE5E-24B3-4C86-A9E3-DF7D7EAD9342}"/>
              </a:ext>
            </a:extLst>
          </p:cNvPr>
          <p:cNvSpPr txBox="1"/>
          <p:nvPr/>
        </p:nvSpPr>
        <p:spPr>
          <a:xfrm>
            <a:off x="6436867" y="4538610"/>
            <a:ext cx="2085573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방범 </a:t>
            </a:r>
            <a:r>
              <a:rPr lang="en-US" altLang="ko-KR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CCTV </a:t>
            </a:r>
            <a:r>
              <a:rPr lang="ko-KR" altLang="en-US" sz="1000" spc="-10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설치 전경</a:t>
            </a:r>
            <a:endParaRPr lang="en-US" altLang="ko-KR" sz="1000" spc="-1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75562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19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안전하고 쾌적한 도로환경 조성 및 세외수입 확보 </a:t>
            </a:r>
            <a:r>
              <a:rPr lang="en-US" altLang="ko-K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(‘24. 3. 31. </a:t>
            </a:r>
            <a:r>
              <a:rPr lang="ko-KR" altLang="en-US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기준</a:t>
            </a:r>
            <a:r>
              <a:rPr lang="en-US" altLang="ko-KR" sz="1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095461"/>
            <a:ext cx="8280920" cy="41800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도로점용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굴착</a:t>
            </a:r>
            <a:r>
              <a:rPr lang="en-US" altLang="ko-KR" sz="1600" b="1" dirty="0" smtClean="0">
                <a:solidFill>
                  <a:schemeClr val="tx1"/>
                </a:solidFill>
                <a:latin typeface="+mn-ea"/>
              </a:rPr>
              <a:t>) 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허가 및 무단 점용 단속으로 쾌적한 도로 환경 조성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442758" y="1462524"/>
            <a:ext cx="8064896" cy="38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도로점용</a:t>
            </a:r>
            <a:r>
              <a:rPr kumimoji="1" lang="en-US" altLang="ko-KR" sz="1400" b="1" dirty="0" smtClean="0">
                <a:latin typeface="+mj-lt"/>
              </a:rPr>
              <a:t>(</a:t>
            </a:r>
            <a:r>
              <a:rPr kumimoji="1" lang="ko-KR" altLang="en-US" sz="1400" b="1" dirty="0" smtClean="0">
                <a:latin typeface="+mj-lt"/>
              </a:rPr>
              <a:t>굴착</a:t>
            </a:r>
            <a:r>
              <a:rPr kumimoji="1" lang="en-US" altLang="ko-KR" sz="1400" b="1" dirty="0" smtClean="0">
                <a:latin typeface="+mj-lt"/>
              </a:rPr>
              <a:t>) </a:t>
            </a:r>
            <a:r>
              <a:rPr kumimoji="1" lang="ko-KR" altLang="en-US" sz="1400" b="1" dirty="0" smtClean="0">
                <a:latin typeface="+mj-lt"/>
              </a:rPr>
              <a:t>허가 현황</a:t>
            </a:r>
            <a:r>
              <a:rPr kumimoji="1" lang="en-US" altLang="ko-KR" sz="1400" b="1" baseline="30000" dirty="0" smtClean="0">
                <a:latin typeface="+mj-lt"/>
              </a:rPr>
              <a:t> </a:t>
            </a:r>
            <a:r>
              <a:rPr kumimoji="1" lang="ko-KR" altLang="en-US" sz="1400" b="1" dirty="0" smtClean="0">
                <a:latin typeface="+mj-lt"/>
              </a:rPr>
              <a:t>및 도로점용료 부과 </a:t>
            </a:r>
            <a:r>
              <a:rPr kumimoji="1" lang="en-US" altLang="ko-KR" sz="1400" b="1" dirty="0" smtClean="0">
                <a:latin typeface="+mj-lt"/>
              </a:rPr>
              <a:t>·</a:t>
            </a:r>
            <a:r>
              <a:rPr kumimoji="1" lang="ko-KR" altLang="en-US" sz="1400" b="1" dirty="0" smtClean="0">
                <a:latin typeface="+mj-lt"/>
              </a:rPr>
              <a:t>징수 현황</a:t>
            </a:r>
            <a:r>
              <a:rPr kumimoji="1" lang="en-US" altLang="ko-KR" sz="1100" b="1" dirty="0" smtClean="0">
                <a:latin typeface="+mj-lt"/>
              </a:rPr>
              <a:t>(</a:t>
            </a:r>
            <a:r>
              <a:rPr kumimoji="1" lang="ko-KR" altLang="en-US" sz="1100" b="1" dirty="0" smtClean="0">
                <a:latin typeface="+mj-lt"/>
              </a:rPr>
              <a:t>최근 </a:t>
            </a:r>
            <a:r>
              <a:rPr kumimoji="1" lang="en-US" altLang="ko-KR" sz="1100" b="1" dirty="0" smtClean="0">
                <a:latin typeface="+mj-lt"/>
              </a:rPr>
              <a:t>3</a:t>
            </a:r>
            <a:r>
              <a:rPr kumimoji="1" lang="ko-KR" altLang="en-US" sz="1100" b="1" dirty="0" smtClean="0">
                <a:latin typeface="+mj-lt"/>
              </a:rPr>
              <a:t>개년</a:t>
            </a:r>
            <a:r>
              <a:rPr kumimoji="1" lang="en-US" altLang="ko-KR" sz="1100" b="1" dirty="0" smtClean="0">
                <a:latin typeface="+mj-lt"/>
              </a:rPr>
              <a:t>)</a:t>
            </a:r>
          </a:p>
        </p:txBody>
      </p:sp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7423612" y="1394268"/>
            <a:ext cx="676691" cy="389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r>
              <a:rPr kumimoji="1" lang="en-US" altLang="ko-KR" sz="1000" dirty="0" smtClean="0">
                <a:latin typeface="+mj-lt"/>
              </a:rPr>
              <a:t>(</a:t>
            </a:r>
            <a:r>
              <a:rPr kumimoji="1" lang="ko-KR" altLang="en-US" sz="1000" dirty="0" smtClean="0">
                <a:latin typeface="+mj-lt"/>
              </a:rPr>
              <a:t>단위 </a:t>
            </a:r>
            <a:r>
              <a:rPr kumimoji="1" lang="en-US" altLang="ko-KR" sz="1000" dirty="0" smtClean="0">
                <a:latin typeface="+mj-lt"/>
              </a:rPr>
              <a:t>: </a:t>
            </a:r>
            <a:r>
              <a:rPr kumimoji="1" lang="ko-KR" altLang="en-US" sz="1000" dirty="0" smtClean="0">
                <a:latin typeface="+mj-lt"/>
              </a:rPr>
              <a:t>건</a:t>
            </a:r>
            <a:r>
              <a:rPr kumimoji="1" lang="en-US" altLang="ko-KR" sz="1000" dirty="0" smtClean="0">
                <a:latin typeface="+mj-lt"/>
              </a:rPr>
              <a:t>/</a:t>
            </a:r>
            <a:r>
              <a:rPr kumimoji="1" lang="ko-KR" altLang="en-US" sz="1000" dirty="0" smtClean="0">
                <a:latin typeface="+mj-lt"/>
              </a:rPr>
              <a:t>백만원</a:t>
            </a:r>
            <a:r>
              <a:rPr kumimoji="1" lang="en-US" altLang="ko-KR" sz="1000" dirty="0" smtClean="0">
                <a:latin typeface="+mj-lt"/>
              </a:rPr>
              <a:t>)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327990" y="1823462"/>
          <a:ext cx="8204450" cy="103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9796">
                  <a:extLst>
                    <a:ext uri="{9D8B030D-6E8A-4147-A177-3AD203B41FA5}">
                      <a16:colId xmlns:a16="http://schemas.microsoft.com/office/drawing/2014/main" val="1675252781"/>
                    </a:ext>
                  </a:extLst>
                </a:gridCol>
                <a:gridCol w="651810">
                  <a:extLst>
                    <a:ext uri="{9D8B030D-6E8A-4147-A177-3AD203B41FA5}">
                      <a16:colId xmlns:a16="http://schemas.microsoft.com/office/drawing/2014/main" val="3759245939"/>
                    </a:ext>
                  </a:extLst>
                </a:gridCol>
                <a:gridCol w="1497198">
                  <a:extLst>
                    <a:ext uri="{9D8B030D-6E8A-4147-A177-3AD203B41FA5}">
                      <a16:colId xmlns:a16="http://schemas.microsoft.com/office/drawing/2014/main" val="2259949117"/>
                    </a:ext>
                  </a:extLst>
                </a:gridCol>
                <a:gridCol w="1497198">
                  <a:extLst>
                    <a:ext uri="{9D8B030D-6E8A-4147-A177-3AD203B41FA5}">
                      <a16:colId xmlns:a16="http://schemas.microsoft.com/office/drawing/2014/main" val="1673534550"/>
                    </a:ext>
                  </a:extLst>
                </a:gridCol>
                <a:gridCol w="1342816">
                  <a:extLst>
                    <a:ext uri="{9D8B030D-6E8A-4147-A177-3AD203B41FA5}">
                      <a16:colId xmlns:a16="http://schemas.microsoft.com/office/drawing/2014/main" val="756503794"/>
                    </a:ext>
                  </a:extLst>
                </a:gridCol>
                <a:gridCol w="1342816">
                  <a:extLst>
                    <a:ext uri="{9D8B030D-6E8A-4147-A177-3AD203B41FA5}">
                      <a16:colId xmlns:a16="http://schemas.microsoft.com/office/drawing/2014/main" val="2027384982"/>
                    </a:ext>
                  </a:extLst>
                </a:gridCol>
                <a:gridCol w="1342816">
                  <a:extLst>
                    <a:ext uri="{9D8B030D-6E8A-4147-A177-3AD203B41FA5}">
                      <a16:colId xmlns:a16="http://schemas.microsoft.com/office/drawing/2014/main" val="3862543954"/>
                    </a:ext>
                  </a:extLst>
                </a:gridCol>
              </a:tblGrid>
              <a:tr h="2332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dirty="0" smtClean="0"/>
                        <a:t>연번</a:t>
                      </a:r>
                      <a:endParaRPr lang="ko-KR" altLang="en-US" sz="105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년도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점용허가 건수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err="1" smtClean="0"/>
                        <a:t>굴착허가</a:t>
                      </a:r>
                      <a:r>
                        <a:rPr lang="ko-KR" altLang="en-US" sz="1100" dirty="0" smtClean="0"/>
                        <a:t> 건수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 err="1" smtClean="0">
                          <a:effectLst/>
                        </a:rPr>
                        <a:t>점용료</a:t>
                      </a:r>
                      <a:r>
                        <a:rPr lang="ko-KR" altLang="en-US" sz="1100" b="1" kern="0" spc="0" dirty="0" smtClean="0">
                          <a:effectLst/>
                        </a:rPr>
                        <a:t> 부과액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 err="1" smtClean="0">
                          <a:effectLst/>
                        </a:rPr>
                        <a:t>점용료</a:t>
                      </a:r>
                      <a:r>
                        <a:rPr lang="ko-KR" altLang="en-US" sz="1100" kern="0" spc="0" dirty="0" smtClean="0">
                          <a:effectLst/>
                        </a:rPr>
                        <a:t> 징수액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0" spc="0" dirty="0" err="1" smtClean="0">
                          <a:effectLst/>
                        </a:rPr>
                        <a:t>점용료</a:t>
                      </a:r>
                      <a:r>
                        <a:rPr lang="ko-KR" altLang="en-US" sz="1100" kern="0" spc="0" dirty="0" smtClean="0">
                          <a:effectLst/>
                        </a:rPr>
                        <a:t> </a:t>
                      </a:r>
                      <a:r>
                        <a:rPr lang="ko-KR" altLang="en-US" sz="1100" kern="0" spc="0" dirty="0" err="1" smtClean="0">
                          <a:effectLst/>
                        </a:rPr>
                        <a:t>징수율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295368358"/>
                  </a:ext>
                </a:extLst>
              </a:tr>
              <a:tr h="2332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1,269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517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2,734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2,526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92.4%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56932589"/>
                  </a:ext>
                </a:extLst>
              </a:tr>
              <a:tr h="2332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1,330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465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2,909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2,724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93.6%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18230729"/>
                  </a:ext>
                </a:extLst>
              </a:tr>
              <a:tr h="23320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2024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243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52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127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103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81.1%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59845416"/>
                  </a:ext>
                </a:extLst>
              </a:tr>
            </a:tbl>
          </a:graphicData>
        </a:graphic>
      </p:graphicFrame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187287" y="2278946"/>
            <a:ext cx="7921107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2500"/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691871" y="-53974"/>
            <a:ext cx="1209709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2058676" y="259760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8" name="Rectangle 4"/>
          <p:cNvSpPr>
            <a:spLocks noChangeArrowheads="1"/>
          </p:cNvSpPr>
          <p:nvPr/>
        </p:nvSpPr>
        <p:spPr bwMode="auto">
          <a:xfrm>
            <a:off x="1295400" y="19415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모서리가 둥근 직사각형 18"/>
          <p:cNvSpPr/>
          <p:nvPr/>
        </p:nvSpPr>
        <p:spPr>
          <a:xfrm>
            <a:off x="179512" y="3096889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신속한 </a:t>
            </a:r>
            <a:r>
              <a:rPr lang="ko-KR" altLang="en-US" sz="2000" b="1" dirty="0" err="1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도로유지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보수체계</a:t>
            </a:r>
            <a:r>
              <a:rPr lang="en-US" altLang="ko-K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r>
              <a:rPr lang="en-US" altLang="ko-K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(‘24. 3. 31. </a:t>
            </a:r>
            <a:r>
              <a:rPr lang="ko-KR" alt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기준</a:t>
            </a:r>
            <a:r>
              <a:rPr lang="en-US" altLang="ko-KR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endParaRPr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251520" y="3528938"/>
            <a:ext cx="8280920" cy="39426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효율적인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도로관리로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깨끗하고 편안한 도로 환경 조성</a:t>
            </a:r>
            <a:endParaRPr lang="ko-KR" altLang="en-US" sz="12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467544" y="4736992"/>
            <a:ext cx="8064896" cy="30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en-US" altLang="ko-KR" sz="1400" b="1" dirty="0" smtClean="0">
                <a:latin typeface="+mj-lt"/>
              </a:rPr>
              <a:t>2024</a:t>
            </a:r>
            <a:r>
              <a:rPr kumimoji="1" lang="ko-KR" altLang="en-US" sz="1400" b="1" dirty="0" smtClean="0">
                <a:latin typeface="+mj-lt"/>
              </a:rPr>
              <a:t>년 도로 유지</a:t>
            </a:r>
            <a:r>
              <a:rPr kumimoji="1" lang="en-US" altLang="ko-KR" sz="1400" b="1" dirty="0" smtClean="0">
                <a:latin typeface="+mj-lt"/>
              </a:rPr>
              <a:t>·</a:t>
            </a:r>
            <a:r>
              <a:rPr kumimoji="1" lang="ko-KR" altLang="en-US" sz="1400" b="1" dirty="0" smtClean="0">
                <a:latin typeface="+mj-lt"/>
              </a:rPr>
              <a:t>보수 처리현황 </a:t>
            </a:r>
            <a:r>
              <a:rPr kumimoji="1" lang="en-US" altLang="ko-KR" sz="1400" b="1" dirty="0" smtClean="0">
                <a:latin typeface="+mj-lt"/>
              </a:rPr>
              <a:t>: 2,042</a:t>
            </a:r>
            <a:r>
              <a:rPr kumimoji="1" lang="ko-KR" altLang="en-US" sz="1400" b="1" dirty="0" smtClean="0">
                <a:latin typeface="+mj-lt"/>
              </a:rPr>
              <a:t>건 </a:t>
            </a:r>
            <a:r>
              <a:rPr kumimoji="1" lang="en-US" altLang="ko-KR" sz="1400" b="1" dirty="0" smtClean="0">
                <a:latin typeface="+mj-lt"/>
              </a:rPr>
              <a:t>(</a:t>
            </a:r>
            <a:r>
              <a:rPr kumimoji="1" lang="ko-KR" altLang="en-US" sz="1400" b="1" dirty="0" err="1" smtClean="0">
                <a:latin typeface="+mj-lt"/>
              </a:rPr>
              <a:t>포트홀</a:t>
            </a:r>
            <a:r>
              <a:rPr kumimoji="1" lang="en-US" altLang="ko-KR" sz="1400" b="1" dirty="0" smtClean="0"/>
              <a:t>· </a:t>
            </a:r>
            <a:r>
              <a:rPr kumimoji="1" lang="ko-KR" altLang="en-US" sz="1400" b="1" dirty="0" err="1" smtClean="0"/>
              <a:t>규제봉</a:t>
            </a:r>
            <a:r>
              <a:rPr kumimoji="1" lang="en-US" altLang="ko-KR" sz="1400" b="1" dirty="0" smtClean="0"/>
              <a:t>· </a:t>
            </a:r>
            <a:r>
              <a:rPr kumimoji="1" lang="ko-KR" altLang="en-US" sz="1400" b="1" dirty="0" smtClean="0"/>
              <a:t>표지판</a:t>
            </a:r>
            <a:r>
              <a:rPr kumimoji="1" lang="en-US" altLang="ko-KR" sz="1400" b="1" dirty="0" smtClean="0"/>
              <a:t>· </a:t>
            </a:r>
            <a:r>
              <a:rPr kumimoji="1" lang="ko-KR" altLang="en-US" sz="1400" b="1" dirty="0" smtClean="0"/>
              <a:t>반사경</a:t>
            </a:r>
            <a:r>
              <a:rPr kumimoji="1" lang="en-US" altLang="ko-KR" sz="1400" b="1" dirty="0" smtClean="0"/>
              <a:t>· </a:t>
            </a:r>
            <a:r>
              <a:rPr kumimoji="1" lang="ko-KR" altLang="en-US" sz="1400" b="1" dirty="0" smtClean="0"/>
              <a:t>보도</a:t>
            </a:r>
            <a:r>
              <a:rPr kumimoji="1" lang="en-US" altLang="ko-KR" sz="1400" b="1" dirty="0" smtClean="0"/>
              <a:t>· </a:t>
            </a:r>
            <a:r>
              <a:rPr kumimoji="1" lang="ko-KR" altLang="en-US" sz="1400" b="1" dirty="0" smtClean="0"/>
              <a:t>배수로 등</a:t>
            </a:r>
            <a:r>
              <a:rPr kumimoji="1" lang="en-US" altLang="ko-KR" sz="1400" b="1" dirty="0" smtClean="0"/>
              <a:t>)</a:t>
            </a:r>
            <a:endParaRPr kumimoji="1" lang="en-US" altLang="ko-KR" sz="1400" b="1" dirty="0" smtClean="0">
              <a:latin typeface="+mj-lt"/>
            </a:endParaRPr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67544" y="3888977"/>
            <a:ext cx="8064896" cy="292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en-US" altLang="ko-KR" sz="1400" b="1" dirty="0" smtClean="0">
                <a:latin typeface="+mj-lt"/>
              </a:rPr>
              <a:t>2024</a:t>
            </a:r>
            <a:r>
              <a:rPr kumimoji="1" lang="ko-KR" altLang="en-US" sz="1400" b="1" dirty="0" smtClean="0">
                <a:latin typeface="+mj-lt"/>
              </a:rPr>
              <a:t>년 유지</a:t>
            </a:r>
            <a:r>
              <a:rPr kumimoji="1" lang="en-US" altLang="ko-KR" sz="1400" b="1" dirty="0" smtClean="0">
                <a:latin typeface="+mj-lt"/>
              </a:rPr>
              <a:t>·</a:t>
            </a:r>
            <a:r>
              <a:rPr kumimoji="1" lang="ko-KR" altLang="en-US" sz="1400" b="1" dirty="0" smtClean="0">
                <a:latin typeface="+mj-lt"/>
              </a:rPr>
              <a:t>보수 개요</a:t>
            </a:r>
            <a:r>
              <a:rPr kumimoji="1" lang="en-US" altLang="ko-KR" sz="1400" b="1" baseline="30000" dirty="0"/>
              <a:t> </a:t>
            </a:r>
            <a:r>
              <a:rPr kumimoji="1" lang="en-US" altLang="ko-KR" sz="1400" b="1" dirty="0" smtClean="0">
                <a:latin typeface="+mj-lt"/>
              </a:rPr>
              <a:t>: 57</a:t>
            </a:r>
            <a:r>
              <a:rPr kumimoji="1" lang="ko-KR" altLang="en-US" sz="1400" b="1" dirty="0" smtClean="0">
                <a:latin typeface="+mj-lt"/>
              </a:rPr>
              <a:t>건</a:t>
            </a:r>
            <a:r>
              <a:rPr kumimoji="1" lang="en-US" altLang="ko-KR" sz="1400" b="1" dirty="0" smtClean="0">
                <a:latin typeface="+mj-lt"/>
              </a:rPr>
              <a:t>,</a:t>
            </a: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en-US" altLang="ko-KR" sz="1400" b="1" dirty="0" smtClean="0">
                <a:latin typeface="+mj-lt"/>
              </a:rPr>
              <a:t>13,435</a:t>
            </a:r>
            <a:r>
              <a:rPr kumimoji="1" lang="ko-KR" altLang="en-US" sz="1400" b="1" dirty="0" smtClean="0">
                <a:latin typeface="+mj-lt"/>
              </a:rPr>
              <a:t>백만원</a:t>
            </a:r>
            <a:endParaRPr kumimoji="1" lang="en-US" altLang="ko-KR" sz="1400" b="1" dirty="0" smtClean="0">
              <a:latin typeface="+mj-lt"/>
            </a:endParaRP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/>
          </p:nvPr>
        </p:nvGraphicFramePr>
        <p:xfrm>
          <a:off x="327989" y="4234913"/>
          <a:ext cx="8204450" cy="51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6605">
                  <a:extLst>
                    <a:ext uri="{9D8B030D-6E8A-4147-A177-3AD203B41FA5}">
                      <a16:colId xmlns:a16="http://schemas.microsoft.com/office/drawing/2014/main" val="1464932045"/>
                    </a:ext>
                  </a:extLst>
                </a:gridCol>
                <a:gridCol w="1470609">
                  <a:extLst>
                    <a:ext uri="{9D8B030D-6E8A-4147-A177-3AD203B41FA5}">
                      <a16:colId xmlns:a16="http://schemas.microsoft.com/office/drawing/2014/main" val="1883425309"/>
                    </a:ext>
                  </a:extLst>
                </a:gridCol>
                <a:gridCol w="1393208">
                  <a:extLst>
                    <a:ext uri="{9D8B030D-6E8A-4147-A177-3AD203B41FA5}">
                      <a16:colId xmlns:a16="http://schemas.microsoft.com/office/drawing/2014/main" val="4037949504"/>
                    </a:ext>
                  </a:extLst>
                </a:gridCol>
                <a:gridCol w="1470609">
                  <a:extLst>
                    <a:ext uri="{9D8B030D-6E8A-4147-A177-3AD203B41FA5}">
                      <a16:colId xmlns:a16="http://schemas.microsoft.com/office/drawing/2014/main" val="1719679810"/>
                    </a:ext>
                  </a:extLst>
                </a:gridCol>
                <a:gridCol w="2041771">
                  <a:extLst>
                    <a:ext uri="{9D8B030D-6E8A-4147-A177-3AD203B41FA5}">
                      <a16:colId xmlns:a16="http://schemas.microsoft.com/office/drawing/2014/main" val="438168144"/>
                    </a:ext>
                  </a:extLst>
                </a:gridCol>
                <a:gridCol w="1131648">
                  <a:extLst>
                    <a:ext uri="{9D8B030D-6E8A-4147-A177-3AD203B41FA5}">
                      <a16:colId xmlns:a16="http://schemas.microsoft.com/office/drawing/2014/main" val="225683607"/>
                    </a:ext>
                  </a:extLst>
                </a:gridCol>
              </a:tblGrid>
              <a:tr h="20715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구분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도로 포장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환경 정비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 시설물 정비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보도</a:t>
                      </a:r>
                      <a:r>
                        <a:rPr lang="en-US" altLang="ko-KR" sz="1100" dirty="0" smtClean="0"/>
                        <a:t>·</a:t>
                      </a:r>
                      <a:r>
                        <a:rPr lang="ko-KR" altLang="en-US" sz="1100" dirty="0" smtClean="0"/>
                        <a:t>자전거도로 정비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표지 정비</a:t>
                      </a:r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664704"/>
                  </a:ext>
                </a:extLst>
              </a:tr>
              <a:tr h="24497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건수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13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15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21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6</a:t>
                      </a:r>
                      <a:endParaRPr lang="ko-KR" alt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2</a:t>
                      </a:r>
                      <a:endParaRPr lang="ko-KR" alt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419325"/>
                  </a:ext>
                </a:extLst>
              </a:tr>
            </a:tbl>
          </a:graphicData>
        </a:graphic>
      </p:graphicFrame>
      <p:sp>
        <p:nvSpPr>
          <p:cNvPr id="28" name="모서리가 둥근 직사각형 27"/>
          <p:cNvSpPr/>
          <p:nvPr/>
        </p:nvSpPr>
        <p:spPr>
          <a:xfrm>
            <a:off x="181890" y="1055875"/>
            <a:ext cx="8459636" cy="1873167"/>
          </a:xfrm>
          <a:prstGeom prst="roundRect">
            <a:avLst>
              <a:gd name="adj" fmla="val 1495"/>
            </a:avLst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181890" y="3454181"/>
            <a:ext cx="8459636" cy="1637849"/>
          </a:xfrm>
          <a:prstGeom prst="roundRect">
            <a:avLst>
              <a:gd name="adj" fmla="val 1495"/>
            </a:avLst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829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992055"/>
            <a:ext cx="8459636" cy="1631444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57063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noProof="0" dirty="0" smtClean="0">
                <a:latin typeface="-윤고딕330" pitchFamily="18" charset="-127"/>
                <a:ea typeface="-윤고딕330" pitchFamily="18" charset="-127"/>
              </a:rPr>
              <a:t>20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83662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45695"/>
            <a:ext cx="25233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21280"/>
            <a:ext cx="1027970" cy="459868"/>
          </a:xfrm>
          <a:prstGeom prst="rect">
            <a:avLst/>
          </a:prstGeom>
        </p:spPr>
      </p:pic>
      <p:sp>
        <p:nvSpPr>
          <p:cNvPr id="13" name="모서리가 둥근 직사각형 12"/>
          <p:cNvSpPr/>
          <p:nvPr/>
        </p:nvSpPr>
        <p:spPr>
          <a:xfrm>
            <a:off x="179512" y="614922"/>
            <a:ext cx="8464393" cy="360631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교차로 상습정체 구간 개선</a:t>
            </a:r>
            <a:endParaRPr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79660" y="1013827"/>
            <a:ext cx="8280920" cy="306113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500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sz="1500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개선방안</a:t>
            </a:r>
            <a:endParaRPr lang="ko-KR" altLang="en-US" sz="1500" dirty="0">
              <a:solidFill>
                <a:schemeClr val="tx1"/>
              </a:solidFill>
              <a:latin typeface="+mj-lt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6" name="Text Box 3"/>
          <p:cNvSpPr txBox="1">
            <a:spLocks noChangeArrowheads="1"/>
          </p:cNvSpPr>
          <p:nvPr/>
        </p:nvSpPr>
        <p:spPr bwMode="auto">
          <a:xfrm>
            <a:off x="321350" y="1356080"/>
            <a:ext cx="8064896" cy="553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상습정체 교차로 </a:t>
            </a:r>
            <a:r>
              <a:rPr kumimoji="1" lang="ko-KR" altLang="en-US" sz="1400" b="1" dirty="0" err="1" smtClean="0">
                <a:latin typeface="+mj-lt"/>
              </a:rPr>
              <a:t>기하구조</a:t>
            </a:r>
            <a:r>
              <a:rPr kumimoji="1" lang="ko-KR" altLang="en-US" sz="1400" b="1" dirty="0" smtClean="0">
                <a:latin typeface="+mj-lt"/>
              </a:rPr>
              <a:t> 개선</a:t>
            </a:r>
            <a:r>
              <a:rPr kumimoji="1" lang="en-US" altLang="ko-KR" sz="1400" b="1" dirty="0" smtClean="0">
                <a:latin typeface="+mj-lt"/>
              </a:rPr>
              <a:t>(</a:t>
            </a:r>
            <a:r>
              <a:rPr kumimoji="1" lang="ko-KR" altLang="en-US" sz="1400" b="1" dirty="0" smtClean="0">
                <a:latin typeface="+mj-lt"/>
              </a:rPr>
              <a:t>도로 확장을 통한 우회전 차로 연장 및 신설</a:t>
            </a:r>
            <a:r>
              <a:rPr kumimoji="1" lang="en-US" altLang="ko-KR" sz="1400" b="1" dirty="0" smtClean="0">
                <a:latin typeface="+mj-lt"/>
              </a:rPr>
              <a:t>)</a:t>
            </a:r>
            <a:endParaRPr kumimoji="1" lang="en-US" altLang="ko-KR" sz="1400" b="1" dirty="0">
              <a:latin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ea"/>
              </a:rPr>
              <a:t> 추진 실적 </a:t>
            </a:r>
            <a:r>
              <a:rPr kumimoji="1" lang="en-US" altLang="ko-KR" sz="1400" b="1" dirty="0" smtClean="0">
                <a:latin typeface="+mj-ea"/>
              </a:rPr>
              <a:t>: 2</a:t>
            </a:r>
            <a:r>
              <a:rPr kumimoji="1" lang="ko-KR" altLang="en-US" sz="1400" b="1" dirty="0" smtClean="0">
                <a:latin typeface="+mj-ea"/>
              </a:rPr>
              <a:t>개 지역</a:t>
            </a:r>
            <a:r>
              <a:rPr kumimoji="1" lang="en-US" altLang="ko-KR" sz="1400" b="1" dirty="0" smtClean="0">
                <a:latin typeface="+mj-ea"/>
              </a:rPr>
              <a:t>,</a:t>
            </a:r>
            <a:r>
              <a:rPr kumimoji="1" lang="ko-KR" altLang="en-US" sz="1400" b="1" dirty="0" smtClean="0">
                <a:latin typeface="+mj-ea"/>
              </a:rPr>
              <a:t> </a:t>
            </a:r>
            <a:r>
              <a:rPr kumimoji="1" lang="en-US" altLang="ko-KR" sz="1400" b="1" dirty="0" smtClean="0">
                <a:latin typeface="+mj-ea"/>
              </a:rPr>
              <a:t>2,200</a:t>
            </a:r>
            <a:r>
              <a:rPr kumimoji="1" lang="ko-KR" altLang="en-US" sz="1400" b="1" dirty="0" smtClean="0">
                <a:latin typeface="+mj-ea"/>
              </a:rPr>
              <a:t>백만원</a:t>
            </a:r>
            <a:endParaRPr kumimoji="1" lang="en-US" altLang="ko-KR" sz="1400" b="1" dirty="0" smtClean="0"/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/>
          </p:nvPr>
        </p:nvGraphicFramePr>
        <p:xfrm>
          <a:off x="290086" y="1973821"/>
          <a:ext cx="8302500" cy="6300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78420">
                  <a:extLst>
                    <a:ext uri="{9D8B030D-6E8A-4147-A177-3AD203B41FA5}">
                      <a16:colId xmlns:a16="http://schemas.microsoft.com/office/drawing/2014/main" val="3260410855"/>
                    </a:ext>
                  </a:extLst>
                </a:gridCol>
                <a:gridCol w="4224080">
                  <a:extLst>
                    <a:ext uri="{9D8B030D-6E8A-4147-A177-3AD203B41FA5}">
                      <a16:colId xmlns:a16="http://schemas.microsoft.com/office/drawing/2014/main" val="1163737699"/>
                    </a:ext>
                  </a:extLst>
                </a:gridCol>
              </a:tblGrid>
              <a:tr h="3341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경의로 상습정체 교차로 </a:t>
                      </a:r>
                      <a:r>
                        <a:rPr lang="ko-KR" altLang="en-US" sz="1100" dirty="0" err="1" smtClean="0"/>
                        <a:t>개선공사</a:t>
                      </a:r>
                      <a:endParaRPr lang="ko-KR" altLang="en-US" sz="11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dirty="0" smtClean="0"/>
                        <a:t>산내로 상습정체구간 </a:t>
                      </a:r>
                      <a:r>
                        <a:rPr lang="ko-KR" altLang="en-US" sz="1100" dirty="0" err="1" smtClean="0"/>
                        <a:t>개선공사</a:t>
                      </a:r>
                      <a:endParaRPr lang="ko-KR" altLang="en-US" sz="11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06486369"/>
                  </a:ext>
                </a:extLst>
              </a:tr>
              <a:tr h="29591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1,900</a:t>
                      </a:r>
                      <a:r>
                        <a:rPr lang="ko-KR" altLang="en-US" sz="1100" dirty="0" smtClean="0"/>
                        <a:t>백만원</a:t>
                      </a:r>
                      <a:r>
                        <a:rPr lang="en-US" altLang="ko-KR" sz="1100" dirty="0" smtClean="0"/>
                        <a:t>/8</a:t>
                      </a:r>
                      <a:r>
                        <a:rPr lang="ko-KR" altLang="en-US" sz="1100" dirty="0" smtClean="0"/>
                        <a:t>월 </a:t>
                      </a:r>
                      <a:r>
                        <a:rPr lang="ko-KR" altLang="en-US" sz="1100" dirty="0" err="1" smtClean="0"/>
                        <a:t>완료예정</a:t>
                      </a:r>
                      <a:endParaRPr lang="ko-KR" altLang="en-US" sz="1100" baseline="30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dirty="0" smtClean="0"/>
                        <a:t>300</a:t>
                      </a:r>
                      <a:r>
                        <a:rPr lang="ko-KR" altLang="en-US" sz="1100" dirty="0" smtClean="0"/>
                        <a:t>백만원</a:t>
                      </a:r>
                      <a:r>
                        <a:rPr lang="en-US" altLang="ko-KR" sz="1100" dirty="0" smtClean="0"/>
                        <a:t>/10</a:t>
                      </a:r>
                      <a:r>
                        <a:rPr lang="ko-KR" altLang="en-US" sz="1100" dirty="0" smtClean="0"/>
                        <a:t>월 </a:t>
                      </a:r>
                      <a:r>
                        <a:rPr lang="ko-KR" altLang="en-US" sz="1100" dirty="0" err="1" smtClean="0"/>
                        <a:t>완료예정</a:t>
                      </a:r>
                      <a:endParaRPr lang="ko-KR" altLang="en-US" sz="1100" baseline="30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911119"/>
                  </a:ext>
                </a:extLst>
              </a:tr>
            </a:tbl>
          </a:graphicData>
        </a:graphic>
      </p:graphicFrame>
      <p:sp>
        <p:nvSpPr>
          <p:cNvPr id="18" name="모서리가 둥근 직사각형 17"/>
          <p:cNvSpPr/>
          <p:nvPr/>
        </p:nvSpPr>
        <p:spPr>
          <a:xfrm>
            <a:off x="209139" y="2740532"/>
            <a:ext cx="8430009" cy="351491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4.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안전한 </a:t>
            </a:r>
            <a:r>
              <a:rPr lang="ko-KR" altLang="en-US" sz="2000" b="1" kern="0" spc="-90" dirty="0" err="1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도로구조물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 유지관리</a:t>
            </a:r>
            <a:r>
              <a:rPr lang="en-US" altLang="ko-KR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endParaRPr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grpSp>
        <p:nvGrpSpPr>
          <p:cNvPr id="19" name="그룹 19"/>
          <p:cNvGrpSpPr/>
          <p:nvPr/>
        </p:nvGrpSpPr>
        <p:grpSpPr>
          <a:xfrm>
            <a:off x="300875" y="3156504"/>
            <a:ext cx="8291711" cy="903093"/>
            <a:chOff x="251520" y="1131590"/>
            <a:chExt cx="8291711" cy="1126639"/>
          </a:xfrm>
        </p:grpSpPr>
        <p:sp>
          <p:nvSpPr>
            <p:cNvPr id="20" name="모서리가 둥근 직사각형 19"/>
            <p:cNvSpPr/>
            <p:nvPr/>
          </p:nvSpPr>
          <p:spPr>
            <a:xfrm>
              <a:off x="251520" y="1131590"/>
              <a:ext cx="8280920" cy="411095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16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주기적인 안전점검을 통한 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선제적 </a:t>
              </a:r>
              <a:r>
                <a:rPr lang="ko-KR" altLang="en-US" sz="1600" b="1" dirty="0" err="1">
                  <a:solidFill>
                    <a:schemeClr val="tx1"/>
                  </a:solidFill>
                  <a:latin typeface="+mn-ea"/>
                </a:rPr>
                <a:t>도로구조물</a:t>
              </a:r>
              <a:r>
                <a:rPr lang="ko-KR" altLang="en-US" sz="1600" b="1" dirty="0">
                  <a:solidFill>
                    <a:schemeClr val="tx1"/>
                  </a:solidFill>
                  <a:latin typeface="+mn-ea"/>
                </a:rPr>
                <a:t> 유지관리</a:t>
              </a:r>
              <a:endParaRPr lang="ko-KR" altLang="en-US" sz="14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27" name="Text Box 3"/>
            <p:cNvSpPr txBox="1">
              <a:spLocks noChangeArrowheads="1"/>
            </p:cNvSpPr>
            <p:nvPr/>
          </p:nvSpPr>
          <p:spPr bwMode="auto">
            <a:xfrm>
              <a:off x="445108" y="1493138"/>
              <a:ext cx="8098123" cy="7650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4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endParaRPr kumimoji="1" lang="en-US" altLang="ko-KR" sz="1400" b="1" dirty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400" b="1" dirty="0" smtClean="0">
                  <a:latin typeface="+mj-lt"/>
                </a:rPr>
                <a:t> </a:t>
              </a:r>
              <a:r>
                <a:rPr kumimoji="1" lang="ko-KR" altLang="en-US" sz="1400" b="1" dirty="0"/>
                <a:t>시설물안전법 및 중대재해처벌법 강화 등 안전관리 </a:t>
              </a:r>
              <a:r>
                <a:rPr kumimoji="1" lang="ko-KR" altLang="en-US" sz="1400" b="1" dirty="0" err="1"/>
                <a:t>법률강화</a:t>
              </a:r>
              <a:endParaRPr kumimoji="1" lang="en-US" altLang="ko-KR" sz="1400" b="1" dirty="0"/>
            </a:p>
            <a:p>
              <a:pPr>
                <a:lnSpc>
                  <a:spcPct val="150000"/>
                </a:lnSpc>
              </a:pPr>
              <a:r>
                <a:rPr kumimoji="1" lang="en-US" altLang="ko-KR" sz="1400" b="1" dirty="0" smtClean="0"/>
                <a:t> - </a:t>
              </a:r>
              <a:r>
                <a:rPr kumimoji="1" lang="ko-KR" altLang="en-US" sz="1400" b="1" dirty="0" err="1" smtClean="0"/>
                <a:t>도로구조물</a:t>
              </a:r>
              <a:r>
                <a:rPr kumimoji="1" lang="ko-KR" altLang="en-US" sz="1400" b="1" dirty="0" smtClean="0"/>
                <a:t> </a:t>
              </a:r>
              <a:r>
                <a:rPr kumimoji="1" lang="en-US" altLang="ko-KR" sz="1400" b="1" dirty="0" smtClean="0"/>
                <a:t>166</a:t>
              </a:r>
              <a:r>
                <a:rPr kumimoji="1" lang="ko-KR" altLang="en-US" sz="1400" b="1" dirty="0" smtClean="0"/>
                <a:t>개소에 안전점검 및 </a:t>
              </a:r>
              <a:r>
                <a:rPr kumimoji="1" lang="ko-KR" altLang="en-US" sz="1400" b="1" dirty="0" err="1" smtClean="0"/>
                <a:t>정밀안전점검ㆍ진단을</a:t>
              </a:r>
              <a:r>
                <a:rPr kumimoji="1" lang="ko-KR" altLang="en-US" sz="1400" b="1" dirty="0" smtClean="0"/>
                <a:t> 실시하여 중대시민재해 예방</a:t>
              </a:r>
              <a:endParaRPr lang="en-US" altLang="ko-KR" sz="14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400" b="1" dirty="0" smtClean="0">
                  <a:solidFill>
                    <a:prstClr val="black"/>
                  </a:solidFill>
                  <a:latin typeface="+mj-ea"/>
                </a:rPr>
                <a:t> </a:t>
              </a:r>
              <a:endParaRPr lang="en-US" altLang="ko-KR" sz="1400" b="1" dirty="0" smtClean="0">
                <a:solidFill>
                  <a:prstClr val="black"/>
                </a:solidFill>
              </a:endParaRPr>
            </a:p>
            <a:p>
              <a:pPr>
                <a:lnSpc>
                  <a:spcPct val="150000"/>
                </a:lnSpc>
              </a:pPr>
              <a:endParaRPr kumimoji="1" lang="en-US" altLang="ko-KR" sz="1400" b="1" dirty="0">
                <a:latin typeface="+mj-ea"/>
              </a:endParaRPr>
            </a:p>
          </p:txBody>
        </p:sp>
      </p:grp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493145" y="4497767"/>
            <a:ext cx="8064896" cy="567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>
                <a:latin typeface="+mj-lt"/>
              </a:rPr>
              <a:t> </a:t>
            </a:r>
            <a:r>
              <a:rPr kumimoji="1" lang="ko-KR" altLang="en-US" sz="1400" b="1" dirty="0" smtClean="0"/>
              <a:t>지하차도 </a:t>
            </a:r>
            <a:r>
              <a:rPr kumimoji="1" lang="en-US" altLang="ko-KR" sz="1400" b="1" dirty="0" smtClean="0"/>
              <a:t>6</a:t>
            </a:r>
            <a:r>
              <a:rPr kumimoji="1" lang="ko-KR" altLang="en-US" sz="1400" b="1" dirty="0" smtClean="0"/>
              <a:t>개소 </a:t>
            </a:r>
            <a:r>
              <a:rPr kumimoji="1" lang="ko-KR" altLang="en-US" sz="1400" b="1" dirty="0" err="1" smtClean="0"/>
              <a:t>차단시설</a:t>
            </a:r>
            <a:r>
              <a:rPr kumimoji="1" lang="ko-KR" altLang="en-US" sz="1400" b="1" dirty="0" smtClean="0"/>
              <a:t> </a:t>
            </a:r>
            <a:r>
              <a:rPr kumimoji="1" lang="en-US" altLang="ko-KR" sz="1400" b="1" dirty="0" smtClean="0"/>
              <a:t>11</a:t>
            </a:r>
            <a:r>
              <a:rPr kumimoji="1" lang="ko-KR" altLang="en-US" sz="1400" b="1" dirty="0" smtClean="0"/>
              <a:t>개 설치완료</a:t>
            </a:r>
            <a:r>
              <a:rPr kumimoji="1" lang="en-US" altLang="ko-KR" sz="1400" b="1" dirty="0" smtClean="0"/>
              <a:t>(</a:t>
            </a:r>
            <a:r>
              <a:rPr kumimoji="1" lang="ko-KR" altLang="en-US" sz="1400" b="1" dirty="0" smtClean="0"/>
              <a:t>여름철 침수 및 화재 등 대비</a:t>
            </a:r>
            <a:r>
              <a:rPr kumimoji="1" lang="en-US" altLang="ko-KR" sz="1400" b="1" dirty="0" smtClean="0"/>
              <a:t>)</a:t>
            </a:r>
            <a:endParaRPr kumimoji="1" lang="en-US" altLang="ko-KR" sz="1400" b="1" dirty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 smtClean="0"/>
              <a:t> 교량 </a:t>
            </a:r>
            <a:r>
              <a:rPr kumimoji="1" lang="en-US" altLang="ko-KR" sz="1400" b="1" dirty="0" smtClean="0"/>
              <a:t>11</a:t>
            </a:r>
            <a:r>
              <a:rPr kumimoji="1" lang="ko-KR" altLang="en-US" sz="1400" b="1" dirty="0" smtClean="0"/>
              <a:t>개소 유지관리를 위한 </a:t>
            </a:r>
            <a:r>
              <a:rPr kumimoji="1" lang="ko-KR" altLang="en-US" sz="1400" b="1" dirty="0" err="1"/>
              <a:t>보수ㆍ보강</a:t>
            </a:r>
            <a:r>
              <a:rPr kumimoji="1" lang="ko-KR" altLang="en-US" sz="1400" b="1" dirty="0"/>
              <a:t> </a:t>
            </a:r>
            <a:r>
              <a:rPr kumimoji="1" lang="ko-KR" altLang="en-US" sz="1400" b="1" dirty="0" smtClean="0"/>
              <a:t>공사 추진</a:t>
            </a:r>
            <a:endParaRPr kumimoji="1" lang="en-US" altLang="ko-KR" sz="1400" b="1" dirty="0" smtClean="0"/>
          </a:p>
        </p:txBody>
      </p:sp>
      <p:sp>
        <p:nvSpPr>
          <p:cNvPr id="30" name="모서리가 둥근 직사각형 29"/>
          <p:cNvSpPr/>
          <p:nvPr/>
        </p:nvSpPr>
        <p:spPr>
          <a:xfrm>
            <a:off x="300875" y="4119527"/>
            <a:ext cx="8280920" cy="35586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b="1" dirty="0" smtClean="0">
                <a:solidFill>
                  <a:srgbClr val="0000CC"/>
                </a:solidFill>
                <a:latin typeface="+mn-ea"/>
              </a:rPr>
              <a:t>❙ 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지하차도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차단시설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설치 및 시설물 </a:t>
            </a:r>
            <a:r>
              <a:rPr lang="ko-KR" altLang="en-US" sz="1600" b="1" dirty="0" err="1" smtClean="0">
                <a:solidFill>
                  <a:schemeClr val="tx1"/>
                </a:solidFill>
                <a:latin typeface="+mn-ea"/>
              </a:rPr>
              <a:t>보수보강</a:t>
            </a:r>
            <a:r>
              <a:rPr lang="ko-KR" altLang="en-US" sz="1600" b="1" dirty="0" smtClean="0">
                <a:solidFill>
                  <a:schemeClr val="tx1"/>
                </a:solidFill>
                <a:latin typeface="+mn-ea"/>
              </a:rPr>
              <a:t> 공사</a:t>
            </a:r>
            <a:endParaRPr lang="ko-KR" altLang="en-US" sz="1600" dirty="0">
              <a:solidFill>
                <a:schemeClr val="tx1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179512" y="3123660"/>
            <a:ext cx="8459636" cy="2007248"/>
          </a:xfrm>
          <a:prstGeom prst="roundRect">
            <a:avLst>
              <a:gd name="adj" fmla="val 1495"/>
            </a:avLst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31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179512" y="1059582"/>
            <a:ext cx="8459636" cy="2592288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21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5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지하안전관리체계 확립</a:t>
            </a:r>
            <a:r>
              <a:rPr lang="en-US" altLang="ko-KR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 </a:t>
            </a:r>
            <a:endParaRPr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51520" y="1131592"/>
            <a:ext cx="8280920" cy="2119286"/>
            <a:chOff x="251520" y="1131590"/>
            <a:chExt cx="8280920" cy="1292553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20" y="1131590"/>
              <a:ext cx="8280920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2000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지하안전관리계획을 수립</a:t>
              </a:r>
              <a:r>
                <a:rPr lang="en-US" altLang="ko-KR" sz="1600" b="1" dirty="0" smtClean="0">
                  <a:solidFill>
                    <a:schemeClr val="tx1"/>
                  </a:solidFill>
                  <a:latin typeface="+mn-ea"/>
                </a:rPr>
                <a:t> </a:t>
              </a:r>
              <a:r>
                <a:rPr lang="ko-KR" altLang="en-US" sz="1600" b="1" dirty="0" smtClean="0">
                  <a:solidFill>
                    <a:schemeClr val="tx1"/>
                  </a:solidFill>
                  <a:latin typeface="+mn-ea"/>
                </a:rPr>
                <a:t>시행하여 지하안전관리체계를 확립</a:t>
              </a:r>
              <a:endParaRPr lang="ko-KR" altLang="en-US" sz="1400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45108" y="1652050"/>
              <a:ext cx="8064896" cy="772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지하안전관리에 관한 종합적인 시책으로서 파주시 지하안전관리계획 </a:t>
              </a:r>
              <a:r>
                <a:rPr kumimoji="1" lang="en-US" altLang="ko-KR" sz="1600" b="1" dirty="0" smtClean="0">
                  <a:latin typeface="+mj-lt"/>
                </a:rPr>
                <a:t>2</a:t>
              </a:r>
              <a:r>
                <a:rPr kumimoji="1" lang="ko-KR" altLang="en-US" sz="1600" b="1" dirty="0" smtClean="0">
                  <a:latin typeface="+mj-lt"/>
                </a:rPr>
                <a:t>월 수립 완료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en-US" altLang="ko-KR" sz="1600" b="1" dirty="0" smtClean="0">
                  <a:latin typeface="+mj-lt"/>
                </a:rPr>
                <a:t> </a:t>
              </a:r>
              <a:r>
                <a:rPr kumimoji="1" lang="ko-KR" altLang="en-US" sz="1600" b="1" dirty="0" smtClean="0">
                  <a:latin typeface="+mj-lt"/>
                </a:rPr>
                <a:t>지하개발사업장 현장점검 및 지하시설물 안전관리규정 준수여부 점검 실시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- </a:t>
              </a:r>
              <a:r>
                <a:rPr kumimoji="1" lang="ko-KR" altLang="en-US" sz="1600" b="1" dirty="0" smtClean="0">
                  <a:latin typeface="+mj-lt"/>
                </a:rPr>
                <a:t>지하안전평가 대상사업으로 굴착공사 중인 건설현장 </a:t>
              </a:r>
              <a:r>
                <a:rPr kumimoji="1" lang="en-US" altLang="ko-KR" sz="1600" b="1" dirty="0" smtClean="0">
                  <a:latin typeface="+mj-lt"/>
                </a:rPr>
                <a:t>3</a:t>
              </a:r>
              <a:r>
                <a:rPr kumimoji="1" lang="ko-KR" altLang="en-US" sz="1600" b="1" dirty="0" smtClean="0">
                  <a:latin typeface="+mj-lt"/>
                </a:rPr>
                <a:t>개소 </a:t>
              </a:r>
              <a:r>
                <a:rPr kumimoji="1" lang="en-US" altLang="ko-KR" sz="1600" b="1" dirty="0" smtClean="0">
                  <a:latin typeface="+mj-lt"/>
                </a:rPr>
                <a:t>1</a:t>
              </a:r>
              <a:r>
                <a:rPr kumimoji="1" lang="ko-KR" altLang="en-US" sz="1600" b="1" dirty="0" smtClean="0">
                  <a:latin typeface="+mj-lt"/>
                </a:rPr>
                <a:t>분기 점검 완료</a:t>
              </a:r>
              <a:endParaRPr kumimoji="1" lang="en-US" altLang="ko-KR" sz="1600" b="1" dirty="0" smtClean="0">
                <a:latin typeface="+mj-lt"/>
              </a:endParaRPr>
            </a:p>
            <a:p>
              <a:pPr>
                <a:lnSpc>
                  <a:spcPct val="150000"/>
                </a:lnSpc>
              </a:pPr>
              <a:r>
                <a:rPr kumimoji="1" lang="en-US" altLang="ko-KR" sz="1600" b="1" dirty="0" smtClean="0">
                  <a:latin typeface="+mj-lt"/>
                </a:rPr>
                <a:t> -</a:t>
              </a:r>
              <a:r>
                <a:rPr kumimoji="1" lang="ko-KR" altLang="en-US" sz="1600" b="1" dirty="0" smtClean="0">
                  <a:latin typeface="+mj-lt"/>
                </a:rPr>
                <a:t> 파주시 관내 지하시설물 </a:t>
              </a:r>
              <a:r>
                <a:rPr kumimoji="1" lang="en-US" altLang="ko-KR" sz="1600" b="1" dirty="0" smtClean="0">
                  <a:latin typeface="+mj-lt"/>
                </a:rPr>
                <a:t>7</a:t>
              </a:r>
              <a:r>
                <a:rPr kumimoji="1" lang="ko-KR" altLang="en-US" sz="1600" b="1" dirty="0" smtClean="0">
                  <a:latin typeface="+mj-lt"/>
                </a:rPr>
                <a:t>종</a:t>
              </a:r>
              <a:r>
                <a:rPr kumimoji="1" lang="en-US" altLang="ko-KR" sz="1600" b="1" dirty="0" smtClean="0">
                  <a:latin typeface="+mj-lt"/>
                </a:rPr>
                <a:t>(521.8km)</a:t>
              </a:r>
              <a:r>
                <a:rPr kumimoji="1" lang="ko-KR" altLang="en-US" sz="1600" b="1" dirty="0" smtClean="0">
                  <a:latin typeface="+mj-lt"/>
                </a:rPr>
                <a:t>에 대한</a:t>
              </a:r>
              <a:r>
                <a:rPr kumimoji="1" lang="en-US" altLang="ko-KR" sz="1600" b="1" dirty="0" smtClean="0">
                  <a:latin typeface="+mj-lt"/>
                </a:rPr>
                <a:t> 12</a:t>
              </a:r>
              <a:r>
                <a:rPr kumimoji="1" lang="ko-KR" altLang="en-US" sz="1600" b="1" dirty="0" smtClean="0">
                  <a:latin typeface="+mj-lt"/>
                </a:rPr>
                <a:t>개 기관 </a:t>
              </a:r>
              <a:r>
                <a:rPr kumimoji="1" lang="en-US" altLang="ko-KR" sz="1600" b="1" dirty="0" smtClean="0">
                  <a:latin typeface="+mj-lt"/>
                </a:rPr>
                <a:t>2</a:t>
              </a:r>
              <a:r>
                <a:rPr kumimoji="1" lang="ko-KR" altLang="en-US" sz="1600" b="1" dirty="0" smtClean="0">
                  <a:latin typeface="+mj-lt"/>
                </a:rPr>
                <a:t>분기 점검 추진</a:t>
              </a:r>
              <a:endParaRPr kumimoji="1" lang="en-US" altLang="ko-KR" sz="1200" b="1" dirty="0">
                <a:latin typeface="+mj-ea"/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604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-윤고딕330" pitchFamily="18" charset="-127"/>
                <a:ea typeface="-윤고딕330" pitchFamily="18" charset="-127"/>
              </a:rPr>
              <a:t>22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464393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6</a:t>
            </a:r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깨끗하고 질서 있는 가로환경 조성 </a:t>
            </a:r>
            <a:endParaRPr lang="ko-KR" altLang="en-US" sz="16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03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도로관리사업소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270783" y="2238699"/>
            <a:ext cx="8280920" cy="36004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가로</a:t>
            </a:r>
            <a:r>
              <a:rPr lang="en-US" altLang="ko-KR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·</a:t>
            </a:r>
            <a:r>
              <a:rPr lang="ko-KR" altLang="en-US" dirty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보안등 신설 및 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유지관리</a:t>
            </a:r>
            <a:endParaRPr lang="ko-KR" altLang="en-US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251520" y="1131591"/>
            <a:ext cx="8280920" cy="3754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노점상 및 노상 </a:t>
            </a:r>
            <a:r>
              <a:rPr lang="ko-KR" altLang="en-US" dirty="0" err="1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적치물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 정비</a:t>
            </a:r>
            <a:r>
              <a:rPr lang="en-US" altLang="ko-KR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지도단속</a:t>
            </a:r>
            <a:r>
              <a:rPr lang="en-US" altLang="ko-KR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)</a:t>
            </a:r>
            <a:endParaRPr lang="ko-KR" altLang="en-US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45108" y="1511768"/>
            <a:ext cx="8064896" cy="66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추진내용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: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파주시 전역 도로 내 점포 및 행사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적치 행위 근절을 위한 지도단속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정비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)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err="1" smtClean="0">
                <a:solidFill>
                  <a:prstClr val="black"/>
                </a:solidFill>
                <a:latin typeface="+mj-lt"/>
              </a:rPr>
              <a:t>정비인원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: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자체 인력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3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명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_</a:t>
            </a:r>
            <a:r>
              <a:rPr kumimoji="1" lang="en-US" altLang="ko-KR" sz="1400" dirty="0">
                <a:solidFill>
                  <a:srgbClr val="FF0000"/>
                </a:solidFill>
              </a:rPr>
              <a:t> </a:t>
            </a:r>
            <a:r>
              <a:rPr kumimoji="1" lang="en-US" altLang="ko-KR" sz="1400" dirty="0"/>
              <a:t>’24</a:t>
            </a:r>
            <a:r>
              <a:rPr kumimoji="1" lang="ko-KR" altLang="en-US" sz="1400" dirty="0"/>
              <a:t>년 </a:t>
            </a:r>
            <a:r>
              <a:rPr kumimoji="1" lang="en-US" altLang="ko-KR" sz="1400" dirty="0"/>
              <a:t>3</a:t>
            </a:r>
            <a:r>
              <a:rPr kumimoji="1" lang="ko-KR" altLang="en-US" sz="1400" dirty="0"/>
              <a:t>월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정비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실적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(150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건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)</a:t>
            </a:r>
            <a:endParaRPr lang="en-US" altLang="ko-KR" sz="1400" dirty="0" smtClean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282026" y="3662262"/>
            <a:ext cx="8280920" cy="360040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dirty="0" smtClean="0">
                <a:solidFill>
                  <a:srgbClr val="0000CC"/>
                </a:solidFill>
                <a:latin typeface="HY헤드라인M" pitchFamily="18" charset="-127"/>
                <a:ea typeface="HY헤드라인M" pitchFamily="18" charset="-127"/>
              </a:rPr>
              <a:t>❙</a:t>
            </a:r>
            <a:r>
              <a:rPr lang="en-US" altLang="ko-KR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LED </a:t>
            </a:r>
            <a:r>
              <a:rPr lang="ko-KR" altLang="en-US" dirty="0" smtClean="0">
                <a:solidFill>
                  <a:schemeClr val="tx1"/>
                </a:solidFill>
                <a:latin typeface="HY헤드라인M" pitchFamily="18" charset="-127"/>
                <a:ea typeface="HY헤드라인M" pitchFamily="18" charset="-127"/>
              </a:rPr>
              <a:t>가로등 교체</a:t>
            </a:r>
            <a:endParaRPr lang="ko-KR" altLang="en-US" sz="1600" b="1" dirty="0">
              <a:solidFill>
                <a:schemeClr val="tx1"/>
              </a:solidFill>
              <a:ea typeface="HY헤드라인M" pitchFamily="18" charset="-127"/>
              <a:cs typeface="Arial" panose="020B0604020202020204" pitchFamily="34" charset="0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23" name="Text Box 3"/>
          <p:cNvSpPr txBox="1">
            <a:spLocks noChangeArrowheads="1"/>
          </p:cNvSpPr>
          <p:nvPr/>
        </p:nvSpPr>
        <p:spPr bwMode="auto">
          <a:xfrm>
            <a:off x="445108" y="2598739"/>
            <a:ext cx="8064896" cy="1005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ko-KR" altLang="en-US" sz="1400" b="1" dirty="0" smtClean="0">
                <a:latin typeface="+mj-lt"/>
              </a:rPr>
              <a:t>대      상 </a:t>
            </a:r>
            <a:r>
              <a:rPr kumimoji="1" lang="en-US" altLang="ko-KR" sz="1400" b="1" dirty="0" smtClean="0">
                <a:latin typeface="+mj-lt"/>
              </a:rPr>
              <a:t>: </a:t>
            </a:r>
            <a:r>
              <a:rPr kumimoji="1" lang="en-US" altLang="ko-KR" sz="1400" dirty="0" smtClean="0">
                <a:latin typeface="+mj-lt"/>
              </a:rPr>
              <a:t>60,920</a:t>
            </a:r>
            <a:r>
              <a:rPr kumimoji="1" lang="ko-KR" altLang="en-US" sz="1400" dirty="0" smtClean="0">
                <a:latin typeface="+mj-lt"/>
              </a:rPr>
              <a:t>등</a:t>
            </a:r>
            <a:r>
              <a:rPr kumimoji="1" lang="en-US" altLang="ko-KR" sz="1400" dirty="0" smtClean="0">
                <a:latin typeface="+mj-lt"/>
              </a:rPr>
              <a:t>(</a:t>
            </a:r>
            <a:r>
              <a:rPr kumimoji="1" lang="ko-KR" altLang="en-US" sz="1400" dirty="0" smtClean="0">
                <a:latin typeface="+mj-lt"/>
              </a:rPr>
              <a:t>가로등 </a:t>
            </a:r>
            <a:r>
              <a:rPr kumimoji="1" lang="en-US" altLang="ko-KR" sz="1400" dirty="0" smtClean="0">
                <a:latin typeface="+mj-lt"/>
              </a:rPr>
              <a:t>27,290 / </a:t>
            </a:r>
            <a:r>
              <a:rPr kumimoji="1" lang="ko-KR" altLang="en-US" sz="1400" dirty="0" smtClean="0">
                <a:latin typeface="+mj-lt"/>
              </a:rPr>
              <a:t>보안등 </a:t>
            </a:r>
            <a:r>
              <a:rPr kumimoji="1" lang="en-US" altLang="ko-KR" sz="1400" dirty="0" smtClean="0">
                <a:latin typeface="+mj-lt"/>
              </a:rPr>
              <a:t>20,839 / </a:t>
            </a:r>
            <a:r>
              <a:rPr kumimoji="1" lang="ko-KR" altLang="en-US" sz="1400" dirty="0" err="1" smtClean="0">
                <a:latin typeface="+mj-lt"/>
              </a:rPr>
              <a:t>터널등</a:t>
            </a:r>
            <a:r>
              <a:rPr kumimoji="1" lang="ko-KR" altLang="en-US" sz="1400" dirty="0" smtClean="0">
                <a:latin typeface="+mj-lt"/>
              </a:rPr>
              <a:t> </a:t>
            </a:r>
            <a:r>
              <a:rPr kumimoji="1" lang="en-US" altLang="ko-KR" sz="1400" dirty="0" smtClean="0">
                <a:latin typeface="+mj-lt"/>
              </a:rPr>
              <a:t>12,791)</a:t>
            </a:r>
            <a:endParaRPr kumimoji="1" lang="en-US" altLang="ko-KR" sz="1400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내      용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: (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신설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500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등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_375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백만원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유지관리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연간 단가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_6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개 권역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841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백만원</a:t>
            </a:r>
            <a:endParaRPr kumimoji="1" lang="en-US" altLang="ko-KR" sz="1400" dirty="0" smtClean="0">
              <a:solidFill>
                <a:prstClr val="black"/>
              </a:solidFill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/>
              <a:t>추진실적</a:t>
            </a:r>
            <a:r>
              <a:rPr kumimoji="1" lang="en-US" altLang="ko-KR" sz="1400" baseline="30000" dirty="0"/>
              <a:t> (‘24</a:t>
            </a:r>
            <a:r>
              <a:rPr kumimoji="1" lang="ko-KR" altLang="en-US" sz="1400" baseline="30000" dirty="0"/>
              <a:t>년 </a:t>
            </a:r>
            <a:r>
              <a:rPr kumimoji="1" lang="en-US" altLang="ko-KR" sz="1400" baseline="30000" dirty="0"/>
              <a:t>3</a:t>
            </a:r>
            <a:r>
              <a:rPr kumimoji="1" lang="ko-KR" altLang="en-US" sz="1400" baseline="30000" dirty="0" err="1"/>
              <a:t>월기준</a:t>
            </a:r>
            <a:r>
              <a:rPr kumimoji="1" lang="en-US" altLang="ko-KR" sz="1400" baseline="30000" dirty="0"/>
              <a:t>)</a:t>
            </a:r>
            <a:r>
              <a:rPr kumimoji="1" lang="ko-KR" altLang="en-US" sz="1400" b="1" dirty="0"/>
              <a:t> </a:t>
            </a:r>
            <a:r>
              <a:rPr kumimoji="1" lang="en-US" altLang="ko-KR" sz="1400" b="1" dirty="0"/>
              <a:t>: (</a:t>
            </a:r>
            <a:r>
              <a:rPr kumimoji="1" lang="ko-KR" altLang="en-US" sz="1400" b="1" dirty="0"/>
              <a:t>신설</a:t>
            </a:r>
            <a:r>
              <a:rPr kumimoji="1" lang="en-US" altLang="ko-KR" sz="1400" b="1" dirty="0"/>
              <a:t>) 162</a:t>
            </a:r>
            <a:r>
              <a:rPr kumimoji="1" lang="ko-KR" altLang="en-US" sz="1400" dirty="0"/>
              <a:t>등</a:t>
            </a:r>
            <a:r>
              <a:rPr kumimoji="1" lang="en-US" altLang="ko-KR" sz="1400" dirty="0"/>
              <a:t>, </a:t>
            </a:r>
            <a:r>
              <a:rPr kumimoji="1" lang="en-US" altLang="ko-KR" sz="1400" b="1" dirty="0"/>
              <a:t>(</a:t>
            </a:r>
            <a:r>
              <a:rPr kumimoji="1" lang="ko-KR" altLang="en-US" sz="1400" b="1" dirty="0"/>
              <a:t>유지관리</a:t>
            </a:r>
            <a:r>
              <a:rPr kumimoji="1" lang="en-US" altLang="ko-KR" sz="1400" b="1" dirty="0"/>
              <a:t>) </a:t>
            </a:r>
            <a:r>
              <a:rPr kumimoji="1" lang="en-US" altLang="ko-KR" sz="1400" dirty="0"/>
              <a:t>LED </a:t>
            </a:r>
            <a:r>
              <a:rPr kumimoji="1" lang="ko-KR" altLang="en-US" sz="1400" dirty="0"/>
              <a:t>조명 교체 </a:t>
            </a:r>
            <a:r>
              <a:rPr kumimoji="1" lang="en-US" altLang="ko-KR" sz="1400" dirty="0"/>
              <a:t>231</a:t>
            </a:r>
            <a:r>
              <a:rPr kumimoji="1" lang="ko-KR" altLang="en-US" sz="1400" dirty="0"/>
              <a:t>등</a:t>
            </a:r>
            <a:r>
              <a:rPr kumimoji="1" lang="en-US" altLang="ko-KR" sz="1400" dirty="0"/>
              <a:t>, </a:t>
            </a:r>
            <a:r>
              <a:rPr kumimoji="1" lang="ko-KR" altLang="en-US" sz="1400" dirty="0"/>
              <a:t>고장 민원 처리 </a:t>
            </a:r>
            <a:r>
              <a:rPr kumimoji="1" lang="en-US" altLang="ko-KR" sz="1400" dirty="0"/>
              <a:t>1,110</a:t>
            </a:r>
            <a:r>
              <a:rPr kumimoji="1" lang="ko-KR" altLang="en-US" sz="1400" dirty="0"/>
              <a:t>건</a:t>
            </a:r>
            <a:endParaRPr lang="en-US" altLang="ko-KR" sz="1400" baseline="30000" dirty="0"/>
          </a:p>
        </p:txBody>
      </p:sp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45108" y="4022302"/>
            <a:ext cx="8064896" cy="1005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400" b="1" dirty="0">
                <a:latin typeface="+mj-lt"/>
              </a:rPr>
              <a:t> </a:t>
            </a:r>
            <a:r>
              <a:rPr kumimoji="1" lang="ko-KR" altLang="en-US" sz="1400" b="1" dirty="0" smtClean="0">
                <a:latin typeface="+mj-lt"/>
              </a:rPr>
              <a:t>내      용 </a:t>
            </a:r>
            <a:r>
              <a:rPr kumimoji="1" lang="en-US" altLang="ko-KR" sz="1400" b="1" dirty="0" smtClean="0">
                <a:latin typeface="+mj-lt"/>
              </a:rPr>
              <a:t>: </a:t>
            </a:r>
            <a:r>
              <a:rPr kumimoji="1" lang="ko-KR" altLang="en-US" sz="1400" dirty="0" smtClean="0">
                <a:latin typeface="+mj-lt"/>
              </a:rPr>
              <a:t>노후 가로등을 </a:t>
            </a:r>
            <a:r>
              <a:rPr kumimoji="1" lang="en-US" altLang="ko-KR" sz="1400" dirty="0" smtClean="0">
                <a:latin typeface="+mj-lt"/>
              </a:rPr>
              <a:t>LED</a:t>
            </a:r>
            <a:r>
              <a:rPr kumimoji="1" lang="ko-KR" altLang="en-US" sz="1400" dirty="0" smtClean="0">
                <a:latin typeface="+mj-lt"/>
              </a:rPr>
              <a:t>등으로 교체</a:t>
            </a:r>
            <a:r>
              <a:rPr kumimoji="1" lang="en-US" altLang="ko-KR" sz="1400" dirty="0" smtClean="0">
                <a:latin typeface="+mj-lt"/>
              </a:rPr>
              <a:t>, </a:t>
            </a:r>
            <a:r>
              <a:rPr kumimoji="1" lang="ko-KR" altLang="en-US" sz="1400" dirty="0" smtClean="0">
                <a:latin typeface="+mj-lt"/>
              </a:rPr>
              <a:t>선로 및 분전함 정비 등</a:t>
            </a:r>
            <a:endParaRPr kumimoji="1" lang="en-US" altLang="ko-KR" sz="1400" dirty="0"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사업규모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: (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예산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2,946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백만원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전액 시비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), 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(</a:t>
            </a:r>
            <a:r>
              <a:rPr kumimoji="1" lang="ko-KR" altLang="en-US" sz="1400" b="1" dirty="0" smtClean="0">
                <a:solidFill>
                  <a:prstClr val="black"/>
                </a:solidFill>
              </a:rPr>
              <a:t>사업대상</a:t>
            </a:r>
            <a:r>
              <a:rPr kumimoji="1" lang="en-US" altLang="ko-KR" sz="1400" b="1" dirty="0" smtClean="0">
                <a:solidFill>
                  <a:prstClr val="black"/>
                </a:solidFill>
              </a:rPr>
              <a:t>) </a:t>
            </a:r>
            <a:r>
              <a:rPr kumimoji="1" lang="ko-KR" altLang="en-US" sz="1400" dirty="0" err="1" smtClean="0">
                <a:solidFill>
                  <a:prstClr val="black"/>
                </a:solidFill>
              </a:rPr>
              <a:t>장월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IC~</a:t>
            </a:r>
            <a:r>
              <a:rPr kumimoji="1" lang="ko-KR" altLang="en-US" sz="1400" dirty="0" err="1" smtClean="0">
                <a:solidFill>
                  <a:prstClr val="black"/>
                </a:solidFill>
              </a:rPr>
              <a:t>삽다리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 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IC 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구간 등 </a:t>
            </a:r>
            <a:r>
              <a:rPr kumimoji="1" lang="en-US" altLang="ko-KR" sz="1400" dirty="0" smtClean="0">
                <a:solidFill>
                  <a:prstClr val="black"/>
                </a:solidFill>
              </a:rPr>
              <a:t>5</a:t>
            </a:r>
            <a:r>
              <a:rPr kumimoji="1" lang="ko-KR" altLang="en-US" sz="1400" dirty="0" smtClean="0">
                <a:solidFill>
                  <a:prstClr val="black"/>
                </a:solidFill>
              </a:rPr>
              <a:t>개소</a:t>
            </a:r>
            <a:endParaRPr kumimoji="1" lang="en-US" altLang="ko-KR" sz="1400" dirty="0" smtClean="0">
              <a:solidFill>
                <a:prstClr val="black"/>
              </a:solidFill>
              <a:latin typeface="+mj-lt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400" b="1" dirty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추진실적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: (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착공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3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월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, 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현재 </a:t>
            </a:r>
            <a:r>
              <a:rPr kumimoji="1" lang="ko-KR" altLang="en-US" sz="1400" dirty="0" err="1" smtClean="0">
                <a:solidFill>
                  <a:prstClr val="black"/>
                </a:solidFill>
                <a:latin typeface="+mj-lt"/>
              </a:rPr>
              <a:t>공정률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 약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30%,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 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(</a:t>
            </a:r>
            <a:r>
              <a:rPr kumimoji="1" lang="ko-KR" altLang="en-US" sz="1400" b="1" dirty="0" smtClean="0">
                <a:solidFill>
                  <a:prstClr val="black"/>
                </a:solidFill>
                <a:latin typeface="+mj-lt"/>
              </a:rPr>
              <a:t>준공</a:t>
            </a:r>
            <a:r>
              <a:rPr kumimoji="1" lang="en-US" altLang="ko-KR" sz="1400" b="1" dirty="0" smtClean="0">
                <a:solidFill>
                  <a:prstClr val="black"/>
                </a:solidFill>
                <a:latin typeface="+mj-lt"/>
              </a:rPr>
              <a:t>) </a:t>
            </a:r>
            <a:r>
              <a:rPr kumimoji="1" lang="en-US" altLang="ko-KR" sz="1400" dirty="0" smtClean="0">
                <a:solidFill>
                  <a:prstClr val="black"/>
                </a:solidFill>
                <a:latin typeface="+mj-lt"/>
              </a:rPr>
              <a:t>9</a:t>
            </a:r>
            <a:r>
              <a:rPr kumimoji="1" lang="ko-KR" altLang="en-US" sz="1400" dirty="0" smtClean="0">
                <a:solidFill>
                  <a:prstClr val="black"/>
                </a:solidFill>
                <a:latin typeface="+mj-lt"/>
              </a:rPr>
              <a:t>월 예정 </a:t>
            </a:r>
            <a:endParaRPr lang="en-US" altLang="ko-KR" sz="1400" dirty="0" smtClean="0">
              <a:solidFill>
                <a:prstClr val="black"/>
              </a:solidFill>
              <a:latin typeface="+mj-lt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181890" y="1055875"/>
            <a:ext cx="8459636" cy="4036155"/>
          </a:xfrm>
          <a:prstGeom prst="roundRect">
            <a:avLst>
              <a:gd name="adj" fmla="val 1495"/>
            </a:avLst>
          </a:prstGeom>
          <a:noFill/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11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17437" y="1115418"/>
            <a:ext cx="8687128" cy="389117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712968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1. </a:t>
            </a:r>
            <a:r>
              <a:rPr lang="ko-KR" altLang="en-US" sz="2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시민 만족 차량 민원 서비스 제공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차량등록사업소</a:t>
            </a:r>
            <a:endParaRPr lang="ko-KR" altLang="en-US" dirty="0">
              <a:solidFill>
                <a:schemeClr val="tx2"/>
              </a:solidFill>
              <a:latin typeface="HY견고딕" pitchFamily="18" charset="-127"/>
              <a:ea typeface="HY견고딕" pitchFamily="18" charset="-127"/>
            </a:endParaRPr>
          </a:p>
        </p:txBody>
      </p:sp>
      <p:grpSp>
        <p:nvGrpSpPr>
          <p:cNvPr id="2" name="그룹 19"/>
          <p:cNvGrpSpPr/>
          <p:nvPr/>
        </p:nvGrpSpPr>
        <p:grpSpPr>
          <a:xfrm>
            <a:off x="296756" y="1160035"/>
            <a:ext cx="8451707" cy="879197"/>
            <a:chOff x="251519" y="1131590"/>
            <a:chExt cx="8451707" cy="997747"/>
          </a:xfrm>
        </p:grpSpPr>
        <p:sp>
          <p:nvSpPr>
            <p:cNvPr id="10" name="모서리가 둥근 직사각형 9"/>
            <p:cNvSpPr/>
            <p:nvPr/>
          </p:nvSpPr>
          <p:spPr>
            <a:xfrm>
              <a:off x="251519" y="1131590"/>
              <a:ext cx="8451707" cy="432048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b="1" dirty="0" smtClean="0">
                  <a:solidFill>
                    <a:srgbClr val="0000CC"/>
                  </a:solidFill>
                  <a:latin typeface="+mn-ea"/>
                </a:rPr>
                <a:t>❙</a:t>
              </a:r>
              <a:r>
                <a:rPr lang="ko-KR" altLang="en-US" sz="1900" b="1" dirty="0" smtClean="0">
                  <a:solidFill>
                    <a:srgbClr val="002060"/>
                  </a:solidFill>
                  <a:latin typeface="+mn-ea"/>
                </a:rPr>
                <a:t>차량 등록 및 민원처리 현황</a:t>
              </a:r>
              <a:endPara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  <a:cs typeface="Arial" panose="020B0604020202020204" pitchFamily="34" charset="0"/>
              </a:endParaRPr>
            </a:p>
          </p:txBody>
        </p:sp>
        <p:sp>
          <p:nvSpPr>
            <p:cNvPr id="18" name="Text Box 3"/>
            <p:cNvSpPr txBox="1">
              <a:spLocks noChangeArrowheads="1"/>
            </p:cNvSpPr>
            <p:nvPr/>
          </p:nvSpPr>
          <p:spPr bwMode="auto">
            <a:xfrm>
              <a:off x="407710" y="1911915"/>
              <a:ext cx="8064896" cy="2174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>
                <a:lnSpc>
                  <a:spcPct val="150000"/>
                </a:lnSpc>
                <a:buFont typeface="Wingdings" pitchFamily="2" charset="2"/>
                <a:buChar char="§"/>
              </a:pPr>
              <a:r>
                <a:rPr kumimoji="1" lang="ko-KR" altLang="en-US" sz="1600" b="1" dirty="0" smtClean="0">
                  <a:latin typeface="+mj-lt"/>
                </a:rPr>
                <a:t> 자동차 건설기계 이륜자동차 등록 현황                                     </a:t>
              </a:r>
              <a:r>
                <a:rPr kumimoji="1" lang="en-US" altLang="ko-KR" sz="1000" smtClean="0">
                  <a:latin typeface="+mj-lt"/>
                </a:rPr>
                <a:t>(2024.3.31</a:t>
              </a:r>
              <a:r>
                <a:rPr kumimoji="1" lang="en-US" altLang="ko-KR" sz="1000" dirty="0" smtClean="0">
                  <a:latin typeface="+mj-lt"/>
                </a:rPr>
                <a:t>. </a:t>
              </a:r>
              <a:r>
                <a:rPr kumimoji="1" lang="ko-KR" altLang="en-US" sz="1000" dirty="0" smtClean="0">
                  <a:latin typeface="+mj-lt"/>
                </a:rPr>
                <a:t>기준 </a:t>
              </a:r>
              <a:r>
                <a:rPr kumimoji="1" lang="en-US" altLang="ko-KR" sz="1000" dirty="0" smtClean="0">
                  <a:latin typeface="+mj-lt"/>
                </a:rPr>
                <a:t>/ </a:t>
              </a:r>
              <a:r>
                <a:rPr kumimoji="1" lang="ko-KR" altLang="en-US" sz="1000" dirty="0" smtClean="0">
                  <a:latin typeface="+mj-lt"/>
                </a:rPr>
                <a:t>단위 </a:t>
              </a:r>
              <a:r>
                <a:rPr kumimoji="1" lang="en-US" altLang="ko-KR" sz="1000" dirty="0" smtClean="0">
                  <a:latin typeface="+mj-lt"/>
                </a:rPr>
                <a:t>: </a:t>
              </a:r>
              <a:r>
                <a:rPr kumimoji="1" lang="ko-KR" altLang="en-US" sz="1000" dirty="0" smtClean="0">
                  <a:latin typeface="+mj-lt"/>
                </a:rPr>
                <a:t>대</a:t>
              </a:r>
              <a:r>
                <a:rPr kumimoji="1" lang="en-US" altLang="ko-KR" sz="1000" dirty="0" smtClean="0">
                  <a:latin typeface="+mj-lt"/>
                </a:rPr>
                <a:t>,</a:t>
              </a:r>
              <a:r>
                <a:rPr kumimoji="1" lang="ko-KR" altLang="en-US" sz="1000" dirty="0" smtClean="0">
                  <a:latin typeface="+mj-lt"/>
                </a:rPr>
                <a:t>건</a:t>
              </a:r>
              <a:r>
                <a:rPr kumimoji="1" lang="en-US" altLang="ko-KR" sz="1000" dirty="0" smtClean="0">
                  <a:latin typeface="+mj-lt"/>
                </a:rPr>
                <a:t>)</a:t>
              </a:r>
            </a:p>
            <a:p>
              <a:pPr>
                <a:lnSpc>
                  <a:spcPct val="150000"/>
                </a:lnSpc>
              </a:pPr>
              <a:endParaRPr kumimoji="1" lang="en-US" altLang="ko-KR" sz="1600" b="1" dirty="0" smtClean="0">
                <a:latin typeface="+mj-lt"/>
              </a:endParaRPr>
            </a:p>
          </p:txBody>
        </p:sp>
      </p:grp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42388" y="3798650"/>
            <a:ext cx="8064896" cy="1192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주 </a:t>
            </a:r>
            <a:r>
              <a:rPr kumimoji="1" lang="en-US" altLang="ko-KR" sz="1600" b="1" dirty="0" smtClean="0"/>
              <a:t>1</a:t>
            </a:r>
            <a:r>
              <a:rPr kumimoji="1" lang="ko-KR" altLang="en-US" sz="1600" b="1" dirty="0" smtClean="0"/>
              <a:t>회 야간 단속 및 주민 불편 신고 사항 수시 단속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</a:pPr>
            <a:r>
              <a:rPr kumimoji="1" lang="en-US" altLang="ko-KR" sz="1600" b="1" dirty="0"/>
              <a:t>  - </a:t>
            </a:r>
            <a:r>
              <a:rPr kumimoji="1" lang="ko-KR" altLang="en-US" sz="1600" b="1" dirty="0" err="1"/>
              <a:t>예고장</a:t>
            </a:r>
            <a:r>
              <a:rPr kumimoji="1" lang="ko-KR" altLang="en-US" sz="1600" b="1" dirty="0"/>
              <a:t> 부착 및 이동 주기 계도</a:t>
            </a:r>
            <a:r>
              <a:rPr kumimoji="1" lang="en-US" altLang="ko-KR" sz="1600" b="1" dirty="0"/>
              <a:t>, </a:t>
            </a:r>
            <a:r>
              <a:rPr kumimoji="1" lang="ko-KR" altLang="en-US" sz="1600" b="1" dirty="0" smtClean="0"/>
              <a:t>반복 위반 시 </a:t>
            </a:r>
            <a:r>
              <a:rPr kumimoji="1" lang="ko-KR" altLang="en-US" sz="1600" b="1" dirty="0"/>
              <a:t>과태료 부과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en-US" altLang="ko-KR" sz="1600" b="1" dirty="0"/>
              <a:t> </a:t>
            </a:r>
            <a:r>
              <a:rPr kumimoji="1" lang="ko-KR" altLang="en-US" sz="1600" b="1" dirty="0" smtClean="0"/>
              <a:t>단속 실적 </a:t>
            </a:r>
            <a:r>
              <a:rPr kumimoji="1" lang="en-US" altLang="ko-KR" sz="1100" b="1" dirty="0" smtClean="0"/>
              <a:t>(2024.3.31. </a:t>
            </a:r>
            <a:r>
              <a:rPr kumimoji="1" lang="ko-KR" altLang="en-US" sz="1100" b="1" dirty="0" smtClean="0"/>
              <a:t>기준</a:t>
            </a:r>
            <a:r>
              <a:rPr kumimoji="1" lang="en-US" altLang="ko-KR" sz="1100" b="1" dirty="0" smtClean="0"/>
              <a:t>)</a:t>
            </a:r>
          </a:p>
          <a:p>
            <a:pPr>
              <a:lnSpc>
                <a:spcPct val="150000"/>
              </a:lnSpc>
            </a:pPr>
            <a:r>
              <a:rPr kumimoji="1" lang="en-US" altLang="ko-KR" sz="1600" b="1" dirty="0" smtClean="0"/>
              <a:t>  - </a:t>
            </a:r>
            <a:r>
              <a:rPr kumimoji="1" lang="ko-KR" altLang="en-US" sz="1600" b="1" dirty="0" err="1" smtClean="0"/>
              <a:t>단속횟수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25</a:t>
            </a:r>
            <a:r>
              <a:rPr kumimoji="1" lang="ko-KR" altLang="en-US" sz="1600" b="1" dirty="0" smtClean="0"/>
              <a:t>회 </a:t>
            </a:r>
            <a:r>
              <a:rPr kumimoji="1" lang="en-US" altLang="ko-KR" sz="1600" b="1" dirty="0" smtClean="0"/>
              <a:t>/ </a:t>
            </a:r>
            <a:r>
              <a:rPr kumimoji="1" lang="ko-KR" altLang="en-US" sz="1600" b="1" dirty="0" err="1" smtClean="0"/>
              <a:t>적발건수</a:t>
            </a:r>
            <a:r>
              <a:rPr kumimoji="1" lang="ko-KR" altLang="en-US" sz="1600" b="1" dirty="0" smtClean="0"/>
              <a:t> 및 </a:t>
            </a:r>
            <a:r>
              <a:rPr kumimoji="1" lang="ko-KR" altLang="en-US" sz="1600" b="1" dirty="0" err="1" smtClean="0"/>
              <a:t>이동조치</a:t>
            </a:r>
            <a:r>
              <a:rPr kumimoji="1" lang="ko-KR" altLang="en-US" sz="1600" b="1" dirty="0" smtClean="0"/>
              <a:t> </a:t>
            </a:r>
            <a:r>
              <a:rPr kumimoji="1" lang="en-US" altLang="ko-KR" sz="1600" b="1" dirty="0" smtClean="0"/>
              <a:t>44</a:t>
            </a:r>
            <a:r>
              <a:rPr kumimoji="1" lang="ko-KR" altLang="en-US" sz="1600" b="1" dirty="0" smtClean="0"/>
              <a:t>건</a:t>
            </a:r>
            <a:endParaRPr kumimoji="1" lang="en-US" altLang="ko-KR" sz="1600" b="1" dirty="0" smtClean="0"/>
          </a:p>
          <a:p>
            <a:pPr>
              <a:lnSpc>
                <a:spcPct val="150000"/>
              </a:lnSpc>
            </a:pPr>
            <a:endParaRPr kumimoji="1" lang="en-US" altLang="ko-KR" sz="1600" b="1" dirty="0" smtClean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/>
          </p:nvPr>
        </p:nvGraphicFramePr>
        <p:xfrm>
          <a:off x="683568" y="1981946"/>
          <a:ext cx="7955580" cy="91440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591116">
                  <a:extLst>
                    <a:ext uri="{9D8B030D-6E8A-4147-A177-3AD203B41FA5}">
                      <a16:colId xmlns:a16="http://schemas.microsoft.com/office/drawing/2014/main" val="3751305807"/>
                    </a:ext>
                  </a:extLst>
                </a:gridCol>
                <a:gridCol w="1591116">
                  <a:extLst>
                    <a:ext uri="{9D8B030D-6E8A-4147-A177-3AD203B41FA5}">
                      <a16:colId xmlns:a16="http://schemas.microsoft.com/office/drawing/2014/main" val="1280915020"/>
                    </a:ext>
                  </a:extLst>
                </a:gridCol>
                <a:gridCol w="1591116">
                  <a:extLst>
                    <a:ext uri="{9D8B030D-6E8A-4147-A177-3AD203B41FA5}">
                      <a16:colId xmlns:a16="http://schemas.microsoft.com/office/drawing/2014/main" val="1845575261"/>
                    </a:ext>
                  </a:extLst>
                </a:gridCol>
                <a:gridCol w="1591116">
                  <a:extLst>
                    <a:ext uri="{9D8B030D-6E8A-4147-A177-3AD203B41FA5}">
                      <a16:colId xmlns:a16="http://schemas.microsoft.com/office/drawing/2014/main" val="3739964081"/>
                    </a:ext>
                  </a:extLst>
                </a:gridCol>
                <a:gridCol w="1591116">
                  <a:extLst>
                    <a:ext uri="{9D8B030D-6E8A-4147-A177-3AD203B41FA5}">
                      <a16:colId xmlns:a16="http://schemas.microsoft.com/office/drawing/2014/main" val="1662708256"/>
                    </a:ext>
                  </a:extLst>
                </a:gridCol>
              </a:tblGrid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구분</a:t>
                      </a:r>
                      <a:endParaRPr lang="en-US" altLang="ko-KR" sz="1400" smtClean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계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자동차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건설기계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>
                          <a:solidFill>
                            <a:schemeClr val="bg1"/>
                          </a:solidFill>
                        </a:rPr>
                        <a:t>이륜자동차</a:t>
                      </a:r>
                      <a:endParaRPr lang="ko-KR" altLang="en-US" sz="140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84361717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tx1"/>
                          </a:solidFill>
                        </a:rPr>
                        <a:t>등록 현황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282,370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258,707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5,733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17,930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02802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chemeClr val="tx1"/>
                          </a:solidFill>
                        </a:rPr>
                        <a:t>민원처리 현황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885,081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857,407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13,771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13,903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0915838"/>
                  </a:ext>
                </a:extLst>
              </a:tr>
            </a:tbl>
          </a:graphicData>
        </a:graphic>
      </p:graphicFrame>
      <p:sp>
        <p:nvSpPr>
          <p:cNvPr id="15" name="슬라이드 번호 개체 틀 5"/>
          <p:cNvSpPr txBox="1">
            <a:spLocks/>
          </p:cNvSpPr>
          <p:nvPr/>
        </p:nvSpPr>
        <p:spPr>
          <a:xfrm>
            <a:off x="7010400" y="4871648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23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sp>
        <p:nvSpPr>
          <p:cNvPr id="19" name="모서리가 둥근 직사각형 18"/>
          <p:cNvSpPr/>
          <p:nvPr/>
        </p:nvSpPr>
        <p:spPr>
          <a:xfrm>
            <a:off x="321350" y="3039399"/>
            <a:ext cx="8451707" cy="39561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b="1" dirty="0" smtClean="0">
                <a:solidFill>
                  <a:srgbClr val="002060"/>
                </a:solidFill>
                <a:latin typeface="+mn-ea"/>
              </a:rPr>
              <a:t>건설기계 불법 주기 민원 처리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087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89904" y="1083753"/>
            <a:ext cx="8697198" cy="3812839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1100" b="1" dirty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 구분</a:t>
            </a:r>
          </a:p>
          <a:p>
            <a:pPr fontAlgn="t"/>
            <a:endParaRPr lang="ko-KR" altLang="ko-KR" dirty="0" smtClean="0"/>
          </a:p>
          <a:p>
            <a:pPr fontAlgn="t"/>
            <a:r>
              <a:rPr lang="ko-KR" altLang="ko-KR" b="1" dirty="0" smtClean="0"/>
              <a:t>구분</a:t>
            </a:r>
            <a:endParaRPr lang="ko-KR" altLang="ko-KR" dirty="0"/>
          </a:p>
          <a:p>
            <a:pPr fontAlgn="t"/>
            <a:r>
              <a:rPr lang="ko-KR" altLang="ko-KR" b="1" dirty="0"/>
              <a:t>무단방치</a:t>
            </a:r>
            <a:r>
              <a:rPr lang="en-US" altLang="ko-KR" b="1" dirty="0"/>
              <a:t>(</a:t>
            </a:r>
            <a:r>
              <a:rPr lang="ko-KR" altLang="ko-KR" b="1" dirty="0"/>
              <a:t>행정처리</a:t>
            </a:r>
            <a:r>
              <a:rPr lang="en-US" altLang="ko-KR" b="1" dirty="0"/>
              <a:t>)</a:t>
            </a:r>
            <a:endParaRPr lang="ko-KR" altLang="ko-KR" dirty="0"/>
          </a:p>
          <a:p>
            <a:pPr fontAlgn="t"/>
            <a:r>
              <a:rPr lang="ko-KR" altLang="ko-KR" b="1" dirty="0" smtClean="0"/>
              <a:t>초과</a:t>
            </a:r>
            <a:endParaRPr lang="ko-KR" altLang="ko-KR" dirty="0"/>
          </a:p>
          <a:p>
            <a:pPr fontAlgn="t"/>
            <a:r>
              <a:rPr lang="ko-KR" altLang="ko-KR" b="1" dirty="0"/>
              <a:t>말소등록</a:t>
            </a:r>
            <a:endParaRPr lang="ko-KR" altLang="ko-KR" dirty="0"/>
          </a:p>
          <a:p>
            <a:pPr fontAlgn="t"/>
            <a:r>
              <a:rPr lang="ko-KR" altLang="ko-KR" b="1" dirty="0" smtClean="0"/>
              <a:t>정지 </a:t>
            </a:r>
            <a:r>
              <a:rPr lang="ko-KR" altLang="ko-KR" b="1" dirty="0"/>
              <a:t>신청</a:t>
            </a:r>
            <a:endParaRPr lang="ko-KR" altLang="ko-KR" dirty="0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246777" y="654389"/>
            <a:ext cx="8717711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2.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자동차 법규 위반 행위자 사법처리로 법질서 확립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차량등록사업소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88298" y="1883505"/>
            <a:ext cx="8064896" cy="1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28" name="Text Box 3"/>
          <p:cNvSpPr txBox="1">
            <a:spLocks noChangeArrowheads="1"/>
          </p:cNvSpPr>
          <p:nvPr/>
        </p:nvSpPr>
        <p:spPr bwMode="auto">
          <a:xfrm>
            <a:off x="488298" y="3352567"/>
            <a:ext cx="8145706" cy="3546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dirty="0" smtClean="0">
                <a:latin typeface="+mj-lt"/>
              </a:rPr>
              <a:t> 무단방치 차량 등 시민불편사항 신속 </a:t>
            </a:r>
            <a:r>
              <a:rPr kumimoji="1" lang="ko-KR" altLang="en-US" sz="1600" b="1" smtClean="0">
                <a:latin typeface="+mj-lt"/>
              </a:rPr>
              <a:t>처리                                  </a:t>
            </a:r>
            <a:r>
              <a:rPr kumimoji="1" lang="en-US" altLang="ko-KR" sz="1600" smtClean="0"/>
              <a:t> </a:t>
            </a:r>
            <a:r>
              <a:rPr kumimoji="1" lang="en-US" altLang="ko-KR" sz="1000" smtClean="0"/>
              <a:t>(</a:t>
            </a:r>
            <a:r>
              <a:rPr kumimoji="1" lang="en-US" altLang="ko-KR" sz="1000"/>
              <a:t>2024.3.31. </a:t>
            </a:r>
            <a:r>
              <a:rPr kumimoji="1" lang="ko-KR" altLang="en-US" sz="1000"/>
              <a:t>기준 </a:t>
            </a:r>
            <a:r>
              <a:rPr kumimoji="1" lang="en-US" altLang="ko-KR" sz="1000"/>
              <a:t>/ </a:t>
            </a:r>
            <a:r>
              <a:rPr kumimoji="1" lang="ko-KR" altLang="en-US" sz="1000"/>
              <a:t>단위 </a:t>
            </a:r>
            <a:r>
              <a:rPr kumimoji="1" lang="en-US" altLang="ko-KR" sz="1000"/>
              <a:t>: </a:t>
            </a:r>
            <a:r>
              <a:rPr kumimoji="1" lang="ko-KR" altLang="en-US" sz="1000"/>
              <a:t>건</a:t>
            </a:r>
            <a:r>
              <a:rPr kumimoji="1" lang="en-US" altLang="ko-KR" sz="1000"/>
              <a:t>)</a:t>
            </a:r>
            <a:endParaRPr kumimoji="1" lang="en-US" altLang="ko-KR" sz="1000" b="1"/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kumimoji="1" lang="en-US" altLang="ko-KR" sz="1600" b="1" dirty="0" smtClean="0">
              <a:latin typeface="+mj-ea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/>
          </p:nvPr>
        </p:nvGraphicFramePr>
        <p:xfrm>
          <a:off x="689648" y="3599200"/>
          <a:ext cx="7946659" cy="8229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324443">
                  <a:extLst>
                    <a:ext uri="{9D8B030D-6E8A-4147-A177-3AD203B41FA5}">
                      <a16:colId xmlns:a16="http://schemas.microsoft.com/office/drawing/2014/main" val="2861734174"/>
                    </a:ext>
                  </a:extLst>
                </a:gridCol>
                <a:gridCol w="1261765">
                  <a:extLst>
                    <a:ext uri="{9D8B030D-6E8A-4147-A177-3AD203B41FA5}">
                      <a16:colId xmlns:a16="http://schemas.microsoft.com/office/drawing/2014/main" val="543505093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338065926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18018781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426487155"/>
                    </a:ext>
                  </a:extLst>
                </a:gridCol>
                <a:gridCol w="1760051">
                  <a:extLst>
                    <a:ext uri="{9D8B030D-6E8A-4147-A177-3AD203B41FA5}">
                      <a16:colId xmlns:a16="http://schemas.microsoft.com/office/drawing/2014/main" val="1690075967"/>
                    </a:ext>
                  </a:extLst>
                </a:gridCol>
              </a:tblGrid>
              <a:tr h="254781"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12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무단방치</a:t>
                      </a:r>
                      <a:r>
                        <a:rPr lang="en-US" altLang="ko-KR" sz="1200" dirty="0" smtClean="0"/>
                        <a:t>(</a:t>
                      </a:r>
                      <a:r>
                        <a:rPr lang="ko-KR" altLang="en-US" sz="1200" dirty="0" smtClean="0"/>
                        <a:t>행정처리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8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운행정지 신청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0982962"/>
                  </a:ext>
                </a:extLst>
              </a:tr>
              <a:tr h="260763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계</a:t>
                      </a:r>
                      <a:r>
                        <a:rPr lang="en-US" altLang="ko-KR" sz="1200" b="1" dirty="0" smtClean="0">
                          <a:solidFill>
                            <a:srgbClr val="002060"/>
                          </a:solidFill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신고접수</a:t>
                      </a:r>
                      <a:r>
                        <a:rPr lang="en-US" altLang="ko-KR" sz="1200" b="1" dirty="0" smtClean="0">
                          <a:solidFill>
                            <a:srgbClr val="002060"/>
                          </a:solidFill>
                        </a:rPr>
                        <a:t>)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자진처리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강제폐차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mtClean="0">
                          <a:solidFill>
                            <a:srgbClr val="002060"/>
                          </a:solidFill>
                        </a:rPr>
                        <a:t>공고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 sz="13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230607"/>
                  </a:ext>
                </a:extLst>
              </a:tr>
              <a:tr h="2607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처리 실적</a:t>
                      </a:r>
                      <a:endParaRPr lang="en-US" altLang="ko-KR" sz="1200" b="1" dirty="0" smtClean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55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9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47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111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10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92689337"/>
                  </a:ext>
                </a:extLst>
              </a:tr>
            </a:tbl>
          </a:graphicData>
        </a:graphic>
      </p:graphicFrame>
      <p:sp>
        <p:nvSpPr>
          <p:cNvPr id="25" name="Text Box 3"/>
          <p:cNvSpPr txBox="1">
            <a:spLocks noChangeArrowheads="1"/>
          </p:cNvSpPr>
          <p:nvPr/>
        </p:nvSpPr>
        <p:spPr bwMode="auto">
          <a:xfrm>
            <a:off x="495220" y="1792363"/>
            <a:ext cx="8148685" cy="1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kumimoji="1" lang="ko-KR" altLang="en-US" sz="1600" b="1" smtClean="0">
                <a:latin typeface="+mj-lt"/>
              </a:rPr>
              <a:t> 무보험 운행 위반 및 무단방치 사법처리                                  </a:t>
            </a:r>
            <a:r>
              <a:rPr kumimoji="1" lang="en-US" altLang="ko-KR" sz="1600" smtClean="0"/>
              <a:t>   </a:t>
            </a:r>
            <a:r>
              <a:rPr kumimoji="1" lang="en-US" altLang="ko-KR" sz="1000" smtClean="0"/>
              <a:t>(</a:t>
            </a:r>
            <a:r>
              <a:rPr kumimoji="1" lang="en-US" altLang="ko-KR" sz="1000"/>
              <a:t>2024.3.31. </a:t>
            </a:r>
            <a:r>
              <a:rPr kumimoji="1" lang="ko-KR" altLang="en-US" sz="1000"/>
              <a:t>기준 </a:t>
            </a:r>
            <a:r>
              <a:rPr kumimoji="1" lang="en-US" altLang="ko-KR" sz="1000"/>
              <a:t>/ </a:t>
            </a:r>
            <a:r>
              <a:rPr kumimoji="1" lang="ko-KR" altLang="en-US" sz="1000"/>
              <a:t>단위 </a:t>
            </a:r>
            <a:r>
              <a:rPr kumimoji="1" lang="en-US" altLang="ko-KR" sz="1000"/>
              <a:t>: </a:t>
            </a:r>
            <a:r>
              <a:rPr kumimoji="1" lang="ko-KR" altLang="en-US" sz="1000" smtClean="0"/>
              <a:t>건</a:t>
            </a:r>
            <a:r>
              <a:rPr kumimoji="1" lang="en-US" altLang="ko-KR" sz="1000" smtClean="0"/>
              <a:t>)</a:t>
            </a:r>
            <a:endParaRPr kumimoji="1" lang="en-US" altLang="ko-KR" sz="1000" b="1" smtClean="0">
              <a:latin typeface="+mj-lt"/>
            </a:endParaRPr>
          </a:p>
          <a:p>
            <a:pPr algn="r">
              <a:lnSpc>
                <a:spcPct val="150000"/>
              </a:lnSpc>
            </a:pPr>
            <a:r>
              <a:rPr kumimoji="1" lang="en-US" altLang="ko-KR" sz="1000" smtClean="0">
                <a:latin typeface="+mj-lt"/>
              </a:rPr>
              <a:t> </a:t>
            </a: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16" name="모서리가 둥근 직사각형 15"/>
          <p:cNvSpPr/>
          <p:nvPr/>
        </p:nvSpPr>
        <p:spPr>
          <a:xfrm>
            <a:off x="338514" y="1123667"/>
            <a:ext cx="8481957" cy="407912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법규 </a:t>
            </a:r>
            <a:r>
              <a: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위반 사법 및 시민불편사항 신속 처리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4" name="슬라이드 번호 개체 틀 5"/>
          <p:cNvSpPr txBox="1">
            <a:spLocks/>
          </p:cNvSpPr>
          <p:nvPr/>
        </p:nvSpPr>
        <p:spPr>
          <a:xfrm>
            <a:off x="7010400" y="4871648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24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8" name="표 7"/>
          <p:cNvGraphicFramePr>
            <a:graphicFrameLocks noGrp="1"/>
          </p:cNvGraphicFramePr>
          <p:nvPr>
            <p:extLst/>
          </p:nvPr>
        </p:nvGraphicFramePr>
        <p:xfrm>
          <a:off x="689648" y="2054594"/>
          <a:ext cx="794665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4443">
                  <a:extLst>
                    <a:ext uri="{9D8B030D-6E8A-4147-A177-3AD203B41FA5}">
                      <a16:colId xmlns:a16="http://schemas.microsoft.com/office/drawing/2014/main" val="816459482"/>
                    </a:ext>
                  </a:extLst>
                </a:gridCol>
                <a:gridCol w="1324443">
                  <a:extLst>
                    <a:ext uri="{9D8B030D-6E8A-4147-A177-3AD203B41FA5}">
                      <a16:colId xmlns:a16="http://schemas.microsoft.com/office/drawing/2014/main" val="2019924156"/>
                    </a:ext>
                  </a:extLst>
                </a:gridCol>
                <a:gridCol w="1324443">
                  <a:extLst>
                    <a:ext uri="{9D8B030D-6E8A-4147-A177-3AD203B41FA5}">
                      <a16:colId xmlns:a16="http://schemas.microsoft.com/office/drawing/2014/main" val="886559865"/>
                    </a:ext>
                  </a:extLst>
                </a:gridCol>
                <a:gridCol w="1324443">
                  <a:extLst>
                    <a:ext uri="{9D8B030D-6E8A-4147-A177-3AD203B41FA5}">
                      <a16:colId xmlns:a16="http://schemas.microsoft.com/office/drawing/2014/main" val="793193639"/>
                    </a:ext>
                  </a:extLst>
                </a:gridCol>
                <a:gridCol w="1324443">
                  <a:extLst>
                    <a:ext uri="{9D8B030D-6E8A-4147-A177-3AD203B41FA5}">
                      <a16:colId xmlns:a16="http://schemas.microsoft.com/office/drawing/2014/main" val="3192666223"/>
                    </a:ext>
                  </a:extLst>
                </a:gridCol>
                <a:gridCol w="1324443">
                  <a:extLst>
                    <a:ext uri="{9D8B030D-6E8A-4147-A177-3AD203B41FA5}">
                      <a16:colId xmlns:a16="http://schemas.microsoft.com/office/drawing/2014/main" val="184313491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계</a:t>
                      </a:r>
                      <a:endParaRPr lang="ko-KR" altLang="en-US" sz="1200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검찰 송치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범칙금 납부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이첩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내사</a:t>
                      </a:r>
                      <a:r>
                        <a:rPr lang="ko-KR" altLang="en-US" sz="1200" baseline="0" dirty="0" smtClean="0"/>
                        <a:t> 종결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626409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143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70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15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47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1" smtClean="0">
                          <a:solidFill>
                            <a:schemeClr val="tx1"/>
                          </a:solidFill>
                        </a:rPr>
                        <a:t>11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8354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4129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모서리가 둥근 직사각형 20"/>
          <p:cNvSpPr/>
          <p:nvPr/>
        </p:nvSpPr>
        <p:spPr>
          <a:xfrm>
            <a:off x="219669" y="1114268"/>
            <a:ext cx="8672811" cy="3762177"/>
          </a:xfrm>
          <a:prstGeom prst="roundRect">
            <a:avLst>
              <a:gd name="adj" fmla="val 1495"/>
            </a:avLst>
          </a:prstGeom>
          <a:solidFill>
            <a:schemeClr val="bg1"/>
          </a:solidFill>
          <a:ln w="63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t"/>
            <a:endParaRPr lang="ko-KR" altLang="ko-KR" dirty="0"/>
          </a:p>
          <a:p>
            <a:pPr fontAlgn="t"/>
            <a:r>
              <a:rPr lang="ko-KR" altLang="ko-KR" b="1" dirty="0"/>
              <a:t>구분</a:t>
            </a:r>
            <a:endParaRPr lang="ko-KR" altLang="ko-KR" dirty="0"/>
          </a:p>
          <a:p>
            <a:pPr fontAlgn="t"/>
            <a:r>
              <a:rPr lang="ko-KR" altLang="ko-KR" b="1" dirty="0"/>
              <a:t>무단방치</a:t>
            </a:r>
            <a:r>
              <a:rPr lang="en-US" altLang="ko-KR" b="1" dirty="0"/>
              <a:t>(</a:t>
            </a:r>
            <a:r>
              <a:rPr lang="ko-KR" altLang="ko-KR" b="1" dirty="0"/>
              <a:t>행정처리</a:t>
            </a:r>
            <a:r>
              <a:rPr lang="en-US" altLang="ko-KR" b="1" dirty="0"/>
              <a:t>)</a:t>
            </a:r>
            <a:endParaRPr lang="ko-KR" altLang="ko-KR" dirty="0"/>
          </a:p>
          <a:p>
            <a:pPr fontAlgn="t"/>
            <a:endParaRPr lang="ko-KR" altLang="ko-KR" dirty="0"/>
          </a:p>
          <a:p>
            <a:pPr fontAlgn="t"/>
            <a:r>
              <a:rPr lang="ko-KR" altLang="ko-KR" b="1" dirty="0" smtClean="0"/>
              <a:t>운행 </a:t>
            </a:r>
            <a:r>
              <a:rPr lang="ko-KR" altLang="ko-KR" b="1" dirty="0"/>
              <a:t>신청</a:t>
            </a:r>
            <a:endParaRPr lang="ko-KR" altLang="ko-KR" dirty="0"/>
          </a:p>
        </p:txBody>
      </p:sp>
      <p:sp>
        <p:nvSpPr>
          <p:cNvPr id="24" name="슬라이드 번호 개체 틀 5"/>
          <p:cNvSpPr txBox="1">
            <a:spLocks/>
          </p:cNvSpPr>
          <p:nvPr/>
        </p:nvSpPr>
        <p:spPr>
          <a:xfrm>
            <a:off x="7010432" y="486967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179512" y="699542"/>
            <a:ext cx="8712968" cy="357293"/>
          </a:xfrm>
          <a:prstGeom prst="roundRect">
            <a:avLst>
              <a:gd name="adj" fmla="val 12164"/>
            </a:avLst>
          </a:prstGeom>
          <a:gradFill flip="none" rotWithShape="1">
            <a:gsLst>
              <a:gs pos="49000">
                <a:srgbClr val="3C689E"/>
              </a:gs>
              <a:gs pos="50000">
                <a:srgbClr val="37609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eaLnBrk="0" latinLnBrk="0" hangingPunct="0"/>
            <a:r>
              <a:rPr lang="en-US" altLang="ko-KR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3. </a:t>
            </a:r>
            <a:r>
              <a:rPr lang="ko-KR" altLang="en-US" sz="2000" b="1" kern="0" spc="-90" dirty="0" smtClea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  <a:cs typeface="Arial" pitchFamily="34" charset="0"/>
              </a:rPr>
              <a:t>안전관리 강화를 위한 과태료  및 정확한 취득세 부과 추진</a:t>
            </a:r>
            <a:endParaRPr lang="ko-KR" altLang="en-US" sz="200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ea"/>
            </a:endParaRPr>
          </a:p>
        </p:txBody>
      </p:sp>
      <p:sp>
        <p:nvSpPr>
          <p:cNvPr id="17" name="TextBox 16"/>
          <p:cNvSpPr txBox="1"/>
          <p:nvPr/>
        </p:nvSpPr>
        <p:spPr bwMode="auto">
          <a:xfrm>
            <a:off x="321350" y="2796274"/>
            <a:ext cx="6768752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400" dirty="0" smtClean="0">
                <a:gradFill>
                  <a:gsLst>
                    <a:gs pos="100000">
                      <a:srgbClr val="F79646">
                        <a:lumMod val="50000"/>
                      </a:srgbClr>
                    </a:gs>
                    <a:gs pos="100000">
                      <a:srgbClr val="1F497D">
                        <a:lumMod val="5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r>
              <a:rPr lang="en-US" altLang="ko-KR" sz="1100" kern="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-윤고딕340" pitchFamily="18" charset="-127"/>
                <a:ea typeface="-윤고딕340" pitchFamily="18" charset="-127"/>
              </a:rPr>
              <a:t> </a:t>
            </a:r>
            <a:endParaRPr lang="ko-KR" altLang="en-US" sz="1100" kern="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-윤고딕340" pitchFamily="18" charset="-127"/>
              <a:ea typeface="-윤고딕340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2454" y="58307"/>
            <a:ext cx="18752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>
                <a:solidFill>
                  <a:schemeClr val="tx2"/>
                </a:solidFill>
                <a:latin typeface="HY견고딕" pitchFamily="18" charset="-127"/>
                <a:ea typeface="HY견고딕" pitchFamily="18" charset="-127"/>
              </a:rPr>
              <a:t>차량등록사업소</a:t>
            </a:r>
          </a:p>
        </p:txBody>
      </p:sp>
      <p:sp>
        <p:nvSpPr>
          <p:cNvPr id="18" name="Text Box 3"/>
          <p:cNvSpPr txBox="1">
            <a:spLocks noChangeArrowheads="1"/>
          </p:cNvSpPr>
          <p:nvPr/>
        </p:nvSpPr>
        <p:spPr bwMode="auto">
          <a:xfrm>
            <a:off x="488298" y="1883505"/>
            <a:ext cx="8064896" cy="1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>
              <a:lnSpc>
                <a:spcPct val="150000"/>
              </a:lnSpc>
            </a:pPr>
            <a:endParaRPr kumimoji="1" lang="en-US" altLang="ko-KR" sz="1600" b="1" dirty="0" smtClean="0">
              <a:latin typeface="+mj-lt"/>
            </a:endParaRPr>
          </a:p>
        </p:txBody>
      </p:sp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463330" y="1578616"/>
            <a:ext cx="8064896" cy="201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r">
              <a:lnSpc>
                <a:spcPct val="150000"/>
              </a:lnSpc>
            </a:pPr>
            <a:r>
              <a:rPr kumimoji="1" lang="en-US" altLang="ko-KR" sz="1000"/>
              <a:t>(</a:t>
            </a:r>
            <a:r>
              <a:rPr kumimoji="1" lang="en-US" altLang="ko-KR" sz="1000" smtClean="0"/>
              <a:t>2024.3.31</a:t>
            </a:r>
            <a:r>
              <a:rPr kumimoji="1" lang="en-US" altLang="ko-KR" sz="1000" dirty="0"/>
              <a:t>. </a:t>
            </a:r>
            <a:r>
              <a:rPr kumimoji="1" lang="ko-KR" altLang="en-US" sz="1000" dirty="0" smtClean="0"/>
              <a:t>기준 </a:t>
            </a:r>
            <a:r>
              <a:rPr kumimoji="1" lang="en-US" altLang="ko-KR" sz="1000" dirty="0" smtClean="0"/>
              <a:t>/ </a:t>
            </a:r>
            <a:r>
              <a:rPr kumimoji="1" lang="ko-KR" altLang="en-US" sz="1000" dirty="0" smtClean="0"/>
              <a:t>단위 </a:t>
            </a:r>
            <a:r>
              <a:rPr kumimoji="1" lang="en-US" altLang="ko-KR" sz="1000" dirty="0" smtClean="0"/>
              <a:t>: </a:t>
            </a:r>
            <a:r>
              <a:rPr kumimoji="1" lang="ko-KR" altLang="en-US" sz="1000" dirty="0" smtClean="0"/>
              <a:t>건</a:t>
            </a:r>
            <a:r>
              <a:rPr kumimoji="1" lang="en-US" altLang="ko-KR" sz="1000" dirty="0" smtClean="0"/>
              <a:t>, </a:t>
            </a:r>
            <a:r>
              <a:rPr kumimoji="1" lang="ko-KR" altLang="en-US" sz="1000" dirty="0" smtClean="0"/>
              <a:t>백만원</a:t>
            </a:r>
            <a:r>
              <a:rPr kumimoji="1" lang="en-US" altLang="ko-KR" sz="1000" dirty="0" smtClean="0"/>
              <a:t>)</a:t>
            </a:r>
            <a:endParaRPr kumimoji="1" lang="en-US" altLang="ko-KR" sz="1000" dirty="0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/>
          </p:nvPr>
        </p:nvGraphicFramePr>
        <p:xfrm>
          <a:off x="461866" y="1785232"/>
          <a:ext cx="8021706" cy="1097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5958">
                  <a:extLst>
                    <a:ext uri="{9D8B030D-6E8A-4147-A177-3AD203B41FA5}">
                      <a16:colId xmlns:a16="http://schemas.microsoft.com/office/drawing/2014/main" val="1608014497"/>
                    </a:ext>
                  </a:extLst>
                </a:gridCol>
                <a:gridCol w="1145958">
                  <a:extLst>
                    <a:ext uri="{9D8B030D-6E8A-4147-A177-3AD203B41FA5}">
                      <a16:colId xmlns:a16="http://schemas.microsoft.com/office/drawing/2014/main" val="1981793849"/>
                    </a:ext>
                  </a:extLst>
                </a:gridCol>
                <a:gridCol w="1145958">
                  <a:extLst>
                    <a:ext uri="{9D8B030D-6E8A-4147-A177-3AD203B41FA5}">
                      <a16:colId xmlns:a16="http://schemas.microsoft.com/office/drawing/2014/main" val="2871872202"/>
                    </a:ext>
                  </a:extLst>
                </a:gridCol>
                <a:gridCol w="1145958">
                  <a:extLst>
                    <a:ext uri="{9D8B030D-6E8A-4147-A177-3AD203B41FA5}">
                      <a16:colId xmlns:a16="http://schemas.microsoft.com/office/drawing/2014/main" val="629549475"/>
                    </a:ext>
                  </a:extLst>
                </a:gridCol>
                <a:gridCol w="1145958">
                  <a:extLst>
                    <a:ext uri="{9D8B030D-6E8A-4147-A177-3AD203B41FA5}">
                      <a16:colId xmlns:a16="http://schemas.microsoft.com/office/drawing/2014/main" val="3679420326"/>
                    </a:ext>
                  </a:extLst>
                </a:gridCol>
                <a:gridCol w="1145958">
                  <a:extLst>
                    <a:ext uri="{9D8B030D-6E8A-4147-A177-3AD203B41FA5}">
                      <a16:colId xmlns:a16="http://schemas.microsoft.com/office/drawing/2014/main" val="2598708964"/>
                    </a:ext>
                  </a:extLst>
                </a:gridCol>
                <a:gridCol w="1145958">
                  <a:extLst>
                    <a:ext uri="{9D8B030D-6E8A-4147-A177-3AD203B41FA5}">
                      <a16:colId xmlns:a16="http://schemas.microsoft.com/office/drawing/2014/main" val="2859571752"/>
                    </a:ext>
                  </a:extLst>
                </a:gridCol>
              </a:tblGrid>
              <a:tr h="265811">
                <a:tc rowSpan="2">
                  <a:txBody>
                    <a:bodyPr/>
                    <a:lstStyle/>
                    <a:p>
                      <a:pPr marL="0" algn="ctr" defTabSz="914400" rtl="0" eaLnBrk="1" latinLnBrk="1" hangingPunct="1"/>
                      <a:endParaRPr lang="en-US" altLang="ko-KR" sz="900" b="1" kern="1200" dirty="0" smtClean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1" hangingPunct="1"/>
                      <a:r>
                        <a:rPr lang="ko-KR" altLang="en-US" sz="1200" b="1" kern="1200" dirty="0" smtClean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 구분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tx2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부과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징수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3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징수율</a:t>
                      </a:r>
                      <a:endParaRPr lang="en-US" altLang="ko-KR" sz="1200" dirty="0" smtClean="0"/>
                    </a:p>
                    <a:p>
                      <a:pPr algn="ctr" latinLnBrk="1"/>
                      <a:r>
                        <a:rPr lang="en-US" altLang="ko-KR" sz="1200" dirty="0" smtClean="0"/>
                        <a:t>(%)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endParaRPr lang="en-US" altLang="ko-KR" sz="900" dirty="0" smtClean="0"/>
                    </a:p>
                    <a:p>
                      <a:pPr algn="ctr" latinLnBrk="1"/>
                      <a:r>
                        <a:rPr lang="ko-KR" altLang="en-US" sz="1200" dirty="0" smtClean="0"/>
                        <a:t>비고</a:t>
                      </a:r>
                      <a:endParaRPr lang="ko-KR" altLang="en-US" sz="1200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1715094"/>
                  </a:ext>
                </a:extLst>
              </a:tr>
              <a:tr h="207752">
                <a:tc v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건수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금액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건수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rgbClr val="002060"/>
                          </a:solidFill>
                        </a:rPr>
                        <a:t>금액</a:t>
                      </a:r>
                      <a:endParaRPr lang="ko-KR" altLang="en-US" sz="1200" b="1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ECF4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6749924"/>
                  </a:ext>
                </a:extLst>
              </a:tr>
              <a:tr h="2312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과태료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3,121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467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1,823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136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29.25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465227"/>
                  </a:ext>
                </a:extLst>
              </a:tr>
              <a:tr h="2312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/>
                        <a:t>취득세</a:t>
                      </a:r>
                      <a:endParaRPr lang="ko-KR" altLang="en-US" sz="1200" b="1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12,995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13,287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12,981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13,283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mtClean="0"/>
                        <a:t>99.96</a:t>
                      </a:r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/>
                    </a:p>
                  </a:txBody>
                  <a:tcPr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9588846"/>
                  </a:ext>
                </a:extLst>
              </a:tr>
            </a:tbl>
          </a:graphicData>
        </a:graphic>
      </p:graphicFrame>
      <p:sp>
        <p:nvSpPr>
          <p:cNvPr id="15" name="모서리가 둥근 직사각형 14"/>
          <p:cNvSpPr/>
          <p:nvPr/>
        </p:nvSpPr>
        <p:spPr>
          <a:xfrm>
            <a:off x="272274" y="1206640"/>
            <a:ext cx="8476190" cy="385049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b="1" dirty="0" smtClean="0">
                <a:solidFill>
                  <a:srgbClr val="0000CC"/>
                </a:solidFill>
                <a:latin typeface="+mn-ea"/>
              </a:rPr>
              <a:t>❙</a:t>
            </a:r>
            <a:r>
              <a:rPr lang="ko-KR" altLang="en-US" sz="1900" dirty="0" smtClean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자동차 </a:t>
            </a:r>
            <a:r>
              <a:rPr lang="ko-KR" altLang="en-US" sz="1900" dirty="0">
                <a:solidFill>
                  <a:srgbClr val="002060"/>
                </a:solidFill>
                <a:latin typeface="HY헤드라인M" pitchFamily="18" charset="-127"/>
                <a:ea typeface="HY헤드라인M" pitchFamily="18" charset="-127"/>
              </a:rPr>
              <a:t>과태료 부과 및 징수 현황</a:t>
            </a:r>
            <a:endParaRPr lang="ko-KR" altLang="en-US" sz="1900" dirty="0">
              <a:solidFill>
                <a:srgbClr val="002060"/>
              </a:solidFill>
              <a:latin typeface="HY헤드라인M" pitchFamily="18" charset="-127"/>
              <a:ea typeface="HY헤드라인M" pitchFamily="18" charset="-127"/>
              <a:cs typeface="Arial" panose="020B0604020202020204" pitchFamily="34" charset="0"/>
            </a:endParaRPr>
          </a:p>
        </p:txBody>
      </p:sp>
      <p:sp>
        <p:nvSpPr>
          <p:cNvPr id="16" name="슬라이드 번호 개체 틀 5"/>
          <p:cNvSpPr txBox="1">
            <a:spLocks/>
          </p:cNvSpPr>
          <p:nvPr/>
        </p:nvSpPr>
        <p:spPr>
          <a:xfrm>
            <a:off x="7010400" y="4876445"/>
            <a:ext cx="2133600" cy="273844"/>
          </a:xfrm>
          <a:prstGeom prst="rect">
            <a:avLst/>
          </a:prstGeom>
        </p:spPr>
        <p:txBody>
          <a:bodyPr lIns="90000" tIns="46800" rIns="90000" bIns="46800" anchor="b"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000" b="1" dirty="0" smtClean="0">
                <a:solidFill>
                  <a:schemeClr val="bg1">
                    <a:lumMod val="50000"/>
                  </a:schemeClr>
                </a:solidFill>
                <a:latin typeface="-윤고딕330" pitchFamily="18" charset="-127"/>
                <a:ea typeface="-윤고딕330" pitchFamily="18" charset="-127"/>
              </a:rPr>
              <a:t>25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-윤고딕330" pitchFamily="18" charset="-127"/>
              <a:ea typeface="-윤고딕330" pitchFamily="18" charset="-127"/>
            </a:endParaRPr>
          </a:p>
        </p:txBody>
      </p:sp>
      <p:pic>
        <p:nvPicPr>
          <p:cNvPr id="19" name="그림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1178" y="33892"/>
            <a:ext cx="1027970" cy="459868"/>
          </a:xfrm>
          <a:prstGeom prst="rect">
            <a:avLst/>
          </a:prstGeom>
        </p:spPr>
      </p:pic>
      <p:graphicFrame>
        <p:nvGraphicFramePr>
          <p:cNvPr id="20" name="다이어그램 19"/>
          <p:cNvGraphicFramePr/>
          <p:nvPr>
            <p:extLst/>
          </p:nvPr>
        </p:nvGraphicFramePr>
        <p:xfrm>
          <a:off x="461866" y="3005391"/>
          <a:ext cx="8017745" cy="1791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6458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94036" y="1995686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buSzPct val="100000"/>
              <a:defRPr/>
            </a:pPr>
            <a:r>
              <a:rPr lang="ko-KR" altLang="en-US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감 사 합 니 다</a:t>
            </a:r>
            <a:r>
              <a:rPr lang="en-US" altLang="ko-KR" sz="3600" b="1" kern="0" spc="-15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-윤고딕330" panose="02030504000101010101" pitchFamily="18" charset="-127"/>
                <a:ea typeface="-윤고딕330" panose="02030504000101010101" pitchFamily="18" charset="-127"/>
              </a:rPr>
              <a:t>.</a:t>
            </a:r>
            <a:endParaRPr lang="ko-KR" altLang="en-US" sz="3600" b="1" kern="0" spc="-15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-윤고딕330" panose="02030504000101010101" pitchFamily="18" charset="-127"/>
              <a:ea typeface="-윤고딕330" panose="02030504000101010101" pitchFamily="18" charset="-127"/>
            </a:endParaRPr>
          </a:p>
        </p:txBody>
      </p:sp>
      <p:sp>
        <p:nvSpPr>
          <p:cNvPr id="5" name="자유형 4"/>
          <p:cNvSpPr/>
          <p:nvPr/>
        </p:nvSpPr>
        <p:spPr>
          <a:xfrm>
            <a:off x="580036" y="3219822"/>
            <a:ext cx="8172000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41275">
            <a:gradFill>
              <a:gsLst>
                <a:gs pos="0">
                  <a:schemeClr val="tx2">
                    <a:lumMod val="5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 dirty="0">
              <a:solidFill>
                <a:prstClr val="white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0" y="2050936"/>
            <a:ext cx="3059832" cy="1113635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920486"/>
            <a:ext cx="2843808" cy="111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0706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rgbClr val="95701F"/>
          </a:solidFill>
          <a:prstDash val="solid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15875">
          <a:solidFill>
            <a:schemeClr val="accent3">
              <a:lumMod val="75000"/>
            </a:schemeClr>
          </a:solidFill>
          <a:prstDash val="sysDash"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4479</TotalTime>
  <Words>3539</Words>
  <Application>Microsoft Office PowerPoint</Application>
  <PresentationFormat>화면 슬라이드 쇼(16:9)</PresentationFormat>
  <Paragraphs>797</Paragraphs>
  <Slides>27</Slides>
  <Notes>27</Notes>
  <HiddenSlides>0</HiddenSlides>
  <MMClips>0</MMClips>
  <ScaleCrop>false</ScaleCrop>
  <HeadingPairs>
    <vt:vector size="6" baseType="variant">
      <vt:variant>
        <vt:lpstr>사용한 글꼴</vt:lpstr>
      </vt:variant>
      <vt:variant>
        <vt:i4>11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27</vt:i4>
      </vt:variant>
    </vt:vector>
  </HeadingPairs>
  <TitlesOfParts>
    <vt:vector size="41" baseType="lpstr">
      <vt:lpstr>-윤고딕330</vt:lpstr>
      <vt:lpstr>Wingdings</vt:lpstr>
      <vt:lpstr>Arial</vt:lpstr>
      <vt:lpstr>HY헤드라인M</vt:lpstr>
      <vt:lpstr>Nanum Gothic</vt:lpstr>
      <vt:lpstr>-윤고딕340</vt:lpstr>
      <vt:lpstr>한양신명조</vt:lpstr>
      <vt:lpstr>KoPub돋움체 Bold</vt:lpstr>
      <vt:lpstr>맑은 고딕</vt:lpstr>
      <vt:lpstr>경기천년바탕 Regular</vt:lpstr>
      <vt:lpstr>HY견고딕</vt:lpstr>
      <vt:lpstr>디자인 사용자 지정</vt:lpstr>
      <vt:lpstr>1_Office 테마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.</cp:lastModifiedBy>
  <cp:revision>475</cp:revision>
  <cp:lastPrinted>2021-05-18T05:21:14Z</cp:lastPrinted>
  <dcterms:created xsi:type="dcterms:W3CDTF">2015-01-08T13:06:47Z</dcterms:created>
  <dcterms:modified xsi:type="dcterms:W3CDTF">2024-06-07T00:52:47Z</dcterms:modified>
</cp:coreProperties>
</file>