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20"/>
  </p:notesMasterIdLst>
  <p:handoutMasterIdLst>
    <p:handoutMasterId r:id="rId21"/>
  </p:handoutMasterIdLst>
  <p:sldIdLst>
    <p:sldId id="531" r:id="rId4"/>
    <p:sldId id="543" r:id="rId5"/>
    <p:sldId id="544" r:id="rId6"/>
    <p:sldId id="545" r:id="rId7"/>
    <p:sldId id="546" r:id="rId8"/>
    <p:sldId id="547" r:id="rId9"/>
    <p:sldId id="532" r:id="rId10"/>
    <p:sldId id="535" r:id="rId11"/>
    <p:sldId id="534" r:id="rId12"/>
    <p:sldId id="536" r:id="rId13"/>
    <p:sldId id="537" r:id="rId14"/>
    <p:sldId id="538" r:id="rId15"/>
    <p:sldId id="539" r:id="rId16"/>
    <p:sldId id="540" r:id="rId17"/>
    <p:sldId id="541" r:id="rId18"/>
    <p:sldId id="542" r:id="rId19"/>
  </p:sldIdLst>
  <p:sldSz cx="9144000" cy="5143500" type="screen16x9"/>
  <p:notesSz cx="6735763" cy="9866313"/>
  <p:embeddedFontLst>
    <p:embeddedFont>
      <p:font typeface="-윤고딕330" panose="020B0600000101010101" charset="-127"/>
      <p:regular r:id="rId22"/>
    </p:embeddedFont>
    <p:embeddedFont>
      <p:font typeface="맑은 고딕" panose="020B0503020000020004" pitchFamily="50" charset="-127"/>
      <p:regular r:id="rId23"/>
      <p:bold r:id="rId24"/>
    </p:embeddedFont>
    <p:embeddedFont>
      <p:font typeface="KoPub돋움체 Bold" panose="02020603020101020101" pitchFamily="18" charset="-127"/>
      <p:regular r:id="rId25"/>
    </p:embeddedFont>
    <p:embeddedFont>
      <p:font typeface="맑은 고딕 Semilight" panose="020B0502040204020203" pitchFamily="50" charset="-127"/>
      <p:regular r:id="rId26"/>
    </p:embeddedFont>
    <p:embeddedFont>
      <p:font typeface="HY견고딕" panose="02030600000101010101" pitchFamily="18" charset="-127"/>
      <p:regular r:id="rId27"/>
    </p:embeddedFont>
    <p:embeddedFont>
      <p:font typeface="경기천년바탕 Regular" panose="02020503020101020101" pitchFamily="18" charset="-127"/>
      <p:regular r:id="rId28"/>
    </p:embeddedFont>
    <p:embeddedFont>
      <p:font typeface="-윤고딕340" panose="020B0600000101010101" charset="-127"/>
      <p:regular r:id="rId29"/>
    </p:embeddedFont>
    <p:embeddedFont>
      <p:font typeface="HY헤드라인M" panose="02030600000101010101" pitchFamily="18" charset="-127"/>
      <p:regular r:id="rId3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F1DE"/>
    <a:srgbClr val="C5E3ED"/>
    <a:srgbClr val="A1BFE3"/>
    <a:srgbClr val="D6F1FA"/>
    <a:srgbClr val="ECF1F8"/>
    <a:srgbClr val="A8CB59"/>
    <a:srgbClr val="BAD67C"/>
    <a:srgbClr val="D0E3A5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11" autoAdjust="0"/>
    <p:restoredTop sz="86637" autoAdjust="0"/>
  </p:normalViewPr>
  <p:slideViewPr>
    <p:cSldViewPr>
      <p:cViewPr varScale="1">
        <p:scale>
          <a:sx n="128" d="100"/>
          <a:sy n="128" d="100"/>
        </p:scale>
        <p:origin x="1032" y="114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2280" y="-108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5.fntdata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9565" cy="493870"/>
          </a:xfrm>
          <a:prstGeom prst="rect">
            <a:avLst/>
          </a:prstGeom>
        </p:spPr>
        <p:txBody>
          <a:bodyPr vert="horz" lIns="90762" tIns="45381" rIns="90762" bIns="4538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628" y="4"/>
            <a:ext cx="2919565" cy="493870"/>
          </a:xfrm>
          <a:prstGeom prst="rect">
            <a:avLst/>
          </a:prstGeom>
        </p:spPr>
        <p:txBody>
          <a:bodyPr vert="horz" lIns="90762" tIns="45381" rIns="90762" bIns="45381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2022-09-21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0872"/>
            <a:ext cx="2919565" cy="493868"/>
          </a:xfrm>
          <a:prstGeom prst="rect">
            <a:avLst/>
          </a:prstGeom>
        </p:spPr>
        <p:txBody>
          <a:bodyPr vert="horz" lIns="90762" tIns="45381" rIns="90762" bIns="4538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628" y="9370872"/>
            <a:ext cx="2919565" cy="493868"/>
          </a:xfrm>
          <a:prstGeom prst="rect">
            <a:avLst/>
          </a:prstGeom>
        </p:spPr>
        <p:txBody>
          <a:bodyPr vert="horz" lIns="90762" tIns="45381" rIns="90762" bIns="45381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6" y="3"/>
            <a:ext cx="2918830" cy="493316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8" y="3"/>
            <a:ext cx="2918830" cy="493316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2022-09-21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0" rIns="91420" bIns="4571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1"/>
          </a:xfrm>
          <a:prstGeom prst="rect">
            <a:avLst/>
          </a:prstGeom>
        </p:spPr>
        <p:txBody>
          <a:bodyPr vert="horz" lIns="91420" tIns="45710" rIns="91420" bIns="4571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6" y="9371289"/>
            <a:ext cx="2918830" cy="493316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8" y="9371289"/>
            <a:ext cx="2918830" cy="493316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135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2089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en-US" altLang="ko-KR" dirty="0">
              <a:latin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04650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922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96726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3644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46500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>
              <a:lnSpc>
                <a:spcPct val="150000"/>
              </a:lnSpc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591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1397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6445" fontAlgn="base"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98307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16796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788" y="736600"/>
            <a:ext cx="6570662" cy="36972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9252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jpeg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62252" y="1589089"/>
            <a:ext cx="6858000" cy="108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sp>
        <p:nvSpPr>
          <p:cNvPr id="3" name="TextBox 2"/>
          <p:cNvSpPr txBox="1"/>
          <p:nvPr/>
        </p:nvSpPr>
        <p:spPr>
          <a:xfrm>
            <a:off x="1331641" y="1854598"/>
            <a:ext cx="6480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2022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년 </a:t>
            </a:r>
            <a:r>
              <a:rPr lang="ko-KR" altLang="en-US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주요업무 추진상황</a:t>
            </a:r>
          </a:p>
        </p:txBody>
      </p:sp>
      <p:sp>
        <p:nvSpPr>
          <p:cNvPr id="12" name="직사각형 11"/>
          <p:cNvSpPr/>
          <p:nvPr/>
        </p:nvSpPr>
        <p:spPr>
          <a:xfrm flipV="1">
            <a:off x="2521945" y="1589089"/>
            <a:ext cx="4138613" cy="547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sp>
        <p:nvSpPr>
          <p:cNvPr id="13" name="직사각형 12"/>
          <p:cNvSpPr/>
          <p:nvPr/>
        </p:nvSpPr>
        <p:spPr>
          <a:xfrm flipV="1">
            <a:off x="2521945" y="2622552"/>
            <a:ext cx="4138613" cy="53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grpSp>
        <p:nvGrpSpPr>
          <p:cNvPr id="5128" name="그룹 15"/>
          <p:cNvGrpSpPr>
            <a:grpSpLocks/>
          </p:cNvGrpSpPr>
          <p:nvPr/>
        </p:nvGrpSpPr>
        <p:grpSpPr bwMode="auto">
          <a:xfrm flipV="1">
            <a:off x="3474767" y="4159976"/>
            <a:ext cx="1999060" cy="122634"/>
            <a:chOff x="2582152" y="3887424"/>
            <a:chExt cx="3935736" cy="144000"/>
          </a:xfrm>
        </p:grpSpPr>
        <p:sp>
          <p:nvSpPr>
            <p:cNvPr id="14" name="직사각형 13"/>
            <p:cNvSpPr/>
            <p:nvPr/>
          </p:nvSpPr>
          <p:spPr>
            <a:xfrm>
              <a:off x="2582152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 dirty="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372554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616477" y="4011910"/>
            <a:ext cx="172354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400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평화기반국</a:t>
            </a:r>
            <a:endParaRPr lang="en-US" altLang="ko-KR" sz="2100" spc="-113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60" y="1"/>
            <a:ext cx="2888940" cy="135925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7" name="TextBox 16"/>
          <p:cNvSpPr txBox="1"/>
          <p:nvPr/>
        </p:nvSpPr>
        <p:spPr>
          <a:xfrm>
            <a:off x="64586" y="139985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2022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05243"/>
            <a:ext cx="1554791" cy="83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2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남북교류협력사업 지속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평화협력과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16593" y="310180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남북교류협력기금 공모사업 추진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301035" y="1255598"/>
            <a:ext cx="8280920" cy="1650703"/>
            <a:chOff x="301035" y="1267479"/>
            <a:chExt cx="8280920" cy="180888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301035" y="1267479"/>
              <a:ext cx="8280920" cy="394539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남북농업협력사업 추진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1424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대북제재 하에 실현 가능한 남북농업협력 사업 추진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dirty="0">
                  <a:latin typeface="+mj-lt"/>
                </a:rPr>
                <a:t> </a:t>
              </a:r>
              <a:r>
                <a:rPr lang="en-US" altLang="ko-KR" sz="1500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500" dirty="0" err="1" smtClean="0">
                  <a:solidFill>
                    <a:prstClr val="black"/>
                  </a:solidFill>
                </a:rPr>
                <a:t>평화농장</a:t>
              </a:r>
              <a:r>
                <a:rPr lang="ko-KR" altLang="en-US" sz="1500" dirty="0" smtClean="0">
                  <a:solidFill>
                    <a:prstClr val="black"/>
                  </a:solidFill>
                </a:rPr>
                <a:t> 활용 북한 적응성 식량작물 시험재배</a:t>
              </a:r>
              <a:endParaRPr lang="en-US" altLang="ko-KR" sz="150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dirty="0">
                  <a:solidFill>
                    <a:prstClr val="black"/>
                  </a:solidFill>
                  <a:latin typeface="+mj-ea"/>
                </a:rPr>
                <a:t> </a:t>
              </a:r>
              <a:r>
                <a:rPr kumimoji="1" lang="en-US" altLang="ko-KR" sz="1500" dirty="0" smtClean="0">
                  <a:solidFill>
                    <a:prstClr val="black"/>
                  </a:solidFill>
                  <a:latin typeface="+mj-ea"/>
                </a:rPr>
                <a:t>- </a:t>
              </a:r>
              <a:r>
                <a:rPr kumimoji="1" lang="ko-KR" altLang="en-US" sz="1500" dirty="0" smtClean="0">
                  <a:solidFill>
                    <a:prstClr val="black"/>
                  </a:solidFill>
                  <a:latin typeface="+mj-ea"/>
                </a:rPr>
                <a:t>경기도 농업기술원 및 유관기관 등 긴밀한 협업 체계 구축</a:t>
              </a:r>
              <a:endParaRPr kumimoji="1" lang="en-US" altLang="ko-KR" sz="1500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5108" y="3627543"/>
            <a:ext cx="8064896" cy="11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시민참여형</a:t>
            </a:r>
            <a:r>
              <a:rPr kumimoji="1" lang="ko-KR" altLang="en-US" sz="1600" b="1" dirty="0" smtClean="0">
                <a:latin typeface="+mj-lt"/>
              </a:rPr>
              <a:t> 남북교류협력 공모사업 확대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1600" dirty="0" smtClean="0">
                <a:latin typeface="+mj-ea"/>
              </a:rPr>
              <a:t> </a:t>
            </a:r>
            <a:r>
              <a:rPr lang="en-US" altLang="ko-KR" sz="1500" dirty="0" smtClean="0">
                <a:solidFill>
                  <a:prstClr val="black"/>
                </a:solidFill>
              </a:rPr>
              <a:t>- </a:t>
            </a:r>
            <a:r>
              <a:rPr lang="ko-KR" altLang="en-US" sz="1500" dirty="0" smtClean="0">
                <a:solidFill>
                  <a:prstClr val="black"/>
                </a:solidFill>
              </a:rPr>
              <a:t>민간단체 공모를 통한 남북평화공존 분위기 조성 및 시민 공감대 확산</a:t>
            </a:r>
            <a:endParaRPr lang="en-US" altLang="ko-KR" sz="15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prstClr val="black"/>
                </a:solidFill>
              </a:rPr>
              <a:t> </a:t>
            </a:r>
            <a:r>
              <a:rPr kumimoji="1" lang="en-US" altLang="ko-KR" sz="1500" dirty="0" smtClean="0">
                <a:solidFill>
                  <a:prstClr val="black"/>
                </a:solidFill>
              </a:rPr>
              <a:t>- 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문화</a:t>
            </a:r>
            <a:r>
              <a:rPr kumimoji="1" lang="en-US" altLang="ko-KR" sz="1500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관광</a:t>
            </a:r>
            <a:r>
              <a:rPr kumimoji="1" lang="en-US" altLang="ko-KR" sz="1500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보건의료</a:t>
            </a:r>
            <a:r>
              <a:rPr kumimoji="1" lang="en-US" altLang="ko-KR" sz="1500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체육</a:t>
            </a:r>
            <a:r>
              <a:rPr kumimoji="1" lang="en-US" altLang="ko-KR" sz="1500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학술연구</a:t>
            </a:r>
            <a:r>
              <a:rPr kumimoji="1" lang="en-US" altLang="ko-KR" sz="1500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sz="1500" dirty="0" smtClean="0">
                <a:solidFill>
                  <a:prstClr val="black"/>
                </a:solidFill>
              </a:rPr>
              <a:t>포럼 등 관련사업 공모</a:t>
            </a:r>
            <a:endParaRPr kumimoji="1" lang="en-US" altLang="ko-KR" sz="1500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3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02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모서리가 둥근 직사각형 30"/>
          <p:cNvSpPr/>
          <p:nvPr/>
        </p:nvSpPr>
        <p:spPr>
          <a:xfrm>
            <a:off x="179512" y="3156320"/>
            <a:ext cx="8459636" cy="193571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85472" y="1059581"/>
            <a:ext cx="8453676" cy="156809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평화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〮통일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 교육 활성화로 평화공존 분위기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990023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평화협력과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68870" y="1098342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다양한 평화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·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통일 교육 추진으로 평화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·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통일 공감대 확산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179512" y="2817803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‘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먼저 온 통일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’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북한이탈주민 정착지원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267587" y="3217664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북한이탈주민 정착지원 분야 확대 및 지역사회 유대 강화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08230" y="3553709"/>
            <a:ext cx="8262266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dirty="0" smtClean="0">
                <a:latin typeface="+mj-lt"/>
              </a:rPr>
              <a:t> 교육비</a:t>
            </a:r>
            <a:r>
              <a:rPr kumimoji="1" lang="en-US" altLang="ko-KR" sz="1400" dirty="0" smtClean="0">
                <a:latin typeface="+mj-lt"/>
              </a:rPr>
              <a:t>, </a:t>
            </a:r>
            <a:r>
              <a:rPr kumimoji="1" lang="ko-KR" altLang="en-US" sz="1400" dirty="0" smtClean="0">
                <a:latin typeface="+mj-lt"/>
              </a:rPr>
              <a:t>의료비 지원 등 자립기반 마련 및 지역사회 소통</a:t>
            </a:r>
            <a:r>
              <a:rPr kumimoji="1" lang="en-US" altLang="ko-KR" sz="1400" dirty="0" smtClean="0">
                <a:latin typeface="+mj-lt"/>
              </a:rPr>
              <a:t>·</a:t>
            </a:r>
            <a:r>
              <a:rPr kumimoji="1" lang="ko-KR" altLang="en-US" sz="1400" dirty="0" smtClean="0">
                <a:latin typeface="+mj-lt"/>
              </a:rPr>
              <a:t>화합 추진</a:t>
            </a:r>
            <a:r>
              <a:rPr kumimoji="1" lang="ko-KR" altLang="en-US" sz="1400" dirty="0" smtClean="0"/>
              <a:t> </a:t>
            </a:r>
            <a:endParaRPr kumimoji="1" lang="en-US" altLang="ko-KR" sz="1400" dirty="0" smtClean="0">
              <a:latin typeface="+mj-lt"/>
            </a:endParaRPr>
          </a:p>
          <a:p>
            <a:pPr>
              <a:buFont typeface="Wingdings" pitchFamily="2" charset="2"/>
              <a:buChar char="§"/>
            </a:pPr>
            <a:r>
              <a:rPr kumimoji="1" lang="ko-KR" altLang="en-US" sz="1400" dirty="0" smtClean="0"/>
              <a:t> </a:t>
            </a:r>
            <a:r>
              <a:rPr kumimoji="1" lang="ko-KR" altLang="en-US" sz="1400" spc="-100" dirty="0" smtClean="0"/>
              <a:t>북한이탈주민지원 지역협의회 운영 및 위기가구 발굴 통한 다양한 복지서비스 연계</a:t>
            </a:r>
            <a:r>
              <a:rPr kumimoji="1" lang="en-US" altLang="ko-KR" sz="1400" spc="-100" dirty="0" smtClean="0"/>
              <a:t>·</a:t>
            </a:r>
            <a:r>
              <a:rPr kumimoji="1" lang="ko-KR" altLang="en-US" sz="1400" spc="-100" dirty="0" smtClean="0"/>
              <a:t>지원</a:t>
            </a:r>
            <a:endParaRPr kumimoji="1" lang="en-US" altLang="ko-KR" sz="1400" spc="-100" dirty="0"/>
          </a:p>
        </p:txBody>
      </p:sp>
      <p:sp>
        <p:nvSpPr>
          <p:cNvPr id="33" name="모서리가 둥근 직사각형 32"/>
          <p:cNvSpPr/>
          <p:nvPr/>
        </p:nvSpPr>
        <p:spPr>
          <a:xfrm>
            <a:off x="251520" y="4351008"/>
            <a:ext cx="8280920" cy="39426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북한이탈주민 단체 지원 통한 전문단체 육성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6" name="Text Box 3"/>
          <p:cNvSpPr txBox="1">
            <a:spLocks noChangeArrowheads="1"/>
          </p:cNvSpPr>
          <p:nvPr/>
        </p:nvSpPr>
        <p:spPr bwMode="auto">
          <a:xfrm>
            <a:off x="408230" y="4731948"/>
            <a:ext cx="8262266" cy="366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dirty="0" smtClean="0">
                <a:latin typeface="+mj-lt"/>
              </a:rPr>
              <a:t> 단체 운영비</a:t>
            </a:r>
            <a:r>
              <a:rPr kumimoji="1" lang="en-US" altLang="ko-KR" sz="1400" dirty="0" smtClean="0">
                <a:latin typeface="+mj-lt"/>
              </a:rPr>
              <a:t>, </a:t>
            </a:r>
            <a:r>
              <a:rPr kumimoji="1" lang="ko-KR" altLang="en-US" sz="1400" dirty="0" smtClean="0">
                <a:latin typeface="+mj-lt"/>
              </a:rPr>
              <a:t>북한문화예술 공연 사업비</a:t>
            </a:r>
            <a:r>
              <a:rPr kumimoji="1" lang="en-US" altLang="ko-KR" sz="1400" dirty="0" smtClean="0">
                <a:latin typeface="+mj-lt"/>
              </a:rPr>
              <a:t>, </a:t>
            </a:r>
            <a:r>
              <a:rPr kumimoji="1" lang="ko-KR" altLang="en-US" sz="1400" dirty="0" smtClean="0">
                <a:latin typeface="+mj-lt"/>
              </a:rPr>
              <a:t>음향시설 구입 지원 등</a:t>
            </a:r>
            <a:r>
              <a:rPr kumimoji="1" lang="ko-KR" altLang="en-US" sz="1400" dirty="0" smtClean="0"/>
              <a:t> </a:t>
            </a:r>
            <a:endParaRPr kumimoji="1" lang="en-US" altLang="ko-KR" sz="1400" dirty="0"/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408230" y="1461302"/>
            <a:ext cx="8064896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</a:t>
            </a:r>
            <a:r>
              <a:rPr kumimoji="1" lang="ko-KR" altLang="en-US" sz="1500" b="1" dirty="0" smtClean="0">
                <a:latin typeface="+mj-lt"/>
              </a:rPr>
              <a:t>시민 대상 평화</a:t>
            </a:r>
            <a:r>
              <a:rPr kumimoji="1" lang="en-US" altLang="ko-KR" sz="1500" b="1" dirty="0" smtClean="0"/>
              <a:t>·</a:t>
            </a:r>
            <a:r>
              <a:rPr kumimoji="1" lang="ko-KR" altLang="en-US" sz="1500" b="1" dirty="0" smtClean="0">
                <a:latin typeface="+mj-lt"/>
              </a:rPr>
              <a:t>통일 교육</a:t>
            </a:r>
            <a:endParaRPr kumimoji="1" lang="en-US" altLang="ko-KR" sz="1500" b="1" dirty="0" smtClean="0">
              <a:latin typeface="+mj-lt"/>
            </a:endParaRPr>
          </a:p>
          <a:p>
            <a:r>
              <a:rPr kumimoji="1" lang="en-US" altLang="ko-KR" sz="1600" b="1" dirty="0" smtClean="0">
                <a:latin typeface="+mj-lt"/>
              </a:rPr>
              <a:t>  </a:t>
            </a:r>
            <a:r>
              <a:rPr lang="en-US" altLang="ko-KR" sz="1500" dirty="0" smtClean="0">
                <a:solidFill>
                  <a:prstClr val="black"/>
                </a:solidFill>
              </a:rPr>
              <a:t>- </a:t>
            </a:r>
            <a:r>
              <a:rPr lang="ko-KR" altLang="en-US" sz="1400" spc="-100" dirty="0" err="1" smtClean="0">
                <a:solidFill>
                  <a:prstClr val="black"/>
                </a:solidFill>
              </a:rPr>
              <a:t>파주평화</a:t>
            </a:r>
            <a:r>
              <a:rPr lang="ko-KR" altLang="en-US" sz="1400" spc="-100" dirty="0" smtClean="0">
                <a:solidFill>
                  <a:prstClr val="black"/>
                </a:solidFill>
              </a:rPr>
              <a:t> 아카데미</a:t>
            </a:r>
            <a:r>
              <a:rPr lang="en-US" altLang="ko-KR" sz="1400" spc="-1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spc="-100" dirty="0" smtClean="0">
                <a:solidFill>
                  <a:prstClr val="black"/>
                </a:solidFill>
              </a:rPr>
              <a:t>평화</a:t>
            </a:r>
            <a:r>
              <a:rPr lang="en-US" altLang="ko-KR" sz="1400" spc="-100" dirty="0" smtClean="0">
                <a:solidFill>
                  <a:prstClr val="black"/>
                </a:solidFill>
              </a:rPr>
              <a:t>·</a:t>
            </a:r>
            <a:r>
              <a:rPr lang="ko-KR" altLang="en-US" sz="1400" spc="-100" dirty="0" smtClean="0">
                <a:solidFill>
                  <a:prstClr val="black"/>
                </a:solidFill>
              </a:rPr>
              <a:t>통일 현장체험 교육</a:t>
            </a:r>
            <a:r>
              <a:rPr lang="en-US" altLang="ko-KR" sz="1400" spc="-1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spc="-100" dirty="0" smtClean="0">
                <a:solidFill>
                  <a:prstClr val="black"/>
                </a:solidFill>
              </a:rPr>
              <a:t>청소년 평화통일 교육</a:t>
            </a:r>
            <a:r>
              <a:rPr lang="en-US" altLang="ko-KR" sz="1400" spc="-1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spc="-100" dirty="0" smtClean="0">
                <a:solidFill>
                  <a:prstClr val="black"/>
                </a:solidFill>
              </a:rPr>
              <a:t>찾아가는 평화통일 교실 등</a:t>
            </a:r>
            <a:endParaRPr kumimoji="1" lang="en-US" altLang="ko-KR" sz="1400" spc="-100" dirty="0">
              <a:latin typeface="+mj-ea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408230" y="1984979"/>
            <a:ext cx="8064896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</a:t>
            </a:r>
            <a:r>
              <a:rPr kumimoji="1" lang="ko-KR" altLang="en-US" sz="1500" b="1" dirty="0" smtClean="0">
                <a:latin typeface="+mj-lt"/>
              </a:rPr>
              <a:t>공공부문 평화</a:t>
            </a:r>
            <a:r>
              <a:rPr kumimoji="1" lang="en-US" altLang="ko-KR" sz="1500" b="1" dirty="0" smtClean="0"/>
              <a:t>·</a:t>
            </a:r>
            <a:r>
              <a:rPr kumimoji="1" lang="ko-KR" altLang="en-US" sz="1500" b="1" dirty="0" smtClean="0">
                <a:latin typeface="+mj-lt"/>
              </a:rPr>
              <a:t>통일 교육</a:t>
            </a:r>
            <a:endParaRPr kumimoji="1" lang="en-US" altLang="ko-KR" sz="1500" b="1" dirty="0" smtClean="0">
              <a:latin typeface="+mj-lt"/>
            </a:endParaRPr>
          </a:p>
          <a:p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 </a:t>
            </a:r>
            <a:r>
              <a:rPr lang="en-US" altLang="ko-KR" sz="1500" dirty="0" smtClean="0">
                <a:solidFill>
                  <a:prstClr val="black"/>
                </a:solidFill>
              </a:rPr>
              <a:t>-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신규공무원</a:t>
            </a:r>
            <a:r>
              <a:rPr lang="ko-KR" altLang="en-US" sz="1400" dirty="0" smtClean="0">
                <a:solidFill>
                  <a:prstClr val="black"/>
                </a:solidFill>
              </a:rPr>
              <a:t> 등 공직자 평화통일 교육</a:t>
            </a:r>
            <a:r>
              <a:rPr lang="en-US" altLang="ko-KR" sz="14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</a:rPr>
              <a:t>유관기관 평화통일 교육 확대 운영</a:t>
            </a:r>
            <a:endParaRPr kumimoji="1" lang="en-US" altLang="ko-KR" sz="1400" dirty="0">
              <a:latin typeface="+mj-ea"/>
            </a:endParaRPr>
          </a:p>
        </p:txBody>
      </p:sp>
      <p:sp>
        <p:nvSpPr>
          <p:cNvPr id="18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204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6835"/>
            <a:ext cx="8459636" cy="3963187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군부대 주변지역 지원사업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평화협력과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3075806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그간 추진사항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728190"/>
            <a:chOff x="251520" y="1131590"/>
            <a:chExt cx="8280920" cy="1893794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799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사업개요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764816"/>
              <a:ext cx="8064896" cy="1260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500" dirty="0">
                  <a:latin typeface="+mj-lt"/>
                </a:rPr>
                <a:t> </a:t>
              </a:r>
              <a:r>
                <a:rPr kumimoji="1" lang="ko-KR" altLang="en-US" sz="1500" dirty="0" smtClean="0">
                  <a:latin typeface="+mj-lt"/>
                </a:rPr>
                <a:t>기     간 </a:t>
              </a:r>
              <a:r>
                <a:rPr kumimoji="1" lang="en-US" altLang="ko-KR" sz="1500" dirty="0" smtClean="0">
                  <a:latin typeface="+mj-lt"/>
                </a:rPr>
                <a:t>: 2022. 1. ~ 12.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dirty="0">
                  <a:latin typeface="+mj-lt"/>
                </a:rPr>
                <a:t> </a:t>
              </a:r>
              <a:r>
                <a:rPr kumimoji="1" lang="ko-KR" altLang="en-US" sz="1500" dirty="0" smtClean="0">
                  <a:latin typeface="+mj-lt"/>
                </a:rPr>
                <a:t>사 업 비 </a:t>
              </a:r>
              <a:r>
                <a:rPr kumimoji="1" lang="en-US" altLang="ko-KR" sz="1500" dirty="0" smtClean="0">
                  <a:latin typeface="+mj-lt"/>
                </a:rPr>
                <a:t>: 1,072</a:t>
              </a:r>
              <a:r>
                <a:rPr kumimoji="1" lang="ko-KR" altLang="en-US" sz="1500" dirty="0" smtClean="0">
                  <a:latin typeface="+mj-lt"/>
                </a:rPr>
                <a:t>백만원</a:t>
              </a:r>
              <a:r>
                <a:rPr kumimoji="1" lang="en-US" altLang="ko-KR" sz="1500" dirty="0" smtClean="0">
                  <a:latin typeface="+mj-lt"/>
                </a:rPr>
                <a:t>(</a:t>
              </a:r>
              <a:r>
                <a:rPr kumimoji="1" lang="ko-KR" altLang="en-US" sz="1500" dirty="0" smtClean="0">
                  <a:latin typeface="+mj-lt"/>
                </a:rPr>
                <a:t>도 </a:t>
              </a:r>
              <a:r>
                <a:rPr kumimoji="1" lang="en-US" altLang="ko-KR" sz="1500" dirty="0" smtClean="0">
                  <a:latin typeface="+mj-lt"/>
                </a:rPr>
                <a:t>536</a:t>
              </a:r>
              <a:r>
                <a:rPr kumimoji="1" lang="ko-KR" altLang="en-US" sz="1500" dirty="0" smtClean="0">
                  <a:latin typeface="+mj-lt"/>
                </a:rPr>
                <a:t>백만원</a:t>
              </a:r>
              <a:r>
                <a:rPr kumimoji="1" lang="en-US" altLang="ko-KR" sz="1500" dirty="0" smtClean="0">
                  <a:latin typeface="+mj-lt"/>
                </a:rPr>
                <a:t>, </a:t>
              </a:r>
              <a:r>
                <a:rPr kumimoji="1" lang="ko-KR" altLang="en-US" sz="1500" dirty="0" smtClean="0">
                  <a:latin typeface="+mj-lt"/>
                </a:rPr>
                <a:t>시 </a:t>
              </a:r>
              <a:r>
                <a:rPr kumimoji="1" lang="en-US" altLang="ko-KR" sz="1500" dirty="0" smtClean="0">
                  <a:latin typeface="+mj-lt"/>
                </a:rPr>
                <a:t>536</a:t>
              </a:r>
              <a:r>
                <a:rPr kumimoji="1" lang="ko-KR" altLang="en-US" sz="1500" dirty="0" smtClean="0">
                  <a:latin typeface="+mj-lt"/>
                </a:rPr>
                <a:t>백만원</a:t>
              </a:r>
              <a:r>
                <a:rPr kumimoji="1" lang="en-US" altLang="ko-KR" sz="1500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dirty="0">
                  <a:latin typeface="+mj-lt"/>
                </a:rPr>
                <a:t> </a:t>
              </a:r>
              <a:r>
                <a:rPr kumimoji="1" lang="ko-KR" altLang="en-US" sz="1500" dirty="0" smtClean="0">
                  <a:latin typeface="+mj-lt"/>
                </a:rPr>
                <a:t>대     상 </a:t>
              </a:r>
              <a:r>
                <a:rPr kumimoji="1" lang="en-US" altLang="ko-KR" sz="1500" dirty="0" smtClean="0">
                  <a:latin typeface="+mj-lt"/>
                </a:rPr>
                <a:t>: </a:t>
              </a:r>
              <a:r>
                <a:rPr kumimoji="1" lang="ko-KR" altLang="en-US" sz="1500" dirty="0" err="1" smtClean="0">
                  <a:latin typeface="+mj-lt"/>
                </a:rPr>
                <a:t>웅담리</a:t>
              </a:r>
              <a:r>
                <a:rPr kumimoji="1" lang="ko-KR" altLang="en-US" sz="1500" dirty="0" smtClean="0">
                  <a:latin typeface="+mj-lt"/>
                </a:rPr>
                <a:t> 배수로 정비사업 등 </a:t>
              </a:r>
              <a:r>
                <a:rPr kumimoji="1" lang="en-US" altLang="ko-KR" sz="1500" dirty="0" smtClean="0">
                  <a:latin typeface="+mj-lt"/>
                </a:rPr>
                <a:t>6</a:t>
              </a:r>
              <a:r>
                <a:rPr kumimoji="1" lang="ko-KR" altLang="en-US" sz="1500" dirty="0" err="1" smtClean="0">
                  <a:latin typeface="+mj-lt"/>
                </a:rPr>
                <a:t>개사업</a:t>
              </a:r>
              <a:endParaRPr kumimoji="1" lang="en-US" altLang="ko-KR" sz="1500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dirty="0">
                  <a:latin typeface="+mj-lt"/>
                </a:rPr>
                <a:t> </a:t>
              </a:r>
              <a:r>
                <a:rPr kumimoji="1" lang="ko-KR" altLang="en-US" sz="1500" dirty="0" smtClean="0">
                  <a:latin typeface="+mj-lt"/>
                </a:rPr>
                <a:t>내     용 </a:t>
              </a:r>
              <a:r>
                <a:rPr kumimoji="1" lang="en-US" altLang="ko-KR" sz="1500" dirty="0" smtClean="0">
                  <a:latin typeface="+mj-lt"/>
                </a:rPr>
                <a:t>: </a:t>
              </a:r>
              <a:r>
                <a:rPr kumimoji="1" lang="ko-KR" altLang="en-US" sz="1500" dirty="0" smtClean="0">
                  <a:latin typeface="+mj-lt"/>
                </a:rPr>
                <a:t>군부대 주둔 등에 따른 피해 사전예방 및 주민편익시설 지원 등</a:t>
              </a:r>
              <a:endParaRPr kumimoji="1" lang="en-US" altLang="ko-KR" sz="1500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23404" y="3446137"/>
            <a:ext cx="8064896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500" dirty="0" smtClean="0">
                <a:latin typeface="+mj-lt"/>
              </a:rPr>
              <a:t> </a:t>
            </a:r>
            <a:r>
              <a:rPr kumimoji="1" lang="en-US" altLang="ko-KR" sz="1500" dirty="0" smtClean="0">
                <a:latin typeface="+mj-lt"/>
              </a:rPr>
              <a:t>22. 2.   </a:t>
            </a:r>
            <a:r>
              <a:rPr kumimoji="1" lang="ko-KR" altLang="en-US" sz="1500" dirty="0" smtClean="0">
                <a:latin typeface="+mj-lt"/>
              </a:rPr>
              <a:t>사업예산 </a:t>
            </a:r>
            <a:r>
              <a:rPr kumimoji="1" lang="ko-KR" altLang="en-US" sz="1500" dirty="0" err="1" smtClean="0">
                <a:latin typeface="+mj-lt"/>
              </a:rPr>
              <a:t>재배정</a:t>
            </a:r>
            <a:endParaRPr kumimoji="1" lang="en-US" altLang="ko-KR" sz="1500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500" dirty="0" smtClean="0">
                <a:latin typeface="+mj-ea"/>
              </a:rPr>
              <a:t> </a:t>
            </a:r>
            <a:r>
              <a:rPr kumimoji="1" lang="en-US" altLang="ko-KR" sz="1500" dirty="0" smtClean="0">
                <a:latin typeface="+mj-ea"/>
              </a:rPr>
              <a:t>22. 3.   </a:t>
            </a:r>
            <a:r>
              <a:rPr kumimoji="1" lang="ko-KR" altLang="en-US" sz="1500" dirty="0" smtClean="0">
                <a:latin typeface="+mj-ea"/>
              </a:rPr>
              <a:t>관련부서 사업추진</a:t>
            </a:r>
            <a:endParaRPr kumimoji="1" lang="en-US" altLang="ko-KR" sz="1500" dirty="0" smtClean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4227934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향후계획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5108" y="4527006"/>
            <a:ext cx="8064896" cy="49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500" dirty="0" smtClean="0">
                <a:latin typeface="+mj-lt"/>
              </a:rPr>
              <a:t> </a:t>
            </a:r>
            <a:r>
              <a:rPr kumimoji="1" lang="en-US" altLang="ko-KR" sz="1500" dirty="0" smtClean="0">
                <a:latin typeface="+mj-lt"/>
              </a:rPr>
              <a:t>22. 10.  </a:t>
            </a:r>
            <a:r>
              <a:rPr kumimoji="1" lang="ko-KR" altLang="en-US" sz="1500" dirty="0" smtClean="0">
                <a:latin typeface="+mj-lt"/>
              </a:rPr>
              <a:t>사업비 정산 </a:t>
            </a:r>
            <a:endParaRPr kumimoji="1" lang="en-US" altLang="ko-KR" sz="1500" dirty="0" smtClean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210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65402"/>
            <a:ext cx="8459636" cy="395462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군사시설 보호구역 규제 완화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평화협력과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3009817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그간 추진사항 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654390"/>
            <a:chOff x="251520" y="1131590"/>
            <a:chExt cx="8280920" cy="181292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799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현  황</a:t>
              </a:r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 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83944"/>
              <a:ext cx="8064896" cy="1260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</a:pPr>
              <a:endParaRPr kumimoji="1" lang="en-US" altLang="ko-KR" sz="15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23404" y="3385303"/>
            <a:ext cx="8064896" cy="417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500" dirty="0" smtClean="0">
                <a:latin typeface="+mj-lt"/>
              </a:rPr>
              <a:t> </a:t>
            </a:r>
            <a:r>
              <a:rPr kumimoji="1" lang="en-US" altLang="ko-KR" sz="1500" dirty="0" smtClean="0">
                <a:latin typeface="+mj-lt"/>
              </a:rPr>
              <a:t>22. 3.   </a:t>
            </a:r>
            <a:r>
              <a:rPr kumimoji="1" lang="ko-KR" altLang="en-US" sz="1500" dirty="0" smtClean="0">
                <a:latin typeface="+mj-lt"/>
              </a:rPr>
              <a:t>군사시설 보호구역 규제 완화 신청</a:t>
            </a:r>
            <a:r>
              <a:rPr kumimoji="1" lang="en-US" altLang="ko-KR" sz="1500" dirty="0" smtClean="0">
                <a:latin typeface="+mj-lt"/>
              </a:rPr>
              <a:t>(6</a:t>
            </a:r>
            <a:r>
              <a:rPr kumimoji="1" lang="ko-KR" altLang="en-US" sz="1500" dirty="0" err="1" smtClean="0">
                <a:latin typeface="+mj-lt"/>
              </a:rPr>
              <a:t>개사단</a:t>
            </a:r>
            <a:r>
              <a:rPr kumimoji="1" lang="ko-KR" altLang="en-US" sz="1500" dirty="0" smtClean="0">
                <a:latin typeface="+mj-lt"/>
              </a:rPr>
              <a:t> </a:t>
            </a:r>
            <a:r>
              <a:rPr kumimoji="1" lang="en-US" altLang="ko-KR" sz="1500" dirty="0" smtClean="0">
                <a:latin typeface="+mj-lt"/>
              </a:rPr>
              <a:t>52.5</a:t>
            </a:r>
            <a:r>
              <a:rPr lang="en-US" altLang="ko-KR" sz="1500" kern="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㎢)</a:t>
            </a:r>
            <a:endParaRPr kumimoji="1" lang="en-US" altLang="ko-KR" sz="1500" dirty="0">
              <a:latin typeface="+mj-ea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3939902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향후계획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23404" y="4267590"/>
            <a:ext cx="8064896" cy="75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500" dirty="0" smtClean="0">
                <a:latin typeface="+mj-lt"/>
              </a:rPr>
              <a:t> </a:t>
            </a:r>
            <a:r>
              <a:rPr kumimoji="1" lang="en-US" altLang="ko-KR" sz="1500" dirty="0" smtClean="0">
                <a:latin typeface="+mj-lt"/>
              </a:rPr>
              <a:t>22.12.   </a:t>
            </a:r>
            <a:r>
              <a:rPr kumimoji="1" lang="ko-KR" altLang="en-US" sz="1500" dirty="0" smtClean="0">
                <a:latin typeface="+mj-lt"/>
              </a:rPr>
              <a:t>규제완화 검토</a:t>
            </a:r>
            <a:r>
              <a:rPr kumimoji="1" lang="en-US" altLang="ko-KR" sz="1500" dirty="0" smtClean="0">
                <a:latin typeface="+mj-lt"/>
              </a:rPr>
              <a:t>(</a:t>
            </a:r>
            <a:r>
              <a:rPr kumimoji="1" lang="ko-KR" altLang="en-US" sz="1500" dirty="0" smtClean="0">
                <a:latin typeface="+mj-lt"/>
              </a:rPr>
              <a:t>사단</a:t>
            </a:r>
            <a:r>
              <a:rPr kumimoji="1" lang="en-US" altLang="ko-KR" sz="1500" dirty="0" smtClean="0">
                <a:latin typeface="+mj-lt"/>
              </a:rPr>
              <a:t>, </a:t>
            </a:r>
            <a:r>
              <a:rPr kumimoji="1" lang="ko-KR" altLang="en-US" sz="1500" dirty="0" smtClean="0">
                <a:latin typeface="+mj-lt"/>
              </a:rPr>
              <a:t>군단</a:t>
            </a:r>
            <a:r>
              <a:rPr kumimoji="1" lang="en-US" altLang="ko-KR" sz="1500" dirty="0" smtClean="0">
                <a:latin typeface="+mj-lt"/>
              </a:rPr>
              <a:t>, </a:t>
            </a:r>
            <a:r>
              <a:rPr kumimoji="1" lang="ko-KR" altLang="en-US" sz="1500" dirty="0" err="1" smtClean="0">
                <a:latin typeface="+mj-lt"/>
              </a:rPr>
              <a:t>지작사</a:t>
            </a:r>
            <a:r>
              <a:rPr kumimoji="1" lang="en-US" altLang="ko-KR" sz="1500" dirty="0" smtClean="0">
                <a:latin typeface="+mj-lt"/>
              </a:rPr>
              <a:t>, </a:t>
            </a:r>
            <a:r>
              <a:rPr kumimoji="1" lang="ko-KR" altLang="en-US" sz="1500" dirty="0" smtClean="0">
                <a:latin typeface="+mj-lt"/>
              </a:rPr>
              <a:t>합참</a:t>
            </a:r>
            <a:r>
              <a:rPr kumimoji="1" lang="en-US" altLang="ko-KR" sz="1500" dirty="0" smtClean="0">
                <a:latin typeface="+mj-lt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500" dirty="0">
                <a:latin typeface="+mj-lt"/>
              </a:rPr>
              <a:t> </a:t>
            </a:r>
            <a:r>
              <a:rPr kumimoji="1" lang="en-US" altLang="ko-KR" sz="1500" dirty="0" smtClean="0">
                <a:latin typeface="+mj-lt"/>
              </a:rPr>
              <a:t>23.  1.   </a:t>
            </a:r>
            <a:r>
              <a:rPr kumimoji="1" lang="ko-KR" altLang="en-US" sz="1500" dirty="0" smtClean="0">
                <a:latin typeface="+mj-lt"/>
              </a:rPr>
              <a:t>규제완화 결과 발표</a:t>
            </a:r>
            <a:r>
              <a:rPr kumimoji="1" lang="en-US" altLang="ko-KR" sz="1500" dirty="0" smtClean="0">
                <a:latin typeface="+mj-lt"/>
              </a:rPr>
              <a:t>(</a:t>
            </a:r>
            <a:r>
              <a:rPr kumimoji="1" lang="ko-KR" altLang="en-US" sz="1500" dirty="0" smtClean="0">
                <a:latin typeface="+mj-lt"/>
              </a:rPr>
              <a:t>국방부</a:t>
            </a:r>
            <a:r>
              <a:rPr kumimoji="1" lang="en-US" altLang="ko-KR" sz="1500" dirty="0" smtClean="0">
                <a:latin typeface="+mj-lt"/>
              </a:rPr>
              <a:t>)</a:t>
            </a:r>
            <a:r>
              <a:rPr kumimoji="1" lang="ko-KR" altLang="en-US" sz="1500" dirty="0" smtClean="0">
                <a:latin typeface="+mj-lt"/>
              </a:rPr>
              <a:t>  </a:t>
            </a:r>
            <a:endParaRPr kumimoji="1" lang="en-US" altLang="ko-KR" sz="1500" dirty="0" smtClean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678550"/>
              </p:ext>
            </p:extLst>
          </p:nvPr>
        </p:nvGraphicFramePr>
        <p:xfrm>
          <a:off x="457373" y="1584250"/>
          <a:ext cx="7903913" cy="1237140"/>
        </p:xfrm>
        <a:graphic>
          <a:graphicData uri="http://schemas.openxmlformats.org/drawingml/2006/table">
            <a:tbl>
              <a:tblPr/>
              <a:tblGrid>
                <a:gridCol w="1342574">
                  <a:extLst>
                    <a:ext uri="{9D8B030D-6E8A-4147-A177-3AD203B41FA5}">
                      <a16:colId xmlns:a16="http://schemas.microsoft.com/office/drawing/2014/main" val="3277295184"/>
                    </a:ext>
                  </a:extLst>
                </a:gridCol>
                <a:gridCol w="1342574">
                  <a:extLst>
                    <a:ext uri="{9D8B030D-6E8A-4147-A177-3AD203B41FA5}">
                      <a16:colId xmlns:a16="http://schemas.microsoft.com/office/drawing/2014/main" val="622808770"/>
                    </a:ext>
                  </a:extLst>
                </a:gridCol>
                <a:gridCol w="1266898">
                  <a:extLst>
                    <a:ext uri="{9D8B030D-6E8A-4147-A177-3AD203B41FA5}">
                      <a16:colId xmlns:a16="http://schemas.microsoft.com/office/drawing/2014/main" val="3029613218"/>
                    </a:ext>
                  </a:extLst>
                </a:gridCol>
                <a:gridCol w="1266898">
                  <a:extLst>
                    <a:ext uri="{9D8B030D-6E8A-4147-A177-3AD203B41FA5}">
                      <a16:colId xmlns:a16="http://schemas.microsoft.com/office/drawing/2014/main" val="401395921"/>
                    </a:ext>
                  </a:extLst>
                </a:gridCol>
                <a:gridCol w="1266898">
                  <a:extLst>
                    <a:ext uri="{9D8B030D-6E8A-4147-A177-3AD203B41FA5}">
                      <a16:colId xmlns:a16="http://schemas.microsoft.com/office/drawing/2014/main" val="808038299"/>
                    </a:ext>
                  </a:extLst>
                </a:gridCol>
                <a:gridCol w="1418071">
                  <a:extLst>
                    <a:ext uri="{9D8B030D-6E8A-4147-A177-3AD203B41FA5}">
                      <a16:colId xmlns:a16="http://schemas.microsoft.com/office/drawing/2014/main" val="1222291103"/>
                    </a:ext>
                  </a:extLst>
                </a:gridCol>
              </a:tblGrid>
              <a:tr h="33942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행정구역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해제지역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군사시설 보호구역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위탁지역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6586493"/>
                  </a:ext>
                </a:extLst>
              </a:tr>
              <a:tr h="3862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통제보호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제한보호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7908688"/>
                  </a:ext>
                </a:extLst>
              </a:tr>
              <a:tr h="4257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673.86㎢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83.20㎢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590.66</a:t>
                      </a:r>
                      <a:r>
                        <a:rPr 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㎢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172.13㎢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353.58㎢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64.95㎢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2525F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3278546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683568" y="170819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484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6835"/>
            <a:ext cx="8459636" cy="3963187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6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군 소음 보상금 지급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평화협력과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859782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주요 추진사항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584175"/>
            <a:chOff x="251520" y="1131590"/>
            <a:chExt cx="8280920" cy="1735979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799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사업개요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07001"/>
              <a:ext cx="8064896" cy="1260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500" dirty="0">
                  <a:latin typeface="+mj-lt"/>
                </a:rPr>
                <a:t> </a:t>
              </a:r>
              <a:r>
                <a:rPr kumimoji="1" lang="ko-KR" altLang="en-US" sz="1500" dirty="0" smtClean="0">
                  <a:latin typeface="+mj-lt"/>
                </a:rPr>
                <a:t>대     상 </a:t>
              </a:r>
              <a:r>
                <a:rPr kumimoji="1" lang="en-US" altLang="ko-KR" sz="1500" dirty="0" smtClean="0">
                  <a:latin typeface="+mj-lt"/>
                </a:rPr>
                <a:t>: </a:t>
              </a:r>
              <a:r>
                <a:rPr kumimoji="1" lang="ko-KR" altLang="en-US" sz="1500" dirty="0" smtClean="0">
                  <a:latin typeface="+mj-lt"/>
                </a:rPr>
                <a:t>약 </a:t>
              </a:r>
              <a:r>
                <a:rPr kumimoji="1" lang="en-US" altLang="ko-KR" sz="1500" dirty="0" smtClean="0">
                  <a:latin typeface="+mj-lt"/>
                </a:rPr>
                <a:t>700</a:t>
              </a:r>
              <a:r>
                <a:rPr kumimoji="1" lang="ko-KR" altLang="en-US" sz="1500" dirty="0" smtClean="0">
                  <a:latin typeface="+mj-lt"/>
                </a:rPr>
                <a:t>명 </a:t>
              </a:r>
              <a:r>
                <a:rPr kumimoji="1" lang="en-US" altLang="ko-KR" sz="1500" dirty="0" smtClean="0">
                  <a:latin typeface="+mj-lt"/>
                </a:rPr>
                <a:t>(</a:t>
              </a:r>
              <a:r>
                <a:rPr kumimoji="1" lang="ko-KR" altLang="en-US" sz="1500" dirty="0" err="1" smtClean="0">
                  <a:latin typeface="+mj-lt"/>
                </a:rPr>
                <a:t>파주비행장</a:t>
              </a:r>
              <a:r>
                <a:rPr kumimoji="1" lang="ko-KR" altLang="en-US" sz="1500" dirty="0" smtClean="0">
                  <a:latin typeface="+mj-lt"/>
                </a:rPr>
                <a:t> </a:t>
              </a:r>
              <a:r>
                <a:rPr kumimoji="1" lang="en-US" altLang="ko-KR" sz="1500" dirty="0" smtClean="0">
                  <a:latin typeface="+mj-lt"/>
                </a:rPr>
                <a:t>150</a:t>
              </a:r>
              <a:r>
                <a:rPr kumimoji="1" lang="ko-KR" altLang="en-US" sz="1500" dirty="0" smtClean="0">
                  <a:latin typeface="+mj-lt"/>
                </a:rPr>
                <a:t>명 </a:t>
              </a:r>
              <a:r>
                <a:rPr kumimoji="1" lang="en-US" altLang="ko-KR" sz="1500" dirty="0" smtClean="0">
                  <a:latin typeface="+mj-lt"/>
                </a:rPr>
                <a:t>/ </a:t>
              </a:r>
              <a:r>
                <a:rPr kumimoji="1" lang="ko-KR" altLang="en-US" sz="1500" dirty="0" err="1" smtClean="0">
                  <a:latin typeface="+mj-lt"/>
                </a:rPr>
                <a:t>무건리</a:t>
              </a:r>
              <a:r>
                <a:rPr kumimoji="1" lang="ko-KR" altLang="en-US" sz="1500" dirty="0" smtClean="0">
                  <a:latin typeface="+mj-lt"/>
                </a:rPr>
                <a:t> 훈련장 </a:t>
              </a:r>
              <a:r>
                <a:rPr kumimoji="1" lang="en-US" altLang="ko-KR" sz="1500" dirty="0" smtClean="0">
                  <a:latin typeface="+mj-lt"/>
                </a:rPr>
                <a:t>450</a:t>
              </a:r>
              <a:r>
                <a:rPr kumimoji="1" lang="ko-KR" altLang="en-US" sz="1500" dirty="0" smtClean="0">
                  <a:latin typeface="+mj-lt"/>
                </a:rPr>
                <a:t>명 </a:t>
              </a:r>
              <a:r>
                <a:rPr kumimoji="1" lang="en-US" altLang="ko-KR" sz="1500" dirty="0" smtClean="0">
                  <a:latin typeface="+mj-lt"/>
                </a:rPr>
                <a:t>/ </a:t>
              </a:r>
              <a:r>
                <a:rPr kumimoji="1" lang="ko-KR" altLang="en-US" sz="1500" dirty="0" err="1" smtClean="0">
                  <a:latin typeface="+mj-lt"/>
                </a:rPr>
                <a:t>직천리</a:t>
              </a:r>
              <a:r>
                <a:rPr kumimoji="1" lang="ko-KR" altLang="en-US" sz="1500" dirty="0" smtClean="0">
                  <a:latin typeface="+mj-lt"/>
                </a:rPr>
                <a:t> 사격장 </a:t>
              </a:r>
              <a:r>
                <a:rPr kumimoji="1" lang="en-US" altLang="ko-KR" sz="1500" dirty="0" smtClean="0">
                  <a:latin typeface="+mj-lt"/>
                </a:rPr>
                <a:t>100</a:t>
              </a:r>
              <a:r>
                <a:rPr kumimoji="1" lang="ko-KR" altLang="en-US" sz="1500" dirty="0" smtClean="0">
                  <a:latin typeface="+mj-lt"/>
                </a:rPr>
                <a:t>명</a:t>
              </a:r>
              <a:r>
                <a:rPr kumimoji="1" lang="en-US" altLang="ko-KR" sz="1500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dirty="0">
                  <a:latin typeface="+mj-lt"/>
                </a:rPr>
                <a:t> </a:t>
              </a:r>
              <a:r>
                <a:rPr kumimoji="1" lang="ko-KR" altLang="en-US" sz="1500" dirty="0" smtClean="0">
                  <a:latin typeface="+mj-lt"/>
                </a:rPr>
                <a:t>보상기준 </a:t>
              </a:r>
              <a:r>
                <a:rPr kumimoji="1" lang="en-US" altLang="ko-KR" sz="1500" dirty="0" smtClean="0">
                  <a:latin typeface="+mj-lt"/>
                </a:rPr>
                <a:t>: 1</a:t>
              </a:r>
              <a:r>
                <a:rPr kumimoji="1" lang="ko-KR" altLang="en-US" sz="1500" dirty="0" smtClean="0">
                  <a:latin typeface="+mj-lt"/>
                </a:rPr>
                <a:t>종</a:t>
              </a:r>
              <a:r>
                <a:rPr kumimoji="1" lang="en-US" altLang="ko-KR" sz="1500" dirty="0" smtClean="0">
                  <a:latin typeface="+mj-lt"/>
                </a:rPr>
                <a:t>(</a:t>
              </a:r>
              <a:r>
                <a:rPr kumimoji="1" lang="ko-KR" altLang="en-US" sz="1500" dirty="0" smtClean="0">
                  <a:latin typeface="+mj-lt"/>
                </a:rPr>
                <a:t>월 </a:t>
              </a:r>
              <a:r>
                <a:rPr kumimoji="1" lang="en-US" altLang="ko-KR" sz="1500" dirty="0" smtClean="0">
                  <a:latin typeface="+mj-lt"/>
                </a:rPr>
                <a:t>6</a:t>
              </a:r>
              <a:r>
                <a:rPr kumimoji="1" lang="ko-KR" altLang="en-US" sz="1500" dirty="0" smtClean="0">
                  <a:latin typeface="+mj-lt"/>
                </a:rPr>
                <a:t>만원</a:t>
              </a:r>
              <a:r>
                <a:rPr kumimoji="1" lang="en-US" altLang="ko-KR" sz="1500" dirty="0" smtClean="0">
                  <a:latin typeface="+mj-lt"/>
                </a:rPr>
                <a:t>), 2</a:t>
              </a:r>
              <a:r>
                <a:rPr kumimoji="1" lang="ko-KR" altLang="en-US" sz="1500" dirty="0" smtClean="0">
                  <a:latin typeface="+mj-lt"/>
                </a:rPr>
                <a:t>종</a:t>
              </a:r>
              <a:r>
                <a:rPr kumimoji="1" lang="en-US" altLang="ko-KR" sz="1500" dirty="0" smtClean="0">
                  <a:latin typeface="+mj-lt"/>
                </a:rPr>
                <a:t>(</a:t>
              </a:r>
              <a:r>
                <a:rPr kumimoji="1" lang="ko-KR" altLang="en-US" sz="1500" dirty="0" smtClean="0">
                  <a:latin typeface="+mj-lt"/>
                </a:rPr>
                <a:t>월</a:t>
              </a:r>
              <a:r>
                <a:rPr kumimoji="1" lang="en-US" altLang="ko-KR" sz="1500" dirty="0">
                  <a:latin typeface="+mj-lt"/>
                </a:rPr>
                <a:t> </a:t>
              </a:r>
              <a:r>
                <a:rPr kumimoji="1" lang="en-US" altLang="ko-KR" sz="1500" dirty="0" smtClean="0">
                  <a:latin typeface="+mj-lt"/>
                </a:rPr>
                <a:t>4.5</a:t>
              </a:r>
              <a:r>
                <a:rPr kumimoji="1" lang="ko-KR" altLang="en-US" sz="1500" dirty="0" smtClean="0">
                  <a:latin typeface="+mj-lt"/>
                </a:rPr>
                <a:t>만원</a:t>
              </a:r>
              <a:r>
                <a:rPr kumimoji="1" lang="en-US" altLang="ko-KR" sz="1500" dirty="0" smtClean="0">
                  <a:latin typeface="+mj-lt"/>
                </a:rPr>
                <a:t>), 3</a:t>
              </a:r>
              <a:r>
                <a:rPr kumimoji="1" lang="ko-KR" altLang="en-US" sz="1500" dirty="0" smtClean="0">
                  <a:latin typeface="+mj-lt"/>
                </a:rPr>
                <a:t>종</a:t>
              </a:r>
              <a:r>
                <a:rPr kumimoji="1" lang="en-US" altLang="ko-KR" sz="1500" dirty="0" smtClean="0">
                  <a:latin typeface="+mj-lt"/>
                </a:rPr>
                <a:t>(</a:t>
              </a:r>
              <a:r>
                <a:rPr kumimoji="1" lang="ko-KR" altLang="en-US" sz="1500" dirty="0" smtClean="0">
                  <a:latin typeface="+mj-lt"/>
                </a:rPr>
                <a:t>월 </a:t>
              </a:r>
              <a:r>
                <a:rPr kumimoji="1" lang="en-US" altLang="ko-KR" sz="1500" dirty="0" smtClean="0">
                  <a:latin typeface="+mj-lt"/>
                </a:rPr>
                <a:t>3</a:t>
              </a:r>
              <a:r>
                <a:rPr kumimoji="1" lang="ko-KR" altLang="en-US" sz="1500" dirty="0" smtClean="0">
                  <a:latin typeface="+mj-lt"/>
                </a:rPr>
                <a:t>만원</a:t>
              </a:r>
              <a:r>
                <a:rPr kumimoji="1" lang="en-US" altLang="ko-KR" sz="1500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dirty="0">
                  <a:latin typeface="+mj-lt"/>
                </a:rPr>
                <a:t> </a:t>
              </a:r>
              <a:r>
                <a:rPr kumimoji="1" lang="ko-KR" altLang="en-US" sz="1500" dirty="0" err="1" smtClean="0">
                  <a:latin typeface="+mj-lt"/>
                </a:rPr>
                <a:t>지급내역</a:t>
              </a:r>
              <a:r>
                <a:rPr kumimoji="1" lang="ko-KR" altLang="en-US" sz="1500" dirty="0" smtClean="0">
                  <a:latin typeface="+mj-lt"/>
                </a:rPr>
                <a:t> </a:t>
              </a:r>
              <a:r>
                <a:rPr kumimoji="1" lang="en-US" altLang="ko-KR" sz="1500" dirty="0" smtClean="0">
                  <a:latin typeface="+mj-lt"/>
                </a:rPr>
                <a:t>: </a:t>
              </a:r>
              <a:r>
                <a:rPr kumimoji="1" lang="ko-KR" altLang="en-US" sz="1500" dirty="0" smtClean="0">
                  <a:latin typeface="+mj-lt"/>
                </a:rPr>
                <a:t>총 </a:t>
              </a:r>
              <a:r>
                <a:rPr kumimoji="1" lang="en-US" altLang="ko-KR" sz="1500" dirty="0" smtClean="0">
                  <a:latin typeface="+mj-lt"/>
                </a:rPr>
                <a:t>324</a:t>
              </a:r>
              <a:r>
                <a:rPr kumimoji="1" lang="ko-KR" altLang="en-US" sz="1500" dirty="0" smtClean="0">
                  <a:latin typeface="+mj-lt"/>
                </a:rPr>
                <a:t>명 </a:t>
              </a:r>
              <a:r>
                <a:rPr kumimoji="1" lang="en-US" altLang="ko-KR" sz="1500" dirty="0" smtClean="0">
                  <a:latin typeface="+mj-lt"/>
                </a:rPr>
                <a:t>/ 26,537,380</a:t>
              </a:r>
              <a:r>
                <a:rPr kumimoji="1" lang="ko-KR" altLang="en-US" sz="1500" dirty="0" smtClean="0">
                  <a:latin typeface="+mj-lt"/>
                </a:rPr>
                <a:t>원</a:t>
              </a:r>
              <a:endParaRPr kumimoji="1" lang="en-US" altLang="ko-KR" sz="1500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23404" y="3438593"/>
            <a:ext cx="8064896" cy="1364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500" dirty="0" smtClean="0">
                <a:latin typeface="+mj-lt"/>
              </a:rPr>
              <a:t> </a:t>
            </a:r>
            <a:r>
              <a:rPr kumimoji="1" lang="en-US" altLang="ko-KR" sz="1500" dirty="0" smtClean="0">
                <a:latin typeface="+mj-lt"/>
              </a:rPr>
              <a:t>21. 12.   </a:t>
            </a:r>
            <a:r>
              <a:rPr kumimoji="1" lang="ko-KR" altLang="en-US" sz="1500" dirty="0" smtClean="0">
                <a:latin typeface="+mj-lt"/>
              </a:rPr>
              <a:t>소음대책지역 지정 고시</a:t>
            </a:r>
            <a:endParaRPr kumimoji="1" lang="en-US" altLang="ko-KR" sz="1500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500" dirty="0" smtClean="0">
                <a:latin typeface="+mj-ea"/>
              </a:rPr>
              <a:t> </a:t>
            </a:r>
            <a:r>
              <a:rPr kumimoji="1" lang="en-US" altLang="ko-KR" sz="1500" dirty="0" smtClean="0">
                <a:latin typeface="+mj-ea"/>
              </a:rPr>
              <a:t>22.  2.   </a:t>
            </a:r>
            <a:r>
              <a:rPr kumimoji="1" lang="ko-KR" altLang="en-US" sz="1500" dirty="0" smtClean="0">
                <a:latin typeface="+mj-ea"/>
              </a:rPr>
              <a:t>군 소음 보상금 신청안내 및 접수</a:t>
            </a:r>
            <a:endParaRPr kumimoji="1" lang="en-US" altLang="ko-KR" sz="1500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500" dirty="0">
                <a:latin typeface="+mj-ea"/>
              </a:rPr>
              <a:t> </a:t>
            </a:r>
            <a:r>
              <a:rPr kumimoji="1" lang="en-US" altLang="ko-KR" sz="1500" dirty="0" smtClean="0">
                <a:latin typeface="+mj-ea"/>
              </a:rPr>
              <a:t>22.  5.   </a:t>
            </a:r>
            <a:r>
              <a:rPr kumimoji="1" lang="ko-KR" altLang="en-US" sz="1500" dirty="0" smtClean="0">
                <a:latin typeface="+mj-ea"/>
              </a:rPr>
              <a:t>보상금 결정 개별 통보</a:t>
            </a:r>
            <a:endParaRPr kumimoji="1" lang="en-US" altLang="ko-KR" sz="1500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500" dirty="0">
                <a:latin typeface="+mj-ea"/>
              </a:rPr>
              <a:t> </a:t>
            </a:r>
            <a:r>
              <a:rPr kumimoji="1" lang="en-US" altLang="ko-KR" sz="1500" dirty="0" smtClean="0">
                <a:latin typeface="+mj-ea"/>
              </a:rPr>
              <a:t>22.  7.   </a:t>
            </a:r>
            <a:r>
              <a:rPr kumimoji="1" lang="ko-KR" altLang="en-US" sz="1500" dirty="0" smtClean="0">
                <a:latin typeface="+mj-ea"/>
              </a:rPr>
              <a:t>국방부 예산 요구</a:t>
            </a:r>
            <a:endParaRPr kumimoji="1" lang="en-US" altLang="ko-KR" sz="1500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500" dirty="0">
                <a:latin typeface="+mj-ea"/>
              </a:rPr>
              <a:t> </a:t>
            </a:r>
            <a:r>
              <a:rPr kumimoji="1" lang="en-US" altLang="ko-KR" sz="1500" dirty="0" smtClean="0">
                <a:latin typeface="+mj-ea"/>
              </a:rPr>
              <a:t>22.  8.   </a:t>
            </a:r>
            <a:r>
              <a:rPr kumimoji="1" lang="ko-KR" altLang="en-US" sz="1500" dirty="0" smtClean="0">
                <a:latin typeface="+mj-ea"/>
              </a:rPr>
              <a:t>군 소음 보상금 지급</a:t>
            </a:r>
            <a:endParaRPr kumimoji="1" lang="en-US" altLang="ko-KR" sz="1500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3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0098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100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만 도시 최적의 철도망 구축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235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남북철도교통과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458593"/>
              </p:ext>
            </p:extLst>
          </p:nvPr>
        </p:nvGraphicFramePr>
        <p:xfrm>
          <a:off x="219186" y="1131590"/>
          <a:ext cx="8380287" cy="375095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439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853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10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9909">
                <a:tc>
                  <a:txBody>
                    <a:bodyPr/>
                    <a:lstStyle/>
                    <a:p>
                      <a:pPr algn="ctr" latinLnBrk="1">
                        <a:lnSpc>
                          <a:spcPts val="1500"/>
                        </a:lnSpc>
                      </a:pPr>
                      <a:r>
                        <a:rPr lang="ko-KR" altLang="en-US" sz="1150" b="1" kern="1200" baseline="0" dirty="0" err="1" smtClean="0">
                          <a:solidFill>
                            <a:schemeClr val="lt1"/>
                          </a:solidFill>
                          <a:latin typeface="+mn-ea"/>
                          <a:ea typeface="+mn-ea"/>
                          <a:cs typeface="+mn-cs"/>
                        </a:rPr>
                        <a:t>사업명</a:t>
                      </a:r>
                      <a:endParaRPr lang="ko-KR" altLang="en-US" sz="1150" b="1" kern="1200" baseline="0" dirty="0">
                        <a:solidFill>
                          <a:schemeClr val="lt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500"/>
                        </a:lnSpc>
                      </a:pPr>
                      <a:r>
                        <a:rPr lang="ko-KR" altLang="en-US" sz="1150" b="1" baseline="0" dirty="0" smtClean="0">
                          <a:solidFill>
                            <a:schemeClr val="lt1"/>
                          </a:solidFill>
                          <a:latin typeface="+mn-ea"/>
                          <a:ea typeface="+mn-ea"/>
                        </a:rPr>
                        <a:t>추진 현황</a:t>
                      </a:r>
                      <a:endParaRPr lang="ko-KR" altLang="en-US" sz="1150" b="1" baseline="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500"/>
                        </a:lnSpc>
                      </a:pPr>
                      <a:r>
                        <a:rPr lang="ko-KR" altLang="en-US" sz="1150" b="1" baseline="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추진 계획</a:t>
                      </a:r>
                      <a:endParaRPr lang="ko-KR" altLang="en-US" sz="1150" b="1" baseline="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6631">
                <a:tc>
                  <a:txBody>
                    <a:bodyPr/>
                    <a:lstStyle/>
                    <a:p>
                      <a:pPr algn="l" latinLnBrk="1">
                        <a:lnSpc>
                          <a:spcPts val="1800"/>
                        </a:lnSpc>
                      </a:pP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GTX A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노선</a:t>
                      </a:r>
                      <a:endParaRPr kumimoji="1" lang="en-US" altLang="ko-KR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l" latinLnBrk="1">
                        <a:lnSpc>
                          <a:spcPts val="1800"/>
                        </a:lnSpc>
                      </a:pP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(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파주 운정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삼성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50" b="0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착공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(‘19.6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개통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(‘24. 6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3660">
                <a:tc>
                  <a:txBody>
                    <a:bodyPr/>
                    <a:lstStyle/>
                    <a:p>
                      <a:pPr algn="l" latinLnBrk="1">
                        <a:lnSpc>
                          <a:spcPts val="1800"/>
                        </a:lnSpc>
                      </a:pP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3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호선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일산선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파주연장 사업</a:t>
                      </a:r>
                      <a:endParaRPr kumimoji="1" lang="en-US" altLang="ko-KR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l" latinLnBrk="1">
                        <a:lnSpc>
                          <a:spcPts val="1800"/>
                        </a:lnSpc>
                      </a:pP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(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대화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~</a:t>
                      </a:r>
                      <a:r>
                        <a:rPr kumimoji="1" lang="ko-KR" altLang="en-US" sz="1150" b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금릉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50" b="0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민자사업 제안서 제출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(‘20.9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 </a:t>
                      </a:r>
                      <a:r>
                        <a:rPr kumimoji="1" lang="ko-KR" altLang="en-US" sz="1150" b="0" kern="1200" baseline="30000" dirty="0" smtClean="0">
                          <a:solidFill>
                            <a:srgbClr val="002060"/>
                          </a:solidFill>
                          <a:latin typeface="+mj-lt"/>
                          <a:ea typeface="+mn-ea"/>
                          <a:cs typeface="+mn-cs"/>
                        </a:rPr>
                        <a:t>현대건설</a:t>
                      </a:r>
                      <a:r>
                        <a:rPr kumimoji="1" lang="en-US" altLang="ko-KR" sz="1150" b="0" kern="1200" baseline="30000" dirty="0" smtClean="0">
                          <a:solidFill>
                            <a:srgbClr val="002060"/>
                          </a:solidFill>
                          <a:latin typeface="+mj-lt"/>
                          <a:ea typeface="+mn-ea"/>
                          <a:cs typeface="+mn-cs"/>
                        </a:rPr>
                        <a:t>→</a:t>
                      </a:r>
                      <a:r>
                        <a:rPr kumimoji="1" lang="ko-KR" altLang="en-US" sz="1150" b="0" kern="1200" baseline="30000" dirty="0" err="1" smtClean="0">
                          <a:solidFill>
                            <a:srgbClr val="002060"/>
                          </a:solidFill>
                          <a:latin typeface="+mj-lt"/>
                          <a:ea typeface="+mn-ea"/>
                          <a:cs typeface="+mn-cs"/>
                        </a:rPr>
                        <a:t>국토부</a:t>
                      </a:r>
                      <a:endParaRPr kumimoji="1" lang="en-US" altLang="ko-KR" sz="1150" b="0" kern="1200" baseline="30000" dirty="0" smtClean="0">
                        <a:solidFill>
                          <a:srgbClr val="00206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민자적격성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조사 의뢰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(‘20.10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50" b="0" kern="1200" baseline="30000" dirty="0" err="1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국토부</a:t>
                      </a:r>
                      <a:r>
                        <a:rPr kumimoji="1" lang="en-US" altLang="ko-KR" sz="1150" b="0" kern="1200" baseline="300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→</a:t>
                      </a:r>
                      <a:r>
                        <a:rPr kumimoji="1" lang="ko-KR" altLang="en-US" sz="1150" b="0" kern="1200" baseline="300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한국개발연구원</a:t>
                      </a:r>
                      <a:endParaRPr kumimoji="1" lang="en-US" altLang="ko-KR" sz="1150" b="0" kern="1200" baseline="30000" dirty="0" smtClean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“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제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차 국가철도망 구축계획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확정 고시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반영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”(‘21.7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민자 </a:t>
                      </a:r>
                      <a:r>
                        <a:rPr kumimoji="1" lang="ko-KR" altLang="en-US" sz="1150" b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적격성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조사 통과 대응방안 마련</a:t>
                      </a:r>
                      <a:endParaRPr kumimoji="1" lang="en-US" altLang="ko-KR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1599">
                <a:tc>
                  <a:txBody>
                    <a:bodyPr/>
                    <a:lstStyle/>
                    <a:p>
                      <a:pPr algn="l" latinLnBrk="1">
                        <a:lnSpc>
                          <a:spcPts val="1800"/>
                        </a:lnSpc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통일로선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舊조리금촌선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l" latinLnBrk="1">
                        <a:lnSpc>
                          <a:spcPts val="1800"/>
                        </a:lnSpc>
                      </a:pP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(</a:t>
                      </a:r>
                      <a:r>
                        <a:rPr kumimoji="1" lang="ko-KR" altLang="en-US" sz="1150" b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삼송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~</a:t>
                      </a:r>
                      <a:r>
                        <a:rPr kumimoji="1" lang="ko-KR" altLang="en-US" sz="1150" b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금촌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50" b="0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“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차 국가철도망 구축계획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확정 고시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반영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”(‘21.7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l">
                        <a:lnSpc>
                          <a:spcPts val="1800"/>
                        </a:lnSpc>
                      </a:pPr>
                      <a:r>
                        <a:rPr kumimoji="1" lang="en-US" altLang="ko-KR" sz="1000" b="0" kern="1200" baseline="0" dirty="0" smtClean="0">
                          <a:solidFill>
                            <a:srgbClr val="002060"/>
                          </a:solidFill>
                          <a:latin typeface="맑은 고딕 Semilight" pitchFamily="50" charset="-127"/>
                          <a:ea typeface="맑은 고딕 Semilight" pitchFamily="50" charset="-127"/>
                          <a:cs typeface="맑은 고딕 Semilight" pitchFamily="50" charset="-127"/>
                        </a:rPr>
                        <a:t>            * </a:t>
                      </a:r>
                      <a:r>
                        <a:rPr kumimoji="1" lang="ko-KR" altLang="en-US" sz="1000" b="0" kern="1200" baseline="0" dirty="0" smtClean="0">
                          <a:solidFill>
                            <a:srgbClr val="002060"/>
                          </a:solidFill>
                          <a:latin typeface="맑은 고딕 Semilight" pitchFamily="50" charset="-127"/>
                          <a:ea typeface="맑은 고딕 Semilight" pitchFamily="50" charset="-127"/>
                          <a:cs typeface="맑은 고딕 Semilight" pitchFamily="50" charset="-127"/>
                        </a:rPr>
                        <a:t>추가검토사업</a:t>
                      </a:r>
                      <a:r>
                        <a:rPr kumimoji="1" lang="en-US" altLang="ko-KR" sz="1000" b="0" kern="1200" baseline="0" dirty="0" smtClean="0">
                          <a:solidFill>
                            <a:srgbClr val="002060"/>
                          </a:solidFill>
                          <a:latin typeface="맑은 고딕 Semilight" pitchFamily="50" charset="-127"/>
                          <a:ea typeface="맑은 고딕 Semilight" pitchFamily="50" charset="-127"/>
                          <a:cs typeface="맑은 고딕 Semilight" pitchFamily="50" charset="-127"/>
                        </a:rPr>
                        <a:t>: </a:t>
                      </a:r>
                      <a:r>
                        <a:rPr kumimoji="1" lang="ko-KR" altLang="en-US" sz="1000" b="0" kern="1200" baseline="0" dirty="0" err="1" smtClean="0">
                          <a:solidFill>
                            <a:srgbClr val="002060"/>
                          </a:solidFill>
                          <a:latin typeface="맑은 고딕 Semilight" pitchFamily="50" charset="-127"/>
                          <a:ea typeface="맑은 고딕 Semilight" pitchFamily="50" charset="-127"/>
                          <a:cs typeface="맑은 고딕 Semilight" pitchFamily="50" charset="-127"/>
                        </a:rPr>
                        <a:t>장래여건</a:t>
                      </a:r>
                      <a:r>
                        <a:rPr kumimoji="1" lang="ko-KR" altLang="en-US" sz="1000" b="0" kern="1200" baseline="0" dirty="0" smtClean="0">
                          <a:solidFill>
                            <a:srgbClr val="002060"/>
                          </a:solidFill>
                          <a:latin typeface="맑은 고딕 Semilight" pitchFamily="50" charset="-127"/>
                          <a:ea typeface="맑은 고딕 Semilight" pitchFamily="50" charset="-127"/>
                          <a:cs typeface="맑은 고딕 Semilight" pitchFamily="50" charset="-127"/>
                        </a:rPr>
                        <a:t> 변화 등에 따라 </a:t>
                      </a:r>
                      <a:r>
                        <a:rPr kumimoji="1" lang="ko-KR" altLang="en-US" sz="1000" b="0" kern="1200" baseline="0" dirty="0" err="1" smtClean="0">
                          <a:solidFill>
                            <a:srgbClr val="002060"/>
                          </a:solidFill>
                          <a:latin typeface="맑은 고딕 Semilight" pitchFamily="50" charset="-127"/>
                          <a:ea typeface="맑은 고딕 Semilight" pitchFamily="50" charset="-127"/>
                          <a:cs typeface="맑은 고딕 Semilight" pitchFamily="50" charset="-127"/>
                        </a:rPr>
                        <a:t>추진검토가</a:t>
                      </a:r>
                      <a:r>
                        <a:rPr kumimoji="1" lang="ko-KR" altLang="en-US" sz="1000" b="0" kern="1200" baseline="0" dirty="0" smtClean="0">
                          <a:solidFill>
                            <a:srgbClr val="002060"/>
                          </a:solidFill>
                          <a:latin typeface="맑은 고딕 Semilight" pitchFamily="50" charset="-127"/>
                          <a:ea typeface="맑은 고딕 Semilight" pitchFamily="50" charset="-127"/>
                          <a:cs typeface="맑은 고딕 Semilight" pitchFamily="50" charset="-127"/>
                        </a:rPr>
                        <a:t>       </a:t>
                      </a:r>
                      <a:endParaRPr kumimoji="1" lang="en-US" altLang="ko-KR" sz="1000" b="0" kern="1200" baseline="0" dirty="0" smtClean="0">
                        <a:solidFill>
                          <a:srgbClr val="002060"/>
                        </a:solidFill>
                        <a:latin typeface="맑은 고딕 Semilight" pitchFamily="50" charset="-127"/>
                        <a:ea typeface="맑은 고딕 Semilight" pitchFamily="50" charset="-127"/>
                        <a:cs typeface="맑은 고딕 Semilight" pitchFamily="50" charset="-127"/>
                      </a:endParaRPr>
                    </a:p>
                    <a:p>
                      <a:pPr algn="l">
                        <a:lnSpc>
                          <a:spcPts val="1800"/>
                        </a:lnSpc>
                      </a:pPr>
                      <a:r>
                        <a:rPr kumimoji="1" lang="ko-KR" altLang="en-US" sz="1000" b="0" kern="1200" baseline="0" dirty="0" smtClean="0">
                          <a:solidFill>
                            <a:srgbClr val="002060"/>
                          </a:solidFill>
                          <a:latin typeface="맑은 고딕 Semilight" pitchFamily="50" charset="-127"/>
                          <a:ea typeface="맑은 고딕 Semilight" pitchFamily="50" charset="-127"/>
                          <a:cs typeface="맑은 고딕 Semilight" pitchFamily="50" charset="-127"/>
                        </a:rPr>
                        <a:t>                                     필요한 사업</a:t>
                      </a:r>
                      <a:endParaRPr kumimoji="1" lang="en-US" altLang="ko-KR" sz="1000" b="0" kern="1200" baseline="0" dirty="0" smtClean="0">
                        <a:solidFill>
                          <a:srgbClr val="002060"/>
                        </a:solidFill>
                        <a:latin typeface="맑은 고딕 Semilight" pitchFamily="50" charset="-127"/>
                        <a:ea typeface="맑은 고딕 Semilight" pitchFamily="50" charset="-127"/>
                        <a:cs typeface="맑은 고딕 Semilight" pitchFamily="50" charset="-127"/>
                      </a:endParaRPr>
                    </a:p>
                    <a:p>
                      <a:pPr algn="l">
                        <a:lnSpc>
                          <a:spcPts val="1800"/>
                        </a:lnSpc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경기도 철도기본계획 반영 건의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(‘21.10.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50" b="0" kern="1200" baseline="0" dirty="0" smtClean="0">
                        <a:solidFill>
                          <a:schemeClr val="tx1"/>
                        </a:solidFill>
                        <a:latin typeface="맑은 고딕 Semilight" pitchFamily="50" charset="-127"/>
                        <a:ea typeface="맑은 고딕 Semilight" pitchFamily="50" charset="-127"/>
                        <a:cs typeface="맑은 고딕 Semilight" pitchFamily="50" charset="-127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경기도 철도기본계획 반영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(‘23)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“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제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5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차 국가철도망 구축계획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”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반영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(‘26)</a:t>
                      </a:r>
                      <a:endParaRPr kumimoji="1" lang="ko-KR" altLang="en-US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75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50" b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운천역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신설</a:t>
                      </a:r>
                      <a:endParaRPr kumimoji="1" lang="en-US" altLang="ko-KR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착공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(’21.6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역사 개통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(’22.12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26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대곡소사 파주연장</a:t>
                      </a:r>
                      <a:endParaRPr kumimoji="1" lang="en-US" altLang="ko-KR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(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운정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~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일산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경제성 재분석 용역 착수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(‘22.6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5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2022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년 하반기 국토교통부 승인 및  </a:t>
                      </a:r>
                      <a:endParaRPr kumimoji="1" lang="en-US" altLang="ko-KR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50" b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위수탁협약</a:t>
                      </a:r>
                      <a:r>
                        <a:rPr kumimoji="1" lang="ko-KR" altLang="en-US" sz="1150" b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체결</a:t>
                      </a:r>
                      <a:endParaRPr kumimoji="1" lang="en-US" altLang="ko-KR" sz="1150" b="0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슬라이드 번호 개체 틀 5"/>
          <p:cNvSpPr txBox="1">
            <a:spLocks/>
          </p:cNvSpPr>
          <p:nvPr/>
        </p:nvSpPr>
        <p:spPr>
          <a:xfrm>
            <a:off x="7020272" y="487600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3273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모서리가 둥근 직사각형 123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남북철도교통과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9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10791" y="1598534"/>
            <a:ext cx="4080852" cy="1324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/>
              <a:t> </a:t>
            </a:r>
            <a:r>
              <a:rPr kumimoji="1" lang="ko-KR" altLang="en-US" sz="1400" b="1" dirty="0" smtClean="0">
                <a:solidFill>
                  <a:prstClr val="black"/>
                </a:solidFill>
              </a:rPr>
              <a:t>운영방식 </a:t>
            </a:r>
            <a:r>
              <a:rPr kumimoji="1" lang="en-US" altLang="ko-KR" sz="1400" b="1" dirty="0" smtClean="0">
                <a:solidFill>
                  <a:prstClr val="black"/>
                </a:solidFill>
              </a:rPr>
              <a:t>: </a:t>
            </a:r>
            <a:r>
              <a:rPr kumimoji="1" lang="ko-KR" altLang="en-US" sz="1400" b="1" dirty="0" smtClean="0">
                <a:solidFill>
                  <a:prstClr val="black"/>
                </a:solidFill>
              </a:rPr>
              <a:t>교통약자 이동지원센터</a:t>
            </a:r>
            <a:r>
              <a:rPr kumimoji="1" lang="en-US" altLang="ko-KR" sz="1000" b="1" baseline="50000" dirty="0" smtClean="0">
                <a:solidFill>
                  <a:prstClr val="black"/>
                </a:solidFill>
              </a:rPr>
              <a:t>(</a:t>
            </a:r>
            <a:r>
              <a:rPr kumimoji="1" lang="ko-KR" altLang="en-US" sz="1000" b="1" baseline="50000" dirty="0" smtClean="0">
                <a:solidFill>
                  <a:prstClr val="black"/>
                </a:solidFill>
              </a:rPr>
              <a:t>파주도시관광공사 위탁 운영</a:t>
            </a:r>
            <a:r>
              <a:rPr kumimoji="1" lang="en-US" altLang="ko-KR" sz="1000" b="1" baseline="50000" dirty="0" smtClean="0">
                <a:solidFill>
                  <a:prstClr val="black"/>
                </a:solidFill>
              </a:rPr>
              <a:t>)</a:t>
            </a:r>
            <a:endParaRPr kumimoji="1" lang="en-US" altLang="ko-KR" sz="800" b="1" baseline="30000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</a:t>
            </a:r>
            <a:r>
              <a:rPr kumimoji="1" lang="ko-KR" altLang="en-US" sz="1400" b="1" dirty="0" err="1" smtClean="0"/>
              <a:t>운영인원</a:t>
            </a:r>
            <a:r>
              <a:rPr kumimoji="1" lang="ko-KR" altLang="en-US" sz="1400" b="1" dirty="0" smtClean="0"/>
              <a:t> </a:t>
            </a:r>
            <a:r>
              <a:rPr kumimoji="1" lang="en-US" altLang="ko-KR" sz="1400" b="1" dirty="0" smtClean="0"/>
              <a:t>: 51</a:t>
            </a:r>
            <a:r>
              <a:rPr kumimoji="1" lang="ko-KR" altLang="en-US" sz="1400" b="1" dirty="0" smtClean="0"/>
              <a:t>명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smtClean="0"/>
              <a:t>행정 </a:t>
            </a:r>
            <a:r>
              <a:rPr kumimoji="1" lang="en-US" altLang="ko-KR" sz="1200" b="1" dirty="0" smtClean="0"/>
              <a:t>4</a:t>
            </a:r>
            <a:r>
              <a:rPr kumimoji="1" lang="ko-KR" altLang="en-US" sz="1200" b="1" dirty="0" smtClean="0"/>
              <a:t>명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smtClean="0"/>
              <a:t>상담원 </a:t>
            </a:r>
            <a:r>
              <a:rPr kumimoji="1" lang="en-US" altLang="ko-KR" sz="1200" b="1" dirty="0" smtClean="0"/>
              <a:t>6</a:t>
            </a:r>
            <a:r>
              <a:rPr kumimoji="1" lang="ko-KR" altLang="en-US" sz="1200" b="1" dirty="0" smtClean="0"/>
              <a:t>명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err="1" smtClean="0"/>
              <a:t>운전원</a:t>
            </a:r>
            <a:r>
              <a:rPr kumimoji="1" lang="ko-KR" altLang="en-US" sz="1200" b="1" dirty="0" smtClean="0"/>
              <a:t> </a:t>
            </a:r>
            <a:r>
              <a:rPr kumimoji="1" lang="en-US" altLang="ko-KR" sz="1200" b="1" dirty="0" smtClean="0"/>
              <a:t>41</a:t>
            </a:r>
            <a:r>
              <a:rPr kumimoji="1" lang="ko-KR" altLang="en-US" sz="1200" b="1" dirty="0" smtClean="0"/>
              <a:t>명</a:t>
            </a:r>
            <a:r>
              <a:rPr kumimoji="1" lang="en-US" altLang="ko-KR" sz="1200" b="1" dirty="0" smtClean="0"/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운영예산 </a:t>
            </a:r>
            <a:r>
              <a:rPr kumimoji="1" lang="en-US" altLang="ko-KR" sz="1400" b="1" dirty="0" smtClean="0"/>
              <a:t>: 5,184</a:t>
            </a:r>
            <a:r>
              <a:rPr kumimoji="1" lang="ko-KR" altLang="en-US" sz="1400" b="1" dirty="0" smtClean="0"/>
              <a:t>백만원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smtClean="0"/>
              <a:t>도비 </a:t>
            </a:r>
            <a:r>
              <a:rPr kumimoji="1" lang="en-US" altLang="ko-KR" sz="1200" b="1" dirty="0" smtClean="0"/>
              <a:t>23% / </a:t>
            </a:r>
            <a:r>
              <a:rPr kumimoji="1" lang="ko-KR" altLang="en-US" sz="1200" b="1" dirty="0" smtClean="0"/>
              <a:t>시비 </a:t>
            </a:r>
            <a:r>
              <a:rPr kumimoji="1" lang="en-US" altLang="ko-KR" sz="1200" b="1" dirty="0" smtClean="0"/>
              <a:t>77%)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</a:t>
            </a:r>
            <a:r>
              <a:rPr kumimoji="1" lang="ko-KR" altLang="en-US" sz="1400" b="1" dirty="0" err="1" smtClean="0"/>
              <a:t>이용대상</a:t>
            </a:r>
            <a:r>
              <a:rPr kumimoji="1" lang="ko-KR" altLang="en-US" sz="1400" b="1" dirty="0" smtClean="0"/>
              <a:t> </a:t>
            </a:r>
            <a:r>
              <a:rPr kumimoji="1" lang="en-US" altLang="ko-KR" sz="1400" b="1" dirty="0" smtClean="0"/>
              <a:t>: </a:t>
            </a:r>
            <a:r>
              <a:rPr kumimoji="1" lang="en-US" altLang="ko-KR" sz="1350" b="1" dirty="0" smtClean="0"/>
              <a:t>5,596</a:t>
            </a:r>
            <a:r>
              <a:rPr kumimoji="1" lang="ko-KR" altLang="en-US" sz="1350" b="1" dirty="0" smtClean="0"/>
              <a:t>명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err="1" smtClean="0"/>
              <a:t>보행상</a:t>
            </a:r>
            <a:r>
              <a:rPr kumimoji="1" lang="ko-KR" altLang="en-US" sz="1200" b="1" dirty="0" smtClean="0"/>
              <a:t> 중증 장애인 등 교통약자</a:t>
            </a:r>
            <a:r>
              <a:rPr kumimoji="1" lang="en-US" altLang="ko-KR" sz="1200" b="1" dirty="0" smtClean="0"/>
              <a:t>)</a:t>
            </a:r>
            <a:endParaRPr kumimoji="1" lang="en-US" altLang="ko-KR" sz="1200" b="1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F3C8FBC3-B0AE-47A3-BBAD-1121DC90B01D}"/>
              </a:ext>
            </a:extLst>
          </p:cNvPr>
          <p:cNvSpPr/>
          <p:nvPr/>
        </p:nvSpPr>
        <p:spPr>
          <a:xfrm>
            <a:off x="4966862" y="3649406"/>
            <a:ext cx="898890" cy="21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endParaRPr lang="ko-KR" altLang="en-US" sz="1200" b="1" kern="0" spc="-65" dirty="0">
              <a:ln>
                <a:solidFill>
                  <a:srgbClr val="4F81BD">
                    <a:alpha val="0"/>
                  </a:srgbClr>
                </a:solidFill>
              </a:ln>
              <a:gradFill>
                <a:gsLst>
                  <a:gs pos="0">
                    <a:srgbClr val="FFC000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FFC000"/>
                  </a:gs>
                </a:gsLst>
                <a:lin ang="5400000" scaled="0"/>
              </a:gradFill>
              <a:latin typeface="KoPub돋움체 Bold" panose="02020603020101020101" pitchFamily="18" charset="-127"/>
              <a:ea typeface="KoPub돋움체 Bold" panose="02020603020101020101" pitchFamily="18" charset="-127"/>
              <a:cs typeface="Nanum Gothic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267903" y="1129265"/>
            <a:ext cx="4253149" cy="39893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운영현황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410790" y="3484453"/>
            <a:ext cx="4154004" cy="1453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dirty="0" smtClean="0"/>
              <a:t> </a:t>
            </a:r>
            <a:r>
              <a:rPr kumimoji="1" lang="en-US" altLang="ko-KR" sz="1350" dirty="0" smtClean="0"/>
              <a:t>‘</a:t>
            </a:r>
            <a:r>
              <a:rPr kumimoji="1" lang="en-US" altLang="ko-KR" sz="1400" b="1" dirty="0" smtClean="0">
                <a:latin typeface="+mn-ea"/>
              </a:rPr>
              <a:t>20.  3. </a:t>
            </a:r>
            <a:r>
              <a:rPr kumimoji="1" lang="en-US" altLang="ko-KR" sz="1400" b="1" dirty="0">
                <a:latin typeface="+mn-ea"/>
              </a:rPr>
              <a:t>: </a:t>
            </a:r>
            <a:r>
              <a:rPr kumimoji="1" lang="ko-KR" altLang="en-US" sz="1400" b="1" dirty="0" err="1" smtClean="0">
                <a:latin typeface="+mn-ea"/>
              </a:rPr>
              <a:t>바우처택시</a:t>
            </a:r>
            <a:r>
              <a:rPr kumimoji="1" lang="ko-KR" altLang="en-US" sz="1400" b="1" dirty="0" smtClean="0">
                <a:latin typeface="+mn-ea"/>
              </a:rPr>
              <a:t> 운행 개시</a:t>
            </a:r>
            <a:r>
              <a:rPr kumimoji="1" lang="en-US" altLang="ko-KR" sz="1400" b="1" dirty="0" smtClean="0">
                <a:latin typeface="+mn-ea"/>
              </a:rPr>
              <a:t>(19</a:t>
            </a:r>
            <a:r>
              <a:rPr kumimoji="1" lang="ko-KR" altLang="en-US" sz="1400" b="1" dirty="0" smtClean="0">
                <a:latin typeface="+mn-ea"/>
              </a:rPr>
              <a:t>대</a:t>
            </a:r>
            <a:r>
              <a:rPr kumimoji="1" lang="en-US" altLang="ko-KR" sz="1400" b="1" dirty="0" smtClean="0">
                <a:latin typeface="+mn-ea"/>
              </a:rPr>
              <a:t>)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en-US" altLang="ko-KR" sz="1400" b="1" dirty="0" smtClean="0">
                <a:latin typeface="+mn-ea"/>
              </a:rPr>
              <a:t>‘20.  5. </a:t>
            </a:r>
            <a:r>
              <a:rPr kumimoji="1" lang="en-US" altLang="ko-KR" sz="1400" b="1" dirty="0">
                <a:latin typeface="+mn-ea"/>
              </a:rPr>
              <a:t>: </a:t>
            </a:r>
            <a:r>
              <a:rPr kumimoji="1" lang="ko-KR" altLang="en-US" sz="1400" b="1" dirty="0" smtClean="0">
                <a:latin typeface="+mn-ea"/>
              </a:rPr>
              <a:t>임산부 전용 차량</a:t>
            </a:r>
            <a:r>
              <a:rPr kumimoji="1" lang="en-US" altLang="ko-KR" sz="1400" b="1" dirty="0" smtClean="0">
                <a:latin typeface="+mn-ea"/>
              </a:rPr>
              <a:t>(2</a:t>
            </a:r>
            <a:r>
              <a:rPr kumimoji="1" lang="ko-KR" altLang="en-US" sz="1400" b="1" dirty="0" smtClean="0">
                <a:latin typeface="+mn-ea"/>
              </a:rPr>
              <a:t>대</a:t>
            </a:r>
            <a:r>
              <a:rPr kumimoji="1" lang="en-US" altLang="ko-KR" sz="1400" b="1" dirty="0" smtClean="0">
                <a:latin typeface="+mn-ea"/>
              </a:rPr>
              <a:t>) </a:t>
            </a:r>
            <a:r>
              <a:rPr kumimoji="1" lang="ko-KR" altLang="en-US" sz="1400" b="1" dirty="0" smtClean="0">
                <a:latin typeface="+mn-ea"/>
              </a:rPr>
              <a:t>운행 개시</a:t>
            </a:r>
            <a:endParaRPr kumimoji="1" lang="en-US" altLang="ko-KR" sz="1400" b="1" dirty="0" smtClean="0">
              <a:latin typeface="+mn-ea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en-US" altLang="ko-KR" sz="1400" b="1" dirty="0" smtClean="0">
                <a:latin typeface="+mn-ea"/>
              </a:rPr>
              <a:t>‘20.11.</a:t>
            </a:r>
            <a:r>
              <a:rPr kumimoji="1" lang="en-US" altLang="ko-KR" sz="1400" b="1" spc="140" dirty="0">
                <a:latin typeface="+mn-ea"/>
              </a:rPr>
              <a:t> </a:t>
            </a:r>
            <a:r>
              <a:rPr kumimoji="1" lang="en-US" altLang="ko-KR" sz="1400" b="1" dirty="0" smtClean="0">
                <a:latin typeface="+mn-ea"/>
              </a:rPr>
              <a:t>: </a:t>
            </a:r>
            <a:r>
              <a:rPr kumimoji="1" lang="ko-KR" altLang="en-US" sz="1400" b="1" dirty="0" smtClean="0">
                <a:latin typeface="+mn-ea"/>
              </a:rPr>
              <a:t>특별교통수단 관외 요금 인하</a:t>
            </a:r>
            <a:endParaRPr kumimoji="1" lang="en-US" altLang="ko-KR" sz="1400" b="1" dirty="0" smtClean="0">
              <a:latin typeface="+mn-ea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 smtClean="0">
                <a:latin typeface="+mn-ea"/>
              </a:rPr>
              <a:t> ‘21.  1. : </a:t>
            </a:r>
            <a:r>
              <a:rPr kumimoji="1" lang="ko-KR" altLang="en-US" sz="1400" b="1" dirty="0" err="1" smtClean="0">
                <a:latin typeface="+mn-ea"/>
              </a:rPr>
              <a:t>바우처택시</a:t>
            </a:r>
            <a:r>
              <a:rPr kumimoji="1" lang="ko-KR" altLang="en-US" sz="1400" b="1" dirty="0" smtClean="0">
                <a:latin typeface="+mn-ea"/>
              </a:rPr>
              <a:t> 확대 운행</a:t>
            </a:r>
            <a:r>
              <a:rPr kumimoji="1" lang="en-US" altLang="ko-KR" sz="1400" b="1" dirty="0" smtClean="0">
                <a:latin typeface="+mn-ea"/>
              </a:rPr>
              <a:t>(40</a:t>
            </a:r>
            <a:r>
              <a:rPr kumimoji="1" lang="ko-KR" altLang="en-US" sz="1400" b="1" dirty="0" smtClean="0">
                <a:latin typeface="+mn-ea"/>
              </a:rPr>
              <a:t>대</a:t>
            </a:r>
            <a:r>
              <a:rPr kumimoji="1" lang="en-US" altLang="ko-KR" sz="1400" b="1" dirty="0" smtClean="0">
                <a:latin typeface="+mn-ea"/>
              </a:rPr>
              <a:t>)</a:t>
            </a:r>
          </a:p>
        </p:txBody>
      </p:sp>
      <p:grpSp>
        <p:nvGrpSpPr>
          <p:cNvPr id="75" name="그룹 74"/>
          <p:cNvGrpSpPr/>
          <p:nvPr/>
        </p:nvGrpSpPr>
        <p:grpSpPr>
          <a:xfrm>
            <a:off x="4716017" y="1625743"/>
            <a:ext cx="3882648" cy="1309631"/>
            <a:chOff x="4904174" y="1647491"/>
            <a:chExt cx="3801312" cy="1404162"/>
          </a:xfrm>
        </p:grpSpPr>
        <p:sp>
          <p:nvSpPr>
            <p:cNvPr id="76" name="사각형: 둥근 위쪽 모서리 73">
              <a:extLst>
                <a:ext uri="{FF2B5EF4-FFF2-40B4-BE49-F238E27FC236}">
                  <a16:creationId xmlns:a16="http://schemas.microsoft.com/office/drawing/2014/main" id="{4344920D-44A7-4FC9-BF17-D0C290EC7EFD}"/>
                </a:ext>
              </a:extLst>
            </p:cNvPr>
            <p:cNvSpPr/>
            <p:nvPr/>
          </p:nvSpPr>
          <p:spPr>
            <a:xfrm>
              <a:off x="4974283" y="1681126"/>
              <a:ext cx="1770051" cy="1370527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77" name="사각형: 둥근 위쪽 모서리 74">
              <a:extLst>
                <a:ext uri="{FF2B5EF4-FFF2-40B4-BE49-F238E27FC236}">
                  <a16:creationId xmlns:a16="http://schemas.microsoft.com/office/drawing/2014/main" id="{FBCE4EAF-EF38-496F-9A20-EC31506DF85C}"/>
                </a:ext>
              </a:extLst>
            </p:cNvPr>
            <p:cNvSpPr/>
            <p:nvPr/>
          </p:nvSpPr>
          <p:spPr>
            <a:xfrm>
              <a:off x="5134389" y="1681125"/>
              <a:ext cx="1449839" cy="17666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cxnSp>
          <p:nvCxnSpPr>
            <p:cNvPr id="78" name="직선 연결선 77">
              <a:extLst>
                <a:ext uri="{FF2B5EF4-FFF2-40B4-BE49-F238E27FC236}">
                  <a16:creationId xmlns:a16="http://schemas.microsoft.com/office/drawing/2014/main" id="{F8F804BE-5FB4-4E2D-BC08-16C6492C8C90}"/>
                </a:ext>
              </a:extLst>
            </p:cNvPr>
            <p:cNvCxnSpPr/>
            <p:nvPr/>
          </p:nvCxnSpPr>
          <p:spPr>
            <a:xfrm>
              <a:off x="4974283" y="1681125"/>
              <a:ext cx="1770051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사각형: 둥근 위쪽 모서리 94">
              <a:extLst>
                <a:ext uri="{FF2B5EF4-FFF2-40B4-BE49-F238E27FC236}">
                  <a16:creationId xmlns:a16="http://schemas.microsoft.com/office/drawing/2014/main" id="{D08F8E91-318D-4152-B38C-878150393757}"/>
                </a:ext>
              </a:extLst>
            </p:cNvPr>
            <p:cNvSpPr/>
            <p:nvPr/>
          </p:nvSpPr>
          <p:spPr>
            <a:xfrm>
              <a:off x="6833464" y="1681125"/>
              <a:ext cx="1770051" cy="1370528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80" name="사각형: 둥근 위쪽 모서리 95">
              <a:extLst>
                <a:ext uri="{FF2B5EF4-FFF2-40B4-BE49-F238E27FC236}">
                  <a16:creationId xmlns:a16="http://schemas.microsoft.com/office/drawing/2014/main" id="{9C12B288-F99A-4DAB-A433-2F63D171F2EC}"/>
                </a:ext>
              </a:extLst>
            </p:cNvPr>
            <p:cNvSpPr/>
            <p:nvPr/>
          </p:nvSpPr>
          <p:spPr>
            <a:xfrm>
              <a:off x="6993570" y="1681125"/>
              <a:ext cx="1449839" cy="176663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cxnSp>
          <p:nvCxnSpPr>
            <p:cNvPr id="81" name="직선 연결선 80">
              <a:extLst>
                <a:ext uri="{FF2B5EF4-FFF2-40B4-BE49-F238E27FC236}">
                  <a16:creationId xmlns:a16="http://schemas.microsoft.com/office/drawing/2014/main" id="{91ACC75D-4142-47EC-9480-70B9639FB2C3}"/>
                </a:ext>
              </a:extLst>
            </p:cNvPr>
            <p:cNvCxnSpPr/>
            <p:nvPr/>
          </p:nvCxnSpPr>
          <p:spPr>
            <a:xfrm>
              <a:off x="6833464" y="1681125"/>
              <a:ext cx="1783652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163CCE5E-24B3-4C86-A9E3-DF7D7EAD9342}"/>
                </a:ext>
              </a:extLst>
            </p:cNvPr>
            <p:cNvSpPr txBox="1"/>
            <p:nvPr/>
          </p:nvSpPr>
          <p:spPr>
            <a:xfrm>
              <a:off x="4904174" y="1647491"/>
              <a:ext cx="1924346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000" spc="-1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특장차</a:t>
              </a:r>
              <a:r>
                <a:rPr lang="en-US" altLang="ko-KR" sz="1000" spc="-1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(36</a:t>
              </a:r>
              <a:r>
                <a:rPr lang="ko-KR" altLang="en-US" sz="1000" spc="-1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대</a:t>
              </a:r>
              <a:r>
                <a:rPr lang="en-US" altLang="ko-KR" sz="1000" spc="-1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endParaRPr lang="en-US" altLang="ko-KR" sz="1000" spc="-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163CCE5E-24B3-4C86-A9E3-DF7D7EAD9342}"/>
                </a:ext>
              </a:extLst>
            </p:cNvPr>
            <p:cNvSpPr txBox="1"/>
            <p:nvPr/>
          </p:nvSpPr>
          <p:spPr>
            <a:xfrm>
              <a:off x="6781140" y="1659963"/>
              <a:ext cx="1924346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000" spc="-100" dirty="0" err="1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바우처택시</a:t>
              </a:r>
              <a:r>
                <a:rPr lang="en-US" altLang="ko-KR" sz="1000" spc="-1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(40</a:t>
              </a:r>
              <a:r>
                <a:rPr lang="ko-KR" altLang="en-US" sz="1000" spc="-1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대</a:t>
              </a:r>
              <a:r>
                <a:rPr lang="en-US" altLang="ko-KR" sz="1000" spc="-1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endParaRPr lang="en-US" altLang="ko-KR" sz="1000" spc="-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84" name="그림 8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5040860" y="1921700"/>
              <a:ext cx="1648280" cy="1065123"/>
            </a:xfrm>
            <a:prstGeom prst="rect">
              <a:avLst/>
            </a:prstGeom>
          </p:spPr>
        </p:pic>
        <p:pic>
          <p:nvPicPr>
            <p:cNvPr id="85" name="그림 84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902558" y="1929984"/>
              <a:ext cx="1648800" cy="1065600"/>
            </a:xfrm>
            <a:prstGeom prst="rect">
              <a:avLst/>
            </a:prstGeom>
          </p:spPr>
        </p:pic>
      </p:grpSp>
      <p:sp>
        <p:nvSpPr>
          <p:cNvPr id="92" name="모서리가 둥근 직사각형 91"/>
          <p:cNvSpPr/>
          <p:nvPr/>
        </p:nvSpPr>
        <p:spPr>
          <a:xfrm>
            <a:off x="4732219" y="1131818"/>
            <a:ext cx="3797682" cy="3996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운영차량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94" name="모서리가 둥근 직사각형 93"/>
          <p:cNvSpPr/>
          <p:nvPr/>
        </p:nvSpPr>
        <p:spPr>
          <a:xfrm>
            <a:off x="261291" y="3125043"/>
            <a:ext cx="4248157" cy="39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추진실적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95" name="모서리가 둥근 직사각형 94"/>
          <p:cNvSpPr/>
          <p:nvPr/>
        </p:nvSpPr>
        <p:spPr>
          <a:xfrm>
            <a:off x="4733729" y="3121751"/>
            <a:ext cx="3798000" cy="39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향후계획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111" name="Text Box 3"/>
          <p:cNvSpPr txBox="1">
            <a:spLocks noChangeArrowheads="1"/>
          </p:cNvSpPr>
          <p:nvPr/>
        </p:nvSpPr>
        <p:spPr bwMode="auto">
          <a:xfrm>
            <a:off x="4808406" y="3484124"/>
            <a:ext cx="3849818" cy="1453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dirty="0" smtClean="0"/>
              <a:t> </a:t>
            </a:r>
            <a:r>
              <a:rPr kumimoji="1" lang="en-US" altLang="ko-KR" sz="1350" dirty="0" smtClean="0"/>
              <a:t>‘</a:t>
            </a:r>
            <a:r>
              <a:rPr kumimoji="1" lang="en-US" altLang="ko-KR" sz="1400" b="1" dirty="0" smtClean="0">
                <a:latin typeface="+mn-ea"/>
              </a:rPr>
              <a:t>22.  8. : </a:t>
            </a:r>
            <a:r>
              <a:rPr kumimoji="1" lang="ko-KR" altLang="en-US" sz="1400" b="1" spc="-150" dirty="0" smtClean="0">
                <a:latin typeface="+mn-ea"/>
              </a:rPr>
              <a:t>교통약자 </a:t>
            </a:r>
            <a:r>
              <a:rPr kumimoji="1" lang="ko-KR" altLang="en-US" sz="1400" b="1" spc="-150" dirty="0" err="1" smtClean="0">
                <a:latin typeface="+mn-ea"/>
              </a:rPr>
              <a:t>여행ㆍ여가</a:t>
            </a:r>
            <a:r>
              <a:rPr kumimoji="1" lang="ko-KR" altLang="en-US" sz="1400" b="1" spc="-150" dirty="0" smtClean="0">
                <a:latin typeface="+mn-ea"/>
              </a:rPr>
              <a:t> 지원사업 운영</a:t>
            </a:r>
            <a:endParaRPr kumimoji="1" lang="en-US" altLang="ko-KR" sz="1400" b="1" spc="-150" dirty="0">
              <a:latin typeface="+mn-ea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spc="-150" dirty="0" smtClean="0">
                <a:latin typeface="+mn-ea"/>
              </a:rPr>
              <a:t> ‘</a:t>
            </a:r>
            <a:r>
              <a:rPr kumimoji="1" lang="en-US" altLang="ko-KR" sz="1400" b="1" dirty="0" smtClean="0">
                <a:latin typeface="+mn-ea"/>
              </a:rPr>
              <a:t>22.10.</a:t>
            </a:r>
            <a:r>
              <a:rPr kumimoji="1" lang="en-US" altLang="ko-KR" sz="1400" b="1" spc="260" dirty="0" smtClean="0">
                <a:latin typeface="+mn-ea"/>
              </a:rPr>
              <a:t> </a:t>
            </a:r>
            <a:r>
              <a:rPr kumimoji="1" lang="en-US" altLang="ko-KR" sz="1400" b="1" dirty="0">
                <a:latin typeface="+mn-ea"/>
              </a:rPr>
              <a:t>: </a:t>
            </a:r>
            <a:r>
              <a:rPr kumimoji="1" lang="ko-KR" altLang="en-US" sz="1400" b="1" dirty="0" smtClean="0">
                <a:latin typeface="+mn-ea"/>
              </a:rPr>
              <a:t>경기도 광역이동지원서비스 제공</a:t>
            </a:r>
            <a:endParaRPr kumimoji="1" lang="en-US" altLang="ko-KR" sz="1400" b="1" dirty="0" smtClean="0">
              <a:latin typeface="+mn-ea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en-US" altLang="ko-KR" sz="1400" b="1" dirty="0" smtClean="0">
                <a:latin typeface="+mn-ea"/>
              </a:rPr>
              <a:t>‘22.12.</a:t>
            </a:r>
            <a:r>
              <a:rPr kumimoji="1" lang="en-US" altLang="ko-KR" sz="1400" b="1" spc="140" dirty="0" smtClean="0">
                <a:latin typeface="+mn-ea"/>
              </a:rPr>
              <a:t> </a:t>
            </a:r>
            <a:r>
              <a:rPr kumimoji="1" lang="en-US" altLang="ko-KR" sz="1400" b="1" dirty="0" smtClean="0">
                <a:latin typeface="+mn-ea"/>
              </a:rPr>
              <a:t>: </a:t>
            </a:r>
            <a:r>
              <a:rPr kumimoji="1" lang="ko-KR" altLang="en-US" sz="1400" b="1" dirty="0" err="1" smtClean="0">
                <a:latin typeface="+mn-ea"/>
              </a:rPr>
              <a:t>바우처택시</a:t>
            </a:r>
            <a:r>
              <a:rPr kumimoji="1" lang="en-US" altLang="ko-KR" sz="1400" b="1" dirty="0" smtClean="0">
                <a:latin typeface="+mn-ea"/>
              </a:rPr>
              <a:t> 10</a:t>
            </a:r>
            <a:r>
              <a:rPr kumimoji="1" lang="ko-KR" altLang="en-US" sz="1400" b="1" dirty="0" smtClean="0">
                <a:latin typeface="+mn-ea"/>
              </a:rPr>
              <a:t>대 내외 증차</a:t>
            </a:r>
            <a:endParaRPr kumimoji="1" lang="en-US" altLang="ko-KR" sz="1400" b="1" dirty="0" smtClean="0">
              <a:latin typeface="+mn-ea"/>
            </a:endParaRPr>
          </a:p>
          <a:p>
            <a:pPr lvl="0">
              <a:lnSpc>
                <a:spcPct val="150000"/>
              </a:lnSpc>
            </a:pP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125" name="모서리가 둥근 직사각형 124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특별교통수단 운영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7" name="슬라이드 번호 개체 틀 5"/>
          <p:cNvSpPr txBox="1">
            <a:spLocks/>
          </p:cNvSpPr>
          <p:nvPr/>
        </p:nvSpPr>
        <p:spPr>
          <a:xfrm>
            <a:off x="7020272" y="4890194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439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남북철도교통과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31" name="모서리가 둥근 직사각형 30"/>
          <p:cNvSpPr/>
          <p:nvPr/>
        </p:nvSpPr>
        <p:spPr>
          <a:xfrm>
            <a:off x="179512" y="1059582"/>
            <a:ext cx="8451592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지능형교통체계</a:t>
            </a:r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(ITS)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구축사업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288501" y="3075806"/>
            <a:ext cx="4499523" cy="40669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추진현황 및 계획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251520" y="1131591"/>
            <a:ext cx="4474789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사업개요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9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67544" y="1635646"/>
            <a:ext cx="4492085" cy="1280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dirty="0"/>
              <a:t> </a:t>
            </a:r>
            <a:r>
              <a:rPr kumimoji="1" lang="ko-KR" altLang="en-US" sz="1400" b="1" dirty="0"/>
              <a:t>사업기간</a:t>
            </a:r>
            <a:r>
              <a:rPr kumimoji="1" lang="en-US" altLang="ko-KR" sz="1400" b="1" dirty="0"/>
              <a:t> : </a:t>
            </a:r>
            <a:r>
              <a:rPr kumimoji="1" lang="en-US" altLang="ko-KR" sz="1400" b="1" dirty="0" smtClean="0"/>
              <a:t>2022 ~ 2023 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사</a:t>
            </a:r>
            <a:r>
              <a:rPr kumimoji="1" lang="ko-KR" altLang="en-US" sz="1000" b="1" dirty="0" smtClean="0"/>
              <a:t>  </a:t>
            </a:r>
            <a:r>
              <a:rPr kumimoji="1" lang="ko-KR" altLang="en-US" sz="1400" b="1" dirty="0" smtClean="0"/>
              <a:t>업</a:t>
            </a:r>
            <a:r>
              <a:rPr kumimoji="1" lang="ko-KR" altLang="en-US" sz="1000" b="1" dirty="0" smtClean="0"/>
              <a:t>  </a:t>
            </a:r>
            <a:r>
              <a:rPr kumimoji="1" lang="ko-KR" altLang="en-US" sz="1400" b="1" dirty="0" smtClean="0"/>
              <a:t>비 </a:t>
            </a:r>
            <a:r>
              <a:rPr kumimoji="1" lang="en-US" altLang="ko-KR" sz="1400" b="1" dirty="0" smtClean="0"/>
              <a:t>: 200</a:t>
            </a:r>
            <a:r>
              <a:rPr kumimoji="1" lang="ko-KR" altLang="en-US" sz="1400" b="1" dirty="0" err="1" smtClean="0"/>
              <a:t>억원</a:t>
            </a:r>
            <a:r>
              <a:rPr kumimoji="1" lang="en-US" altLang="ko-KR" sz="1400" b="1" dirty="0" smtClean="0"/>
              <a:t>(</a:t>
            </a:r>
            <a:r>
              <a:rPr kumimoji="1" lang="ko-KR" altLang="en-US" sz="1400" b="1" dirty="0" smtClean="0"/>
              <a:t>국비 </a:t>
            </a:r>
            <a:r>
              <a:rPr kumimoji="1" lang="en-US" altLang="ko-KR" sz="1400" b="1" dirty="0" smtClean="0"/>
              <a:t>120 / </a:t>
            </a:r>
            <a:r>
              <a:rPr kumimoji="1" lang="ko-KR" altLang="en-US" sz="1400" b="1" dirty="0" smtClean="0"/>
              <a:t>시비 </a:t>
            </a:r>
            <a:r>
              <a:rPr kumimoji="1" lang="en-US" altLang="ko-KR" sz="1400" b="1" dirty="0" smtClean="0"/>
              <a:t>80)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</a:t>
            </a:r>
            <a:r>
              <a:rPr kumimoji="1" lang="ko-KR" altLang="en-US" sz="1400" b="1" dirty="0" err="1"/>
              <a:t>규</a:t>
            </a:r>
            <a:r>
              <a:rPr kumimoji="1" lang="ko-KR" altLang="en-US" sz="1400" b="1" dirty="0"/>
              <a:t>    </a:t>
            </a:r>
            <a:r>
              <a:rPr kumimoji="1" lang="ko-KR" altLang="en-US" sz="1400" b="1" dirty="0" smtClean="0"/>
              <a:t>  모 </a:t>
            </a:r>
            <a:r>
              <a:rPr kumimoji="1" lang="en-US" altLang="ko-KR" sz="1400" b="1" dirty="0" smtClean="0"/>
              <a:t>: </a:t>
            </a:r>
            <a:r>
              <a:rPr kumimoji="1" lang="ko-KR" altLang="en-US" sz="1350" b="1" dirty="0" smtClean="0"/>
              <a:t>통합주차정보 </a:t>
            </a:r>
            <a:r>
              <a:rPr kumimoji="1" lang="en-US" altLang="ko-KR" sz="1350" b="1" dirty="0" smtClean="0"/>
              <a:t>30</a:t>
            </a:r>
            <a:r>
              <a:rPr kumimoji="1" lang="ko-KR" altLang="en-US" sz="1350" b="1" dirty="0" smtClean="0"/>
              <a:t>개소</a:t>
            </a:r>
            <a:r>
              <a:rPr kumimoji="1" lang="en-US" altLang="ko-KR" sz="1350" b="1" dirty="0" smtClean="0"/>
              <a:t>, </a:t>
            </a:r>
            <a:r>
              <a:rPr kumimoji="1" lang="ko-KR" altLang="en-US" sz="1350" b="1" dirty="0" smtClean="0"/>
              <a:t>스마트교차로 </a:t>
            </a:r>
            <a:r>
              <a:rPr kumimoji="1" lang="en-US" altLang="ko-KR" sz="1350" b="1" dirty="0" smtClean="0"/>
              <a:t>62</a:t>
            </a:r>
            <a:r>
              <a:rPr kumimoji="1" lang="ko-KR" altLang="en-US" sz="1350" b="1" dirty="0" smtClean="0"/>
              <a:t>식</a:t>
            </a:r>
            <a:r>
              <a:rPr kumimoji="1" lang="en-US" altLang="ko-KR" sz="1350" b="1" dirty="0" smtClean="0"/>
              <a:t>,</a:t>
            </a:r>
          </a:p>
          <a:p>
            <a:pPr>
              <a:lnSpc>
                <a:spcPct val="150000"/>
              </a:lnSpc>
            </a:pPr>
            <a:r>
              <a:rPr kumimoji="1" lang="en-US" altLang="ko-KR" sz="1350" b="1" dirty="0" smtClean="0"/>
              <a:t>                 </a:t>
            </a:r>
            <a:r>
              <a:rPr kumimoji="1" lang="ko-KR" altLang="en-US" sz="1350" b="1" dirty="0" smtClean="0"/>
              <a:t>보행안전시스템 </a:t>
            </a:r>
            <a:r>
              <a:rPr kumimoji="1" lang="en-US" altLang="ko-KR" sz="1350" b="1" dirty="0" smtClean="0"/>
              <a:t>24</a:t>
            </a:r>
            <a:r>
              <a:rPr kumimoji="1" lang="ko-KR" altLang="en-US" sz="1350" b="1" dirty="0" smtClean="0"/>
              <a:t>식 등</a:t>
            </a:r>
            <a:endParaRPr kumimoji="1" lang="en-US" altLang="ko-KR" sz="1350" b="1" dirty="0"/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539552" y="3599230"/>
            <a:ext cx="4508525" cy="1326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 smtClean="0">
                <a:latin typeface="+mj-ea"/>
              </a:rPr>
              <a:t> ‘22</a:t>
            </a:r>
            <a:r>
              <a:rPr kumimoji="1" lang="en-US" altLang="ko-KR" sz="1400" b="1" dirty="0">
                <a:latin typeface="+mj-ea"/>
              </a:rPr>
              <a:t>. 1. : </a:t>
            </a:r>
            <a:r>
              <a:rPr kumimoji="1" lang="ko-KR" altLang="en-US" sz="1400" b="1" dirty="0" smtClean="0">
                <a:latin typeface="+mj-ea"/>
              </a:rPr>
              <a:t>파주시 </a:t>
            </a:r>
            <a:r>
              <a:rPr kumimoji="1" lang="en-US" altLang="ko-KR" sz="1400" b="1" dirty="0">
                <a:latin typeface="+mj-ea"/>
              </a:rPr>
              <a:t>2030</a:t>
            </a:r>
            <a:r>
              <a:rPr kumimoji="1" lang="ko-KR" altLang="en-US" sz="1400" b="1" dirty="0">
                <a:latin typeface="+mj-ea"/>
              </a:rPr>
              <a:t> </a:t>
            </a:r>
            <a:r>
              <a:rPr kumimoji="1" lang="en-US" altLang="ko-KR" sz="1400" b="1" dirty="0" smtClean="0">
                <a:latin typeface="+mj-ea"/>
              </a:rPr>
              <a:t>ITS </a:t>
            </a:r>
            <a:r>
              <a:rPr kumimoji="1" lang="ko-KR" altLang="en-US" sz="1400" b="1" dirty="0">
                <a:latin typeface="+mj-ea"/>
              </a:rPr>
              <a:t>기본계획 고시</a:t>
            </a:r>
            <a:endParaRPr kumimoji="1" lang="en-US" altLang="ko-KR" sz="14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 smtClean="0">
                <a:latin typeface="+mj-ea"/>
              </a:rPr>
              <a:t> ‘22. 5. : ’22</a:t>
            </a:r>
            <a:r>
              <a:rPr kumimoji="1" lang="ko-KR" altLang="en-US" sz="1400" b="1" dirty="0" smtClean="0">
                <a:latin typeface="+mj-ea"/>
              </a:rPr>
              <a:t>년 </a:t>
            </a:r>
            <a:r>
              <a:rPr kumimoji="1" lang="en-US" altLang="ko-KR" sz="1400" b="1" dirty="0" smtClean="0">
                <a:latin typeface="+mj-ea"/>
              </a:rPr>
              <a:t>ITS </a:t>
            </a:r>
            <a:r>
              <a:rPr kumimoji="1" lang="ko-KR" altLang="en-US" sz="1400" b="1" dirty="0" smtClean="0">
                <a:latin typeface="+mj-ea"/>
              </a:rPr>
              <a:t>구축사업 분야별 분리발주</a:t>
            </a:r>
            <a:endParaRPr kumimoji="1" lang="en-US" altLang="ko-KR" sz="14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latin typeface="+mj-ea"/>
              </a:rPr>
              <a:t> </a:t>
            </a:r>
            <a:r>
              <a:rPr kumimoji="1" lang="en-US" altLang="ko-KR" sz="1400" b="1" dirty="0" smtClean="0">
                <a:latin typeface="+mj-ea"/>
              </a:rPr>
              <a:t>‘22</a:t>
            </a:r>
            <a:r>
              <a:rPr kumimoji="1" lang="en-US" altLang="ko-KR" sz="1400" b="1" dirty="0">
                <a:latin typeface="+mj-ea"/>
              </a:rPr>
              <a:t>. </a:t>
            </a:r>
            <a:r>
              <a:rPr kumimoji="1" lang="en-US" altLang="ko-KR" sz="1400" b="1" dirty="0" smtClean="0">
                <a:latin typeface="+mj-ea"/>
              </a:rPr>
              <a:t>8. : ’22</a:t>
            </a:r>
            <a:r>
              <a:rPr kumimoji="1" lang="ko-KR" altLang="en-US" sz="1400" b="1" dirty="0">
                <a:latin typeface="+mj-ea"/>
              </a:rPr>
              <a:t>년 </a:t>
            </a:r>
            <a:r>
              <a:rPr kumimoji="1" lang="en-US" altLang="ko-KR" sz="1400" b="1" dirty="0" smtClean="0">
                <a:latin typeface="+mj-ea"/>
              </a:rPr>
              <a:t>ITS </a:t>
            </a:r>
            <a:r>
              <a:rPr kumimoji="1" lang="ko-KR" altLang="en-US" sz="1400" b="1" dirty="0">
                <a:latin typeface="+mj-ea"/>
              </a:rPr>
              <a:t>구축사업 </a:t>
            </a:r>
            <a:r>
              <a:rPr kumimoji="1" lang="ko-KR" altLang="en-US" sz="1400" b="1" dirty="0" smtClean="0">
                <a:latin typeface="+mj-ea"/>
              </a:rPr>
              <a:t>착공</a:t>
            </a:r>
            <a:endParaRPr kumimoji="1" lang="en-US" altLang="ko-KR" sz="14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latin typeface="+mj-ea"/>
              </a:rPr>
              <a:t> </a:t>
            </a:r>
            <a:r>
              <a:rPr kumimoji="1" lang="en-US" altLang="ko-KR" sz="1400" b="1" dirty="0" smtClean="0">
                <a:latin typeface="+mj-ea"/>
              </a:rPr>
              <a:t>‘23</a:t>
            </a:r>
            <a:r>
              <a:rPr kumimoji="1" lang="en-US" altLang="ko-KR" sz="1400" b="1" dirty="0">
                <a:latin typeface="+mj-ea"/>
              </a:rPr>
              <a:t>. </a:t>
            </a:r>
            <a:r>
              <a:rPr kumimoji="1" lang="en-US" altLang="ko-KR" sz="1400" b="1" dirty="0" smtClean="0">
                <a:latin typeface="+mj-ea"/>
              </a:rPr>
              <a:t>4. </a:t>
            </a:r>
            <a:r>
              <a:rPr kumimoji="1" lang="en-US" altLang="ko-KR" sz="1400" b="1" dirty="0">
                <a:latin typeface="+mj-ea"/>
              </a:rPr>
              <a:t>: </a:t>
            </a:r>
            <a:r>
              <a:rPr kumimoji="1" lang="en-US" altLang="ko-KR" sz="1400" b="1" dirty="0" smtClean="0">
                <a:latin typeface="+mj-ea"/>
              </a:rPr>
              <a:t>’22</a:t>
            </a:r>
            <a:r>
              <a:rPr kumimoji="1" lang="ko-KR" altLang="en-US" sz="1400" b="1" dirty="0">
                <a:latin typeface="+mj-ea"/>
              </a:rPr>
              <a:t>년 </a:t>
            </a:r>
            <a:r>
              <a:rPr kumimoji="1" lang="en-US" altLang="ko-KR" sz="1400" b="1" dirty="0">
                <a:latin typeface="+mj-ea"/>
              </a:rPr>
              <a:t>ITS </a:t>
            </a:r>
            <a:r>
              <a:rPr kumimoji="1" lang="ko-KR" altLang="en-US" sz="1400" b="1" dirty="0">
                <a:latin typeface="+mj-ea"/>
              </a:rPr>
              <a:t>구축사업 </a:t>
            </a:r>
            <a:r>
              <a:rPr kumimoji="1" lang="ko-KR" altLang="en-US" sz="1400" b="1" dirty="0" smtClean="0">
                <a:latin typeface="+mj-ea"/>
              </a:rPr>
              <a:t>준공 및 효과분석</a:t>
            </a:r>
            <a:endParaRPr kumimoji="1" lang="en-US" altLang="ko-KR" sz="1500" b="1" dirty="0" smtClean="0">
              <a:latin typeface="+mj-ea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932040" y="1131590"/>
            <a:ext cx="3600400" cy="3949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주요 서비스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4966862" y="1693737"/>
            <a:ext cx="3650254" cy="3175938"/>
            <a:chOff x="480901" y="1033451"/>
            <a:chExt cx="8422467" cy="4417214"/>
          </a:xfrm>
        </p:grpSpPr>
        <p:sp>
          <p:nvSpPr>
            <p:cNvPr id="20" name="사각형: 둥근 위쪽 모서리 73">
              <a:extLst>
                <a:ext uri="{FF2B5EF4-FFF2-40B4-BE49-F238E27FC236}">
                  <a16:creationId xmlns:a16="http://schemas.microsoft.com/office/drawing/2014/main" id="{4344920D-44A7-4FC9-BF17-D0C290EC7EFD}"/>
                </a:ext>
              </a:extLst>
            </p:cNvPr>
            <p:cNvSpPr/>
            <p:nvPr/>
          </p:nvSpPr>
          <p:spPr>
            <a:xfrm>
              <a:off x="498024" y="1033451"/>
              <a:ext cx="4084153" cy="2187807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21" name="사각형: 둥근 위쪽 모서리 74">
              <a:extLst>
                <a:ext uri="{FF2B5EF4-FFF2-40B4-BE49-F238E27FC236}">
                  <a16:creationId xmlns:a16="http://schemas.microsoft.com/office/drawing/2014/main" id="{FBCE4EAF-EF38-496F-9A20-EC31506DF85C}"/>
                </a:ext>
              </a:extLst>
            </p:cNvPr>
            <p:cNvSpPr/>
            <p:nvPr/>
          </p:nvSpPr>
          <p:spPr>
            <a:xfrm>
              <a:off x="867448" y="1033451"/>
              <a:ext cx="3345308" cy="232209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F8F804BE-5FB4-4E2D-BC08-16C6492C8C90}"/>
                </a:ext>
              </a:extLst>
            </p:cNvPr>
            <p:cNvCxnSpPr/>
            <p:nvPr/>
          </p:nvCxnSpPr>
          <p:spPr>
            <a:xfrm>
              <a:off x="498024" y="1033451"/>
              <a:ext cx="4084153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사각형: 둥근 위쪽 모서리 94">
              <a:extLst>
                <a:ext uri="{FF2B5EF4-FFF2-40B4-BE49-F238E27FC236}">
                  <a16:creationId xmlns:a16="http://schemas.microsoft.com/office/drawing/2014/main" id="{D08F8E91-318D-4152-B38C-878150393757}"/>
                </a:ext>
              </a:extLst>
            </p:cNvPr>
            <p:cNvSpPr/>
            <p:nvPr/>
          </p:nvSpPr>
          <p:spPr>
            <a:xfrm>
              <a:off x="4787832" y="1033451"/>
              <a:ext cx="4084153" cy="2187807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25" name="사각형: 둥근 위쪽 모서리 95">
              <a:extLst>
                <a:ext uri="{FF2B5EF4-FFF2-40B4-BE49-F238E27FC236}">
                  <a16:creationId xmlns:a16="http://schemas.microsoft.com/office/drawing/2014/main" id="{9C12B288-F99A-4DAB-A433-2F63D171F2EC}"/>
                </a:ext>
              </a:extLst>
            </p:cNvPr>
            <p:cNvSpPr/>
            <p:nvPr/>
          </p:nvSpPr>
          <p:spPr>
            <a:xfrm>
              <a:off x="5157256" y="1033451"/>
              <a:ext cx="3345308" cy="232209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91ACC75D-4142-47EC-9480-70B9639FB2C3}"/>
                </a:ext>
              </a:extLst>
            </p:cNvPr>
            <p:cNvCxnSpPr/>
            <p:nvPr/>
          </p:nvCxnSpPr>
          <p:spPr>
            <a:xfrm>
              <a:off x="4787832" y="1033451"/>
              <a:ext cx="4115536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사각형: 둥근 위쪽 모서리 116">
              <a:extLst>
                <a:ext uri="{FF2B5EF4-FFF2-40B4-BE49-F238E27FC236}">
                  <a16:creationId xmlns:a16="http://schemas.microsoft.com/office/drawing/2014/main" id="{FC0DFF2B-17E7-4EB1-A801-7104CD8DBEA1}"/>
                </a:ext>
              </a:extLst>
            </p:cNvPr>
            <p:cNvSpPr/>
            <p:nvPr/>
          </p:nvSpPr>
          <p:spPr>
            <a:xfrm>
              <a:off x="498024" y="3371815"/>
              <a:ext cx="4084153" cy="2078850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28" name="사각형: 둥근 위쪽 모서리 117">
              <a:extLst>
                <a:ext uri="{FF2B5EF4-FFF2-40B4-BE49-F238E27FC236}">
                  <a16:creationId xmlns:a16="http://schemas.microsoft.com/office/drawing/2014/main" id="{62884A9B-9290-4D30-891E-6D852DB0C3E8}"/>
                </a:ext>
              </a:extLst>
            </p:cNvPr>
            <p:cNvSpPr/>
            <p:nvPr/>
          </p:nvSpPr>
          <p:spPr>
            <a:xfrm>
              <a:off x="867448" y="3371815"/>
              <a:ext cx="3345308" cy="232209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820C89B5-AC30-482E-9170-588783C2DE46}"/>
                </a:ext>
              </a:extLst>
            </p:cNvPr>
            <p:cNvCxnSpPr/>
            <p:nvPr/>
          </p:nvCxnSpPr>
          <p:spPr>
            <a:xfrm>
              <a:off x="498024" y="3371815"/>
              <a:ext cx="4084153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사각형: 둥근 위쪽 모서리 125">
              <a:extLst>
                <a:ext uri="{FF2B5EF4-FFF2-40B4-BE49-F238E27FC236}">
                  <a16:creationId xmlns:a16="http://schemas.microsoft.com/office/drawing/2014/main" id="{7276E783-09AB-4E8E-9E85-776AE1BF71AA}"/>
                </a:ext>
              </a:extLst>
            </p:cNvPr>
            <p:cNvSpPr/>
            <p:nvPr/>
          </p:nvSpPr>
          <p:spPr>
            <a:xfrm>
              <a:off x="4787835" y="3371815"/>
              <a:ext cx="4062646" cy="2078850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40" name="사각형: 둥근 위쪽 모서리 126">
              <a:extLst>
                <a:ext uri="{FF2B5EF4-FFF2-40B4-BE49-F238E27FC236}">
                  <a16:creationId xmlns:a16="http://schemas.microsoft.com/office/drawing/2014/main" id="{4FE85804-C347-4E76-ABBE-151D834C0D68}"/>
                </a:ext>
              </a:extLst>
            </p:cNvPr>
            <p:cNvSpPr/>
            <p:nvPr/>
          </p:nvSpPr>
          <p:spPr>
            <a:xfrm>
              <a:off x="5157256" y="3371815"/>
              <a:ext cx="3345308" cy="232209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0C131A4C-0673-464D-93EF-0614FC4DA337}"/>
                </a:ext>
              </a:extLst>
            </p:cNvPr>
            <p:cNvCxnSpPr/>
            <p:nvPr/>
          </p:nvCxnSpPr>
          <p:spPr>
            <a:xfrm>
              <a:off x="4787832" y="3371815"/>
              <a:ext cx="4084153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F3C8FBC3-B0AE-47A3-BBAD-1121DC90B01D}"/>
                </a:ext>
              </a:extLst>
            </p:cNvPr>
            <p:cNvSpPr/>
            <p:nvPr/>
          </p:nvSpPr>
          <p:spPr>
            <a:xfrm>
              <a:off x="480901" y="3604024"/>
              <a:ext cx="2074066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0"/>
              <a:endParaRPr lang="ko-KR" altLang="en-US" sz="1200" b="1" kern="0" spc="-65" dirty="0">
                <a:ln>
                  <a:solidFill>
                    <a:srgbClr val="4F81BD">
                      <a:alpha val="0"/>
                    </a:srgbClr>
                  </a:solidFill>
                </a:ln>
                <a:gradFill>
                  <a:gsLst>
                    <a:gs pos="0">
                      <a:srgbClr val="FFC000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FFC000"/>
                    </a:gs>
                  </a:gsLst>
                  <a:lin ang="5400000" scaled="0"/>
                </a:gradFill>
                <a:latin typeface="KoPub돋움체 Bold" panose="02020603020101020101" pitchFamily="18" charset="-127"/>
                <a:ea typeface="KoPub돋움체 Bold" panose="02020603020101020101" pitchFamily="18" charset="-127"/>
                <a:cs typeface="Nanum Gothic" charset="-127"/>
              </a:endParaRPr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4932040" y="1672575"/>
            <a:ext cx="192434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통 합 주 차 정 보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6781140" y="1672575"/>
            <a:ext cx="192434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스</a:t>
            </a:r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마 </a:t>
            </a:r>
            <a:r>
              <a:rPr lang="ko-KR" altLang="en-US" sz="1000" spc="-1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트</a:t>
            </a:r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교 차 </a:t>
            </a:r>
            <a:r>
              <a:rPr lang="ko-KR" altLang="en-US" sz="1000" spc="-1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로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4932040" y="3329140"/>
            <a:ext cx="192434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교통약자 스마트횡단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6832291" y="3329140"/>
            <a:ext cx="179881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긴급차량 우선신호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6"/>
          <a:stretch/>
        </p:blipFill>
        <p:spPr>
          <a:xfrm>
            <a:off x="5026191" y="1939958"/>
            <a:ext cx="1718143" cy="1274962"/>
          </a:xfrm>
          <a:prstGeom prst="rect">
            <a:avLst/>
          </a:prstGeom>
        </p:spPr>
      </p:pic>
      <p:pic>
        <p:nvPicPr>
          <p:cNvPr id="48" name="_x217627600" descr="EMB00001e7c1a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40" b="7124"/>
          <a:stretch>
            <a:fillRect/>
          </a:stretch>
        </p:blipFill>
        <p:spPr bwMode="auto">
          <a:xfrm>
            <a:off x="6857370" y="1937325"/>
            <a:ext cx="1687737" cy="129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_x217626592" descr="EMB00001e7c1a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961" y="3609844"/>
            <a:ext cx="1636982" cy="1194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_x217623640" descr="EMB00001e7c1a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4" r="1999"/>
          <a:stretch>
            <a:fillRect/>
          </a:stretch>
        </p:blipFill>
        <p:spPr bwMode="auto">
          <a:xfrm>
            <a:off x="6876796" y="3575361"/>
            <a:ext cx="1717398" cy="123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슬라이드 번호 개체 틀 5"/>
          <p:cNvSpPr txBox="1">
            <a:spLocks/>
          </p:cNvSpPr>
          <p:nvPr/>
        </p:nvSpPr>
        <p:spPr>
          <a:xfrm>
            <a:off x="7020272" y="487600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686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32454" y="58307"/>
            <a:ext cx="194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반환공여지 개발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(5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개소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타원 2"/>
          <p:cNvSpPr/>
          <p:nvPr/>
        </p:nvSpPr>
        <p:spPr>
          <a:xfrm>
            <a:off x="437064" y="1262693"/>
            <a:ext cx="8280920" cy="3469297"/>
          </a:xfrm>
          <a:prstGeom prst="ellipse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5222172" y="4189830"/>
            <a:ext cx="3002253" cy="865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1" lang="en-US" altLang="ko-KR" sz="1200" b="1" dirty="0" smtClean="0">
              <a:latin typeface="+mj-lt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940151" y="1143967"/>
            <a:ext cx="2703441" cy="360038"/>
          </a:xfrm>
          <a:prstGeom prst="roundRect">
            <a:avLst>
              <a:gd name="adj" fmla="val 8369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kumimoji="1" lang="ko-KR" altLang="en-US" sz="1200" b="1" dirty="0" smtClean="0">
                <a:solidFill>
                  <a:schemeClr val="tx1"/>
                </a:solidFill>
              </a:rPr>
              <a:t>캠프에드워즈</a:t>
            </a:r>
            <a:r>
              <a:rPr kumimoji="1" lang="en-US" altLang="ko-KR" sz="1200" b="1" dirty="0" smtClean="0">
                <a:solidFill>
                  <a:schemeClr val="tx1"/>
                </a:solidFill>
              </a:rPr>
              <a:t> </a:t>
            </a: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79511" y="1143967"/>
            <a:ext cx="2808001" cy="360040"/>
          </a:xfrm>
          <a:prstGeom prst="roundRect">
            <a:avLst>
              <a:gd name="adj" fmla="val 8165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lang="ko-KR" altLang="en-US" sz="1200" b="1" dirty="0">
                <a:solidFill>
                  <a:schemeClr val="tx1"/>
                </a:solidFill>
              </a:rPr>
              <a:t>캠프하우즈</a:t>
            </a:r>
            <a:r>
              <a:rPr lang="ko-KR" altLang="en-US" sz="1200" b="1" baseline="30000" dirty="0">
                <a:solidFill>
                  <a:schemeClr val="tx1"/>
                </a:solidFill>
              </a:rPr>
              <a:t>근린공원 조성사업</a:t>
            </a:r>
          </a:p>
          <a:p>
            <a:pPr>
              <a:lnSpc>
                <a:spcPct val="150000"/>
              </a:lnSpc>
            </a:pP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5940151" y="3134651"/>
            <a:ext cx="2703441" cy="346021"/>
          </a:xfrm>
          <a:prstGeom prst="roundRect">
            <a:avLst>
              <a:gd name="adj" fmla="val 4035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 w="6350">
            <a:solidFill>
              <a:srgbClr val="D082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kumimoji="1" lang="ko-KR" altLang="en-US" sz="1200" b="1" dirty="0" err="1" smtClean="0">
                <a:solidFill>
                  <a:schemeClr val="tx1"/>
                </a:solidFill>
              </a:rPr>
              <a:t>캠프스탠턴</a:t>
            </a:r>
            <a:r>
              <a:rPr kumimoji="1" lang="en-US" altLang="ko-KR" sz="1200" b="1" dirty="0" smtClean="0">
                <a:solidFill>
                  <a:schemeClr val="tx1"/>
                </a:solidFill>
              </a:rPr>
              <a:t> </a:t>
            </a: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3008617" y="1546976"/>
            <a:ext cx="2914903" cy="157128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사업계획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도시개발사업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 smtClean="0">
                <a:solidFill>
                  <a:schemeClr val="tx1"/>
                </a:solidFill>
                <a:latin typeface="+mn-ea"/>
              </a:rPr>
              <a:t>조리읍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 smtClean="0">
                <a:solidFill>
                  <a:schemeClr val="tx1"/>
                </a:solidFill>
                <a:latin typeface="+mn-ea"/>
              </a:rPr>
              <a:t>봉일천리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/ 475,604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단독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공동주택 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00" dirty="0" err="1" smtClean="0">
                <a:solidFill>
                  <a:schemeClr val="tx1"/>
                </a:solidFill>
                <a:latin typeface="+mn-ea"/>
              </a:rPr>
              <a:t>교보증권</a:t>
            </a:r>
            <a:r>
              <a:rPr kumimoji="1" lang="en-US" altLang="ko-KR" sz="900" spc="-1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spc="-100" dirty="0" smtClean="0">
                <a:solidFill>
                  <a:schemeClr val="tx1"/>
                </a:solidFill>
                <a:latin typeface="+mn-ea"/>
              </a:rPr>
              <a:t>컨소시엄</a:t>
            </a:r>
            <a:endParaRPr kumimoji="1" lang="en-US" altLang="ko-KR" sz="900" spc="-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‘21.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5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협약체결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‘21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10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사업시행승인 신청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rgbClr val="0000FF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‘22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현재      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사업시행승인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도시개발구역 지정 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               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    및 개발계획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행정절차 진행중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179511" y="1533957"/>
            <a:ext cx="2808312" cy="157128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사업계획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근린공원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조리읍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봉일천리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 610,808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미군 </a:t>
            </a:r>
            <a:r>
              <a:rPr kumimoji="1" lang="ko-KR" altLang="en-US" sz="900" dirty="0" err="1" smtClean="0">
                <a:solidFill>
                  <a:schemeClr val="tx1"/>
                </a:solidFill>
                <a:latin typeface="+mn-ea"/>
              </a:rPr>
              <a:t>존치건물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 smtClean="0">
                <a:solidFill>
                  <a:schemeClr val="tx1"/>
                </a:solidFill>
                <a:latin typeface="+mn-ea"/>
              </a:rPr>
              <a:t>리모델링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              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도로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및 주차장 등 기반시설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00" dirty="0" smtClean="0">
                <a:solidFill>
                  <a:schemeClr val="tx1"/>
                </a:solidFill>
                <a:latin typeface="+mn-ea"/>
              </a:rPr>
              <a:t>파주시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‘21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12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근린공원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1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단계 </a:t>
            </a:r>
            <a:r>
              <a:rPr kumimoji="1" lang="ko-KR" altLang="en-US" sz="900" dirty="0" err="1" smtClean="0">
                <a:solidFill>
                  <a:schemeClr val="tx1"/>
                </a:solidFill>
                <a:latin typeface="+mn-ea"/>
              </a:rPr>
              <a:t>리모델링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착공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- ‘22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하반기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근린공원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단계 기반시설 착공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5940151" y="1533957"/>
            <a:ext cx="2703754" cy="157128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도시개발사업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월롱면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영태리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/ 677,525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단독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공동주택 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00" dirty="0">
                <a:solidFill>
                  <a:schemeClr val="tx1"/>
                </a:solidFill>
                <a:latin typeface="+mn-ea"/>
              </a:rPr>
              <a:t>현대엔지니어링 컨소시엄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‘20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11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협약체결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‘21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6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사업시행승인 신청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rgbClr val="0000FF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‘22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현재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    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구역지정 및 개발계획 </a:t>
            </a:r>
            <a:r>
              <a:rPr kumimoji="1" lang="ko-KR" altLang="en-US" sz="900" dirty="0" err="1" smtClean="0">
                <a:solidFill>
                  <a:schemeClr val="tx1"/>
                </a:solidFill>
                <a:latin typeface="+mn-ea"/>
              </a:rPr>
              <a:t>절차중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3015471" y="3507166"/>
            <a:ext cx="2914593" cy="143068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도시개발사업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문산읍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선유리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/ 504,729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단독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공동주택 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NH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투자증권 컨소시엄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‘21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5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  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우선협상대상자 선정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‘22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4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 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발전종합계획 변경 신청</a:t>
            </a:r>
            <a:endParaRPr kumimoji="1" lang="en-US" altLang="ko-KR" sz="900" dirty="0">
              <a:solidFill>
                <a:schemeClr val="tx1"/>
              </a:solidFill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179513" y="3510082"/>
            <a:ext cx="2808000" cy="143068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0"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도시개발사업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문산읍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선유리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/ 600,000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단독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공동주택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의료시설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등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KB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증권 컨소시엄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‘21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5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  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우선협상대상자 선정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‘22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4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 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발전종합계획 변경 신청</a:t>
            </a:r>
            <a:endParaRPr kumimoji="1" lang="en-US" altLang="ko-KR" sz="900" dirty="0">
              <a:solidFill>
                <a:schemeClr val="tx1"/>
              </a:solidFill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5949709" y="3509475"/>
            <a:ext cx="2703754" cy="143068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산업단지개발사업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광탄면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신산리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/ 870,563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00" dirty="0">
                <a:solidFill>
                  <a:schemeClr val="tx1"/>
                </a:solidFill>
                <a:latin typeface="+mn-ea"/>
              </a:rPr>
              <a:t>제조</a:t>
            </a:r>
            <a:r>
              <a:rPr kumimoji="1" lang="en-US" altLang="ko-KR" sz="900" spc="-100" dirty="0">
                <a:solidFill>
                  <a:schemeClr val="tx1"/>
                </a:solidFill>
                <a:latin typeface="맑은 고딕" panose="020B0503020000020004" pitchFamily="50" charset="-127"/>
              </a:rPr>
              <a:t> · </a:t>
            </a:r>
            <a:r>
              <a:rPr kumimoji="1" lang="ko-KR" altLang="en-US" sz="900" spc="-100" dirty="0">
                <a:solidFill>
                  <a:schemeClr val="tx1"/>
                </a:solidFill>
                <a:latin typeface="+mn-ea"/>
              </a:rPr>
              <a:t>물류시설</a:t>
            </a:r>
            <a:r>
              <a:rPr kumimoji="1" lang="en-US" altLang="ko-KR" sz="900" spc="-100" dirty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단독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공동</a:t>
            </a:r>
            <a:r>
              <a:rPr kumimoji="1" lang="ko-KR" altLang="en-US" sz="900" spc="-100" dirty="0">
                <a:solidFill>
                  <a:schemeClr val="tx1"/>
                </a:solidFill>
                <a:latin typeface="+mn-ea"/>
              </a:rPr>
              <a:t>주택 </a:t>
            </a:r>
            <a:endParaRPr kumimoji="1" lang="en-US" altLang="ko-KR" sz="900" spc="-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GS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건설 컨소시엄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‘21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10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산업단지 물량 공급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‘23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상반기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산업단지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지정계획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고시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3006535" y="3134651"/>
            <a:ext cx="2914593" cy="346021"/>
          </a:xfrm>
          <a:prstGeom prst="roundRect">
            <a:avLst>
              <a:gd name="adj" fmla="val 4035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 w="6350">
            <a:solidFill>
              <a:srgbClr val="D082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kumimoji="1" lang="ko-KR" altLang="en-US" sz="1200" b="1" dirty="0" err="1" smtClean="0">
                <a:solidFill>
                  <a:schemeClr val="tx1"/>
                </a:solidFill>
              </a:rPr>
              <a:t>캠프게리오웬</a:t>
            </a: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179511" y="3134651"/>
            <a:ext cx="2808001" cy="346021"/>
          </a:xfrm>
          <a:prstGeom prst="roundRect">
            <a:avLst>
              <a:gd name="adj" fmla="val 4035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 w="6350">
            <a:solidFill>
              <a:srgbClr val="D082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kumimoji="1" lang="ko-KR" altLang="en-US" sz="1200" b="1" dirty="0" smtClean="0">
                <a:solidFill>
                  <a:schemeClr val="tx1"/>
                </a:solidFill>
              </a:rPr>
              <a:t>캠프자이언트</a:t>
            </a:r>
            <a:r>
              <a:rPr kumimoji="1" lang="en-US" altLang="ko-KR" sz="1200" b="1" dirty="0" smtClean="0">
                <a:solidFill>
                  <a:schemeClr val="tx1"/>
                </a:solidFill>
              </a:rPr>
              <a:t> </a:t>
            </a: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20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5" name="모서리가 둥근 직사각형 24"/>
          <p:cNvSpPr/>
          <p:nvPr/>
        </p:nvSpPr>
        <p:spPr>
          <a:xfrm>
            <a:off x="3006535" y="1144491"/>
            <a:ext cx="2914593" cy="360040"/>
          </a:xfrm>
          <a:prstGeom prst="roundRect">
            <a:avLst>
              <a:gd name="adj" fmla="val 8165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캠프하우즈</a:t>
            </a:r>
            <a:r>
              <a:rPr lang="ko-KR" altLang="en-US" sz="1200" b="1" baseline="30000" dirty="0" err="1" smtClean="0">
                <a:solidFill>
                  <a:schemeClr val="tx1"/>
                </a:solidFill>
              </a:rPr>
              <a:t>도시개발사업</a:t>
            </a:r>
            <a:endParaRPr lang="ko-KR" altLang="en-US" sz="1200" b="1" baseline="300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23" name="슬라이드 번호 개체 틀 5"/>
          <p:cNvSpPr txBox="1">
            <a:spLocks/>
          </p:cNvSpPr>
          <p:nvPr/>
        </p:nvSpPr>
        <p:spPr>
          <a:xfrm>
            <a:off x="7020272" y="487600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10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3912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84269" y="1030554"/>
            <a:ext cx="8459636" cy="403244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파주희망프로젝트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사업추진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906645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49234" y="1131590"/>
            <a:ext cx="8283206" cy="3543479"/>
            <a:chOff x="249234" y="1131588"/>
            <a:chExt cx="8283206" cy="388303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88"/>
              <a:ext cx="8280920" cy="40987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사업개요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249234" y="1580154"/>
              <a:ext cx="8064896" cy="34344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ts val="2400"/>
                </a:lnSpc>
                <a:buFont typeface="Wingdings" pitchFamily="2" charset="2"/>
                <a:buChar char="§"/>
              </a:pPr>
              <a:r>
                <a:rPr kumimoji="1" lang="ko-KR" altLang="en-US" sz="1500" b="1" dirty="0" smtClean="0"/>
                <a:t> 위치</a:t>
              </a:r>
              <a:r>
                <a:rPr kumimoji="1" lang="en-US" altLang="ko-KR" sz="1500" b="1" dirty="0" smtClean="0"/>
                <a:t>/</a:t>
              </a:r>
              <a:r>
                <a:rPr kumimoji="1" lang="ko-KR" altLang="en-US" sz="1500" b="1" dirty="0" smtClean="0"/>
                <a:t>면적 </a:t>
              </a:r>
              <a:r>
                <a:rPr kumimoji="1" lang="en-US" altLang="ko-KR" sz="1500" b="1" dirty="0" smtClean="0"/>
                <a:t>: </a:t>
              </a:r>
              <a:r>
                <a:rPr kumimoji="1" lang="ko-KR" altLang="en-US" sz="1500" b="1" dirty="0" err="1" smtClean="0"/>
                <a:t>파주읍</a:t>
              </a:r>
              <a:r>
                <a:rPr kumimoji="1" lang="ko-KR" altLang="en-US" sz="1500" b="1" dirty="0" smtClean="0"/>
                <a:t> 봉암리</a:t>
              </a:r>
              <a:r>
                <a:rPr kumimoji="1" lang="en-US" altLang="ko-KR" sz="1500" b="1" dirty="0" smtClean="0"/>
                <a:t>, </a:t>
              </a:r>
              <a:r>
                <a:rPr kumimoji="1" lang="ko-KR" altLang="en-US" sz="1500" b="1" dirty="0" err="1" smtClean="0"/>
                <a:t>백석리</a:t>
              </a:r>
              <a:r>
                <a:rPr kumimoji="1" lang="ko-KR" altLang="en-US" sz="1500" b="1" dirty="0" smtClean="0"/>
                <a:t> 일원 </a:t>
              </a:r>
              <a:r>
                <a:rPr kumimoji="1" lang="en-US" altLang="ko-KR" sz="1500" b="1" dirty="0" smtClean="0"/>
                <a:t>/ 3,748</a:t>
              </a:r>
              <a:r>
                <a:rPr kumimoji="1" lang="ko-KR" altLang="en-US" sz="1500" b="1" dirty="0" smtClean="0"/>
                <a:t>천</a:t>
              </a:r>
              <a:r>
                <a:rPr kumimoji="1" lang="en-US" altLang="ko-KR" sz="1500" b="1" dirty="0" smtClean="0">
                  <a:ea typeface="맑은 고딕" panose="020B0503020000020004" pitchFamily="50" charset="-127"/>
                </a:rPr>
                <a:t>㎡(</a:t>
              </a:r>
              <a:r>
                <a:rPr kumimoji="1" lang="ko-KR" altLang="en-US" sz="1500" b="1" dirty="0" smtClean="0">
                  <a:ea typeface="맑은 고딕" panose="020B0503020000020004" pitchFamily="50" charset="-127"/>
                </a:rPr>
                <a:t>약</a:t>
              </a:r>
              <a:r>
                <a:rPr kumimoji="1" lang="en-US" altLang="ko-KR" sz="1500" b="1" dirty="0" smtClean="0">
                  <a:ea typeface="맑은 고딕" panose="020B0503020000020004" pitchFamily="50" charset="-127"/>
                </a:rPr>
                <a:t>1,140</a:t>
              </a:r>
              <a:r>
                <a:rPr kumimoji="1" lang="ko-KR" altLang="en-US" sz="1500" b="1" dirty="0" smtClean="0">
                  <a:ea typeface="맑은 고딕" panose="020B0503020000020004" pitchFamily="50" charset="-127"/>
                </a:rPr>
                <a:t>천평</a:t>
              </a:r>
              <a:r>
                <a:rPr kumimoji="1" lang="en-US" altLang="ko-KR" sz="1500" b="1" dirty="0" smtClean="0">
                  <a:ea typeface="맑은 고딕" panose="020B0503020000020004" pitchFamily="50" charset="-127"/>
                </a:rPr>
                <a:t>)</a:t>
              </a:r>
            </a:p>
            <a:p>
              <a:pPr>
                <a:lnSpc>
                  <a:spcPts val="2400"/>
                </a:lnSpc>
                <a:buFont typeface="Wingdings" pitchFamily="2" charset="2"/>
                <a:buChar char="§"/>
              </a:pPr>
              <a:r>
                <a:rPr kumimoji="1" lang="ko-KR" altLang="en-US" sz="1500" b="1" dirty="0" smtClean="0">
                  <a:ea typeface="맑은 고딕" panose="020B0503020000020004" pitchFamily="50" charset="-127"/>
                </a:rPr>
                <a:t> 단계별 계획</a:t>
              </a:r>
              <a:endParaRPr kumimoji="1" lang="en-US" altLang="ko-KR" sz="1500" b="1" dirty="0" smtClean="0">
                <a:ea typeface="맑은 고딕" panose="020B0503020000020004" pitchFamily="50" charset="-127"/>
              </a:endParaRPr>
            </a:p>
            <a:p>
              <a:pPr>
                <a:lnSpc>
                  <a:spcPts val="2400"/>
                </a:lnSpc>
              </a:pPr>
              <a:endParaRPr kumimoji="1"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endParaRPr kumimoji="1"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endParaRPr kumimoji="1"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endParaRPr kumimoji="1"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endParaRPr kumimoji="1"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endParaRPr kumimoji="1"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</a:pPr>
              <a:endParaRPr kumimoji="1" lang="en-US" altLang="ko-KR" sz="1600" b="1" dirty="0">
                <a:latin typeface="+mj-ea"/>
              </a:endParaRPr>
            </a:p>
          </p:txBody>
        </p:sp>
      </p:grp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755410"/>
              </p:ext>
            </p:extLst>
          </p:nvPr>
        </p:nvGraphicFramePr>
        <p:xfrm>
          <a:off x="395536" y="2250075"/>
          <a:ext cx="8198544" cy="2771378"/>
        </p:xfrm>
        <a:graphic>
          <a:graphicData uri="http://schemas.openxmlformats.org/drawingml/2006/table">
            <a:tbl>
              <a:tblPr/>
              <a:tblGrid>
                <a:gridCol w="606551">
                  <a:extLst>
                    <a:ext uri="{9D8B030D-6E8A-4147-A177-3AD203B41FA5}">
                      <a16:colId xmlns:a16="http://schemas.microsoft.com/office/drawing/2014/main" val="1107965612"/>
                    </a:ext>
                  </a:extLst>
                </a:gridCol>
                <a:gridCol w="1172598">
                  <a:extLst>
                    <a:ext uri="{9D8B030D-6E8A-4147-A177-3AD203B41FA5}">
                      <a16:colId xmlns:a16="http://schemas.microsoft.com/office/drawing/2014/main" val="4148917480"/>
                    </a:ext>
                  </a:extLst>
                </a:gridCol>
                <a:gridCol w="957155">
                  <a:extLst>
                    <a:ext uri="{9D8B030D-6E8A-4147-A177-3AD203B41FA5}">
                      <a16:colId xmlns:a16="http://schemas.microsoft.com/office/drawing/2014/main" val="3921208867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3026021578"/>
                    </a:ext>
                  </a:extLst>
                </a:gridCol>
                <a:gridCol w="2437904">
                  <a:extLst>
                    <a:ext uri="{9D8B030D-6E8A-4147-A177-3AD203B41FA5}">
                      <a16:colId xmlns:a16="http://schemas.microsoft.com/office/drawing/2014/main" val="2997425268"/>
                    </a:ext>
                  </a:extLst>
                </a:gridCol>
              </a:tblGrid>
              <a:tr h="2366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 업 명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사업규모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en-US" altLang="ko-KR" sz="1200" b="1" dirty="0" smtClean="0">
                          <a:ea typeface="+mn-ea"/>
                        </a:rPr>
                        <a:t>㎡)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추진사항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endParaRPr lang="ko-KR" altLang="en-US" sz="1000" kern="0" spc="-1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8929478"/>
                  </a:ext>
                </a:extLst>
              </a:tr>
              <a:tr h="7781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파주센트럴밸리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525,532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kumimoji="1"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‘17.  8. 18. : </a:t>
                      </a:r>
                      <a:r>
                        <a:rPr kumimoji="1"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사업시행승인 고시</a:t>
                      </a:r>
                      <a:endParaRPr kumimoji="1"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kumimoji="1"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‘18. 11. 13. : </a:t>
                      </a:r>
                      <a:r>
                        <a:rPr kumimoji="1" lang="ko-KR" altLang="en-US" sz="1100" b="0" kern="1200" spc="-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산업단지계획 승인 고시</a:t>
                      </a:r>
                      <a:endParaRPr kumimoji="1" lang="en-US" altLang="ko-KR" sz="1100" b="0" kern="1200" spc="-1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kumimoji="1"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‘20.  5.   6. : </a:t>
                      </a:r>
                      <a:r>
                        <a:rPr kumimoji="1"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공사착공    </a:t>
                      </a:r>
                      <a:r>
                        <a:rPr kumimoji="1" lang="en-US" altLang="ko-KR" sz="10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※ ’23</a:t>
                      </a:r>
                      <a:r>
                        <a:rPr kumimoji="1" lang="ko-KR" altLang="en-US" sz="10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</a:t>
                      </a:r>
                      <a:r>
                        <a:rPr kumimoji="1" lang="ko-KR" altLang="en-US" sz="10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준공예정</a:t>
                      </a:r>
                      <a:endParaRPr kumimoji="1" lang="en-US" altLang="ko-KR" sz="10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4802285"/>
                  </a:ext>
                </a:extLst>
              </a:tr>
              <a:tr h="464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R&amp;D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특화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산업단지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510,418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kumimoji="1"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‘18.  9.  4. : </a:t>
                      </a:r>
                      <a:r>
                        <a:rPr kumimoji="1"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우선협상대상자 선정</a:t>
                      </a:r>
                      <a:endParaRPr kumimoji="1"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kumimoji="1"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‘</a:t>
                      </a:r>
                      <a:r>
                        <a:rPr kumimoji="1" lang="en-US" altLang="ko-KR" sz="1100" b="0" dirty="0" smtClean="0">
                          <a:latin typeface="+mn-ea"/>
                          <a:ea typeface="+mn-ea"/>
                        </a:rPr>
                        <a:t>19.  2. 15. : </a:t>
                      </a:r>
                      <a:r>
                        <a:rPr kumimoji="1" lang="ko-KR" altLang="en-US" sz="1100" b="0" dirty="0" smtClean="0">
                          <a:latin typeface="+mn-ea"/>
                          <a:ea typeface="+mn-ea"/>
                        </a:rPr>
                        <a:t>협약 체결</a:t>
                      </a:r>
                      <a:endParaRPr kumimoji="1"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kumimoji="1" lang="en-US" altLang="ko-KR" sz="1100" b="0" dirty="0" smtClean="0">
                          <a:latin typeface="+mn-ea"/>
                          <a:ea typeface="+mn-ea"/>
                        </a:rPr>
                        <a:t> ‘22.  6. 22.</a:t>
                      </a:r>
                      <a:r>
                        <a:rPr kumimoji="1" lang="ko-KR" altLang="en-US" sz="1100" b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100" b="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100" b="0" spc="-100" baseline="0" dirty="0" smtClean="0">
                          <a:latin typeface="+mn-ea"/>
                          <a:ea typeface="+mn-ea"/>
                        </a:rPr>
                        <a:t>산업단지 물량 신청</a:t>
                      </a:r>
                      <a:r>
                        <a:rPr kumimoji="1" lang="en-US" altLang="ko-KR" sz="1100" b="0" spc="-10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ko-KR" altLang="en-US" sz="1100" b="0" spc="-100" baseline="0" dirty="0" smtClean="0">
                          <a:latin typeface="+mn-ea"/>
                          <a:ea typeface="+mn-ea"/>
                        </a:rPr>
                        <a:t>市→道</a:t>
                      </a:r>
                      <a:r>
                        <a:rPr kumimoji="1" lang="en-US" altLang="ko-KR" sz="1100" b="0" spc="-100" baseline="0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1" lang="en-US" altLang="ko-KR" sz="1100" b="0" dirty="0" smtClean="0">
                          <a:latin typeface="+mn-ea"/>
                          <a:ea typeface="+mn-ea"/>
                        </a:rPr>
                        <a:t>2022.  9. 16.</a:t>
                      </a:r>
                      <a:r>
                        <a:rPr kumimoji="1" lang="ko-KR" altLang="en-US" sz="1100" b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100" b="0" dirty="0" smtClean="0">
                          <a:latin typeface="+mn-ea"/>
                          <a:ea typeface="+mn-ea"/>
                        </a:rPr>
                        <a:t>:</a:t>
                      </a:r>
                      <a:r>
                        <a:rPr kumimoji="1" lang="en-US" altLang="ko-KR" sz="1100" b="0" baseline="0" dirty="0" smtClean="0">
                          <a:latin typeface="+mn-ea"/>
                          <a:ea typeface="+mn-ea"/>
                        </a:rPr>
                        <a:t> 2</a:t>
                      </a:r>
                      <a:r>
                        <a:rPr kumimoji="1" lang="ko-KR" altLang="en-US" sz="1100" b="0" baseline="0" dirty="0" smtClean="0">
                          <a:latin typeface="+mn-ea"/>
                          <a:ea typeface="+mn-ea"/>
                        </a:rPr>
                        <a:t>단계 물량 </a:t>
                      </a:r>
                      <a:r>
                        <a:rPr kumimoji="1" lang="ko-KR" altLang="en-US" sz="1100" b="0" baseline="0" dirty="0" err="1" smtClean="0">
                          <a:latin typeface="+mn-ea"/>
                          <a:ea typeface="+mn-ea"/>
                        </a:rPr>
                        <a:t>가배정</a:t>
                      </a:r>
                      <a:r>
                        <a:rPr kumimoji="1" lang="ko-KR" altLang="en-US" sz="1100" b="0" baseline="0" dirty="0" smtClean="0">
                          <a:latin typeface="+mn-ea"/>
                          <a:ea typeface="+mn-ea"/>
                        </a:rPr>
                        <a:t> 승인</a:t>
                      </a:r>
                      <a:r>
                        <a:rPr kumimoji="1" lang="en-US" altLang="ko-KR" sz="1100" b="0" spc="-10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ko-KR" altLang="en-US" sz="1100" b="0" spc="-100" baseline="0" dirty="0" smtClean="0">
                          <a:latin typeface="+mn-ea"/>
                          <a:ea typeface="+mn-ea"/>
                        </a:rPr>
                        <a:t>道→市</a:t>
                      </a:r>
                      <a:r>
                        <a:rPr kumimoji="1" lang="en-US" altLang="ko-KR" sz="1100" b="0" spc="-100" baseline="0" dirty="0" smtClean="0"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0708782"/>
                  </a:ext>
                </a:extLst>
              </a:tr>
              <a:tr h="5294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거점산업단지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1,022,551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245869"/>
                  </a:ext>
                </a:extLst>
              </a:tr>
              <a:tr h="33999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친환경주거단지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341,639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Font typeface="Wingdings" pitchFamily="2" charset="2"/>
                        <a:buChar char="§"/>
                      </a:pPr>
                      <a:r>
                        <a:rPr kumimoji="1"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‘21. 7. ~ 10.  : </a:t>
                      </a:r>
                      <a:r>
                        <a:rPr kumimoji="1"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민간사업자 공모 </a:t>
                      </a:r>
                      <a:r>
                        <a:rPr kumimoji="1"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실시</a:t>
                      </a:r>
                      <a:endParaRPr kumimoji="1" lang="en-US" altLang="ko-KR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8853368"/>
                  </a:ext>
                </a:extLst>
              </a:tr>
              <a:tr h="4072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시니어휴양단지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1,348,467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127000" marR="0" indent="-1270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111250" algn="l"/>
                        </a:tabLs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2859501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09812" y="214698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8" name="_x450891536" descr="EMB00002370262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259952"/>
            <a:ext cx="2437904" cy="268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슬라이드 번호 개체 틀 5"/>
          <p:cNvSpPr txBox="1">
            <a:spLocks/>
          </p:cNvSpPr>
          <p:nvPr/>
        </p:nvSpPr>
        <p:spPr>
          <a:xfrm>
            <a:off x="7020272" y="487600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728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_x415184976" descr="DRW00002e080c2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564851"/>
            <a:ext cx="3312368" cy="283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모서리가 둥근 직사각형 20"/>
          <p:cNvSpPr/>
          <p:nvPr/>
        </p:nvSpPr>
        <p:spPr>
          <a:xfrm>
            <a:off x="179512" y="1131590"/>
            <a:ext cx="554461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파주운정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지구 택지개발사업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974399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1" y="2643758"/>
            <a:ext cx="5216022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j-lt"/>
                <a:ea typeface="+mj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j-lt"/>
                <a:ea typeface="+mj-ea"/>
              </a:rPr>
              <a:t>추진사항</a:t>
            </a:r>
            <a:endParaRPr lang="ko-KR" altLang="en-US" b="1" dirty="0">
              <a:solidFill>
                <a:schemeClr val="tx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1" y="1203600"/>
            <a:ext cx="5216022" cy="1208631"/>
            <a:chOff x="251520" y="1131590"/>
            <a:chExt cx="8280920" cy="1324448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사업개요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251520" y="1683945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200" b="1" dirty="0" smtClean="0"/>
                <a:t> 규      모 </a:t>
              </a:r>
              <a:r>
                <a:rPr kumimoji="1" lang="en-US" altLang="ko-KR" sz="1200" b="1" dirty="0" smtClean="0"/>
                <a:t>: 716</a:t>
              </a:r>
              <a:r>
                <a:rPr kumimoji="1" lang="ko-KR" altLang="en-US" sz="1200" b="1" dirty="0" smtClean="0"/>
                <a:t>만㎡</a:t>
              </a:r>
              <a:r>
                <a:rPr kumimoji="1" lang="en-US" altLang="ko-KR" sz="1200" b="1" dirty="0" smtClean="0"/>
                <a:t>(217</a:t>
              </a:r>
              <a:r>
                <a:rPr kumimoji="1" lang="ko-KR" altLang="en-US" sz="1200" b="1" dirty="0" smtClean="0"/>
                <a:t>만평</a:t>
              </a:r>
              <a:r>
                <a:rPr kumimoji="1" lang="en-US" altLang="ko-KR" sz="1200" b="1" dirty="0" smtClean="0"/>
                <a:t>) / 45,491</a:t>
              </a:r>
              <a:r>
                <a:rPr kumimoji="1" lang="ko-KR" altLang="en-US" sz="1200" b="1" dirty="0" smtClean="0"/>
                <a:t>세대 </a:t>
              </a:r>
              <a:r>
                <a:rPr kumimoji="1" lang="en-US" altLang="ko-KR" sz="1200" b="1" dirty="0" smtClean="0"/>
                <a:t>/ 107,490</a:t>
              </a:r>
              <a:r>
                <a:rPr kumimoji="1" lang="ko-KR" altLang="en-US" sz="1200" b="1" dirty="0" smtClean="0"/>
                <a:t>명</a:t>
              </a:r>
              <a:endParaRPr kumimoji="1" lang="en-US" altLang="ko-KR" sz="1200" b="1" dirty="0" smtClean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200" b="1" dirty="0"/>
                <a:t> </a:t>
              </a:r>
              <a:r>
                <a:rPr kumimoji="1" lang="ko-KR" altLang="en-US" sz="1200" b="1" dirty="0" smtClean="0"/>
                <a:t>사업기간</a:t>
              </a:r>
              <a:r>
                <a:rPr kumimoji="1" lang="en-US" altLang="ko-KR" sz="1200" b="1" dirty="0"/>
                <a:t> </a:t>
              </a:r>
              <a:r>
                <a:rPr kumimoji="1" lang="en-US" altLang="ko-KR" sz="1200" b="1" dirty="0" smtClean="0"/>
                <a:t>: 2008 ~ 2023 [(’22.5</a:t>
              </a:r>
              <a:r>
                <a:rPr kumimoji="1" lang="ko-KR" altLang="en-US" sz="1200" b="1" dirty="0" smtClean="0"/>
                <a:t>월</a:t>
              </a:r>
              <a:r>
                <a:rPr kumimoji="1" lang="en-US" altLang="ko-KR" sz="1200" b="1" dirty="0" smtClean="0"/>
                <a:t>)1</a:t>
              </a:r>
              <a:r>
                <a:rPr kumimoji="1" lang="ko-KR" altLang="en-US" sz="1200" b="1" dirty="0" smtClean="0"/>
                <a:t>단계</a:t>
              </a:r>
              <a:r>
                <a:rPr kumimoji="1" lang="en-US" altLang="ko-KR" sz="1200" b="1" dirty="0" smtClean="0"/>
                <a:t>, (’22.12</a:t>
              </a:r>
              <a:r>
                <a:rPr kumimoji="1" lang="ko-KR" altLang="en-US" sz="1200" b="1" dirty="0" smtClean="0"/>
                <a:t>월</a:t>
              </a:r>
              <a:r>
                <a:rPr kumimoji="1" lang="en-US" altLang="ko-KR" sz="1200" b="1" dirty="0" smtClean="0"/>
                <a:t>)2</a:t>
              </a:r>
              <a:r>
                <a:rPr kumimoji="1" lang="ko-KR" altLang="en-US" sz="1200" b="1" dirty="0" smtClean="0"/>
                <a:t>단계</a:t>
              </a:r>
              <a:r>
                <a:rPr kumimoji="1" lang="en-US" altLang="ko-KR" sz="1200" b="1" dirty="0" smtClean="0"/>
                <a:t>, (’23.12</a:t>
              </a:r>
              <a:r>
                <a:rPr kumimoji="1" lang="ko-KR" altLang="en-US" sz="1200" b="1" dirty="0" smtClean="0"/>
                <a:t>월</a:t>
              </a:r>
              <a:r>
                <a:rPr kumimoji="1" lang="en-US" altLang="ko-KR" sz="1200" b="1" dirty="0" smtClean="0"/>
                <a:t>)3</a:t>
              </a:r>
              <a:r>
                <a:rPr kumimoji="1" lang="ko-KR" altLang="en-US" sz="1200" b="1" dirty="0" smtClean="0"/>
                <a:t>단계</a:t>
              </a:r>
              <a:r>
                <a:rPr kumimoji="1" lang="en-US" altLang="ko-KR" sz="1200" b="1" dirty="0" smtClean="0"/>
                <a:t>]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200" b="1" dirty="0" smtClean="0"/>
                <a:t> </a:t>
              </a:r>
              <a:r>
                <a:rPr kumimoji="1" lang="ko-KR" altLang="en-US" sz="1200" b="1" dirty="0" smtClean="0"/>
                <a:t>사</a:t>
              </a:r>
              <a:r>
                <a:rPr kumimoji="1" lang="ko-KR" altLang="en-US" sz="900" b="1" dirty="0" smtClean="0"/>
                <a:t>  </a:t>
              </a:r>
              <a:r>
                <a:rPr kumimoji="1" lang="ko-KR" altLang="en-US" sz="1200" b="1" dirty="0" smtClean="0"/>
                <a:t>업</a:t>
              </a:r>
              <a:r>
                <a:rPr kumimoji="1" lang="ko-KR" altLang="en-US" sz="900" b="1" dirty="0" smtClean="0"/>
                <a:t>  </a:t>
              </a:r>
              <a:r>
                <a:rPr kumimoji="1" lang="ko-KR" altLang="en-US" sz="1200" b="1" dirty="0" smtClean="0"/>
                <a:t>비 </a:t>
              </a:r>
              <a:r>
                <a:rPr kumimoji="1" lang="en-US" altLang="ko-KR" sz="1200" b="1" dirty="0" smtClean="0"/>
                <a:t>: 51,847</a:t>
              </a:r>
              <a:r>
                <a:rPr kumimoji="1" lang="ko-KR" altLang="en-US" sz="1200" b="1" dirty="0" smtClean="0"/>
                <a:t>억원</a:t>
              </a:r>
              <a:r>
                <a:rPr kumimoji="1" lang="en-US" altLang="ko-KR" sz="1200" b="1" dirty="0" smtClean="0"/>
                <a:t>(</a:t>
              </a:r>
              <a:r>
                <a:rPr kumimoji="1" lang="ko-KR" altLang="en-US" sz="1200" b="1" dirty="0" err="1" smtClean="0"/>
                <a:t>용지비</a:t>
              </a:r>
              <a:r>
                <a:rPr kumimoji="1" lang="ko-KR" altLang="en-US" sz="1200" b="1" dirty="0" smtClean="0"/>
                <a:t> </a:t>
              </a:r>
              <a:r>
                <a:rPr kumimoji="1" lang="en-US" altLang="ko-KR" sz="1200" b="1" dirty="0" smtClean="0"/>
                <a:t>28,084 / </a:t>
              </a:r>
              <a:r>
                <a:rPr kumimoji="1" lang="ko-KR" altLang="en-US" sz="1200" b="1" dirty="0" smtClean="0"/>
                <a:t>조성비 </a:t>
              </a:r>
              <a:r>
                <a:rPr kumimoji="1" lang="en-US" altLang="ko-KR" sz="1200" b="1" dirty="0" smtClean="0"/>
                <a:t>23,763)</a:t>
              </a:r>
              <a:endParaRPr kumimoji="1" lang="en-US" altLang="ko-KR" sz="1200" b="1" dirty="0"/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51520" y="3579862"/>
            <a:ext cx="8064896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>
                <a:latin typeface="+mj-lt"/>
              </a:rPr>
              <a:t> </a:t>
            </a:r>
            <a:r>
              <a:rPr kumimoji="1" lang="en-US" altLang="ko-KR" sz="1200" b="1" dirty="0" smtClean="0">
                <a:latin typeface="+mj-lt"/>
              </a:rPr>
              <a:t>GTX</a:t>
            </a:r>
            <a:r>
              <a:rPr kumimoji="1" lang="ko-KR" altLang="en-US" sz="1200" b="1" dirty="0" err="1" smtClean="0">
                <a:latin typeface="+mj-lt"/>
              </a:rPr>
              <a:t>운정역</a:t>
            </a:r>
            <a:r>
              <a:rPr kumimoji="1" lang="ko-KR" altLang="en-US" sz="1200" b="1" dirty="0" smtClean="0">
                <a:latin typeface="+mj-lt"/>
              </a:rPr>
              <a:t> 역세권 개발</a:t>
            </a:r>
            <a:endParaRPr kumimoji="1" lang="en-US" altLang="ko-KR" sz="12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b="1" dirty="0">
                <a:latin typeface="+mj-lt"/>
              </a:rPr>
              <a:t> </a:t>
            </a:r>
            <a:r>
              <a:rPr kumimoji="1" lang="en-US" altLang="ko-KR" sz="1200" b="1" dirty="0" smtClean="0">
                <a:latin typeface="+mj-lt"/>
              </a:rPr>
              <a:t>- </a:t>
            </a:r>
            <a:r>
              <a:rPr kumimoji="1" lang="ko-KR" altLang="en-US" sz="1200" b="1" dirty="0" smtClean="0">
                <a:latin typeface="+mj-lt"/>
              </a:rPr>
              <a:t>특별계획구역으로 복합개발계획을 수립</a:t>
            </a:r>
            <a:r>
              <a:rPr kumimoji="1" lang="en-US" altLang="ko-KR" sz="1200" b="1" dirty="0" smtClean="0">
                <a:latin typeface="+mj-lt"/>
              </a:rPr>
              <a:t>·</a:t>
            </a:r>
            <a:r>
              <a:rPr kumimoji="1" lang="ko-KR" altLang="en-US" sz="1200" b="1" dirty="0" smtClean="0">
                <a:latin typeface="+mj-lt"/>
              </a:rPr>
              <a:t>추진하여 랜드마크 조성</a:t>
            </a:r>
            <a:endParaRPr kumimoji="1" lang="en-US" altLang="ko-KR" sz="12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>
                <a:latin typeface="+mj-ea"/>
              </a:rPr>
              <a:t> </a:t>
            </a:r>
            <a:r>
              <a:rPr kumimoji="1" lang="ko-KR" altLang="en-US" sz="1200" b="1" dirty="0" err="1" smtClean="0">
                <a:latin typeface="+mj-ea"/>
              </a:rPr>
              <a:t>생태녹지축</a:t>
            </a:r>
            <a:r>
              <a:rPr kumimoji="1" lang="ko-KR" altLang="en-US" sz="1200" b="1" dirty="0" smtClean="0">
                <a:latin typeface="+mj-ea"/>
              </a:rPr>
              <a:t> 연결</a:t>
            </a:r>
            <a:endParaRPr kumimoji="1" lang="en-US" altLang="ko-KR" sz="1200" b="1" dirty="0" smtClean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b="1" dirty="0">
                <a:latin typeface="+mj-ea"/>
              </a:rPr>
              <a:t> </a:t>
            </a:r>
            <a:r>
              <a:rPr kumimoji="1" lang="en-US" altLang="ko-KR" sz="1200" b="1" dirty="0" smtClean="0">
                <a:latin typeface="+mj-ea"/>
              </a:rPr>
              <a:t>- </a:t>
            </a:r>
            <a:r>
              <a:rPr kumimoji="1" lang="ko-KR" altLang="en-US" sz="1200" b="1" dirty="0" err="1" smtClean="0">
                <a:latin typeface="+mj-ea"/>
              </a:rPr>
              <a:t>녹지축</a:t>
            </a:r>
            <a:r>
              <a:rPr kumimoji="1" lang="ko-KR" altLang="en-US" sz="1200" b="1" dirty="0" smtClean="0">
                <a:latin typeface="+mj-ea"/>
              </a:rPr>
              <a:t> 연결로 보행자 중심 네트워크 구축</a:t>
            </a:r>
            <a:endParaRPr kumimoji="1" lang="en-US" altLang="ko-KR" sz="1200" b="1" dirty="0" smtClean="0">
              <a:latin typeface="+mj-ea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200" b="1" dirty="0" smtClean="0"/>
              <a:t>공공시설 인계</a:t>
            </a:r>
            <a:r>
              <a:rPr kumimoji="1" lang="en-US" altLang="ko-KR" sz="1200" b="1" dirty="0" smtClean="0"/>
              <a:t>·</a:t>
            </a:r>
            <a:r>
              <a:rPr kumimoji="1" lang="ko-KR" altLang="en-US" sz="1200" b="1" dirty="0" smtClean="0"/>
              <a:t>인수 업무 추진</a:t>
            </a:r>
            <a:endParaRPr kumimoji="1" lang="en-US" altLang="ko-KR" sz="1200" b="1" dirty="0" smtClean="0"/>
          </a:p>
          <a:p>
            <a:pPr>
              <a:lnSpc>
                <a:spcPct val="150000"/>
              </a:lnSpc>
            </a:pPr>
            <a:r>
              <a:rPr kumimoji="1" lang="en-US" altLang="ko-KR" sz="1200" b="1" dirty="0" smtClean="0"/>
              <a:t> - 1</a:t>
            </a:r>
            <a:r>
              <a:rPr kumimoji="1" lang="ko-KR" altLang="en-US" sz="1200" b="1" dirty="0" err="1" smtClean="0"/>
              <a:t>단계사업</a:t>
            </a:r>
            <a:r>
              <a:rPr kumimoji="1" lang="en-US" altLang="ko-KR" sz="1200" b="1" dirty="0" smtClean="0"/>
              <a:t>(1</a:t>
            </a:r>
            <a:r>
              <a:rPr kumimoji="1" lang="ko-KR" altLang="en-US" sz="1200" b="1" dirty="0" smtClean="0"/>
              <a:t>공구</a:t>
            </a:r>
            <a:r>
              <a:rPr kumimoji="1" lang="en-US" altLang="ko-KR" sz="1200" b="1" dirty="0" smtClean="0"/>
              <a:t>, 4</a:t>
            </a:r>
            <a:r>
              <a:rPr kumimoji="1" lang="ko-KR" altLang="en-US" sz="1200" b="1" dirty="0" smtClean="0"/>
              <a:t>공구</a:t>
            </a:r>
            <a:r>
              <a:rPr kumimoji="1" lang="en-US" altLang="ko-KR" sz="1200" b="1" dirty="0" smtClean="0"/>
              <a:t>)</a:t>
            </a:r>
            <a:r>
              <a:rPr kumimoji="1" lang="ko-KR" altLang="en-US" sz="1200" b="1" dirty="0" smtClean="0"/>
              <a:t>준공 공고</a:t>
            </a:r>
            <a:r>
              <a:rPr kumimoji="1" lang="en-US" altLang="ko-KR" sz="1200" b="1" dirty="0" smtClean="0"/>
              <a:t>(’22.7.19.)</a:t>
            </a:r>
          </a:p>
          <a:p>
            <a:pPr>
              <a:lnSpc>
                <a:spcPct val="150000"/>
              </a:lnSpc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- </a:t>
            </a:r>
            <a:r>
              <a:rPr kumimoji="1" lang="ko-KR" altLang="en-US" sz="1200" b="1" dirty="0" smtClean="0"/>
              <a:t>합동점검 </a:t>
            </a:r>
            <a:r>
              <a:rPr kumimoji="1" lang="ko-KR" altLang="en-US" sz="1200" b="1" dirty="0" err="1" smtClean="0"/>
              <a:t>지적사항</a:t>
            </a:r>
            <a:r>
              <a:rPr kumimoji="1" lang="ko-KR" altLang="en-US" sz="1200" b="1" dirty="0" smtClean="0"/>
              <a:t> 보완 조치 후 </a:t>
            </a:r>
            <a:r>
              <a:rPr kumimoji="1" lang="en-US" altLang="ko-KR" sz="1200" b="1" dirty="0" smtClean="0"/>
              <a:t>1</a:t>
            </a:r>
            <a:r>
              <a:rPr kumimoji="1" lang="ko-KR" altLang="en-US" sz="1200" b="1" dirty="0" smtClean="0"/>
              <a:t>단계 사업 시설물 인계인수 실시</a:t>
            </a:r>
            <a:endParaRPr kumimoji="1" lang="en-US" altLang="ko-KR" sz="1200" b="1" dirty="0" smtClean="0"/>
          </a:p>
        </p:txBody>
      </p:sp>
      <p:sp>
        <p:nvSpPr>
          <p:cNvPr id="19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935" y="23044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21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산업단지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94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20" name="표 19"/>
          <p:cNvGraphicFramePr>
            <a:graphicFrameLocks noGrp="1"/>
          </p:cNvGraphicFramePr>
          <p:nvPr>
            <p:extLst/>
          </p:nvPr>
        </p:nvGraphicFramePr>
        <p:xfrm>
          <a:off x="174755" y="1118108"/>
          <a:ext cx="8464392" cy="440597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98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37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16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705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60460"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법원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1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공영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/ </a:t>
                      </a:r>
                      <a:r>
                        <a:rPr lang="en-US" altLang="ko-KR" sz="1100" b="1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305,402</a:t>
                      </a:r>
                      <a:r>
                        <a:rPr lang="ko-KR" altLang="en-US" sz="1100" b="1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㎡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)</a:t>
                      </a:r>
                    </a:p>
                    <a:p>
                      <a:pPr latinLnBrk="1"/>
                      <a:endParaRPr lang="en-US" altLang="ko-KR" sz="400" b="0" baseline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r>
                        <a:rPr lang="ko-KR" altLang="en-US" sz="11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</a:t>
                      </a:r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&lt;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추진현황 및 계획</a:t>
                      </a:r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&gt;</a:t>
                      </a:r>
                    </a:p>
                    <a:p>
                      <a:pPr latinLnBrk="1"/>
                      <a:r>
                        <a:rPr lang="en-US" altLang="ko-KR" sz="1200" b="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맑은 고딕 Semilight" pitchFamily="50" charset="-127"/>
                        </a:rPr>
                        <a:t>  </a:t>
                      </a:r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〮’19. 12. </a:t>
                      </a:r>
                      <a:r>
                        <a:rPr lang="en-US" altLang="ko-KR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경기도형  균형개발산단 협약</a:t>
                      </a:r>
                      <a:endParaRPr lang="en-US" altLang="ko-KR" sz="1200" kern="0" spc="-100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〮’22.</a:t>
                      </a:r>
                      <a:r>
                        <a:rPr lang="en-US" altLang="ko-KR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09.  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산업단지계획 변경승인 </a:t>
                      </a:r>
                      <a:endParaRPr lang="en-US" altLang="ko-KR" sz="1200" kern="0" spc="-100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〮’25. 12.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 산업단지 준공 </a:t>
                      </a:r>
                      <a:endParaRPr lang="ko-KR" altLang="en-US" sz="1200" b="0" dirty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600" dirty="0" smtClean="0">
                        <a:latin typeface="경기천년바탕 Regular" pitchFamily="18" charset="-127"/>
                        <a:ea typeface="경기천년바탕 Regular" pitchFamily="18" charset="-127"/>
                      </a:endParaRPr>
                    </a:p>
                    <a:p>
                      <a:pPr latinLnBrk="1"/>
                      <a:endParaRPr lang="ko-KR" altLang="en-US" sz="1600" dirty="0">
                        <a:latin typeface="경기천년바탕 Regular" pitchFamily="18" charset="-127"/>
                        <a:ea typeface="경기천년바탕 Regular" pitchFamily="18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법원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민간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/ 330,258</a:t>
                      </a:r>
                      <a:r>
                        <a:rPr lang="ko-KR" altLang="en-US" sz="1100" b="1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㎡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latinLnBrk="1"/>
                      <a:endParaRPr lang="en-US" altLang="ko-KR" sz="400" b="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1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</a:t>
                      </a:r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&lt;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추진현황 및 계획</a:t>
                      </a:r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&gt;</a:t>
                      </a:r>
                    </a:p>
                    <a:p>
                      <a:pPr latinLnBrk="1"/>
                      <a:r>
                        <a:rPr lang="en-US" altLang="ko-KR" sz="1200" kern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〮</a:t>
                      </a:r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’19.</a:t>
                      </a:r>
                      <a:r>
                        <a:rPr lang="en-US" altLang="ko-KR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07.  </a:t>
                      </a:r>
                      <a:r>
                        <a:rPr lang="ko-KR" altLang="en-US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 착공</a:t>
                      </a:r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              </a:t>
                      </a:r>
                    </a:p>
                    <a:p>
                      <a:pPr latinLnBrk="1"/>
                      <a:r>
                        <a:rPr lang="en-US" altLang="ko-KR" sz="1150" kern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〮</a:t>
                      </a:r>
                      <a:r>
                        <a:rPr lang="en-US" altLang="ko-KR" sz="115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’20. 08</a:t>
                      </a:r>
                      <a:r>
                        <a:rPr lang="en-US" altLang="ko-KR" sz="1150" kern="0" spc="1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  </a:t>
                      </a:r>
                      <a:r>
                        <a:rPr lang="ko-KR" altLang="en-US" sz="115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</a:t>
                      </a:r>
                      <a:r>
                        <a:rPr lang="ko-KR" altLang="en-US" sz="1150" kern="0" spc="-5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업단지계획 </a:t>
                      </a:r>
                      <a:r>
                        <a:rPr lang="ko-KR" altLang="en-US" sz="1150" kern="0" spc="-50" baseline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변경 승인</a:t>
                      </a:r>
                      <a:endParaRPr lang="en-US" altLang="ko-KR" sz="1150" kern="0" spc="-50" baseline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150" kern="0" spc="-50" baseline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200" kern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〮’22.</a:t>
                      </a:r>
                      <a:r>
                        <a:rPr lang="en-US" altLang="ko-KR" sz="1200" kern="0" baseline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09.  </a:t>
                      </a:r>
                      <a:r>
                        <a:rPr lang="ko-KR" altLang="en-US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 준공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9659">
                <a:tc>
                  <a:txBody>
                    <a:bodyPr/>
                    <a:lstStyle/>
                    <a:p>
                      <a:pPr latinLnBrk="1"/>
                      <a:endParaRPr lang="ko-KR" altLang="en-US" sz="16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파평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민간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/ 596,083</a:t>
                      </a:r>
                      <a:r>
                        <a:rPr lang="ko-KR" altLang="en-US" sz="1100" b="1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㎡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)</a:t>
                      </a:r>
                    </a:p>
                    <a:p>
                      <a:pPr latinLnBrk="1"/>
                      <a:endParaRPr lang="en-US" altLang="ko-KR" sz="4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&lt;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추진현황 및 계획</a:t>
                      </a:r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&gt;</a:t>
                      </a:r>
                    </a:p>
                    <a:p>
                      <a:pPr latinLnBrk="1"/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〮’21. 10.  </a:t>
                      </a:r>
                      <a:r>
                        <a:rPr lang="ko-KR" altLang="en-US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 착공</a:t>
                      </a:r>
                      <a:endParaRPr lang="en-US" altLang="ko-KR" sz="1200" kern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〮’22. 05.  </a:t>
                      </a:r>
                      <a:r>
                        <a:rPr lang="ko-KR" altLang="en-US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산업단지계획 변경 승인 </a:t>
                      </a:r>
                      <a:endParaRPr lang="en-US" altLang="ko-KR" sz="1200" kern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〮’23. 12.  </a:t>
                      </a:r>
                      <a:r>
                        <a:rPr lang="ko-KR" altLang="en-US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 준공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</a:t>
                      </a:r>
                      <a:endParaRPr lang="ko-KR" altLang="en-US" sz="1200" b="0" dirty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>
                        <a:latin typeface="경기천년바탕 Regular" pitchFamily="18" charset="-127"/>
                        <a:ea typeface="경기천년바탕 Regular" pitchFamily="18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>
                          <a:latin typeface="+mn-ea"/>
                          <a:ea typeface="+mn-ea"/>
                        </a:rPr>
                        <a:t>센트럴밸리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민간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/ 491,094</a:t>
                      </a:r>
                      <a:r>
                        <a:rPr lang="ko-KR" altLang="en-US" sz="1100" b="1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㎡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latinLnBrk="1"/>
                      <a:endParaRPr lang="en-US" altLang="ko-KR" sz="400" b="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1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</a:t>
                      </a:r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&lt;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추진현황 및 계획</a:t>
                      </a:r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&gt;</a:t>
                      </a:r>
                    </a:p>
                    <a:p>
                      <a:pPr latinLnBrk="1"/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〮’18. 11.  </a:t>
                      </a:r>
                      <a:r>
                        <a:rPr lang="ko-KR" altLang="en-US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산업단지계획 승인</a:t>
                      </a:r>
                      <a:endParaRPr lang="en-US" altLang="ko-KR" sz="1200" kern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〮’20. 05.  </a:t>
                      </a:r>
                      <a:r>
                        <a:rPr lang="ko-KR" altLang="en-US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 착공</a:t>
                      </a:r>
                      <a:endParaRPr lang="en-US" altLang="ko-KR" sz="1200" kern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〮</a:t>
                      </a:r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’23. 12.  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산업단지 준공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5851"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월롱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2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민간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/ 118,907</a:t>
                      </a:r>
                      <a:r>
                        <a:rPr lang="ko-KR" altLang="en-US" sz="1100" b="1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㎡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)</a:t>
                      </a:r>
                    </a:p>
                    <a:p>
                      <a:pPr latinLnBrk="1"/>
                      <a:endParaRPr lang="en-US" altLang="ko-KR" sz="4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&lt;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추진현황 및 계획</a:t>
                      </a:r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&gt;</a:t>
                      </a:r>
                    </a:p>
                    <a:p>
                      <a:pPr latinLnBrk="1"/>
                      <a:r>
                        <a:rPr lang="en-US" altLang="ko-KR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〮’21. 02.  </a:t>
                      </a:r>
                      <a:r>
                        <a:rPr lang="ko-KR" altLang="en-US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 착공</a:t>
                      </a:r>
                      <a:endParaRPr lang="en-US" altLang="ko-KR" sz="1200" kern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〮’22. 10.  </a:t>
                      </a:r>
                      <a:r>
                        <a:rPr lang="ko-KR" altLang="en-US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산업단지계획 변경 승인</a:t>
                      </a:r>
                      <a:endParaRPr lang="en-US" altLang="ko-KR" sz="1200" kern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〮’23. 12.  </a:t>
                      </a:r>
                      <a:r>
                        <a:rPr lang="ko-KR" altLang="en-US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산업단지 준공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</a:t>
                      </a:r>
                      <a:endParaRPr lang="en-US" altLang="ko-KR" sz="12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endParaRPr lang="en-US" altLang="ko-KR" sz="12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endParaRPr lang="en-US" altLang="ko-KR" sz="12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endParaRPr lang="ko-KR" altLang="en-US" sz="1200" b="0" dirty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/>
                      <a:endParaRPr lang="ko-KR" altLang="en-US" sz="1600">
                        <a:latin typeface="경기천년바탕 Regular" pitchFamily="18" charset="-127"/>
                        <a:ea typeface="경기천년바탕 Regular" pitchFamily="18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운정테크노밸리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민관합동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/ 472,600</a:t>
                      </a:r>
                      <a:r>
                        <a:rPr lang="ko-KR" altLang="en-US" sz="1100" b="1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㎡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)</a:t>
                      </a:r>
                    </a:p>
                    <a:p>
                      <a:pPr latinLnBrk="1"/>
                      <a:endParaRPr lang="en-US" altLang="ko-KR" sz="4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 &lt;</a:t>
                      </a:r>
                      <a:r>
                        <a:rPr lang="ko-KR" altLang="en-US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추진현황 및 계획</a:t>
                      </a:r>
                      <a:r>
                        <a:rPr lang="en-US" altLang="ko-KR" sz="1200" b="0" baseline="0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&gt;</a:t>
                      </a:r>
                      <a:endParaRPr lang="en-US" altLang="ko-KR" sz="1200" kern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〮’22. 06.  </a:t>
                      </a:r>
                      <a:r>
                        <a:rPr lang="ko-KR" altLang="en-US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민간사업자 공모 </a:t>
                      </a:r>
                      <a:endParaRPr lang="en-US" altLang="ko-KR" sz="1200" kern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〮’22.</a:t>
                      </a:r>
                      <a:r>
                        <a:rPr lang="en-US" altLang="ko-KR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09.  </a:t>
                      </a:r>
                      <a:r>
                        <a:rPr lang="ko-KR" altLang="en-US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우선협상대상자 선정</a:t>
                      </a:r>
                      <a:endParaRPr lang="en-US" altLang="ko-KR" sz="1200" kern="0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맑은 고딕 Semilight" pitchFamily="50" charset="-127"/>
                        </a:rPr>
                        <a:t>   </a:t>
                      </a:r>
                      <a:r>
                        <a:rPr lang="en-US" altLang="ko-KR" sz="1200" kern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〮’22.</a:t>
                      </a:r>
                      <a:r>
                        <a:rPr lang="en-US" altLang="ko-KR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11.  </a:t>
                      </a:r>
                      <a:r>
                        <a:rPr lang="ko-KR" altLang="en-US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협약체결</a:t>
                      </a:r>
                      <a:r>
                        <a:rPr lang="en-US" altLang="ko-KR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市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↔</a:t>
                      </a:r>
                      <a:r>
                        <a:rPr lang="ko-KR" altLang="en-US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공사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↔</a:t>
                      </a:r>
                      <a:r>
                        <a:rPr lang="ko-KR" altLang="en-US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민간</a:t>
                      </a:r>
                      <a:r>
                        <a:rPr lang="en-US" altLang="ko-KR" sz="1200" kern="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4877515"/>
                  </a:ext>
                </a:extLst>
              </a:tr>
            </a:tbl>
          </a:graphicData>
        </a:graphic>
      </p:graphicFrame>
      <p:pic>
        <p:nvPicPr>
          <p:cNvPr id="23" name="Picture 2" descr="C:\Users\paju\Desktop\캡쳐\K-021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427734"/>
            <a:ext cx="1296000" cy="11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_x50774219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131590"/>
            <a:ext cx="1296145" cy="11459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_x406056464" descr="DRW00002534bce7"/>
          <p:cNvPicPr>
            <a:picLocks noChangeArrowheads="1"/>
          </p:cNvPicPr>
          <p:nvPr/>
        </p:nvPicPr>
        <p:blipFill rotWithShape="1">
          <a:blip r:embed="rId5" cstate="print">
            <a:lum contrast="3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4" t="4083" r="21667" b="2099"/>
          <a:stretch/>
        </p:blipFill>
        <p:spPr bwMode="auto">
          <a:xfrm>
            <a:off x="4283968" y="1131590"/>
            <a:ext cx="1296000" cy="11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_x507746296" descr="EMB00002534bcc8"/>
          <p:cNvPicPr>
            <a:picLocks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7" t="1" r="39734" b="4224"/>
          <a:stretch/>
        </p:blipFill>
        <p:spPr bwMode="auto">
          <a:xfrm>
            <a:off x="4283968" y="2435062"/>
            <a:ext cx="1296000" cy="11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_x507746296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3968" y="3723878"/>
            <a:ext cx="1296000" cy="11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623" y="3727552"/>
            <a:ext cx="1326915" cy="11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46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179512" y="699542"/>
            <a:ext cx="8590446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산업단지 관리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204731" y="1131590"/>
            <a:ext cx="2808312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6" name="TextBox 25"/>
          <p:cNvSpPr txBox="1"/>
          <p:nvPr/>
        </p:nvSpPr>
        <p:spPr bwMode="auto">
          <a:xfrm>
            <a:off x="321350" y="2974399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292914" y="3262474"/>
            <a:ext cx="2664295" cy="3489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j-lt"/>
                <a:ea typeface="+mj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j-lt"/>
                <a:ea typeface="+mj-ea"/>
              </a:rPr>
              <a:t>추진사항</a:t>
            </a:r>
            <a:endParaRPr lang="ko-KR" altLang="en-US" sz="1600" b="1" dirty="0">
              <a:solidFill>
                <a:schemeClr val="tx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276740" y="1703380"/>
            <a:ext cx="2664294" cy="3453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사업개요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3070579" y="1131590"/>
            <a:ext cx="2808312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5961646" y="1131590"/>
            <a:ext cx="2808312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232070" y="2283718"/>
            <a:ext cx="2711084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/>
              <a:t> </a:t>
            </a:r>
            <a:r>
              <a:rPr kumimoji="1" lang="ko-KR" altLang="en-US" sz="1200" b="1" dirty="0" smtClean="0"/>
              <a:t>대 상 지 </a:t>
            </a:r>
            <a:r>
              <a:rPr kumimoji="1" lang="en-US" altLang="ko-KR" sz="1200" b="1" dirty="0" smtClean="0"/>
              <a:t>: </a:t>
            </a:r>
            <a:r>
              <a:rPr kumimoji="1" lang="ko-KR" altLang="en-US" sz="1200" b="1" dirty="0" smtClean="0"/>
              <a:t> 출판문화정보 </a:t>
            </a:r>
            <a:r>
              <a:rPr kumimoji="1" lang="ko-KR" altLang="en-US" sz="1200" b="1" dirty="0" err="1" smtClean="0"/>
              <a:t>국가산단</a:t>
            </a:r>
            <a:r>
              <a:rPr kumimoji="1" lang="ko-KR" altLang="en-US" sz="1200" b="1" dirty="0" smtClean="0"/>
              <a:t> </a:t>
            </a:r>
            <a:endParaRPr kumimoji="1" lang="en-US" altLang="ko-KR" sz="1200" b="1" dirty="0" smtClean="0"/>
          </a:p>
          <a:p>
            <a:pPr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ko-KR" altLang="en-US" sz="1200" b="1" dirty="0" smtClean="0"/>
              <a:t>사 업 비 </a:t>
            </a:r>
            <a:r>
              <a:rPr kumimoji="1" lang="en-US" altLang="ko-KR" sz="1200" b="1" dirty="0" smtClean="0"/>
              <a:t>:  64.83</a:t>
            </a:r>
            <a:r>
              <a:rPr kumimoji="1" lang="ko-KR" altLang="en-US" sz="1200" b="1" dirty="0" smtClean="0"/>
              <a:t>억원 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smtClean="0"/>
              <a:t>국비</a:t>
            </a:r>
            <a:r>
              <a:rPr kumimoji="1" lang="en-US" altLang="ko-KR" sz="1200" b="1" dirty="0" smtClean="0"/>
              <a:t>24.25)</a:t>
            </a:r>
          </a:p>
          <a:p>
            <a:r>
              <a:rPr kumimoji="1" lang="en-US" altLang="ko-KR" sz="600" b="1" dirty="0"/>
              <a:t> </a:t>
            </a:r>
            <a:r>
              <a:rPr kumimoji="1" lang="en-US" altLang="ko-KR" sz="600" b="1" dirty="0" smtClean="0"/>
              <a:t>                               </a:t>
            </a:r>
            <a:r>
              <a:rPr kumimoji="1" lang="ko-KR" altLang="en-US" sz="600" b="1" dirty="0" smtClean="0"/>
              <a:t>＊</a:t>
            </a:r>
            <a:r>
              <a:rPr kumimoji="1" lang="ko-KR" altLang="en-US" sz="600" b="1" dirty="0" err="1" smtClean="0"/>
              <a:t>현물토지</a:t>
            </a:r>
            <a:r>
              <a:rPr kumimoji="1" lang="ko-KR" altLang="en-US" sz="600" b="1" dirty="0" smtClean="0"/>
              <a:t> </a:t>
            </a:r>
            <a:r>
              <a:rPr kumimoji="1" lang="en-US" altLang="ko-KR" sz="600" b="1" dirty="0" smtClean="0"/>
              <a:t>6.14</a:t>
            </a:r>
            <a:r>
              <a:rPr kumimoji="1" lang="ko-KR" altLang="en-US" sz="600" b="1" dirty="0" smtClean="0"/>
              <a:t>제외</a:t>
            </a:r>
            <a:endParaRPr kumimoji="1" lang="en-US" altLang="ko-KR" sz="6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사업기간 </a:t>
            </a:r>
            <a:r>
              <a:rPr kumimoji="1" lang="en-US" altLang="ko-KR" sz="1200" b="1" dirty="0" smtClean="0"/>
              <a:t>:  2021. 1. ~  2023. 12.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ko-KR" altLang="en-US" sz="1200" b="1" dirty="0"/>
              <a:t>내</a:t>
            </a:r>
            <a:r>
              <a:rPr kumimoji="1" lang="ko-KR" altLang="en-US" sz="1200" b="1" dirty="0" smtClean="0"/>
              <a:t> 용 </a:t>
            </a:r>
            <a:r>
              <a:rPr kumimoji="1" lang="en-US" altLang="ko-KR" sz="1200" b="1" dirty="0" smtClean="0"/>
              <a:t>:  </a:t>
            </a:r>
            <a:r>
              <a:rPr kumimoji="1" lang="ko-KR" altLang="en-US" sz="1200" b="1" dirty="0" smtClean="0"/>
              <a:t>연면적 </a:t>
            </a:r>
            <a:r>
              <a:rPr kumimoji="1" lang="en-US" altLang="ko-KR" sz="1200" b="1" dirty="0" smtClean="0"/>
              <a:t>1,750</a:t>
            </a:r>
            <a:r>
              <a:rPr lang="ko-KR" altLang="en-US" sz="1200" b="1" kern="0" dirty="0" smtClean="0">
                <a:solidFill>
                  <a:srgbClr val="000000"/>
                </a:solidFill>
                <a:ea typeface="한양신명조"/>
              </a:rPr>
              <a:t>㎡</a:t>
            </a:r>
            <a:r>
              <a:rPr lang="en-US" altLang="ko-KR" sz="1200" b="1" kern="0" dirty="0" smtClean="0">
                <a:solidFill>
                  <a:srgbClr val="000000"/>
                </a:solidFill>
                <a:ea typeface="한양신명조"/>
              </a:rPr>
              <a:t>(</a:t>
            </a:r>
            <a:r>
              <a:rPr kumimoji="1" lang="ko-KR" altLang="en-US" sz="1200" b="1" dirty="0" smtClean="0"/>
              <a:t>지하</a:t>
            </a:r>
            <a:r>
              <a:rPr kumimoji="1" lang="en-US" altLang="ko-KR" sz="1200" b="1" dirty="0" smtClean="0"/>
              <a:t>1,</a:t>
            </a:r>
            <a:r>
              <a:rPr kumimoji="1" lang="ko-KR" altLang="en-US" sz="1200" b="1" dirty="0" smtClean="0"/>
              <a:t>지상</a:t>
            </a:r>
            <a:r>
              <a:rPr kumimoji="1" lang="en-US" altLang="ko-KR" sz="1200" b="1" dirty="0" smtClean="0"/>
              <a:t>3)</a:t>
            </a:r>
            <a:r>
              <a:rPr kumimoji="1" lang="ko-KR" altLang="en-US" sz="1200" b="1" dirty="0" smtClean="0"/>
              <a:t> </a:t>
            </a:r>
            <a:endParaRPr kumimoji="1" lang="en-US" altLang="ko-KR" sz="1200" b="1" dirty="0"/>
          </a:p>
        </p:txBody>
      </p:sp>
      <p:sp>
        <p:nvSpPr>
          <p:cNvPr id="39" name="모서리가 둥근 직사각형 38"/>
          <p:cNvSpPr/>
          <p:nvPr/>
        </p:nvSpPr>
        <p:spPr>
          <a:xfrm>
            <a:off x="3149352" y="1703380"/>
            <a:ext cx="2664294" cy="3453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사업개요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6039752" y="1697378"/>
            <a:ext cx="2664294" cy="3453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사업개요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44" name="모서리가 둥근 직사각형 43"/>
          <p:cNvSpPr/>
          <p:nvPr/>
        </p:nvSpPr>
        <p:spPr>
          <a:xfrm>
            <a:off x="3147929" y="3268016"/>
            <a:ext cx="2664295" cy="3489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j-lt"/>
                <a:ea typeface="+mj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j-lt"/>
                <a:ea typeface="+mj-ea"/>
              </a:rPr>
              <a:t>추진사항</a:t>
            </a:r>
            <a:endParaRPr lang="ko-KR" altLang="en-US" sz="1600" b="1" dirty="0">
              <a:solidFill>
                <a:schemeClr val="tx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6039752" y="3262474"/>
            <a:ext cx="2664295" cy="3489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j-lt"/>
                <a:ea typeface="+mj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j-lt"/>
                <a:ea typeface="+mj-ea"/>
              </a:rPr>
              <a:t>추진사항</a:t>
            </a:r>
            <a:endParaRPr lang="ko-KR" altLang="en-US" sz="1600" b="1" dirty="0">
              <a:solidFill>
                <a:schemeClr val="tx1"/>
              </a:solidFill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262138" y="1245725"/>
            <a:ext cx="2643058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 smtClean="0">
                <a:solidFill>
                  <a:schemeClr val="tx1"/>
                </a:solidFill>
                <a:latin typeface="+mn-ea"/>
              </a:rPr>
              <a:t>출판단지 복합문화센터 건립</a:t>
            </a:r>
            <a:endParaRPr lang="ko-KR" altLang="en-US" sz="1600" b="1" spc="-1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159666" y="1245725"/>
            <a:ext cx="2643058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관리기본계획 재정비</a:t>
            </a:r>
          </a:p>
        </p:txBody>
      </p:sp>
      <p:sp>
        <p:nvSpPr>
          <p:cNvPr id="53" name="모서리가 둥근 직사각형 52"/>
          <p:cNvSpPr/>
          <p:nvPr/>
        </p:nvSpPr>
        <p:spPr>
          <a:xfrm>
            <a:off x="6059832" y="1239343"/>
            <a:ext cx="2643058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>
                <a:solidFill>
                  <a:schemeClr val="tx1"/>
                </a:solidFill>
                <a:latin typeface="+mn-ea"/>
              </a:rPr>
              <a:t>노후산단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 기반시설 정비</a:t>
            </a:r>
          </a:p>
        </p:txBody>
      </p:sp>
      <p:sp>
        <p:nvSpPr>
          <p:cNvPr id="54" name="Text Box 3"/>
          <p:cNvSpPr txBox="1">
            <a:spLocks noChangeArrowheads="1"/>
          </p:cNvSpPr>
          <p:nvPr/>
        </p:nvSpPr>
        <p:spPr bwMode="auto">
          <a:xfrm>
            <a:off x="3147929" y="2277808"/>
            <a:ext cx="2711084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ko-KR" altLang="en-US" sz="1200" b="1" dirty="0"/>
              <a:t>대 상 지 </a:t>
            </a:r>
            <a:r>
              <a:rPr kumimoji="1" lang="en-US" altLang="ko-KR" sz="1200" b="1" dirty="0"/>
              <a:t>: </a:t>
            </a:r>
            <a:r>
              <a:rPr kumimoji="1" lang="ko-KR" altLang="en-US" sz="1200" b="1" dirty="0"/>
              <a:t>준공된 산단 </a:t>
            </a:r>
            <a:r>
              <a:rPr kumimoji="1" lang="en-US" altLang="ko-KR" sz="1200" b="1" dirty="0"/>
              <a:t>12</a:t>
            </a:r>
            <a:r>
              <a:rPr kumimoji="1" lang="ko-KR" altLang="en-US" sz="1200" b="1" dirty="0"/>
              <a:t>개소</a:t>
            </a:r>
            <a:endParaRPr kumimoji="1" lang="en-US" altLang="ko-KR" sz="12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ko-KR" altLang="en-US" sz="1200" b="1" dirty="0"/>
              <a:t>사 업 비 </a:t>
            </a:r>
            <a:r>
              <a:rPr kumimoji="1" lang="en-US" altLang="ko-KR" sz="1200" b="1" dirty="0"/>
              <a:t>: 2</a:t>
            </a:r>
            <a:r>
              <a:rPr kumimoji="1" lang="ko-KR" altLang="en-US" sz="1200" b="1" dirty="0"/>
              <a:t>억원</a:t>
            </a:r>
            <a:endParaRPr kumimoji="1" lang="en-US" altLang="ko-KR" sz="12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/>
              <a:t> 사업기간 </a:t>
            </a:r>
            <a:r>
              <a:rPr kumimoji="1" lang="en-US" altLang="ko-KR" sz="1200" b="1" dirty="0"/>
              <a:t>: 2020.2. ~</a:t>
            </a:r>
            <a:r>
              <a:rPr kumimoji="1" lang="en-US" altLang="ko-KR" sz="1200" b="1" dirty="0" smtClean="0"/>
              <a:t>2022.12</a:t>
            </a:r>
            <a:r>
              <a:rPr kumimoji="1" lang="en-US" altLang="ko-KR" sz="1200" b="1" dirty="0"/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ko-KR" altLang="en-US" sz="1200" b="1" dirty="0"/>
              <a:t>내 용 </a:t>
            </a:r>
            <a:r>
              <a:rPr kumimoji="1" lang="en-US" altLang="ko-KR" sz="1200" b="1" dirty="0"/>
              <a:t>:</a:t>
            </a:r>
            <a:r>
              <a:rPr kumimoji="1" lang="ko-KR" altLang="en-US" sz="1200" b="1" dirty="0"/>
              <a:t> </a:t>
            </a:r>
            <a:r>
              <a:rPr kumimoji="1" lang="ko-KR" altLang="en-US" sz="1200" b="1" dirty="0" err="1"/>
              <a:t>업종확대</a:t>
            </a:r>
            <a:r>
              <a:rPr kumimoji="1" lang="ko-KR" altLang="en-US" sz="1200" b="1" dirty="0"/>
              <a:t> 및 배치계획 재정비</a:t>
            </a:r>
            <a:endParaRPr kumimoji="1" lang="en-US" altLang="ko-KR" sz="1200" b="1" dirty="0"/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3131840" y="3852402"/>
            <a:ext cx="2711084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‘20</a:t>
            </a:r>
            <a:r>
              <a:rPr kumimoji="1" lang="en-US" altLang="ko-KR" sz="1200" b="1" dirty="0"/>
              <a:t>.  2</a:t>
            </a:r>
            <a:r>
              <a:rPr kumimoji="1" lang="ko-KR" altLang="en-US" sz="1200" b="1" dirty="0"/>
              <a:t>월 </a:t>
            </a:r>
            <a:r>
              <a:rPr kumimoji="1" lang="en-US" altLang="ko-KR" sz="1200" b="1" dirty="0"/>
              <a:t>: </a:t>
            </a:r>
            <a:r>
              <a:rPr kumimoji="1" lang="ko-KR" altLang="en-US" sz="1200" b="1" dirty="0"/>
              <a:t>용역 착수</a:t>
            </a:r>
            <a:endParaRPr kumimoji="1" lang="en-US" altLang="ko-KR" sz="12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‘20</a:t>
            </a:r>
            <a:r>
              <a:rPr kumimoji="1" lang="en-US" altLang="ko-KR" sz="1200" b="1" dirty="0"/>
              <a:t>.  5</a:t>
            </a:r>
            <a:r>
              <a:rPr kumimoji="1" lang="ko-KR" altLang="en-US" sz="1200" b="1" dirty="0"/>
              <a:t>월 </a:t>
            </a:r>
            <a:r>
              <a:rPr kumimoji="1" lang="en-US" altLang="ko-KR" sz="1200" b="1" dirty="0"/>
              <a:t>: </a:t>
            </a:r>
            <a:r>
              <a:rPr kumimoji="1" lang="ko-KR" altLang="en-US" sz="1200" b="1" dirty="0"/>
              <a:t>기초조사 및 의견수렴</a:t>
            </a:r>
            <a:endParaRPr kumimoji="1" lang="en-US" altLang="ko-KR" sz="1200" b="1" dirty="0"/>
          </a:p>
          <a:p>
            <a:pPr algn="dist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‘21</a:t>
            </a:r>
            <a:r>
              <a:rPr kumimoji="1" lang="en-US" altLang="ko-KR" sz="1200" b="1" dirty="0"/>
              <a:t>.  7</a:t>
            </a:r>
            <a:r>
              <a:rPr kumimoji="1" lang="ko-KR" altLang="en-US" sz="1200" b="1" dirty="0"/>
              <a:t>월 </a:t>
            </a:r>
            <a:r>
              <a:rPr kumimoji="1" lang="en-US" altLang="ko-KR" sz="1200" b="1" dirty="0"/>
              <a:t>: </a:t>
            </a:r>
            <a:r>
              <a:rPr kumimoji="1" lang="ko-KR" altLang="en-US" sz="1200" b="1" spc="-300" dirty="0"/>
              <a:t>관리기본계획 변경 </a:t>
            </a:r>
            <a:r>
              <a:rPr kumimoji="1" lang="ko-KR" altLang="en-US" sz="1200" b="1" spc="-300" dirty="0" smtClean="0"/>
              <a:t>신청 </a:t>
            </a:r>
            <a:r>
              <a:rPr kumimoji="1" lang="en-US" altLang="ko-KR" sz="1200" b="1" spc="-300" dirty="0" smtClean="0"/>
              <a:t>(</a:t>
            </a:r>
            <a:r>
              <a:rPr kumimoji="1" lang="ko-KR" altLang="en-US" sz="1200" b="1" spc="-300" dirty="0" smtClean="0"/>
              <a:t>市→</a:t>
            </a:r>
            <a:r>
              <a:rPr kumimoji="1" lang="ko-KR" altLang="en-US" sz="1200" b="1" spc="-150" dirty="0" smtClean="0"/>
              <a:t>道</a:t>
            </a:r>
            <a:r>
              <a:rPr kumimoji="1" lang="en-US" altLang="ko-KR" sz="1200" b="1" spc="-150" dirty="0" smtClean="0"/>
              <a:t>)</a:t>
            </a:r>
            <a:endParaRPr kumimoji="1" lang="en-US" altLang="ko-KR" sz="1200" b="1" spc="-150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‘22. </a:t>
            </a:r>
            <a:r>
              <a:rPr kumimoji="1" lang="en-US" altLang="ko-KR" sz="1200" b="1" dirty="0"/>
              <a:t>12</a:t>
            </a:r>
            <a:r>
              <a:rPr kumimoji="1" lang="ko-KR" altLang="en-US" sz="1200" b="1" dirty="0"/>
              <a:t>월</a:t>
            </a:r>
            <a:r>
              <a:rPr kumimoji="1" lang="en-US" altLang="ko-KR" sz="1200" b="1" dirty="0"/>
              <a:t> : </a:t>
            </a:r>
            <a:r>
              <a:rPr kumimoji="1" lang="ko-KR" altLang="en-US" sz="1200" b="1" dirty="0" smtClean="0"/>
              <a:t>용역 준공 </a:t>
            </a:r>
            <a:endParaRPr kumimoji="1" lang="en-US" altLang="ko-KR" sz="1200" b="1" dirty="0"/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6039752" y="2278051"/>
            <a:ext cx="2711084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ko-KR" altLang="en-US" sz="1200" b="1" dirty="0"/>
              <a:t>대 상 지 </a:t>
            </a:r>
            <a:r>
              <a:rPr kumimoji="1" lang="en-US" altLang="ko-KR" sz="1200" b="1" dirty="0"/>
              <a:t>: </a:t>
            </a:r>
            <a:r>
              <a:rPr kumimoji="1" lang="ko-KR" altLang="en-US" sz="1200" b="1" dirty="0" err="1"/>
              <a:t>선유산단</a:t>
            </a:r>
            <a:r>
              <a:rPr kumimoji="1" lang="en-US" altLang="ko-KR" sz="1200" b="1" dirty="0"/>
              <a:t>, </a:t>
            </a:r>
            <a:r>
              <a:rPr kumimoji="1" lang="ko-KR" altLang="en-US" sz="1200" b="1" dirty="0" err="1"/>
              <a:t>문발산단</a:t>
            </a:r>
            <a:endParaRPr kumimoji="1" lang="en-US" altLang="ko-KR" sz="12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ko-KR" altLang="en-US" sz="1200" b="1" dirty="0"/>
              <a:t>사 업 비 </a:t>
            </a:r>
            <a:r>
              <a:rPr kumimoji="1" lang="en-US" altLang="ko-KR" sz="1200" b="1" dirty="0"/>
              <a:t>: 1.7</a:t>
            </a:r>
            <a:r>
              <a:rPr kumimoji="1" lang="ko-KR" altLang="en-US" sz="1200" b="1" dirty="0"/>
              <a:t>억원</a:t>
            </a:r>
            <a:endParaRPr kumimoji="1" lang="en-US" altLang="ko-KR" sz="12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/>
              <a:t> 사업기간 </a:t>
            </a:r>
            <a:r>
              <a:rPr kumimoji="1" lang="en-US" altLang="ko-KR" sz="1200" b="1" dirty="0"/>
              <a:t>: 2022.2. ~2022.7.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ko-KR" altLang="en-US" sz="1200" b="1" dirty="0"/>
              <a:t>내 용 </a:t>
            </a:r>
            <a:r>
              <a:rPr kumimoji="1" lang="en-US" altLang="ko-KR" sz="1200" b="1" dirty="0"/>
              <a:t>:</a:t>
            </a:r>
            <a:r>
              <a:rPr kumimoji="1" lang="ko-KR" altLang="en-US" sz="1200" b="1" dirty="0"/>
              <a:t> 차선 </a:t>
            </a:r>
            <a:r>
              <a:rPr kumimoji="1" lang="ko-KR" altLang="en-US" sz="1200" b="1" dirty="0" err="1"/>
              <a:t>재도색</a:t>
            </a:r>
            <a:r>
              <a:rPr kumimoji="1" lang="en-US" altLang="ko-KR" sz="1200" b="1" dirty="0"/>
              <a:t>, </a:t>
            </a:r>
            <a:r>
              <a:rPr kumimoji="1" lang="ko-KR" altLang="en-US" sz="1200" b="1" dirty="0" err="1"/>
              <a:t>노후보도</a:t>
            </a:r>
            <a:r>
              <a:rPr kumimoji="1" lang="ko-KR" altLang="en-US" sz="1200" b="1" dirty="0"/>
              <a:t> 정비</a:t>
            </a:r>
            <a:endParaRPr kumimoji="1" lang="en-US" altLang="ko-KR" sz="1200" b="1" dirty="0"/>
          </a:p>
        </p:txBody>
      </p:sp>
      <p:sp>
        <p:nvSpPr>
          <p:cNvPr id="57" name="Text Box 3"/>
          <p:cNvSpPr txBox="1">
            <a:spLocks noChangeArrowheads="1"/>
          </p:cNvSpPr>
          <p:nvPr/>
        </p:nvSpPr>
        <p:spPr bwMode="auto">
          <a:xfrm>
            <a:off x="253345" y="4011964"/>
            <a:ext cx="2711084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/>
              <a:t> ‘20.  5</a:t>
            </a:r>
            <a:r>
              <a:rPr kumimoji="1" lang="ko-KR" altLang="en-US" sz="1200" b="1" dirty="0" smtClean="0"/>
              <a:t>월 </a:t>
            </a:r>
            <a:r>
              <a:rPr kumimoji="1" lang="en-US" altLang="ko-KR" sz="1200" b="1" dirty="0" smtClean="0"/>
              <a:t>: </a:t>
            </a:r>
            <a:r>
              <a:rPr kumimoji="1" lang="ko-KR" altLang="en-US" sz="1200" b="1" dirty="0" smtClean="0"/>
              <a:t>공모 선정</a:t>
            </a:r>
            <a:endParaRPr kumimoji="1" lang="en-US" altLang="ko-KR" sz="12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‘22.  3</a:t>
            </a:r>
            <a:r>
              <a:rPr kumimoji="1" lang="ko-KR" altLang="en-US" sz="1200" b="1" dirty="0" smtClean="0"/>
              <a:t>월 </a:t>
            </a:r>
            <a:r>
              <a:rPr kumimoji="1" lang="en-US" altLang="ko-KR" sz="1200" b="1" dirty="0" smtClean="0"/>
              <a:t>:</a:t>
            </a:r>
            <a:r>
              <a:rPr kumimoji="1" lang="ko-KR" altLang="en-US" sz="1200" b="1" dirty="0"/>
              <a:t> </a:t>
            </a:r>
            <a:r>
              <a:rPr kumimoji="1" lang="ko-KR" altLang="en-US" sz="1200" b="1" dirty="0" smtClean="0"/>
              <a:t>설계공모 실시</a:t>
            </a:r>
            <a:endParaRPr kumimoji="1" lang="en-US" altLang="ko-KR" sz="1200" b="1" spc="-150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/>
              <a:t> ‘22.  6</a:t>
            </a:r>
            <a:r>
              <a:rPr kumimoji="1" lang="ko-KR" altLang="en-US" sz="1200" b="1" dirty="0" smtClean="0"/>
              <a:t>월</a:t>
            </a:r>
            <a:r>
              <a:rPr kumimoji="1" lang="en-US" altLang="ko-KR" sz="1200" b="1" dirty="0" smtClean="0"/>
              <a:t> : </a:t>
            </a:r>
            <a:r>
              <a:rPr kumimoji="1" lang="ko-KR" altLang="en-US" sz="1200" b="1" dirty="0" smtClean="0"/>
              <a:t>기본 및 실시설계 </a:t>
            </a:r>
            <a:endParaRPr kumimoji="1" lang="en-US" altLang="ko-KR" sz="12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/>
              <a:t> ‘23.  3</a:t>
            </a:r>
            <a:r>
              <a:rPr kumimoji="1" lang="ko-KR" altLang="en-US" sz="1200" b="1" dirty="0" smtClean="0"/>
              <a:t> </a:t>
            </a:r>
            <a:r>
              <a:rPr kumimoji="1" lang="en-US" altLang="ko-KR" sz="1200" b="1" dirty="0" smtClean="0"/>
              <a:t>~ 12</a:t>
            </a:r>
            <a:r>
              <a:rPr kumimoji="1" lang="ko-KR" altLang="en-US" sz="1200" b="1" dirty="0" smtClean="0"/>
              <a:t>월 </a:t>
            </a:r>
            <a:r>
              <a:rPr kumimoji="1" lang="en-US" altLang="ko-KR" sz="1200" b="1" dirty="0" smtClean="0"/>
              <a:t>: </a:t>
            </a:r>
            <a:r>
              <a:rPr kumimoji="1" lang="ko-KR" altLang="en-US" sz="1200" b="1" dirty="0" smtClean="0"/>
              <a:t>착공 및 준공</a:t>
            </a:r>
            <a:endParaRPr kumimoji="1" lang="en-US" altLang="ko-KR" sz="12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1" lang="en-US" altLang="ko-KR" sz="1200" b="1" dirty="0"/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6039752" y="3896025"/>
            <a:ext cx="2711084" cy="619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‘22</a:t>
            </a:r>
            <a:r>
              <a:rPr kumimoji="1" lang="en-US" altLang="ko-KR" sz="1200" b="1" dirty="0"/>
              <a:t>.  2~4</a:t>
            </a:r>
            <a:r>
              <a:rPr kumimoji="1" lang="ko-KR" altLang="en-US" sz="1200" b="1" dirty="0"/>
              <a:t>월 </a:t>
            </a:r>
            <a:r>
              <a:rPr kumimoji="1" lang="en-US" altLang="ko-KR" sz="1200" b="1" dirty="0"/>
              <a:t>: </a:t>
            </a:r>
            <a:r>
              <a:rPr kumimoji="1" lang="ko-KR" altLang="en-US" sz="1200" b="1" dirty="0"/>
              <a:t>실시설계</a:t>
            </a:r>
            <a:endParaRPr kumimoji="1" lang="en-US" altLang="ko-KR" sz="12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‘22</a:t>
            </a:r>
            <a:r>
              <a:rPr kumimoji="1" lang="en-US" altLang="ko-KR" sz="1200" b="1" dirty="0"/>
              <a:t>.  4~5</a:t>
            </a:r>
            <a:r>
              <a:rPr kumimoji="1" lang="ko-KR" altLang="en-US" sz="1200" b="1" dirty="0"/>
              <a:t>월 </a:t>
            </a:r>
            <a:r>
              <a:rPr kumimoji="1" lang="en-US" altLang="ko-KR" sz="1200" b="1" dirty="0"/>
              <a:t>: </a:t>
            </a:r>
            <a:r>
              <a:rPr kumimoji="1" lang="ko-KR" altLang="en-US" sz="1200" b="1" dirty="0"/>
              <a:t>공사발주 및 착공</a:t>
            </a:r>
            <a:endParaRPr kumimoji="1" lang="en-US" altLang="ko-KR" sz="12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‘22</a:t>
            </a:r>
            <a:r>
              <a:rPr kumimoji="1" lang="en-US" altLang="ko-KR" sz="1200" b="1" dirty="0"/>
              <a:t>.  6~7</a:t>
            </a:r>
            <a:r>
              <a:rPr kumimoji="1" lang="ko-KR" altLang="en-US" sz="1200" b="1" dirty="0"/>
              <a:t>월 </a:t>
            </a:r>
            <a:r>
              <a:rPr kumimoji="1" lang="en-US" altLang="ko-KR" sz="1200" b="1" dirty="0"/>
              <a:t>: </a:t>
            </a:r>
            <a:r>
              <a:rPr kumimoji="1" lang="ko-KR" altLang="en-US" sz="1200" b="1" spc="-150" dirty="0"/>
              <a:t>공사 준공</a:t>
            </a:r>
            <a:endParaRPr kumimoji="1" lang="en-US" altLang="ko-KR" sz="1200" b="1" spc="-150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‘22</a:t>
            </a:r>
            <a:r>
              <a:rPr kumimoji="1" lang="en-US" altLang="ko-KR" sz="1200" b="1" dirty="0"/>
              <a:t>.  </a:t>
            </a:r>
            <a:r>
              <a:rPr kumimoji="1" lang="en-US" altLang="ko-KR" sz="1200" b="1" dirty="0" smtClean="0"/>
              <a:t>8~9</a:t>
            </a:r>
            <a:r>
              <a:rPr kumimoji="1" lang="ko-KR" altLang="en-US" sz="1200" b="1" dirty="0" smtClean="0"/>
              <a:t>월</a:t>
            </a:r>
            <a:r>
              <a:rPr kumimoji="1" lang="en-US" altLang="ko-KR" sz="1200" b="1" dirty="0" smtClean="0"/>
              <a:t> </a:t>
            </a:r>
            <a:r>
              <a:rPr kumimoji="1" lang="en-US" altLang="ko-KR" sz="1200" b="1" dirty="0"/>
              <a:t>: ’23</a:t>
            </a:r>
            <a:r>
              <a:rPr kumimoji="1" lang="ko-KR" altLang="en-US" sz="1200" b="1" dirty="0"/>
              <a:t>년 수요조사</a:t>
            </a:r>
            <a:endParaRPr kumimoji="1" lang="en-US" altLang="ko-KR" sz="1200" b="1" dirty="0"/>
          </a:p>
        </p:txBody>
      </p:sp>
      <p:sp>
        <p:nvSpPr>
          <p:cNvPr id="28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454" y="58307"/>
            <a:ext cx="194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179512" y="699542"/>
            <a:ext cx="8784976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6.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파주메디컬클러스터 조성사업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79512" y="1059582"/>
            <a:ext cx="878497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20" y="1184409"/>
            <a:ext cx="4176464" cy="3942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사업개요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51880" y="1579889"/>
            <a:ext cx="4148112" cy="77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200" b="1" dirty="0"/>
              <a:t> </a:t>
            </a:r>
            <a:r>
              <a:rPr kumimoji="1" lang="ko-KR" altLang="en-US" sz="1200" b="1" dirty="0" smtClean="0"/>
              <a:t>위치 </a:t>
            </a:r>
            <a:r>
              <a:rPr kumimoji="1" lang="en-US" altLang="ko-KR" sz="1200" b="1" dirty="0" smtClean="0"/>
              <a:t>/ </a:t>
            </a:r>
            <a:r>
              <a:rPr kumimoji="1" lang="ko-KR" altLang="en-US" sz="1200" b="1" dirty="0" smtClean="0"/>
              <a:t>면적 </a:t>
            </a:r>
            <a:r>
              <a:rPr kumimoji="1" lang="en-US" altLang="ko-KR" sz="1200" b="1" dirty="0"/>
              <a:t>: </a:t>
            </a:r>
            <a:r>
              <a:rPr kumimoji="1" lang="ko-KR" altLang="en-US" sz="1200" b="1" dirty="0" err="1"/>
              <a:t>서패동</a:t>
            </a:r>
            <a:r>
              <a:rPr kumimoji="1" lang="ko-KR" altLang="en-US" sz="1200" b="1" dirty="0"/>
              <a:t> </a:t>
            </a:r>
            <a:r>
              <a:rPr kumimoji="1" lang="en-US" altLang="ko-KR" sz="1200" b="1" dirty="0"/>
              <a:t>432 </a:t>
            </a:r>
            <a:r>
              <a:rPr kumimoji="1" lang="ko-KR" altLang="en-US" sz="1200" b="1" dirty="0"/>
              <a:t>일원 </a:t>
            </a:r>
            <a:r>
              <a:rPr kumimoji="1" lang="en-US" altLang="ko-KR" sz="1200" b="1" dirty="0" smtClean="0"/>
              <a:t>/ </a:t>
            </a:r>
            <a:r>
              <a:rPr kumimoji="1" lang="en-US" altLang="ko-KR" sz="1200" b="1" dirty="0"/>
              <a:t>45</a:t>
            </a:r>
            <a:r>
              <a:rPr kumimoji="1" lang="ko-KR" altLang="en-US" sz="1200" b="1" dirty="0"/>
              <a:t>만</a:t>
            </a:r>
            <a:r>
              <a:rPr kumimoji="1" lang="ko-KR" altLang="en-US" sz="1200" b="1" dirty="0" smtClean="0"/>
              <a:t>㎡</a:t>
            </a:r>
            <a:endParaRPr kumimoji="1" lang="en-US" altLang="ko-KR" sz="1200" b="1" dirty="0" smtClean="0"/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사업기간 </a:t>
            </a:r>
            <a:r>
              <a:rPr kumimoji="1" lang="en-US" altLang="ko-KR" sz="1200" b="1" dirty="0" smtClean="0"/>
              <a:t>/ </a:t>
            </a:r>
            <a:r>
              <a:rPr kumimoji="1" lang="ko-KR" altLang="en-US" sz="1200" b="1" dirty="0" smtClean="0"/>
              <a:t>사업비 </a:t>
            </a:r>
            <a:r>
              <a:rPr kumimoji="1" lang="en-US" altLang="ko-KR" sz="1200" b="1" dirty="0" smtClean="0"/>
              <a:t>: 2021 ~ 2024 </a:t>
            </a:r>
            <a:r>
              <a:rPr kumimoji="1" lang="en-US" altLang="ko-KR" sz="1200" b="1" dirty="0"/>
              <a:t>/ </a:t>
            </a:r>
            <a:r>
              <a:rPr kumimoji="1" lang="en-US" altLang="ko-KR" sz="1200" b="1" dirty="0" smtClean="0"/>
              <a:t>4,488</a:t>
            </a:r>
            <a:r>
              <a:rPr kumimoji="1" lang="ko-KR" altLang="en-US" sz="1200" b="1" dirty="0" smtClean="0"/>
              <a:t>억원</a:t>
            </a:r>
            <a:endParaRPr kumimoji="1" lang="en-US" altLang="ko-KR" sz="1200" b="1" dirty="0"/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시행자 </a:t>
            </a:r>
            <a:r>
              <a:rPr kumimoji="1" lang="en-US" altLang="ko-KR" sz="1200" b="1" dirty="0" smtClean="0"/>
              <a:t>: </a:t>
            </a:r>
            <a:r>
              <a:rPr kumimoji="1" lang="ko-KR" altLang="en-US" sz="1200" b="1" dirty="0" smtClean="0"/>
              <a:t>파주메디컬클러스터㈜</a:t>
            </a:r>
            <a:endParaRPr kumimoji="1" lang="en-US" altLang="ko-KR" sz="1200" b="1" dirty="0" smtClean="0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4673488" y="1579889"/>
            <a:ext cx="4218992" cy="77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/>
              <a:t> </a:t>
            </a:r>
            <a:r>
              <a:rPr kumimoji="1" lang="ko-KR" altLang="en-US" sz="1200" b="1" dirty="0" smtClean="0"/>
              <a:t>종합의료시설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smtClean="0"/>
              <a:t>대학병원</a:t>
            </a:r>
            <a:r>
              <a:rPr kumimoji="1" lang="en-US" altLang="ko-KR" sz="1200" b="1" dirty="0" smtClean="0"/>
              <a:t>)</a:t>
            </a:r>
            <a:r>
              <a:rPr kumimoji="1" lang="ko-KR" altLang="en-US" sz="1200" b="1" dirty="0" smtClean="0"/>
              <a:t> </a:t>
            </a:r>
            <a:r>
              <a:rPr kumimoji="1" lang="en-US" altLang="ko-KR" sz="1000" b="1" dirty="0" smtClean="0"/>
              <a:t>(500</a:t>
            </a:r>
            <a:r>
              <a:rPr kumimoji="1" lang="ko-KR" altLang="en-US" sz="1000" b="1" dirty="0" smtClean="0"/>
              <a:t>병상 이상 규모</a:t>
            </a:r>
            <a:r>
              <a:rPr kumimoji="1" lang="en-US" altLang="ko-KR" sz="1000" b="1" dirty="0" smtClean="0"/>
              <a:t>)</a:t>
            </a: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/>
              <a:t> </a:t>
            </a:r>
            <a:r>
              <a:rPr kumimoji="1" lang="ko-KR" altLang="en-US" sz="1200" b="1" dirty="0" err="1" smtClean="0"/>
              <a:t>국립암센터</a:t>
            </a:r>
            <a:r>
              <a:rPr kumimoji="1" lang="ko-KR" altLang="en-US" sz="1200" b="1" dirty="0" smtClean="0"/>
              <a:t> 혁신의료연구단지</a:t>
            </a:r>
            <a:endParaRPr kumimoji="1" lang="en-US" altLang="ko-KR" sz="1200" b="1" dirty="0" smtClean="0"/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200" b="1" kern="600" dirty="0" smtClean="0"/>
              <a:t> 바이오융복합단지 등</a:t>
            </a:r>
            <a:endParaRPr kumimoji="1" lang="en-US" altLang="ko-KR" sz="1200" b="1" kern="600" dirty="0" smtClean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4572000" y="1184409"/>
            <a:ext cx="4320480" cy="3942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주요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도입시설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70783" y="2438025"/>
            <a:ext cx="4157201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추진실적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63129" y="2798065"/>
            <a:ext cx="4071943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아주대학교 및 </a:t>
            </a:r>
            <a:r>
              <a:rPr kumimoji="1" lang="ko-KR" altLang="en-US" sz="1200" b="1" dirty="0" err="1" smtClean="0"/>
              <a:t>국립암센터</a:t>
            </a:r>
            <a:r>
              <a:rPr kumimoji="1" lang="ko-KR" altLang="en-US" sz="1200" b="1" dirty="0" smtClean="0"/>
              <a:t> 건립 업무협약 </a:t>
            </a:r>
            <a:r>
              <a:rPr kumimoji="1" lang="en-US" altLang="ko-KR" sz="1100" b="1" dirty="0" smtClean="0"/>
              <a:t>(’20.8.)</a:t>
            </a: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ko-KR" altLang="en-US" sz="1200" b="1" dirty="0" smtClean="0"/>
              <a:t>사업시행승인</a:t>
            </a:r>
            <a:r>
              <a:rPr kumimoji="1" lang="en-US" altLang="ko-KR" sz="1200" b="1" dirty="0"/>
              <a:t>[</a:t>
            </a:r>
            <a:r>
              <a:rPr kumimoji="1" lang="ko-KR" altLang="en-US" sz="1200" b="1" dirty="0" smtClean="0"/>
              <a:t>구역지정</a:t>
            </a:r>
            <a:r>
              <a:rPr kumimoji="1" lang="en-US" altLang="ko-KR" sz="1200" b="1" dirty="0" smtClean="0"/>
              <a:t>,</a:t>
            </a:r>
            <a:r>
              <a:rPr kumimoji="1" lang="ko-KR" altLang="en-US" sz="1200" b="1" dirty="0" smtClean="0"/>
              <a:t> 개발계획 수립</a:t>
            </a:r>
            <a:r>
              <a:rPr kumimoji="1" lang="en-US" altLang="ko-KR" sz="1200" b="1" dirty="0"/>
              <a:t>]</a:t>
            </a:r>
            <a:r>
              <a:rPr kumimoji="1" lang="en-US" altLang="ko-KR" sz="1200" b="1" dirty="0" smtClean="0"/>
              <a:t> </a:t>
            </a:r>
            <a:r>
              <a:rPr kumimoji="1" lang="en-US" altLang="ko-KR" sz="1100" b="1" dirty="0" smtClean="0"/>
              <a:t>(‘22.3.)</a:t>
            </a: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200" b="1" dirty="0"/>
              <a:t> </a:t>
            </a:r>
            <a:r>
              <a:rPr kumimoji="1" lang="ko-KR" altLang="en-US" sz="1200" b="1" dirty="0" smtClean="0"/>
              <a:t>사업시행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smtClean="0"/>
              <a:t>변경</a:t>
            </a:r>
            <a:r>
              <a:rPr kumimoji="1" lang="en-US" altLang="ko-KR" sz="1200" b="1" dirty="0" smtClean="0"/>
              <a:t>)</a:t>
            </a:r>
            <a:r>
              <a:rPr kumimoji="1" lang="ko-KR" altLang="en-US" sz="1200" b="1" dirty="0" smtClean="0"/>
              <a:t>승인</a:t>
            </a:r>
            <a:r>
              <a:rPr kumimoji="1" lang="en-US" altLang="ko-KR" sz="1200" b="1" dirty="0" smtClean="0"/>
              <a:t>[</a:t>
            </a:r>
            <a:r>
              <a:rPr kumimoji="1" lang="ko-KR" altLang="en-US" sz="1200" b="1" dirty="0" err="1" smtClean="0"/>
              <a:t>사업인정</a:t>
            </a:r>
            <a:r>
              <a:rPr kumimoji="1" lang="en-US" altLang="ko-KR" sz="1200" b="1" dirty="0"/>
              <a:t>]</a:t>
            </a:r>
            <a:r>
              <a:rPr kumimoji="1" lang="en-US" altLang="ko-KR" sz="1200" b="1" dirty="0" smtClean="0"/>
              <a:t> </a:t>
            </a:r>
            <a:r>
              <a:rPr kumimoji="1" lang="en-US" altLang="ko-KR" sz="1100" b="1" dirty="0" smtClean="0"/>
              <a:t>(‘22.7.)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572000" y="2427734"/>
            <a:ext cx="432048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추진계획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665272" y="2787774"/>
            <a:ext cx="4227207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</a:t>
            </a:r>
            <a:r>
              <a:rPr kumimoji="1" lang="en-US" altLang="ko-KR" sz="1200" b="1" dirty="0" smtClean="0"/>
              <a:t>2022. </a:t>
            </a:r>
            <a:r>
              <a:rPr kumimoji="1" lang="ko-KR" altLang="en-US" sz="1200" b="1" dirty="0" smtClean="0"/>
              <a:t>실시계획인가 및 </a:t>
            </a:r>
            <a:r>
              <a:rPr kumimoji="1" lang="ko-KR" altLang="en-US" sz="1200" b="1" dirty="0" err="1" smtClean="0"/>
              <a:t>보상착수</a:t>
            </a:r>
            <a:endParaRPr kumimoji="1" lang="en-US" altLang="ko-KR" sz="1200" b="1" dirty="0" smtClean="0"/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/>
              <a:t> 2023. </a:t>
            </a:r>
            <a:r>
              <a:rPr kumimoji="1" lang="ko-KR" altLang="en-US" sz="1200" b="1" dirty="0" smtClean="0"/>
              <a:t>공사 착공</a:t>
            </a:r>
            <a:endParaRPr kumimoji="1" lang="en-US" altLang="ko-KR" sz="1200" b="1" dirty="0"/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</a:t>
            </a:r>
            <a:r>
              <a:rPr kumimoji="1" lang="en-US" altLang="ko-KR" sz="1200" b="1" dirty="0" smtClean="0"/>
              <a:t>2025. </a:t>
            </a:r>
            <a:r>
              <a:rPr kumimoji="1" lang="ko-KR" altLang="en-US" sz="1200" b="1" dirty="0" smtClean="0"/>
              <a:t>사업 준공</a:t>
            </a:r>
            <a:endParaRPr kumimoji="1" lang="en-US" altLang="ko-KR" sz="1200" b="1" dirty="0" smtClean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t="26841" b="20224"/>
          <a:stretch/>
        </p:blipFill>
        <p:spPr>
          <a:xfrm>
            <a:off x="273521" y="3657412"/>
            <a:ext cx="8618957" cy="1245683"/>
          </a:xfrm>
          <a:prstGeom prst="rect">
            <a:avLst/>
          </a:prstGeom>
        </p:spPr>
      </p:pic>
      <p:sp>
        <p:nvSpPr>
          <p:cNvPr id="15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502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852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</a:t>
            </a:r>
            <a:r>
              <a:rPr lang="ko-KR" altLang="en-US" sz="3600" b="1" kern="0" spc="-150" dirty="0" err="1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니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8275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5101</TotalTime>
  <Words>2248</Words>
  <Application>Microsoft Office PowerPoint</Application>
  <PresentationFormat>화면 슬라이드 쇼(16:9)</PresentationFormat>
  <Paragraphs>376</Paragraphs>
  <Slides>16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16</vt:i4>
      </vt:variant>
    </vt:vector>
  </HeadingPairs>
  <TitlesOfParts>
    <vt:vector size="32" baseType="lpstr">
      <vt:lpstr>-윤고딕330</vt:lpstr>
      <vt:lpstr>맑은 고딕</vt:lpstr>
      <vt:lpstr>Wingdings</vt:lpstr>
      <vt:lpstr>Nanum Gothic</vt:lpstr>
      <vt:lpstr>KoPub돋움체 Bold</vt:lpstr>
      <vt:lpstr>맑은 고딕 Semilight</vt:lpstr>
      <vt:lpstr>바탕</vt:lpstr>
      <vt:lpstr>한양신명조</vt:lpstr>
      <vt:lpstr>HY견고딕</vt:lpstr>
      <vt:lpstr>경기천년바탕 Regular</vt:lpstr>
      <vt:lpstr>Arial</vt:lpstr>
      <vt:lpstr>-윤고딕340</vt:lpstr>
      <vt:lpstr>HY헤드라인M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.</cp:lastModifiedBy>
  <cp:revision>493</cp:revision>
  <cp:lastPrinted>2022-09-13T04:53:54Z</cp:lastPrinted>
  <dcterms:created xsi:type="dcterms:W3CDTF">2015-01-08T13:06:47Z</dcterms:created>
  <dcterms:modified xsi:type="dcterms:W3CDTF">2022-09-21T07:13:28Z</dcterms:modified>
</cp:coreProperties>
</file>