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48" r:id="rId1"/>
    <p:sldMasterId id="2147483737" r:id="rId2"/>
    <p:sldMasterId id="2147483740" r:id="rId3"/>
  </p:sldMasterIdLst>
  <p:notesMasterIdLst>
    <p:notesMasterId r:id="rId33"/>
  </p:notesMasterIdLst>
  <p:handoutMasterIdLst>
    <p:handoutMasterId r:id="rId34"/>
  </p:handoutMasterIdLst>
  <p:sldIdLst>
    <p:sldId id="531" r:id="rId4"/>
    <p:sldId id="552" r:id="rId5"/>
    <p:sldId id="561" r:id="rId6"/>
    <p:sldId id="565" r:id="rId7"/>
    <p:sldId id="541" r:id="rId8"/>
    <p:sldId id="542" r:id="rId9"/>
    <p:sldId id="533" r:id="rId10"/>
    <p:sldId id="534" r:id="rId11"/>
    <p:sldId id="535" r:id="rId12"/>
    <p:sldId id="540" r:id="rId13"/>
    <p:sldId id="536" r:id="rId14"/>
    <p:sldId id="537" r:id="rId15"/>
    <p:sldId id="538" r:id="rId16"/>
    <p:sldId id="539" r:id="rId17"/>
    <p:sldId id="564" r:id="rId18"/>
    <p:sldId id="553" r:id="rId19"/>
    <p:sldId id="554" r:id="rId20"/>
    <p:sldId id="555" r:id="rId21"/>
    <p:sldId id="556" r:id="rId22"/>
    <p:sldId id="557" r:id="rId23"/>
    <p:sldId id="558" r:id="rId24"/>
    <p:sldId id="559" r:id="rId25"/>
    <p:sldId id="560" r:id="rId26"/>
    <p:sldId id="547" r:id="rId27"/>
    <p:sldId id="548" r:id="rId28"/>
    <p:sldId id="549" r:id="rId29"/>
    <p:sldId id="550" r:id="rId30"/>
    <p:sldId id="551" r:id="rId31"/>
    <p:sldId id="529" r:id="rId32"/>
  </p:sldIdLst>
  <p:sldSz cx="9144000" cy="5143500" type="screen16x9"/>
  <p:notesSz cx="6807200" cy="9939338"/>
  <p:embeddedFontLst>
    <p:embeddedFont>
      <p:font typeface="-윤고딕340" panose="020B0600000101010101" charset="-127"/>
      <p:regular r:id="rId35"/>
    </p:embeddedFont>
    <p:embeddedFont>
      <p:font typeface="맑은 고딕" panose="020B0503020000020004" pitchFamily="50" charset="-127"/>
      <p:regular r:id="rId36"/>
      <p:bold r:id="rId37"/>
    </p:embeddedFont>
    <p:embeddedFont>
      <p:font typeface="HY헤드라인M" panose="02030600000101010101" pitchFamily="18" charset="-127"/>
      <p:regular r:id="rId38"/>
    </p:embeddedFont>
    <p:embeddedFont>
      <p:font typeface="-윤고딕330" panose="020B0600000101010101" charset="-127"/>
      <p:regular r:id="rId39"/>
    </p:embeddedFont>
    <p:embeddedFont>
      <p:font typeface="HY견고딕" panose="02030600000101010101" pitchFamily="18" charset="-127"/>
      <p:regular r:id="rId4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F1DE"/>
    <a:srgbClr val="C5E3ED"/>
    <a:srgbClr val="A1BFE3"/>
    <a:srgbClr val="D6F1FA"/>
    <a:srgbClr val="ECF1F8"/>
    <a:srgbClr val="A8CB59"/>
    <a:srgbClr val="BAD67C"/>
    <a:srgbClr val="D0E3A5"/>
    <a:srgbClr val="44571B"/>
    <a:srgbClr val="ADC8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70" autoAdjust="0"/>
    <p:restoredTop sz="50806" autoAdjust="0"/>
  </p:normalViewPr>
  <p:slideViewPr>
    <p:cSldViewPr>
      <p:cViewPr varScale="1">
        <p:scale>
          <a:sx n="78" d="100"/>
          <a:sy n="78" d="100"/>
        </p:scale>
        <p:origin x="2376" y="78"/>
      </p:cViewPr>
      <p:guideLst>
        <p:guide orient="horz" pos="2160"/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3924" y="108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5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handoutMaster" Target="handoutMasters/handoutMaster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font" Target="fonts/font2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font" Target="fonts/font1.fntdata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50529" cy="497525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083" y="3"/>
            <a:ext cx="2950529" cy="497525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r">
              <a:defRPr sz="1200"/>
            </a:lvl1pPr>
          </a:lstStyle>
          <a:p>
            <a:fld id="{DA3F2453-C4F5-4805-BCF8-AB969F711DE9}" type="datetimeFigureOut">
              <a:rPr lang="ko-KR" altLang="en-US" smtClean="0"/>
              <a:pPr/>
              <a:t>2022-09-20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228"/>
            <a:ext cx="2950529" cy="497523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083" y="9440228"/>
            <a:ext cx="2950529" cy="497523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r">
              <a:defRPr sz="1200"/>
            </a:lvl1pPr>
          </a:lstStyle>
          <a:p>
            <a:fld id="{7EB5063E-3DA7-4406-BC04-839A37EC5B2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2059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6" y="2"/>
            <a:ext cx="2949786" cy="496967"/>
          </a:xfrm>
          <a:prstGeom prst="rect">
            <a:avLst/>
          </a:prstGeom>
        </p:spPr>
        <p:txBody>
          <a:bodyPr vert="horz" lIns="92222" tIns="46111" rIns="92222" bIns="4611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42" y="2"/>
            <a:ext cx="2949786" cy="496967"/>
          </a:xfrm>
          <a:prstGeom prst="rect">
            <a:avLst/>
          </a:prstGeom>
        </p:spPr>
        <p:txBody>
          <a:bodyPr vert="horz" lIns="92222" tIns="46111" rIns="92222" bIns="46111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2022-09-20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2950"/>
            <a:ext cx="6632575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22" tIns="46111" rIns="92222" bIns="4611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1" y="4721191"/>
            <a:ext cx="5445760" cy="4472702"/>
          </a:xfrm>
          <a:prstGeom prst="rect">
            <a:avLst/>
          </a:prstGeom>
        </p:spPr>
        <p:txBody>
          <a:bodyPr vert="horz" lIns="92222" tIns="46111" rIns="92222" bIns="4611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6" y="9440649"/>
            <a:ext cx="2949786" cy="496967"/>
          </a:xfrm>
          <a:prstGeom prst="rect">
            <a:avLst/>
          </a:prstGeom>
        </p:spPr>
        <p:txBody>
          <a:bodyPr vert="horz" lIns="92222" tIns="46111" rIns="92222" bIns="4611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42" y="9440649"/>
            <a:ext cx="2949786" cy="496967"/>
          </a:xfrm>
          <a:prstGeom prst="rect">
            <a:avLst/>
          </a:prstGeom>
        </p:spPr>
        <p:txBody>
          <a:bodyPr vert="horz" lIns="92222" tIns="46111" rIns="92222" bIns="46111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도시발전국장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이종칠입니다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년도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도시발전국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 주요업무 추진상황을 보고 드리겠습니다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1135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먼저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도시개발과 소관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『2040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 도시기본계획 수립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운정 지역의 급격한 여건변화에 따른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잔여인구 부족과 원활한 공약사항 추진을 위해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도시기본계획의 재검토가 필요하여 추진하는 사항으로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주민이 참여하는 도시전략 수립을 통해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만 도시 파주’의 기틀을 마련할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13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억원으로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지난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용역을 착수하여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현재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시민계획단을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모집 중에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시의회 의견청취를 거쳐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내년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사업을 마무리할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38637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차 성장관리계획 수립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성장관리계획은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비시가화지역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중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개발압력이 높은 지역에 대해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난개발을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사전에 방지하고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계획적 개발을 유도하기 위한 제도로써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「국토의 계획 및 이용에 관한 법률」이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개정됨에 따라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계획관리지역 내 공장 및 제조업소 입지의 집적화를 유도하여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체계적 관리를 위한 성장관리계획을 수립할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총 사업비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백만원으로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작년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용역 착수하였고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주민과 시의회 의견을 청취하여 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사업을 마무리할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42708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통일동산 지구단위계획 활성화 방안 수립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통일동산 지구단위계획 재정비 사업은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통일동산 주변 개발여건 변화와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미개발지의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수요 중심의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실효성 있는 토지이용계획 수립으로 개발을 유도하고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통일동산 활성화를 위한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기반을 마련하고자 추진하는 사항으로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용역을 착수하여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주민 설문 및 의견을 받아 현재 검토 중에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주요 의견으로는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숙박시설 부지의 최소 개발면적 완화 및 허용용도 추가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단독주택 및 상업시설 용지의 밀도 완화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연수원 부지 등 미개발 부지의 허용용도 변경 등이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주민의견 검토와 관련부서 협의 및 공동위원회 심의 등 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행정절차를 이행하고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재정비 용역을 완료할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03076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도시재생과 소관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금촌도시재생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뉴딜사업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금촌도시재생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뉴딜사업은</a:t>
            </a: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년부터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년까지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년간</a:t>
            </a:r>
          </a:p>
          <a:p>
            <a:pPr fontAlgn="base" latinLnBrk="0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금촌전통시장일원에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150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투입하여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거점시설 조성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보행환경 개선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주민 역량강화 교육 등으로</a:t>
            </a:r>
          </a:p>
          <a:p>
            <a:pPr fontAlgn="base" latinLnBrk="0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원도심 활성화를 추진할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9C5C42-1261-4F9B-8894-8EFF6BD1D42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17456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금정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22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길 광장조성 사업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금정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길 광장조성사업은</a:t>
            </a:r>
          </a:p>
          <a:p>
            <a:pPr fontAlgn="base" latinLnBrk="0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금촌도시재생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뉴딜사업과 연계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90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투입하여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주민쉼터 등 다용도 광장을 조성하기 위한 사업으로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작년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월부터 올해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토지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건물을</a:t>
            </a: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80%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매수 완료하였으나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나머지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20%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는 매매 동의가 어려울 것으로 판단되어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토지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수용권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확보가 필요함에 따라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근린광장으로 도시계획시설을 결정하여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사업계획 변경을 검토하고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9C5C42-1261-4F9B-8894-8EFF6BD1D42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84026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특수상황지역 개발사업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지역발전에서 소외된 특수상황지역 주민의 복지 증진 및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지역발전 도모를 위한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행정안전부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공모사업으로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도시재생과에서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추진 중인 사업은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용주골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창조문화밸리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프로젝트 등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신규사업은 현장평가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발표 심사를 통해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애룡호수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힐링명소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조성사업 등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244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확보하였습니다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앞으로도 지역주민들이 체감할 수 있는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지역특색 사업이나 도로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체육시설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농업기반시설 등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다양한 주민 편의시설을 적극 발굴하여 추진하겠습니다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86514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 취약지역 개선사업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새뜰마을사업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먼저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‘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법원읍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새뜰마을사업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년부터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년까지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년간 진행되는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취약지역 생활여건 개조사업으로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대능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법원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리 일원에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천만원을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투입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년부터 마스터플랜 수립 및 실시설계를 기반하여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공폐가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철거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집수리 사업을 진행하고 있고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월엔 주민커뮤니티센터 준공 예정이며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남은 쉼터 조성 및 보행로 개선 등 사업을 추진할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다음은 ‘연풍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새뜰마을사업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 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년부터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년까지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년간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연풍리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일원에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천만원을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투입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마스터플랜 수립과 실시설계 용역이 완료되어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도계약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심사진행 중이며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월부터 주거환경 개선을 위한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주차장 및 쉼터조성 등 주요사업을 추진할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5589">
              <a:defRPr/>
            </a:pPr>
            <a:fld id="{319C5C42-1261-4F9B-8894-8EFF6BD1D427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15589">
                <a:defRPr/>
              </a:pPr>
              <a:t>8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779653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도시재생예비사업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도시재생예비사업은 지역문제 해결을 위한 소규모 사업으로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국토부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공모사업으로 선정되어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문산읍에서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법원읍에서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백만원으로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진행하고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향후 정부 정책 변화 및 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도시재생 정책을 반영하고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도시재생전략계획에 따라 추가적인 사업을 기획하겠습니다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67539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살고 싶은 파주를 만드는 시민중심의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마을살리기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공모사업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마을살리기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공모사업은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시민의 눈높이에 맞는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가지 유형으로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청년창작형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농촌소득창출형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정주환경개선형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문화자원보존형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생태자원관광형이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특히 올해는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청년창작형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 특화사업을 추진하였습니다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주민공동체들의 꾸준한 관심과 지속적인 마을사업의 발굴로 일반사업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특화사업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개소를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선정하여 추진 중에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앞으로 시민중심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마을살리기가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활발하게 이루어져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 가능한 사업으로 성장할 수 있도록 노력하겠습니다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20862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사회적경제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마을공동체 지원체계 강화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사회적경제기업의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자립을 위해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일자리창출사업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사업개발비 지원사업 등의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재정지원을 하고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공모방식의 재정지원사업에 대응하기 위하여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사회적 경제지원센터를 운영하여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교육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컨설팅을 진행하고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그리고 공동체 활성화를 위하여 분야별 공모를 확대하여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지원 공동체를 지속적으로 늘려가고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이를 위하여 마을공동체 지원센터를 운영하여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신규공동체를 발굴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육성해 나가고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82139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파주시 내 재개발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재건축 정비사업 추진현황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현재 파주시 내 진행중인 재개발 정비사업은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그 중 공공지원 민간임대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연계형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정비사업으로 시행되는</a:t>
            </a:r>
          </a:p>
          <a:p>
            <a:pPr fontAlgn="base" latinLnBrk="0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금촌율목지구와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개소는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구역 내 이주 및 철거가 완료되어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올해 하반기 내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본공사가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착공될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그 외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금촌새말지구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 일반 정비사업으로 시행되는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개소는</a:t>
            </a:r>
          </a:p>
          <a:p>
            <a:pPr fontAlgn="base" latinLnBrk="0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본공사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착공을 위해 조합측에서 사업 추진 중에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95631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협신주택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재건축 정비사업은</a:t>
            </a: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공사대금 미지급 소송 등으로 인해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공사가 중지된 상황이나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조합측에서 사업추진을 위해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신탁방식으로 사업방식을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변경ㆍ계획하는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사업재개를 도모하고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896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공모맞춤형 특성화 시장 육성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금촌통일상권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상권진흥사업에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광탄시장문화관광형시장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육성사업에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억으로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50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금촌통일상권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상권진흥사업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도시재생 뉴딜사업과 연계하여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차없는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거리를 대비하기 위한 보행환경 개선공사 등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금촌상권환경개선과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스마트상권구축 및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상인역량강화 교육 등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상권활성화 사업을 추진할 계획이며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광탄시장문화관광형시장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육성사업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이등병마을과 연계하여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밀키트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드라이브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스루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밀리터리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상품을 특화하고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주변관광지와 함께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지역관광형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전통시장으로 육성하는 사업으로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라이브커머스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방송제작 및 육성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밀키트개발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및 행사 운영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네이버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동네시장 장보기와 같은 온라인 홍보 등을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추진할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21422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지역발전과 소관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개발행위허가 업무개선 간담회 개최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개발행위허가 업무개선 간담회를 개최하고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도시계획심의에서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대행업체가 제안설명 및 질의응답을 할 수 있는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시민참여형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운영을 진행하고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또한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사전 체크리스트로 필수구비서류 점검을 통해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민원처리 기간을 단축하고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청렴협의체를 구성하여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투명한 인허가 행정을 추진하고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체계적인 허가지 안전관리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해빙기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우기 등을 대비해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수허가자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대행업체와의 협업을 통하여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사전에 재해예방대책을 마련하고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위험발생시 적기에 조치가 이루어질 수 있는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시민만족 안전관리 체계를 구축하고자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해빙기와 우기 대비 안전점검을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굴착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사면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토사유출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배수시설 등을 중심으로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각각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6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월달에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실시하였고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사전점검을 통해 선정한 재해취약허가지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30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여곳을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집중적으로 점검 및 관리하고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향후에도 수시점검을 진행하고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신규허가 신청 시 피해방지 계획수립을 강조할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34325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산림농지과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산림재해 없는 안전한 도시 조성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산불취약시기 산불방지 대응태세 확립을 위해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산불방지 대책본부를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일부터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일까지 설치 운영하였으며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이어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일부터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일까지 운영하여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연중 대형 및 동시다발적인 산불에 대비하겠습니다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최근 산불 신고 현황은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1.76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헥타르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0.83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헥타르입니다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산불발생 원인 중 높은 비율을 차지하는 소각행위에 대하여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단속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SMS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문자홍보를 통해 사전 차단할 계획이며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산불 발생시에는 진화헬기를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분 이내에 출동하는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골든타임제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도입과 인접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시군과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협조체계 구축으로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산불 진화에 적극 대응하도록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53976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9767" y="4715158"/>
            <a:ext cx="5887422" cy="4466987"/>
          </a:xfrm>
        </p:spPr>
        <p:txBody>
          <a:bodyPr>
            <a:normAutofit/>
          </a:bodyPr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아울러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산림 재난예방시설 설치로 산림자원을 보호하고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산림병해충에 선제적으로 대응하겠습니다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산사태 대책 상황실을 집중호우 시기인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일부터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일까지 맞춰 운영 중이며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사방댐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계류보전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0.4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키로미터에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대한 사방사업을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우기 전 추진 완료하였습니다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생활권 산사태취약지역을 중심으로 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지속적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예찰을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통해 산림재해로 인한 안전사고로부터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시민들을 보호하기 위해 만전을 기하겠습니다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산림병해충 발생에 따라 산림병해충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예찰방제단을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운영하여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수시예찰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및 지상방제 등 민원에 대한 신속한 대응으로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시민의 불편을 해소하고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파주시 관내 산림 내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소나무재선충병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및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참나무시들음병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방제사업을 통해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산림자원 및 산림이용 환경을 적극 보호하겠습니다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52206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산림〮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․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농지의 효율적 관리체계 구축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산지의 보전과 이용이 조화를 이루는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합리적인 산지관리 체계를 정립하겠습니다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공익적 효용가치를 높이고 주변 산림경관을 살펴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조화로운 개발을 유도할 것입니다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산림재해 발생을 예방할 수 있도록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산지전용지와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장기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미복구지에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대한 사후관리를 강화하고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지속적인 현장점검을 실시하여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산지관리 업무의 효율을 높이겠습니다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61589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농지의 체계적인 관리를 통하여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효율적인 이용을 도모하겠습니다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농지전용지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주변 생태계를 보전하고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재해를 방지할 수 있도록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주변환경과 조화로운 개발을 추진하겠으며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국민식량의 안정적인 공급기반을 위한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우량농지의 체계적 관리를 위하여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농업진흥지역 중 우량농지는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농번기철에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성토행위를 제한하겠습니다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농지이용 실태조사를 통해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성실경작 및 농업생산성을 증대시키고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무분별한 성토행위에 강력 대응하여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농업생산환경을 보전하겠습니다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63902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토지정보과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「정확한 토지정보 제공으로 신뢰받는 토지행정 구현」입니다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부동산소유권 이전등기법의 추진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목적은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미등기부동산 및 기재사항이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실제 권리관계와 일치하지 않는 부동산을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간편한 절차에 따라 등기할 수 있도록 한 것으로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일부터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일까지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년간 한시적으로 시행하여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확인서 발급 신청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 중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건의 확인서를 발급하였습니다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66314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영구지적기록물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전산화 사업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영구지적기록물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전산화 사업은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천만을 투입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영구 보존문서인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지적측량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결과도와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토지이동결의서를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디지털화하여 전산파일로 구축하는 사업으로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올해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전산화 사업을 완료하여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신속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정확한 민원서비스 제공 및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시민의 재산권 보호에 기여하겠습니다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02846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개발이익 환수를 위한 개발부담금 부과 및 징수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개발부담금은 토지 투기 성행을 방지하고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토지의 효율적 이용을 높이기 위하여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개발사업에 따른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지가상승분의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일정액을 환수하는 것으로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개발부담금 부과 및 징수 실적은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부과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19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백만원이며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과년도를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포함한 징수는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136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백만원입니다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80020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지적재조사사업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실제 토지 현황과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지적공부의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등록사항이 일치하지 않는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지적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불부합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해소를 위해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2030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년까지 관내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지구에 대해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연차별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추진하고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계속 사업으로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2021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지구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1,678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필지와 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지구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1,377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필지를 추진하고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경계분쟁 해소와 토지가치 상승으로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토지를 효율적으로 관리하고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시민의 재산권 보호에 기여하겠습니다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17907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공공건축건립추진단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추진단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예산 사업에 대한 공공건축건립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광탄면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및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조리읍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행정복지센터는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공사를 시작하여 지난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공사완료 후 정상 운영 중에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5611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운정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 행정복지센터는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하반기 준공을 목표로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설계공모 예정에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민군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복합커뮤니티센터는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시공사가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선정되어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공사착공할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예정으로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차질없이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추진하고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88026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파주시 행정융합지원센터는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타당성 조사가 완료되어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투자 심사절차를 진행하여야 하나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민선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 공약사항인 신청사 건립 추진 상황에 따라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사업계획 변경이 수반되어야 하는 사업으로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신청사 건립 시 타당성조사 재심사 등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행정절차 재추진이 필요할 것으로 판단됩니다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49136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경의중앙선 축 공간환경전략계획 수립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경의중앙선 축 공간환경전략계획은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중점권역을 설정해 각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권역별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발전방향을 제시하였으며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그 중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금촌지역을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중점 추진권역으로 지정해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통합 마스트플랜을 구상하고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세부사업 계획을 도출하였습니다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향후 설명회를 통해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공간환경 전략계획이 적극 활용될 수 있도록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관련 부서와 공유할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73430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 공공건축문화제 개최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파주 공공건축문화제는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공공건축 디자인 품격을 향상시켜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주민 맞춤공간을 창출하고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랜드마크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역할을 하는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공공건축의 가치 공유 및 홍보를 위한 것으로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공공건축물 기획 전시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콜라주 기법을 활용한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 아이디어 제안 공모 및 작품전시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공공건축물 투어 등의 행사를 통해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공공건축의 품격을 높이기 위해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행사 준비에 최선을 다하고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이상으로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도시발전국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업무보고를 마치겠습니다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1287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7313" y="742950"/>
            <a:ext cx="6632575" cy="3730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182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77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36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602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656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478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4087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681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972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4663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136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275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870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9884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074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6364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831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3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020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046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5" r:id="rId3"/>
    <p:sldLayoutId id="2147483725" r:id="rId4"/>
    <p:sldLayoutId id="2147483726" r:id="rId5"/>
    <p:sldLayoutId id="2147483727" r:id="rId6"/>
    <p:sldLayoutId id="2147483728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43" r:id="rId20"/>
    <p:sldLayoutId id="2147483678" r:id="rId21"/>
    <p:sldLayoutId id="2147483685" r:id="rId22"/>
    <p:sldLayoutId id="2147483686" r:id="rId23"/>
    <p:sldLayoutId id="2147483687" r:id="rId24"/>
    <p:sldLayoutId id="2147483688" r:id="rId25"/>
    <p:sldLayoutId id="2147483691" r:id="rId2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1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jp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tmp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jpeg"/><Relationship Id="rId3" Type="http://schemas.openxmlformats.org/officeDocument/2006/relationships/image" Target="../media/image3.png"/><Relationship Id="rId7" Type="http://schemas.openxmlformats.org/officeDocument/2006/relationships/image" Target="../media/image21.jpeg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pn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162252" y="1589089"/>
            <a:ext cx="6858000" cy="108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 dirty="0"/>
          </a:p>
        </p:txBody>
      </p:sp>
      <p:sp>
        <p:nvSpPr>
          <p:cNvPr id="3" name="TextBox 2"/>
          <p:cNvSpPr txBox="1"/>
          <p:nvPr/>
        </p:nvSpPr>
        <p:spPr>
          <a:xfrm>
            <a:off x="1331641" y="1854598"/>
            <a:ext cx="64807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2022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년 </a:t>
            </a:r>
            <a:r>
              <a:rPr lang="ko-KR" altLang="en-US" sz="2800" b="1" kern="0" spc="-150" dirty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주요업무 추진상황</a:t>
            </a:r>
          </a:p>
        </p:txBody>
      </p:sp>
      <p:sp>
        <p:nvSpPr>
          <p:cNvPr id="12" name="직사각형 11"/>
          <p:cNvSpPr/>
          <p:nvPr/>
        </p:nvSpPr>
        <p:spPr>
          <a:xfrm flipV="1">
            <a:off x="2521945" y="1589089"/>
            <a:ext cx="4138613" cy="5476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/>
          </a:p>
        </p:txBody>
      </p:sp>
      <p:sp>
        <p:nvSpPr>
          <p:cNvPr id="13" name="직사각형 12"/>
          <p:cNvSpPr/>
          <p:nvPr/>
        </p:nvSpPr>
        <p:spPr>
          <a:xfrm flipV="1">
            <a:off x="2521945" y="2622552"/>
            <a:ext cx="4138613" cy="535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/>
          </a:p>
        </p:txBody>
      </p:sp>
      <p:grpSp>
        <p:nvGrpSpPr>
          <p:cNvPr id="5128" name="그룹 15"/>
          <p:cNvGrpSpPr>
            <a:grpSpLocks/>
          </p:cNvGrpSpPr>
          <p:nvPr/>
        </p:nvGrpSpPr>
        <p:grpSpPr bwMode="auto">
          <a:xfrm flipV="1">
            <a:off x="3474767" y="4159976"/>
            <a:ext cx="1999060" cy="122634"/>
            <a:chOff x="2582152" y="3887424"/>
            <a:chExt cx="3935736" cy="144000"/>
          </a:xfrm>
        </p:grpSpPr>
        <p:sp>
          <p:nvSpPr>
            <p:cNvPr id="14" name="직사각형 13"/>
            <p:cNvSpPr/>
            <p:nvPr/>
          </p:nvSpPr>
          <p:spPr>
            <a:xfrm>
              <a:off x="2582152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372554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616476" y="4011910"/>
            <a:ext cx="172354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400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도시발전국</a:t>
            </a:r>
            <a:endParaRPr lang="en-US" altLang="ko-KR" sz="2100" spc="-113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060" y="1"/>
            <a:ext cx="2888940" cy="135925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7" name="TextBox 16"/>
          <p:cNvSpPr txBox="1"/>
          <p:nvPr/>
        </p:nvSpPr>
        <p:spPr>
          <a:xfrm>
            <a:off x="64586" y="139985"/>
            <a:ext cx="3551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2022</a:t>
            </a:r>
            <a:r>
              <a:rPr lang="ko-KR" altLang="en-US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년 행정사무감사</a:t>
            </a:r>
            <a:endParaRPr lang="ko-KR" altLang="en-US" sz="1600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05243"/>
            <a:ext cx="1554791" cy="83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2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2040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파주 도시기본계획 수립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355725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29084" y="1995685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 </a:t>
            </a:r>
            <a:r>
              <a:rPr lang="ko-KR" altLang="en-US" dirty="0" err="1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용역개요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059581"/>
            <a:ext cx="8280920" cy="936103"/>
            <a:chOff x="251520" y="1131590"/>
            <a:chExt cx="8280920" cy="101785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목표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05038"/>
              <a:ext cx="8064896" cy="544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ko-KR" altLang="en-US" sz="1600" b="1" dirty="0" err="1" smtClean="0">
                  <a:latin typeface="+mj-lt"/>
                </a:rPr>
                <a:t>상위계획</a:t>
              </a:r>
              <a:r>
                <a:rPr kumimoji="1" lang="ko-KR" altLang="en-US" sz="1600" b="1" dirty="0" smtClean="0">
                  <a:latin typeface="+mj-lt"/>
                </a:rPr>
                <a:t> 변경 반영 및 인구감소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smtClean="0">
                  <a:latin typeface="+mj-lt"/>
                </a:rPr>
                <a:t>고령화 시대를 대비하고 주민이 직접 참여하여</a:t>
              </a:r>
              <a:endParaRPr kumimoji="1" lang="en-US" altLang="ko-KR" sz="1600" b="1" dirty="0">
                <a:latin typeface="+mj-lt"/>
              </a:endParaRPr>
            </a:p>
            <a:p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지역별 특성에 부합한 계획 수립으로 </a:t>
              </a:r>
              <a:r>
                <a:rPr kumimoji="1" lang="en-US" altLang="ko-KR" sz="1600" b="1" dirty="0" smtClean="0">
                  <a:latin typeface="+mj-lt"/>
                </a:rPr>
                <a:t>‘100</a:t>
              </a:r>
              <a:r>
                <a:rPr kumimoji="1" lang="ko-KR" altLang="en-US" sz="1600" b="1" dirty="0" err="1" smtClean="0">
                  <a:latin typeface="+mj-lt"/>
                </a:rPr>
                <a:t>만도시</a:t>
              </a:r>
              <a:r>
                <a:rPr kumimoji="1" lang="ko-KR" altLang="en-US" sz="1600" b="1" dirty="0" smtClean="0">
                  <a:latin typeface="+mj-lt"/>
                </a:rPr>
                <a:t> 파주</a:t>
              </a:r>
              <a:r>
                <a:rPr kumimoji="1" lang="en-US" altLang="ko-KR" sz="1600" b="1" dirty="0" smtClean="0">
                  <a:latin typeface="+mj-lt"/>
                </a:rPr>
                <a:t>＇</a:t>
              </a:r>
              <a:r>
                <a:rPr kumimoji="1" lang="ko-KR" altLang="en-US" sz="1600" b="1" dirty="0" smtClean="0">
                  <a:latin typeface="+mj-lt"/>
                </a:rPr>
                <a:t>기틀 마련</a:t>
              </a:r>
              <a:endParaRPr kumimoji="1" lang="en-US" altLang="ko-KR" sz="1600" b="1" dirty="0" smtClean="0">
                <a:latin typeface="+mj-lt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2355727"/>
            <a:ext cx="8064896" cy="1465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err="1" smtClean="0">
                <a:latin typeface="+mj-lt"/>
              </a:rPr>
              <a:t>시간범위</a:t>
            </a: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: 2022. ~ 2040. / </a:t>
            </a:r>
            <a:r>
              <a:rPr kumimoji="1" lang="ko-KR" altLang="en-US" sz="1600" b="1" dirty="0" err="1" smtClean="0">
                <a:latin typeface="+mj-lt"/>
              </a:rPr>
              <a:t>공간범위</a:t>
            </a: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ko-KR" altLang="en-US" sz="1600" b="1" dirty="0" smtClean="0">
                <a:latin typeface="+mj-lt"/>
              </a:rPr>
              <a:t>파주시</a:t>
            </a: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전역</a:t>
            </a:r>
            <a:r>
              <a:rPr kumimoji="1" lang="en-US" altLang="ko-KR" sz="1600" b="1" dirty="0" smtClean="0">
                <a:latin typeface="+mj-lt"/>
              </a:rPr>
              <a:t>(680</a:t>
            </a:r>
            <a:r>
              <a:rPr kumimoji="1" lang="ko-KR" altLang="en-US" sz="1600" b="1" dirty="0" smtClean="0">
                <a:latin typeface="+mj-lt"/>
              </a:rPr>
              <a:t>㎢</a:t>
            </a:r>
            <a:r>
              <a:rPr kumimoji="1" lang="en-US" altLang="ko-KR" sz="1600" b="1" dirty="0" smtClean="0">
                <a:latin typeface="+mj-lt"/>
              </a:rPr>
              <a:t>)</a:t>
            </a:r>
            <a:endParaRPr kumimoji="1" lang="en-US" altLang="ko-KR" sz="1600" b="1" dirty="0" smtClean="0">
              <a:latin typeface="+mj-ea"/>
            </a:endParaRPr>
          </a:p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사업기간 </a:t>
            </a:r>
            <a:r>
              <a:rPr kumimoji="1" lang="en-US" altLang="ko-KR" sz="1600" b="1" dirty="0" smtClean="0">
                <a:latin typeface="+mj-ea"/>
              </a:rPr>
              <a:t>: 2022. 3. ~ 2024. 1. (22</a:t>
            </a:r>
            <a:r>
              <a:rPr kumimoji="1" lang="ko-KR" altLang="en-US" sz="1600" b="1" dirty="0" smtClean="0">
                <a:latin typeface="+mj-ea"/>
              </a:rPr>
              <a:t>개월</a:t>
            </a:r>
            <a:r>
              <a:rPr kumimoji="1" lang="en-US" altLang="ko-KR" sz="1600" b="1" dirty="0" smtClean="0">
                <a:latin typeface="+mj-ea"/>
              </a:rPr>
              <a:t>)</a:t>
            </a:r>
          </a:p>
          <a:p>
            <a:pPr>
              <a:buFont typeface="Wingdings" pitchFamily="2" charset="2"/>
              <a:buChar char="§"/>
            </a:pPr>
            <a:r>
              <a:rPr kumimoji="1" lang="en-US" altLang="ko-KR" sz="1600" b="1" dirty="0" smtClean="0"/>
              <a:t> </a:t>
            </a:r>
            <a:r>
              <a:rPr kumimoji="1" lang="ko-KR" altLang="en-US" sz="1600" b="1" dirty="0" err="1" smtClean="0"/>
              <a:t>총사업비</a:t>
            </a:r>
            <a:r>
              <a:rPr kumimoji="1" lang="ko-KR" altLang="en-US" sz="1600" b="1" dirty="0" smtClean="0"/>
              <a:t> </a:t>
            </a:r>
            <a:r>
              <a:rPr kumimoji="1" lang="en-US" altLang="ko-KR" sz="1600" b="1" dirty="0" smtClean="0"/>
              <a:t>: 1,300</a:t>
            </a:r>
            <a:r>
              <a:rPr kumimoji="1" lang="ko-KR" altLang="en-US" sz="1600" b="1" dirty="0" smtClean="0"/>
              <a:t>백만원</a:t>
            </a:r>
            <a:endParaRPr kumimoji="1" lang="en-US" altLang="ko-KR" sz="1600" b="1" dirty="0" smtClean="0"/>
          </a:p>
          <a:p>
            <a:pPr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ko-KR" altLang="en-US" sz="1600" b="1" dirty="0" smtClean="0"/>
              <a:t>주요내용</a:t>
            </a:r>
            <a:endParaRPr kumimoji="1" lang="en-US" altLang="ko-KR" sz="1600" b="1" dirty="0" smtClean="0"/>
          </a:p>
          <a:p>
            <a:r>
              <a:rPr kumimoji="1" lang="en-US" altLang="ko-KR" sz="1400" b="1" dirty="0" smtClean="0"/>
              <a:t>   - </a:t>
            </a:r>
            <a:r>
              <a:rPr kumimoji="1" lang="ko-KR" altLang="en-US" sz="1400" b="1" dirty="0" err="1" smtClean="0"/>
              <a:t>상위계획</a:t>
            </a:r>
            <a:r>
              <a:rPr kumimoji="1" lang="ko-KR" altLang="en-US" sz="1400" b="1" dirty="0" smtClean="0"/>
              <a:t> 변경사항 반영과 지역적 특성 및 계획의 방향</a:t>
            </a:r>
            <a:r>
              <a:rPr kumimoji="1" lang="en-US" altLang="ko-KR" sz="1400" b="1" dirty="0" smtClean="0"/>
              <a:t>, </a:t>
            </a:r>
            <a:r>
              <a:rPr kumimoji="1" lang="ko-KR" altLang="en-US" sz="1400" b="1" dirty="0" smtClean="0"/>
              <a:t>목표</a:t>
            </a:r>
            <a:r>
              <a:rPr kumimoji="1" lang="en-US" altLang="ko-KR" sz="1400" b="1" dirty="0" smtClean="0"/>
              <a:t>, </a:t>
            </a:r>
            <a:r>
              <a:rPr kumimoji="1" lang="ko-KR" altLang="en-US" sz="1400" b="1" dirty="0" smtClean="0"/>
              <a:t>공간구조</a:t>
            </a:r>
            <a:r>
              <a:rPr kumimoji="1" lang="en-US" altLang="ko-KR" sz="1400" b="1" dirty="0" smtClean="0"/>
              <a:t>, </a:t>
            </a:r>
            <a:r>
              <a:rPr kumimoji="1" lang="ko-KR" altLang="en-US" sz="1400" b="1" dirty="0" smtClean="0"/>
              <a:t>생활권의 설정 및 </a:t>
            </a:r>
            <a:endParaRPr kumimoji="1" lang="en-US" altLang="ko-KR" sz="1400" b="1" dirty="0" smtClean="0"/>
          </a:p>
          <a:p>
            <a:r>
              <a:rPr kumimoji="1" lang="en-US" altLang="ko-KR" sz="1400" b="1" dirty="0"/>
              <a:t> </a:t>
            </a:r>
            <a:r>
              <a:rPr kumimoji="1" lang="en-US" altLang="ko-KR" sz="1400" b="1" dirty="0" smtClean="0"/>
              <a:t>    </a:t>
            </a:r>
            <a:r>
              <a:rPr kumimoji="1" lang="ko-KR" altLang="en-US" sz="1400" b="1" dirty="0" err="1" smtClean="0"/>
              <a:t>인구배분</a:t>
            </a:r>
            <a:r>
              <a:rPr kumimoji="1" lang="en-US" altLang="ko-KR" sz="1400" b="1" dirty="0" smtClean="0"/>
              <a:t>, </a:t>
            </a:r>
            <a:r>
              <a:rPr kumimoji="1" lang="ko-KR" altLang="en-US" sz="1400" b="1" dirty="0" err="1" smtClean="0"/>
              <a:t>생활권별</a:t>
            </a:r>
            <a:r>
              <a:rPr kumimoji="1" lang="ko-KR" altLang="en-US" sz="1400" b="1" dirty="0" smtClean="0"/>
              <a:t> 계획에 관한 사항 등</a:t>
            </a:r>
            <a:endParaRPr kumimoji="1" lang="en-US" altLang="ko-KR" sz="1400" b="1" dirty="0" smtClean="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20" y="3795886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❙추진사항 및 계획</a:t>
            </a:r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611560" y="4155926"/>
            <a:ext cx="1074654" cy="758154"/>
            <a:chOff x="1404064" y="4686930"/>
            <a:chExt cx="885571" cy="911584"/>
          </a:xfrm>
        </p:grpSpPr>
        <p:sp>
          <p:nvSpPr>
            <p:cNvPr id="19" name="대각선 방향의 모서리가 둥근 사각형 18"/>
            <p:cNvSpPr/>
            <p:nvPr/>
          </p:nvSpPr>
          <p:spPr bwMode="auto">
            <a:xfrm>
              <a:off x="1404064" y="4686930"/>
              <a:ext cx="885570" cy="5913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용역착수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" name="대각선 방향의 모서리가 둥근 사각형 19"/>
            <p:cNvSpPr/>
            <p:nvPr/>
          </p:nvSpPr>
          <p:spPr bwMode="auto">
            <a:xfrm>
              <a:off x="1404066" y="5349621"/>
              <a:ext cx="885569" cy="2488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2022. 3.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3" name="오른쪽 화살표 22"/>
          <p:cNvSpPr/>
          <p:nvPr/>
        </p:nvSpPr>
        <p:spPr>
          <a:xfrm>
            <a:off x="1730736" y="4411686"/>
            <a:ext cx="144016" cy="1275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1946455" y="4155925"/>
            <a:ext cx="1074319" cy="758155"/>
            <a:chOff x="1404064" y="4691041"/>
            <a:chExt cx="885571" cy="911585"/>
          </a:xfrm>
        </p:grpSpPr>
        <p:sp>
          <p:nvSpPr>
            <p:cNvPr id="26" name="대각선 방향의 모서리가 둥근 사각형 25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기초조사 및 현황분석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9" name="대각선 방향의 모서리가 둥근 사각형 28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2022. 6.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0" name="오른쪽 화살표 29"/>
          <p:cNvSpPr/>
          <p:nvPr/>
        </p:nvSpPr>
        <p:spPr>
          <a:xfrm>
            <a:off x="3057698" y="4408241"/>
            <a:ext cx="144016" cy="1275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3248703" y="4155925"/>
            <a:ext cx="1074321" cy="758155"/>
            <a:chOff x="1404064" y="4691041"/>
            <a:chExt cx="885571" cy="911585"/>
          </a:xfrm>
        </p:grpSpPr>
        <p:sp>
          <p:nvSpPr>
            <p:cNvPr id="32" name="대각선 방향의 모서리가 둥근 사각형 31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150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시민계획단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모집</a:t>
              </a:r>
              <a:r>
                <a:rPr kumimoji="0"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운영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3" name="대각선 방향의 모서리가 둥근 사각형 32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2022. 11.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오른쪽 화살표 33"/>
          <p:cNvSpPr/>
          <p:nvPr/>
        </p:nvSpPr>
        <p:spPr>
          <a:xfrm>
            <a:off x="4359946" y="4408241"/>
            <a:ext cx="144016" cy="1275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4550951" y="4155925"/>
            <a:ext cx="1074655" cy="758155"/>
            <a:chOff x="1404064" y="4691041"/>
            <a:chExt cx="885571" cy="911585"/>
          </a:xfrm>
        </p:grpSpPr>
        <p:sp>
          <p:nvSpPr>
            <p:cNvPr id="36" name="대각선 방향의 모서리가 둥근 사각형 35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주민</a:t>
              </a:r>
              <a:r>
                <a:rPr kumimoji="0" lang="en-US" altLang="ko-KR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</a:t>
              </a: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시의회</a:t>
              </a:r>
              <a:endParaRPr kumimoji="0" lang="en-US" altLang="ko-KR" sz="1400" b="1" spc="-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의견청취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7" name="대각선 방향의 모서리가 둥근 사각형 36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2023. 4.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8" name="오른쪽 화살표 37"/>
          <p:cNvSpPr/>
          <p:nvPr/>
        </p:nvSpPr>
        <p:spPr>
          <a:xfrm>
            <a:off x="5662194" y="4408241"/>
            <a:ext cx="144016" cy="1275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5840378" y="4162279"/>
            <a:ext cx="1090313" cy="791617"/>
            <a:chOff x="1391714" y="4676989"/>
            <a:chExt cx="897920" cy="1107460"/>
          </a:xfrm>
        </p:grpSpPr>
        <p:sp>
          <p:nvSpPr>
            <p:cNvPr id="40" name="대각선 방향의 모서리가 둥근 사각형 39"/>
            <p:cNvSpPr/>
            <p:nvPr/>
          </p:nvSpPr>
          <p:spPr bwMode="auto">
            <a:xfrm>
              <a:off x="1404064" y="4676989"/>
              <a:ext cx="885570" cy="683314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경기도</a:t>
              </a:r>
              <a:endPara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승인신청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1" name="대각선 방향의 모서리가 둥근 사각형 40"/>
            <p:cNvSpPr/>
            <p:nvPr/>
          </p:nvSpPr>
          <p:spPr bwMode="auto">
            <a:xfrm>
              <a:off x="1391714" y="5443257"/>
              <a:ext cx="885569" cy="34119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2023. 6.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42" name="오른쪽 화살표 41"/>
          <p:cNvSpPr/>
          <p:nvPr/>
        </p:nvSpPr>
        <p:spPr>
          <a:xfrm>
            <a:off x="6964748" y="4408241"/>
            <a:ext cx="144016" cy="1275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7155448" y="4155925"/>
            <a:ext cx="1005570" cy="758153"/>
            <a:chOff x="1404064" y="4691043"/>
            <a:chExt cx="885571" cy="911583"/>
          </a:xfrm>
        </p:grpSpPr>
        <p:sp>
          <p:nvSpPr>
            <p:cNvPr id="44" name="대각선 방향의 모서리가 둥근 사각형 43"/>
            <p:cNvSpPr/>
            <p:nvPr/>
          </p:nvSpPr>
          <p:spPr bwMode="auto">
            <a:xfrm>
              <a:off x="1404064" y="4691043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승    인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5" name="대각선 방향의 모서리가 둥근 사각형 44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2023. 12.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829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제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차 성장관리계획 수립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139702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용역개요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4"/>
            <a:ext cx="8280920" cy="2376228"/>
            <a:chOff x="251520" y="1131590"/>
            <a:chExt cx="8280920" cy="2603928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목표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334779" y="3419921"/>
              <a:ext cx="8064896" cy="3155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 smtClean="0">
                <a:latin typeface="+mj-lt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kumimoji="1" lang="ko-KR" altLang="en-US" sz="1500" b="1" dirty="0">
                  <a:latin typeface="+mj-ea"/>
                </a:rPr>
                <a:t>위치 </a:t>
              </a:r>
              <a:r>
                <a:rPr kumimoji="1" lang="en-US" altLang="ko-KR" sz="1500" b="1" dirty="0">
                  <a:latin typeface="+mj-ea"/>
                </a:rPr>
                <a:t>: </a:t>
              </a:r>
              <a:r>
                <a:rPr kumimoji="1" lang="ko-KR" altLang="en-US" sz="1500" b="1" dirty="0">
                  <a:latin typeface="+mj-ea"/>
                </a:rPr>
                <a:t>성장관리계획이 </a:t>
              </a:r>
              <a:r>
                <a:rPr kumimoji="1" lang="ko-KR" altLang="en-US" sz="1500" b="1" dirty="0" err="1">
                  <a:latin typeface="+mj-ea"/>
                </a:rPr>
                <a:t>미수립된</a:t>
              </a:r>
              <a:r>
                <a:rPr kumimoji="1" lang="ko-KR" altLang="en-US" sz="1500" b="1" dirty="0">
                  <a:latin typeface="+mj-ea"/>
                </a:rPr>
                <a:t> 계획관리지역</a:t>
              </a:r>
              <a:r>
                <a:rPr kumimoji="1" lang="en-US" altLang="ko-KR" sz="1500" b="1" dirty="0">
                  <a:latin typeface="+mj-ea"/>
                </a:rPr>
                <a:t>(102</a:t>
              </a:r>
              <a:r>
                <a:rPr kumimoji="1" lang="ko-KR" altLang="en-US" sz="1500" b="1" dirty="0">
                  <a:latin typeface="+mj-ea"/>
                </a:rPr>
                <a:t>㎢</a:t>
              </a:r>
              <a:r>
                <a:rPr kumimoji="1" lang="en-US" altLang="ko-KR" sz="1500" b="1" dirty="0">
                  <a:latin typeface="+mj-ea"/>
                </a:rPr>
                <a:t>)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kumimoji="1" lang="ko-KR" altLang="en-US" sz="1500" b="1" dirty="0">
                  <a:latin typeface="+mj-ea"/>
                </a:rPr>
                <a:t>사업기간 </a:t>
              </a:r>
              <a:r>
                <a:rPr kumimoji="1" lang="en-US" altLang="ko-KR" sz="1500" b="1" dirty="0">
                  <a:latin typeface="+mj-ea"/>
                </a:rPr>
                <a:t>: 2021. 6. 25. ~ 2022.12.16.(18</a:t>
              </a:r>
              <a:r>
                <a:rPr kumimoji="1" lang="ko-KR" altLang="en-US" sz="1500" b="1" dirty="0">
                  <a:latin typeface="+mj-ea"/>
                </a:rPr>
                <a:t>개월</a:t>
              </a:r>
              <a:r>
                <a:rPr kumimoji="1" lang="en-US" altLang="ko-KR" sz="1500" b="1" dirty="0">
                  <a:latin typeface="+mj-ea"/>
                </a:rPr>
                <a:t>)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kumimoji="1" lang="ko-KR" altLang="en-US" sz="1500" b="1" dirty="0" err="1" smtClean="0">
                  <a:latin typeface="+mj-ea"/>
                </a:rPr>
                <a:t>용역비</a:t>
              </a:r>
              <a:r>
                <a:rPr kumimoji="1" lang="ko-KR" altLang="en-US" sz="1500" b="1" dirty="0" smtClean="0">
                  <a:latin typeface="+mj-ea"/>
                </a:rPr>
                <a:t> </a:t>
              </a:r>
              <a:r>
                <a:rPr kumimoji="1" lang="en-US" altLang="ko-KR" sz="1500" b="1" dirty="0">
                  <a:latin typeface="+mj-ea"/>
                </a:rPr>
                <a:t>: 305</a:t>
              </a:r>
              <a:r>
                <a:rPr kumimoji="1" lang="ko-KR" altLang="en-US" sz="1500" b="1" dirty="0" smtClean="0">
                  <a:latin typeface="+mj-ea"/>
                </a:rPr>
                <a:t>백만원</a:t>
              </a:r>
              <a:endParaRPr kumimoji="1" lang="en-US" altLang="ko-KR" sz="1500" b="1" dirty="0" smtClean="0">
                <a:latin typeface="+mj-ea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kumimoji="1" lang="ko-KR" altLang="en-US" sz="1500" b="1" dirty="0" smtClean="0">
                  <a:latin typeface="+mj-ea"/>
                </a:rPr>
                <a:t>주요내용</a:t>
              </a:r>
              <a:endParaRPr kumimoji="1" lang="en-US" altLang="ko-KR" sz="1500" b="1" dirty="0" smtClean="0">
                <a:latin typeface="+mj-ea"/>
              </a:endParaRPr>
            </a:p>
            <a:p>
              <a:r>
                <a:rPr kumimoji="1" lang="en-US" altLang="ko-KR" sz="1500" b="1" dirty="0">
                  <a:latin typeface="+mj-ea"/>
                </a:rPr>
                <a:t> </a:t>
              </a:r>
              <a:r>
                <a:rPr kumimoji="1" lang="en-US" altLang="ko-KR" sz="1500" b="1" dirty="0" smtClean="0">
                  <a:latin typeface="+mj-ea"/>
                </a:rPr>
                <a:t> - </a:t>
              </a:r>
              <a:r>
                <a:rPr kumimoji="1" lang="ko-KR" altLang="en-US" sz="1500" b="1" dirty="0" smtClean="0">
                  <a:latin typeface="+mj-ea"/>
                </a:rPr>
                <a:t>공장 〮 제조업소의 집적화</a:t>
              </a:r>
              <a:r>
                <a:rPr kumimoji="1" lang="en-US" altLang="ko-KR" sz="1500" b="1" dirty="0" smtClean="0">
                  <a:latin typeface="+mj-ea"/>
                </a:rPr>
                <a:t>, </a:t>
              </a:r>
              <a:r>
                <a:rPr kumimoji="1" lang="ko-KR" altLang="en-US" sz="1500" b="1" dirty="0" smtClean="0">
                  <a:latin typeface="+mj-ea"/>
                </a:rPr>
                <a:t>건축물의 체계적</a:t>
              </a:r>
              <a:r>
                <a:rPr kumimoji="1" lang="ko-KR" altLang="en-US" sz="1500" b="1" dirty="0">
                  <a:latin typeface="+mj-ea"/>
                </a:rPr>
                <a:t> </a:t>
              </a:r>
              <a:r>
                <a:rPr kumimoji="1" lang="ko-KR" altLang="en-US" sz="1500" b="1" dirty="0" smtClean="0">
                  <a:latin typeface="+mj-ea"/>
                </a:rPr>
                <a:t>〮 계획적 </a:t>
              </a:r>
              <a:r>
                <a:rPr kumimoji="1" lang="ko-KR" altLang="en-US" sz="1500" b="1" dirty="0" err="1" smtClean="0">
                  <a:latin typeface="+mj-ea"/>
                </a:rPr>
                <a:t>입지유도</a:t>
              </a:r>
              <a:endParaRPr kumimoji="1" lang="en-US" altLang="ko-KR" sz="1500" b="1" dirty="0" smtClean="0">
                <a:latin typeface="+mj-ea"/>
              </a:endParaRPr>
            </a:p>
            <a:p>
              <a:r>
                <a:rPr kumimoji="1" lang="en-US" altLang="ko-KR" sz="1500" b="1" dirty="0" smtClean="0">
                  <a:latin typeface="+mj-ea"/>
                </a:rPr>
                <a:t>  - </a:t>
              </a:r>
              <a:r>
                <a:rPr kumimoji="1" lang="ko-KR" altLang="en-US" sz="1500" b="1" dirty="0" smtClean="0">
                  <a:latin typeface="+mj-ea"/>
                </a:rPr>
                <a:t>기존 </a:t>
              </a:r>
              <a:r>
                <a:rPr kumimoji="1" lang="en-US" altLang="ko-KR" sz="1500" b="1" dirty="0" smtClean="0">
                  <a:latin typeface="+mj-ea"/>
                </a:rPr>
                <a:t>1〮2</a:t>
              </a:r>
              <a:r>
                <a:rPr kumimoji="1" lang="ko-KR" altLang="en-US" sz="1500" b="1" dirty="0" smtClean="0">
                  <a:latin typeface="+mj-ea"/>
                </a:rPr>
                <a:t>차 성장관리계획에서 제기된 민원과 문제점 해소</a:t>
              </a:r>
              <a:endParaRPr kumimoji="1" lang="en-US" altLang="ko-KR" sz="1500" b="1" dirty="0" smtClean="0">
                <a:latin typeface="+mj-ea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kumimoji="1" lang="ko-KR" altLang="en-US" sz="1500" b="1" dirty="0" smtClean="0">
                  <a:latin typeface="+mj-ea"/>
                </a:rPr>
                <a:t>추진계획</a:t>
              </a:r>
              <a:endParaRPr kumimoji="1" lang="en-US" altLang="ko-KR" sz="1500" b="1" dirty="0" smtClean="0">
                <a:latin typeface="+mj-ea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kumimoji="1" lang="en-US" altLang="ko-KR" sz="1500" b="1" dirty="0" smtClean="0">
                <a:latin typeface="+mj-ea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kumimoji="1" lang="en-US" altLang="ko-KR" sz="1500" b="1" dirty="0" smtClean="0">
                <a:latin typeface="+mj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334779" y="1508964"/>
            <a:ext cx="6876000" cy="63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비도시지역의 특성 및 </a:t>
            </a:r>
            <a:r>
              <a:rPr kumimoji="0"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개발여건을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 고려한 계획적인 개발 유도</a:t>
            </a:r>
            <a:endParaRPr kumimoji="0" lang="en-US" altLang="ko-KR" sz="5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토지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지역의 특성에 부합한 합리적인 규제 및 관리방안 마련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9" name="표 28"/>
          <p:cNvGraphicFramePr>
            <a:graphicFrameLocks noGrp="1"/>
          </p:cNvGraphicFramePr>
          <p:nvPr>
            <p:extLst/>
          </p:nvPr>
        </p:nvGraphicFramePr>
        <p:xfrm>
          <a:off x="683567" y="4207814"/>
          <a:ext cx="7200802" cy="660695"/>
        </p:xfrm>
        <a:graphic>
          <a:graphicData uri="http://schemas.openxmlformats.org/drawingml/2006/table">
            <a:tbl>
              <a:tblPr/>
              <a:tblGrid>
                <a:gridCol w="119143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29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6613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8439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3237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28439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516768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284394">
                  <a:extLst>
                    <a:ext uri="{9D8B030D-6E8A-4147-A177-3AD203B41FA5}">
                      <a16:colId xmlns="" xmlns:a16="http://schemas.microsoft.com/office/drawing/2014/main" val="2306621652"/>
                    </a:ext>
                  </a:extLst>
                </a:gridCol>
                <a:gridCol w="947977">
                  <a:extLst>
                    <a:ext uri="{9D8B030D-6E8A-4147-A177-3AD203B41FA5}">
                      <a16:colId xmlns="" xmlns:a16="http://schemas.microsoft.com/office/drawing/2014/main" val="3866187734"/>
                    </a:ext>
                  </a:extLst>
                </a:gridCol>
              </a:tblGrid>
              <a:tr h="30636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용역 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착수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⇒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주민의견청취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⇒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의회의견청취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⇒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도시계획위원회 심의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⇒</a:t>
                      </a:r>
                      <a:endParaRPr lang="ko-KR" altLang="en-US" sz="2400" kern="0" spc="0" dirty="0" smtClean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결정고시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4170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2021.6.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2022.10.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2022.11.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2022.11.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2022.12.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휴먼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90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통일동산지구 활성화 방안 수립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3761214"/>
            <a:chOff x="251520" y="1131590"/>
            <a:chExt cx="8280920" cy="412163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통일동산 지구단위계획 재정비 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34328" y="1749855"/>
              <a:ext cx="8064896" cy="3503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400" b="1" dirty="0" smtClean="0">
                  <a:latin typeface="+mn-ea"/>
                </a:rPr>
                <a:t>규모 </a:t>
              </a:r>
              <a:r>
                <a:rPr kumimoji="1" lang="en-US" altLang="ko-KR" sz="1400" b="1" dirty="0" smtClean="0">
                  <a:latin typeface="+mn-ea"/>
                </a:rPr>
                <a:t>: </a:t>
              </a:r>
              <a:r>
                <a:rPr kumimoji="1" lang="ko-KR" altLang="en-US" sz="1400" b="1" dirty="0" err="1" smtClean="0">
                  <a:latin typeface="+mn-ea"/>
                </a:rPr>
                <a:t>탄현면</a:t>
              </a:r>
              <a:r>
                <a:rPr kumimoji="1" lang="ko-KR" altLang="en-US" sz="1400" b="1" dirty="0" smtClean="0">
                  <a:latin typeface="+mn-ea"/>
                </a:rPr>
                <a:t> </a:t>
              </a:r>
              <a:r>
                <a:rPr kumimoji="1" lang="ko-KR" altLang="en-US" sz="1400" b="1" dirty="0" err="1" smtClean="0">
                  <a:latin typeface="+mn-ea"/>
                </a:rPr>
                <a:t>법흥리</a:t>
              </a:r>
              <a:r>
                <a:rPr kumimoji="1" lang="en-US" altLang="ko-KR" sz="1400" b="1" dirty="0" smtClean="0">
                  <a:latin typeface="+mn-ea"/>
                </a:rPr>
                <a:t>, </a:t>
              </a:r>
              <a:r>
                <a:rPr kumimoji="1" lang="ko-KR" altLang="en-US" sz="1400" b="1" dirty="0" err="1" smtClean="0">
                  <a:latin typeface="+mn-ea"/>
                </a:rPr>
                <a:t>성동리</a:t>
              </a:r>
              <a:r>
                <a:rPr kumimoji="1" lang="ko-KR" altLang="en-US" sz="1400" b="1" dirty="0" smtClean="0">
                  <a:latin typeface="+mn-ea"/>
                </a:rPr>
                <a:t> 일원 </a:t>
              </a:r>
              <a:r>
                <a:rPr kumimoji="1" lang="en-US" altLang="ko-KR" sz="1400" b="1" dirty="0" smtClean="0">
                  <a:latin typeface="+mn-ea"/>
                </a:rPr>
                <a:t>/ 1,356</a:t>
              </a:r>
              <a:r>
                <a:rPr kumimoji="1" lang="ko-KR" altLang="en-US" sz="1400" b="1" dirty="0" smtClean="0">
                  <a:latin typeface="+mn-ea"/>
                </a:rPr>
                <a:t>천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㎡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(41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만평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   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 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          </a:t>
              </a:r>
              <a:r>
                <a:rPr lang="en-US" altLang="ko-KR" sz="105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* </a:t>
              </a:r>
              <a:r>
                <a:rPr lang="ko-KR" altLang="en-US" sz="105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통일동산 전체면적 </a:t>
              </a:r>
              <a:r>
                <a:rPr lang="en-US" altLang="ko-KR" sz="105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5,537</a:t>
              </a:r>
              <a:r>
                <a:rPr lang="ko-KR" altLang="en-US" sz="105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천㎡</a:t>
              </a:r>
              <a:r>
                <a:rPr lang="en-US" altLang="ko-KR" sz="105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(168</a:t>
              </a:r>
              <a:r>
                <a:rPr lang="ko-KR" altLang="en-US" sz="105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만평</a:t>
              </a:r>
              <a:r>
                <a:rPr lang="en-US" altLang="ko-KR" sz="105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 </a:t>
              </a: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기간 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: 2022. 2. ~ 2022. 12.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 주요내용</a:t>
              </a:r>
              <a:endPara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3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 </a:t>
              </a:r>
              <a:r>
                <a:rPr lang="en-US" altLang="ko-KR" sz="13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 - </a:t>
              </a:r>
              <a:r>
                <a:rPr lang="ko-KR" altLang="en-US" sz="13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숙박시설 부지 개발 활성화를 위한 최소 분할 면적 검토</a:t>
              </a:r>
              <a:endPara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3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 </a:t>
              </a:r>
              <a:r>
                <a:rPr lang="en-US" altLang="ko-KR" sz="13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 - </a:t>
              </a:r>
              <a:r>
                <a:rPr lang="ko-KR" altLang="en-US" sz="13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미개발지</a:t>
              </a:r>
              <a:r>
                <a:rPr lang="ko-KR" altLang="en-US" sz="13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 </a:t>
              </a:r>
              <a:r>
                <a:rPr lang="ko-KR" altLang="en-US" sz="13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허용용도</a:t>
              </a:r>
              <a:r>
                <a:rPr lang="ko-KR" altLang="en-US" sz="13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 변경 검토</a:t>
              </a:r>
              <a:endPara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3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 </a:t>
              </a:r>
              <a:r>
                <a:rPr lang="en-US" altLang="ko-KR" sz="13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 - </a:t>
              </a:r>
              <a:r>
                <a:rPr lang="ko-KR" altLang="en-US" sz="13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주변여건 변화에 맞춘 기반시설 정비  </a:t>
              </a:r>
              <a:endPara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lang="ko-KR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</a:rPr>
                <a:t>추진상황 및 계획</a:t>
              </a:r>
              <a:endPara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endPara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endParaRPr>
            </a:p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endPara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755576" y="4258587"/>
            <a:ext cx="936104" cy="590867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 smtClean="0">
                <a:solidFill>
                  <a:schemeClr val="tx1"/>
                </a:solidFill>
              </a:rPr>
              <a:t>용역착수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100" b="1" dirty="0" smtClean="0">
                <a:solidFill>
                  <a:schemeClr val="tx1"/>
                </a:solidFill>
              </a:rPr>
              <a:t>(`22.2.)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3366084" y="4248379"/>
            <a:ext cx="1477468" cy="590867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 smtClean="0">
                <a:solidFill>
                  <a:schemeClr val="tx1"/>
                </a:solidFill>
              </a:rPr>
              <a:t>착수보고회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및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주민설문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및 의견수렴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100" b="1" dirty="0" smtClean="0">
                <a:solidFill>
                  <a:schemeClr val="tx1"/>
                </a:solidFill>
              </a:rPr>
              <a:t>(`22.3.~6.)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907704" y="4247535"/>
            <a:ext cx="1222718" cy="590867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관련부서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기관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사전협의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100" b="1" dirty="0" smtClean="0">
                <a:solidFill>
                  <a:schemeClr val="tx1"/>
                </a:solidFill>
              </a:rPr>
              <a:t>(`22.2.)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5081760" y="4247535"/>
            <a:ext cx="1509990" cy="590867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관련부서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기관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협의 및 주민열람공고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100" b="1" dirty="0" smtClean="0">
                <a:solidFill>
                  <a:schemeClr val="tx1"/>
                </a:solidFill>
              </a:rPr>
              <a:t>(`22.9.~10.)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6829958" y="4247534"/>
            <a:ext cx="1680046" cy="590867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도시건축 공동위원회 심의 및 고시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100" b="1" dirty="0" smtClean="0">
                <a:solidFill>
                  <a:schemeClr val="tx1"/>
                </a:solidFill>
              </a:rPr>
              <a:t>(`22.11.~12.)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/>
          <a:srcRect l="69158" t="22266" r="15589" b="16399"/>
          <a:stretch/>
        </p:blipFill>
        <p:spPr>
          <a:xfrm>
            <a:off x="5796136" y="1674976"/>
            <a:ext cx="2703088" cy="242925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06068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62162" y="1001010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1.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금촌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도시재생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뉴딜사업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도시재생과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393625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주요계획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179525"/>
            <a:chOff x="251520" y="1131590"/>
            <a:chExt cx="8280920" cy="129255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❙</a:t>
              </a:r>
              <a:r>
                <a:rPr kumimoji="0" lang="ko-KR" altLang="en-US" sz="20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평화누리</a:t>
              </a: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첫 동네</a:t>
              </a:r>
              <a:r>
                <a:rPr kumimoji="0" lang="en-US" altLang="ko-KR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함께 만드는 새 </a:t>
              </a:r>
              <a:r>
                <a:rPr kumimoji="0" lang="ko-KR" altLang="en-US" sz="20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금촌</a:t>
              </a: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보행로 환경개선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1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거점시설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조성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1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주민역량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강화 등 도시재생 </a:t>
              </a:r>
              <a:r>
                <a:rPr kumimoji="1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뉴딜사업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추진으로</a:t>
              </a:r>
              <a:endPara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금촌으로의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인구 유입을 유도하여 원도심 활성화</a:t>
              </a:r>
              <a:endPara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67543" y="2787774"/>
            <a:ext cx="3888433" cy="2050333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사업개요  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  치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금촌동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319-3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번지 일원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     간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2022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~ 2025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(4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년간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 업 비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15,019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        (</a:t>
            </a:r>
            <a:r>
              <a:rPr kumimoji="0" lang="ko-KR" alt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7,200  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도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1,440 </a:t>
            </a:r>
            <a:r>
              <a:rPr kumimoji="0" lang="en-US" altLang="ko-KR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시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5,579  </a:t>
            </a:r>
            <a:r>
              <a:rPr kumimoji="0" lang="ko-KR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기금</a:t>
            </a:r>
            <a:r>
              <a:rPr kumimoji="0" lang="en-US" altLang="ko-KR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800)</a:t>
            </a:r>
          </a:p>
          <a:p>
            <a:pPr marL="285750" marR="0" lvl="0" indent="-28575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22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(1</a:t>
            </a:r>
            <a:r>
              <a:rPr kumimoji="0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년차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주요 추진 사업</a:t>
            </a:r>
            <a:endParaRPr kumimoji="0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거점시설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조성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골목상권컨설팅센터 등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개소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285750" marR="0" lvl="0" indent="-28575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금촌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도시재생 현장지원센터 개소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명동공원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DMZ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야생화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복합쉼터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설계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주민역량강화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교육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도시재생대학 등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endParaRPr kumimoji="0" lang="en-US" altLang="ko-KR" sz="1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5712" y="2796333"/>
            <a:ext cx="4064292" cy="2041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52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62162" y="1001010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금정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22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길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광장조성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사업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도시재생과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393625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주요계획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179525"/>
            <a:chOff x="251520" y="1131590"/>
            <a:chExt cx="8280920" cy="129255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❙</a:t>
              </a: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도시재생사업 연계 통한 소통의 광장 마련</a:t>
              </a: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금촌동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금정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22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길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금촌동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65-15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번지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일원을 </a:t>
              </a:r>
              <a:r>
                <a:rPr kumimoji="1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주민쉼터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1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플리마켓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1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야외공연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등</a:t>
              </a:r>
              <a:endPara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다용도의 광장으로 조성하여 커뮤니티 공간 마련</a:t>
              </a:r>
              <a:endPara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67543" y="2787774"/>
            <a:ext cx="3888433" cy="2050333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사업개요  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  치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금촌동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65-15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번지 일원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     간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2021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~ 2022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(2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년간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 업 비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9,000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100)</a:t>
            </a:r>
            <a:endParaRPr kumimoji="0" lang="en-US" altLang="ko-KR" sz="105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추진현황 및 </a:t>
            </a:r>
            <a:r>
              <a:rPr kumimoji="0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향후계획</a:t>
            </a:r>
            <a:endParaRPr kumimoji="0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‘21. 3.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사업계획 수립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토지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건물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지장물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매수 및 보상금 지급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약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80%)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토지 매수 지연으로 도시계획시설 결정 검토</a:t>
            </a:r>
            <a:endParaRPr kumimoji="0" lang="en-US" altLang="ko-KR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도시계획시설 결정에 따른 사업계획 변경</a:t>
            </a:r>
            <a:endParaRPr kumimoji="0" lang="en-US" altLang="ko-KR" sz="1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4047" y="2787774"/>
            <a:ext cx="4118393" cy="205033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234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7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3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특수상황지역개발사업 발굴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도시재생과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2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2022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년도 추진중인 사업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321350" y="3113587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신규사업 추진절차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1296877" y="3632710"/>
            <a:ext cx="6456462" cy="1216431"/>
            <a:chOff x="1683367" y="4869160"/>
            <a:chExt cx="6905139" cy="1298839"/>
          </a:xfrm>
        </p:grpSpPr>
        <p:sp>
          <p:nvSpPr>
            <p:cNvPr id="20" name="직사각형 19"/>
            <p:cNvSpPr/>
            <p:nvPr/>
          </p:nvSpPr>
          <p:spPr>
            <a:xfrm>
              <a:off x="1691680" y="4869160"/>
              <a:ext cx="1152128" cy="504056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사업공모</a:t>
              </a:r>
              <a:endParaRPr kumimoji="1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05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행안부</a:t>
              </a: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3131840" y="4869160"/>
              <a:ext cx="1152128" cy="504056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계획수립 </a:t>
              </a:r>
              <a:endParaRPr kumimoji="1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및 신청</a:t>
              </a:r>
              <a:endParaRPr kumimoji="1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05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지차체</a:t>
              </a: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567180" y="4869160"/>
              <a:ext cx="1152128" cy="504056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</a:t>
              </a:r>
              <a:r>
                <a:rPr kumimoji="1" lang="ko-KR" altLang="en-US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차 심사</a:t>
              </a:r>
              <a:endParaRPr kumimoji="1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05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행안부</a:t>
              </a: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6004531" y="4869160"/>
              <a:ext cx="1152128" cy="504056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</a:t>
              </a:r>
              <a:r>
                <a:rPr kumimoji="1" lang="ko-KR" altLang="en-US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차</a:t>
              </a: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심사</a:t>
              </a:r>
              <a:endParaRPr kumimoji="1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05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행안부</a:t>
              </a: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7436378" y="4869160"/>
              <a:ext cx="1152128" cy="504056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발표</a:t>
              </a:r>
              <a:endParaRPr kumimoji="1" lang="en-US" altLang="ko-KR" sz="10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1" lang="ko-KR" altLang="en-US" sz="105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행안부</a:t>
              </a:r>
              <a:r>
                <a:rPr kumimoji="1" lang="en-US" altLang="ko-KR" sz="105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1683367" y="5412086"/>
              <a:ext cx="1152128" cy="753218"/>
            </a:xfrm>
            <a:prstGeom prst="rect">
              <a:avLst/>
            </a:prstGeom>
            <a:noFill/>
            <a:ln>
              <a:solidFill>
                <a:schemeClr val="accent6">
                  <a:alpha val="5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선정지침 수립 및 공모</a:t>
              </a:r>
              <a:endParaRPr kumimoji="1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(3</a:t>
              </a: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3127020" y="5411972"/>
              <a:ext cx="1152128" cy="753218"/>
            </a:xfrm>
            <a:prstGeom prst="rect">
              <a:avLst/>
            </a:prstGeom>
            <a:noFill/>
            <a:ln>
              <a:solidFill>
                <a:schemeClr val="accent6">
                  <a:alpha val="5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신규사업 제출</a:t>
              </a:r>
              <a:endParaRPr kumimoji="1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(4</a:t>
              </a: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4564371" y="5414781"/>
              <a:ext cx="1152128" cy="753218"/>
            </a:xfrm>
            <a:prstGeom prst="rect">
              <a:avLst/>
            </a:prstGeom>
            <a:noFill/>
            <a:ln>
              <a:solidFill>
                <a:schemeClr val="accent6">
                  <a:alpha val="5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심사 및 </a:t>
              </a:r>
              <a:endParaRPr kumimoji="1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현장점검</a:t>
              </a:r>
              <a:endParaRPr kumimoji="1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(5~6</a:t>
              </a: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6004531" y="5414781"/>
              <a:ext cx="1152128" cy="753218"/>
            </a:xfrm>
            <a:prstGeom prst="rect">
              <a:avLst/>
            </a:prstGeom>
            <a:noFill/>
            <a:ln>
              <a:solidFill>
                <a:schemeClr val="accent6">
                  <a:alpha val="5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위원회심사</a:t>
              </a:r>
              <a:endParaRPr kumimoji="1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(7</a:t>
              </a: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7436378" y="5414781"/>
              <a:ext cx="1152128" cy="753218"/>
            </a:xfrm>
            <a:prstGeom prst="rect">
              <a:avLst/>
            </a:prstGeom>
            <a:noFill/>
            <a:ln>
              <a:solidFill>
                <a:schemeClr val="accent6">
                  <a:alpha val="5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신규사업</a:t>
              </a:r>
              <a:endParaRPr kumimoji="1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대상지 선정</a:t>
              </a:r>
              <a:endParaRPr kumimoji="1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(8</a:t>
              </a:r>
              <a:r>
                <a:rPr kumimoji="1" lang="ko-KR" altLang="en-US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1" lang="en-US" altLang="ko-KR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1" lang="ko-KR" alt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aphicFrame>
        <p:nvGraphicFramePr>
          <p:cNvPr id="35" name="표 34"/>
          <p:cNvGraphicFramePr>
            <a:graphicFrameLocks noGrp="1"/>
          </p:cNvGraphicFramePr>
          <p:nvPr>
            <p:extLst/>
          </p:nvPr>
        </p:nvGraphicFramePr>
        <p:xfrm>
          <a:off x="1280444" y="1621260"/>
          <a:ext cx="6497739" cy="1382538"/>
        </p:xfrm>
        <a:graphic>
          <a:graphicData uri="http://schemas.openxmlformats.org/drawingml/2006/table">
            <a:tbl>
              <a:tblPr/>
              <a:tblGrid>
                <a:gridCol w="88197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60119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6578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8300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65783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2304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선정년도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사업명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총사업비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예산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사업기간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04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15,473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1,172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04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2017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용주골 창조문화밸리 프로젝트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10,400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-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2017~2022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04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2020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이등병 마을 편지길 조성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4,073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934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2020-2022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04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2020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파주 밤고지 평화생태마을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특성화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2020-2022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042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2021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눈 내리는 초리골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500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225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2021-2023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2279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4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법원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대능</a:t>
            </a:r>
            <a:r>
              <a:rPr kumimoji="0" lang="en-US" altLang="ko-KR" sz="20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·</a:t>
            </a: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파주 연풍 </a:t>
            </a:r>
            <a:r>
              <a:rPr kumimoji="0" lang="ko-KR" altLang="en-US" sz="2000" b="0" i="0" u="none" strike="noStrike" kern="1200" cap="none" spc="-15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새뜰마을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도시재생과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469177"/>
            <a:chOff x="251520" y="1131590"/>
            <a:chExt cx="8280920" cy="1609961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❙</a:t>
              </a:r>
              <a:r>
                <a:rPr kumimoji="0" lang="ko-KR" altLang="en-US" sz="2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주민스스로 참여하여 함께 만들어가는 도시재생</a:t>
              </a:r>
              <a:r>
                <a:rPr kumimoji="0" lang="en-US" altLang="ko-KR" sz="2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20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새뜰마을</a:t>
              </a: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87332" cy="10895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목표</a:t>
              </a:r>
              <a:endPara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- </a:t>
              </a:r>
              <a:r>
                <a:rPr kumimoji="0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낙후된 주거환경을 물리적</a:t>
              </a:r>
              <a:r>
                <a:rPr kumimoji="0" lang="en-US" altLang="ko-KR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사회</a:t>
              </a:r>
              <a:r>
                <a:rPr kumimoji="0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itchFamily="50" charset="-127"/>
                  <a:ea typeface="맑은 고딕" panose="020B0503020000020004" pitchFamily="50" charset="-127"/>
                  <a:cs typeface="+mn-cs"/>
                </a:rPr>
                <a:t>·</a:t>
              </a:r>
              <a:r>
                <a:rPr kumimoji="0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itchFamily="50" charset="-127"/>
                  <a:ea typeface="맑은 고딕" panose="020B0503020000020004" pitchFamily="50" charset="-127"/>
                  <a:cs typeface="+mn-cs"/>
                </a:rPr>
                <a:t>경제분야 모두 종합적으로 지원하여 주민들의 기본적인</a:t>
              </a:r>
              <a:endPara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itchFamily="50" charset="-127"/>
                  <a:ea typeface="맑은 고딕" panose="020B0503020000020004" pitchFamily="50" charset="-127"/>
                  <a:cs typeface="+mn-cs"/>
                </a:rPr>
                <a:t>  </a:t>
              </a:r>
              <a:r>
                <a:rPr kumimoji="0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itchFamily="50" charset="-127"/>
                  <a:ea typeface="맑은 고딕" panose="020B0503020000020004" pitchFamily="50" charset="-127"/>
                  <a:cs typeface="+mn-cs"/>
                </a:rPr>
                <a:t>삶의 수준을 보장  </a:t>
              </a:r>
              <a:endPara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2857592"/>
            <a:ext cx="8064896" cy="2009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주요계획</a:t>
            </a:r>
            <a:endParaRPr kumimoji="1" lang="en-US" altLang="ko-KR" sz="16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1" lang="en-US" altLang="ko-KR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1" lang="en-US" altLang="ko-KR" sz="16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1" lang="en-US" altLang="ko-KR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6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6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316593" y="3121420"/>
            <a:ext cx="4141762" cy="1745508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법원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대능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새뜰마을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치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법원읍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대능리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93-8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일원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   간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2019 ~ 2022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사업비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: 4,663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  (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3,124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402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937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자체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200)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주요사업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□ </a:t>
            </a:r>
            <a:r>
              <a:rPr kumimoji="0" lang="ko-KR" altLang="en-US" sz="10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공폐가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철거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커뮤니티센터 및 쉼터 조성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□ 안전 및 범죄예방시설 정비 등</a:t>
            </a: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4565064" y="3121420"/>
            <a:ext cx="3967375" cy="1745507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파주 연풍 새뜰마을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위   </a:t>
            </a: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치 </a:t>
            </a:r>
            <a:r>
              <a:rPr kumimoji="0" lang="en-US" altLang="ko-KR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파주읍 연풍리 </a:t>
            </a:r>
            <a:r>
              <a:rPr kumimoji="0" lang="en-US" altLang="ko-KR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299-5</a:t>
            </a: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일원</a:t>
            </a:r>
            <a:endParaRPr kumimoji="0" lang="en-US" altLang="ko-KR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기   간 </a:t>
            </a:r>
            <a:r>
              <a:rPr kumimoji="0" lang="en-US" altLang="ko-KR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: 2020 ~ 2023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사업비</a:t>
            </a:r>
            <a:r>
              <a:rPr kumimoji="0" lang="en-US" altLang="ko-KR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: 3,730</a:t>
            </a: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백만원</a:t>
            </a:r>
            <a:endParaRPr kumimoji="0" lang="en-US" altLang="ko-KR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          </a:t>
            </a:r>
            <a:r>
              <a:rPr kumimoji="0" lang="en-US" altLang="ko-KR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국</a:t>
            </a:r>
            <a:r>
              <a:rPr kumimoji="0" lang="en-US" altLang="ko-KR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2,401 </a:t>
            </a: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도</a:t>
            </a:r>
            <a:r>
              <a:rPr kumimoji="0" lang="en-US" altLang="ko-KR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307 </a:t>
            </a: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시</a:t>
            </a:r>
            <a:r>
              <a:rPr kumimoji="0" lang="en-US" altLang="ko-KR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722 </a:t>
            </a: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자체</a:t>
            </a:r>
            <a:r>
              <a:rPr kumimoji="0" lang="en-US" altLang="ko-KR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300</a:t>
            </a:r>
            <a:r>
              <a:rPr kumimoji="0" lang="en-US" altLang="ko-KR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)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주요사업</a:t>
            </a:r>
            <a:endParaRPr kumimoji="0" lang="en-US" altLang="ko-KR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□ 공폐가 철거</a:t>
            </a:r>
            <a:r>
              <a:rPr kumimoji="0" lang="en-US" altLang="ko-KR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주차장 및 </a:t>
            </a: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쉼터 조성</a:t>
            </a:r>
            <a:endParaRPr kumimoji="0" lang="en-US" altLang="ko-KR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□ </a:t>
            </a:r>
            <a:r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보행로 개선 등</a:t>
            </a:r>
            <a:endParaRPr kumimoji="0" lang="en-US" altLang="ko-KR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0" name="_x615477344" descr="EMB00003aa00ef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31589" y="3133743"/>
            <a:ext cx="1526765" cy="1733184"/>
          </a:xfrm>
          <a:prstGeom prst="rect">
            <a:avLst/>
          </a:prstGeom>
          <a:noFill/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18498" y="3133743"/>
            <a:ext cx="1494586" cy="173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58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9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5.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도시재생예비사업 추진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331660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도시재생과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1995686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❙사업개요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864094"/>
            <a:chOff x="251520" y="1131590"/>
            <a:chExt cx="8280920" cy="946896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❙</a:t>
              </a:r>
              <a:r>
                <a:rPr kumimoji="0" lang="ko-KR" altLang="en-US" sz="20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사업목표</a:t>
              </a: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1"/>
              <a:ext cx="8064896" cy="4264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지역문제해결을 위한 사업 기획과 소규모 점 단위 재생사업 추진</a:t>
              </a:r>
              <a:endPara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316593" y="2392355"/>
            <a:ext cx="3930367" cy="2444381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t"/>
          <a:lstStyle/>
          <a:p>
            <a:pPr marL="285750" marR="0" lvl="0" indent="-28575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0" lang="en-US" altLang="ko-KR" sz="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위   치 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문산읍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문산리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93-8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번지 일원</a:t>
            </a:r>
            <a:endParaRPr kumimoji="1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   간 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2022. 1. ~ 12.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 업 비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200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50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15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35)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주요사업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거점공간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조성 및 주민역량강화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마을디자인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/>
            </a:r>
            <a:b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</a:b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사업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공동체 협동조합</a:t>
            </a:r>
            <a:endParaRPr kumimoji="1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4318966" y="2392355"/>
            <a:ext cx="4213473" cy="2444381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t"/>
          <a:lstStyle/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7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위   치 </a:t>
            </a:r>
            <a:r>
              <a: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법원읍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대능리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87-6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번지 일원</a:t>
            </a:r>
            <a:endParaRPr kumimoji="1" lang="en-US" altLang="ko-KR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기   간 </a:t>
            </a:r>
            <a:r>
              <a: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: 2022. 1. ~ 12.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사 업 비 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336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백만원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국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50 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도 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15 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시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35)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주요사업</a:t>
            </a:r>
            <a:endParaRPr kumimoji="0" lang="en-US" altLang="ko-KR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사임당 집수리학교 지원단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골목상권 실험실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, </a:t>
            </a:r>
            <a:b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  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골목길 재생사업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마을회복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프로그램</a:t>
            </a:r>
            <a:endParaRPr kumimoji="1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대각선 방향의 모서리가 둥근 사각형 19"/>
          <p:cNvSpPr/>
          <p:nvPr/>
        </p:nvSpPr>
        <p:spPr bwMode="auto">
          <a:xfrm>
            <a:off x="395536" y="2429725"/>
            <a:ext cx="3786199" cy="322671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문산 도시재생예비사업</a:t>
            </a:r>
            <a:endParaRPr kumimoji="0" lang="ko-KR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3" name="대각선 방향의 모서리가 둥근 사각형 22"/>
          <p:cNvSpPr/>
          <p:nvPr/>
        </p:nvSpPr>
        <p:spPr bwMode="auto">
          <a:xfrm>
            <a:off x="4375302" y="2428001"/>
            <a:ext cx="4063276" cy="324395"/>
          </a:xfrm>
          <a:prstGeom prst="round2DiagRect">
            <a:avLst/>
          </a:prstGeom>
          <a:solidFill>
            <a:schemeClr val="accent6">
              <a:lumMod val="60000"/>
              <a:lumOff val="40000"/>
              <a:alpha val="3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법원 도시재생예비사업</a:t>
            </a:r>
            <a:endParaRPr kumimoji="0" lang="ko-KR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319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378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10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3" y="699543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6. 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살고 싶은 파주를 만드는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시민중심 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마을살리기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1" y="2796274"/>
            <a:ext cx="6768752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도시재생과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29084" y="1131592"/>
            <a:ext cx="826035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주민주도형 마을살리기 추진현황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3"/>
            <a:ext cx="1027970" cy="459868"/>
          </a:xfrm>
          <a:prstGeom prst="rect">
            <a:avLst/>
          </a:prstGeom>
        </p:spPr>
      </p:pic>
      <p:sp>
        <p:nvSpPr>
          <p:cNvPr id="19" name="모서리가 둥근 직사각형 18"/>
          <p:cNvSpPr/>
          <p:nvPr/>
        </p:nvSpPr>
        <p:spPr>
          <a:xfrm>
            <a:off x="229084" y="2737913"/>
            <a:ext cx="826035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마을살리기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공모사업 추진방향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790</a:t>
            </a:r>
            <a:r>
              <a:rPr kumimoji="0" lang="ko-KR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백만원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편성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(5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 유형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445108" y="3184073"/>
            <a:ext cx="8044326" cy="1663785"/>
            <a:chOff x="1966287" y="830827"/>
            <a:chExt cx="7629066" cy="1871309"/>
          </a:xfrm>
        </p:grpSpPr>
        <p:sp>
          <p:nvSpPr>
            <p:cNvPr id="14" name="육각형 67"/>
            <p:cNvSpPr/>
            <p:nvPr/>
          </p:nvSpPr>
          <p:spPr>
            <a:xfrm>
              <a:off x="2098018" y="1008203"/>
              <a:ext cx="1296000" cy="1296000"/>
            </a:xfrm>
            <a:prstGeom prst="round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0" name="육각형 67"/>
            <p:cNvSpPr/>
            <p:nvPr/>
          </p:nvSpPr>
          <p:spPr>
            <a:xfrm>
              <a:off x="3615419" y="1008203"/>
              <a:ext cx="1296000" cy="1296000"/>
            </a:xfrm>
            <a:prstGeom prst="round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3" name="육각형 67"/>
            <p:cNvSpPr/>
            <p:nvPr/>
          </p:nvSpPr>
          <p:spPr>
            <a:xfrm>
              <a:off x="6650221" y="1008203"/>
              <a:ext cx="1296000" cy="1296000"/>
            </a:xfrm>
            <a:prstGeom prst="roundRect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5" name="육각형 67"/>
            <p:cNvSpPr/>
            <p:nvPr/>
          </p:nvSpPr>
          <p:spPr>
            <a:xfrm>
              <a:off x="5132820" y="1008203"/>
              <a:ext cx="1296000" cy="1296000"/>
            </a:xfrm>
            <a:prstGeom prst="roundRect">
              <a:avLst/>
            </a:prstGeom>
            <a:blipFill dpi="0"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6" name="육각형 67"/>
            <p:cNvSpPr/>
            <p:nvPr/>
          </p:nvSpPr>
          <p:spPr>
            <a:xfrm>
              <a:off x="8167622" y="1008203"/>
              <a:ext cx="1296000" cy="1296000"/>
            </a:xfrm>
            <a:prstGeom prst="roundRect">
              <a:avLst/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17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2098018" y="2431947"/>
              <a:ext cx="1296000" cy="270189"/>
            </a:xfrm>
            <a:prstGeom prst="roundRect">
              <a:avLst>
                <a:gd name="adj" fmla="val 50000"/>
              </a:avLst>
            </a:prstGeom>
            <a:solidFill>
              <a:srgbClr val="52677C"/>
            </a:solidFill>
            <a:ln w="254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9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청년창작형</a:t>
              </a:r>
              <a:endPara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3615419" y="2431946"/>
              <a:ext cx="1296000" cy="270189"/>
            </a:xfrm>
            <a:prstGeom prst="roundRect">
              <a:avLst>
                <a:gd name="adj" fmla="val 50000"/>
              </a:avLst>
            </a:prstGeom>
            <a:solidFill>
              <a:srgbClr val="52677C"/>
            </a:solidFill>
            <a:ln w="254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9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농촌소득창출형</a:t>
              </a:r>
              <a:endPara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9" name="모서리가 둥근 직사각형 28"/>
            <p:cNvSpPr/>
            <p:nvPr/>
          </p:nvSpPr>
          <p:spPr>
            <a:xfrm>
              <a:off x="5132820" y="2431947"/>
              <a:ext cx="1296000" cy="270189"/>
            </a:xfrm>
            <a:prstGeom prst="roundRect">
              <a:avLst>
                <a:gd name="adj" fmla="val 50000"/>
              </a:avLst>
            </a:prstGeom>
            <a:solidFill>
              <a:srgbClr val="52677C"/>
            </a:solidFill>
            <a:ln w="254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9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정주환경개선형</a:t>
              </a:r>
              <a:endPara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6677138" y="2431946"/>
              <a:ext cx="1296000" cy="270189"/>
            </a:xfrm>
            <a:prstGeom prst="roundRect">
              <a:avLst>
                <a:gd name="adj" fmla="val 50000"/>
              </a:avLst>
            </a:prstGeom>
            <a:solidFill>
              <a:srgbClr val="52677C"/>
            </a:solidFill>
            <a:ln w="254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9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문화자원보존형</a:t>
              </a:r>
              <a:endPara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1" name="모서리가 둥근 직사각형 30"/>
            <p:cNvSpPr/>
            <p:nvPr/>
          </p:nvSpPr>
          <p:spPr>
            <a:xfrm>
              <a:off x="8167622" y="2431946"/>
              <a:ext cx="1296000" cy="270189"/>
            </a:xfrm>
            <a:prstGeom prst="roundRect">
              <a:avLst>
                <a:gd name="adj" fmla="val 50000"/>
              </a:avLst>
            </a:prstGeom>
            <a:solidFill>
              <a:srgbClr val="52677C"/>
            </a:solidFill>
            <a:ln w="254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9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생태자원관광형</a:t>
              </a:r>
              <a:endParaRPr kumimoji="0" lang="ko-KR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2" name="자유형 31"/>
            <p:cNvSpPr/>
            <p:nvPr/>
          </p:nvSpPr>
          <p:spPr>
            <a:xfrm>
              <a:off x="1966287" y="833412"/>
              <a:ext cx="1559462" cy="1055425"/>
            </a:xfrm>
            <a:custGeom>
              <a:avLst/>
              <a:gdLst>
                <a:gd name="connsiteX0" fmla="*/ 259915 w 1559462"/>
                <a:gd name="connsiteY0" fmla="*/ 0 h 1055425"/>
                <a:gd name="connsiteX1" fmla="*/ 1299547 w 1559462"/>
                <a:gd name="connsiteY1" fmla="*/ 0 h 1055425"/>
                <a:gd name="connsiteX2" fmla="*/ 1559462 w 1559462"/>
                <a:gd name="connsiteY2" fmla="*/ 259915 h 1055425"/>
                <a:gd name="connsiteX3" fmla="*/ 1559462 w 1559462"/>
                <a:gd name="connsiteY3" fmla="*/ 777252 h 1055425"/>
                <a:gd name="connsiteX4" fmla="*/ 1559446 w 1559462"/>
                <a:gd name="connsiteY4" fmla="*/ 777252 h 1055425"/>
                <a:gd name="connsiteX5" fmla="*/ 1559446 w 1559462"/>
                <a:gd name="connsiteY5" fmla="*/ 1055425 h 1055425"/>
                <a:gd name="connsiteX6" fmla="*/ 1517401 w 1559462"/>
                <a:gd name="connsiteY6" fmla="*/ 1055425 h 1055425"/>
                <a:gd name="connsiteX7" fmla="*/ 1517401 w 1559462"/>
                <a:gd name="connsiteY7" fmla="*/ 637193 h 1055425"/>
                <a:gd name="connsiteX8" fmla="*/ 1517417 w 1559462"/>
                <a:gd name="connsiteY8" fmla="*/ 637193 h 1055425"/>
                <a:gd name="connsiteX9" fmla="*/ 1517417 w 1559462"/>
                <a:gd name="connsiteY9" fmla="*/ 296787 h 1055425"/>
                <a:gd name="connsiteX10" fmla="*/ 1271517 w 1559462"/>
                <a:gd name="connsiteY10" fmla="*/ 50887 h 1055425"/>
                <a:gd name="connsiteX11" fmla="*/ 287944 w 1559462"/>
                <a:gd name="connsiteY11" fmla="*/ 50887 h 1055425"/>
                <a:gd name="connsiteX12" fmla="*/ 42044 w 1559462"/>
                <a:gd name="connsiteY12" fmla="*/ 296787 h 1055425"/>
                <a:gd name="connsiteX13" fmla="*/ 42044 w 1559462"/>
                <a:gd name="connsiteY13" fmla="*/ 777252 h 1055425"/>
                <a:gd name="connsiteX14" fmla="*/ 0 w 1559462"/>
                <a:gd name="connsiteY14" fmla="*/ 777252 h 1055425"/>
                <a:gd name="connsiteX15" fmla="*/ 0 w 1559462"/>
                <a:gd name="connsiteY15" fmla="*/ 259915 h 1055425"/>
                <a:gd name="connsiteX16" fmla="*/ 259915 w 1559462"/>
                <a:gd name="connsiteY16" fmla="*/ 0 h 1055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559462" h="1055425">
                  <a:moveTo>
                    <a:pt x="259915" y="0"/>
                  </a:moveTo>
                  <a:lnTo>
                    <a:pt x="1299547" y="0"/>
                  </a:lnTo>
                  <a:cubicBezTo>
                    <a:pt x="1443094" y="0"/>
                    <a:pt x="1559462" y="116368"/>
                    <a:pt x="1559462" y="259915"/>
                  </a:cubicBezTo>
                  <a:lnTo>
                    <a:pt x="1559462" y="777252"/>
                  </a:lnTo>
                  <a:lnTo>
                    <a:pt x="1559446" y="777252"/>
                  </a:lnTo>
                  <a:lnTo>
                    <a:pt x="1559446" y="1055425"/>
                  </a:lnTo>
                  <a:lnTo>
                    <a:pt x="1517401" y="1055425"/>
                  </a:lnTo>
                  <a:lnTo>
                    <a:pt x="1517401" y="637193"/>
                  </a:lnTo>
                  <a:lnTo>
                    <a:pt x="1517417" y="637193"/>
                  </a:lnTo>
                  <a:lnTo>
                    <a:pt x="1517417" y="296787"/>
                  </a:lnTo>
                  <a:cubicBezTo>
                    <a:pt x="1517417" y="160980"/>
                    <a:pt x="1407325" y="50887"/>
                    <a:pt x="1271517" y="50887"/>
                  </a:cubicBezTo>
                  <a:lnTo>
                    <a:pt x="287944" y="50887"/>
                  </a:lnTo>
                  <a:cubicBezTo>
                    <a:pt x="152137" y="50887"/>
                    <a:pt x="42044" y="160980"/>
                    <a:pt x="42044" y="296787"/>
                  </a:cubicBezTo>
                  <a:lnTo>
                    <a:pt x="42044" y="777252"/>
                  </a:lnTo>
                  <a:lnTo>
                    <a:pt x="0" y="777252"/>
                  </a:lnTo>
                  <a:lnTo>
                    <a:pt x="0" y="259915"/>
                  </a:lnTo>
                  <a:cubicBezTo>
                    <a:pt x="0" y="116368"/>
                    <a:pt x="116368" y="0"/>
                    <a:pt x="259915" y="0"/>
                  </a:cubicBezTo>
                  <a:close/>
                </a:path>
              </a:pathLst>
            </a:custGeom>
            <a:solidFill>
              <a:schemeClr val="tx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3" name="자유형 32"/>
            <p:cNvSpPr/>
            <p:nvPr/>
          </p:nvSpPr>
          <p:spPr>
            <a:xfrm flipV="1">
              <a:off x="3484514" y="1405833"/>
              <a:ext cx="1557810" cy="1055425"/>
            </a:xfrm>
            <a:custGeom>
              <a:avLst/>
              <a:gdLst>
                <a:gd name="connsiteX0" fmla="*/ 259915 w 1559462"/>
                <a:gd name="connsiteY0" fmla="*/ 0 h 1055425"/>
                <a:gd name="connsiteX1" fmla="*/ 1299547 w 1559462"/>
                <a:gd name="connsiteY1" fmla="*/ 0 h 1055425"/>
                <a:gd name="connsiteX2" fmla="*/ 1559462 w 1559462"/>
                <a:gd name="connsiteY2" fmla="*/ 259915 h 1055425"/>
                <a:gd name="connsiteX3" fmla="*/ 1559462 w 1559462"/>
                <a:gd name="connsiteY3" fmla="*/ 777252 h 1055425"/>
                <a:gd name="connsiteX4" fmla="*/ 1559446 w 1559462"/>
                <a:gd name="connsiteY4" fmla="*/ 777252 h 1055425"/>
                <a:gd name="connsiteX5" fmla="*/ 1559446 w 1559462"/>
                <a:gd name="connsiteY5" fmla="*/ 1055425 h 1055425"/>
                <a:gd name="connsiteX6" fmla="*/ 1517401 w 1559462"/>
                <a:gd name="connsiteY6" fmla="*/ 1055425 h 1055425"/>
                <a:gd name="connsiteX7" fmla="*/ 1517401 w 1559462"/>
                <a:gd name="connsiteY7" fmla="*/ 637193 h 1055425"/>
                <a:gd name="connsiteX8" fmla="*/ 1517417 w 1559462"/>
                <a:gd name="connsiteY8" fmla="*/ 637193 h 1055425"/>
                <a:gd name="connsiteX9" fmla="*/ 1517417 w 1559462"/>
                <a:gd name="connsiteY9" fmla="*/ 296787 h 1055425"/>
                <a:gd name="connsiteX10" fmla="*/ 1271517 w 1559462"/>
                <a:gd name="connsiteY10" fmla="*/ 50887 h 1055425"/>
                <a:gd name="connsiteX11" fmla="*/ 287944 w 1559462"/>
                <a:gd name="connsiteY11" fmla="*/ 50887 h 1055425"/>
                <a:gd name="connsiteX12" fmla="*/ 42044 w 1559462"/>
                <a:gd name="connsiteY12" fmla="*/ 296787 h 1055425"/>
                <a:gd name="connsiteX13" fmla="*/ 42044 w 1559462"/>
                <a:gd name="connsiteY13" fmla="*/ 777252 h 1055425"/>
                <a:gd name="connsiteX14" fmla="*/ 0 w 1559462"/>
                <a:gd name="connsiteY14" fmla="*/ 777252 h 1055425"/>
                <a:gd name="connsiteX15" fmla="*/ 0 w 1559462"/>
                <a:gd name="connsiteY15" fmla="*/ 259915 h 1055425"/>
                <a:gd name="connsiteX16" fmla="*/ 259915 w 1559462"/>
                <a:gd name="connsiteY16" fmla="*/ 0 h 1055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559462" h="1055425">
                  <a:moveTo>
                    <a:pt x="259915" y="0"/>
                  </a:moveTo>
                  <a:lnTo>
                    <a:pt x="1299547" y="0"/>
                  </a:lnTo>
                  <a:cubicBezTo>
                    <a:pt x="1443094" y="0"/>
                    <a:pt x="1559462" y="116368"/>
                    <a:pt x="1559462" y="259915"/>
                  </a:cubicBezTo>
                  <a:lnTo>
                    <a:pt x="1559462" y="777252"/>
                  </a:lnTo>
                  <a:lnTo>
                    <a:pt x="1559446" y="777252"/>
                  </a:lnTo>
                  <a:lnTo>
                    <a:pt x="1559446" y="1055425"/>
                  </a:lnTo>
                  <a:lnTo>
                    <a:pt x="1517401" y="1055425"/>
                  </a:lnTo>
                  <a:lnTo>
                    <a:pt x="1517401" y="637193"/>
                  </a:lnTo>
                  <a:lnTo>
                    <a:pt x="1517417" y="637193"/>
                  </a:lnTo>
                  <a:lnTo>
                    <a:pt x="1517417" y="296787"/>
                  </a:lnTo>
                  <a:cubicBezTo>
                    <a:pt x="1517417" y="160980"/>
                    <a:pt x="1407325" y="50887"/>
                    <a:pt x="1271517" y="50887"/>
                  </a:cubicBezTo>
                  <a:lnTo>
                    <a:pt x="287944" y="50887"/>
                  </a:lnTo>
                  <a:cubicBezTo>
                    <a:pt x="152137" y="50887"/>
                    <a:pt x="42044" y="160980"/>
                    <a:pt x="42044" y="296787"/>
                  </a:cubicBezTo>
                  <a:lnTo>
                    <a:pt x="42044" y="777252"/>
                  </a:lnTo>
                  <a:lnTo>
                    <a:pt x="0" y="777252"/>
                  </a:lnTo>
                  <a:lnTo>
                    <a:pt x="0" y="259915"/>
                  </a:lnTo>
                  <a:cubicBezTo>
                    <a:pt x="0" y="116368"/>
                    <a:pt x="116368" y="0"/>
                    <a:pt x="259915" y="0"/>
                  </a:cubicBezTo>
                  <a:close/>
                </a:path>
              </a:pathLst>
            </a:custGeom>
            <a:solidFill>
              <a:schemeClr val="tx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4" name="자유형 33"/>
            <p:cNvSpPr/>
            <p:nvPr/>
          </p:nvSpPr>
          <p:spPr>
            <a:xfrm>
              <a:off x="5001089" y="830827"/>
              <a:ext cx="1559462" cy="1055425"/>
            </a:xfrm>
            <a:custGeom>
              <a:avLst/>
              <a:gdLst>
                <a:gd name="connsiteX0" fmla="*/ 259915 w 1559462"/>
                <a:gd name="connsiteY0" fmla="*/ 0 h 1055425"/>
                <a:gd name="connsiteX1" fmla="*/ 1299547 w 1559462"/>
                <a:gd name="connsiteY1" fmla="*/ 0 h 1055425"/>
                <a:gd name="connsiteX2" fmla="*/ 1559462 w 1559462"/>
                <a:gd name="connsiteY2" fmla="*/ 259915 h 1055425"/>
                <a:gd name="connsiteX3" fmla="*/ 1559462 w 1559462"/>
                <a:gd name="connsiteY3" fmla="*/ 777252 h 1055425"/>
                <a:gd name="connsiteX4" fmla="*/ 1559446 w 1559462"/>
                <a:gd name="connsiteY4" fmla="*/ 777252 h 1055425"/>
                <a:gd name="connsiteX5" fmla="*/ 1559446 w 1559462"/>
                <a:gd name="connsiteY5" fmla="*/ 1055425 h 1055425"/>
                <a:gd name="connsiteX6" fmla="*/ 1517401 w 1559462"/>
                <a:gd name="connsiteY6" fmla="*/ 1055425 h 1055425"/>
                <a:gd name="connsiteX7" fmla="*/ 1517401 w 1559462"/>
                <a:gd name="connsiteY7" fmla="*/ 637193 h 1055425"/>
                <a:gd name="connsiteX8" fmla="*/ 1517417 w 1559462"/>
                <a:gd name="connsiteY8" fmla="*/ 637193 h 1055425"/>
                <a:gd name="connsiteX9" fmla="*/ 1517417 w 1559462"/>
                <a:gd name="connsiteY9" fmla="*/ 296787 h 1055425"/>
                <a:gd name="connsiteX10" fmla="*/ 1271517 w 1559462"/>
                <a:gd name="connsiteY10" fmla="*/ 50887 h 1055425"/>
                <a:gd name="connsiteX11" fmla="*/ 287944 w 1559462"/>
                <a:gd name="connsiteY11" fmla="*/ 50887 h 1055425"/>
                <a:gd name="connsiteX12" fmla="*/ 42044 w 1559462"/>
                <a:gd name="connsiteY12" fmla="*/ 296787 h 1055425"/>
                <a:gd name="connsiteX13" fmla="*/ 42044 w 1559462"/>
                <a:gd name="connsiteY13" fmla="*/ 777252 h 1055425"/>
                <a:gd name="connsiteX14" fmla="*/ 0 w 1559462"/>
                <a:gd name="connsiteY14" fmla="*/ 777252 h 1055425"/>
                <a:gd name="connsiteX15" fmla="*/ 0 w 1559462"/>
                <a:gd name="connsiteY15" fmla="*/ 259915 h 1055425"/>
                <a:gd name="connsiteX16" fmla="*/ 259915 w 1559462"/>
                <a:gd name="connsiteY16" fmla="*/ 0 h 1055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559462" h="1055425">
                  <a:moveTo>
                    <a:pt x="259915" y="0"/>
                  </a:moveTo>
                  <a:lnTo>
                    <a:pt x="1299547" y="0"/>
                  </a:lnTo>
                  <a:cubicBezTo>
                    <a:pt x="1443094" y="0"/>
                    <a:pt x="1559462" y="116368"/>
                    <a:pt x="1559462" y="259915"/>
                  </a:cubicBezTo>
                  <a:lnTo>
                    <a:pt x="1559462" y="777252"/>
                  </a:lnTo>
                  <a:lnTo>
                    <a:pt x="1559446" y="777252"/>
                  </a:lnTo>
                  <a:lnTo>
                    <a:pt x="1559446" y="1055425"/>
                  </a:lnTo>
                  <a:lnTo>
                    <a:pt x="1517401" y="1055425"/>
                  </a:lnTo>
                  <a:lnTo>
                    <a:pt x="1517401" y="637193"/>
                  </a:lnTo>
                  <a:lnTo>
                    <a:pt x="1517417" y="637193"/>
                  </a:lnTo>
                  <a:lnTo>
                    <a:pt x="1517417" y="296787"/>
                  </a:lnTo>
                  <a:cubicBezTo>
                    <a:pt x="1517417" y="160980"/>
                    <a:pt x="1407325" y="50887"/>
                    <a:pt x="1271517" y="50887"/>
                  </a:cubicBezTo>
                  <a:lnTo>
                    <a:pt x="287944" y="50887"/>
                  </a:lnTo>
                  <a:cubicBezTo>
                    <a:pt x="152137" y="50887"/>
                    <a:pt x="42044" y="160980"/>
                    <a:pt x="42044" y="296787"/>
                  </a:cubicBezTo>
                  <a:lnTo>
                    <a:pt x="42044" y="777252"/>
                  </a:lnTo>
                  <a:lnTo>
                    <a:pt x="0" y="777252"/>
                  </a:lnTo>
                  <a:lnTo>
                    <a:pt x="0" y="259915"/>
                  </a:lnTo>
                  <a:cubicBezTo>
                    <a:pt x="0" y="116368"/>
                    <a:pt x="116368" y="0"/>
                    <a:pt x="259915" y="0"/>
                  </a:cubicBezTo>
                  <a:close/>
                </a:path>
              </a:pathLst>
            </a:custGeom>
            <a:solidFill>
              <a:schemeClr val="tx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5" name="자유형 34"/>
            <p:cNvSpPr/>
            <p:nvPr/>
          </p:nvSpPr>
          <p:spPr>
            <a:xfrm flipV="1">
              <a:off x="6519316" y="1392275"/>
              <a:ext cx="1557810" cy="1055425"/>
            </a:xfrm>
            <a:custGeom>
              <a:avLst/>
              <a:gdLst>
                <a:gd name="connsiteX0" fmla="*/ 259915 w 1559462"/>
                <a:gd name="connsiteY0" fmla="*/ 0 h 1055425"/>
                <a:gd name="connsiteX1" fmla="*/ 1299547 w 1559462"/>
                <a:gd name="connsiteY1" fmla="*/ 0 h 1055425"/>
                <a:gd name="connsiteX2" fmla="*/ 1559462 w 1559462"/>
                <a:gd name="connsiteY2" fmla="*/ 259915 h 1055425"/>
                <a:gd name="connsiteX3" fmla="*/ 1559462 w 1559462"/>
                <a:gd name="connsiteY3" fmla="*/ 777252 h 1055425"/>
                <a:gd name="connsiteX4" fmla="*/ 1559446 w 1559462"/>
                <a:gd name="connsiteY4" fmla="*/ 777252 h 1055425"/>
                <a:gd name="connsiteX5" fmla="*/ 1559446 w 1559462"/>
                <a:gd name="connsiteY5" fmla="*/ 1055425 h 1055425"/>
                <a:gd name="connsiteX6" fmla="*/ 1517401 w 1559462"/>
                <a:gd name="connsiteY6" fmla="*/ 1055425 h 1055425"/>
                <a:gd name="connsiteX7" fmla="*/ 1517401 w 1559462"/>
                <a:gd name="connsiteY7" fmla="*/ 637193 h 1055425"/>
                <a:gd name="connsiteX8" fmla="*/ 1517417 w 1559462"/>
                <a:gd name="connsiteY8" fmla="*/ 637193 h 1055425"/>
                <a:gd name="connsiteX9" fmla="*/ 1517417 w 1559462"/>
                <a:gd name="connsiteY9" fmla="*/ 296787 h 1055425"/>
                <a:gd name="connsiteX10" fmla="*/ 1271517 w 1559462"/>
                <a:gd name="connsiteY10" fmla="*/ 50887 h 1055425"/>
                <a:gd name="connsiteX11" fmla="*/ 287944 w 1559462"/>
                <a:gd name="connsiteY11" fmla="*/ 50887 h 1055425"/>
                <a:gd name="connsiteX12" fmla="*/ 42044 w 1559462"/>
                <a:gd name="connsiteY12" fmla="*/ 296787 h 1055425"/>
                <a:gd name="connsiteX13" fmla="*/ 42044 w 1559462"/>
                <a:gd name="connsiteY13" fmla="*/ 777252 h 1055425"/>
                <a:gd name="connsiteX14" fmla="*/ 0 w 1559462"/>
                <a:gd name="connsiteY14" fmla="*/ 777252 h 1055425"/>
                <a:gd name="connsiteX15" fmla="*/ 0 w 1559462"/>
                <a:gd name="connsiteY15" fmla="*/ 259915 h 1055425"/>
                <a:gd name="connsiteX16" fmla="*/ 259915 w 1559462"/>
                <a:gd name="connsiteY16" fmla="*/ 0 h 1055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559462" h="1055425">
                  <a:moveTo>
                    <a:pt x="259915" y="0"/>
                  </a:moveTo>
                  <a:lnTo>
                    <a:pt x="1299547" y="0"/>
                  </a:lnTo>
                  <a:cubicBezTo>
                    <a:pt x="1443094" y="0"/>
                    <a:pt x="1559462" y="116368"/>
                    <a:pt x="1559462" y="259915"/>
                  </a:cubicBezTo>
                  <a:lnTo>
                    <a:pt x="1559462" y="777252"/>
                  </a:lnTo>
                  <a:lnTo>
                    <a:pt x="1559446" y="777252"/>
                  </a:lnTo>
                  <a:lnTo>
                    <a:pt x="1559446" y="1055425"/>
                  </a:lnTo>
                  <a:lnTo>
                    <a:pt x="1517401" y="1055425"/>
                  </a:lnTo>
                  <a:lnTo>
                    <a:pt x="1517401" y="637193"/>
                  </a:lnTo>
                  <a:lnTo>
                    <a:pt x="1517417" y="637193"/>
                  </a:lnTo>
                  <a:lnTo>
                    <a:pt x="1517417" y="296787"/>
                  </a:lnTo>
                  <a:cubicBezTo>
                    <a:pt x="1517417" y="160980"/>
                    <a:pt x="1407325" y="50887"/>
                    <a:pt x="1271517" y="50887"/>
                  </a:cubicBezTo>
                  <a:lnTo>
                    <a:pt x="287944" y="50887"/>
                  </a:lnTo>
                  <a:cubicBezTo>
                    <a:pt x="152137" y="50887"/>
                    <a:pt x="42044" y="160980"/>
                    <a:pt x="42044" y="296787"/>
                  </a:cubicBezTo>
                  <a:lnTo>
                    <a:pt x="42044" y="777252"/>
                  </a:lnTo>
                  <a:lnTo>
                    <a:pt x="0" y="777252"/>
                  </a:lnTo>
                  <a:lnTo>
                    <a:pt x="0" y="259915"/>
                  </a:lnTo>
                  <a:cubicBezTo>
                    <a:pt x="0" y="116368"/>
                    <a:pt x="116368" y="0"/>
                    <a:pt x="259915" y="0"/>
                  </a:cubicBezTo>
                  <a:close/>
                </a:path>
              </a:pathLst>
            </a:custGeom>
            <a:solidFill>
              <a:schemeClr val="tx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6" name="자유형 35"/>
            <p:cNvSpPr/>
            <p:nvPr/>
          </p:nvSpPr>
          <p:spPr>
            <a:xfrm>
              <a:off x="8035891" y="839268"/>
              <a:ext cx="1559462" cy="1055425"/>
            </a:xfrm>
            <a:custGeom>
              <a:avLst/>
              <a:gdLst>
                <a:gd name="connsiteX0" fmla="*/ 259915 w 1559462"/>
                <a:gd name="connsiteY0" fmla="*/ 0 h 1055425"/>
                <a:gd name="connsiteX1" fmla="*/ 1299547 w 1559462"/>
                <a:gd name="connsiteY1" fmla="*/ 0 h 1055425"/>
                <a:gd name="connsiteX2" fmla="*/ 1559462 w 1559462"/>
                <a:gd name="connsiteY2" fmla="*/ 259915 h 1055425"/>
                <a:gd name="connsiteX3" fmla="*/ 1559462 w 1559462"/>
                <a:gd name="connsiteY3" fmla="*/ 777252 h 1055425"/>
                <a:gd name="connsiteX4" fmla="*/ 1559446 w 1559462"/>
                <a:gd name="connsiteY4" fmla="*/ 777252 h 1055425"/>
                <a:gd name="connsiteX5" fmla="*/ 1559446 w 1559462"/>
                <a:gd name="connsiteY5" fmla="*/ 1055425 h 1055425"/>
                <a:gd name="connsiteX6" fmla="*/ 1517401 w 1559462"/>
                <a:gd name="connsiteY6" fmla="*/ 1055425 h 1055425"/>
                <a:gd name="connsiteX7" fmla="*/ 1517401 w 1559462"/>
                <a:gd name="connsiteY7" fmla="*/ 637193 h 1055425"/>
                <a:gd name="connsiteX8" fmla="*/ 1517417 w 1559462"/>
                <a:gd name="connsiteY8" fmla="*/ 637193 h 1055425"/>
                <a:gd name="connsiteX9" fmla="*/ 1517417 w 1559462"/>
                <a:gd name="connsiteY9" fmla="*/ 296787 h 1055425"/>
                <a:gd name="connsiteX10" fmla="*/ 1271517 w 1559462"/>
                <a:gd name="connsiteY10" fmla="*/ 50887 h 1055425"/>
                <a:gd name="connsiteX11" fmla="*/ 287944 w 1559462"/>
                <a:gd name="connsiteY11" fmla="*/ 50887 h 1055425"/>
                <a:gd name="connsiteX12" fmla="*/ 42044 w 1559462"/>
                <a:gd name="connsiteY12" fmla="*/ 296787 h 1055425"/>
                <a:gd name="connsiteX13" fmla="*/ 42044 w 1559462"/>
                <a:gd name="connsiteY13" fmla="*/ 777252 h 1055425"/>
                <a:gd name="connsiteX14" fmla="*/ 0 w 1559462"/>
                <a:gd name="connsiteY14" fmla="*/ 777252 h 1055425"/>
                <a:gd name="connsiteX15" fmla="*/ 0 w 1559462"/>
                <a:gd name="connsiteY15" fmla="*/ 259915 h 1055425"/>
                <a:gd name="connsiteX16" fmla="*/ 259915 w 1559462"/>
                <a:gd name="connsiteY16" fmla="*/ 0 h 1055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559462" h="1055425">
                  <a:moveTo>
                    <a:pt x="259915" y="0"/>
                  </a:moveTo>
                  <a:lnTo>
                    <a:pt x="1299547" y="0"/>
                  </a:lnTo>
                  <a:cubicBezTo>
                    <a:pt x="1443094" y="0"/>
                    <a:pt x="1559462" y="116368"/>
                    <a:pt x="1559462" y="259915"/>
                  </a:cubicBezTo>
                  <a:lnTo>
                    <a:pt x="1559462" y="777252"/>
                  </a:lnTo>
                  <a:lnTo>
                    <a:pt x="1559446" y="777252"/>
                  </a:lnTo>
                  <a:lnTo>
                    <a:pt x="1559446" y="1055425"/>
                  </a:lnTo>
                  <a:lnTo>
                    <a:pt x="1517401" y="1055425"/>
                  </a:lnTo>
                  <a:lnTo>
                    <a:pt x="1517401" y="637193"/>
                  </a:lnTo>
                  <a:lnTo>
                    <a:pt x="1517417" y="637193"/>
                  </a:lnTo>
                  <a:lnTo>
                    <a:pt x="1517417" y="296787"/>
                  </a:lnTo>
                  <a:cubicBezTo>
                    <a:pt x="1517417" y="160980"/>
                    <a:pt x="1407325" y="50887"/>
                    <a:pt x="1271517" y="50887"/>
                  </a:cubicBezTo>
                  <a:lnTo>
                    <a:pt x="287944" y="50887"/>
                  </a:lnTo>
                  <a:cubicBezTo>
                    <a:pt x="152137" y="50887"/>
                    <a:pt x="42044" y="160980"/>
                    <a:pt x="42044" y="296787"/>
                  </a:cubicBezTo>
                  <a:lnTo>
                    <a:pt x="42044" y="777252"/>
                  </a:lnTo>
                  <a:lnTo>
                    <a:pt x="0" y="777252"/>
                  </a:lnTo>
                  <a:lnTo>
                    <a:pt x="0" y="259915"/>
                  </a:lnTo>
                  <a:cubicBezTo>
                    <a:pt x="0" y="116368"/>
                    <a:pt x="116368" y="0"/>
                    <a:pt x="259915" y="0"/>
                  </a:cubicBezTo>
                  <a:close/>
                </a:path>
              </a:pathLst>
            </a:custGeom>
            <a:solidFill>
              <a:schemeClr val="tx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aphicFrame>
        <p:nvGraphicFramePr>
          <p:cNvPr id="38" name="표 37"/>
          <p:cNvGraphicFramePr>
            <a:graphicFrameLocks noGrp="1"/>
          </p:cNvGraphicFramePr>
          <p:nvPr>
            <p:extLst/>
          </p:nvPr>
        </p:nvGraphicFramePr>
        <p:xfrm>
          <a:off x="251521" y="1578328"/>
          <a:ext cx="8237915" cy="1023213"/>
        </p:xfrm>
        <a:graphic>
          <a:graphicData uri="http://schemas.openxmlformats.org/drawingml/2006/table">
            <a:tbl>
              <a:tblPr/>
              <a:tblGrid>
                <a:gridCol w="1647583">
                  <a:extLst>
                    <a:ext uri="{9D8B030D-6E8A-4147-A177-3AD203B41FA5}">
                      <a16:colId xmlns="" xmlns:a16="http://schemas.microsoft.com/office/drawing/2014/main" val="1187661972"/>
                    </a:ext>
                  </a:extLst>
                </a:gridCol>
                <a:gridCol w="1647583">
                  <a:extLst>
                    <a:ext uri="{9D8B030D-6E8A-4147-A177-3AD203B41FA5}">
                      <a16:colId xmlns="" xmlns:a16="http://schemas.microsoft.com/office/drawing/2014/main" val="3848967201"/>
                    </a:ext>
                  </a:extLst>
                </a:gridCol>
                <a:gridCol w="1647583">
                  <a:extLst>
                    <a:ext uri="{9D8B030D-6E8A-4147-A177-3AD203B41FA5}">
                      <a16:colId xmlns="" xmlns:a16="http://schemas.microsoft.com/office/drawing/2014/main" val="3021836181"/>
                    </a:ext>
                  </a:extLst>
                </a:gridCol>
                <a:gridCol w="1647583">
                  <a:extLst>
                    <a:ext uri="{9D8B030D-6E8A-4147-A177-3AD203B41FA5}">
                      <a16:colId xmlns="" xmlns:a16="http://schemas.microsoft.com/office/drawing/2014/main" val="2972470887"/>
                    </a:ext>
                  </a:extLst>
                </a:gridCol>
                <a:gridCol w="1647583">
                  <a:extLst>
                    <a:ext uri="{9D8B030D-6E8A-4147-A177-3AD203B41FA5}">
                      <a16:colId xmlns="" xmlns:a16="http://schemas.microsoft.com/office/drawing/2014/main" val="1165533373"/>
                    </a:ext>
                  </a:extLst>
                </a:gridCol>
              </a:tblGrid>
              <a:tr h="272635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사업연도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67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본청예산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67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선정건수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67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smtClean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지원예산</a:t>
                      </a:r>
                      <a:r>
                        <a:rPr lang="en-US" altLang="ko-KR" sz="900" b="1" kern="0" spc="0" smtClean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1" kern="0" spc="0" smtClean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단위</a:t>
                      </a:r>
                      <a:r>
                        <a:rPr lang="en-US" altLang="ko-KR" sz="900" b="1" kern="0" spc="0" smtClean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900" b="1" kern="0" spc="0" smtClean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백만원</a:t>
                      </a:r>
                      <a:r>
                        <a:rPr lang="en-US" altLang="ko-KR" sz="900" b="1" kern="0" spc="0" smtClean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677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smtClean="0">
                          <a:solidFill>
                            <a:srgbClr val="FFFF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진행상세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2677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43801802"/>
                  </a:ext>
                </a:extLst>
              </a:tr>
              <a:tr h="264414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1,264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1,073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0" spc="0" smtClean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-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67241380"/>
                  </a:ext>
                </a:extLst>
              </a:tr>
              <a:tr h="24308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790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일반 </a:t>
                      </a:r>
                      <a:r>
                        <a:rPr lang="en-US" altLang="ko-KR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14</a:t>
                      </a:r>
                      <a:r>
                        <a:rPr lang="ko-KR" altLang="en-US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건</a:t>
                      </a:r>
                      <a:r>
                        <a:rPr lang="en-US" altLang="ko-KR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특화 </a:t>
                      </a:r>
                      <a:r>
                        <a:rPr lang="en-US" altLang="ko-KR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4</a:t>
                      </a:r>
                      <a:r>
                        <a:rPr lang="ko-KR" altLang="en-US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건 </a:t>
                      </a:r>
                      <a:endParaRPr lang="en-US" altLang="ko-KR" sz="1400" kern="0" spc="0" smtClean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874515018"/>
                  </a:ext>
                </a:extLst>
              </a:tr>
              <a:tr h="24308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2021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382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283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읍면 </a:t>
                      </a:r>
                      <a:r>
                        <a:rPr lang="en-US" altLang="ko-KR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4</a:t>
                      </a:r>
                      <a:r>
                        <a:rPr lang="ko-KR" altLang="en-US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건</a:t>
                      </a:r>
                      <a:r>
                        <a:rPr lang="en-US" altLang="ko-KR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동 </a:t>
                      </a:r>
                      <a:r>
                        <a:rPr lang="en-US" altLang="ko-KR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8</a:t>
                      </a:r>
                      <a:r>
                        <a:rPr lang="ko-KR" altLang="en-US" sz="1100" kern="0" spc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건</a:t>
                      </a:r>
                      <a:endParaRPr lang="en-US" altLang="ko-KR" sz="14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925641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708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solidFill>
                  <a:prstClr val="black"/>
                </a:solidFill>
                <a:latin typeface="-윤고딕330" pitchFamily="18" charset="-127"/>
                <a:ea typeface="-윤고딕330" pitchFamily="18" charset="-127"/>
              </a:rPr>
              <a:t>11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7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. </a:t>
            </a:r>
            <a:r>
              <a:rPr kumimoji="0" lang="ko-KR" altLang="en-US" sz="2000" b="1" i="0" u="none" strike="noStrike" kern="0" cap="none" spc="-90" normalizeH="0" baseline="0" noProof="0" dirty="0" err="1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사회적경제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〮마을공동체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지원체계 강화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도시재생과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825673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분야별 공모 확대를 통한 공동체 활성화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275606"/>
            <a:ext cx="8280920" cy="1179525"/>
            <a:chOff x="251520" y="1447219"/>
            <a:chExt cx="8280920" cy="129255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447219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HY헤드라인M" panose="02030600000101010101" pitchFamily="18" charset="-127"/>
                  <a:ea typeface="HY헤드라인M" panose="02030600000101010101" pitchFamily="18" charset="-127"/>
                  <a:cs typeface="+mn-cs"/>
                </a:rPr>
                <a:t>❙</a:t>
              </a:r>
              <a:r>
                <a:rPr kumimoji="0" lang="ko-KR" altLang="en-US" sz="18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헤드라인M" panose="02030600000101010101" pitchFamily="18" charset="-127"/>
                  <a:ea typeface="HY헤드라인M" panose="02030600000101010101" pitchFamily="18" charset="-127"/>
                  <a:cs typeface="+mn-cs"/>
                </a:rPr>
                <a:t>사회적가치</a:t>
              </a:r>
              <a:r>
                <a:rPr kumimoji="0" lang="ko-KR" altLang="en-US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헤드라인M" panose="02030600000101010101" pitchFamily="18" charset="-127"/>
                  <a:ea typeface="HY헤드라인M" panose="02030600000101010101" pitchFamily="18" charset="-127"/>
                  <a:cs typeface="+mn-cs"/>
                </a:rPr>
                <a:t> 확산을 위한 사회적경제기업 자립 지원</a:t>
              </a: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967679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일자리창출 및 사업개발 등 재정지원을 통한 자립 기반 마련</a:t>
              </a:r>
              <a:endPara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공모 방식의 재정지원사업 대응을 위한 맞춤형 컨설팅 실시</a:t>
              </a:r>
              <a:endPara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3289640"/>
            <a:ext cx="8064896" cy="1010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지원 공동체 확대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49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개소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(`22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◀ 38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개소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(`21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년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◀ 29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개소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(`20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년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endParaRPr kumimoji="1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마을공동체 지원센터 운영을 통한 신규 공동체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발굴〮육성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성장단계별 맞춤 교육 및 컨설팅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네트워크 활성화 사업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5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권역별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공동체 활동 공간 확보</a:t>
            </a:r>
            <a:endParaRPr kumimoji="1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95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12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8.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파주시 내 재개발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·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재건축 정비사업 추진현황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도시재생과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283718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❙재개발 정비사업 </a:t>
            </a: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: 6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개소</a:t>
            </a: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(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공공지원 </a:t>
            </a: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2, 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일반 </a:t>
            </a: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4)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2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목표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45108" y="1579141"/>
            <a:ext cx="8064896" cy="70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노후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·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불량 건축물을 효율적으로 개량하여 도시환경을 개선하고 주거생활의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질을 높이는데 이바지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endParaRPr kumimoji="1" lang="en-US" altLang="ko-KR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48188" y="2857592"/>
            <a:ext cx="8064896" cy="194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공공지원 민간임대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연계형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정비사업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2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개소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금촌율목지구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금촌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동제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지구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이주 및 철거완료 및 하반기 내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본공사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착공예정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9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※ </a:t>
            </a:r>
            <a:r>
              <a:rPr kumimoji="1" lang="ko-KR" altLang="en-US" sz="9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공공지원 민간임대 </a:t>
            </a:r>
            <a:r>
              <a:rPr kumimoji="1" lang="ko-KR" altLang="en-US" sz="9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연계형</a:t>
            </a:r>
            <a:r>
              <a:rPr kumimoji="1" lang="ko-KR" altLang="en-US" sz="9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정비사업</a:t>
            </a:r>
            <a:endParaRPr kumimoji="1" lang="en-US" altLang="ko-KR" sz="9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   · </a:t>
            </a:r>
            <a:r>
              <a:rPr kumimoji="1" lang="ko-KR" altLang="en-US" sz="9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정비사업에서 발생하는 일반분양 주택을 공공지원민간임대주택으로 임대사업자가 일괄 매수하여 기존 주민에게 시세보다 저렴하게 공급하는 사업</a:t>
            </a:r>
            <a:r>
              <a:rPr kumimoji="1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endParaRPr kumimoji="1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일반 정비사업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4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개소</a:t>
            </a:r>
            <a:endParaRPr kumimoji="1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-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금촌새말지구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문산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3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리지구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이주 진행 중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문산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1-5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구역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사업시행계획인가 고시 후 관리처분계획 수립 중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</a:t>
            </a: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파주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1-3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구역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조합설립인가 후 사업시행계획 수립 중</a:t>
            </a:r>
            <a:endParaRPr kumimoji="1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406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13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Arial" pitchFamily="34" charset="0"/>
              </a:rPr>
              <a:t>8.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파주시 내 재개발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·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재건축 정비사업 추진현황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도시재생과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65651" y="1129590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❙재건축 정비사업 </a:t>
            </a: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: 1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개소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321350" y="1664662"/>
            <a:ext cx="8064896" cy="113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협신주택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재건축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- </a:t>
            </a: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2013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 공사대금 미지급 관련 소송 등으로 인한 공사중지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-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신탁방식으로 사업방식 변경을 통한 자금조달계획 마련 후 사업재개 도모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15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14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9. </a:t>
            </a:r>
            <a:r>
              <a:rPr kumimoji="0" lang="ko-KR" altLang="en-US" sz="2000" b="1" i="0" u="none" strike="noStrike" kern="0" cap="none" spc="-90" normalizeH="0" baseline="0" noProof="0" dirty="0" err="1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공모맞춤형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특성화 시장 육성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도시재생과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393625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❙금촌통일상권 상권진흥사업</a:t>
            </a: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(2020. 6. ~ 2024. 5.) 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179525"/>
            <a:chOff x="251520" y="1131590"/>
            <a:chExt cx="8280920" cy="129255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❙</a:t>
              </a: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전통시장 공모사업 추진을 통한 특성화 시장 육성</a:t>
              </a: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지역별 차별화된 특화사업을 추진하여 경쟁력 있고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지속 </a:t>
              </a:r>
              <a:r>
                <a:rPr kumimoji="1" lang="ko-KR" altLang="en-US" sz="16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발전가능한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전통시장으로 </a:t>
              </a:r>
              <a:endPara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육성하여 지역상권 활성화</a:t>
              </a:r>
              <a:endPara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2784602"/>
            <a:ext cx="8064896" cy="85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사 업 비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4,000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백만원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도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50% /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시 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50%,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연간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1,000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백만원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endParaRPr kumimoji="1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상 반 기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(2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년차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 :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문화로 보행환경 개선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경관조명 조성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문화난장행사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스마트상권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구축 등</a:t>
            </a:r>
            <a:endParaRPr kumimoji="1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하 반 기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(3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년차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 :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사인물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및 경관조명거리 조성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상권환경개선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DMZ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야생화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LED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꽃길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조성 등</a:t>
            </a:r>
            <a:endParaRPr kumimoji="1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20" y="3677119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❙광탄전통시장 문화관광형시장 육성사업</a:t>
            </a:r>
            <a:r>
              <a:rPr kumimoji="0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(2022. 7. ~ 2023. 12.)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45108" y="4107526"/>
            <a:ext cx="8064896" cy="759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</a:t>
            </a:r>
            <a:r>
              <a:rPr kumimoji="1" lang="ko-KR" altLang="en-US" sz="14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업 비 </a:t>
            </a: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1,000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백만원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국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40</a:t>
            </a: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% / 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시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60</a:t>
            </a: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%, 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연간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500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백만원</a:t>
            </a: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r>
              <a:rPr kumimoji="1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endParaRPr kumimoji="1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추진현황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디지털커머스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상인 양성 교육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밀키트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협동조합 생산설비 개선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DT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운영 등</a:t>
            </a:r>
            <a:endParaRPr kumimoji="1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향후계획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라이브커머스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방송 제작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밀키트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개발 및 행사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네이버 </a:t>
            </a:r>
            <a:r>
              <a:rPr kumimoji="1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동네시장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장보기 운영 등</a:t>
            </a:r>
            <a:r>
              <a:rPr kumimoji="1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endParaRPr kumimoji="1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826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6835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민원수요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중심의 인허가 행정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지역발전과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Rectangle 50"/>
          <p:cNvSpPr>
            <a:spLocks noChangeArrowheads="1"/>
          </p:cNvSpPr>
          <p:nvPr/>
        </p:nvSpPr>
        <p:spPr bwMode="auto">
          <a:xfrm>
            <a:off x="321350" y="1294840"/>
            <a:ext cx="3976642" cy="288032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80000" anchor="ctr"/>
          <a:lstStyle/>
          <a:p>
            <a:pPr algn="ctr"/>
            <a:r>
              <a:rPr lang="ko-KR" altLang="en-US" sz="13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개발행위허가 업무개선 간담회 개최</a:t>
            </a:r>
            <a:endParaRPr lang="en-US" altLang="ko-KR" sz="1300" b="1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6" name="Rectangle 5"/>
          <p:cNvSpPr>
            <a:spLocks noChangeArrowheads="1"/>
          </p:cNvSpPr>
          <p:nvPr/>
        </p:nvSpPr>
        <p:spPr bwMode="auto">
          <a:xfrm>
            <a:off x="317185" y="1714837"/>
            <a:ext cx="4000077" cy="3154838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pPr marL="171450" indent="-1714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200" b="1" kern="100" dirty="0" err="1" smtClean="0">
                <a:solidFill>
                  <a:srgbClr val="404040"/>
                </a:solidFill>
                <a:latin typeface="맑은 고딕" panose="020B0503020000020004" pitchFamily="50" charset="-127"/>
              </a:rPr>
              <a:t>시민참여형</a:t>
            </a:r>
            <a:r>
              <a:rPr lang="ko-KR" altLang="en-US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 도시계획심의 운영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(2022. 7. 21. 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시행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)</a:t>
            </a:r>
            <a:endParaRPr lang="en-US" altLang="ko-KR" sz="1100" b="1" kern="100" dirty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대행업체에서 제안설명 및 질의응답</a:t>
            </a:r>
            <a:endParaRPr lang="en-US" altLang="ko-KR" sz="1100" b="1" kern="100" dirty="0" smtClean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marL="171450" indent="-1714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사전 체크리스트 적극활용으로 민원 처리기간 단축</a:t>
            </a:r>
            <a:endParaRPr lang="en-US" altLang="ko-KR" sz="1200" b="1" kern="100" dirty="0" smtClean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marL="171450" indent="-1714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200" b="1" kern="100" dirty="0" err="1" smtClean="0">
                <a:solidFill>
                  <a:srgbClr val="404040"/>
                </a:solidFill>
                <a:latin typeface="맑은 고딕" panose="020B0503020000020004" pitchFamily="50" charset="-127"/>
              </a:rPr>
              <a:t>수허가자</a:t>
            </a:r>
            <a:r>
              <a:rPr lang="ko-KR" altLang="en-US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 개발행위허가지 안전관리 협조요청</a:t>
            </a:r>
            <a:endParaRPr lang="en-US" altLang="ko-KR" sz="1200" b="1" kern="100" dirty="0" smtClean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marL="171450" indent="-1714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200" b="1" kern="100" dirty="0" err="1" smtClean="0">
                <a:solidFill>
                  <a:srgbClr val="404040"/>
                </a:solidFill>
                <a:latin typeface="맑은 고딕" panose="020B0503020000020004" pitchFamily="50" charset="-127"/>
              </a:rPr>
              <a:t>민∙관</a:t>
            </a:r>
            <a:r>
              <a:rPr lang="ko-KR" altLang="en-US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 합동 </a:t>
            </a:r>
            <a:r>
              <a:rPr lang="ko-KR" altLang="en-US" sz="1200" b="1" kern="100" dirty="0" err="1" smtClean="0">
                <a:solidFill>
                  <a:srgbClr val="404040"/>
                </a:solidFill>
                <a:latin typeface="맑은 고딕" panose="020B0503020000020004" pitchFamily="50" charset="-127"/>
              </a:rPr>
              <a:t>청렴협의체</a:t>
            </a:r>
            <a:r>
              <a:rPr lang="ko-KR" altLang="en-US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 구성</a:t>
            </a:r>
            <a:endParaRPr lang="en-US" altLang="ko-KR" sz="1200" b="1" kern="100" dirty="0" smtClean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marL="171450" indent="-1714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endParaRPr lang="en-US" altLang="ko-KR" sz="1200" b="1" kern="100" dirty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marL="171450" indent="-1714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추진실적</a:t>
            </a:r>
            <a:endParaRPr lang="en-US" altLang="ko-KR" sz="1200" b="1" kern="100" dirty="0" smtClean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200" b="1" kern="100" dirty="0">
                <a:solidFill>
                  <a:srgbClr val="40404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일   시 </a:t>
            </a:r>
            <a:r>
              <a:rPr lang="en-US" altLang="ko-KR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: 2022. 5. 19.(</a:t>
            </a:r>
            <a:r>
              <a:rPr lang="ko-KR" altLang="en-US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목</a:t>
            </a:r>
            <a:r>
              <a:rPr lang="en-US" altLang="ko-KR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)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1200" b="1" kern="100" dirty="0">
                <a:solidFill>
                  <a:srgbClr val="40404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참석자 </a:t>
            </a:r>
            <a:r>
              <a:rPr lang="en-US" altLang="ko-KR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200" b="1" kern="100" spc="-15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도시발전국장</a:t>
            </a:r>
            <a:r>
              <a:rPr lang="en-US" altLang="ko-KR" sz="1200" b="1" kern="100" spc="-15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200" b="1" kern="100" spc="-15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파주시 측량업 협의회 관계자 등 </a:t>
            </a:r>
            <a:r>
              <a:rPr lang="en-US" altLang="ko-KR" sz="1200" b="1" kern="100" spc="-15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13</a:t>
            </a:r>
            <a:r>
              <a:rPr lang="ko-KR" altLang="en-US" sz="1200" b="1" kern="100" spc="-15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명</a:t>
            </a:r>
            <a:endParaRPr lang="en-US" altLang="ko-KR" sz="1200" b="1" kern="100" spc="-150" dirty="0" smtClean="0">
              <a:solidFill>
                <a:srgbClr val="40404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9" name="Rectangle 50"/>
          <p:cNvSpPr>
            <a:spLocks noChangeArrowheads="1"/>
          </p:cNvSpPr>
          <p:nvPr/>
        </p:nvSpPr>
        <p:spPr bwMode="auto">
          <a:xfrm>
            <a:off x="4561998" y="1299542"/>
            <a:ext cx="3979790" cy="288032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80000" anchor="ctr"/>
          <a:lstStyle/>
          <a:p>
            <a:pPr algn="ctr"/>
            <a:r>
              <a:rPr lang="ko-KR" altLang="en-US" sz="13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체계적인 </a:t>
            </a:r>
            <a:r>
              <a:rPr lang="ko-KR" altLang="en-US" sz="1300" b="1" dirty="0" err="1" smtClean="0">
                <a:solidFill>
                  <a:schemeClr val="bg1"/>
                </a:solidFill>
                <a:latin typeface="맑은 고딕" panose="020B0503020000020004" pitchFamily="50" charset="-127"/>
              </a:rPr>
              <a:t>허가지</a:t>
            </a:r>
            <a:r>
              <a:rPr lang="ko-KR" altLang="en-US" sz="1300" b="1" dirty="0" smtClean="0">
                <a:solidFill>
                  <a:schemeClr val="bg1"/>
                </a:solidFill>
                <a:latin typeface="맑은 고딕" panose="020B0503020000020004" pitchFamily="50" charset="-127"/>
              </a:rPr>
              <a:t> 안전관리 추진</a:t>
            </a:r>
            <a:endParaRPr lang="en-US" altLang="ko-KR" sz="1300" b="1" dirty="0">
              <a:solidFill>
                <a:schemeClr val="bg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2" name="Rectangle 5"/>
          <p:cNvSpPr>
            <a:spLocks noChangeArrowheads="1"/>
          </p:cNvSpPr>
          <p:nvPr/>
        </p:nvSpPr>
        <p:spPr bwMode="auto">
          <a:xfrm>
            <a:off x="4561998" y="1714837"/>
            <a:ext cx="4000077" cy="3154838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21" tIns="45710" rIns="91421" bIns="45710" numCol="1" anchor="t" anchorCtr="0" compatLnSpc="1">
            <a:prstTxWarp prst="textNoShape">
              <a:avLst/>
            </a:prstTxWarp>
          </a:bodyPr>
          <a:lstStyle/>
          <a:p>
            <a:pPr marL="171450" indent="-1714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200" b="1" kern="100" dirty="0" err="1" smtClean="0">
                <a:solidFill>
                  <a:srgbClr val="404040"/>
                </a:solidFill>
                <a:latin typeface="맑은 고딕" panose="020B0503020000020004" pitchFamily="50" charset="-127"/>
              </a:rPr>
              <a:t>수허가자</a:t>
            </a:r>
            <a:r>
              <a:rPr lang="en-US" altLang="ko-KR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대행업체와의 협업을 통한 </a:t>
            </a:r>
            <a:r>
              <a:rPr lang="ko-KR" altLang="en-US" sz="1200" b="1" kern="100" dirty="0" err="1" smtClean="0">
                <a:solidFill>
                  <a:srgbClr val="404040"/>
                </a:solidFill>
                <a:latin typeface="맑은 고딕" panose="020B0503020000020004" pitchFamily="50" charset="-127"/>
              </a:rPr>
              <a:t>시민만족</a:t>
            </a:r>
            <a:r>
              <a:rPr lang="ko-KR" altLang="en-US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 </a:t>
            </a:r>
            <a:endParaRPr lang="en-US" altLang="ko-KR" sz="1200" b="1" kern="100" dirty="0" smtClean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200" b="1" kern="100" dirty="0">
                <a:solidFill>
                  <a:srgbClr val="40404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  </a:t>
            </a:r>
            <a:r>
              <a:rPr lang="ko-KR" altLang="en-US" sz="1200" b="1" kern="100" dirty="0" err="1" smtClean="0">
                <a:solidFill>
                  <a:srgbClr val="404040"/>
                </a:solidFill>
                <a:latin typeface="맑은 고딕" panose="020B0503020000020004" pitchFamily="50" charset="-127"/>
              </a:rPr>
              <a:t>허가지</a:t>
            </a:r>
            <a:r>
              <a:rPr lang="ko-KR" altLang="en-US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 안전관리 추진</a:t>
            </a:r>
            <a:endParaRPr lang="en-US" altLang="ko-KR" sz="1200" b="1" kern="100" dirty="0" smtClean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marL="171450" indent="-1714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endParaRPr lang="en-US" altLang="ko-KR" sz="400" b="1" kern="100" dirty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marL="171450" indent="-1714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2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추진실적</a:t>
            </a:r>
            <a:endParaRPr lang="en-US" altLang="ko-KR" sz="1200" b="1" kern="100" dirty="0" smtClean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 - 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해빙기 대비 안전점검 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: 3.4.(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금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) ~ 3.31.(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목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)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100" b="1" kern="100" dirty="0">
                <a:solidFill>
                  <a:srgbClr val="40404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우기 대비 안전점검 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: 5. 25.(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수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) ~ 6.30.(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목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)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sz="1100" b="1" kern="100" dirty="0">
                <a:solidFill>
                  <a:srgbClr val="40404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점검대상 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100" b="1" kern="100" dirty="0" err="1" smtClean="0">
                <a:solidFill>
                  <a:srgbClr val="404040"/>
                </a:solidFill>
                <a:latin typeface="맑은 고딕" panose="020B0503020000020004" pitchFamily="50" charset="-127"/>
              </a:rPr>
              <a:t>재해취약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100" b="1" kern="100" dirty="0" err="1" smtClean="0">
                <a:solidFill>
                  <a:srgbClr val="404040"/>
                </a:solidFill>
                <a:latin typeface="맑은 고딕" panose="020B0503020000020004" pitchFamily="50" charset="-127"/>
              </a:rPr>
              <a:t>허가지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30</a:t>
            </a:r>
            <a:r>
              <a:rPr lang="ko-KR" altLang="en-US" sz="1100" b="1" kern="100" dirty="0" err="1" smtClean="0">
                <a:solidFill>
                  <a:srgbClr val="404040"/>
                </a:solidFill>
                <a:latin typeface="맑은 고딕" panose="020B0503020000020004" pitchFamily="50" charset="-127"/>
              </a:rPr>
              <a:t>여곳</a:t>
            </a:r>
            <a:endParaRPr lang="en-US" altLang="ko-KR" sz="1100" b="1" kern="100" dirty="0" smtClean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100" b="1" kern="100" dirty="0">
                <a:solidFill>
                  <a:srgbClr val="40404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점검사항 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굴착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사면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토사유출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배수시설 등</a:t>
            </a:r>
            <a:endParaRPr lang="en-US" altLang="ko-KR" sz="1100" b="1" kern="100" dirty="0" smtClean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marL="171450" indent="-1714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endParaRPr lang="en-US" altLang="ko-KR" sz="400" b="1" kern="100" dirty="0" smtClean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marL="171450" indent="-171450" algn="just" fontAlgn="base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ko-KR" altLang="en-US" sz="1200" b="1" kern="100" dirty="0" err="1" smtClean="0">
                <a:solidFill>
                  <a:srgbClr val="404040"/>
                </a:solidFill>
                <a:latin typeface="맑은 고딕" panose="020B0503020000020004" pitchFamily="50" charset="-127"/>
              </a:rPr>
              <a:t>향후계획</a:t>
            </a:r>
            <a:endParaRPr lang="en-US" altLang="ko-KR" sz="1200" b="1" kern="100" dirty="0" smtClean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100" b="1" kern="100" dirty="0">
                <a:solidFill>
                  <a:srgbClr val="404040"/>
                </a:solidFill>
                <a:latin typeface="맑은 고딕" panose="020B0503020000020004" pitchFamily="50" charset="-127"/>
              </a:rPr>
              <a:t>  </a:t>
            </a:r>
            <a:r>
              <a:rPr lang="en-US" altLang="ko-KR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100" b="1" kern="100" dirty="0" err="1" smtClean="0">
                <a:solidFill>
                  <a:srgbClr val="404040"/>
                </a:solidFill>
                <a:latin typeface="맑은 고딕" panose="020B0503020000020004" pitchFamily="50" charset="-127"/>
              </a:rPr>
              <a:t>수시점검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 및 </a:t>
            </a:r>
            <a:r>
              <a:rPr lang="ko-KR" altLang="en-US" sz="1100" b="1" kern="100" dirty="0" err="1" smtClean="0">
                <a:solidFill>
                  <a:srgbClr val="404040"/>
                </a:solidFill>
                <a:latin typeface="맑은 고딕" panose="020B0503020000020004" pitchFamily="50" charset="-127"/>
              </a:rPr>
              <a:t>신규허가</a:t>
            </a:r>
            <a:r>
              <a:rPr lang="ko-KR" altLang="en-US" sz="1100" b="1" kern="100" dirty="0" smtClean="0">
                <a:solidFill>
                  <a:srgbClr val="404040"/>
                </a:solidFill>
                <a:latin typeface="맑은 고딕" panose="020B0503020000020004" pitchFamily="50" charset="-127"/>
              </a:rPr>
              <a:t> 피해방지 계획 강조</a:t>
            </a:r>
            <a:endParaRPr lang="en-US" altLang="ko-KR" sz="1100" b="1" kern="100" dirty="0" smtClean="0">
              <a:solidFill>
                <a:srgbClr val="404040"/>
              </a:solidFill>
              <a:latin typeface="맑은 고딕" panose="020B0503020000020004" pitchFamily="50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1200" b="1" kern="100" dirty="0">
                <a:solidFill>
                  <a:srgbClr val="404040"/>
                </a:solidFill>
                <a:latin typeface="맑은 고딕" panose="020B0503020000020004" pitchFamily="50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3681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산림재해 없는 안전한 도시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산림농지과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719905"/>
            <a:chOff x="251520" y="1131590"/>
            <a:chExt cx="8280920" cy="788890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산불방지 대책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526129"/>
              <a:ext cx="8064896" cy="3943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산불방지대책본부 운영 </a:t>
              </a:r>
              <a:r>
                <a:rPr kumimoji="1" lang="en-US" altLang="ko-KR" sz="1600" b="1" dirty="0" smtClean="0">
                  <a:latin typeface="+mj-lt"/>
                </a:rPr>
                <a:t>: (</a:t>
              </a:r>
              <a:r>
                <a:rPr kumimoji="1" lang="ko-KR" altLang="en-US" sz="1600" b="1" dirty="0" smtClean="0">
                  <a:latin typeface="+mj-lt"/>
                </a:rPr>
                <a:t>봄철</a:t>
              </a:r>
              <a:r>
                <a:rPr kumimoji="1" lang="en-US" altLang="ko-KR" sz="1600" b="1" dirty="0" smtClean="0">
                  <a:latin typeface="+mj-lt"/>
                </a:rPr>
                <a:t>) 2022. 2. 1. ~ 5. 15. / (</a:t>
              </a:r>
              <a:r>
                <a:rPr kumimoji="1" lang="ko-KR" altLang="en-US" sz="1600" b="1" dirty="0" smtClean="0">
                  <a:latin typeface="+mj-lt"/>
                </a:rPr>
                <a:t>가을철</a:t>
              </a:r>
              <a:r>
                <a:rPr kumimoji="1" lang="en-US" altLang="ko-KR" sz="1600" b="1" dirty="0" smtClean="0">
                  <a:latin typeface="+mj-lt"/>
                </a:rPr>
                <a:t>) 2022. 11. 1. ~ 12. 15.</a:t>
              </a: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25" name="그룹 24"/>
          <p:cNvGrpSpPr/>
          <p:nvPr/>
        </p:nvGrpSpPr>
        <p:grpSpPr>
          <a:xfrm>
            <a:off x="496898" y="3689649"/>
            <a:ext cx="4582824" cy="1114349"/>
            <a:chOff x="3412525" y="4636718"/>
            <a:chExt cx="3923266" cy="1401176"/>
          </a:xfrm>
        </p:grpSpPr>
        <p:grpSp>
          <p:nvGrpSpPr>
            <p:cNvPr id="26" name="그룹 25"/>
            <p:cNvGrpSpPr/>
            <p:nvPr/>
          </p:nvGrpSpPr>
          <p:grpSpPr>
            <a:xfrm>
              <a:off x="3412525" y="4636718"/>
              <a:ext cx="3923266" cy="1401174"/>
              <a:chOff x="3040375" y="2764390"/>
              <a:chExt cx="3267186" cy="821559"/>
            </a:xfrm>
          </p:grpSpPr>
          <p:sp>
            <p:nvSpPr>
              <p:cNvPr id="30" name="대각선 방향의 모서리가 둥근 사각형 29"/>
              <p:cNvSpPr/>
              <p:nvPr/>
            </p:nvSpPr>
            <p:spPr bwMode="auto">
              <a:xfrm>
                <a:off x="3040375" y="2764391"/>
                <a:ext cx="1261939" cy="821558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spcBef>
                    <a:spcPts val="12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농업 부산물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spcBef>
                    <a:spcPts val="12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소각 행위</a:t>
                </a:r>
                <a:endParaRPr kumimoji="0" lang="en-US" altLang="ko-KR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spcBef>
                    <a:spcPts val="120"/>
                  </a:spcBef>
                  <a:spcAft>
                    <a:spcPts val="0"/>
                  </a:spcAft>
                  <a:defRPr/>
                </a:pPr>
                <a:r>
                  <a:rPr kumimoji="0" lang="ko-KR" altLang="en-US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계도</a:t>
                </a:r>
                <a:r>
                  <a:rPr lang="en-US" altLang="ko-KR" sz="1400" dirty="0"/>
                  <a:t>·</a:t>
                </a:r>
                <a:r>
                  <a:rPr kumimoji="0" lang="ko-KR" altLang="en-US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단속</a:t>
                </a:r>
                <a:endParaRPr kumimoji="0" lang="en-US" altLang="ko-KR" sz="14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algn="ctr" latinLnBrk="0">
                  <a:spcBef>
                    <a:spcPts val="120"/>
                  </a:spcBef>
                  <a:spcAft>
                    <a:spcPts val="0"/>
                  </a:spcAft>
                  <a:defRPr/>
                </a:pPr>
                <a:r>
                  <a:rPr kumimoji="0" lang="en-US" altLang="ko-KR" sz="1400" b="1" dirty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SMS </a:t>
                </a: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문자홍보</a:t>
                </a:r>
                <a:endParaRPr kumimoji="0" lang="ko-KR" altLang="en-US" sz="14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1" name="대각선 방향의 모서리가 둥근 사각형 30"/>
              <p:cNvSpPr/>
              <p:nvPr/>
            </p:nvSpPr>
            <p:spPr bwMode="auto">
              <a:xfrm>
                <a:off x="4858783" y="2764390"/>
                <a:ext cx="1448778" cy="389612"/>
              </a:xfrm>
              <a:prstGeom prst="round2DiagRect">
                <a:avLst/>
              </a:prstGeom>
              <a:solidFill>
                <a:schemeClr val="tx2">
                  <a:lumMod val="75000"/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진화헬기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kumimoji="0" lang="ko-KR" altLang="en-US" sz="1400" b="1" dirty="0" err="1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골든타임제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(30</a:t>
                </a:r>
                <a:r>
                  <a:rPr kumimoji="0" lang="ko-KR" altLang="en-US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분</a:t>
                </a:r>
                <a:r>
                  <a:rPr kumimoji="0" lang="en-US" altLang="ko-KR" sz="14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kumimoji="0" lang="en-US" altLang="ko-KR" sz="14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32" name="오른쪽 화살표 31"/>
              <p:cNvSpPr/>
              <p:nvPr/>
            </p:nvSpPr>
            <p:spPr>
              <a:xfrm>
                <a:off x="4477780" y="3100200"/>
                <a:ext cx="227403" cy="147982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9" name="대각선 방향의 모서리가 둥근 사각형 28"/>
            <p:cNvSpPr/>
            <p:nvPr/>
          </p:nvSpPr>
          <p:spPr bwMode="auto">
            <a:xfrm>
              <a:off x="5596086" y="5382979"/>
              <a:ext cx="1739700" cy="654915"/>
            </a:xfrm>
            <a:prstGeom prst="round2DiagRect">
              <a:avLst/>
            </a:prstGeom>
            <a:solidFill>
              <a:schemeClr val="tx2">
                <a:lumMod val="75000"/>
                <a:alpha val="15000"/>
              </a:scheme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ko-KR" altLang="en-US" sz="13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신속한 </a:t>
              </a:r>
              <a:r>
                <a:rPr kumimoji="0" lang="ko-KR" altLang="en-US" sz="1300" b="1" spc="100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현장대응</a:t>
              </a:r>
              <a:r>
                <a:rPr kumimoji="0" lang="ko-KR" altLang="en-US" sz="13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및</a:t>
              </a:r>
              <a:endParaRPr kumimoji="0" lang="en-US" altLang="ko-KR" sz="1300" b="1" spc="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latinLnBrk="0">
                <a:defRPr/>
              </a:pPr>
              <a:r>
                <a:rPr kumimoji="0" lang="ko-KR" altLang="en-US" sz="1300" b="1" spc="100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인접시군</a:t>
              </a:r>
              <a:r>
                <a:rPr kumimoji="0" lang="ko-KR" altLang="en-US" sz="13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협조체계</a:t>
              </a:r>
              <a:endParaRPr kumimoji="0" lang="en-US" altLang="ko-KR" sz="1300" b="1" spc="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latinLnBrk="0">
                <a:defRPr/>
              </a:pPr>
              <a:r>
                <a:rPr kumimoji="0" lang="en-US" altLang="ko-KR" sz="1300" b="1" spc="1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kumimoji="0" lang="ko-KR" altLang="en-US" sz="1300" b="1" spc="100" dirty="0" smtClean="0">
                  <a:solidFill>
                    <a:prstClr val="black"/>
                  </a:solidFill>
                  <a:latin typeface="+mn-ea"/>
                  <a:ea typeface="+mn-ea"/>
                </a:rPr>
                <a:t>고양</a:t>
              </a:r>
              <a:r>
                <a:rPr lang="en-US" altLang="ko-KR" sz="1300" b="1" spc="100" dirty="0">
                  <a:latin typeface="+mn-ea"/>
                  <a:ea typeface="+mn-ea"/>
                </a:rPr>
                <a:t> </a:t>
              </a:r>
              <a:r>
                <a:rPr lang="en-US" altLang="ko-KR" sz="1300" b="1" spc="100" dirty="0" smtClean="0">
                  <a:latin typeface="+mn-ea"/>
                  <a:ea typeface="+mn-ea"/>
                </a:rPr>
                <a:t>·</a:t>
              </a:r>
              <a:r>
                <a:rPr lang="ko-KR" altLang="en-US" sz="1300" b="1" spc="100" dirty="0" smtClean="0">
                  <a:latin typeface="+mn-ea"/>
                  <a:ea typeface="+mn-ea"/>
                </a:rPr>
                <a:t>양주</a:t>
              </a:r>
              <a:r>
                <a:rPr lang="en-US" altLang="ko-KR" sz="1300" b="1" spc="100" dirty="0" smtClean="0">
                  <a:latin typeface="+mn-ea"/>
                  <a:ea typeface="+mn-ea"/>
                </a:rPr>
                <a:t>·</a:t>
              </a:r>
              <a:r>
                <a:rPr lang="ko-KR" altLang="en-US" sz="1300" b="1" spc="100" dirty="0" smtClean="0">
                  <a:latin typeface="+mn-ea"/>
                  <a:ea typeface="+mn-ea"/>
                </a:rPr>
                <a:t>연천</a:t>
              </a:r>
              <a:r>
                <a:rPr lang="en-US" altLang="ko-KR" sz="1300" b="1" spc="100" dirty="0" smtClean="0">
                  <a:latin typeface="+mn-ea"/>
                  <a:ea typeface="+mn-ea"/>
                </a:rPr>
                <a:t>)</a:t>
              </a:r>
              <a:endParaRPr kumimoji="0" lang="en-US" altLang="ko-KR" sz="1300" b="1" spc="1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</p:grpSp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1" r="15710"/>
          <a:stretch/>
        </p:blipFill>
        <p:spPr>
          <a:xfrm>
            <a:off x="5868144" y="3723878"/>
            <a:ext cx="2546537" cy="1126898"/>
          </a:xfrm>
          <a:prstGeom prst="rect">
            <a:avLst/>
          </a:prstGeom>
        </p:spPr>
      </p:pic>
      <p:graphicFrame>
        <p:nvGraphicFramePr>
          <p:cNvPr id="28" name="표 27"/>
          <p:cNvGraphicFramePr>
            <a:graphicFrameLocks noGrp="1"/>
          </p:cNvGraphicFramePr>
          <p:nvPr>
            <p:extLst/>
          </p:nvPr>
        </p:nvGraphicFramePr>
        <p:xfrm>
          <a:off x="528332" y="2092062"/>
          <a:ext cx="7943320" cy="112776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992915">
                  <a:extLst>
                    <a:ext uri="{9D8B030D-6E8A-4147-A177-3AD203B41FA5}">
                      <a16:colId xmlns="" xmlns:a16="http://schemas.microsoft.com/office/drawing/2014/main" val="1337935488"/>
                    </a:ext>
                  </a:extLst>
                </a:gridCol>
                <a:gridCol w="992915">
                  <a:extLst>
                    <a:ext uri="{9D8B030D-6E8A-4147-A177-3AD203B41FA5}">
                      <a16:colId xmlns="" xmlns:a16="http://schemas.microsoft.com/office/drawing/2014/main" val="4161197632"/>
                    </a:ext>
                  </a:extLst>
                </a:gridCol>
                <a:gridCol w="992915">
                  <a:extLst>
                    <a:ext uri="{9D8B030D-6E8A-4147-A177-3AD203B41FA5}">
                      <a16:colId xmlns="" xmlns:a16="http://schemas.microsoft.com/office/drawing/2014/main" val="2647454008"/>
                    </a:ext>
                  </a:extLst>
                </a:gridCol>
                <a:gridCol w="992915">
                  <a:extLst>
                    <a:ext uri="{9D8B030D-6E8A-4147-A177-3AD203B41FA5}">
                      <a16:colId xmlns="" xmlns:a16="http://schemas.microsoft.com/office/drawing/2014/main" val="2233753682"/>
                    </a:ext>
                  </a:extLst>
                </a:gridCol>
                <a:gridCol w="992915">
                  <a:extLst>
                    <a:ext uri="{9D8B030D-6E8A-4147-A177-3AD203B41FA5}">
                      <a16:colId xmlns="" xmlns:a16="http://schemas.microsoft.com/office/drawing/2014/main" val="4095039488"/>
                    </a:ext>
                  </a:extLst>
                </a:gridCol>
                <a:gridCol w="992915">
                  <a:extLst>
                    <a:ext uri="{9D8B030D-6E8A-4147-A177-3AD203B41FA5}">
                      <a16:colId xmlns="" xmlns:a16="http://schemas.microsoft.com/office/drawing/2014/main" val="3566779419"/>
                    </a:ext>
                  </a:extLst>
                </a:gridCol>
                <a:gridCol w="992915">
                  <a:extLst>
                    <a:ext uri="{9D8B030D-6E8A-4147-A177-3AD203B41FA5}">
                      <a16:colId xmlns="" xmlns:a16="http://schemas.microsoft.com/office/drawing/2014/main" val="3907360164"/>
                    </a:ext>
                  </a:extLst>
                </a:gridCol>
                <a:gridCol w="992915">
                  <a:extLst>
                    <a:ext uri="{9D8B030D-6E8A-4147-A177-3AD203B41FA5}">
                      <a16:colId xmlns="" xmlns:a16="http://schemas.microsoft.com/office/drawing/2014/main" val="3717800167"/>
                    </a:ext>
                  </a:extLst>
                </a:gridCol>
              </a:tblGrid>
              <a:tr h="269386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구분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발생건수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/>
                        <a:t>쓰레기소각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/>
                        <a:t>농산물소각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/>
                        <a:t>등산객실화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/>
                        <a:t>성묘객실화</a:t>
                      </a:r>
                      <a:endParaRPr lang="ko-KR" altLang="en-US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기타</a:t>
                      </a:r>
                      <a:endParaRPr lang="en-US" altLang="ko-KR" sz="1200" b="1" dirty="0" smtClean="0"/>
                    </a:p>
                    <a:p>
                      <a:pPr algn="ctr" latinLnBrk="1"/>
                      <a:r>
                        <a:rPr lang="en-US" altLang="ko-KR" sz="1000" b="1" dirty="0" smtClean="0"/>
                        <a:t>(</a:t>
                      </a:r>
                      <a:r>
                        <a:rPr lang="ko-KR" altLang="en-US" sz="1000" b="1" dirty="0" smtClean="0"/>
                        <a:t>건축물</a:t>
                      </a:r>
                      <a:r>
                        <a:rPr lang="en-US" altLang="ko-KR" sz="1000" b="1" dirty="0" smtClean="0"/>
                        <a:t>,</a:t>
                      </a:r>
                    </a:p>
                    <a:p>
                      <a:pPr algn="ctr" latinLnBrk="1"/>
                      <a:r>
                        <a:rPr lang="ko-KR" altLang="en-US" sz="1000" b="1" dirty="0" err="1" smtClean="0"/>
                        <a:t>단뱃불실화</a:t>
                      </a:r>
                      <a:r>
                        <a:rPr lang="ko-KR" altLang="en-US" sz="1000" b="1" dirty="0" smtClean="0"/>
                        <a:t> 등</a:t>
                      </a:r>
                      <a:r>
                        <a:rPr lang="en-US" altLang="ko-KR" sz="1000" b="1" dirty="0" smtClean="0"/>
                        <a:t>)</a:t>
                      </a:r>
                      <a:endParaRPr lang="ko-KR" alt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94155861"/>
                  </a:ext>
                </a:extLst>
              </a:tr>
              <a:tr h="2693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건수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면적</a:t>
                      </a:r>
                      <a:r>
                        <a:rPr lang="en-US" altLang="ko-KR" sz="1200" b="1" dirty="0" smtClean="0">
                          <a:solidFill>
                            <a:schemeClr val="bg1"/>
                          </a:solidFill>
                        </a:rPr>
                        <a:t>(ha)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98096287"/>
                  </a:ext>
                </a:extLst>
              </a:tr>
              <a:tr h="26938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2021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1.76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324199475"/>
                  </a:ext>
                </a:extLst>
              </a:tr>
              <a:tr h="26938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2022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10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0.83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783578488"/>
                  </a:ext>
                </a:extLst>
              </a:tr>
            </a:tbl>
          </a:graphicData>
        </a:graphic>
      </p:graphicFrame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450893" y="1779816"/>
            <a:ext cx="8064896" cy="1890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산불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smtClean="0">
                <a:latin typeface="+mj-lt"/>
              </a:rPr>
              <a:t>신고</a:t>
            </a:r>
            <a:r>
              <a:rPr kumimoji="1" lang="en-US" altLang="ko-KR" sz="1600" b="1" dirty="0" smtClean="0">
                <a:latin typeface="+mj-lt"/>
              </a:rPr>
              <a:t>) </a:t>
            </a:r>
            <a:r>
              <a:rPr kumimoji="1" lang="ko-KR" altLang="en-US" sz="1600" b="1" dirty="0" smtClean="0">
                <a:latin typeface="+mj-lt"/>
              </a:rPr>
              <a:t>현황</a:t>
            </a:r>
            <a:endParaRPr kumimoji="1" lang="en-US" altLang="ko-KR" sz="1600" b="1" dirty="0" smtClean="0">
              <a:latin typeface="+mj-lt"/>
            </a:endParaRPr>
          </a:p>
          <a:p>
            <a:pPr>
              <a:buFont typeface="Wingdings" pitchFamily="2" charset="2"/>
              <a:buChar char="§"/>
            </a:pPr>
            <a:endParaRPr kumimoji="1" lang="en-US" altLang="ko-KR" sz="1600" b="1" dirty="0">
              <a:latin typeface="+mj-lt"/>
            </a:endParaRPr>
          </a:p>
          <a:p>
            <a:pPr>
              <a:buFont typeface="Wingdings" pitchFamily="2" charset="2"/>
              <a:buChar char="§"/>
            </a:pPr>
            <a:endParaRPr kumimoji="1" lang="en-US" altLang="ko-KR" sz="1600" b="1" dirty="0" smtClean="0">
              <a:latin typeface="+mj-lt"/>
            </a:endParaRPr>
          </a:p>
          <a:p>
            <a:pPr>
              <a:buFont typeface="Wingdings" pitchFamily="2" charset="2"/>
              <a:buChar char="§"/>
            </a:pPr>
            <a:endParaRPr kumimoji="1" lang="en-US" altLang="ko-KR" sz="1600" b="1" dirty="0">
              <a:latin typeface="+mj-lt"/>
            </a:endParaRPr>
          </a:p>
          <a:p>
            <a:endParaRPr kumimoji="1" lang="en-US" altLang="ko-KR" sz="1600" b="1" dirty="0">
              <a:latin typeface="+mj-lt"/>
            </a:endParaRPr>
          </a:p>
          <a:p>
            <a:endParaRPr kumimoji="1" lang="en-US" altLang="ko-KR" sz="1600" b="1" dirty="0">
              <a:latin typeface="+mj-lt"/>
            </a:endParaRPr>
          </a:p>
          <a:p>
            <a:pPr marL="285750" indent="-285750">
              <a:buFontTx/>
              <a:buChar char="-"/>
            </a:pPr>
            <a:r>
              <a:rPr kumimoji="1" lang="ko-KR" altLang="en-US" sz="1400" b="1" dirty="0" err="1" smtClean="0">
                <a:latin typeface="+mj-lt"/>
              </a:rPr>
              <a:t>실화자</a:t>
            </a:r>
            <a:r>
              <a:rPr kumimoji="1" lang="ko-KR" altLang="en-US" sz="1400" b="1" dirty="0" smtClean="0">
                <a:latin typeface="+mj-lt"/>
              </a:rPr>
              <a:t> 조치 현황 </a:t>
            </a:r>
            <a:r>
              <a:rPr kumimoji="1" lang="en-US" altLang="ko-KR" sz="1400" b="1" dirty="0" smtClean="0">
                <a:latin typeface="+mj-lt"/>
              </a:rPr>
              <a:t>: </a:t>
            </a:r>
            <a:r>
              <a:rPr kumimoji="1" lang="ko-KR" altLang="en-US" sz="1400" b="1" dirty="0" smtClean="0">
                <a:latin typeface="+mj-lt"/>
              </a:rPr>
              <a:t>검거</a:t>
            </a:r>
            <a:r>
              <a:rPr kumimoji="1" lang="en-US" altLang="ko-KR" sz="1400" b="1" dirty="0" smtClean="0">
                <a:latin typeface="+mj-lt"/>
              </a:rPr>
              <a:t> 9</a:t>
            </a:r>
            <a:r>
              <a:rPr kumimoji="1" lang="ko-KR" altLang="en-US" sz="1400" b="1" dirty="0" smtClean="0">
                <a:latin typeface="+mj-lt"/>
              </a:rPr>
              <a:t>건</a:t>
            </a:r>
            <a:r>
              <a:rPr kumimoji="1" lang="en-US" altLang="ko-KR" sz="1400" b="1" dirty="0" smtClean="0">
                <a:latin typeface="+mj-lt"/>
              </a:rPr>
              <a:t>(</a:t>
            </a:r>
            <a:r>
              <a:rPr kumimoji="1" lang="ko-KR" altLang="en-US" sz="1400" b="1" dirty="0" smtClean="0">
                <a:latin typeface="+mj-lt"/>
              </a:rPr>
              <a:t>사법처리 </a:t>
            </a:r>
            <a:r>
              <a:rPr kumimoji="1" lang="en-US" altLang="ko-KR" sz="1400" b="1" dirty="0" smtClean="0">
                <a:latin typeface="+mj-lt"/>
              </a:rPr>
              <a:t>7</a:t>
            </a:r>
            <a:r>
              <a:rPr kumimoji="1" lang="ko-KR" altLang="en-US" sz="1400" b="1" dirty="0" smtClean="0">
                <a:latin typeface="+mj-lt"/>
              </a:rPr>
              <a:t>건</a:t>
            </a:r>
            <a:r>
              <a:rPr kumimoji="1" lang="en-US" altLang="ko-KR" sz="1400" b="1" dirty="0" smtClean="0">
                <a:latin typeface="+mj-lt"/>
              </a:rPr>
              <a:t>, </a:t>
            </a:r>
            <a:r>
              <a:rPr kumimoji="1" lang="ko-KR" altLang="en-US" sz="1400" b="1" dirty="0" smtClean="0">
                <a:latin typeface="+mj-lt"/>
              </a:rPr>
              <a:t>과태료부과 </a:t>
            </a:r>
            <a:r>
              <a:rPr kumimoji="1" lang="en-US" altLang="ko-KR" sz="1400" b="1" dirty="0" smtClean="0">
                <a:latin typeface="+mj-lt"/>
              </a:rPr>
              <a:t>2</a:t>
            </a:r>
            <a:r>
              <a:rPr kumimoji="1" lang="ko-KR" altLang="en-US" sz="1400" b="1" dirty="0" smtClean="0">
                <a:latin typeface="+mj-lt"/>
              </a:rPr>
              <a:t>건</a:t>
            </a:r>
            <a:r>
              <a:rPr kumimoji="1" lang="en-US" altLang="ko-KR" sz="1400" b="1" dirty="0" smtClean="0">
                <a:latin typeface="+mj-lt"/>
              </a:rPr>
              <a:t>)</a:t>
            </a:r>
          </a:p>
          <a:p>
            <a:endParaRPr kumimoji="1" lang="en-US" altLang="ko-KR" sz="1400" b="1" dirty="0"/>
          </a:p>
          <a:p>
            <a:pPr marL="285750" indent="-285750">
              <a:buFontTx/>
              <a:buChar char="-"/>
            </a:pPr>
            <a:endParaRPr kumimoji="1" lang="en-US" altLang="ko-KR" sz="1400" b="1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8289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17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산림재해 없는 안전한 도시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산림농지과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16" name="그룹 19"/>
          <p:cNvGrpSpPr/>
          <p:nvPr/>
        </p:nvGrpSpPr>
        <p:grpSpPr>
          <a:xfrm>
            <a:off x="251520" y="1131590"/>
            <a:ext cx="8313898" cy="1696762"/>
            <a:chOff x="251520" y="1131590"/>
            <a:chExt cx="8313898" cy="1859355"/>
          </a:xfrm>
        </p:grpSpPr>
        <p:sp>
          <p:nvSpPr>
            <p:cNvPr id="19" name="모서리가 둥근 직사각형 18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err="1" smtClean="0">
                  <a:solidFill>
                    <a:schemeClr val="tx1"/>
                  </a:solidFill>
                  <a:latin typeface="+mn-ea"/>
                </a:rPr>
                <a:t>산림재난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 예방 및 산림병해충 선제적 대응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0" name="Text Box 3"/>
            <p:cNvSpPr txBox="1">
              <a:spLocks noChangeArrowheads="1"/>
            </p:cNvSpPr>
            <p:nvPr/>
          </p:nvSpPr>
          <p:spPr bwMode="auto">
            <a:xfrm>
              <a:off x="500522" y="1824795"/>
              <a:ext cx="8064896" cy="1166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산사태 대책 상황실 운영 </a:t>
              </a:r>
              <a:r>
                <a:rPr kumimoji="1" lang="en-US" altLang="ko-KR" sz="1600" b="1" dirty="0" smtClean="0">
                  <a:latin typeface="+mj-lt"/>
                </a:rPr>
                <a:t>: 2022. 5. 15. ~ 10. 15.</a:t>
              </a:r>
            </a:p>
            <a:p>
              <a:pPr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err="1" smtClean="0">
                  <a:latin typeface="+mj-lt"/>
                </a:rPr>
                <a:t>사방사업</a:t>
              </a:r>
              <a:r>
                <a:rPr kumimoji="1" lang="ko-KR" altLang="en-US" sz="1600" b="1" dirty="0" smtClean="0">
                  <a:latin typeface="+mj-lt"/>
                </a:rPr>
                <a:t> 추진 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smtClean="0">
                  <a:latin typeface="+mj-lt"/>
                </a:rPr>
                <a:t>사방댐 </a:t>
              </a:r>
              <a:r>
                <a:rPr kumimoji="1" lang="en-US" altLang="ko-KR" sz="1600" b="1" dirty="0" smtClean="0">
                  <a:latin typeface="+mj-lt"/>
                </a:rPr>
                <a:t>1</a:t>
              </a:r>
              <a:r>
                <a:rPr kumimoji="1" lang="ko-KR" altLang="en-US" sz="1600" b="1" dirty="0" smtClean="0">
                  <a:latin typeface="+mj-lt"/>
                </a:rPr>
                <a:t>개소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err="1" smtClean="0">
                  <a:latin typeface="+mj-lt"/>
                </a:rPr>
                <a:t>계류보전</a:t>
              </a: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0.4km, </a:t>
              </a:r>
              <a:r>
                <a:rPr kumimoji="1" lang="ko-KR" altLang="en-US" sz="1600" b="1" dirty="0" smtClean="0">
                  <a:latin typeface="+mj-lt"/>
                </a:rPr>
                <a:t>사방댐 준설 </a:t>
              </a:r>
              <a:r>
                <a:rPr kumimoji="1" lang="en-US" altLang="ko-KR" sz="1600" b="1" dirty="0" smtClean="0">
                  <a:latin typeface="+mj-lt"/>
                </a:rPr>
                <a:t>1</a:t>
              </a:r>
              <a:r>
                <a:rPr kumimoji="1" lang="ko-KR" altLang="en-US" sz="1600" b="1" dirty="0" smtClean="0">
                  <a:latin typeface="+mj-lt"/>
                </a:rPr>
                <a:t>개소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산림병해충방제</a:t>
              </a:r>
              <a:endParaRPr kumimoji="1" lang="en-US" altLang="ko-KR" sz="1600" b="1" dirty="0" smtClean="0">
                <a:latin typeface="+mj-lt"/>
              </a:endParaRPr>
            </a:p>
            <a:p>
              <a:r>
                <a:rPr kumimoji="1" lang="en-US" altLang="ko-KR" sz="1400" b="1" dirty="0">
                  <a:latin typeface="+mj-lt"/>
                </a:rPr>
                <a:t> </a:t>
              </a:r>
              <a:r>
                <a:rPr kumimoji="1" lang="en-US" altLang="ko-KR" sz="1400" b="1" dirty="0" smtClean="0">
                  <a:latin typeface="+mj-lt"/>
                </a:rPr>
                <a:t> - </a:t>
              </a:r>
              <a:r>
                <a:rPr kumimoji="1" lang="ko-KR" altLang="en-US" sz="1400" b="1" dirty="0" smtClean="0">
                  <a:latin typeface="+mj-lt"/>
                </a:rPr>
                <a:t>소나무재선충병</a:t>
              </a:r>
              <a:r>
                <a:rPr kumimoji="1" lang="en-US" altLang="ko-KR" sz="1400" b="1" dirty="0" smtClean="0">
                  <a:latin typeface="+mj-lt"/>
                </a:rPr>
                <a:t>(</a:t>
              </a:r>
              <a:r>
                <a:rPr kumimoji="1" lang="ko-KR" altLang="en-US" sz="1400" b="1" dirty="0" smtClean="0">
                  <a:latin typeface="+mj-lt"/>
                </a:rPr>
                <a:t>연중</a:t>
              </a:r>
              <a:r>
                <a:rPr kumimoji="1" lang="en-US" altLang="ko-KR" sz="1400" b="1" dirty="0" smtClean="0">
                  <a:latin typeface="+mj-lt"/>
                </a:rPr>
                <a:t>) : </a:t>
              </a:r>
              <a:r>
                <a:rPr kumimoji="1" lang="ko-KR" altLang="en-US" sz="1400" b="1" dirty="0" smtClean="0">
                  <a:latin typeface="+mj-lt"/>
                </a:rPr>
                <a:t>예방나무주사 </a:t>
              </a:r>
              <a:r>
                <a:rPr kumimoji="1" lang="en-US" altLang="ko-KR" sz="1400" b="1" dirty="0" smtClean="0">
                  <a:latin typeface="+mj-lt"/>
                </a:rPr>
                <a:t>284.9ha, </a:t>
              </a:r>
              <a:r>
                <a:rPr kumimoji="1" lang="ko-KR" altLang="en-US" sz="1400" b="1" dirty="0" err="1" smtClean="0">
                  <a:latin typeface="+mj-lt"/>
                </a:rPr>
                <a:t>지상방제</a:t>
              </a:r>
              <a:r>
                <a:rPr kumimoji="1" lang="ko-KR" altLang="en-US" sz="1400" b="1" dirty="0" smtClean="0">
                  <a:latin typeface="+mj-lt"/>
                </a:rPr>
                <a:t> </a:t>
              </a:r>
              <a:r>
                <a:rPr kumimoji="1" lang="en-US" altLang="ko-KR" sz="1400" b="1" dirty="0" smtClean="0">
                  <a:latin typeface="+mj-lt"/>
                </a:rPr>
                <a:t>120ha</a:t>
              </a:r>
            </a:p>
            <a:p>
              <a:r>
                <a:rPr kumimoji="1" lang="en-US" altLang="ko-KR" sz="1400" b="1" dirty="0">
                  <a:latin typeface="+mj-lt"/>
                </a:rPr>
                <a:t> </a:t>
              </a:r>
              <a:r>
                <a:rPr kumimoji="1" lang="en-US" altLang="ko-KR" sz="1400" b="1" dirty="0" smtClean="0">
                  <a:latin typeface="+mj-lt"/>
                </a:rPr>
                <a:t> - </a:t>
              </a:r>
              <a:r>
                <a:rPr kumimoji="1" lang="ko-KR" altLang="en-US" sz="1400" b="1" dirty="0" err="1" smtClean="0">
                  <a:latin typeface="+mj-lt"/>
                </a:rPr>
                <a:t>참나무시들음병</a:t>
              </a:r>
              <a:r>
                <a:rPr kumimoji="1" lang="en-US" altLang="ko-KR" sz="1400" b="1" dirty="0" smtClean="0"/>
                <a:t>(</a:t>
              </a:r>
              <a:r>
                <a:rPr kumimoji="1" lang="ko-KR" altLang="en-US" sz="1400" b="1" dirty="0"/>
                <a:t>연중</a:t>
              </a:r>
              <a:r>
                <a:rPr kumimoji="1" lang="en-US" altLang="ko-KR" sz="1400" b="1" dirty="0"/>
                <a:t>)</a:t>
              </a:r>
              <a:r>
                <a:rPr kumimoji="1" lang="ko-KR" altLang="en-US" sz="1400" b="1" dirty="0" smtClean="0">
                  <a:latin typeface="+mj-lt"/>
                </a:rPr>
                <a:t> </a:t>
              </a:r>
              <a:r>
                <a:rPr kumimoji="1" lang="en-US" altLang="ko-KR" sz="1400" b="1" dirty="0" smtClean="0">
                  <a:latin typeface="+mj-lt"/>
                </a:rPr>
                <a:t>: </a:t>
              </a:r>
              <a:r>
                <a:rPr kumimoji="1" lang="ko-KR" altLang="en-US" sz="1400" b="1" dirty="0" err="1" smtClean="0">
                  <a:latin typeface="+mj-lt"/>
                </a:rPr>
                <a:t>피해목</a:t>
              </a:r>
              <a:r>
                <a:rPr kumimoji="1" lang="ko-KR" altLang="en-US" sz="1400" b="1" dirty="0" smtClean="0">
                  <a:latin typeface="+mj-lt"/>
                </a:rPr>
                <a:t> 벌채 및 훈증 </a:t>
              </a:r>
              <a:r>
                <a:rPr kumimoji="1" lang="en-US" altLang="ko-KR" sz="1400" b="1" dirty="0" smtClean="0">
                  <a:latin typeface="+mj-lt"/>
                </a:rPr>
                <a:t>31</a:t>
              </a:r>
              <a:r>
                <a:rPr kumimoji="1" lang="ko-KR" altLang="en-US" sz="1400" b="1" dirty="0" smtClean="0">
                  <a:latin typeface="+mj-lt"/>
                </a:rPr>
                <a:t>본</a:t>
              </a:r>
              <a:r>
                <a:rPr kumimoji="1" lang="en-US" altLang="ko-KR" sz="1400" b="1" dirty="0" smtClean="0">
                  <a:latin typeface="+mj-lt"/>
                </a:rPr>
                <a:t>, </a:t>
              </a:r>
              <a:r>
                <a:rPr kumimoji="1" lang="ko-KR" altLang="en-US" sz="1400" b="1" dirty="0" smtClean="0">
                  <a:latin typeface="+mj-lt"/>
                </a:rPr>
                <a:t>끈끈이롤트랩설치 </a:t>
              </a:r>
              <a:r>
                <a:rPr kumimoji="1" lang="en-US" altLang="ko-KR" sz="1400" b="1" dirty="0" smtClean="0">
                  <a:latin typeface="+mj-lt"/>
                </a:rPr>
                <a:t>9,613</a:t>
              </a:r>
              <a:r>
                <a:rPr kumimoji="1" lang="ko-KR" altLang="en-US" sz="1400" b="1" dirty="0" smtClean="0">
                  <a:latin typeface="+mj-lt"/>
                </a:rPr>
                <a:t>본</a:t>
              </a:r>
              <a:endParaRPr kumimoji="1" lang="en-US" altLang="ko-KR" sz="1400" b="1" dirty="0" smtClean="0">
                <a:latin typeface="+mj-lt"/>
              </a:endParaRPr>
            </a:p>
            <a:p>
              <a:r>
                <a:rPr kumimoji="1" lang="en-US" altLang="ko-KR" sz="1400" b="1" dirty="0">
                  <a:latin typeface="+mj-lt"/>
                </a:rPr>
                <a:t> </a:t>
              </a:r>
              <a:r>
                <a:rPr kumimoji="1" lang="en-US" altLang="ko-KR" sz="1400" b="1" dirty="0" smtClean="0">
                  <a:latin typeface="+mj-lt"/>
                </a:rPr>
                <a:t> - </a:t>
              </a:r>
              <a:r>
                <a:rPr kumimoji="1" lang="ko-KR" altLang="en-US" sz="1400" b="1" dirty="0" smtClean="0">
                  <a:latin typeface="+mj-lt"/>
                </a:rPr>
                <a:t>기타 병해충</a:t>
              </a:r>
              <a:r>
                <a:rPr kumimoji="1" lang="en-US" altLang="ko-KR" sz="1400" b="1" dirty="0" smtClean="0">
                  <a:latin typeface="+mj-lt"/>
                </a:rPr>
                <a:t>(5~10</a:t>
              </a:r>
              <a:r>
                <a:rPr kumimoji="1" lang="ko-KR" altLang="en-US" sz="1400" b="1" dirty="0" smtClean="0">
                  <a:latin typeface="+mj-lt"/>
                </a:rPr>
                <a:t>월</a:t>
              </a:r>
              <a:r>
                <a:rPr kumimoji="1" lang="en-US" altLang="ko-KR" sz="1400" b="1" dirty="0" smtClean="0">
                  <a:latin typeface="+mj-lt"/>
                </a:rPr>
                <a:t>)</a:t>
              </a:r>
              <a:r>
                <a:rPr kumimoji="1" lang="ko-KR" altLang="en-US" sz="1400" b="1" dirty="0" smtClean="0">
                  <a:latin typeface="+mj-lt"/>
                </a:rPr>
                <a:t> </a:t>
              </a:r>
              <a:r>
                <a:rPr kumimoji="1" lang="en-US" altLang="ko-KR" sz="1400" b="1" dirty="0" smtClean="0">
                  <a:latin typeface="+mj-lt"/>
                </a:rPr>
                <a:t>: </a:t>
              </a:r>
              <a:r>
                <a:rPr kumimoji="1" lang="ko-KR" altLang="en-US" sz="1400" b="1" dirty="0" smtClean="0">
                  <a:latin typeface="+mj-lt"/>
                </a:rPr>
                <a:t>미국선녀벌레 등 산림병해충 방제 </a:t>
              </a:r>
              <a:r>
                <a:rPr kumimoji="1" lang="en-US" altLang="ko-KR" sz="1400" b="1" dirty="0" smtClean="0">
                  <a:latin typeface="+mj-lt"/>
                </a:rPr>
                <a:t>400ha</a:t>
              </a:r>
              <a:endParaRPr kumimoji="1" lang="en-US" altLang="ko-KR" sz="1400" b="1" dirty="0">
                <a:latin typeface="+mj-ea"/>
              </a:endParaRP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9992" y="3097642"/>
            <a:ext cx="3778318" cy="1635950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40" t="13820" r="15135" b="22933"/>
          <a:stretch/>
        </p:blipFill>
        <p:spPr>
          <a:xfrm>
            <a:off x="647930" y="3097643"/>
            <a:ext cx="3492022" cy="163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51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지속가능한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산림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〮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농지의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효율적 관리체계 구축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산림농지과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4"/>
            <a:ext cx="8280920" cy="39426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보전과 이용이 조화되는 합리적인 산지관리체계 정립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445108" y="3451792"/>
            <a:ext cx="8064896" cy="1064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지역특성에 맞는 탄력적이고 합리적인 개발 추진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400" b="1" dirty="0" smtClean="0">
                <a:latin typeface="+mj-lt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400" b="1" dirty="0">
                <a:solidFill>
                  <a:prstClr val="black"/>
                </a:solidFill>
                <a:latin typeface="+mn-ea"/>
              </a:rPr>
              <a:t>- </a:t>
            </a:r>
            <a:r>
              <a:rPr lang="ko-KR" altLang="en-US" sz="1400" b="1" dirty="0">
                <a:latin typeface="+mn-ea"/>
              </a:rPr>
              <a:t>도시</a:t>
            </a:r>
            <a:r>
              <a:rPr lang="en-US" altLang="ko-KR" sz="1400" b="1" dirty="0">
                <a:latin typeface="+mn-ea"/>
              </a:rPr>
              <a:t>·</a:t>
            </a:r>
            <a:r>
              <a:rPr lang="ko-KR" altLang="en-US" sz="1400" b="1" dirty="0">
                <a:latin typeface="+mn-ea"/>
              </a:rPr>
              <a:t>계획관리지역 등 준보전산지는 주변여건을 반영한 조화로운 개발 유도</a:t>
            </a:r>
            <a:endParaRPr lang="en-US" altLang="ko-KR" sz="14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prstClr val="black"/>
                </a:solidFill>
                <a:latin typeface="+mn-ea"/>
              </a:rPr>
              <a:t>  - </a:t>
            </a:r>
            <a:r>
              <a:rPr lang="ko-KR" altLang="en-US" sz="1400" b="1" dirty="0" smtClean="0">
                <a:solidFill>
                  <a:prstClr val="black"/>
                </a:solidFill>
                <a:latin typeface="+mn-ea"/>
              </a:rPr>
              <a:t>생태계보전</a:t>
            </a:r>
            <a:r>
              <a:rPr lang="en-US" altLang="ko-KR" sz="14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400" b="1" dirty="0" smtClean="0">
                <a:solidFill>
                  <a:prstClr val="black"/>
                </a:solidFill>
                <a:latin typeface="+mn-ea"/>
              </a:rPr>
              <a:t>재해방지</a:t>
            </a:r>
            <a:r>
              <a:rPr lang="en-US" altLang="ko-KR" sz="14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+mn-ea"/>
              </a:rPr>
              <a:t>수원보호</a:t>
            </a:r>
            <a:r>
              <a:rPr lang="en-US" altLang="ko-KR" sz="1400" b="1" dirty="0" smtClean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+mn-ea"/>
              </a:rPr>
              <a:t>조림지</a:t>
            </a:r>
            <a:r>
              <a:rPr lang="ko-KR" altLang="en-US" sz="1400" b="1" dirty="0" smtClean="0">
                <a:solidFill>
                  <a:prstClr val="black"/>
                </a:solidFill>
                <a:latin typeface="+mn-ea"/>
              </a:rPr>
              <a:t> 등을 고려한 분석 강화</a:t>
            </a:r>
            <a:endParaRPr kumimoji="1" lang="en-US" altLang="ko-KR" sz="14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solidFill>
                  <a:prstClr val="black"/>
                </a:solidFill>
                <a:latin typeface="+mn-ea"/>
              </a:rPr>
              <a:t> 산지전용훼손 장기 </a:t>
            </a:r>
            <a:r>
              <a:rPr kumimoji="1" lang="ko-KR" altLang="en-US" sz="1600" b="1" dirty="0" err="1" smtClean="0">
                <a:solidFill>
                  <a:prstClr val="black"/>
                </a:solidFill>
                <a:latin typeface="+mn-ea"/>
              </a:rPr>
              <a:t>미복구지</a:t>
            </a:r>
            <a:r>
              <a:rPr kumimoji="1" lang="ko-KR" altLang="en-US" sz="1600" b="1" dirty="0" smtClean="0">
                <a:solidFill>
                  <a:prstClr val="black"/>
                </a:solidFill>
                <a:latin typeface="+mn-ea"/>
              </a:rPr>
              <a:t> 사후관리 강화로 재해예방</a:t>
            </a:r>
            <a:endParaRPr kumimoji="1" lang="en-US" altLang="ko-KR" sz="1600" b="1" dirty="0" smtClean="0">
              <a:solidFill>
                <a:prstClr val="black"/>
              </a:solidFill>
              <a:latin typeface="+mn-ea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/>
          </p:nvPr>
        </p:nvGraphicFramePr>
        <p:xfrm>
          <a:off x="445108" y="1975918"/>
          <a:ext cx="7943320" cy="12954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742516">
                  <a:extLst>
                    <a:ext uri="{9D8B030D-6E8A-4147-A177-3AD203B41FA5}">
                      <a16:colId xmlns="" xmlns:a16="http://schemas.microsoft.com/office/drawing/2014/main" val="1337935488"/>
                    </a:ext>
                  </a:extLst>
                </a:gridCol>
                <a:gridCol w="846148">
                  <a:extLst>
                    <a:ext uri="{9D8B030D-6E8A-4147-A177-3AD203B41FA5}">
                      <a16:colId xmlns="" xmlns:a16="http://schemas.microsoft.com/office/drawing/2014/main" val="3328911806"/>
                    </a:ext>
                  </a:extLst>
                </a:gridCol>
                <a:gridCol w="794332">
                  <a:extLst>
                    <a:ext uri="{9D8B030D-6E8A-4147-A177-3AD203B41FA5}">
                      <a16:colId xmlns="" xmlns:a16="http://schemas.microsoft.com/office/drawing/2014/main" val="4161197632"/>
                    </a:ext>
                  </a:extLst>
                </a:gridCol>
                <a:gridCol w="794332">
                  <a:extLst>
                    <a:ext uri="{9D8B030D-6E8A-4147-A177-3AD203B41FA5}">
                      <a16:colId xmlns="" xmlns:a16="http://schemas.microsoft.com/office/drawing/2014/main" val="3515174349"/>
                    </a:ext>
                  </a:extLst>
                </a:gridCol>
                <a:gridCol w="794332">
                  <a:extLst>
                    <a:ext uri="{9D8B030D-6E8A-4147-A177-3AD203B41FA5}">
                      <a16:colId xmlns="" xmlns:a16="http://schemas.microsoft.com/office/drawing/2014/main" val="2647454008"/>
                    </a:ext>
                  </a:extLst>
                </a:gridCol>
                <a:gridCol w="794332">
                  <a:extLst>
                    <a:ext uri="{9D8B030D-6E8A-4147-A177-3AD203B41FA5}">
                      <a16:colId xmlns="" xmlns:a16="http://schemas.microsoft.com/office/drawing/2014/main" val="2233753682"/>
                    </a:ext>
                  </a:extLst>
                </a:gridCol>
                <a:gridCol w="794332">
                  <a:extLst>
                    <a:ext uri="{9D8B030D-6E8A-4147-A177-3AD203B41FA5}">
                      <a16:colId xmlns="" xmlns:a16="http://schemas.microsoft.com/office/drawing/2014/main" val="4095039488"/>
                    </a:ext>
                  </a:extLst>
                </a:gridCol>
                <a:gridCol w="794332">
                  <a:extLst>
                    <a:ext uri="{9D8B030D-6E8A-4147-A177-3AD203B41FA5}">
                      <a16:colId xmlns="" xmlns:a16="http://schemas.microsoft.com/office/drawing/2014/main" val="3566779419"/>
                    </a:ext>
                  </a:extLst>
                </a:gridCol>
                <a:gridCol w="794332">
                  <a:extLst>
                    <a:ext uri="{9D8B030D-6E8A-4147-A177-3AD203B41FA5}">
                      <a16:colId xmlns="" xmlns:a16="http://schemas.microsoft.com/office/drawing/2014/main" val="3907360164"/>
                    </a:ext>
                  </a:extLst>
                </a:gridCol>
                <a:gridCol w="794332">
                  <a:extLst>
                    <a:ext uri="{9D8B030D-6E8A-4147-A177-3AD203B41FA5}">
                      <a16:colId xmlns="" xmlns:a16="http://schemas.microsoft.com/office/drawing/2014/main" val="3717800167"/>
                    </a:ext>
                  </a:extLst>
                </a:gridCol>
              </a:tblGrid>
              <a:tr h="22675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구분</a:t>
                      </a:r>
                      <a:endParaRPr lang="ko-KR" altLang="en-US" sz="11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계</a:t>
                      </a:r>
                      <a:endParaRPr lang="ko-KR" altLang="en-US" sz="11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/>
                        <a:t>인</a:t>
                      </a:r>
                      <a:r>
                        <a:rPr lang="ko-KR" altLang="en-US" sz="110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〮</a:t>
                      </a:r>
                      <a:r>
                        <a:rPr lang="ko-KR" altLang="en-US" sz="1100" dirty="0" err="1" smtClean="0"/>
                        <a:t>허가사항</a:t>
                      </a:r>
                      <a:r>
                        <a:rPr lang="en-US" altLang="ko-KR" sz="900" dirty="0" smtClean="0"/>
                        <a:t>(</a:t>
                      </a:r>
                      <a:r>
                        <a:rPr lang="ko-KR" altLang="en-US" sz="900" dirty="0" err="1" smtClean="0"/>
                        <a:t>변경포함</a:t>
                      </a:r>
                      <a:r>
                        <a:rPr lang="en-US" altLang="ko-KR" sz="900" dirty="0" smtClean="0"/>
                        <a:t>)</a:t>
                      </a:r>
                      <a:endParaRPr lang="ko-KR" altLang="en-US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기간연장</a:t>
                      </a:r>
                      <a:endParaRPr lang="ko-KR" altLang="en-US" sz="11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일시사용승인</a:t>
                      </a:r>
                      <a:endParaRPr lang="ko-KR" altLang="en-US" sz="11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복구설계승인</a:t>
                      </a:r>
                      <a:endParaRPr lang="ko-KR" altLang="en-US" sz="11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/>
                        <a:t>복구준공</a:t>
                      </a:r>
                      <a:endParaRPr lang="ko-KR" altLang="en-US" sz="11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불가 등</a:t>
                      </a:r>
                      <a:endParaRPr lang="ko-KR" altLang="en-US" sz="11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94155861"/>
                  </a:ext>
                </a:extLst>
              </a:tr>
              <a:tr h="2267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소계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허가</a:t>
                      </a: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협의</a:t>
                      </a: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신고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98096287"/>
                  </a:ext>
                </a:extLst>
              </a:tr>
              <a:tr h="2267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계</a:t>
                      </a:r>
                      <a:endParaRPr lang="ko-KR" altLang="en-US" sz="11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-150" dirty="0" smtClean="0"/>
                        <a:t>4,821/1,451.4</a:t>
                      </a:r>
                      <a:endParaRPr lang="ko-KR" altLang="en-US" sz="1100" b="1" spc="-1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-150" dirty="0" smtClean="0"/>
                        <a:t>2,591/917.9</a:t>
                      </a:r>
                      <a:endParaRPr lang="ko-KR" altLang="en-US" sz="1100" b="1" spc="-1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-150" dirty="0" smtClean="0"/>
                        <a:t>2,567/913</a:t>
                      </a:r>
                      <a:endParaRPr lang="ko-KR" altLang="en-US" sz="1100" b="1" spc="-1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25/4.83</a:t>
                      </a:r>
                      <a:endParaRPr lang="ko-KR" altLang="en-US" sz="11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-150" dirty="0" smtClean="0"/>
                        <a:t>712/115.1</a:t>
                      </a:r>
                      <a:endParaRPr lang="ko-KR" altLang="en-US" sz="1100" b="1" spc="-1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53/22.7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-150" dirty="0" smtClean="0"/>
                        <a:t>772/283.1</a:t>
                      </a:r>
                      <a:endParaRPr lang="ko-KR" altLang="en-US" sz="1100" b="1" spc="-1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-150" dirty="0" smtClean="0"/>
                        <a:t>678/108.4</a:t>
                      </a:r>
                      <a:endParaRPr lang="ko-KR" altLang="en-US" sz="1100" b="1" spc="-1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/>
                        <a:t>14/4.3</a:t>
                      </a:r>
                      <a:endParaRPr lang="ko-KR" altLang="en-US" sz="11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324199475"/>
                  </a:ext>
                </a:extLst>
              </a:tr>
              <a:tr h="22675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2021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-150" dirty="0" smtClean="0"/>
                        <a:t>3,203/966.1</a:t>
                      </a:r>
                      <a:endParaRPr lang="ko-KR" altLang="en-US" sz="1100" spc="-1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-150" dirty="0" smtClean="0"/>
                        <a:t>1,777/642.9</a:t>
                      </a:r>
                      <a:endParaRPr lang="ko-KR" altLang="en-US" sz="1100" spc="-1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-150" dirty="0" smtClean="0"/>
                        <a:t>1,753/638.1</a:t>
                      </a:r>
                      <a:endParaRPr lang="ko-KR" altLang="en-US" sz="1100" spc="-1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24/4.8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437/64.5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32/15.5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-150" dirty="0" smtClean="0"/>
                        <a:t>505/177.0</a:t>
                      </a:r>
                      <a:endParaRPr lang="ko-KR" altLang="en-US" sz="1100" spc="-1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441/63.1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11/3.1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783578488"/>
                  </a:ext>
                </a:extLst>
              </a:tr>
              <a:tr h="22675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2022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-150" dirty="0" smtClean="0"/>
                        <a:t>1,618/485.3</a:t>
                      </a:r>
                      <a:endParaRPr lang="ko-KR" altLang="en-US" sz="1100" spc="-1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-150" dirty="0" smtClean="0"/>
                        <a:t>815/275.0</a:t>
                      </a:r>
                      <a:endParaRPr lang="ko-KR" altLang="en-US" sz="1100" spc="-1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-150" dirty="0" smtClean="0"/>
                        <a:t>814/274.9</a:t>
                      </a:r>
                      <a:endParaRPr lang="ko-KR" altLang="en-US" sz="1100" spc="-1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1/0.03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275/50.6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21/7.2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-150" dirty="0" smtClean="0"/>
                        <a:t>267/106.1</a:t>
                      </a:r>
                      <a:endParaRPr lang="ko-KR" altLang="en-US" sz="1100" spc="-1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237/45.3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3/1.2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13555383"/>
                  </a:ext>
                </a:extLst>
              </a:tr>
            </a:tbl>
          </a:graphicData>
        </a:graphic>
      </p:graphicFrame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45108" y="1502430"/>
            <a:ext cx="8064896" cy="26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kumimoji="1" lang="en-US" altLang="ko-KR" sz="1600" b="1" dirty="0" smtClean="0">
              <a:solidFill>
                <a:prstClr val="black"/>
              </a:solidFill>
              <a:latin typeface="+mn-ea"/>
            </a:endParaRPr>
          </a:p>
          <a:p>
            <a:pPr>
              <a:buFont typeface="Wingdings" pitchFamily="2" charset="2"/>
              <a:buChar char="§"/>
            </a:pPr>
            <a:r>
              <a:rPr kumimoji="1" lang="en-US" altLang="ko-KR" sz="1600" b="1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kumimoji="1" lang="ko-KR" altLang="en-US" sz="1600" b="1" dirty="0" smtClean="0">
                <a:solidFill>
                  <a:prstClr val="black"/>
                </a:solidFill>
                <a:latin typeface="+mn-ea"/>
              </a:rPr>
              <a:t>산지전용 민원처리</a:t>
            </a:r>
            <a:endParaRPr lang="en-US" altLang="ko-KR" sz="1600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7380312" y="1651391"/>
            <a:ext cx="864096" cy="27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kumimoji="1" lang="en-US" altLang="ko-KR" sz="1000" b="1" dirty="0" smtClean="0">
                <a:latin typeface="+mj-lt"/>
              </a:rPr>
              <a:t>(</a:t>
            </a:r>
            <a:r>
              <a:rPr kumimoji="1" lang="ko-KR" altLang="en-US" sz="1000" b="1" dirty="0" smtClean="0">
                <a:latin typeface="+mj-lt"/>
              </a:rPr>
              <a:t>단위 </a:t>
            </a:r>
            <a:r>
              <a:rPr kumimoji="1" lang="en-US" altLang="ko-KR" sz="1000" b="1" dirty="0" smtClean="0">
                <a:latin typeface="+mj-lt"/>
              </a:rPr>
              <a:t>: </a:t>
            </a:r>
            <a:r>
              <a:rPr kumimoji="1" lang="ko-KR" altLang="en-US" sz="1000" b="1" dirty="0" smtClean="0">
                <a:latin typeface="+mj-lt"/>
              </a:rPr>
              <a:t>건수</a:t>
            </a:r>
            <a:r>
              <a:rPr kumimoji="1" lang="en-US" altLang="ko-KR" sz="1000" b="1" dirty="0" smtClean="0">
                <a:latin typeface="+mj-lt"/>
              </a:rPr>
              <a:t>, ha)</a:t>
            </a:r>
            <a:endParaRPr kumimoji="1" lang="en-US" altLang="ko-KR" sz="1000" b="1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9933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19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지속가능한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산림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〮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농지의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효율적 관리체계 구축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4597218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산림농지과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31" name="모서리가 둥근 직사각형 30"/>
          <p:cNvSpPr/>
          <p:nvPr/>
        </p:nvSpPr>
        <p:spPr>
          <a:xfrm>
            <a:off x="251520" y="1131590"/>
            <a:ext cx="8280920" cy="39426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농지의 체계적인 관리를 통한 효율적 이용 도모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445108" y="3511625"/>
            <a:ext cx="8064896" cy="1064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/>
              <a:t> 농지의 합리적 이용 및 주변 환경과 조화로운 개발 추진</a:t>
            </a:r>
            <a:endParaRPr kumimoji="1" lang="en-US" altLang="ko-KR" sz="16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/>
              <a:t> </a:t>
            </a:r>
            <a:r>
              <a:rPr kumimoji="1" lang="ko-KR" altLang="en-US" sz="1600" b="1" dirty="0" err="1"/>
              <a:t>국민식량의</a:t>
            </a:r>
            <a:r>
              <a:rPr kumimoji="1" lang="ko-KR" altLang="en-US" sz="1600" b="1" dirty="0"/>
              <a:t> 안정적인 공급기반을 위해 우량농지 체계적 관리</a:t>
            </a:r>
            <a:endParaRPr kumimoji="1" lang="en-US" altLang="ko-KR" sz="1600" b="1" dirty="0"/>
          </a:p>
          <a:p>
            <a:pPr>
              <a:lnSpc>
                <a:spcPct val="150000"/>
              </a:lnSpc>
            </a:pPr>
            <a:r>
              <a:rPr kumimoji="1" lang="en-US" altLang="ko-KR" sz="1400" b="1" dirty="0"/>
              <a:t> </a:t>
            </a:r>
            <a:r>
              <a:rPr lang="en-US" altLang="ko-KR" sz="1400" b="1" dirty="0">
                <a:latin typeface="+mn-ea"/>
              </a:rPr>
              <a:t> - </a:t>
            </a:r>
            <a:r>
              <a:rPr lang="ko-KR" altLang="en-US" sz="1400" b="1" dirty="0">
                <a:latin typeface="+mn-ea"/>
              </a:rPr>
              <a:t>농업진흥지역 중 </a:t>
            </a:r>
            <a:r>
              <a:rPr lang="ko-KR" altLang="en-US" sz="1400" b="1" dirty="0" err="1">
                <a:latin typeface="+mn-ea"/>
              </a:rPr>
              <a:t>우량농지는</a:t>
            </a:r>
            <a:r>
              <a:rPr lang="ko-KR" altLang="en-US" sz="1400" b="1" dirty="0">
                <a:latin typeface="+mn-ea"/>
              </a:rPr>
              <a:t> </a:t>
            </a:r>
            <a:r>
              <a:rPr lang="ko-KR" altLang="en-US" sz="1400" b="1" dirty="0" err="1">
                <a:latin typeface="+mn-ea"/>
              </a:rPr>
              <a:t>농번기철</a:t>
            </a:r>
            <a:r>
              <a:rPr lang="en-US" altLang="ko-KR" sz="1400" b="1" dirty="0">
                <a:latin typeface="+mn-ea"/>
              </a:rPr>
              <a:t>(5~10</a:t>
            </a:r>
            <a:r>
              <a:rPr lang="ko-KR" altLang="en-US" sz="1400" b="1" dirty="0">
                <a:latin typeface="+mn-ea"/>
              </a:rPr>
              <a:t>월</a:t>
            </a:r>
            <a:r>
              <a:rPr lang="en-US" altLang="ko-KR" sz="1400" b="1" dirty="0">
                <a:latin typeface="+mn-ea"/>
              </a:rPr>
              <a:t>) </a:t>
            </a:r>
            <a:r>
              <a:rPr lang="ko-KR" altLang="en-US" sz="1400" b="1" dirty="0" err="1">
                <a:latin typeface="+mn-ea"/>
              </a:rPr>
              <a:t>성토행위</a:t>
            </a:r>
            <a:r>
              <a:rPr lang="ko-KR" altLang="en-US" sz="1400" b="1" dirty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제한</a:t>
            </a:r>
            <a:endParaRPr kumimoji="1" lang="en-US" altLang="ko-KR" sz="14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>
                <a:latin typeface="+mn-ea"/>
              </a:rPr>
              <a:t> </a:t>
            </a:r>
            <a:r>
              <a:rPr kumimoji="1" lang="ko-KR" altLang="en-US" sz="1600" b="1" dirty="0" err="1" smtClean="0">
                <a:latin typeface="+mn-ea"/>
              </a:rPr>
              <a:t>농지이용</a:t>
            </a:r>
            <a:r>
              <a:rPr kumimoji="1" lang="ko-KR" altLang="en-US" sz="1600" b="1" dirty="0" smtClean="0">
                <a:latin typeface="+mn-ea"/>
              </a:rPr>
              <a:t> 실태조사로 </a:t>
            </a:r>
            <a:r>
              <a:rPr kumimoji="1" lang="ko-KR" altLang="en-US" sz="1600" b="1" dirty="0" err="1" smtClean="0">
                <a:latin typeface="+mn-ea"/>
              </a:rPr>
              <a:t>성실경작</a:t>
            </a:r>
            <a:r>
              <a:rPr kumimoji="1" lang="ko-KR" altLang="en-US" sz="1600" b="1" dirty="0" smtClean="0">
                <a:latin typeface="+mn-ea"/>
              </a:rPr>
              <a:t> 및 농업생산성 증대</a:t>
            </a:r>
            <a:endParaRPr kumimoji="1" lang="en-US" altLang="ko-KR" sz="1600" b="1" dirty="0" smtClean="0"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n-ea"/>
              </a:rPr>
              <a:t> </a:t>
            </a:r>
            <a:r>
              <a:rPr kumimoji="1" lang="ko-KR" altLang="en-US" sz="1600" b="1" dirty="0" smtClean="0">
                <a:latin typeface="+mn-ea"/>
              </a:rPr>
              <a:t>무분별한 성토 행위에 강력대응</a:t>
            </a:r>
            <a:r>
              <a:rPr kumimoji="1" lang="en-US" altLang="ko-KR" sz="1600" b="1" dirty="0" smtClean="0">
                <a:latin typeface="+mn-ea"/>
              </a:rPr>
              <a:t>, </a:t>
            </a:r>
            <a:r>
              <a:rPr kumimoji="1" lang="ko-KR" altLang="en-US" sz="1600" b="1" dirty="0" err="1" smtClean="0">
                <a:latin typeface="+mn-ea"/>
              </a:rPr>
              <a:t>지속가능한</a:t>
            </a:r>
            <a:r>
              <a:rPr kumimoji="1" lang="ko-KR" altLang="en-US" sz="1600" b="1" dirty="0" smtClean="0">
                <a:latin typeface="+mn-ea"/>
              </a:rPr>
              <a:t> 농업생산환경 보전</a:t>
            </a:r>
            <a:endParaRPr lang="en-US" altLang="ko-KR" sz="1600" dirty="0" smtClean="0">
              <a:latin typeface="+mn-ea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45108" y="1563638"/>
            <a:ext cx="8064896" cy="272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농지전용 민원처리</a:t>
            </a:r>
            <a:endParaRPr lang="en-US" altLang="ko-KR" sz="1600" dirty="0" smtClean="0">
              <a:solidFill>
                <a:srgbClr val="FF0000"/>
              </a:solidFill>
              <a:latin typeface="+mn-ea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/>
          </p:nvPr>
        </p:nvGraphicFramePr>
        <p:xfrm>
          <a:off x="445108" y="1851670"/>
          <a:ext cx="7943321" cy="12954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928146">
                  <a:extLst>
                    <a:ext uri="{9D8B030D-6E8A-4147-A177-3AD203B41FA5}">
                      <a16:colId xmlns="" xmlns:a16="http://schemas.microsoft.com/office/drawing/2014/main" val="1337935488"/>
                    </a:ext>
                  </a:extLst>
                </a:gridCol>
                <a:gridCol w="1057685">
                  <a:extLst>
                    <a:ext uri="{9D8B030D-6E8A-4147-A177-3AD203B41FA5}">
                      <a16:colId xmlns="" xmlns:a16="http://schemas.microsoft.com/office/drawing/2014/main" val="3328911806"/>
                    </a:ext>
                  </a:extLst>
                </a:gridCol>
                <a:gridCol w="992915">
                  <a:extLst>
                    <a:ext uri="{9D8B030D-6E8A-4147-A177-3AD203B41FA5}">
                      <a16:colId xmlns="" xmlns:a16="http://schemas.microsoft.com/office/drawing/2014/main" val="4161197632"/>
                    </a:ext>
                  </a:extLst>
                </a:gridCol>
                <a:gridCol w="992915">
                  <a:extLst>
                    <a:ext uri="{9D8B030D-6E8A-4147-A177-3AD203B41FA5}">
                      <a16:colId xmlns="" xmlns:a16="http://schemas.microsoft.com/office/drawing/2014/main" val="3515174349"/>
                    </a:ext>
                  </a:extLst>
                </a:gridCol>
                <a:gridCol w="992915">
                  <a:extLst>
                    <a:ext uri="{9D8B030D-6E8A-4147-A177-3AD203B41FA5}">
                      <a16:colId xmlns="" xmlns:a16="http://schemas.microsoft.com/office/drawing/2014/main" val="2647454008"/>
                    </a:ext>
                  </a:extLst>
                </a:gridCol>
                <a:gridCol w="992915">
                  <a:extLst>
                    <a:ext uri="{9D8B030D-6E8A-4147-A177-3AD203B41FA5}">
                      <a16:colId xmlns="" xmlns:a16="http://schemas.microsoft.com/office/drawing/2014/main" val="3540080776"/>
                    </a:ext>
                  </a:extLst>
                </a:gridCol>
                <a:gridCol w="992915">
                  <a:extLst>
                    <a:ext uri="{9D8B030D-6E8A-4147-A177-3AD203B41FA5}">
                      <a16:colId xmlns="" xmlns:a16="http://schemas.microsoft.com/office/drawing/2014/main" val="2588147148"/>
                    </a:ext>
                  </a:extLst>
                </a:gridCol>
                <a:gridCol w="992915">
                  <a:extLst>
                    <a:ext uri="{9D8B030D-6E8A-4147-A177-3AD203B41FA5}">
                      <a16:colId xmlns="" xmlns:a16="http://schemas.microsoft.com/office/drawing/2014/main" val="3717800167"/>
                    </a:ext>
                  </a:extLst>
                </a:gridCol>
              </a:tblGrid>
              <a:tr h="22675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구분</a:t>
                      </a:r>
                      <a:endParaRPr lang="ko-KR" altLang="en-US" sz="11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계</a:t>
                      </a:r>
                      <a:endParaRPr lang="ko-KR" altLang="en-US" sz="11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/>
                        <a:t>인</a:t>
                      </a:r>
                      <a:r>
                        <a:rPr lang="ko-KR" altLang="en-US" sz="110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〮</a:t>
                      </a:r>
                      <a:r>
                        <a:rPr lang="ko-KR" altLang="en-US" sz="1100" dirty="0" err="1" smtClean="0"/>
                        <a:t>허가사항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반려 등</a:t>
                      </a:r>
                      <a:endParaRPr lang="ko-KR" altLang="en-US" sz="11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94155861"/>
                  </a:ext>
                </a:extLst>
              </a:tr>
              <a:tr h="22675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소계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허가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협의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</a:rPr>
                        <a:t>용도변경</a:t>
                      </a:r>
                      <a:endParaRPr lang="ko-KR" alt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300" dirty="0" smtClean="0">
                          <a:solidFill>
                            <a:schemeClr val="bg1"/>
                          </a:solidFill>
                        </a:rPr>
                        <a:t>타용도일시사용</a:t>
                      </a:r>
                      <a:endParaRPr lang="ko-KR" altLang="en-US" sz="1100" b="1" spc="-3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98096287"/>
                  </a:ext>
                </a:extLst>
              </a:tr>
              <a:tr h="2267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계</a:t>
                      </a:r>
                      <a:endParaRPr lang="ko-KR" altLang="en-US" sz="11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0" dirty="0" smtClean="0"/>
                        <a:t>2,396/406.9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0" dirty="0" smtClean="0"/>
                        <a:t>2,315/397.2</a:t>
                      </a:r>
                      <a:endParaRPr lang="ko-KR" altLang="en-US" sz="1100" b="1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0" dirty="0" smtClean="0"/>
                        <a:t>10/0.8</a:t>
                      </a:r>
                      <a:endParaRPr lang="ko-KR" altLang="en-US" sz="1100" b="1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0" dirty="0" smtClean="0"/>
                        <a:t>2,240/359.7</a:t>
                      </a:r>
                      <a:endParaRPr lang="ko-KR" altLang="en-US" sz="1100" b="1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0" dirty="0" smtClean="0"/>
                        <a:t>28/7.9</a:t>
                      </a:r>
                      <a:endParaRPr lang="ko-KR" altLang="en-US" sz="1100" b="1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0" dirty="0" smtClean="0"/>
                        <a:t>39/25.1</a:t>
                      </a:r>
                      <a:endParaRPr lang="ko-KR" altLang="en-US" sz="1100" b="1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spc="0" dirty="0" smtClean="0"/>
                        <a:t>81/9.7</a:t>
                      </a:r>
                      <a:endParaRPr lang="ko-KR" altLang="en-US" sz="1100" b="1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324199475"/>
                  </a:ext>
                </a:extLst>
              </a:tr>
              <a:tr h="22675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2021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0" dirty="0" smtClean="0"/>
                        <a:t>1,603/293.5</a:t>
                      </a:r>
                      <a:endParaRPr lang="ko-KR" altLang="en-US" sz="1100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0" dirty="0" smtClean="0"/>
                        <a:t>1,548/286.7</a:t>
                      </a:r>
                      <a:endParaRPr lang="ko-KR" altLang="en-US" sz="1100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0" dirty="0" smtClean="0"/>
                        <a:t>7/0.3</a:t>
                      </a:r>
                      <a:endParaRPr lang="ko-KR" altLang="en-US" sz="1100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0" dirty="0" smtClean="0"/>
                        <a:t>1,490/258.4</a:t>
                      </a:r>
                      <a:endParaRPr lang="ko-KR" altLang="en-US" sz="1100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0" dirty="0" smtClean="0"/>
                        <a:t>19/5.3</a:t>
                      </a:r>
                      <a:endParaRPr lang="ko-KR" altLang="en-US" sz="1100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0" dirty="0" smtClean="0"/>
                        <a:t>24/19</a:t>
                      </a:r>
                      <a:endParaRPr lang="ko-KR" altLang="en-US" sz="1100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0" dirty="0" smtClean="0"/>
                        <a:t>55/6.8</a:t>
                      </a:r>
                      <a:endParaRPr lang="ko-KR" altLang="en-US" sz="1100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783578488"/>
                  </a:ext>
                </a:extLst>
              </a:tr>
              <a:tr h="22675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2022</a:t>
                      </a:r>
                      <a:endParaRPr lang="ko-KR" altLang="en-US" sz="11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0" dirty="0" smtClean="0"/>
                        <a:t>793/113.4</a:t>
                      </a:r>
                      <a:endParaRPr lang="ko-KR" altLang="en-US" sz="1100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0" dirty="0" smtClean="0"/>
                        <a:t>767/110.5</a:t>
                      </a:r>
                      <a:endParaRPr lang="ko-KR" altLang="en-US" sz="1100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0" dirty="0" smtClean="0"/>
                        <a:t>3/0.5</a:t>
                      </a:r>
                      <a:endParaRPr lang="ko-KR" altLang="en-US" sz="1100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0" dirty="0" smtClean="0"/>
                        <a:t>750/101.3</a:t>
                      </a:r>
                      <a:endParaRPr lang="ko-KR" altLang="en-US" sz="1100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0" dirty="0" smtClean="0"/>
                        <a:t>9/2.6</a:t>
                      </a:r>
                      <a:endParaRPr lang="ko-KR" altLang="en-US" sz="1100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0" dirty="0" smtClean="0"/>
                        <a:t>15/6.1</a:t>
                      </a:r>
                      <a:endParaRPr lang="ko-KR" altLang="en-US" sz="1100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0" dirty="0" smtClean="0"/>
                        <a:t>26/2.9</a:t>
                      </a:r>
                      <a:endParaRPr lang="ko-KR" altLang="en-US" sz="1100" spc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13555383"/>
                  </a:ext>
                </a:extLst>
              </a:tr>
            </a:tbl>
          </a:graphicData>
        </a:graphic>
      </p:graphicFrame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7380312" y="1563638"/>
            <a:ext cx="864096" cy="27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kumimoji="1" lang="en-US" altLang="ko-KR" sz="1000" b="1" dirty="0" smtClean="0">
                <a:latin typeface="+mj-lt"/>
              </a:rPr>
              <a:t>(</a:t>
            </a:r>
            <a:r>
              <a:rPr kumimoji="1" lang="ko-KR" altLang="en-US" sz="1000" b="1" dirty="0" smtClean="0">
                <a:latin typeface="+mj-lt"/>
              </a:rPr>
              <a:t>단위 </a:t>
            </a:r>
            <a:r>
              <a:rPr kumimoji="1" lang="en-US" altLang="ko-KR" sz="1000" b="1" dirty="0" smtClean="0">
                <a:latin typeface="+mj-lt"/>
              </a:rPr>
              <a:t>: </a:t>
            </a:r>
            <a:r>
              <a:rPr kumimoji="1" lang="ko-KR" altLang="en-US" sz="1000" b="1" dirty="0" smtClean="0">
                <a:latin typeface="+mj-lt"/>
              </a:rPr>
              <a:t>건수</a:t>
            </a:r>
            <a:r>
              <a:rPr kumimoji="1" lang="en-US" altLang="ko-KR" sz="1000" b="1" dirty="0" smtClean="0">
                <a:latin typeface="+mj-lt"/>
              </a:rPr>
              <a:t>, ha)</a:t>
            </a:r>
            <a:endParaRPr kumimoji="1" lang="en-US" altLang="ko-KR" sz="1000" b="1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08892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14" name="슬라이드 번호 개체 틀 5"/>
          <p:cNvSpPr txBox="1">
            <a:spLocks/>
          </p:cNvSpPr>
          <p:nvPr/>
        </p:nvSpPr>
        <p:spPr>
          <a:xfrm>
            <a:off x="6974921" y="4897204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20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정확한 토지정보 제공으로 신뢰받는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토지행정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구현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토지정보과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3" name="그룹 19"/>
          <p:cNvGrpSpPr/>
          <p:nvPr/>
        </p:nvGrpSpPr>
        <p:grpSpPr>
          <a:xfrm>
            <a:off x="321350" y="1157418"/>
            <a:ext cx="8280920" cy="3440367"/>
            <a:chOff x="251520" y="1131590"/>
            <a:chExt cx="8280920" cy="2133549"/>
          </a:xfrm>
        </p:grpSpPr>
        <p:sp>
          <p:nvSpPr>
            <p:cNvPr id="25" name="모서리가 둥근 직사각형 24"/>
            <p:cNvSpPr/>
            <p:nvPr/>
          </p:nvSpPr>
          <p:spPr>
            <a:xfrm>
              <a:off x="251520" y="1131590"/>
              <a:ext cx="8280920" cy="243775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부동산소유권 </a:t>
              </a:r>
              <a:r>
                <a:rPr lang="ko-KR" altLang="en-US" b="1" dirty="0" err="1" smtClean="0">
                  <a:solidFill>
                    <a:schemeClr val="tx1"/>
                  </a:solidFill>
                  <a:latin typeface="+mn-ea"/>
                </a:rPr>
                <a:t>이전등기법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 추진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6" name="Text Box 3"/>
            <p:cNvSpPr txBox="1">
              <a:spLocks noChangeArrowheads="1"/>
            </p:cNvSpPr>
            <p:nvPr/>
          </p:nvSpPr>
          <p:spPr bwMode="auto">
            <a:xfrm>
              <a:off x="421298" y="1694040"/>
              <a:ext cx="8111142" cy="15710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목 적</a:t>
              </a:r>
              <a:endParaRPr kumimoji="1" lang="en-US" altLang="ko-KR" sz="1600" b="1" dirty="0" smtClean="0">
                <a:latin typeface="+mj-lt"/>
              </a:endParaRPr>
            </a:p>
            <a:p>
              <a:r>
                <a:rPr kumimoji="1" lang="en-US" altLang="ko-KR" sz="1600" b="1" dirty="0">
                  <a:latin typeface="+mj-lt"/>
                </a:rPr>
                <a:t>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-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미등기부동산 및 기재사항이 실제 권리관계와 일치하지 않는 부동산에 대하여 간편한</a:t>
              </a: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r>
                <a:rPr lang="en-US" altLang="ko-KR" sz="1500" b="1" dirty="0">
                  <a:solidFill>
                    <a:prstClr val="black"/>
                  </a:solidFill>
                </a:rPr>
                <a:t>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 절차에 따라 등기할 수 있도록 함 </a:t>
              </a: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/>
                <a:t> </a:t>
              </a:r>
              <a:r>
                <a:rPr kumimoji="1" lang="ko-KR" altLang="en-US" sz="1600" b="1" dirty="0" smtClean="0"/>
                <a:t>개 요</a:t>
              </a:r>
              <a:endParaRPr kumimoji="1" lang="en-US" altLang="ko-KR" sz="1600" b="1" dirty="0"/>
            </a:p>
            <a:p>
              <a:r>
                <a:rPr kumimoji="1" lang="en-US" altLang="ko-KR" sz="1600" b="1" dirty="0"/>
                <a:t> </a:t>
              </a:r>
              <a:r>
                <a:rPr lang="en-US" altLang="ko-KR" sz="1500" b="1" dirty="0">
                  <a:solidFill>
                    <a:prstClr val="black"/>
                  </a:solidFill>
                </a:rPr>
                <a:t>-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시행기간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: 2020. 8. 5. ~ 2022. 8. 4.(2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년간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)</a:t>
              </a:r>
            </a:p>
            <a:p>
              <a:r>
                <a:rPr lang="ko-KR" altLang="en-US" sz="1500" b="1" dirty="0" smtClean="0">
                  <a:solidFill>
                    <a:prstClr val="black"/>
                  </a:solidFill>
                </a:rPr>
                <a:t> </a:t>
              </a:r>
              <a:r>
                <a:rPr lang="en-US" altLang="ko-KR" sz="1500" b="1" dirty="0">
                  <a:solidFill>
                    <a:prstClr val="black"/>
                  </a:solidFill>
                </a:rPr>
                <a:t>-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적용대상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: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읍</a:t>
              </a:r>
              <a:r>
                <a:rPr lang="en-US" altLang="ko-KR" dirty="0" smtClean="0"/>
                <a:t>·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면 지역 모든 토지와 건물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,  </a:t>
              </a:r>
              <a:r>
                <a:rPr lang="ko-KR" altLang="en-US" sz="1500" b="1" dirty="0" err="1" smtClean="0">
                  <a:solidFill>
                    <a:prstClr val="black"/>
                  </a:solidFill>
                </a:rPr>
                <a:t>동지역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 농지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임야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묘지</a:t>
              </a: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r>
                <a:rPr lang="ko-KR" altLang="en-US" sz="1500" b="1" dirty="0" smtClean="0">
                  <a:solidFill>
                    <a:prstClr val="black"/>
                  </a:solidFill>
                </a:rPr>
                <a:t> </a:t>
              </a:r>
              <a:r>
                <a:rPr lang="en-US" altLang="ko-KR" sz="1500" b="1" dirty="0">
                  <a:solidFill>
                    <a:prstClr val="black"/>
                  </a:solidFill>
                </a:rPr>
                <a:t>-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적용범위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: 1995. 6. 30.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이전에 매매</a:t>
              </a:r>
              <a:r>
                <a:rPr lang="en-US" altLang="ko-KR" dirty="0" smtClean="0"/>
                <a:t>·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증여 등 법률행위로 인하여 사실상 양도된 부동산</a:t>
              </a: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r>
                <a:rPr lang="en-US" altLang="ko-KR" sz="1500" b="1" dirty="0">
                  <a:solidFill>
                    <a:prstClr val="black"/>
                  </a:solidFill>
                </a:rPr>
                <a:t>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              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 및 상속받은 부동산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미등기</a:t>
              </a:r>
              <a:r>
                <a:rPr lang="en-US" altLang="ko-KR" dirty="0" smtClean="0"/>
                <a:t>·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소유자미복구 부동산 </a:t>
              </a: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/>
                <a:t> 추진실적</a:t>
              </a:r>
              <a:endParaRPr kumimoji="1" lang="en-US" altLang="ko-KR" sz="1600" b="1" dirty="0" smtClean="0"/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 smtClean="0"/>
                <a:t> </a:t>
              </a: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endParaRPr kumimoji="1" lang="en-US" altLang="ko-KR" sz="1500" b="1" dirty="0">
                <a:latin typeface="+mj-ea"/>
              </a:endParaRPr>
            </a:p>
          </p:txBody>
        </p:sp>
      </p:grpSp>
      <p:pic>
        <p:nvPicPr>
          <p:cNvPr id="27" name="그림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9" name="Rectangle 2"/>
          <p:cNvSpPr>
            <a:spLocks noChangeArrowheads="1"/>
          </p:cNvSpPr>
          <p:nvPr/>
        </p:nvSpPr>
        <p:spPr bwMode="auto">
          <a:xfrm>
            <a:off x="611179" y="414058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33" name="표 32"/>
          <p:cNvGraphicFramePr>
            <a:graphicFrameLocks noGrp="1"/>
          </p:cNvGraphicFramePr>
          <p:nvPr>
            <p:extLst/>
          </p:nvPr>
        </p:nvGraphicFramePr>
        <p:xfrm>
          <a:off x="739431" y="4008224"/>
          <a:ext cx="7072928" cy="800950"/>
        </p:xfrm>
        <a:graphic>
          <a:graphicData uri="http://schemas.openxmlformats.org/drawingml/2006/table">
            <a:tbl>
              <a:tblPr/>
              <a:tblGrid>
                <a:gridCol w="2031163">
                  <a:extLst>
                    <a:ext uri="{9D8B030D-6E8A-4147-A177-3AD203B41FA5}">
                      <a16:colId xmlns="" xmlns:a16="http://schemas.microsoft.com/office/drawing/2014/main" val="3666669114"/>
                    </a:ext>
                  </a:extLst>
                </a:gridCol>
                <a:gridCol w="2031163">
                  <a:extLst>
                    <a:ext uri="{9D8B030D-6E8A-4147-A177-3AD203B41FA5}">
                      <a16:colId xmlns="" xmlns:a16="http://schemas.microsoft.com/office/drawing/2014/main" val="3709553231"/>
                    </a:ext>
                  </a:extLst>
                </a:gridCol>
                <a:gridCol w="1003534">
                  <a:extLst>
                    <a:ext uri="{9D8B030D-6E8A-4147-A177-3AD203B41FA5}">
                      <a16:colId xmlns="" xmlns:a16="http://schemas.microsoft.com/office/drawing/2014/main" val="2241557086"/>
                    </a:ext>
                  </a:extLst>
                </a:gridCol>
                <a:gridCol w="1003534">
                  <a:extLst>
                    <a:ext uri="{9D8B030D-6E8A-4147-A177-3AD203B41FA5}">
                      <a16:colId xmlns="" xmlns:a16="http://schemas.microsoft.com/office/drawing/2014/main" val="2085691365"/>
                    </a:ext>
                  </a:extLst>
                </a:gridCol>
                <a:gridCol w="1003534">
                  <a:extLst>
                    <a:ext uri="{9D8B030D-6E8A-4147-A177-3AD203B41FA5}">
                      <a16:colId xmlns="" xmlns:a16="http://schemas.microsoft.com/office/drawing/2014/main" val="2678518071"/>
                    </a:ext>
                  </a:extLst>
                </a:gridCol>
              </a:tblGrid>
              <a:tr h="241252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확인서 신청 건수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확인서 발급 건수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확인서 </a:t>
                      </a:r>
                      <a:r>
                        <a:rPr lang="ko-KR" altLang="en-US" sz="105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미발급</a:t>
                      </a: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건수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05987220"/>
                  </a:ext>
                </a:extLst>
              </a:tr>
              <a:tr h="2412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진행중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기각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93473184"/>
                  </a:ext>
                </a:extLst>
              </a:tr>
              <a:tr h="3132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45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25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9638329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690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68057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토지정보과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68870" y="1196680"/>
            <a:ext cx="8280920" cy="2354177"/>
            <a:chOff x="251520" y="1131590"/>
            <a:chExt cx="8280920" cy="2579766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영구지적기록물 전산화 사업 추진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298903" y="2939263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사업목적</a:t>
              </a:r>
              <a:endParaRPr kumimoji="1" lang="en-US" altLang="ko-KR" sz="1600" b="1" dirty="0" smtClean="0">
                <a:latin typeface="+mj-lt"/>
              </a:endParaRPr>
            </a:p>
            <a:p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-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영구보존 </a:t>
              </a:r>
              <a:r>
                <a:rPr lang="ko-KR" altLang="en-US" sz="1500" b="1" dirty="0" err="1" smtClean="0">
                  <a:solidFill>
                    <a:prstClr val="black"/>
                  </a:solidFill>
                </a:rPr>
                <a:t>지적문서의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 전산화로 신속</a:t>
              </a:r>
              <a:r>
                <a:rPr lang="en-US" altLang="ko-KR" dirty="0" smtClean="0"/>
                <a:t>·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정확한 민원서비스 제공 및 업무 효율성 향상 도모   </a:t>
              </a:r>
              <a:endParaRPr lang="en-US" altLang="ko-KR" sz="1500" b="1" dirty="0">
                <a:solidFill>
                  <a:prstClr val="black"/>
                </a:solidFill>
              </a:endParaRPr>
            </a:p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/>
                <a:t> </a:t>
              </a:r>
              <a:r>
                <a:rPr kumimoji="1" lang="ko-KR" altLang="en-US" sz="1600" b="1" dirty="0" smtClean="0"/>
                <a:t>사업개요</a:t>
              </a:r>
              <a:endParaRPr kumimoji="1" lang="en-US" altLang="ko-KR" sz="1600" b="1" dirty="0"/>
            </a:p>
            <a:p>
              <a:r>
                <a:rPr kumimoji="1" lang="en-US" altLang="ko-KR" sz="1600" b="1" dirty="0"/>
                <a:t> </a:t>
              </a:r>
              <a:r>
                <a:rPr lang="en-US" altLang="ko-KR" sz="1500" b="1" dirty="0">
                  <a:solidFill>
                    <a:prstClr val="black"/>
                  </a:solidFill>
                </a:rPr>
                <a:t>-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기     간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: 2022. 3. ~ 12.</a:t>
              </a:r>
            </a:p>
            <a:p>
              <a:r>
                <a:rPr kumimoji="1" lang="en-US" altLang="ko-KR" sz="1600" b="1" dirty="0"/>
                <a:t> </a:t>
              </a:r>
              <a:r>
                <a:rPr lang="en-US" altLang="ko-KR" sz="1500" b="1" dirty="0">
                  <a:solidFill>
                    <a:prstClr val="black"/>
                  </a:solidFill>
                </a:rPr>
                <a:t>-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사 업 비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: 390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백만원  </a:t>
              </a:r>
              <a:r>
                <a:rPr kumimoji="1" lang="en-US" altLang="ko-KR" sz="1600" b="1" dirty="0" smtClean="0"/>
                <a:t> </a:t>
              </a:r>
            </a:p>
            <a:p>
              <a:r>
                <a:rPr kumimoji="1" lang="en-US" altLang="ko-KR" sz="1600" b="1" dirty="0">
                  <a:solidFill>
                    <a:prstClr val="black"/>
                  </a:solidFill>
                </a:rPr>
                <a:t>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-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사 업 량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: 2011 ~ 2021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년도 생산된 </a:t>
              </a:r>
              <a:r>
                <a:rPr lang="ko-KR" altLang="en-US" sz="1500" b="1" dirty="0" err="1" smtClean="0">
                  <a:solidFill>
                    <a:prstClr val="black"/>
                  </a:solidFill>
                </a:rPr>
                <a:t>지적기록물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324,000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매</a:t>
              </a: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r>
                <a:rPr lang="en-US" altLang="ko-KR" sz="1400" b="1" dirty="0">
                  <a:solidFill>
                    <a:prstClr val="black"/>
                  </a:solidFill>
                </a:rPr>
                <a:t> 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  </a:t>
              </a:r>
              <a:r>
                <a:rPr lang="en-US" altLang="ko-KR" sz="1400" dirty="0" smtClean="0"/>
                <a:t>· </a:t>
              </a:r>
              <a:r>
                <a:rPr lang="ko-KR" altLang="en-US" sz="1400" b="1" dirty="0" smtClean="0">
                  <a:solidFill>
                    <a:prstClr val="black"/>
                  </a:solidFill>
                </a:rPr>
                <a:t>지적측량결과도 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24,000</a:t>
              </a:r>
              <a:r>
                <a:rPr lang="ko-KR" altLang="en-US" sz="1400" b="1" dirty="0" smtClean="0">
                  <a:solidFill>
                    <a:prstClr val="black"/>
                  </a:solidFill>
                </a:rPr>
                <a:t>매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400" b="1" dirty="0" smtClean="0">
                  <a:solidFill>
                    <a:prstClr val="black"/>
                  </a:solidFill>
                </a:rPr>
                <a:t>토지이동결의서 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300,000</a:t>
              </a:r>
              <a:r>
                <a:rPr lang="ko-KR" altLang="en-US" sz="1400" b="1" dirty="0" smtClean="0">
                  <a:solidFill>
                    <a:prstClr val="black"/>
                  </a:solidFill>
                </a:rPr>
                <a:t>매  </a:t>
              </a:r>
              <a:endParaRPr lang="en-US" altLang="ko-KR" sz="1400" b="1" dirty="0">
                <a:solidFill>
                  <a:prstClr val="black"/>
                </a:solidFill>
              </a:endParaRPr>
            </a:p>
            <a:p>
              <a:pPr>
                <a:buFont typeface="Wingdings" pitchFamily="2" charset="2"/>
                <a:buChar char="§"/>
              </a:pPr>
              <a:r>
                <a:rPr kumimoji="1" lang="ko-KR" altLang="en-US" sz="1400" b="1" dirty="0"/>
                <a:t> </a:t>
              </a:r>
              <a:r>
                <a:rPr kumimoji="1" lang="ko-KR" altLang="en-US" sz="1600" b="1" dirty="0" smtClean="0"/>
                <a:t>추진일정</a:t>
              </a:r>
              <a:endParaRPr lang="en-US" altLang="ko-KR" sz="1600" b="1" dirty="0">
                <a:solidFill>
                  <a:prstClr val="black"/>
                </a:solidFill>
              </a:endParaRPr>
            </a:p>
            <a:p>
              <a:endParaRPr lang="en-US" altLang="ko-KR" sz="1400" b="1" dirty="0" smtClean="0">
                <a:solidFill>
                  <a:prstClr val="black"/>
                </a:solidFill>
              </a:endParaRPr>
            </a:p>
            <a:p>
              <a:endParaRPr lang="en-US" altLang="ko-KR" sz="1400" b="1" dirty="0" smtClean="0">
                <a:solidFill>
                  <a:prstClr val="black"/>
                </a:solidFill>
              </a:endParaRPr>
            </a:p>
            <a:p>
              <a:endParaRPr kumimoji="1" lang="en-US" altLang="ko-KR" sz="1400" b="1" dirty="0" smtClean="0">
                <a:latin typeface="+mj-ea"/>
              </a:endParaRPr>
            </a:p>
            <a:p>
              <a:endParaRPr kumimoji="1" lang="en-US" altLang="ko-KR" sz="1400" b="1" dirty="0">
                <a:latin typeface="+mj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12274" y="398973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7048144"/>
              </p:ext>
            </p:extLst>
          </p:nvPr>
        </p:nvGraphicFramePr>
        <p:xfrm>
          <a:off x="560212" y="3847435"/>
          <a:ext cx="7576977" cy="862584"/>
        </p:xfrm>
        <a:graphic>
          <a:graphicData uri="http://schemas.openxmlformats.org/drawingml/2006/table">
            <a:tbl>
              <a:tblPr/>
              <a:tblGrid>
                <a:gridCol w="215646">
                  <a:extLst>
                    <a:ext uri="{9D8B030D-6E8A-4147-A177-3AD203B41FA5}">
                      <a16:colId xmlns="" xmlns:a16="http://schemas.microsoft.com/office/drawing/2014/main" val="1121937030"/>
                    </a:ext>
                  </a:extLst>
                </a:gridCol>
                <a:gridCol w="1299083">
                  <a:extLst>
                    <a:ext uri="{9D8B030D-6E8A-4147-A177-3AD203B41FA5}">
                      <a16:colId xmlns="" xmlns:a16="http://schemas.microsoft.com/office/drawing/2014/main" val="3041617896"/>
                    </a:ext>
                  </a:extLst>
                </a:gridCol>
                <a:gridCol w="215646">
                  <a:extLst>
                    <a:ext uri="{9D8B030D-6E8A-4147-A177-3AD203B41FA5}">
                      <a16:colId xmlns="" xmlns:a16="http://schemas.microsoft.com/office/drawing/2014/main" val="3925176884"/>
                    </a:ext>
                  </a:extLst>
                </a:gridCol>
                <a:gridCol w="400558">
                  <a:extLst>
                    <a:ext uri="{9D8B030D-6E8A-4147-A177-3AD203B41FA5}">
                      <a16:colId xmlns="" xmlns:a16="http://schemas.microsoft.com/office/drawing/2014/main" val="1872531614"/>
                    </a:ext>
                  </a:extLst>
                </a:gridCol>
                <a:gridCol w="215646">
                  <a:extLst>
                    <a:ext uri="{9D8B030D-6E8A-4147-A177-3AD203B41FA5}">
                      <a16:colId xmlns="" xmlns:a16="http://schemas.microsoft.com/office/drawing/2014/main" val="813273074"/>
                    </a:ext>
                  </a:extLst>
                </a:gridCol>
                <a:gridCol w="1271651">
                  <a:extLst>
                    <a:ext uri="{9D8B030D-6E8A-4147-A177-3AD203B41FA5}">
                      <a16:colId xmlns="" xmlns:a16="http://schemas.microsoft.com/office/drawing/2014/main" val="2440962849"/>
                    </a:ext>
                  </a:extLst>
                </a:gridCol>
                <a:gridCol w="215646">
                  <a:extLst>
                    <a:ext uri="{9D8B030D-6E8A-4147-A177-3AD203B41FA5}">
                      <a16:colId xmlns="" xmlns:a16="http://schemas.microsoft.com/office/drawing/2014/main" val="3551623332"/>
                    </a:ext>
                  </a:extLst>
                </a:gridCol>
                <a:gridCol w="436499">
                  <a:extLst>
                    <a:ext uri="{9D8B030D-6E8A-4147-A177-3AD203B41FA5}">
                      <a16:colId xmlns="" xmlns:a16="http://schemas.microsoft.com/office/drawing/2014/main" val="2911388577"/>
                    </a:ext>
                  </a:extLst>
                </a:gridCol>
                <a:gridCol w="217312">
                  <a:extLst>
                    <a:ext uri="{9D8B030D-6E8A-4147-A177-3AD203B41FA5}">
                      <a16:colId xmlns="" xmlns:a16="http://schemas.microsoft.com/office/drawing/2014/main" val="3453616235"/>
                    </a:ext>
                  </a:extLst>
                </a:gridCol>
                <a:gridCol w="984123">
                  <a:extLst>
                    <a:ext uri="{9D8B030D-6E8A-4147-A177-3AD203B41FA5}">
                      <a16:colId xmlns="" xmlns:a16="http://schemas.microsoft.com/office/drawing/2014/main" val="151320538"/>
                    </a:ext>
                  </a:extLst>
                </a:gridCol>
                <a:gridCol w="217312">
                  <a:extLst>
                    <a:ext uri="{9D8B030D-6E8A-4147-A177-3AD203B41FA5}">
                      <a16:colId xmlns="" xmlns:a16="http://schemas.microsoft.com/office/drawing/2014/main" val="2234380706"/>
                    </a:ext>
                  </a:extLst>
                </a:gridCol>
                <a:gridCol w="436499">
                  <a:extLst>
                    <a:ext uri="{9D8B030D-6E8A-4147-A177-3AD203B41FA5}">
                      <a16:colId xmlns="" xmlns:a16="http://schemas.microsoft.com/office/drawing/2014/main" val="465282457"/>
                    </a:ext>
                  </a:extLst>
                </a:gridCol>
                <a:gridCol w="215646">
                  <a:extLst>
                    <a:ext uri="{9D8B030D-6E8A-4147-A177-3AD203B41FA5}">
                      <a16:colId xmlns="" xmlns:a16="http://schemas.microsoft.com/office/drawing/2014/main" val="560289670"/>
                    </a:ext>
                  </a:extLst>
                </a:gridCol>
                <a:gridCol w="1020064">
                  <a:extLst>
                    <a:ext uri="{9D8B030D-6E8A-4147-A177-3AD203B41FA5}">
                      <a16:colId xmlns="" xmlns:a16="http://schemas.microsoft.com/office/drawing/2014/main" val="3892442337"/>
                    </a:ext>
                  </a:extLst>
                </a:gridCol>
                <a:gridCol w="215646">
                  <a:extLst>
                    <a:ext uri="{9D8B030D-6E8A-4147-A177-3AD203B41FA5}">
                      <a16:colId xmlns="" xmlns:a16="http://schemas.microsoft.com/office/drawing/2014/main" val="3896342825"/>
                    </a:ext>
                  </a:extLst>
                </a:gridCol>
              </a:tblGrid>
              <a:tr h="357505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7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정보화사업</a:t>
                      </a:r>
                      <a:r>
                        <a:rPr lang="ko-KR" altLang="en-US" sz="1100" b="1" kern="0" spc="-7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b="1" kern="0" spc="-7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보안성</a:t>
                      </a:r>
                      <a:r>
                        <a:rPr lang="ko-KR" altLang="en-US" sz="1100" b="1" kern="0" spc="-7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검토 및 계약심사 등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>
                          <a:solidFill>
                            <a:srgbClr val="333399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➡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조달 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계약의뢰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및 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구매업무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협의 등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>
                          <a:solidFill>
                            <a:srgbClr val="333399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➡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9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입찰공고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9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및 계약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>
                          <a:solidFill>
                            <a:srgbClr val="333399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➡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착수 및 완료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23731959"/>
                  </a:ext>
                </a:extLst>
              </a:tr>
              <a:tr h="1629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2022. 3.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2022. 4. 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-12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2022. 5. ~ 6.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-16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2022. 7. ~ 12.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588328248"/>
                  </a:ext>
                </a:extLst>
              </a:tr>
            </a:tbl>
          </a:graphicData>
        </a:graphic>
      </p:graphicFrame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684282" y="392939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179512" y="710764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정확한 토지정보 제공으로 신뢰받는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토지행정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구현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2838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00" y="4869656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개발이익 환수를 위한 개발부담금 부과 </a:t>
            </a:r>
            <a:r>
              <a:rPr lang="en-US" altLang="ko-KR" sz="2000" b="1" dirty="0" smtClean="0"/>
              <a:t>· </a:t>
            </a:r>
            <a:r>
              <a:rPr lang="ko-KR" altLang="en-US" sz="2000" b="1" dirty="0" smtClean="0"/>
              <a:t>징수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토지정보과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321350" y="1157418"/>
            <a:ext cx="8280920" cy="3440367"/>
            <a:chOff x="251520" y="1131590"/>
            <a:chExt cx="8280920" cy="2133549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243775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개발부담금 부과</a:t>
              </a:r>
              <a:r>
                <a:rPr lang="en-US" altLang="ko-KR" b="1" dirty="0" smtClean="0"/>
                <a:t> </a:t>
              </a:r>
              <a:r>
                <a:rPr lang="en-US" altLang="ko-KR" b="1" dirty="0" smtClean="0">
                  <a:solidFill>
                    <a:schemeClr val="tx1"/>
                  </a:solidFill>
                </a:rPr>
                <a:t>· </a:t>
              </a:r>
              <a:r>
                <a:rPr lang="ko-KR" altLang="en-US" b="1" dirty="0" smtClean="0">
                  <a:solidFill>
                    <a:schemeClr val="tx1"/>
                  </a:solidFill>
                  <a:latin typeface="+mn-ea"/>
                </a:rPr>
                <a:t>징수 추진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21298" y="1694040"/>
              <a:ext cx="8111142" cy="15710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목 적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30000"/>
                </a:lnSpc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-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토지개발사업으로 발생한 개발이익을 환수하여 토지 투기성행 방지 및 토지의</a:t>
              </a:r>
              <a:endParaRPr lang="en-US" altLang="ko-KR" sz="16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en-US" altLang="ko-KR" sz="1600" b="1" dirty="0">
                  <a:solidFill>
                    <a:prstClr val="black"/>
                  </a:solidFill>
                </a:rPr>
                <a:t>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 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효율적인 이용 촉진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  </a:t>
              </a:r>
            </a:p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/>
                <a:t>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대상사업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: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주택건설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산업단지조성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지목변경 수반 사업 등</a:t>
              </a:r>
              <a:endParaRPr lang="en-US" altLang="ko-KR" sz="16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lang="ko-KR" altLang="en-US" sz="1600" b="1" dirty="0" smtClean="0">
                  <a:solidFill>
                    <a:prstClr val="black"/>
                  </a:solidFill>
                </a:rPr>
                <a:t> 대상면적 </a:t>
              </a:r>
              <a:r>
                <a:rPr lang="en-US" altLang="ko-KR" sz="1600" b="1" dirty="0">
                  <a:solidFill>
                    <a:prstClr val="black"/>
                  </a:solidFill>
                </a:rPr>
                <a:t>: </a:t>
              </a:r>
              <a:r>
                <a:rPr lang="ko-KR" altLang="en-US" sz="1600" b="1" dirty="0">
                  <a:solidFill>
                    <a:prstClr val="black"/>
                  </a:solidFill>
                </a:rPr>
                <a:t>도시지역 </a:t>
              </a:r>
              <a:r>
                <a:rPr lang="en-US" altLang="ko-KR" sz="1600" b="1" dirty="0">
                  <a:solidFill>
                    <a:prstClr val="black"/>
                  </a:solidFill>
                </a:rPr>
                <a:t>990</a:t>
              </a:r>
              <a:r>
                <a:rPr lang="ko-KR" altLang="en-US" sz="1600" b="1" dirty="0">
                  <a:solidFill>
                    <a:prstClr val="black"/>
                  </a:solidFill>
                </a:rPr>
                <a:t>㎡ 이상</a:t>
              </a:r>
              <a:r>
                <a:rPr lang="en-US" altLang="ko-KR" sz="1600" b="1" dirty="0">
                  <a:solidFill>
                    <a:prstClr val="black"/>
                  </a:solidFill>
                </a:rPr>
                <a:t>, </a:t>
              </a:r>
              <a:r>
                <a:rPr lang="ko-KR" altLang="en-US" sz="1600" b="1" dirty="0">
                  <a:solidFill>
                    <a:prstClr val="black"/>
                  </a:solidFill>
                </a:rPr>
                <a:t>도시 외 지역 </a:t>
              </a:r>
              <a:r>
                <a:rPr lang="en-US" altLang="ko-KR" sz="1600" b="1" dirty="0">
                  <a:solidFill>
                    <a:prstClr val="black"/>
                  </a:solidFill>
                </a:rPr>
                <a:t>1,650</a:t>
              </a:r>
              <a:r>
                <a:rPr lang="ko-KR" altLang="en-US" sz="1600" b="1" dirty="0">
                  <a:solidFill>
                    <a:prstClr val="black"/>
                  </a:solidFill>
                </a:rPr>
                <a:t>㎡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이상</a:t>
              </a:r>
              <a:endParaRPr lang="en-US" altLang="ko-KR" sz="16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/>
                <a:t> </a:t>
              </a:r>
              <a:r>
                <a:rPr kumimoji="1" lang="en-US" altLang="ko-KR" sz="1600" b="1" dirty="0" smtClean="0"/>
                <a:t>2022</a:t>
              </a:r>
              <a:r>
                <a:rPr kumimoji="1" lang="ko-KR" altLang="en-US" sz="1600" b="1" dirty="0" smtClean="0"/>
                <a:t>년 개발부담금 부과</a:t>
              </a:r>
              <a:r>
                <a:rPr lang="en-US" altLang="ko-KR" sz="1600" b="1" dirty="0"/>
                <a:t> · </a:t>
              </a:r>
              <a:r>
                <a:rPr kumimoji="1" lang="ko-KR" altLang="en-US" sz="1600" b="1" dirty="0" smtClean="0"/>
                <a:t>징수 실적</a:t>
              </a:r>
              <a:endParaRPr kumimoji="1" lang="en-US" altLang="ko-KR" sz="1600" b="1" dirty="0" smtClean="0"/>
            </a:p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endParaRPr kumimoji="1" lang="en-US" altLang="ko-KR" sz="1600" b="1" dirty="0" smtClean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 smtClean="0"/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 smtClean="0"/>
                <a:t> </a:t>
              </a: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endParaRPr kumimoji="1" lang="en-US" altLang="ko-KR" sz="1500" b="1" dirty="0">
                <a:latin typeface="+mj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25" name="표 24"/>
          <p:cNvGraphicFramePr>
            <a:graphicFrameLocks noGrp="1"/>
          </p:cNvGraphicFramePr>
          <p:nvPr>
            <p:extLst/>
          </p:nvPr>
        </p:nvGraphicFramePr>
        <p:xfrm>
          <a:off x="755576" y="3435846"/>
          <a:ext cx="7056784" cy="1152129"/>
        </p:xfrm>
        <a:graphic>
          <a:graphicData uri="http://schemas.openxmlformats.org/drawingml/2006/table">
            <a:tbl>
              <a:tblPr/>
              <a:tblGrid>
                <a:gridCol w="1764196">
                  <a:extLst>
                    <a:ext uri="{9D8B030D-6E8A-4147-A177-3AD203B41FA5}">
                      <a16:colId xmlns="" xmlns:a16="http://schemas.microsoft.com/office/drawing/2014/main" val="3197239626"/>
                    </a:ext>
                  </a:extLst>
                </a:gridCol>
                <a:gridCol w="1764196">
                  <a:extLst>
                    <a:ext uri="{9D8B030D-6E8A-4147-A177-3AD203B41FA5}">
                      <a16:colId xmlns="" xmlns:a16="http://schemas.microsoft.com/office/drawing/2014/main" val="2045319432"/>
                    </a:ext>
                  </a:extLst>
                </a:gridCol>
                <a:gridCol w="1764196">
                  <a:extLst>
                    <a:ext uri="{9D8B030D-6E8A-4147-A177-3AD203B41FA5}">
                      <a16:colId xmlns="" xmlns:a16="http://schemas.microsoft.com/office/drawing/2014/main" val="3825804032"/>
                    </a:ext>
                  </a:extLst>
                </a:gridCol>
                <a:gridCol w="1764196">
                  <a:extLst>
                    <a:ext uri="{9D8B030D-6E8A-4147-A177-3AD203B41FA5}">
                      <a16:colId xmlns="" xmlns:a16="http://schemas.microsoft.com/office/drawing/2014/main" val="584310438"/>
                    </a:ext>
                  </a:extLst>
                </a:gridCol>
              </a:tblGrid>
              <a:tr h="38404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 과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징 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과년도 포함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893480"/>
                  </a:ext>
                </a:extLst>
              </a:tr>
              <a:tr h="3840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 수</a:t>
                      </a: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 액</a:t>
                      </a: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 수</a:t>
                      </a: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 액</a:t>
                      </a: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970221283"/>
                  </a:ext>
                </a:extLst>
              </a:tr>
              <a:tr h="3840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-4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75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4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1,988</a:t>
                      </a:r>
                      <a:r>
                        <a:rPr lang="ko-KR" altLang="en-US" sz="1300" kern="0" spc="-4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백만원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-4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136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4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2,768</a:t>
                      </a:r>
                      <a:r>
                        <a:rPr lang="ko-KR" altLang="en-US" sz="1300" kern="0" spc="-4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백만원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4166978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25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9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지적재조사사업으로 시민재산권 보호 및 토지의 효율적 관리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토지정보과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3816423"/>
            <a:chOff x="251520" y="1131590"/>
            <a:chExt cx="8280920" cy="568649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smtClean="0">
                  <a:solidFill>
                    <a:schemeClr val="tx1"/>
                  </a:solidFill>
                  <a:latin typeface="+mn-ea"/>
                </a:rPr>
                <a:t>지적재조사사업 추진 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1"/>
              <a:ext cx="8064896" cy="5166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err="1" smtClean="0">
                  <a:latin typeface="+mj-lt"/>
                </a:rPr>
                <a:t>지적불부합</a:t>
              </a:r>
              <a:r>
                <a:rPr kumimoji="1" lang="ko-KR" altLang="en-US" sz="1600" b="1" dirty="0" smtClean="0">
                  <a:latin typeface="+mj-lt"/>
                </a:rPr>
                <a:t> 해소를 위하여 </a:t>
              </a:r>
              <a:r>
                <a:rPr kumimoji="1" lang="en-US" altLang="ko-KR" sz="1600" b="1" dirty="0" smtClean="0">
                  <a:latin typeface="+mj-lt"/>
                </a:rPr>
                <a:t>2030</a:t>
              </a:r>
              <a:r>
                <a:rPr kumimoji="1" lang="ko-KR" altLang="en-US" sz="1600" b="1" dirty="0" smtClean="0">
                  <a:latin typeface="+mj-lt"/>
                </a:rPr>
                <a:t>년까지 </a:t>
              </a:r>
              <a:r>
                <a:rPr kumimoji="1" lang="en-US" altLang="ko-KR" sz="1600" b="1" dirty="0" smtClean="0">
                  <a:latin typeface="+mj-lt"/>
                </a:rPr>
                <a:t>61</a:t>
              </a:r>
              <a:r>
                <a:rPr kumimoji="1" lang="ko-KR" altLang="en-US" sz="1600" b="1" dirty="0" smtClean="0">
                  <a:latin typeface="+mj-lt"/>
                </a:rPr>
                <a:t>개 지구에 대해 </a:t>
              </a:r>
              <a:r>
                <a:rPr kumimoji="1" lang="ko-KR" altLang="en-US" sz="1600" b="1" dirty="0" err="1" smtClean="0">
                  <a:latin typeface="+mj-lt"/>
                </a:rPr>
                <a:t>연차별</a:t>
              </a:r>
              <a:r>
                <a:rPr kumimoji="1" lang="ko-KR" altLang="en-US" sz="1600" b="1" dirty="0" smtClean="0">
                  <a:latin typeface="+mj-lt"/>
                </a:rPr>
                <a:t> 추진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추진현황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기대효과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600" b="1" dirty="0" smtClean="0">
                  <a:solidFill>
                    <a:prstClr val="black"/>
                  </a:solidFill>
                </a:rPr>
                <a:t> -</a:t>
              </a: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현재 이용 </a:t>
              </a:r>
              <a:r>
                <a:rPr kumimoji="1" lang="ko-KR" altLang="en-US" sz="1600" b="1" dirty="0" err="1" smtClean="0">
                  <a:latin typeface="+mj-lt"/>
                </a:rPr>
                <a:t>현황대로</a:t>
              </a:r>
              <a:r>
                <a:rPr kumimoji="1" lang="ko-KR" altLang="en-US" sz="1600" b="1" dirty="0" smtClean="0">
                  <a:latin typeface="+mj-lt"/>
                </a:rPr>
                <a:t> 경계를 조정</a:t>
              </a:r>
              <a:r>
                <a:rPr kumimoji="1" lang="en-US" altLang="ko-KR" sz="1600" b="1" dirty="0" smtClean="0">
                  <a:latin typeface="+mj-lt"/>
                </a:rPr>
                <a:t>,</a:t>
              </a:r>
              <a:r>
                <a:rPr kumimoji="1" lang="ko-KR" altLang="en-US" sz="1600" b="1" dirty="0" smtClean="0">
                  <a:latin typeface="+mj-lt"/>
                </a:rPr>
                <a:t> 분쟁 해소로 소송 등 경제적 비용 절감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-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건축물 저촉</a:t>
              </a:r>
              <a:r>
                <a:rPr lang="en-US" altLang="ko-KR" sz="1600" b="1" dirty="0" smtClean="0"/>
                <a:t> </a:t>
              </a:r>
              <a:r>
                <a:rPr lang="en-US" altLang="ko-KR" sz="1600" b="1" dirty="0"/>
                <a:t>·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600" b="1" dirty="0" err="1" smtClean="0">
                  <a:solidFill>
                    <a:prstClr val="black"/>
                  </a:solidFill>
                </a:rPr>
                <a:t>맹지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 해소 및 토지 형상 정형화로 토지 가치 상승</a:t>
              </a:r>
              <a:endParaRPr kumimoji="1" lang="en-US" altLang="ko-KR" sz="1600" b="1" dirty="0">
                <a:latin typeface="+mj-lt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5" name="표 4"/>
          <p:cNvGraphicFramePr>
            <a:graphicFrameLocks noGrp="1"/>
          </p:cNvGraphicFramePr>
          <p:nvPr>
            <p:extLst/>
          </p:nvPr>
        </p:nvGraphicFramePr>
        <p:xfrm>
          <a:off x="685947" y="2313076"/>
          <a:ext cx="6406534" cy="1431036"/>
        </p:xfrm>
        <a:graphic>
          <a:graphicData uri="http://schemas.openxmlformats.org/drawingml/2006/table">
            <a:tbl>
              <a:tblPr/>
              <a:tblGrid>
                <a:gridCol w="1149749">
                  <a:extLst>
                    <a:ext uri="{9D8B030D-6E8A-4147-A177-3AD203B41FA5}">
                      <a16:colId xmlns="" xmlns:a16="http://schemas.microsoft.com/office/drawing/2014/main" val="286020623"/>
                    </a:ext>
                  </a:extLst>
                </a:gridCol>
                <a:gridCol w="720080">
                  <a:extLst>
                    <a:ext uri="{9D8B030D-6E8A-4147-A177-3AD203B41FA5}">
                      <a16:colId xmlns="" xmlns:a16="http://schemas.microsoft.com/office/drawing/2014/main" val="3887923934"/>
                    </a:ext>
                  </a:extLst>
                </a:gridCol>
                <a:gridCol w="1417260">
                  <a:extLst>
                    <a:ext uri="{9D8B030D-6E8A-4147-A177-3AD203B41FA5}">
                      <a16:colId xmlns="" xmlns:a16="http://schemas.microsoft.com/office/drawing/2014/main" val="3021475645"/>
                    </a:ext>
                  </a:extLst>
                </a:gridCol>
                <a:gridCol w="844872">
                  <a:extLst>
                    <a:ext uri="{9D8B030D-6E8A-4147-A177-3AD203B41FA5}">
                      <a16:colId xmlns="" xmlns:a16="http://schemas.microsoft.com/office/drawing/2014/main" val="1992032704"/>
                    </a:ext>
                  </a:extLst>
                </a:gridCol>
                <a:gridCol w="1122244">
                  <a:extLst>
                    <a:ext uri="{9D8B030D-6E8A-4147-A177-3AD203B41FA5}">
                      <a16:colId xmlns="" xmlns:a16="http://schemas.microsoft.com/office/drawing/2014/main" val="2541844813"/>
                    </a:ext>
                  </a:extLst>
                </a:gridCol>
                <a:gridCol w="1152329">
                  <a:extLst>
                    <a:ext uri="{9D8B030D-6E8A-4147-A177-3AD203B41FA5}">
                      <a16:colId xmlns="" xmlns:a16="http://schemas.microsoft.com/office/drawing/2014/main" val="3914604343"/>
                    </a:ext>
                  </a:extLst>
                </a:gridCol>
              </a:tblGrid>
              <a:tr h="2368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지구 수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추진 기간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필지 수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면적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㎡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예산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국비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801077808"/>
                  </a:ext>
                </a:extLst>
              </a:tr>
              <a:tr h="2368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</a:t>
                      </a:r>
                      <a:endParaRPr lang="ko-KR" altLang="en-US" sz="10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r>
                        <a:rPr lang="ko-KR" alt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</a:t>
                      </a:r>
                      <a:endParaRPr lang="ko-KR" altLang="en-US" sz="10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3,055</a:t>
                      </a:r>
                      <a:endParaRPr lang="en-US" sz="10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2,061,782</a:t>
                      </a:r>
                      <a:endParaRPr 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618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백만원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08255606"/>
                  </a:ext>
                </a:extLst>
              </a:tr>
              <a:tr h="2368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‘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</a:t>
                      </a:r>
                      <a:endParaRPr lang="ko-KR" altLang="en-US" sz="10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‘20</a:t>
                      </a:r>
                      <a:r>
                        <a:rPr lang="en-US" sz="1300" b="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11</a:t>
                      </a:r>
                      <a:r>
                        <a:rPr 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.∼‘22</a:t>
                      </a:r>
                      <a:r>
                        <a:rPr lang="en-US" sz="1300" b="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10</a:t>
                      </a:r>
                      <a:r>
                        <a:rPr 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en-US" sz="10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1,678</a:t>
                      </a:r>
                      <a:endParaRPr lang="en-US" sz="10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1,359,024</a:t>
                      </a:r>
                      <a:endParaRPr lang="en-US" sz="10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335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백만원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19748137"/>
                  </a:ext>
                </a:extLst>
              </a:tr>
              <a:tr h="2368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‘</a:t>
                      </a:r>
                      <a:r>
                        <a:rPr lang="en-US" altLang="ko-KR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  <a:r>
                        <a:rPr lang="ko-KR" alt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ko-KR" altLang="en-US" sz="1300" b="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</a:t>
                      </a:r>
                      <a:endParaRPr lang="ko-KR" altLang="en-US" sz="10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</a:t>
                      </a:r>
                      <a:endParaRPr lang="ko-KR" altLang="en-US" sz="10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‘21</a:t>
                      </a:r>
                      <a:r>
                        <a:rPr lang="en-US" sz="1300" b="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11</a:t>
                      </a:r>
                      <a:r>
                        <a:rPr 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.∼‘23</a:t>
                      </a:r>
                      <a:r>
                        <a:rPr lang="en-US" sz="1300" b="0" kern="0" spc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10</a:t>
                      </a:r>
                      <a:r>
                        <a:rPr 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en-US" sz="10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1,377</a:t>
                      </a:r>
                      <a:endParaRPr lang="en-US" sz="10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702,758</a:t>
                      </a:r>
                      <a:endParaRPr lang="en-US" sz="10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283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백만원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917822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989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공공건축 건립 추진 </a:t>
            </a:r>
            <a:r>
              <a:rPr lang="en-US" altLang="ko-KR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추진단</a:t>
            </a:r>
            <a:r>
              <a:rPr lang="ko-KR" altLang="en-US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예산 사업</a:t>
            </a:r>
            <a:r>
              <a:rPr lang="en-US" altLang="ko-KR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307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공공건축건립추진단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1"/>
            <a:ext cx="8280920" cy="1872207"/>
            <a:chOff x="251520" y="1131590"/>
            <a:chExt cx="8280920" cy="205161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err="1" smtClean="0">
                  <a:solidFill>
                    <a:schemeClr val="tx1"/>
                  </a:solidFill>
                  <a:latin typeface="+mn-ea"/>
                </a:rPr>
                <a:t>광탄면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 행정복지센터 증축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49"/>
              <a:ext cx="3982876" cy="15311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규     </a:t>
              </a:r>
              <a:r>
                <a:rPr kumimoji="1" lang="ko-KR" altLang="en-US" sz="1600" b="1" spc="-150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모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smtClean="0">
                  <a:latin typeface="+mj-lt"/>
                </a:rPr>
                <a:t>연면적 </a:t>
              </a:r>
              <a:r>
                <a:rPr kumimoji="1" lang="en-US" altLang="ko-KR" sz="1600" b="1" dirty="0" smtClean="0">
                  <a:latin typeface="+mj-lt"/>
                </a:rPr>
                <a:t>1,035</a:t>
              </a:r>
              <a:r>
                <a:rPr kumimoji="1" lang="ko-KR" altLang="en-US" sz="1600" b="1" dirty="0" smtClean="0">
                  <a:latin typeface="+mj-lt"/>
                </a:rPr>
                <a:t>㎡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smtClean="0">
                  <a:latin typeface="+mj-lt"/>
                </a:rPr>
                <a:t>지상</a:t>
              </a:r>
              <a:r>
                <a:rPr kumimoji="1" lang="en-US" altLang="ko-KR" sz="1600" b="1" dirty="0" smtClean="0">
                  <a:latin typeface="+mj-lt"/>
                </a:rPr>
                <a:t>2</a:t>
              </a:r>
              <a:r>
                <a:rPr kumimoji="1" lang="ko-KR" altLang="en-US" sz="1600" b="1" dirty="0" smtClean="0">
                  <a:latin typeface="+mj-lt"/>
                </a:rPr>
                <a:t>층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주요시설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smtClean="0">
                  <a:latin typeface="+mj-lt"/>
                </a:rPr>
                <a:t>주민자치센터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smtClean="0">
                  <a:latin typeface="+mj-lt"/>
                </a:rPr>
                <a:t>창고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spc="810" dirty="0" smtClean="0">
                  <a:latin typeface="+mj-lt"/>
                </a:rPr>
                <a:t>사업</a:t>
              </a:r>
              <a:r>
                <a:rPr kumimoji="1" lang="ko-KR" altLang="en-US" sz="1600" b="1" dirty="0" smtClean="0">
                  <a:latin typeface="+mj-lt"/>
                </a:rPr>
                <a:t>비</a:t>
              </a:r>
              <a:r>
                <a:rPr kumimoji="1" lang="en-US" altLang="ko-KR" sz="1600" b="1" dirty="0" smtClean="0">
                  <a:latin typeface="+mj-lt"/>
                </a:rPr>
                <a:t>: 38.9</a:t>
              </a:r>
              <a:r>
                <a:rPr kumimoji="1" lang="ko-KR" altLang="en-US" sz="1600" b="1" dirty="0" smtClean="0">
                  <a:latin typeface="+mj-lt"/>
                </a:rPr>
                <a:t>억원</a:t>
              </a:r>
              <a:r>
                <a:rPr kumimoji="1" lang="en-US" altLang="ko-KR" sz="1600" b="1" dirty="0" smtClean="0">
                  <a:latin typeface="+mj-lt"/>
                </a:rPr>
                <a:t>(</a:t>
              </a:r>
              <a:r>
                <a:rPr kumimoji="1" lang="ko-KR" altLang="en-US" sz="1600" b="1" dirty="0" smtClean="0">
                  <a:latin typeface="+mj-lt"/>
                </a:rPr>
                <a:t>공사비 </a:t>
              </a:r>
              <a:r>
                <a:rPr kumimoji="1" lang="en-US" altLang="ko-KR" sz="1600" b="1" dirty="0" smtClean="0">
                  <a:latin typeface="+mj-lt"/>
                </a:rPr>
                <a:t>34, </a:t>
              </a:r>
              <a:r>
                <a:rPr kumimoji="1" lang="ko-KR" altLang="en-US" sz="1600" b="1" dirty="0" err="1" smtClean="0">
                  <a:latin typeface="+mj-lt"/>
                </a:rPr>
                <a:t>설계비</a:t>
              </a: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1.1, </a:t>
              </a:r>
              <a:r>
                <a:rPr kumimoji="1" lang="ko-KR" altLang="en-US" sz="1600" b="1" dirty="0" err="1" smtClean="0">
                  <a:latin typeface="+mj-lt"/>
                </a:rPr>
                <a:t>시설부대비</a:t>
              </a:r>
              <a:r>
                <a:rPr kumimoji="1" lang="ko-KR" altLang="en-US" sz="1600" b="1" dirty="0" smtClean="0">
                  <a:latin typeface="+mj-lt"/>
                </a:rPr>
                <a:t> 등 </a:t>
              </a:r>
              <a:r>
                <a:rPr kumimoji="1" lang="en-US" altLang="ko-KR" sz="1600" b="1" dirty="0" smtClean="0">
                  <a:latin typeface="+mj-lt"/>
                </a:rPr>
                <a:t>3.8)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추진실적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smtClean="0">
                  <a:latin typeface="+mj-lt"/>
                </a:rPr>
                <a:t>공사완료</a:t>
              </a:r>
              <a:r>
                <a:rPr kumimoji="1" lang="en-US" altLang="ko-KR" sz="1600" b="1" dirty="0" smtClean="0">
                  <a:latin typeface="+mj-lt"/>
                </a:rPr>
                <a:t>(‘22.8.)</a:t>
              </a:r>
              <a:endParaRPr kumimoji="1" lang="en-US" altLang="ko-KR" sz="1500" b="1" dirty="0">
                <a:latin typeface="+mj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9" name="모서리가 둥근 직사각형 18"/>
          <p:cNvSpPr/>
          <p:nvPr/>
        </p:nvSpPr>
        <p:spPr>
          <a:xfrm>
            <a:off x="270783" y="3147814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+mn-ea"/>
              </a:rPr>
              <a:t>조리읍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행정복지센터 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건립</a:t>
            </a:r>
            <a:endParaRPr lang="ko-KR" altLang="en-US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45108" y="3550754"/>
            <a:ext cx="3982876" cy="1397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규     </a:t>
            </a:r>
            <a:r>
              <a:rPr kumimoji="1" lang="ko-KR" altLang="en-US" sz="1600" b="1" spc="-150" dirty="0" smtClean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모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ko-KR" altLang="en-US" sz="1600" b="1" dirty="0" smtClean="0">
                <a:latin typeface="+mj-lt"/>
              </a:rPr>
              <a:t>연면적 </a:t>
            </a:r>
            <a:r>
              <a:rPr kumimoji="1" lang="en-US" altLang="ko-KR" sz="1600" b="1" dirty="0" smtClean="0">
                <a:latin typeface="+mj-lt"/>
              </a:rPr>
              <a:t>4,581</a:t>
            </a:r>
            <a:r>
              <a:rPr kumimoji="1" lang="ko-KR" altLang="en-US" sz="1600" b="1" dirty="0" smtClean="0">
                <a:latin typeface="+mj-lt"/>
              </a:rPr>
              <a:t>㎡</a:t>
            </a:r>
            <a:r>
              <a:rPr kumimoji="1" lang="en-US" altLang="ko-KR" sz="1600" b="1" dirty="0" smtClean="0">
                <a:latin typeface="+mj-lt"/>
              </a:rPr>
              <a:t>, </a:t>
            </a:r>
            <a:r>
              <a:rPr kumimoji="1" lang="ko-KR" altLang="en-US" sz="1600" b="1" dirty="0" smtClean="0">
                <a:latin typeface="+mj-lt"/>
              </a:rPr>
              <a:t>지하</a:t>
            </a:r>
            <a:r>
              <a:rPr kumimoji="1" lang="en-US" altLang="ko-KR" sz="1600" b="1" dirty="0" smtClean="0">
                <a:latin typeface="+mj-lt"/>
              </a:rPr>
              <a:t>1</a:t>
            </a:r>
            <a:r>
              <a:rPr kumimoji="1" lang="ko-KR" altLang="en-US" sz="1600" b="1" dirty="0" smtClean="0">
                <a:latin typeface="+mj-lt"/>
              </a:rPr>
              <a:t>층</a:t>
            </a:r>
            <a:r>
              <a:rPr kumimoji="1" lang="en-US" altLang="ko-KR" sz="1600" b="1" dirty="0" smtClean="0">
                <a:latin typeface="+mj-lt"/>
              </a:rPr>
              <a:t>~</a:t>
            </a:r>
            <a:r>
              <a:rPr kumimoji="1" lang="ko-KR" altLang="en-US" sz="1600" b="1" dirty="0" smtClean="0">
                <a:latin typeface="+mj-lt"/>
              </a:rPr>
              <a:t>지상</a:t>
            </a:r>
            <a:r>
              <a:rPr kumimoji="1" lang="en-US" altLang="ko-KR" sz="1600" b="1" dirty="0" smtClean="0">
                <a:latin typeface="+mj-lt"/>
              </a:rPr>
              <a:t>4</a:t>
            </a:r>
            <a:r>
              <a:rPr kumimoji="1" lang="ko-KR" altLang="en-US" sz="1600" b="1" dirty="0" smtClean="0">
                <a:latin typeface="+mj-lt"/>
              </a:rPr>
              <a:t>층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주요시설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ko-KR" altLang="en-US" sz="1600" b="1" dirty="0" smtClean="0">
                <a:latin typeface="+mj-lt"/>
              </a:rPr>
              <a:t>행정복지센터</a:t>
            </a:r>
            <a:r>
              <a:rPr kumimoji="1" lang="en-US" altLang="ko-KR" sz="1600" b="1" dirty="0" smtClean="0">
                <a:latin typeface="+mj-lt"/>
              </a:rPr>
              <a:t>, </a:t>
            </a:r>
            <a:r>
              <a:rPr kumimoji="1" lang="ko-KR" altLang="en-US" sz="1600" b="1" dirty="0" smtClean="0">
                <a:latin typeface="+mj-lt"/>
              </a:rPr>
              <a:t>주민자치센터 등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>
                <a:latin typeface="+mj-lt"/>
              </a:rPr>
              <a:t> </a:t>
            </a:r>
            <a:r>
              <a:rPr kumimoji="1" lang="ko-KR" altLang="en-US" sz="1600" b="1" spc="810" dirty="0" smtClean="0">
                <a:latin typeface="+mj-lt"/>
              </a:rPr>
              <a:t>사업</a:t>
            </a:r>
            <a:r>
              <a:rPr kumimoji="1" lang="ko-KR" altLang="en-US" sz="1600" b="1" dirty="0" smtClean="0">
                <a:latin typeface="+mj-lt"/>
              </a:rPr>
              <a:t>비</a:t>
            </a:r>
            <a:r>
              <a:rPr kumimoji="1" lang="en-US" altLang="ko-KR" sz="1600" b="1" dirty="0" smtClean="0">
                <a:latin typeface="+mj-lt"/>
              </a:rPr>
              <a:t>: 145</a:t>
            </a:r>
            <a:r>
              <a:rPr kumimoji="1" lang="ko-KR" altLang="en-US" sz="1600" b="1" dirty="0" smtClean="0">
                <a:latin typeface="+mj-lt"/>
              </a:rPr>
              <a:t>억원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smtClean="0">
                <a:latin typeface="+mj-lt"/>
              </a:rPr>
              <a:t>공사비 </a:t>
            </a:r>
            <a:r>
              <a:rPr kumimoji="1" lang="en-US" altLang="ko-KR" sz="1600" b="1" dirty="0" smtClean="0">
                <a:latin typeface="+mj-lt"/>
              </a:rPr>
              <a:t>130, </a:t>
            </a:r>
            <a:r>
              <a:rPr kumimoji="1" lang="ko-KR" altLang="en-US" sz="1600" b="1" dirty="0" err="1" smtClean="0">
                <a:latin typeface="+mj-lt"/>
              </a:rPr>
              <a:t>설계비</a:t>
            </a: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6, </a:t>
            </a:r>
            <a:r>
              <a:rPr kumimoji="1" lang="ko-KR" altLang="en-US" sz="1600" b="1" dirty="0" err="1" smtClean="0">
                <a:latin typeface="+mj-lt"/>
              </a:rPr>
              <a:t>감리비</a:t>
            </a: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4, </a:t>
            </a:r>
            <a:r>
              <a:rPr kumimoji="1" lang="ko-KR" altLang="en-US" sz="1600" b="1" dirty="0" err="1" smtClean="0">
                <a:latin typeface="+mj-lt"/>
              </a:rPr>
              <a:t>철거비</a:t>
            </a:r>
            <a:r>
              <a:rPr kumimoji="1" lang="ko-KR" altLang="en-US" sz="1600" b="1" dirty="0" smtClean="0">
                <a:latin typeface="+mj-lt"/>
              </a:rPr>
              <a:t> 등 </a:t>
            </a:r>
            <a:r>
              <a:rPr kumimoji="1" lang="en-US" altLang="ko-KR" sz="1600" b="1" dirty="0" smtClean="0">
                <a:latin typeface="+mj-lt"/>
              </a:rPr>
              <a:t>5)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추진실적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ko-KR" altLang="en-US" sz="1600" b="1" dirty="0" smtClean="0">
                <a:latin typeface="+mj-lt"/>
              </a:rPr>
              <a:t>공사완료</a:t>
            </a:r>
            <a:r>
              <a:rPr kumimoji="1" lang="en-US" altLang="ko-KR" sz="1600" b="1" dirty="0" smtClean="0">
                <a:latin typeface="+mj-lt"/>
              </a:rPr>
              <a:t>(‘22.8.)</a:t>
            </a:r>
            <a:endParaRPr kumimoji="1" lang="en-US" altLang="ko-KR" sz="1500" b="1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60648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prstClr val="white"/>
                </a:solidFill>
              </a:rPr>
              <a:t>`</a:t>
            </a:r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공공건축 건립 추진 </a:t>
            </a:r>
            <a:r>
              <a:rPr lang="en-US" altLang="ko-KR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추진단</a:t>
            </a:r>
            <a:r>
              <a:rPr lang="ko-KR" altLang="en-US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예산 사업</a:t>
            </a:r>
            <a:r>
              <a:rPr lang="en-US" altLang="ko-KR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307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공공건축건립추진단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45108" y="1640766"/>
            <a:ext cx="3982876" cy="1291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규     </a:t>
            </a:r>
            <a:r>
              <a:rPr kumimoji="1" lang="ko-KR" altLang="en-US" sz="1600" b="1" spc="-150" dirty="0" smtClean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모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ko-KR" altLang="en-US" sz="1600" b="1" dirty="0" smtClean="0">
                <a:latin typeface="+mj-lt"/>
              </a:rPr>
              <a:t>연면적 </a:t>
            </a:r>
            <a:r>
              <a:rPr kumimoji="1" lang="en-US" altLang="ko-KR" sz="1600" b="1" dirty="0" smtClean="0">
                <a:latin typeface="+mj-lt"/>
              </a:rPr>
              <a:t>4,300</a:t>
            </a:r>
            <a:r>
              <a:rPr kumimoji="1" lang="ko-KR" altLang="en-US" sz="1600" b="1" dirty="0" smtClean="0">
                <a:latin typeface="+mj-lt"/>
              </a:rPr>
              <a:t>㎡</a:t>
            </a:r>
            <a:r>
              <a:rPr kumimoji="1" lang="en-US" altLang="ko-KR" sz="1600" b="1" dirty="0" smtClean="0">
                <a:latin typeface="+mj-lt"/>
              </a:rPr>
              <a:t>, </a:t>
            </a:r>
            <a:r>
              <a:rPr kumimoji="1" lang="ko-KR" altLang="en-US" sz="1600" b="1" dirty="0" smtClean="0">
                <a:latin typeface="+mj-lt"/>
              </a:rPr>
              <a:t>지하</a:t>
            </a:r>
            <a:r>
              <a:rPr kumimoji="1" lang="en-US" altLang="ko-KR" sz="1600" b="1" dirty="0" smtClean="0">
                <a:latin typeface="+mj-lt"/>
              </a:rPr>
              <a:t>1</a:t>
            </a:r>
            <a:r>
              <a:rPr kumimoji="1" lang="ko-KR" altLang="en-US" sz="1600" b="1" dirty="0" smtClean="0">
                <a:latin typeface="+mj-lt"/>
              </a:rPr>
              <a:t>층</a:t>
            </a:r>
            <a:r>
              <a:rPr kumimoji="1" lang="en-US" altLang="ko-KR" sz="1600" b="1" dirty="0" smtClean="0">
                <a:latin typeface="+mj-lt"/>
              </a:rPr>
              <a:t>~</a:t>
            </a:r>
            <a:r>
              <a:rPr kumimoji="1" lang="ko-KR" altLang="en-US" sz="1600" b="1" dirty="0" smtClean="0">
                <a:latin typeface="+mj-lt"/>
              </a:rPr>
              <a:t>지상</a:t>
            </a:r>
            <a:r>
              <a:rPr kumimoji="1" lang="en-US" altLang="ko-KR" sz="1600" b="1" dirty="0" smtClean="0">
                <a:latin typeface="+mj-lt"/>
              </a:rPr>
              <a:t>4</a:t>
            </a:r>
            <a:r>
              <a:rPr kumimoji="1" lang="ko-KR" altLang="en-US" sz="1600" b="1" dirty="0" smtClean="0">
                <a:latin typeface="+mj-lt"/>
              </a:rPr>
              <a:t>층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주요시설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ko-KR" altLang="en-US" sz="1600" b="1" dirty="0" smtClean="0">
                <a:latin typeface="+mj-lt"/>
              </a:rPr>
              <a:t>행정복지센터</a:t>
            </a:r>
            <a:r>
              <a:rPr kumimoji="1" lang="en-US" altLang="ko-KR" sz="1600" b="1" dirty="0" smtClean="0">
                <a:latin typeface="+mj-lt"/>
              </a:rPr>
              <a:t>, </a:t>
            </a:r>
            <a:r>
              <a:rPr kumimoji="1" lang="ko-KR" altLang="en-US" sz="1600" b="1" dirty="0" smtClean="0">
                <a:latin typeface="+mj-lt"/>
              </a:rPr>
              <a:t>주민자치센터</a:t>
            </a:r>
            <a:r>
              <a:rPr kumimoji="1" lang="en-US" altLang="ko-KR" sz="1600" b="1" dirty="0" smtClean="0">
                <a:latin typeface="+mj-lt"/>
              </a:rPr>
              <a:t>, </a:t>
            </a:r>
            <a:r>
              <a:rPr kumimoji="1" lang="ko-KR" altLang="en-US" sz="1600" b="1" dirty="0" smtClean="0">
                <a:latin typeface="+mj-lt"/>
              </a:rPr>
              <a:t>청소년 관련시설</a:t>
            </a:r>
            <a:r>
              <a:rPr kumimoji="1" lang="en-US" altLang="ko-KR" sz="1600" b="1" dirty="0" smtClean="0">
                <a:latin typeface="+mj-lt"/>
              </a:rPr>
              <a:t>, </a:t>
            </a:r>
            <a:r>
              <a:rPr kumimoji="1" lang="ko-KR" altLang="en-US" sz="1600" b="1" dirty="0" err="1" smtClean="0">
                <a:latin typeface="+mj-lt"/>
              </a:rPr>
              <a:t>예비군중대</a:t>
            </a:r>
            <a:r>
              <a:rPr kumimoji="1" lang="ko-KR" altLang="en-US" sz="1600" b="1" dirty="0" smtClean="0">
                <a:latin typeface="+mj-lt"/>
              </a:rPr>
              <a:t> 등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>
                <a:latin typeface="+mj-lt"/>
              </a:rPr>
              <a:t> </a:t>
            </a:r>
            <a:r>
              <a:rPr kumimoji="1" lang="ko-KR" altLang="en-US" sz="1600" b="1" spc="810" dirty="0" smtClean="0">
                <a:latin typeface="+mj-lt"/>
              </a:rPr>
              <a:t>사업</a:t>
            </a:r>
            <a:r>
              <a:rPr kumimoji="1" lang="ko-KR" altLang="en-US" sz="1600" b="1" dirty="0" smtClean="0">
                <a:latin typeface="+mj-lt"/>
              </a:rPr>
              <a:t>비</a:t>
            </a:r>
            <a:r>
              <a:rPr kumimoji="1" lang="en-US" altLang="ko-KR" sz="1600" b="1" dirty="0" smtClean="0">
                <a:latin typeface="+mj-lt"/>
              </a:rPr>
              <a:t>: 178</a:t>
            </a:r>
            <a:r>
              <a:rPr kumimoji="1" lang="ko-KR" altLang="en-US" sz="1600" b="1" dirty="0" smtClean="0">
                <a:latin typeface="+mj-lt"/>
              </a:rPr>
              <a:t>억원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smtClean="0">
                <a:latin typeface="+mj-lt"/>
              </a:rPr>
              <a:t>공사비 </a:t>
            </a:r>
            <a:r>
              <a:rPr kumimoji="1" lang="en-US" altLang="ko-KR" sz="1600" b="1" dirty="0" smtClean="0">
                <a:latin typeface="+mj-lt"/>
              </a:rPr>
              <a:t>158, </a:t>
            </a:r>
            <a:r>
              <a:rPr kumimoji="1" lang="ko-KR" altLang="en-US" sz="1600" b="1" dirty="0" smtClean="0">
                <a:latin typeface="+mj-lt"/>
              </a:rPr>
              <a:t>설계</a:t>
            </a:r>
            <a:r>
              <a:rPr lang="en-US" altLang="ko-KR" sz="1600" b="1" spc="-150" dirty="0"/>
              <a:t> · </a:t>
            </a:r>
            <a:r>
              <a:rPr kumimoji="1" lang="ko-KR" altLang="en-US" sz="1600" b="1" dirty="0" err="1" smtClean="0">
                <a:latin typeface="+mj-lt"/>
              </a:rPr>
              <a:t>감리비</a:t>
            </a:r>
            <a:r>
              <a:rPr kumimoji="1" lang="ko-KR" altLang="en-US" sz="1600" b="1" dirty="0" smtClean="0">
                <a:latin typeface="+mj-lt"/>
              </a:rPr>
              <a:t> 등 </a:t>
            </a:r>
            <a:r>
              <a:rPr kumimoji="1" lang="en-US" altLang="ko-KR" sz="1600" b="1" dirty="0" smtClean="0">
                <a:latin typeface="+mj-lt"/>
              </a:rPr>
              <a:t>20)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추진실적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err="1" smtClean="0">
                <a:latin typeface="+mj-lt"/>
              </a:rPr>
              <a:t>향후계획</a:t>
            </a:r>
            <a:r>
              <a:rPr kumimoji="1" lang="en-US" altLang="ko-KR" sz="1600" b="1" dirty="0" smtClean="0">
                <a:latin typeface="+mj-lt"/>
              </a:rPr>
              <a:t>): </a:t>
            </a:r>
            <a:r>
              <a:rPr kumimoji="1" lang="ko-KR" altLang="en-US" sz="1600" b="1" dirty="0" smtClean="0">
                <a:latin typeface="+mj-lt"/>
              </a:rPr>
              <a:t>설계공모 완료</a:t>
            </a:r>
            <a:r>
              <a:rPr kumimoji="1" lang="en-US" altLang="ko-KR" sz="1600" b="1" dirty="0" smtClean="0">
                <a:latin typeface="+mj-lt"/>
              </a:rPr>
              <a:t>(’22.10.) / </a:t>
            </a:r>
            <a:r>
              <a:rPr kumimoji="1" lang="ko-KR" altLang="en-US" sz="1600" b="1" dirty="0" smtClean="0">
                <a:latin typeface="+mj-lt"/>
              </a:rPr>
              <a:t>공사착공</a:t>
            </a:r>
            <a:r>
              <a:rPr kumimoji="1" lang="en-US" altLang="ko-KR" sz="1600" b="1" dirty="0" smtClean="0">
                <a:latin typeface="+mj-lt"/>
              </a:rPr>
              <a:t>(’23.12.) / </a:t>
            </a:r>
            <a:r>
              <a:rPr kumimoji="1" lang="ko-KR" altLang="en-US" sz="1600" b="1" dirty="0" smtClean="0">
                <a:latin typeface="+mj-lt"/>
              </a:rPr>
              <a:t>공사완료</a:t>
            </a:r>
            <a:r>
              <a:rPr kumimoji="1" lang="en-US" altLang="ko-KR" sz="1600" b="1" dirty="0" smtClean="0">
                <a:latin typeface="+mj-lt"/>
              </a:rPr>
              <a:t>(’25.10.)</a:t>
            </a:r>
            <a:endParaRPr kumimoji="1" lang="en-US" altLang="ko-KR" sz="1500" b="1" dirty="0">
              <a:latin typeface="+mj-ea"/>
            </a:endParaRPr>
          </a:p>
        </p:txBody>
      </p:sp>
      <p:grpSp>
        <p:nvGrpSpPr>
          <p:cNvPr id="13" name="그룹 19"/>
          <p:cNvGrpSpPr/>
          <p:nvPr/>
        </p:nvGrpSpPr>
        <p:grpSpPr>
          <a:xfrm>
            <a:off x="251520" y="1131590"/>
            <a:ext cx="8280920" cy="3888430"/>
            <a:chOff x="251520" y="-998926"/>
            <a:chExt cx="8280920" cy="4261036"/>
          </a:xfrm>
        </p:grpSpPr>
        <p:sp>
          <p:nvSpPr>
            <p:cNvPr id="14" name="모서리가 둥근 직사각형 13"/>
            <p:cNvSpPr/>
            <p:nvPr/>
          </p:nvSpPr>
          <p:spPr>
            <a:xfrm>
              <a:off x="251520" y="-998926"/>
              <a:ext cx="8280920" cy="432047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운정</a:t>
              </a:r>
              <a:r>
                <a:rPr lang="en-US" altLang="ko-KR" sz="2000" b="1" dirty="0">
                  <a:solidFill>
                    <a:schemeClr val="tx1"/>
                  </a:solidFill>
                  <a:latin typeface="+mn-ea"/>
                </a:rPr>
                <a:t>3</a:t>
              </a:r>
              <a:r>
                <a:rPr lang="ko-KR" altLang="en-US" sz="2000" b="1" dirty="0">
                  <a:solidFill>
                    <a:schemeClr val="tx1"/>
                  </a:solidFill>
                  <a:latin typeface="+mn-ea"/>
                </a:rPr>
                <a:t>동 행정복지센터 건립</a:t>
              </a:r>
              <a:endParaRPr lang="en-US" altLang="ko-KR" sz="2000" dirty="0">
                <a:solidFill>
                  <a:schemeClr val="tx1"/>
                </a:solidFill>
              </a:endParaRPr>
            </a:p>
          </p:txBody>
        </p:sp>
        <p:sp>
          <p:nvSpPr>
            <p:cNvPr id="16" name="Text Box 3"/>
            <p:cNvSpPr txBox="1">
              <a:spLocks noChangeArrowheads="1"/>
            </p:cNvSpPr>
            <p:nvPr/>
          </p:nvSpPr>
          <p:spPr bwMode="auto">
            <a:xfrm>
              <a:off x="445108" y="1533408"/>
              <a:ext cx="3982876" cy="17287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규     </a:t>
              </a:r>
              <a:r>
                <a:rPr kumimoji="1" lang="ko-KR" altLang="en-US" sz="1600" b="1" spc="-150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모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smtClean="0">
                  <a:latin typeface="+mj-lt"/>
                </a:rPr>
                <a:t>연면적 </a:t>
              </a:r>
              <a:r>
                <a:rPr kumimoji="1" lang="en-US" altLang="ko-KR" sz="1600" b="1" dirty="0" smtClean="0">
                  <a:latin typeface="+mj-lt"/>
                </a:rPr>
                <a:t>5,652</a:t>
              </a:r>
              <a:r>
                <a:rPr kumimoji="1" lang="ko-KR" altLang="en-US" sz="1600" b="1" dirty="0" smtClean="0">
                  <a:latin typeface="+mj-lt"/>
                </a:rPr>
                <a:t>㎡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smtClean="0">
                  <a:latin typeface="+mj-lt"/>
                </a:rPr>
                <a:t>지하</a:t>
              </a:r>
              <a:r>
                <a:rPr kumimoji="1" lang="en-US" altLang="ko-KR" sz="1600" b="1" dirty="0" smtClean="0">
                  <a:latin typeface="+mj-lt"/>
                </a:rPr>
                <a:t>2</a:t>
              </a:r>
              <a:r>
                <a:rPr kumimoji="1" lang="ko-KR" altLang="en-US" sz="1600" b="1" dirty="0" smtClean="0">
                  <a:latin typeface="+mj-lt"/>
                </a:rPr>
                <a:t>층</a:t>
              </a:r>
              <a:r>
                <a:rPr kumimoji="1" lang="en-US" altLang="ko-KR" sz="1600" b="1" dirty="0" smtClean="0">
                  <a:latin typeface="+mj-lt"/>
                </a:rPr>
                <a:t>~</a:t>
              </a:r>
              <a:r>
                <a:rPr kumimoji="1" lang="ko-KR" altLang="en-US" sz="1600" b="1" dirty="0" smtClean="0">
                  <a:latin typeface="+mj-lt"/>
                </a:rPr>
                <a:t>지상</a:t>
              </a:r>
              <a:r>
                <a:rPr kumimoji="1" lang="en-US" altLang="ko-KR" sz="1600" b="1" dirty="0" smtClean="0">
                  <a:latin typeface="+mj-lt"/>
                </a:rPr>
                <a:t>4</a:t>
              </a:r>
              <a:r>
                <a:rPr kumimoji="1" lang="ko-KR" altLang="en-US" sz="1600" b="1" dirty="0" smtClean="0">
                  <a:latin typeface="+mj-lt"/>
                </a:rPr>
                <a:t>층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주요시설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spc="-150" dirty="0" smtClean="0">
                  <a:latin typeface="+mj-lt"/>
                </a:rPr>
                <a:t>청년창업 및 골목상권 </a:t>
              </a:r>
              <a:r>
                <a:rPr kumimoji="1" lang="ko-KR" altLang="en-US" sz="1600" b="1" spc="-150" dirty="0" err="1" smtClean="0">
                  <a:latin typeface="+mj-lt"/>
                </a:rPr>
                <a:t>컨설팅센터</a:t>
              </a:r>
              <a:r>
                <a:rPr kumimoji="1" lang="en-US" altLang="ko-KR" sz="1600" b="1" spc="-150" dirty="0" smtClean="0">
                  <a:latin typeface="+mj-lt"/>
                </a:rPr>
                <a:t>, </a:t>
              </a:r>
              <a:r>
                <a:rPr kumimoji="1" lang="ko-KR" altLang="en-US" sz="1600" b="1" spc="-150" dirty="0" smtClean="0">
                  <a:latin typeface="+mj-lt"/>
                </a:rPr>
                <a:t>맘 카페</a:t>
              </a:r>
              <a:r>
                <a:rPr lang="en-US" altLang="ko-KR" sz="1600" b="1" spc="-150" dirty="0"/>
                <a:t> · </a:t>
              </a:r>
              <a:r>
                <a:rPr kumimoji="1" lang="ko-KR" altLang="en-US" sz="1600" b="1" spc="-150" dirty="0" smtClean="0">
                  <a:latin typeface="+mj-lt"/>
                </a:rPr>
                <a:t>장난감도서관</a:t>
              </a:r>
              <a:r>
                <a:rPr kumimoji="1" lang="en-US" altLang="ko-KR" sz="1600" b="1" spc="-150" dirty="0" smtClean="0">
                  <a:latin typeface="+mj-lt"/>
                </a:rPr>
                <a:t>, </a:t>
              </a:r>
              <a:r>
                <a:rPr kumimoji="1" lang="ko-KR" altLang="en-US" sz="1600" b="1" spc="-150" dirty="0" smtClean="0">
                  <a:latin typeface="+mj-lt"/>
                </a:rPr>
                <a:t>여성커뮤니티센터 등</a:t>
              </a:r>
              <a:endParaRPr kumimoji="1" lang="en-US" altLang="ko-KR" sz="1600" b="1" spc="-150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spc="810" dirty="0" smtClean="0">
                  <a:latin typeface="+mj-lt"/>
                </a:rPr>
                <a:t>사업</a:t>
              </a:r>
              <a:r>
                <a:rPr kumimoji="1" lang="ko-KR" altLang="en-US" sz="1600" b="1" dirty="0" smtClean="0">
                  <a:latin typeface="+mj-lt"/>
                </a:rPr>
                <a:t>비</a:t>
              </a:r>
              <a:r>
                <a:rPr kumimoji="1" lang="en-US" altLang="ko-KR" sz="1600" b="1" dirty="0" smtClean="0">
                  <a:latin typeface="+mj-lt"/>
                </a:rPr>
                <a:t>: 303</a:t>
              </a:r>
              <a:r>
                <a:rPr kumimoji="1" lang="ko-KR" altLang="en-US" sz="1600" b="1" dirty="0" smtClean="0">
                  <a:latin typeface="+mj-lt"/>
                </a:rPr>
                <a:t>억원</a:t>
              </a:r>
              <a:r>
                <a:rPr kumimoji="1" lang="en-US" altLang="ko-KR" sz="1600" b="1" dirty="0" smtClean="0">
                  <a:latin typeface="+mj-lt"/>
                </a:rPr>
                <a:t>(</a:t>
              </a:r>
              <a:r>
                <a:rPr kumimoji="1" lang="ko-KR" altLang="en-US" sz="1600" b="1" dirty="0" err="1" smtClean="0">
                  <a:latin typeface="+mj-lt"/>
                </a:rPr>
                <a:t>토지비</a:t>
              </a: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112, </a:t>
              </a:r>
              <a:r>
                <a:rPr kumimoji="1" lang="ko-KR" altLang="en-US" sz="1600" b="1" dirty="0" smtClean="0">
                  <a:latin typeface="+mj-lt"/>
                </a:rPr>
                <a:t>공사비 </a:t>
              </a:r>
              <a:r>
                <a:rPr kumimoji="1" lang="en-US" altLang="ko-KR" sz="1600" b="1" dirty="0" smtClean="0">
                  <a:latin typeface="+mj-lt"/>
                </a:rPr>
                <a:t>167, </a:t>
              </a:r>
              <a:r>
                <a:rPr kumimoji="1" lang="ko-KR" altLang="en-US" sz="1600" b="1" dirty="0" err="1" smtClean="0">
                  <a:latin typeface="+mj-lt"/>
                </a:rPr>
                <a:t>설계비</a:t>
              </a: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7.2, </a:t>
              </a:r>
              <a:r>
                <a:rPr kumimoji="1" lang="ko-KR" altLang="en-US" sz="1600" b="1" dirty="0" err="1" smtClean="0">
                  <a:latin typeface="+mj-lt"/>
                </a:rPr>
                <a:t>감리비</a:t>
              </a: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16.3, </a:t>
              </a:r>
              <a:r>
                <a:rPr kumimoji="1" lang="ko-KR" altLang="en-US" sz="1600" b="1" dirty="0" smtClean="0">
                  <a:latin typeface="+mj-lt"/>
                </a:rPr>
                <a:t>기타 </a:t>
              </a:r>
              <a:r>
                <a:rPr kumimoji="1" lang="en-US" altLang="ko-KR" sz="1600" b="1" dirty="0" smtClean="0">
                  <a:latin typeface="+mj-lt"/>
                </a:rPr>
                <a:t>0.5)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추진실적</a:t>
              </a:r>
              <a:r>
                <a:rPr kumimoji="1" lang="en-US" altLang="ko-KR" sz="1600" b="1" dirty="0" smtClean="0">
                  <a:latin typeface="+mj-lt"/>
                </a:rPr>
                <a:t>(</a:t>
              </a:r>
              <a:r>
                <a:rPr kumimoji="1" lang="ko-KR" altLang="en-US" sz="1600" b="1" dirty="0" err="1" smtClean="0">
                  <a:latin typeface="+mj-lt"/>
                </a:rPr>
                <a:t>향후계획</a:t>
              </a:r>
              <a:r>
                <a:rPr kumimoji="1" lang="en-US" altLang="ko-KR" sz="1600" b="1" dirty="0" smtClean="0">
                  <a:latin typeface="+mj-lt"/>
                </a:rPr>
                <a:t>): </a:t>
              </a:r>
              <a:r>
                <a:rPr kumimoji="1" lang="ko-KR" altLang="en-US" sz="1600" b="1" dirty="0" smtClean="0">
                  <a:latin typeface="+mj-lt"/>
                </a:rPr>
                <a:t>공사착공</a:t>
              </a:r>
              <a:r>
                <a:rPr kumimoji="1" lang="en-US" altLang="ko-KR" sz="1600" b="1" dirty="0" smtClean="0">
                  <a:latin typeface="+mj-lt"/>
                </a:rPr>
                <a:t>(’22.10.) / </a:t>
              </a:r>
              <a:r>
                <a:rPr kumimoji="1" lang="ko-KR" altLang="en-US" sz="1600" b="1" dirty="0" err="1" smtClean="0">
                  <a:latin typeface="+mj-lt"/>
                </a:rPr>
                <a:t>공사준공</a:t>
              </a:r>
              <a:r>
                <a:rPr kumimoji="1" lang="en-US" altLang="ko-KR" sz="1600" b="1" dirty="0" smtClean="0">
                  <a:latin typeface="+mj-lt"/>
                </a:rPr>
                <a:t>(‘24.3.)</a:t>
              </a:r>
              <a:endParaRPr kumimoji="1" lang="en-US" altLang="ko-KR" sz="1500" b="1" dirty="0">
                <a:latin typeface="+mj-ea"/>
              </a:endParaRPr>
            </a:p>
          </p:txBody>
        </p:sp>
      </p:grpSp>
      <p:sp>
        <p:nvSpPr>
          <p:cNvPr id="23" name="모서리가 둥근 직사각형 22"/>
          <p:cNvSpPr/>
          <p:nvPr/>
        </p:nvSpPr>
        <p:spPr>
          <a:xfrm>
            <a:off x="251520" y="3147814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+mn-ea"/>
              </a:rPr>
              <a:t>금촌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민</a:t>
            </a:r>
            <a:r>
              <a:rPr lang="en-US" altLang="ko-KR" sz="2000" b="1" dirty="0">
                <a:solidFill>
                  <a:schemeClr val="tx1"/>
                </a:solidFill>
              </a:rPr>
              <a:t>·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군 복합커뮤니티센터 건립 </a:t>
            </a:r>
            <a:endParaRPr lang="ko-KR" altLang="en-US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513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26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공공건축 건립 추진 </a:t>
            </a:r>
            <a:r>
              <a:rPr lang="en-US" altLang="ko-KR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추진단</a:t>
            </a:r>
            <a:r>
              <a:rPr lang="ko-KR" altLang="en-US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예산 사업</a:t>
            </a:r>
            <a:r>
              <a:rPr lang="en-US" altLang="ko-KR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307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공공건축건립추진단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1"/>
            <a:ext cx="8280920" cy="2513638"/>
            <a:chOff x="251520" y="1131590"/>
            <a:chExt cx="8280920" cy="2754508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파주시 행정융합지원센터 건립</a:t>
              </a:r>
              <a:endParaRPr lang="en-US" altLang="ko-KR" sz="2000" dirty="0">
                <a:solidFill>
                  <a:schemeClr val="tx1"/>
                </a:solidFill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2157395"/>
              <a:ext cx="3982876" cy="17287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규     </a:t>
              </a:r>
              <a:r>
                <a:rPr kumimoji="1" lang="ko-KR" altLang="en-US" sz="1600" b="1" spc="-150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모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smtClean="0">
                  <a:latin typeface="+mj-lt"/>
                </a:rPr>
                <a:t>연면적 </a:t>
              </a:r>
              <a:r>
                <a:rPr kumimoji="1" lang="en-US" altLang="ko-KR" sz="1600" b="1" dirty="0" smtClean="0">
                  <a:latin typeface="+mj-lt"/>
                </a:rPr>
                <a:t>23,518</a:t>
              </a:r>
              <a:r>
                <a:rPr kumimoji="1" lang="ko-KR" altLang="en-US" sz="1600" b="1" dirty="0" smtClean="0">
                  <a:latin typeface="+mj-lt"/>
                </a:rPr>
                <a:t>㎡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smtClean="0">
                  <a:latin typeface="+mj-lt"/>
                </a:rPr>
                <a:t>지하</a:t>
              </a:r>
              <a:r>
                <a:rPr kumimoji="1" lang="en-US" altLang="ko-KR" sz="1600" b="1" dirty="0" smtClean="0">
                  <a:latin typeface="+mj-lt"/>
                </a:rPr>
                <a:t>2</a:t>
              </a:r>
              <a:r>
                <a:rPr kumimoji="1" lang="ko-KR" altLang="en-US" sz="1600" b="1" dirty="0" smtClean="0">
                  <a:latin typeface="+mj-lt"/>
                </a:rPr>
                <a:t>층</a:t>
              </a:r>
              <a:r>
                <a:rPr kumimoji="1" lang="en-US" altLang="ko-KR" sz="1600" b="1" dirty="0" smtClean="0">
                  <a:latin typeface="+mj-lt"/>
                </a:rPr>
                <a:t>~</a:t>
              </a:r>
              <a:r>
                <a:rPr kumimoji="1" lang="ko-KR" altLang="en-US" sz="1600" b="1" dirty="0" smtClean="0">
                  <a:latin typeface="+mj-lt"/>
                </a:rPr>
                <a:t>지상</a:t>
              </a:r>
              <a:r>
                <a:rPr kumimoji="1" lang="en-US" altLang="ko-KR" sz="1600" b="1" dirty="0" smtClean="0">
                  <a:latin typeface="+mj-lt"/>
                </a:rPr>
                <a:t>8</a:t>
              </a:r>
              <a:r>
                <a:rPr kumimoji="1" lang="ko-KR" altLang="en-US" sz="1600" b="1" dirty="0" smtClean="0">
                  <a:latin typeface="+mj-lt"/>
                </a:rPr>
                <a:t>층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주요시설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smtClean="0">
                  <a:latin typeface="+mj-lt"/>
                </a:rPr>
                <a:t>업무시설</a:t>
              </a:r>
              <a:r>
                <a:rPr kumimoji="1" lang="en-US" altLang="ko-KR" sz="1600" b="1" dirty="0" smtClean="0">
                  <a:latin typeface="+mj-lt"/>
                </a:rPr>
                <a:t>(</a:t>
              </a:r>
              <a:r>
                <a:rPr kumimoji="1" lang="ko-KR" altLang="en-US" sz="1600" b="1" dirty="0" smtClean="0">
                  <a:latin typeface="+mj-lt"/>
                </a:rPr>
                <a:t>행정</a:t>
              </a:r>
              <a:r>
                <a:rPr kumimoji="1" lang="en-US" altLang="ko-KR" sz="1600" b="1" dirty="0" smtClean="0">
                  <a:latin typeface="+mj-lt"/>
                </a:rPr>
                <a:t>) </a:t>
              </a:r>
              <a:r>
                <a:rPr kumimoji="1" lang="ko-KR" altLang="en-US" sz="1600" b="1" dirty="0" smtClean="0">
                  <a:latin typeface="+mj-lt"/>
                </a:rPr>
                <a:t>및 지원시설 등</a:t>
              </a:r>
              <a:endParaRPr kumimoji="1" lang="en-US" altLang="ko-KR" sz="1600" b="1" spc="-150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spc="810" dirty="0" smtClean="0">
                  <a:latin typeface="+mj-lt"/>
                </a:rPr>
                <a:t>사업</a:t>
              </a:r>
              <a:r>
                <a:rPr kumimoji="1" lang="ko-KR" altLang="en-US" sz="1600" b="1" dirty="0" smtClean="0">
                  <a:latin typeface="+mj-lt"/>
                </a:rPr>
                <a:t>비</a:t>
              </a:r>
              <a:r>
                <a:rPr kumimoji="1" lang="en-US" altLang="ko-KR" sz="1600" b="1" dirty="0" smtClean="0">
                  <a:latin typeface="+mj-lt"/>
                </a:rPr>
                <a:t>: 1,153</a:t>
              </a:r>
              <a:r>
                <a:rPr kumimoji="1" lang="ko-KR" altLang="en-US" sz="1600" b="1" dirty="0" smtClean="0">
                  <a:latin typeface="+mj-lt"/>
                </a:rPr>
                <a:t>억원</a:t>
              </a:r>
              <a:r>
                <a:rPr kumimoji="1" lang="en-US" altLang="ko-KR" sz="1600" b="1" dirty="0" smtClean="0">
                  <a:latin typeface="+mj-lt"/>
                </a:rPr>
                <a:t>(</a:t>
              </a:r>
              <a:r>
                <a:rPr kumimoji="1" lang="ko-KR" altLang="en-US" sz="1600" b="1" dirty="0" smtClean="0">
                  <a:latin typeface="+mj-lt"/>
                </a:rPr>
                <a:t>보상비 </a:t>
              </a:r>
              <a:r>
                <a:rPr kumimoji="1" lang="en-US" altLang="ko-KR" sz="1600" b="1" dirty="0" smtClean="0">
                  <a:latin typeface="+mj-lt"/>
                </a:rPr>
                <a:t>120+</a:t>
              </a:r>
              <a:r>
                <a:rPr lang="el-GR" altLang="ko-KR" dirty="0" smtClean="0"/>
                <a:t>α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err="1" smtClean="0">
                  <a:latin typeface="+mj-lt"/>
                </a:rPr>
                <a:t>건립비</a:t>
              </a: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1,033</a:t>
              </a:r>
              <a:r>
                <a:rPr kumimoji="1" lang="en-US" altLang="ko-KR" sz="1600" b="1" dirty="0"/>
                <a:t>+</a:t>
              </a:r>
              <a:r>
                <a:rPr lang="el-GR" altLang="ko-KR" sz="1600" dirty="0" smtClean="0"/>
                <a:t>α</a:t>
              </a:r>
              <a:r>
                <a:rPr kumimoji="1" lang="en-US" altLang="ko-KR" sz="1600" b="1" dirty="0" smtClean="0">
                  <a:latin typeface="+mj-lt"/>
                </a:rPr>
                <a:t>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추진실적</a:t>
              </a:r>
              <a:r>
                <a:rPr kumimoji="1" lang="en-US" altLang="ko-KR" sz="1600" b="1" dirty="0" smtClean="0">
                  <a:latin typeface="+mj-lt"/>
                </a:rPr>
                <a:t>(</a:t>
              </a:r>
              <a:r>
                <a:rPr kumimoji="1" lang="ko-KR" altLang="en-US" sz="1600" b="1" dirty="0" err="1" smtClean="0">
                  <a:latin typeface="+mj-lt"/>
                </a:rPr>
                <a:t>향후계획</a:t>
              </a:r>
              <a:r>
                <a:rPr kumimoji="1" lang="en-US" altLang="ko-KR" sz="1600" b="1" dirty="0" smtClean="0">
                  <a:latin typeface="+mj-lt"/>
                </a:rPr>
                <a:t>)</a:t>
              </a: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 smtClean="0">
                  <a:latin typeface="+mj-lt"/>
                </a:rPr>
                <a:t>  - 2021. 3.    </a:t>
              </a:r>
              <a:r>
                <a:rPr kumimoji="1" lang="ko-KR" altLang="en-US" sz="1600" b="1" dirty="0" smtClean="0">
                  <a:latin typeface="+mj-lt"/>
                </a:rPr>
                <a:t>도시관리계획</a:t>
              </a:r>
              <a:r>
                <a:rPr kumimoji="1" lang="en-US" altLang="ko-KR" sz="1600" b="1" dirty="0" smtClean="0">
                  <a:latin typeface="+mj-lt"/>
                </a:rPr>
                <a:t>(</a:t>
              </a:r>
              <a:r>
                <a:rPr kumimoji="1" lang="ko-KR" altLang="en-US" sz="1600" b="1" dirty="0" smtClean="0">
                  <a:latin typeface="+mj-lt"/>
                </a:rPr>
                <a:t>공공청사</a:t>
              </a:r>
              <a:r>
                <a:rPr kumimoji="1" lang="en-US" altLang="ko-KR" sz="1600" b="1" dirty="0" smtClean="0">
                  <a:latin typeface="+mj-lt"/>
                </a:rPr>
                <a:t>) </a:t>
              </a:r>
              <a:r>
                <a:rPr kumimoji="1" lang="ko-KR" altLang="en-US" sz="1600" b="1" dirty="0" smtClean="0">
                  <a:latin typeface="+mj-lt"/>
                </a:rPr>
                <a:t>결정</a:t>
              </a:r>
              <a:r>
                <a:rPr kumimoji="1" lang="en-US" altLang="ko-KR" sz="1600" b="1" dirty="0" smtClean="0">
                  <a:latin typeface="+mj-lt"/>
                </a:rPr>
                <a:t>(</a:t>
              </a:r>
              <a:r>
                <a:rPr kumimoji="1" lang="ko-KR" altLang="en-US" sz="1600" b="1" dirty="0" smtClean="0">
                  <a:latin typeface="+mj-lt"/>
                </a:rPr>
                <a:t>변경</a:t>
              </a:r>
              <a:r>
                <a:rPr kumimoji="1" lang="en-US" altLang="ko-KR" sz="1600" b="1" dirty="0" smtClean="0">
                  <a:latin typeface="+mj-lt"/>
                </a:rPr>
                <a:t>) </a:t>
              </a:r>
              <a:r>
                <a:rPr kumimoji="1" lang="ko-KR" altLang="en-US" sz="1600" b="1" dirty="0" smtClean="0">
                  <a:latin typeface="+mj-lt"/>
                </a:rPr>
                <a:t>고시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 - 2022. 3.    </a:t>
              </a:r>
              <a:r>
                <a:rPr kumimoji="1" lang="ko-KR" altLang="en-US" sz="1600" b="1" dirty="0" smtClean="0">
                  <a:latin typeface="+mj-lt"/>
                </a:rPr>
                <a:t>타당성조사 완료</a:t>
              </a:r>
              <a:r>
                <a:rPr kumimoji="1" lang="en-US" altLang="ko-KR" sz="1600" b="1" dirty="0" smtClean="0">
                  <a:latin typeface="+mj-lt"/>
                </a:rPr>
                <a:t>(</a:t>
              </a:r>
              <a:r>
                <a:rPr kumimoji="1" lang="ko-KR" altLang="en-US" sz="1600" b="1" dirty="0" err="1" smtClean="0">
                  <a:latin typeface="+mj-lt"/>
                </a:rPr>
                <a:t>행안부</a:t>
              </a:r>
              <a:r>
                <a:rPr kumimoji="1" lang="en-US" altLang="ko-KR" sz="1600" b="1" dirty="0" smtClean="0">
                  <a:latin typeface="+mj-lt"/>
                </a:rPr>
                <a:t>, LIMAC)</a:t>
              </a: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 - 2022. 8. ~ </a:t>
              </a:r>
              <a:r>
                <a:rPr kumimoji="1" lang="ko-KR" altLang="en-US" sz="1600" b="1" dirty="0" smtClean="0">
                  <a:latin typeface="+mj-lt"/>
                </a:rPr>
                <a:t>지방재정 </a:t>
              </a:r>
              <a:r>
                <a:rPr kumimoji="1" lang="ko-KR" altLang="en-US" sz="1600" b="1" dirty="0" err="1" smtClean="0">
                  <a:latin typeface="+mj-lt"/>
                </a:rPr>
                <a:t>투자심사</a:t>
              </a:r>
              <a:r>
                <a:rPr kumimoji="1" lang="en-US" altLang="ko-KR" sz="1600" b="1" dirty="0" smtClean="0">
                  <a:latin typeface="+mj-lt"/>
                </a:rPr>
                <a:t>(</a:t>
              </a:r>
              <a:r>
                <a:rPr kumimoji="1" lang="ko-KR" altLang="en-US" sz="1600" b="1" dirty="0" smtClean="0">
                  <a:latin typeface="+mj-lt"/>
                </a:rPr>
                <a:t>경기도</a:t>
              </a:r>
              <a:r>
                <a:rPr kumimoji="1" lang="en-US" altLang="ko-KR" sz="1600" b="1" dirty="0" smtClean="0">
                  <a:latin typeface="+mj-lt"/>
                </a:rPr>
                <a:t>), </a:t>
              </a:r>
              <a:r>
                <a:rPr kumimoji="1" lang="ko-KR" altLang="en-US" sz="1600" b="1" dirty="0" smtClean="0">
                  <a:latin typeface="+mj-lt"/>
                </a:rPr>
                <a:t>설계공모 등</a:t>
              </a:r>
              <a:endParaRPr kumimoji="1" lang="en-US" altLang="ko-KR" sz="1500" b="1" dirty="0">
                <a:latin typeface="+mj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27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307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공공건축건립추진단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3" name="그림 2" descr="C:\Users\PAJU\Desktop\김형욱\04_공간환경전략계획\파주 미래상 MAP_주황색.pdf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0" t="13907" r="31100" b="7131"/>
          <a:stretch/>
        </p:blipFill>
        <p:spPr>
          <a:xfrm>
            <a:off x="262747" y="727489"/>
            <a:ext cx="3681309" cy="4194586"/>
          </a:xfrm>
          <a:prstGeom prst="rect">
            <a:avLst/>
          </a:prstGeom>
        </p:spPr>
      </p:pic>
      <p:grpSp>
        <p:nvGrpSpPr>
          <p:cNvPr id="41" name="그룹 19"/>
          <p:cNvGrpSpPr/>
          <p:nvPr/>
        </p:nvGrpSpPr>
        <p:grpSpPr>
          <a:xfrm>
            <a:off x="3793569" y="3984661"/>
            <a:ext cx="5026903" cy="859074"/>
            <a:chOff x="251520" y="1131590"/>
            <a:chExt cx="8258484" cy="1013814"/>
          </a:xfrm>
        </p:grpSpPr>
        <p:sp>
          <p:nvSpPr>
            <p:cNvPr id="42" name="모서리가 둥근 직사각형 41"/>
            <p:cNvSpPr/>
            <p:nvPr/>
          </p:nvSpPr>
          <p:spPr>
            <a:xfrm>
              <a:off x="251520" y="1131590"/>
              <a:ext cx="7785289" cy="43204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1400" b="1" dirty="0" smtClean="0">
                  <a:solidFill>
                    <a:schemeClr val="tx1"/>
                  </a:solidFill>
                  <a:latin typeface="+mn-ea"/>
                </a:rPr>
                <a:t>남북교류</a:t>
              </a:r>
              <a:r>
                <a:rPr lang="en-US" altLang="ko-KR" sz="1400" b="1" dirty="0" smtClean="0">
                  <a:solidFill>
                    <a:schemeClr val="tx1"/>
                  </a:solidFill>
                  <a:latin typeface="+mn-ea"/>
                </a:rPr>
                <a:t>․</a:t>
              </a:r>
              <a:r>
                <a:rPr lang="ko-KR" altLang="en-US" sz="1400" b="1" dirty="0" smtClean="0">
                  <a:solidFill>
                    <a:schemeClr val="tx1"/>
                  </a:solidFill>
                  <a:latin typeface="+mn-ea"/>
                </a:rPr>
                <a:t>문화관광 역세권 </a:t>
              </a:r>
              <a:r>
                <a:rPr lang="en-US" altLang="ko-KR" sz="1400" dirty="0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ko-KR" altLang="en-US" sz="1400" dirty="0" err="1">
                  <a:solidFill>
                    <a:schemeClr val="tx1"/>
                  </a:solidFill>
                  <a:latin typeface="+mn-ea"/>
                </a:rPr>
                <a:t>문산읍</a:t>
              </a:r>
              <a:r>
                <a:rPr lang="en-US" altLang="ko-KR" sz="1400" dirty="0">
                  <a:solidFill>
                    <a:schemeClr val="tx1"/>
                  </a:solidFill>
                  <a:latin typeface="+mn-ea"/>
                </a:rPr>
                <a:t>·</a:t>
              </a:r>
              <a:r>
                <a:rPr lang="ko-KR" altLang="en-US" sz="1400" dirty="0" err="1">
                  <a:solidFill>
                    <a:schemeClr val="tx1"/>
                  </a:solidFill>
                  <a:latin typeface="+mn-ea"/>
                </a:rPr>
                <a:t>장단면</a:t>
              </a:r>
              <a:r>
                <a:rPr lang="en-US" altLang="ko-KR" sz="1400" dirty="0">
                  <a:solidFill>
                    <a:schemeClr val="tx1"/>
                  </a:solidFill>
                  <a:latin typeface="+mn-ea"/>
                </a:rPr>
                <a:t>)</a:t>
              </a:r>
              <a:endPara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43" name="Text Box 3"/>
            <p:cNvSpPr txBox="1">
              <a:spLocks noChangeArrowheads="1"/>
            </p:cNvSpPr>
            <p:nvPr/>
          </p:nvSpPr>
          <p:spPr bwMode="auto">
            <a:xfrm>
              <a:off x="445108" y="1569506"/>
              <a:ext cx="8064896" cy="5758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180975" indent="-180975">
                <a:lnSpc>
                  <a:spcPct val="120000"/>
                </a:lnSpc>
                <a:buFont typeface="Wingdings" panose="05000000000000000000" pitchFamily="2" charset="2"/>
                <a:buChar char="§"/>
              </a:pPr>
              <a:r>
                <a:rPr kumimoji="1" lang="ko-KR" altLang="en-US" sz="1200" dirty="0" err="1">
                  <a:latin typeface="+mj-lt"/>
                </a:rPr>
                <a:t>경의중앙선</a:t>
              </a:r>
              <a:r>
                <a:rPr kumimoji="1" lang="en-US" altLang="ko-KR" sz="1200" dirty="0">
                  <a:latin typeface="+mj-lt"/>
                </a:rPr>
                <a:t>·</a:t>
              </a:r>
              <a:r>
                <a:rPr kumimoji="1" lang="ko-KR" altLang="en-US" sz="1200" dirty="0">
                  <a:latin typeface="+mj-lt"/>
                </a:rPr>
                <a:t>자유로</a:t>
              </a:r>
              <a:r>
                <a:rPr kumimoji="1" lang="en-US" altLang="ko-KR" sz="1200" dirty="0">
                  <a:latin typeface="+mj-lt"/>
                </a:rPr>
                <a:t>·</a:t>
              </a:r>
              <a:r>
                <a:rPr kumimoji="1" lang="ko-KR" altLang="en-US" sz="1200" dirty="0" err="1">
                  <a:latin typeface="+mj-lt"/>
                </a:rPr>
                <a:t>의주대로</a:t>
              </a:r>
              <a:r>
                <a:rPr kumimoji="1" lang="ko-KR" altLang="en-US" sz="1200" dirty="0">
                  <a:latin typeface="+mj-lt"/>
                </a:rPr>
                <a:t> </a:t>
              </a:r>
              <a:r>
                <a:rPr kumimoji="1" lang="en-US" altLang="ko-KR" sz="1200" dirty="0">
                  <a:latin typeface="+mj-lt"/>
                </a:rPr>
                <a:t>3</a:t>
              </a:r>
              <a:r>
                <a:rPr kumimoji="1" lang="ko-KR" altLang="en-US" sz="1200" dirty="0">
                  <a:latin typeface="+mj-lt"/>
                </a:rPr>
                <a:t>개 축이 결집한 최북단 </a:t>
              </a:r>
              <a:r>
                <a:rPr kumimoji="1" lang="ko-KR" altLang="en-US" sz="1200" dirty="0" smtClean="0">
                  <a:latin typeface="+mj-lt"/>
                </a:rPr>
                <a:t>도시</a:t>
              </a:r>
              <a:endParaRPr kumimoji="1" lang="en-US" altLang="ko-KR" sz="1200" dirty="0" smtClean="0">
                <a:latin typeface="+mj-lt"/>
              </a:endParaRPr>
            </a:p>
            <a:p>
              <a:pPr marL="180975" indent="-90488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kumimoji="1" lang="en-US" altLang="ko-KR" sz="1200" dirty="0" smtClean="0">
                  <a:latin typeface="+mj-lt"/>
                </a:rPr>
                <a:t> </a:t>
              </a:r>
              <a:r>
                <a:rPr kumimoji="1" lang="ko-KR" altLang="en-US" sz="1200" dirty="0">
                  <a:latin typeface="+mj-lt"/>
                </a:rPr>
                <a:t>국제물류 거점 플랫폼 </a:t>
              </a:r>
              <a:r>
                <a:rPr kumimoji="1" lang="ko-KR" altLang="en-US" sz="1200" dirty="0" smtClean="0">
                  <a:latin typeface="+mj-lt"/>
                </a:rPr>
                <a:t>조성 </a:t>
              </a:r>
              <a:r>
                <a:rPr kumimoji="1" lang="en-US" altLang="ko-KR" sz="1200" dirty="0" smtClean="0">
                  <a:latin typeface="+mj-lt"/>
                </a:rPr>
                <a:t>(</a:t>
              </a:r>
              <a:r>
                <a:rPr kumimoji="1" lang="ko-KR" altLang="en-US" sz="1200" dirty="0">
                  <a:latin typeface="+mj-lt"/>
                </a:rPr>
                <a:t>물류산업</a:t>
              </a:r>
              <a:r>
                <a:rPr kumimoji="1" lang="en-US" altLang="ko-KR" sz="1200" dirty="0">
                  <a:latin typeface="+mj-lt"/>
                </a:rPr>
                <a:t>·</a:t>
              </a:r>
              <a:r>
                <a:rPr kumimoji="1" lang="ko-KR" altLang="en-US" sz="1200" dirty="0">
                  <a:latin typeface="+mj-lt"/>
                </a:rPr>
                <a:t>테마파크</a:t>
              </a:r>
              <a:r>
                <a:rPr kumimoji="1" lang="en-US" altLang="ko-KR" sz="1200" dirty="0">
                  <a:latin typeface="+mj-lt"/>
                </a:rPr>
                <a:t>·</a:t>
              </a:r>
              <a:r>
                <a:rPr kumimoji="1" lang="ko-KR" altLang="en-US" sz="1200" dirty="0">
                  <a:latin typeface="+mj-lt"/>
                </a:rPr>
                <a:t>컨벤션</a:t>
              </a:r>
              <a:r>
                <a:rPr kumimoji="1" lang="en-US" altLang="ko-KR" sz="1200" dirty="0">
                  <a:latin typeface="+mj-lt"/>
                </a:rPr>
                <a:t>·</a:t>
              </a:r>
              <a:r>
                <a:rPr kumimoji="1" lang="ko-KR" altLang="en-US" sz="1200" dirty="0">
                  <a:latin typeface="+mj-lt"/>
                </a:rPr>
                <a:t>휴양</a:t>
              </a:r>
              <a:r>
                <a:rPr kumimoji="1" lang="en-US" altLang="ko-KR" sz="1200" dirty="0">
                  <a:latin typeface="+mj-lt"/>
                </a:rPr>
                <a:t>)</a:t>
              </a:r>
              <a:endParaRPr kumimoji="1" lang="en-US" altLang="ko-KR" sz="1200" dirty="0">
                <a:latin typeface="+mj-ea"/>
              </a:endParaRPr>
            </a:p>
          </p:txBody>
        </p:sp>
      </p:grp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'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경의중앙선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축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'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공간환경전략계획 수립 </a:t>
            </a:r>
            <a:r>
              <a:rPr lang="en-US" altLang="ko-KR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14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중점권역</a:t>
            </a:r>
            <a:r>
              <a:rPr lang="ko-KR" altLang="en-US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설정 및 </a:t>
            </a:r>
            <a:r>
              <a:rPr lang="ko-KR" altLang="en-US" sz="14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중점추진권역</a:t>
            </a:r>
            <a:r>
              <a:rPr lang="ko-KR" altLang="en-US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기본구상</a:t>
            </a:r>
            <a:r>
              <a:rPr lang="en-US" altLang="ko-KR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3793569" y="1131592"/>
            <a:ext cx="5026903" cy="825178"/>
            <a:chOff x="251520" y="1131590"/>
            <a:chExt cx="8258484" cy="97381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7785289" cy="43204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1400" b="1" dirty="0" smtClean="0">
                  <a:solidFill>
                    <a:schemeClr val="tx1"/>
                  </a:solidFill>
                  <a:latin typeface="+mn-ea"/>
                </a:rPr>
                <a:t>신도심 역세권 </a:t>
              </a:r>
              <a:r>
                <a:rPr lang="en-US" altLang="ko-KR" sz="1400" dirty="0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ko-KR" altLang="en-US" sz="1400" dirty="0">
                  <a:solidFill>
                    <a:schemeClr val="tx1"/>
                  </a:solidFill>
                  <a:latin typeface="+mn-ea"/>
                </a:rPr>
                <a:t>운정</a:t>
              </a:r>
              <a:r>
                <a:rPr lang="en-US" altLang="ko-KR" sz="1400" dirty="0">
                  <a:solidFill>
                    <a:schemeClr val="tx1"/>
                  </a:solidFill>
                  <a:latin typeface="+mn-ea"/>
                </a:rPr>
                <a:t>1·2·3</a:t>
              </a:r>
              <a:r>
                <a:rPr lang="ko-KR" altLang="en-US" sz="1400" dirty="0">
                  <a:solidFill>
                    <a:schemeClr val="tx1"/>
                  </a:solidFill>
                  <a:latin typeface="+mn-ea"/>
                </a:rPr>
                <a:t>동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+mn-ea"/>
                </a:rPr>
                <a:t>)</a:t>
              </a:r>
              <a:endPara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569506"/>
              <a:ext cx="8064896" cy="5358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171450" indent="-171450">
                <a:lnSpc>
                  <a:spcPct val="120000"/>
                </a:lnSpc>
                <a:buFont typeface="Wingdings" panose="05000000000000000000" pitchFamily="2" charset="2"/>
                <a:buChar char="§"/>
              </a:pPr>
              <a:r>
                <a:rPr kumimoji="1" lang="ko-KR" altLang="en-US" sz="1200" dirty="0" smtClean="0">
                  <a:latin typeface="+mj-lt"/>
                </a:rPr>
                <a:t>동서간 </a:t>
              </a:r>
              <a:r>
                <a:rPr kumimoji="1" lang="ko-KR" altLang="en-US" sz="1200" dirty="0" err="1">
                  <a:latin typeface="+mj-lt"/>
                </a:rPr>
                <a:t>개발불균형</a:t>
              </a:r>
              <a:r>
                <a:rPr kumimoji="1" lang="ko-KR" altLang="en-US" sz="1200" dirty="0">
                  <a:latin typeface="+mj-lt"/>
                </a:rPr>
                <a:t> 완화 및 양측 도시간 연결</a:t>
              </a:r>
              <a:r>
                <a:rPr kumimoji="1" lang="en-US" altLang="ko-KR" sz="1200" dirty="0">
                  <a:latin typeface="+mj-lt"/>
                </a:rPr>
                <a:t>․</a:t>
              </a:r>
              <a:r>
                <a:rPr kumimoji="1" lang="ko-KR" altLang="en-US" sz="1200" dirty="0">
                  <a:latin typeface="+mj-lt"/>
                </a:rPr>
                <a:t>회복</a:t>
              </a:r>
              <a:endParaRPr kumimoji="1" lang="en-US" altLang="ko-KR" sz="1200" dirty="0">
                <a:latin typeface="+mj-lt"/>
              </a:endParaRPr>
            </a:p>
            <a:p>
              <a:pPr marL="265113" indent="-174625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kumimoji="1" lang="ko-KR" altLang="en-US" sz="1200" dirty="0" err="1" smtClean="0">
                  <a:latin typeface="+mj-lt"/>
                </a:rPr>
                <a:t>순환보행축</a:t>
              </a:r>
              <a:r>
                <a:rPr kumimoji="1" lang="ko-KR" altLang="en-US" sz="1200" dirty="0" smtClean="0">
                  <a:latin typeface="+mj-lt"/>
                </a:rPr>
                <a:t> </a:t>
              </a:r>
              <a:r>
                <a:rPr kumimoji="1" lang="ko-KR" altLang="en-US" sz="1200" dirty="0">
                  <a:latin typeface="+mj-lt"/>
                </a:rPr>
                <a:t>조성 및 </a:t>
              </a:r>
              <a:r>
                <a:rPr kumimoji="1" lang="ko-KR" altLang="en-US" sz="1200" dirty="0" err="1">
                  <a:latin typeface="+mj-lt"/>
                </a:rPr>
                <a:t>거점형</a:t>
              </a:r>
              <a:r>
                <a:rPr kumimoji="1" lang="ko-KR" altLang="en-US" sz="1200" dirty="0">
                  <a:latin typeface="+mj-lt"/>
                </a:rPr>
                <a:t> </a:t>
              </a:r>
              <a:r>
                <a:rPr kumimoji="1" lang="en-US" altLang="ko-KR" sz="1200" dirty="0">
                  <a:latin typeface="+mj-lt"/>
                </a:rPr>
                <a:t>SOC </a:t>
              </a:r>
              <a:r>
                <a:rPr kumimoji="1" lang="ko-KR" altLang="en-US" sz="1200" dirty="0">
                  <a:latin typeface="+mj-lt"/>
                </a:rPr>
                <a:t>시설 조성</a:t>
              </a:r>
              <a:endParaRPr kumimoji="1" lang="en-US" altLang="ko-KR" sz="1200" dirty="0">
                <a:latin typeface="+mj-ea"/>
              </a:endParaRPr>
            </a:p>
          </p:txBody>
        </p:sp>
      </p:grpSp>
      <p:grpSp>
        <p:nvGrpSpPr>
          <p:cNvPr id="35" name="그룹 19"/>
          <p:cNvGrpSpPr/>
          <p:nvPr/>
        </p:nvGrpSpPr>
        <p:grpSpPr>
          <a:xfrm>
            <a:off x="3793569" y="2082615"/>
            <a:ext cx="5026903" cy="830150"/>
            <a:chOff x="251520" y="1131590"/>
            <a:chExt cx="8258484" cy="979680"/>
          </a:xfrm>
        </p:grpSpPr>
        <p:sp>
          <p:nvSpPr>
            <p:cNvPr id="36" name="모서리가 둥근 직사각형 35"/>
            <p:cNvSpPr/>
            <p:nvPr/>
          </p:nvSpPr>
          <p:spPr>
            <a:xfrm>
              <a:off x="251520" y="1131590"/>
              <a:ext cx="7785289" cy="432048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b="1" dirty="0" smtClean="0">
                  <a:solidFill>
                    <a:srgbClr val="FF0000"/>
                  </a:solidFill>
                  <a:latin typeface="+mn-ea"/>
                </a:rPr>
                <a:t>❙</a:t>
              </a:r>
              <a:r>
                <a:rPr lang="ko-KR" altLang="en-US" sz="1400" b="1" dirty="0" smtClean="0">
                  <a:solidFill>
                    <a:schemeClr val="tx1"/>
                  </a:solidFill>
                  <a:latin typeface="+mn-ea"/>
                </a:rPr>
                <a:t>원도심 역세권 </a:t>
              </a:r>
              <a:r>
                <a:rPr lang="en-US" altLang="ko-KR" sz="1400" dirty="0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ko-KR" altLang="en-US" sz="1400" dirty="0" err="1">
                  <a:solidFill>
                    <a:schemeClr val="tx1"/>
                  </a:solidFill>
                  <a:latin typeface="+mn-ea"/>
                </a:rPr>
                <a:t>금릉</a:t>
              </a:r>
              <a:r>
                <a:rPr lang="en-US" altLang="ko-KR" sz="1400" dirty="0">
                  <a:solidFill>
                    <a:schemeClr val="tx1"/>
                  </a:solidFill>
                  <a:latin typeface="+mn-ea"/>
                </a:rPr>
                <a:t>1·2·3</a:t>
              </a:r>
              <a:r>
                <a:rPr lang="ko-KR" altLang="en-US" sz="1400" dirty="0">
                  <a:solidFill>
                    <a:schemeClr val="tx1"/>
                  </a:solidFill>
                  <a:latin typeface="+mn-ea"/>
                </a:rPr>
                <a:t>동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+mn-ea"/>
                </a:rPr>
                <a:t>) _ </a:t>
              </a:r>
              <a:r>
                <a:rPr lang="ko-KR" altLang="en-US" sz="1100" dirty="0" smtClean="0">
                  <a:solidFill>
                    <a:schemeClr val="tx1"/>
                  </a:solidFill>
                  <a:latin typeface="+mn-ea"/>
                </a:rPr>
                <a:t>중점추진권역</a:t>
              </a:r>
              <a:endParaRPr lang="ko-KR" altLang="en-US" sz="105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37" name="Text Box 3"/>
            <p:cNvSpPr txBox="1">
              <a:spLocks noChangeArrowheads="1"/>
            </p:cNvSpPr>
            <p:nvPr/>
          </p:nvSpPr>
          <p:spPr bwMode="auto">
            <a:xfrm>
              <a:off x="445108" y="1569506"/>
              <a:ext cx="8064896" cy="5417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171450" indent="-171450">
                <a:lnSpc>
                  <a:spcPct val="120000"/>
                </a:lnSpc>
                <a:buFont typeface="Wingdings" panose="05000000000000000000" pitchFamily="2" charset="2"/>
                <a:buChar char="§"/>
              </a:pPr>
              <a:r>
                <a:rPr kumimoji="1" lang="ko-KR" altLang="en-US" sz="1200" dirty="0" err="1">
                  <a:latin typeface="+mj-lt"/>
                </a:rPr>
                <a:t>경의중앙선</a:t>
              </a:r>
              <a:r>
                <a:rPr kumimoji="1" lang="en-US" altLang="ko-KR" sz="1200" dirty="0">
                  <a:latin typeface="+mj-lt"/>
                </a:rPr>
                <a:t>·</a:t>
              </a:r>
              <a:r>
                <a:rPr kumimoji="1" lang="ko-KR" altLang="en-US" sz="1200" dirty="0" err="1">
                  <a:latin typeface="+mj-lt"/>
                </a:rPr>
                <a:t>학령산</a:t>
              </a:r>
              <a:r>
                <a:rPr kumimoji="1" lang="en-US" altLang="ko-KR" sz="1200" dirty="0">
                  <a:latin typeface="+mj-lt"/>
                </a:rPr>
                <a:t>·</a:t>
              </a:r>
              <a:r>
                <a:rPr kumimoji="1" lang="ko-KR" altLang="en-US" sz="1200" dirty="0" err="1">
                  <a:latin typeface="+mj-lt"/>
                </a:rPr>
                <a:t>수변이</a:t>
              </a:r>
              <a:r>
                <a:rPr kumimoji="1" lang="ko-KR" altLang="en-US" sz="1200" dirty="0">
                  <a:latin typeface="+mj-lt"/>
                </a:rPr>
                <a:t> 확장에 제한 요소로 </a:t>
              </a:r>
              <a:r>
                <a:rPr kumimoji="1" lang="ko-KR" altLang="en-US" sz="1200" dirty="0" smtClean="0">
                  <a:latin typeface="+mj-lt"/>
                </a:rPr>
                <a:t>작용</a:t>
              </a:r>
              <a:endParaRPr kumimoji="1" lang="en-US" altLang="ko-KR" sz="1200" dirty="0" smtClean="0">
                <a:latin typeface="+mj-lt"/>
              </a:endParaRPr>
            </a:p>
            <a:p>
              <a:pPr marL="265113" indent="-174625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kumimoji="1" lang="ko-KR" altLang="en-US" sz="1200" dirty="0" smtClean="0">
                  <a:latin typeface="+mj-lt"/>
                </a:rPr>
                <a:t>철도</a:t>
              </a:r>
              <a:r>
                <a:rPr kumimoji="1" lang="en-US" altLang="ko-KR" sz="1200" dirty="0"/>
                <a:t> · </a:t>
              </a:r>
              <a:r>
                <a:rPr kumimoji="1" lang="ko-KR" altLang="en-US" sz="1200" dirty="0" err="1" smtClean="0">
                  <a:latin typeface="+mj-lt"/>
                </a:rPr>
                <a:t>수변</a:t>
              </a:r>
              <a:r>
                <a:rPr kumimoji="1" lang="en-US" altLang="ko-KR" sz="1200" dirty="0" smtClean="0"/>
                <a:t> </a:t>
              </a:r>
              <a:r>
                <a:rPr kumimoji="1" lang="en-US" altLang="ko-KR" sz="1200" dirty="0"/>
                <a:t>· </a:t>
              </a:r>
              <a:r>
                <a:rPr kumimoji="1" lang="ko-KR" altLang="en-US" sz="1200" dirty="0" smtClean="0">
                  <a:latin typeface="+mj-lt"/>
                </a:rPr>
                <a:t>도시를 </a:t>
              </a:r>
              <a:r>
                <a:rPr kumimoji="1" lang="ko-KR" altLang="en-US" sz="1200" dirty="0">
                  <a:latin typeface="+mj-lt"/>
                </a:rPr>
                <a:t>보행 </a:t>
              </a:r>
              <a:r>
                <a:rPr kumimoji="1" lang="ko-KR" altLang="en-US" sz="1200" dirty="0" smtClean="0">
                  <a:latin typeface="+mj-lt"/>
                </a:rPr>
                <a:t>연결</a:t>
              </a:r>
              <a:r>
                <a:rPr kumimoji="1" lang="en-US" altLang="ko-KR" sz="1200" dirty="0"/>
                <a:t> · </a:t>
              </a:r>
              <a:r>
                <a:rPr kumimoji="1" lang="ko-KR" altLang="en-US" sz="1200" dirty="0" smtClean="0">
                  <a:latin typeface="+mj-lt"/>
                </a:rPr>
                <a:t>순환시켜 </a:t>
              </a:r>
              <a:r>
                <a:rPr kumimoji="1" lang="ko-KR" altLang="en-US" sz="1200" dirty="0">
                  <a:latin typeface="+mj-lt"/>
                </a:rPr>
                <a:t>도시경쟁력 강화</a:t>
              </a:r>
              <a:endParaRPr kumimoji="1" lang="en-US" altLang="ko-KR" sz="1200" dirty="0">
                <a:latin typeface="+mj-ea"/>
              </a:endParaRPr>
            </a:p>
          </p:txBody>
        </p:sp>
      </p:grpSp>
      <p:grpSp>
        <p:nvGrpSpPr>
          <p:cNvPr id="38" name="그룹 19"/>
          <p:cNvGrpSpPr/>
          <p:nvPr/>
        </p:nvGrpSpPr>
        <p:grpSpPr>
          <a:xfrm>
            <a:off x="3793569" y="3033638"/>
            <a:ext cx="5026903" cy="835124"/>
            <a:chOff x="251520" y="1131590"/>
            <a:chExt cx="8258484" cy="985549"/>
          </a:xfrm>
        </p:grpSpPr>
        <p:sp>
          <p:nvSpPr>
            <p:cNvPr id="39" name="모서리가 둥근 직사각형 38"/>
            <p:cNvSpPr/>
            <p:nvPr/>
          </p:nvSpPr>
          <p:spPr>
            <a:xfrm>
              <a:off x="251520" y="1131590"/>
              <a:ext cx="7785289" cy="43204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4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1400" b="1" dirty="0" smtClean="0">
                  <a:solidFill>
                    <a:schemeClr val="tx1"/>
                  </a:solidFill>
                  <a:latin typeface="+mn-ea"/>
                </a:rPr>
                <a:t>산업단지 역세권 </a:t>
              </a:r>
              <a:r>
                <a:rPr lang="en-US" altLang="ko-KR" sz="1400" dirty="0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ko-KR" altLang="en-US" sz="1400" dirty="0" err="1">
                  <a:solidFill>
                    <a:schemeClr val="tx1"/>
                  </a:solidFill>
                  <a:latin typeface="+mn-ea"/>
                </a:rPr>
                <a:t>파주읍</a:t>
              </a:r>
              <a:r>
                <a:rPr lang="en-US" altLang="ko-KR" sz="1400" dirty="0">
                  <a:solidFill>
                    <a:schemeClr val="tx1"/>
                  </a:solidFill>
                  <a:latin typeface="+mn-ea"/>
                </a:rPr>
                <a:t>·</a:t>
              </a:r>
              <a:r>
                <a:rPr lang="ko-KR" altLang="en-US" sz="1400" dirty="0" err="1">
                  <a:solidFill>
                    <a:schemeClr val="tx1"/>
                  </a:solidFill>
                  <a:latin typeface="+mn-ea"/>
                </a:rPr>
                <a:t>월롱면</a:t>
              </a:r>
              <a:r>
                <a:rPr lang="en-US" altLang="ko-KR" sz="1400" dirty="0">
                  <a:solidFill>
                    <a:schemeClr val="tx1"/>
                  </a:solidFill>
                  <a:latin typeface="+mn-ea"/>
                </a:rPr>
                <a:t>)</a:t>
              </a:r>
              <a:endPara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40" name="Text Box 3"/>
            <p:cNvSpPr txBox="1">
              <a:spLocks noChangeArrowheads="1"/>
            </p:cNvSpPr>
            <p:nvPr/>
          </p:nvSpPr>
          <p:spPr bwMode="auto">
            <a:xfrm>
              <a:off x="445108" y="1569506"/>
              <a:ext cx="8064896" cy="5476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171450" indent="-171450">
                <a:lnSpc>
                  <a:spcPct val="120000"/>
                </a:lnSpc>
                <a:buFont typeface="Wingdings" panose="05000000000000000000" pitchFamily="2" charset="2"/>
                <a:buChar char="§"/>
              </a:pPr>
              <a:r>
                <a:rPr kumimoji="1" lang="ko-KR" altLang="en-US" sz="1200" dirty="0">
                  <a:latin typeface="+mj-lt"/>
                </a:rPr>
                <a:t>동떨어진 시설 연결로 약화된 역세권 기능 </a:t>
              </a:r>
              <a:r>
                <a:rPr kumimoji="1" lang="ko-KR" altLang="en-US" sz="1200" dirty="0" smtClean="0">
                  <a:latin typeface="+mj-lt"/>
                </a:rPr>
                <a:t>강화</a:t>
              </a:r>
              <a:endParaRPr kumimoji="1" lang="en-US" altLang="ko-KR" sz="1200" dirty="0" smtClean="0">
                <a:latin typeface="+mj-lt"/>
              </a:endParaRPr>
            </a:p>
            <a:p>
              <a:pPr marL="171450" indent="-80963">
                <a:lnSpc>
                  <a:spcPct val="120000"/>
                </a:lnSpc>
                <a:buFont typeface="Wingdings" panose="05000000000000000000" pitchFamily="2" charset="2"/>
                <a:buChar char="Ø"/>
              </a:pPr>
              <a:r>
                <a:rPr kumimoji="1" lang="en-US" altLang="ko-KR" sz="1200" dirty="0" smtClean="0">
                  <a:latin typeface="+mj-lt"/>
                </a:rPr>
                <a:t> </a:t>
              </a:r>
              <a:r>
                <a:rPr kumimoji="1" lang="ko-KR" altLang="en-US" sz="1200" dirty="0" smtClean="0">
                  <a:latin typeface="+mj-lt"/>
                </a:rPr>
                <a:t>문화광장</a:t>
              </a:r>
              <a:r>
                <a:rPr kumimoji="1" lang="en-US" altLang="ko-KR" sz="1200" dirty="0"/>
                <a:t> · </a:t>
              </a:r>
              <a:r>
                <a:rPr kumimoji="1" lang="ko-KR" altLang="en-US" sz="1200" dirty="0" err="1" smtClean="0">
                  <a:latin typeface="+mj-lt"/>
                </a:rPr>
                <a:t>공장형태</a:t>
              </a:r>
              <a:r>
                <a:rPr kumimoji="1" lang="ko-KR" altLang="en-US" sz="1200" dirty="0" smtClean="0">
                  <a:latin typeface="+mj-lt"/>
                </a:rPr>
                <a:t> </a:t>
              </a:r>
              <a:r>
                <a:rPr kumimoji="1" lang="ko-KR" altLang="en-US" sz="1200" dirty="0" err="1" smtClean="0">
                  <a:latin typeface="+mj-lt"/>
                </a:rPr>
                <a:t>문화거점</a:t>
              </a:r>
              <a:r>
                <a:rPr kumimoji="1" lang="en-US" altLang="ko-KR" sz="1200" dirty="0"/>
                <a:t> · </a:t>
              </a:r>
              <a:r>
                <a:rPr kumimoji="1" lang="ko-KR" altLang="en-US" sz="1200" dirty="0" err="1" smtClean="0">
                  <a:latin typeface="+mj-lt"/>
                </a:rPr>
                <a:t>수변</a:t>
              </a:r>
              <a:r>
                <a:rPr kumimoji="1" lang="ko-KR" altLang="en-US" sz="1200" dirty="0" smtClean="0">
                  <a:latin typeface="+mj-lt"/>
                </a:rPr>
                <a:t> </a:t>
              </a:r>
              <a:r>
                <a:rPr kumimoji="1" lang="ko-KR" altLang="en-US" sz="1200" dirty="0">
                  <a:latin typeface="+mj-lt"/>
                </a:rPr>
                <a:t>중심 인프라 조성</a:t>
              </a:r>
              <a:endParaRPr kumimoji="1" lang="en-US" altLang="ko-KR" sz="1200" dirty="0">
                <a:latin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281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2307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공공건축건립추진단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파주 공공건축문화제 개최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25" name="그룹 19"/>
          <p:cNvGrpSpPr/>
          <p:nvPr/>
        </p:nvGrpSpPr>
        <p:grpSpPr>
          <a:xfrm>
            <a:off x="251520" y="1131592"/>
            <a:ext cx="8280920" cy="1262648"/>
            <a:chOff x="251520" y="1131591"/>
            <a:chExt cx="8280920" cy="795156"/>
          </a:xfrm>
        </p:grpSpPr>
        <p:sp>
          <p:nvSpPr>
            <p:cNvPr id="26" name="모서리가 둥근 직사각형 25"/>
            <p:cNvSpPr/>
            <p:nvPr/>
          </p:nvSpPr>
          <p:spPr>
            <a:xfrm>
              <a:off x="251520" y="1131591"/>
              <a:ext cx="8280920" cy="230554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65113" indent="-265113">
                <a:lnSpc>
                  <a:spcPct val="130000"/>
                </a:lnSpc>
              </a:pPr>
              <a:r>
                <a:rPr lang="ko-KR" altLang="en-US" sz="1600" b="1" spc="-150" dirty="0" smtClean="0">
                  <a:solidFill>
                    <a:srgbClr val="0000CC"/>
                  </a:solidFill>
                  <a:latin typeface="+mn-ea"/>
                </a:rPr>
                <a:t>❙ </a:t>
              </a:r>
              <a:r>
                <a:rPr lang="ko-KR" altLang="en-US" sz="1600" b="1" spc="-150" dirty="0" smtClean="0">
                  <a:solidFill>
                    <a:schemeClr val="tx1"/>
                  </a:solidFill>
                  <a:latin typeface="+mn-ea"/>
                </a:rPr>
                <a:t>디자인 </a:t>
              </a:r>
              <a:r>
                <a:rPr lang="ko-KR" altLang="en-US" sz="1600" b="1" spc="-150" dirty="0">
                  <a:solidFill>
                    <a:schemeClr val="tx1"/>
                  </a:solidFill>
                  <a:latin typeface="+mn-ea"/>
                </a:rPr>
                <a:t>품격 </a:t>
              </a:r>
              <a:r>
                <a:rPr lang="ko-KR" altLang="en-US" sz="1600" b="1" spc="-150" dirty="0" smtClean="0">
                  <a:solidFill>
                    <a:schemeClr val="tx1"/>
                  </a:solidFill>
                  <a:latin typeface="+mn-ea"/>
                </a:rPr>
                <a:t>향상으로 </a:t>
              </a:r>
              <a:r>
                <a:rPr lang="ko-KR" altLang="en-US" sz="1600" b="1" spc="-150" dirty="0">
                  <a:solidFill>
                    <a:schemeClr val="tx1"/>
                  </a:solidFill>
                  <a:latin typeface="+mn-ea"/>
                </a:rPr>
                <a:t>주민 맞춤공간 </a:t>
              </a:r>
              <a:r>
                <a:rPr lang="ko-KR" altLang="en-US" sz="1600" b="1" spc="-150" dirty="0" smtClean="0">
                  <a:solidFill>
                    <a:schemeClr val="tx1"/>
                  </a:solidFill>
                  <a:latin typeface="+mn-ea"/>
                </a:rPr>
                <a:t>창출 </a:t>
              </a:r>
              <a:r>
                <a:rPr lang="ko-KR" altLang="en-US" sz="1600" b="1" spc="-150" dirty="0">
                  <a:solidFill>
                    <a:schemeClr val="tx1"/>
                  </a:solidFill>
                  <a:latin typeface="+mn-ea"/>
                </a:rPr>
                <a:t>및 랜드마크 </a:t>
              </a:r>
              <a:r>
                <a:rPr lang="ko-KR" altLang="en-US" sz="1600" b="1" spc="-150" dirty="0" smtClean="0">
                  <a:solidFill>
                    <a:schemeClr val="tx1"/>
                  </a:solidFill>
                  <a:latin typeface="+mn-ea"/>
                </a:rPr>
                <a:t>역할 수행하는 공공건축 </a:t>
              </a:r>
              <a:r>
                <a:rPr lang="ko-KR" altLang="en-US" sz="1600" b="1" spc="-150" dirty="0">
                  <a:solidFill>
                    <a:schemeClr val="tx1"/>
                  </a:solidFill>
                  <a:latin typeface="+mn-ea"/>
                </a:rPr>
                <a:t>홍보 </a:t>
              </a:r>
              <a:r>
                <a:rPr lang="en-US" altLang="ko-KR" sz="1600" b="1" spc="-150" dirty="0" smtClean="0">
                  <a:solidFill>
                    <a:schemeClr val="tx1"/>
                  </a:solidFill>
                  <a:latin typeface="+mn-ea"/>
                </a:rPr>
                <a:t>·</a:t>
              </a:r>
              <a:r>
                <a:rPr lang="ko-KR" altLang="en-US" sz="1600" b="1" spc="-150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spc="-150" dirty="0" err="1" smtClean="0">
                  <a:solidFill>
                    <a:schemeClr val="tx1"/>
                  </a:solidFill>
                  <a:latin typeface="+mn-ea"/>
                </a:rPr>
                <a:t>가치공유</a:t>
              </a:r>
              <a:endParaRPr lang="ko-KR" altLang="en-US" sz="1600" spc="-15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7" name="Text Box 3"/>
            <p:cNvSpPr txBox="1">
              <a:spLocks noChangeArrowheads="1"/>
            </p:cNvSpPr>
            <p:nvPr/>
          </p:nvSpPr>
          <p:spPr bwMode="auto">
            <a:xfrm>
              <a:off x="395536" y="1382830"/>
              <a:ext cx="8064896" cy="5439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ko-KR" altLang="en-US" sz="1400" dirty="0" smtClean="0">
                  <a:latin typeface="+mj-ea"/>
                </a:rPr>
                <a:t> </a:t>
              </a:r>
              <a:r>
                <a:rPr kumimoji="1" lang="en-US" altLang="ko-KR" sz="1400" dirty="0" smtClean="0">
                  <a:latin typeface="+mj-ea"/>
                </a:rPr>
                <a:t>(</a:t>
              </a:r>
              <a:r>
                <a:rPr kumimoji="1" lang="ko-KR" altLang="en-US" sz="1400" dirty="0" smtClean="0">
                  <a:latin typeface="+mj-ea"/>
                </a:rPr>
                <a:t>행사기간</a:t>
              </a:r>
              <a:r>
                <a:rPr kumimoji="1" lang="en-US" altLang="ko-KR" sz="1400" dirty="0" smtClean="0">
                  <a:latin typeface="+mj-ea"/>
                </a:rPr>
                <a:t>)</a:t>
              </a:r>
              <a:r>
                <a:rPr kumimoji="1" lang="ko-KR" altLang="en-US" sz="1400" dirty="0" smtClean="0">
                  <a:latin typeface="+mj-ea"/>
                </a:rPr>
                <a:t> </a:t>
              </a:r>
              <a:r>
                <a:rPr kumimoji="1" lang="en-US" altLang="ko-KR" sz="1400" dirty="0" smtClean="0">
                  <a:latin typeface="+mj-ea"/>
                </a:rPr>
                <a:t> </a:t>
              </a:r>
              <a:r>
                <a:rPr kumimoji="1" lang="en-US" altLang="ko-KR" sz="1400" dirty="0">
                  <a:latin typeface="+mj-ea"/>
                </a:rPr>
                <a:t>2022. 10. </a:t>
              </a:r>
              <a:r>
                <a:rPr kumimoji="1" lang="en-US" altLang="ko-KR" sz="1400" dirty="0" smtClean="0">
                  <a:latin typeface="+mj-ea"/>
                </a:rPr>
                <a:t>6. </a:t>
              </a:r>
              <a:r>
                <a:rPr kumimoji="1" lang="en-US" altLang="ko-KR" sz="1400" dirty="0">
                  <a:latin typeface="+mj-ea"/>
                </a:rPr>
                <a:t>~ 16. (11</a:t>
              </a:r>
              <a:r>
                <a:rPr kumimoji="1" lang="ko-KR" altLang="en-US" sz="1400" dirty="0">
                  <a:latin typeface="+mj-ea"/>
                </a:rPr>
                <a:t>일간</a:t>
              </a:r>
              <a:r>
                <a:rPr kumimoji="1" lang="en-US" altLang="ko-KR" sz="1400" dirty="0" smtClean="0">
                  <a:latin typeface="+mj-ea"/>
                </a:rPr>
                <a:t>)</a:t>
              </a:r>
            </a:p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en-US" altLang="ko-KR" sz="1400" dirty="0">
                  <a:latin typeface="+mj-ea"/>
                </a:rPr>
                <a:t> (</a:t>
              </a:r>
              <a:r>
                <a:rPr kumimoji="1" lang="ko-KR" altLang="en-US" sz="1400" dirty="0" smtClean="0">
                  <a:latin typeface="+mj-ea"/>
                </a:rPr>
                <a:t>오프닝 행사</a:t>
              </a:r>
              <a:r>
                <a:rPr kumimoji="1" lang="en-US" altLang="ko-KR" sz="1400" dirty="0" smtClean="0">
                  <a:latin typeface="+mj-ea"/>
                </a:rPr>
                <a:t>) </a:t>
              </a:r>
              <a:r>
                <a:rPr kumimoji="1" lang="ko-KR" altLang="en-US" sz="1400" dirty="0" err="1">
                  <a:latin typeface="+mj-ea"/>
                </a:rPr>
                <a:t>조리읍</a:t>
              </a:r>
              <a:r>
                <a:rPr kumimoji="1" lang="ko-KR" altLang="en-US" sz="1400" dirty="0">
                  <a:latin typeface="+mj-ea"/>
                </a:rPr>
                <a:t> </a:t>
              </a:r>
              <a:r>
                <a:rPr kumimoji="1" lang="ko-KR" altLang="en-US" sz="1400" dirty="0" smtClean="0">
                  <a:latin typeface="+mj-ea"/>
                </a:rPr>
                <a:t>행정복지센터 </a:t>
              </a:r>
              <a:r>
                <a:rPr kumimoji="1" lang="en-US" altLang="ko-KR" sz="1400" dirty="0" smtClean="0">
                  <a:latin typeface="+mj-ea"/>
                </a:rPr>
                <a:t>2022.10.6</a:t>
              </a:r>
              <a:r>
                <a:rPr kumimoji="1" lang="en-US" altLang="ko-KR" sz="1400" dirty="0">
                  <a:latin typeface="+mj-ea"/>
                </a:rPr>
                <a:t>.(</a:t>
              </a:r>
              <a:r>
                <a:rPr kumimoji="1" lang="ko-KR" altLang="en-US" sz="1400" dirty="0">
                  <a:latin typeface="+mj-ea"/>
                </a:rPr>
                <a:t>목</a:t>
              </a:r>
              <a:r>
                <a:rPr kumimoji="1" lang="en-US" altLang="ko-KR" sz="1400" dirty="0">
                  <a:latin typeface="+mj-ea"/>
                </a:rPr>
                <a:t>) </a:t>
              </a:r>
              <a:r>
                <a:rPr kumimoji="1" lang="en-US" altLang="ko-KR" sz="1400" dirty="0" smtClean="0">
                  <a:latin typeface="+mj-ea"/>
                </a:rPr>
                <a:t>14:00  </a:t>
              </a:r>
              <a:r>
                <a:rPr kumimoji="1" lang="en-US" altLang="ko-KR" sz="1400" dirty="0" smtClean="0">
                  <a:solidFill>
                    <a:schemeClr val="bg1">
                      <a:lumMod val="75000"/>
                    </a:schemeClr>
                  </a:solidFill>
                  <a:latin typeface="+mj-ea"/>
                </a:rPr>
                <a:t>|</a:t>
              </a:r>
              <a:r>
                <a:rPr kumimoji="1" lang="en-US" altLang="ko-KR" sz="1400" dirty="0" smtClean="0">
                  <a:latin typeface="+mj-ea"/>
                </a:rPr>
                <a:t>  </a:t>
              </a:r>
              <a:r>
                <a:rPr kumimoji="1" lang="en-US" altLang="ko-KR" sz="1400" dirty="0">
                  <a:latin typeface="+mj-ea"/>
                </a:rPr>
                <a:t>(</a:t>
              </a:r>
              <a:r>
                <a:rPr kumimoji="1" lang="ko-KR" altLang="en-US" sz="1400" dirty="0" err="1" smtClean="0">
                  <a:latin typeface="+mj-ea"/>
                </a:rPr>
                <a:t>전시장소</a:t>
              </a:r>
              <a:r>
                <a:rPr kumimoji="1" lang="en-US" altLang="ko-KR" sz="1400" dirty="0" smtClean="0">
                  <a:latin typeface="+mj-ea"/>
                </a:rPr>
                <a:t>) </a:t>
              </a:r>
              <a:r>
                <a:rPr kumimoji="1" lang="ko-KR" altLang="en-US" sz="1400" dirty="0">
                  <a:latin typeface="+mj-ea"/>
                </a:rPr>
                <a:t>파주놀이구름 </a:t>
              </a:r>
              <a:r>
                <a:rPr kumimoji="1" lang="ko-KR" altLang="en-US" sz="1400" dirty="0" smtClean="0">
                  <a:latin typeface="+mj-ea"/>
                </a:rPr>
                <a:t>북카페</a:t>
              </a:r>
              <a:endParaRPr kumimoji="1" lang="en-US" altLang="ko-KR" sz="1400" dirty="0" smtClean="0">
                <a:latin typeface="+mj-ea"/>
              </a:endParaRPr>
            </a:p>
            <a:p>
              <a:pPr>
                <a:lnSpc>
                  <a:spcPct val="130000"/>
                </a:lnSpc>
                <a:buFont typeface="Wingdings" pitchFamily="2" charset="2"/>
                <a:buChar char="§"/>
              </a:pPr>
              <a:r>
                <a:rPr kumimoji="1" lang="en-US" altLang="ko-KR" sz="1400" dirty="0">
                  <a:latin typeface="+mj-ea"/>
                </a:rPr>
                <a:t> </a:t>
              </a:r>
              <a:r>
                <a:rPr kumimoji="1" lang="en-US" altLang="ko-KR" sz="1400" dirty="0" smtClean="0">
                  <a:latin typeface="+mj-ea"/>
                </a:rPr>
                <a:t>(</a:t>
              </a:r>
              <a:r>
                <a:rPr kumimoji="1" lang="ko-KR" altLang="en-US" sz="1400" dirty="0" smtClean="0">
                  <a:latin typeface="+mj-ea"/>
                </a:rPr>
                <a:t>주요행사</a:t>
              </a:r>
              <a:r>
                <a:rPr kumimoji="1" lang="en-US" altLang="ko-KR" sz="1400" dirty="0" smtClean="0">
                  <a:latin typeface="+mj-ea"/>
                </a:rPr>
                <a:t>) </a:t>
              </a:r>
              <a:r>
                <a:rPr kumimoji="1" lang="ko-KR" altLang="en-US" sz="1400" dirty="0" smtClean="0">
                  <a:latin typeface="+mj-ea"/>
                </a:rPr>
                <a:t>파주 공공건축물 기획전시</a:t>
              </a:r>
              <a:r>
                <a:rPr kumimoji="1" lang="en-US" altLang="ko-KR" sz="1400" dirty="0" smtClean="0">
                  <a:latin typeface="+mj-ea"/>
                </a:rPr>
                <a:t>, </a:t>
              </a:r>
              <a:r>
                <a:rPr kumimoji="1" lang="ko-KR" altLang="en-US" sz="1400" dirty="0" smtClean="0">
                  <a:latin typeface="+mj-ea"/>
                </a:rPr>
                <a:t>아이디어 제안 콜라주 공모</a:t>
              </a:r>
              <a:r>
                <a:rPr kumimoji="1" lang="en-US" altLang="ko-KR" sz="1400" dirty="0" smtClean="0">
                  <a:latin typeface="+mj-ea"/>
                </a:rPr>
                <a:t>, </a:t>
              </a:r>
              <a:r>
                <a:rPr kumimoji="1" lang="ko-KR" altLang="en-US" sz="1400" dirty="0" smtClean="0">
                  <a:latin typeface="+mj-ea"/>
                </a:rPr>
                <a:t>공공건축</a:t>
              </a:r>
              <a:r>
                <a:rPr kumimoji="1" lang="en-US" altLang="ko-KR" sz="1400" dirty="0" smtClean="0">
                  <a:latin typeface="+mj-ea"/>
                </a:rPr>
                <a:t>·</a:t>
              </a:r>
              <a:r>
                <a:rPr kumimoji="1" lang="ko-KR" altLang="en-US" sz="1400" dirty="0" smtClean="0">
                  <a:latin typeface="+mj-ea"/>
                </a:rPr>
                <a:t>공간 투어 등</a:t>
              </a:r>
              <a:endParaRPr kumimoji="1" lang="en-US" altLang="ko-KR" sz="1400" dirty="0">
                <a:latin typeface="+mj-ea"/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2954219" y="2628501"/>
            <a:ext cx="1284210" cy="1086164"/>
            <a:chOff x="5534522" y="4650471"/>
            <a:chExt cx="1824978" cy="1543535"/>
          </a:xfrm>
        </p:grpSpPr>
        <p:pic>
          <p:nvPicPr>
            <p:cNvPr id="49" name="그림 4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47" b="7290"/>
            <a:stretch/>
          </p:blipFill>
          <p:spPr>
            <a:xfrm>
              <a:off x="5534522" y="4892103"/>
              <a:ext cx="1824978" cy="1301903"/>
            </a:xfrm>
            <a:prstGeom prst="rect">
              <a:avLst/>
            </a:prstGeom>
          </p:spPr>
        </p:pic>
        <p:sp>
          <p:nvSpPr>
            <p:cNvPr id="50" name="TextBox 49"/>
            <p:cNvSpPr txBox="1"/>
            <p:nvPr/>
          </p:nvSpPr>
          <p:spPr>
            <a:xfrm>
              <a:off x="5535100" y="4650471"/>
              <a:ext cx="1824398" cy="306165"/>
            </a:xfrm>
            <a:prstGeom prst="rect">
              <a:avLst/>
            </a:prstGeom>
            <a:solidFill>
              <a:srgbClr val="0F467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 smtClean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운정 </a:t>
              </a:r>
              <a:r>
                <a:rPr lang="ko-KR" altLang="en-US" sz="800" dirty="0" err="1" smtClean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다누림</a:t>
              </a:r>
              <a:r>
                <a:rPr lang="ko-KR" altLang="en-US" sz="800" dirty="0" smtClean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  복지관</a:t>
              </a:r>
              <a:endParaRPr lang="ko-KR" altLang="en-US" sz="800" dirty="0">
                <a:solidFill>
                  <a:schemeClr val="bg1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endParaRPr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1601652" y="2628501"/>
            <a:ext cx="1287369" cy="1086166"/>
            <a:chOff x="3588066" y="4650471"/>
            <a:chExt cx="1829467" cy="1543538"/>
          </a:xfrm>
        </p:grpSpPr>
        <p:pic>
          <p:nvPicPr>
            <p:cNvPr id="52" name="그림 5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590476" y="4902296"/>
              <a:ext cx="1825857" cy="1291713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3588066" y="4650471"/>
              <a:ext cx="1829467" cy="306165"/>
            </a:xfrm>
            <a:prstGeom prst="rect">
              <a:avLst/>
            </a:prstGeom>
            <a:solidFill>
              <a:srgbClr val="0F467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 err="1" smtClean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운정광역보건지소</a:t>
              </a:r>
              <a:endParaRPr lang="ko-KR" altLang="en-US" sz="1000" dirty="0">
                <a:solidFill>
                  <a:schemeClr val="bg1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endParaRPr>
            </a:p>
          </p:txBody>
        </p:sp>
      </p:grpSp>
      <p:grpSp>
        <p:nvGrpSpPr>
          <p:cNvPr id="54" name="그룹 53"/>
          <p:cNvGrpSpPr/>
          <p:nvPr/>
        </p:nvGrpSpPr>
        <p:grpSpPr>
          <a:xfrm>
            <a:off x="251520" y="2628501"/>
            <a:ext cx="1286630" cy="1086165"/>
            <a:chOff x="1636858" y="4650471"/>
            <a:chExt cx="1828417" cy="1543536"/>
          </a:xfrm>
        </p:grpSpPr>
        <p:pic>
          <p:nvPicPr>
            <p:cNvPr id="55" name="그림 5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6858" y="4901885"/>
              <a:ext cx="1827094" cy="1292122"/>
            </a:xfrm>
            <a:prstGeom prst="rect">
              <a:avLst/>
            </a:prstGeom>
          </p:spPr>
        </p:pic>
        <p:sp>
          <p:nvSpPr>
            <p:cNvPr id="56" name="TextBox 55"/>
            <p:cNvSpPr txBox="1"/>
            <p:nvPr/>
          </p:nvSpPr>
          <p:spPr>
            <a:xfrm>
              <a:off x="1640877" y="4650471"/>
              <a:ext cx="1824398" cy="306165"/>
            </a:xfrm>
            <a:prstGeom prst="rect">
              <a:avLst/>
            </a:prstGeom>
            <a:solidFill>
              <a:srgbClr val="0F467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 err="1" smtClean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조리읍</a:t>
              </a:r>
              <a:r>
                <a:rPr lang="ko-KR" altLang="en-US" sz="800" dirty="0" smtClean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 행정복지센터</a:t>
              </a:r>
              <a:endParaRPr lang="ko-KR" altLang="en-US" sz="800" dirty="0">
                <a:solidFill>
                  <a:schemeClr val="bg1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endParaRPr>
            </a:p>
          </p:txBody>
        </p:sp>
      </p:grpSp>
      <p:grpSp>
        <p:nvGrpSpPr>
          <p:cNvPr id="57" name="그룹 56"/>
          <p:cNvGrpSpPr/>
          <p:nvPr/>
        </p:nvGrpSpPr>
        <p:grpSpPr>
          <a:xfrm>
            <a:off x="4303627" y="2628501"/>
            <a:ext cx="1284519" cy="1086165"/>
            <a:chOff x="7483683" y="4650471"/>
            <a:chExt cx="1825416" cy="1543536"/>
          </a:xfrm>
        </p:grpSpPr>
        <p:pic>
          <p:nvPicPr>
            <p:cNvPr id="58" name="그림 5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48" t="4056" b="-1"/>
            <a:stretch/>
          </p:blipFill>
          <p:spPr>
            <a:xfrm>
              <a:off x="7483683" y="4892684"/>
              <a:ext cx="1825416" cy="1301323"/>
            </a:xfrm>
            <a:prstGeom prst="rect">
              <a:avLst/>
            </a:prstGeom>
          </p:spPr>
        </p:pic>
        <p:sp>
          <p:nvSpPr>
            <p:cNvPr id="59" name="TextBox 58"/>
            <p:cNvSpPr txBox="1"/>
            <p:nvPr/>
          </p:nvSpPr>
          <p:spPr>
            <a:xfrm>
              <a:off x="7484700" y="4650471"/>
              <a:ext cx="1824399" cy="306165"/>
            </a:xfrm>
            <a:prstGeom prst="rect">
              <a:avLst/>
            </a:prstGeom>
            <a:solidFill>
              <a:srgbClr val="0F467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 err="1" smtClean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광탄도서관</a:t>
              </a:r>
              <a:endParaRPr lang="ko-KR" altLang="en-US" sz="800" dirty="0">
                <a:solidFill>
                  <a:schemeClr val="bg1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endParaRPr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246354" y="3789841"/>
            <a:ext cx="1286924" cy="1086164"/>
            <a:chOff x="3909106" y="2457582"/>
            <a:chExt cx="2145846" cy="1751997"/>
          </a:xfrm>
        </p:grpSpPr>
        <p:pic>
          <p:nvPicPr>
            <p:cNvPr id="61" name="그림 6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9106" y="2683648"/>
              <a:ext cx="2145846" cy="1525931"/>
            </a:xfrm>
            <a:prstGeom prst="rect">
              <a:avLst/>
            </a:prstGeom>
          </p:spPr>
        </p:pic>
        <p:sp>
          <p:nvSpPr>
            <p:cNvPr id="62" name="TextBox 61"/>
            <p:cNvSpPr txBox="1"/>
            <p:nvPr/>
          </p:nvSpPr>
          <p:spPr>
            <a:xfrm>
              <a:off x="3909106" y="2457582"/>
              <a:ext cx="2145846" cy="347514"/>
            </a:xfrm>
            <a:prstGeom prst="rect">
              <a:avLst/>
            </a:prstGeom>
            <a:solidFill>
              <a:srgbClr val="0F467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 err="1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광탄면</a:t>
              </a:r>
              <a:r>
                <a:rPr lang="ko-KR" altLang="en-US" sz="800" dirty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 </a:t>
              </a:r>
              <a:r>
                <a:rPr lang="ko-KR" altLang="en-US" sz="800" dirty="0" smtClean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주민자치센터</a:t>
              </a:r>
              <a:endParaRPr lang="ko-KR" altLang="en-US" sz="800" dirty="0">
                <a:solidFill>
                  <a:schemeClr val="bg1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endParaRPr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5653345" y="2628501"/>
            <a:ext cx="1274501" cy="1086164"/>
            <a:chOff x="1616529" y="2449876"/>
            <a:chExt cx="2147910" cy="1759769"/>
          </a:xfrm>
        </p:grpSpPr>
        <p:pic>
          <p:nvPicPr>
            <p:cNvPr id="64" name="그림 63"/>
            <p:cNvPicPr>
              <a:picLocks noChangeAspect="1"/>
            </p:cNvPicPr>
            <p:nvPr/>
          </p:nvPicPr>
          <p:blipFill rotWithShape="1">
            <a:blip r:embed="rId9"/>
            <a:srcRect l="5124"/>
            <a:stretch/>
          </p:blipFill>
          <p:spPr>
            <a:xfrm>
              <a:off x="1616529" y="2700942"/>
              <a:ext cx="2147910" cy="1508703"/>
            </a:xfrm>
            <a:prstGeom prst="rect">
              <a:avLst/>
            </a:prstGeom>
          </p:spPr>
        </p:pic>
        <p:sp>
          <p:nvSpPr>
            <p:cNvPr id="65" name="TextBox 64"/>
            <p:cNvSpPr txBox="1"/>
            <p:nvPr/>
          </p:nvSpPr>
          <p:spPr>
            <a:xfrm>
              <a:off x="1616529" y="2449876"/>
              <a:ext cx="2145846" cy="349056"/>
            </a:xfrm>
            <a:prstGeom prst="rect">
              <a:avLst/>
            </a:prstGeom>
            <a:solidFill>
              <a:srgbClr val="0F467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문산청소년수련관</a:t>
              </a:r>
            </a:p>
          </p:txBody>
        </p:sp>
      </p:grpSp>
      <p:grpSp>
        <p:nvGrpSpPr>
          <p:cNvPr id="66" name="그룹 65"/>
          <p:cNvGrpSpPr/>
          <p:nvPr/>
        </p:nvGrpSpPr>
        <p:grpSpPr>
          <a:xfrm>
            <a:off x="1601652" y="3789841"/>
            <a:ext cx="1286390" cy="1086164"/>
            <a:chOff x="6201683" y="2463879"/>
            <a:chExt cx="2145846" cy="1741763"/>
          </a:xfrm>
        </p:grpSpPr>
        <p:pic>
          <p:nvPicPr>
            <p:cNvPr id="67" name="그림 66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153" r="10434"/>
            <a:stretch/>
          </p:blipFill>
          <p:spPr>
            <a:xfrm>
              <a:off x="6204403" y="2700942"/>
              <a:ext cx="2143126" cy="1504700"/>
            </a:xfrm>
            <a:prstGeom prst="rect">
              <a:avLst/>
            </a:prstGeom>
          </p:spPr>
        </p:pic>
        <p:sp>
          <p:nvSpPr>
            <p:cNvPr id="68" name="TextBox 67"/>
            <p:cNvSpPr txBox="1"/>
            <p:nvPr/>
          </p:nvSpPr>
          <p:spPr>
            <a:xfrm>
              <a:off x="6201683" y="2463879"/>
              <a:ext cx="2145846" cy="345484"/>
            </a:xfrm>
            <a:prstGeom prst="rect">
              <a:avLst/>
            </a:prstGeom>
            <a:solidFill>
              <a:srgbClr val="0F467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 err="1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금촌</a:t>
              </a:r>
              <a:r>
                <a:rPr lang="ko-KR" altLang="en-US" sz="800" dirty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 </a:t>
              </a:r>
              <a:r>
                <a:rPr lang="ko-KR" altLang="en-US" sz="800" dirty="0" smtClean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민군 복합커뮤니티</a:t>
              </a:r>
              <a:endParaRPr lang="ko-KR" altLang="en-US" sz="800" dirty="0">
                <a:solidFill>
                  <a:schemeClr val="bg1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endParaRPr>
            </a:p>
          </p:txBody>
        </p:sp>
      </p:grpSp>
      <p:grpSp>
        <p:nvGrpSpPr>
          <p:cNvPr id="69" name="그룹 68"/>
          <p:cNvGrpSpPr/>
          <p:nvPr/>
        </p:nvGrpSpPr>
        <p:grpSpPr>
          <a:xfrm>
            <a:off x="4304781" y="3789841"/>
            <a:ext cx="1278963" cy="1086164"/>
            <a:chOff x="3908762" y="4378168"/>
            <a:chExt cx="2146190" cy="1768515"/>
          </a:xfrm>
        </p:grpSpPr>
        <p:pic>
          <p:nvPicPr>
            <p:cNvPr id="70" name="_x475535824" descr="EMB000028043f18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077" t="8020" r="14293" b="8020"/>
            <a:stretch/>
          </p:blipFill>
          <p:spPr bwMode="auto">
            <a:xfrm>
              <a:off x="3908762" y="4532590"/>
              <a:ext cx="2146190" cy="16140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" name="TextBox 70"/>
            <p:cNvSpPr txBox="1"/>
            <p:nvPr/>
          </p:nvSpPr>
          <p:spPr>
            <a:xfrm>
              <a:off x="3908764" y="4378168"/>
              <a:ext cx="2145846" cy="350790"/>
            </a:xfrm>
            <a:prstGeom prst="rect">
              <a:avLst/>
            </a:prstGeom>
            <a:solidFill>
              <a:srgbClr val="0F467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 err="1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교하다목적</a:t>
              </a:r>
              <a:r>
                <a:rPr lang="ko-KR" altLang="en-US" sz="800" dirty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 </a:t>
              </a:r>
              <a:r>
                <a:rPr lang="ko-KR" altLang="en-US" sz="800" dirty="0" smtClean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체육관</a:t>
              </a:r>
              <a:endParaRPr lang="ko-KR" altLang="en-US" sz="800" dirty="0">
                <a:solidFill>
                  <a:schemeClr val="bg1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endParaRPr>
            </a:p>
          </p:txBody>
        </p:sp>
      </p:grpSp>
      <p:grpSp>
        <p:nvGrpSpPr>
          <p:cNvPr id="72" name="그룹 71"/>
          <p:cNvGrpSpPr/>
          <p:nvPr/>
        </p:nvGrpSpPr>
        <p:grpSpPr>
          <a:xfrm>
            <a:off x="2956416" y="3789841"/>
            <a:ext cx="1279991" cy="1086165"/>
            <a:chOff x="1640877" y="4378168"/>
            <a:chExt cx="2121498" cy="1772483"/>
          </a:xfrm>
        </p:grpSpPr>
        <p:pic>
          <p:nvPicPr>
            <p:cNvPr id="73" name="그림 72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6" r="-1"/>
            <a:stretch/>
          </p:blipFill>
          <p:spPr>
            <a:xfrm>
              <a:off x="1640879" y="4626826"/>
              <a:ext cx="2121496" cy="1523825"/>
            </a:xfrm>
            <a:prstGeom prst="rect">
              <a:avLst/>
            </a:prstGeom>
          </p:spPr>
        </p:pic>
        <p:sp>
          <p:nvSpPr>
            <p:cNvPr id="74" name="TextBox 73"/>
            <p:cNvSpPr txBox="1"/>
            <p:nvPr/>
          </p:nvSpPr>
          <p:spPr>
            <a:xfrm>
              <a:off x="1640877" y="4378168"/>
              <a:ext cx="2121498" cy="351577"/>
            </a:xfrm>
            <a:prstGeom prst="rect">
              <a:avLst/>
            </a:prstGeom>
            <a:solidFill>
              <a:srgbClr val="0F467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문산중앙도서관</a:t>
              </a:r>
            </a:p>
          </p:txBody>
        </p:sp>
      </p:grpSp>
      <p:grpSp>
        <p:nvGrpSpPr>
          <p:cNvPr id="75" name="그룹 74"/>
          <p:cNvGrpSpPr/>
          <p:nvPr/>
        </p:nvGrpSpPr>
        <p:grpSpPr>
          <a:xfrm>
            <a:off x="5652120" y="3789841"/>
            <a:ext cx="1274501" cy="1086164"/>
            <a:chOff x="6200997" y="4378168"/>
            <a:chExt cx="2145846" cy="1768478"/>
          </a:xfrm>
        </p:grpSpPr>
        <p:pic>
          <p:nvPicPr>
            <p:cNvPr id="77" name="그림 76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923" t="12538" r="8631" b="8631"/>
            <a:stretch/>
          </p:blipFill>
          <p:spPr>
            <a:xfrm>
              <a:off x="6200997" y="4644448"/>
              <a:ext cx="2145846" cy="1502198"/>
            </a:xfrm>
            <a:prstGeom prst="rect">
              <a:avLst/>
            </a:prstGeom>
          </p:spPr>
        </p:pic>
        <p:sp>
          <p:nvSpPr>
            <p:cNvPr id="76" name="TextBox 75"/>
            <p:cNvSpPr txBox="1"/>
            <p:nvPr/>
          </p:nvSpPr>
          <p:spPr>
            <a:xfrm>
              <a:off x="6200997" y="4378168"/>
              <a:ext cx="2145846" cy="350783"/>
            </a:xfrm>
            <a:prstGeom prst="rect">
              <a:avLst/>
            </a:prstGeom>
            <a:solidFill>
              <a:srgbClr val="0F467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dirty="0" smtClean="0">
                  <a:solidFill>
                    <a:schemeClr val="bg1"/>
                  </a:solidFill>
                  <a:latin typeface="나눔고딕 Light" panose="020D0904000000000000" pitchFamily="50" charset="-127"/>
                  <a:ea typeface="나눔고딕 Light" panose="020D0904000000000000" pitchFamily="50" charset="-127"/>
                </a:rPr>
                <a:t>출판도시 복합문화센터</a:t>
              </a:r>
              <a:endParaRPr lang="ko-KR" altLang="en-US" sz="800" dirty="0">
                <a:solidFill>
                  <a:schemeClr val="bg1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</a:endParaRP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572" y="2628501"/>
            <a:ext cx="1583111" cy="2241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4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036" y="1995686"/>
            <a:ext cx="9144000" cy="852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 사 합 </a:t>
            </a:r>
            <a:r>
              <a:rPr lang="ko-KR" altLang="en-US" sz="3600" b="1" kern="0" spc="-150" dirty="0" err="1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니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다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.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580036" y="3219822"/>
            <a:ext cx="8172000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41275"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0706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rgbClr val="95701F"/>
          </a:soli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chemeClr val="accent3">
              <a:lumMod val="75000"/>
            </a:schemeClr>
          </a:solidFill>
          <a:prstDash val="sys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5045</TotalTime>
  <Words>5105</Words>
  <Application>Microsoft Office PowerPoint</Application>
  <PresentationFormat>화면 슬라이드 쇼(16:9)</PresentationFormat>
  <Paragraphs>1006</Paragraphs>
  <Slides>29</Slides>
  <Notes>29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29</vt:i4>
      </vt:variant>
    </vt:vector>
  </HeadingPairs>
  <TitlesOfParts>
    <vt:vector size="44" baseType="lpstr">
      <vt:lpstr>바탕</vt:lpstr>
      <vt:lpstr>-윤고딕340</vt:lpstr>
      <vt:lpstr>맑은 고딕</vt:lpstr>
      <vt:lpstr>HY헤드라인M</vt:lpstr>
      <vt:lpstr>Arial</vt:lpstr>
      <vt:lpstr>굴림</vt:lpstr>
      <vt:lpstr>한양신명조</vt:lpstr>
      <vt:lpstr>-윤고딕330</vt:lpstr>
      <vt:lpstr>나눔고딕 Light</vt:lpstr>
      <vt:lpstr>HY견고딕</vt:lpstr>
      <vt:lpstr>Wingdings</vt:lpstr>
      <vt:lpstr>휴먼명조</vt:lpstr>
      <vt:lpstr>디자인 사용자 지정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.</cp:lastModifiedBy>
  <cp:revision>504</cp:revision>
  <cp:lastPrinted>2022-09-05T09:24:34Z</cp:lastPrinted>
  <dcterms:created xsi:type="dcterms:W3CDTF">2015-01-08T13:06:47Z</dcterms:created>
  <dcterms:modified xsi:type="dcterms:W3CDTF">2022-09-20T05:21:47Z</dcterms:modified>
</cp:coreProperties>
</file>