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5" r:id="rId1"/>
  </p:sldMasterIdLst>
  <p:notesMasterIdLst>
    <p:notesMasterId r:id="rId29"/>
  </p:notesMasterIdLst>
  <p:handoutMasterIdLst>
    <p:handoutMasterId r:id="rId30"/>
  </p:handoutMasterIdLst>
  <p:sldIdLst>
    <p:sldId id="274" r:id="rId2"/>
    <p:sldId id="440" r:id="rId3"/>
    <p:sldId id="465" r:id="rId4"/>
    <p:sldId id="472" r:id="rId5"/>
    <p:sldId id="494" r:id="rId6"/>
    <p:sldId id="470" r:id="rId7"/>
    <p:sldId id="513" r:id="rId8"/>
    <p:sldId id="503" r:id="rId9"/>
    <p:sldId id="497" r:id="rId10"/>
    <p:sldId id="498" r:id="rId11"/>
    <p:sldId id="506" r:id="rId12"/>
    <p:sldId id="507" r:id="rId13"/>
    <p:sldId id="508" r:id="rId14"/>
    <p:sldId id="500" r:id="rId15"/>
    <p:sldId id="509" r:id="rId16"/>
    <p:sldId id="477" r:id="rId17"/>
    <p:sldId id="479" r:id="rId18"/>
    <p:sldId id="480" r:id="rId19"/>
    <p:sldId id="481" r:id="rId20"/>
    <p:sldId id="510" r:id="rId21"/>
    <p:sldId id="482" r:id="rId22"/>
    <p:sldId id="484" r:id="rId23"/>
    <p:sldId id="486" r:id="rId24"/>
    <p:sldId id="488" r:id="rId25"/>
    <p:sldId id="490" r:id="rId26"/>
    <p:sldId id="511" r:id="rId27"/>
    <p:sldId id="435" r:id="rId28"/>
  </p:sldIdLst>
  <p:sldSz cx="9144000" cy="6858000" type="screen4x3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>
          <p15:clr>
            <a:srgbClr val="A4A3A4"/>
          </p15:clr>
        </p15:guide>
        <p15:guide id="2" orient="horz" pos="709">
          <p15:clr>
            <a:srgbClr val="A4A3A4"/>
          </p15:clr>
        </p15:guide>
        <p15:guide id="3" orient="horz" pos="1117">
          <p15:clr>
            <a:srgbClr val="A4A3A4"/>
          </p15:clr>
        </p15:guide>
        <p15:guide id="4" orient="horz" pos="4110">
          <p15:clr>
            <a:srgbClr val="A4A3A4"/>
          </p15:clr>
        </p15:guide>
        <p15:guide id="5" orient="horz" pos="799">
          <p15:clr>
            <a:srgbClr val="A4A3A4"/>
          </p15:clr>
        </p15:guide>
        <p15:guide id="6" orient="horz" pos="1207">
          <p15:clr>
            <a:srgbClr val="A4A3A4"/>
          </p15:clr>
        </p15:guide>
        <p15:guide id="7" orient="horz" pos="845">
          <p15:clr>
            <a:srgbClr val="A4A3A4"/>
          </p15:clr>
        </p15:guide>
        <p15:guide id="8" pos="340">
          <p15:clr>
            <a:srgbClr val="A4A3A4"/>
          </p15:clr>
        </p15:guide>
        <p15:guide id="9" pos="5193">
          <p15:clr>
            <a:srgbClr val="A4A3A4"/>
          </p15:clr>
        </p15:guide>
        <p15:guide id="10" pos="839">
          <p15:clr>
            <a:srgbClr val="A4A3A4"/>
          </p15:clr>
        </p15:guide>
        <p15:guide id="11" pos="1066">
          <p15:clr>
            <a:srgbClr val="A4A3A4"/>
          </p15:clr>
        </p15:guide>
        <p15:guide id="12" pos="2880">
          <p15:clr>
            <a:srgbClr val="A4A3A4"/>
          </p15:clr>
        </p15:guide>
        <p15:guide id="13" pos="5420">
          <p15:clr>
            <a:srgbClr val="A4A3A4"/>
          </p15:clr>
        </p15:guide>
        <p15:guide id="14" pos="4694">
          <p15:clr>
            <a:srgbClr val="A4A3A4"/>
          </p15:clr>
        </p15:guide>
        <p15:guide id="15" pos="65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34291"/>
    <a:srgbClr val="008000"/>
    <a:srgbClr val="FFCC00"/>
    <a:srgbClr val="080808"/>
    <a:srgbClr val="99CC00"/>
    <a:srgbClr val="336600"/>
    <a:srgbClr val="003300"/>
    <a:srgbClr val="C64E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420" autoAdjust="0"/>
    <p:restoredTop sz="94005" autoAdjust="0"/>
  </p:normalViewPr>
  <p:slideViewPr>
    <p:cSldViewPr>
      <p:cViewPr varScale="1">
        <p:scale>
          <a:sx n="108" d="100"/>
          <a:sy n="108" d="100"/>
        </p:scale>
        <p:origin x="1326" y="108"/>
      </p:cViewPr>
      <p:guideLst>
        <p:guide orient="horz" pos="2432"/>
        <p:guide orient="horz" pos="709"/>
        <p:guide orient="horz" pos="1117"/>
        <p:guide orient="horz" pos="4110"/>
        <p:guide orient="horz" pos="799"/>
        <p:guide orient="horz" pos="1207"/>
        <p:guide orient="horz" pos="845"/>
        <p:guide pos="340"/>
        <p:guide pos="5193"/>
        <p:guide pos="839"/>
        <p:guide pos="1066"/>
        <p:guide pos="2880"/>
        <p:guide pos="5420"/>
        <p:guide pos="4694"/>
        <p:guide pos="657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399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4549" cy="496253"/>
          </a:xfrm>
          <a:prstGeom prst="rect">
            <a:avLst/>
          </a:prstGeom>
        </p:spPr>
        <p:txBody>
          <a:bodyPr vert="horz" lIns="90361" tIns="45182" rIns="90361" bIns="4518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1541" y="2"/>
            <a:ext cx="2944548" cy="496253"/>
          </a:xfrm>
          <a:prstGeom prst="rect">
            <a:avLst/>
          </a:prstGeom>
        </p:spPr>
        <p:txBody>
          <a:bodyPr vert="horz" lIns="90361" tIns="45182" rIns="90361" bIns="4518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319426D-9418-4E7D-883A-821CBB2D3D26}" type="datetimeFigureOut">
              <a:rPr lang="ko-KR" altLang="en-US"/>
              <a:pPr>
                <a:defRPr/>
              </a:pPr>
              <a:t>2022-08-08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28801"/>
            <a:ext cx="2944549" cy="496252"/>
          </a:xfrm>
          <a:prstGeom prst="rect">
            <a:avLst/>
          </a:prstGeom>
        </p:spPr>
        <p:txBody>
          <a:bodyPr vert="horz" lIns="90361" tIns="45182" rIns="90361" bIns="4518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1541" y="9428801"/>
            <a:ext cx="2944548" cy="496252"/>
          </a:xfrm>
          <a:prstGeom prst="rect">
            <a:avLst/>
          </a:prstGeom>
        </p:spPr>
        <p:txBody>
          <a:bodyPr vert="horz" lIns="90361" tIns="45182" rIns="90361" bIns="4518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A13536C-BBE8-469A-88C3-FAFB2142657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7120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6135" cy="496253"/>
          </a:xfrm>
          <a:prstGeom prst="rect">
            <a:avLst/>
          </a:prstGeom>
        </p:spPr>
        <p:txBody>
          <a:bodyPr vert="horz" lIns="91294" tIns="45646" rIns="91294" bIns="45646" rtlCol="0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957" y="2"/>
            <a:ext cx="2946135" cy="496253"/>
          </a:xfrm>
          <a:prstGeom prst="rect">
            <a:avLst/>
          </a:prstGeom>
        </p:spPr>
        <p:txBody>
          <a:bodyPr vert="horz" lIns="91294" tIns="45646" rIns="91294" bIns="45646" rtlCol="0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9A2ECFCB-1AA4-4BAF-8F0F-53F0E8A2E65F}" type="datetimeFigureOut">
              <a:rPr lang="ko-KR" altLang="en-US"/>
              <a:pPr>
                <a:defRPr/>
              </a:pPr>
              <a:t>2022-08-08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6" rIns="91294" bIns="45646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247" y="4715192"/>
            <a:ext cx="5437187" cy="4466274"/>
          </a:xfrm>
          <a:prstGeom prst="rect">
            <a:avLst/>
          </a:prstGeom>
        </p:spPr>
        <p:txBody>
          <a:bodyPr vert="horz" lIns="91294" tIns="45646" rIns="91294" bIns="45646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801"/>
            <a:ext cx="2946135" cy="496252"/>
          </a:xfrm>
          <a:prstGeom prst="rect">
            <a:avLst/>
          </a:prstGeom>
        </p:spPr>
        <p:txBody>
          <a:bodyPr vert="horz" lIns="91294" tIns="45646" rIns="91294" bIns="45646" rtlCol="0" anchor="b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957" y="9428801"/>
            <a:ext cx="2946135" cy="496252"/>
          </a:xfrm>
          <a:prstGeom prst="rect">
            <a:avLst/>
          </a:prstGeom>
        </p:spPr>
        <p:txBody>
          <a:bodyPr vert="horz" lIns="91294" tIns="45646" rIns="91294" bIns="45646" rtlCol="0" anchor="b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D5DECCFA-514C-4E30-826A-48A21F3329D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76682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baseline="0" dirty="0" smtClean="0">
                <a:latin typeface="바탕" pitchFamily="18" charset="-127"/>
                <a:ea typeface="바탕" pitchFamily="18" charset="-127"/>
              </a:rPr>
              <a:t>□ 농업기술센터소장 김현철입니다</a:t>
            </a:r>
            <a:r>
              <a:rPr lang="en-US" altLang="ko-KR" b="1" baseline="0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aseline="0" dirty="0" smtClean="0">
              <a:latin typeface="바탕" pitchFamily="18" charset="-127"/>
              <a:ea typeface="바탕" pitchFamily="18" charset="-127"/>
            </a:endParaRPr>
          </a:p>
          <a:p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○ 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2022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년도 농업기술센터 소관 업무계획을 보고 드리겠습니다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.</a:t>
            </a:r>
            <a:endParaRPr lang="ko-KR" altLang="en-US" dirty="0" smtClean="0">
              <a:latin typeface="바탕" pitchFamily="18" charset="-127"/>
              <a:ea typeface="바탕" pitchFamily="18" charset="-127"/>
            </a:endParaRPr>
          </a:p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5788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79076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97481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57738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34140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01553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1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81790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5990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732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07482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68803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6953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32882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73110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04071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75296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30907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50774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06480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1945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4025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1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28750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1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63938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1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078008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 smtClean="0">
              <a:latin typeface="바탕" pitchFamily="18" charset="-127"/>
              <a:ea typeface="바탕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1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570769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 smtClean="0">
              <a:latin typeface="바탕" pitchFamily="18" charset="-127"/>
              <a:ea typeface="바탕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1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92343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6652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133E2-7F46-497E-AEFE-3BACD4C0387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7A71F-2E27-4C88-8E87-0D3501DBA78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D736A-7025-412C-BA0B-8C331F15677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0581B-87B5-4817-A037-85B69FADF0F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E9583-17E2-407B-8090-991FF4BF695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E6964-8DC9-4549-B49E-E02F82F9AFC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D0CCE-F13B-4B14-934D-7F3EF4DF7BB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9B58C-7F2D-4F21-B7E2-77987E8174D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F38D6-A69B-4A83-B977-2CAE833E050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52211-1DAF-4D0B-B8C9-E03BC9E6255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86F23-8490-4E89-8081-117F6C10A2B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2A075315-9BC2-493F-A339-61167B0C32A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14" r:id="rId1"/>
    <p:sldLayoutId id="2147486015" r:id="rId2"/>
    <p:sldLayoutId id="2147486016" r:id="rId3"/>
    <p:sldLayoutId id="2147486017" r:id="rId4"/>
    <p:sldLayoutId id="2147486018" r:id="rId5"/>
    <p:sldLayoutId id="2147486019" r:id="rId6"/>
    <p:sldLayoutId id="2147486020" r:id="rId7"/>
    <p:sldLayoutId id="2147486021" r:id="rId8"/>
    <p:sldLayoutId id="2147486022" r:id="rId9"/>
    <p:sldLayoutId id="2147486023" r:id="rId10"/>
    <p:sldLayoutId id="2147486024" r:id="rId11"/>
    <p:sldLayoutId id="2147486025" r:id="rId1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25669" y="2118785"/>
            <a:ext cx="9144000" cy="1441450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72114" y="2472797"/>
            <a:ext cx="405110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2022 </a:t>
            </a:r>
            <a:r>
              <a:rPr kumimoji="0" lang="ko-KR" altLang="en-US" sz="36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시정업무보고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25" name="TextBox 3"/>
          <p:cNvSpPr txBox="1">
            <a:spLocks noChangeArrowheads="1"/>
          </p:cNvSpPr>
          <p:nvPr/>
        </p:nvSpPr>
        <p:spPr bwMode="auto">
          <a:xfrm>
            <a:off x="2851041" y="5079644"/>
            <a:ext cx="370215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en-US" altLang="ko-KR" sz="2200" dirty="0" smtClean="0">
                <a:latin typeface="HY견고딕" pitchFamily="18" charset="-127"/>
                <a:ea typeface="HY견고딕" pitchFamily="18" charset="-127"/>
              </a:rPr>
              <a:t>2022. 8. 10.(</a:t>
            </a:r>
            <a:r>
              <a:rPr kumimoji="0" lang="ko-KR" altLang="en-US" sz="2200" dirty="0" smtClean="0">
                <a:latin typeface="HY견고딕" pitchFamily="18" charset="-127"/>
                <a:ea typeface="HY견고딕" pitchFamily="18" charset="-127"/>
              </a:rPr>
              <a:t>수</a:t>
            </a:r>
            <a:r>
              <a:rPr kumimoji="0" lang="en-US" altLang="ko-KR" sz="2200" dirty="0" smtClean="0">
                <a:latin typeface="HY견고딕" pitchFamily="18" charset="-127"/>
                <a:ea typeface="HY견고딕" pitchFamily="18" charset="-127"/>
              </a:rPr>
              <a:t>) 10:00</a:t>
            </a:r>
            <a:endParaRPr kumimoji="0" lang="en-US" altLang="ko-KR" sz="2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 flipV="1">
            <a:off x="1838594" y="2118785"/>
            <a:ext cx="5518150" cy="73025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/>
        </p:nvSpPr>
        <p:spPr>
          <a:xfrm flipV="1">
            <a:off x="1838594" y="3496735"/>
            <a:ext cx="5518150" cy="71437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5128" name="그룹 15"/>
          <p:cNvGrpSpPr>
            <a:grpSpLocks/>
          </p:cNvGrpSpPr>
          <p:nvPr/>
        </p:nvGrpSpPr>
        <p:grpSpPr bwMode="auto">
          <a:xfrm flipV="1">
            <a:off x="3341519" y="4162891"/>
            <a:ext cx="2665413" cy="163512"/>
            <a:chOff x="2582152" y="3887424"/>
            <a:chExt cx="3935736" cy="144000"/>
          </a:xfrm>
        </p:grpSpPr>
        <p:sp>
          <p:nvSpPr>
            <p:cNvPr id="14" name="직사각형 13"/>
            <p:cNvSpPr/>
            <p:nvPr/>
          </p:nvSpPr>
          <p:spPr>
            <a:xfrm>
              <a:off x="2582152" y="3887424"/>
              <a:ext cx="145334" cy="1440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6372554" y="3887424"/>
              <a:ext cx="145334" cy="1440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4587128" y="3965470"/>
            <a:ext cx="18473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8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567650" y="3965470"/>
            <a:ext cx="222368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8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농업기술센터</a:t>
            </a:r>
            <a:endParaRPr kumimoji="0" lang="en-US" altLang="ko-KR" sz="28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39552" y="142176"/>
            <a:ext cx="7095151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130715144" descr="EMB00005b20145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99376"/>
            <a:ext cx="1080286" cy="41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44161" y="1266346"/>
            <a:ext cx="7416824" cy="722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+mn-lt"/>
                <a:ea typeface="맑은 고딕" panose="020B0503020000020004" pitchFamily="50" charset="-127"/>
              </a:rPr>
              <a:t>◈ </a:t>
            </a:r>
            <a:r>
              <a:rPr lang="ko-KR" altLang="en-US" b="1" dirty="0" smtClean="0">
                <a:latin typeface="+mn-lt"/>
                <a:ea typeface="맑은 고딕" panose="020B0503020000020004" pitchFamily="50" charset="-127"/>
              </a:rPr>
              <a:t>농촌의 </a:t>
            </a:r>
            <a:r>
              <a:rPr lang="ko-KR" altLang="en-US" b="1" dirty="0">
                <a:latin typeface="+mn-lt"/>
                <a:ea typeface="맑은 고딕" panose="020B0503020000020004" pitchFamily="50" charset="-127"/>
              </a:rPr>
              <a:t>고령화 심화</a:t>
            </a:r>
            <a:r>
              <a:rPr lang="en-US" altLang="ko-KR" b="1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b="1" dirty="0" err="1">
                <a:latin typeface="+mn-lt"/>
                <a:ea typeface="맑은 고딕" panose="020B0503020000020004" pitchFamily="50" charset="-127"/>
              </a:rPr>
              <a:t>도농간</a:t>
            </a:r>
            <a:r>
              <a:rPr lang="ko-KR" altLang="en-US" b="1" dirty="0">
                <a:latin typeface="+mn-lt"/>
                <a:ea typeface="맑은 고딕" panose="020B0503020000020004" pitchFamily="50" charset="-127"/>
              </a:rPr>
              <a:t> 소득격차 해소를 위한 농업인 복지 </a:t>
            </a:r>
            <a:r>
              <a:rPr lang="ko-KR" altLang="en-US" b="1" dirty="0" smtClean="0">
                <a:latin typeface="+mn-lt"/>
                <a:ea typeface="맑은 고딕" panose="020B0503020000020004" pitchFamily="50" charset="-127"/>
              </a:rPr>
              <a:t>증진</a:t>
            </a:r>
            <a:endParaRPr lang="en-US" altLang="ko-KR" b="1" dirty="0" smtClean="0">
              <a:latin typeface="+mn-lt"/>
              <a:ea typeface="맑은 고딕" panose="020B0503020000020004" pitchFamily="50" charset="-127"/>
            </a:endParaRPr>
          </a:p>
          <a:p>
            <a:pPr latinLnBrk="0"/>
            <a:r>
              <a:rPr kumimoji="0" lang="ko-KR" altLang="en-US" b="1" dirty="0" smtClean="0">
                <a:latin typeface="+mn-lt"/>
                <a:ea typeface="맑은 고딕" panose="020B0503020000020004" pitchFamily="50" charset="-127"/>
              </a:rPr>
              <a:t>◈</a:t>
            </a:r>
            <a:r>
              <a:rPr lang="ko-KR" altLang="en-US" b="1" dirty="0" smtClean="0">
                <a:latin typeface="+mn-lt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latin typeface="+mn-lt"/>
                <a:ea typeface="맑은 고딕" panose="020B0503020000020004" pitchFamily="50" charset="-127"/>
              </a:rPr>
              <a:t>귀농귀촌인</a:t>
            </a:r>
            <a:r>
              <a:rPr lang="en-US" altLang="ko-KR" b="1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b="1" dirty="0" err="1">
                <a:latin typeface="+mn-lt"/>
                <a:ea typeface="맑은 고딕" panose="020B0503020000020004" pitchFamily="50" charset="-127"/>
              </a:rPr>
              <a:t>청년농</a:t>
            </a:r>
            <a:r>
              <a:rPr lang="ko-KR" altLang="en-US" b="1" dirty="0">
                <a:latin typeface="+mn-lt"/>
                <a:ea typeface="맑은 고딕" panose="020B0503020000020004" pitchFamily="50" charset="-127"/>
              </a:rPr>
              <a:t> 육성을 통한 농업인력구조 개선 및 농촌 활성화</a:t>
            </a: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132856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268760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5" y="663079"/>
            <a:ext cx="751677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농업인 복지 증진 및 농촌 활성화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300698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048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6" y="2132856"/>
            <a:ext cx="705678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농업인 복지 증진 및 삶의 질 향상</a:t>
            </a:r>
            <a:endParaRPr lang="ko-KR" altLang="en-US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44161" y="2645699"/>
            <a:ext cx="7065986" cy="120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농민기본소득 지원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2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만명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12,623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기본형 공익직접지불제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6,482ha/ 13,558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농가 경영안정 및 삶의 질 향상을 위한 시책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: 3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292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사회적 농업 활성화 지원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취약계층 농업인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농작업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영농대행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여성농업인 지원 등</a:t>
            </a:r>
            <a:endParaRPr lang="en-US" altLang="ko-KR" sz="1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2" name="Rectangle 23"/>
          <p:cNvSpPr>
            <a:spLocks noChangeArrowheads="1"/>
          </p:cNvSpPr>
          <p:nvPr/>
        </p:nvSpPr>
        <p:spPr bwMode="auto">
          <a:xfrm>
            <a:off x="1475656" y="4005064"/>
            <a:ext cx="705678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spc="-100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귀농귀촌</a:t>
            </a:r>
            <a:r>
              <a:rPr lang="ko-KR" altLang="en-US" sz="2000" b="1" spc="-1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활성화 및 </a:t>
            </a:r>
            <a:r>
              <a:rPr lang="ko-KR" altLang="en-US" sz="2000" b="1" spc="-100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청년농업인</a:t>
            </a:r>
            <a:r>
              <a:rPr lang="ko-KR" altLang="en-US" sz="2000" b="1" spc="-1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 육성</a:t>
            </a:r>
            <a:endParaRPr lang="ko-KR" altLang="en-US" sz="2000" spc="-1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1444161" y="4574667"/>
            <a:ext cx="7065986" cy="1950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파평산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힐링하우스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리모델링을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통한 귀농귀촌지원센터 확대 이전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(`24~)</a:t>
            </a: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농촌인력중개센터 운영 활성화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1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90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북파주농협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젊고 유능한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청년농업인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육성 지원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청년농업인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선발 및 영농정착지원금 지급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24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명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329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4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청년농업인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경영실습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임대농장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스마트팜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운영 확대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1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개소 →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개소 </a:t>
            </a:r>
            <a:r>
              <a:rPr lang="en-US" altLang="ko-KR" sz="1400" b="1" baseline="30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’25</a:t>
            </a:r>
            <a:r>
              <a:rPr lang="ko-KR" altLang="en-US" sz="1400" b="1" baseline="30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년까지</a:t>
            </a:r>
            <a:endParaRPr lang="en-US" altLang="ko-KR" sz="1400" b="1" baseline="30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후계농업경영인 육성자금 지원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9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명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2,700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ko-KR" altLang="en-US" sz="1600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3095" y="91942"/>
            <a:ext cx="1390008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913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184" y="2927854"/>
            <a:ext cx="2736304" cy="1858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66454" y="140890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atinLnBrk="0"/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농업생산기반시설 현대화를 통한 안정적인 </a:t>
            </a:r>
            <a:r>
              <a:rPr lang="ko-KR" altLang="en-US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영농기반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마련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/>
            <a:endParaRPr lang="ko-KR" altLang="en-US" sz="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/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열악한 </a:t>
            </a:r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영농환경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개선과 안정적인 농업용수 공급으로 </a:t>
            </a:r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가뭄해결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342419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5" y="663079"/>
            <a:ext cx="64366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농업생산기반시설 현대화 및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영농기반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조성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6" y="2346695"/>
            <a:ext cx="690356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농업생산기반시설 현대화를 통한 안정영농기반 조성</a:t>
            </a:r>
            <a:endParaRPr lang="ko-KR" altLang="en-US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75656" y="2921736"/>
            <a:ext cx="6201889" cy="3747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lvl="0" indent="-285750" latinLnBrk="0">
              <a:lnSpc>
                <a:spcPct val="130000"/>
              </a:lnSpc>
              <a:buFont typeface="Wingdings" panose="05000000000000000000" pitchFamily="2" charset="2"/>
              <a:buChar char="l"/>
              <a:defRPr/>
            </a:pPr>
            <a:r>
              <a:rPr lang="ko-KR" altLang="en-US" sz="1600" b="1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민북지역</a:t>
            </a: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농업용수 개발 </a:t>
            </a:r>
            <a:r>
              <a:rPr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43,144</a:t>
            </a: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latinLnBrk="0">
              <a:lnSpc>
                <a:spcPct val="130000"/>
              </a:lnSpc>
              <a:defRPr/>
            </a:pPr>
            <a:r>
              <a:rPr lang="en-US" altLang="ko-KR" sz="1600" b="1" spc="-1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600" b="1" spc="-15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민북지구</a:t>
            </a:r>
            <a:r>
              <a:rPr lang="ko-KR" altLang="en-US" sz="1600" b="1" spc="-1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다목적 농업용수 개발 </a:t>
            </a:r>
            <a:r>
              <a:rPr lang="en-US" altLang="ko-KR" sz="14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(10</a:t>
            </a:r>
            <a:r>
              <a:rPr lang="ko-KR" altLang="en-US" sz="14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개리</a:t>
            </a:r>
            <a:r>
              <a:rPr lang="en-US" altLang="ko-KR" sz="14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/653ha</a:t>
            </a:r>
            <a:r>
              <a:rPr lang="en-US" altLang="ko-KR" sz="1400" b="1" spc="-1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 </a:t>
            </a:r>
            <a:endParaRPr lang="en-US" altLang="ko-KR" sz="700" b="1" spc="-15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30000"/>
              </a:lnSpc>
            </a:pPr>
            <a:r>
              <a:rPr lang="en-US" altLang="ko-KR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1600" b="1" spc="-1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대성동마을</a:t>
            </a:r>
            <a:r>
              <a:rPr lang="en-US" altLang="ko-KR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spc="-1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가뭄대비</a:t>
            </a:r>
            <a:r>
              <a:rPr lang="ko-KR" altLang="en-US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spc="-1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용수 개발 </a:t>
            </a:r>
            <a:r>
              <a:rPr lang="en-US" altLang="ko-KR" sz="14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 spc="-15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양수장</a:t>
            </a:r>
            <a:r>
              <a:rPr lang="ko-KR" altLang="en-US" sz="14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4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r>
              <a:rPr lang="en-US" altLang="ko-KR" sz="14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/370ha</a:t>
            </a:r>
            <a:r>
              <a:rPr lang="en-US" altLang="ko-KR" sz="1400" b="1" spc="-1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 </a:t>
            </a:r>
            <a:endParaRPr lang="en-US" altLang="ko-KR" sz="700" b="1" spc="-15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30000"/>
              </a:lnSpc>
            </a:pPr>
            <a:r>
              <a:rPr lang="ko-KR" altLang="en-US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- 2022</a:t>
            </a:r>
            <a:r>
              <a:rPr lang="ko-KR" altLang="en-US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ko-KR" altLang="en-US" sz="1600" b="1" spc="-1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민북지역</a:t>
            </a:r>
            <a:r>
              <a:rPr lang="ko-KR" altLang="en-US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spc="-1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가뭄대비</a:t>
            </a:r>
            <a:r>
              <a:rPr lang="ko-KR" altLang="en-US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spc="-1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관정개발</a:t>
            </a:r>
            <a:r>
              <a:rPr lang="ko-KR" altLang="en-US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(10</a:t>
            </a:r>
            <a:r>
              <a:rPr lang="ko-KR" altLang="en-US" sz="14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r>
              <a:rPr lang="en-US" altLang="ko-KR" sz="14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/30ha</a:t>
            </a:r>
            <a:r>
              <a:rPr lang="en-US" altLang="ko-KR" sz="14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endParaRPr lang="ko-KR" altLang="en-US" sz="900" b="1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lvl="0" indent="-285750" latinLnBrk="0">
              <a:lnSpc>
                <a:spcPct val="130000"/>
              </a:lnSpc>
              <a:buFont typeface="Wingdings" panose="05000000000000000000" pitchFamily="2" charset="2"/>
              <a:buChar char="l"/>
              <a:defRPr/>
            </a:pP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농업용수시설 유지관리 </a:t>
            </a:r>
            <a:r>
              <a:rPr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118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313</a:t>
            </a: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0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lvl="0" indent="-285750" latinLnBrk="0">
              <a:lnSpc>
                <a:spcPct val="130000"/>
              </a:lnSpc>
              <a:buFont typeface="Wingdings" panose="05000000000000000000" pitchFamily="2" charset="2"/>
              <a:buChar char="l"/>
              <a:defRPr/>
            </a:pP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농업생산기반시설 현대화 </a:t>
            </a:r>
            <a:r>
              <a:rPr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7,136</a:t>
            </a: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latinLnBrk="0">
              <a:lnSpc>
                <a:spcPct val="130000"/>
              </a:lnSpc>
              <a:defRPr/>
            </a:pPr>
            <a:r>
              <a:rPr lang="en-US" altLang="ko-KR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농업기반시설 개보수</a:t>
            </a:r>
            <a:r>
              <a:rPr lang="en-US" altLang="ko-KR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</a:t>
            </a:r>
            <a:r>
              <a:rPr lang="en-US" altLang="ko-KR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배수로 정비</a:t>
            </a:r>
            <a:endParaRPr lang="ko-KR" altLang="en-US" sz="800" b="1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latinLnBrk="0">
              <a:lnSpc>
                <a:spcPct val="130000"/>
              </a:lnSpc>
              <a:defRPr/>
            </a:pPr>
            <a:r>
              <a:rPr lang="en-US" altLang="ko-KR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영농환경개선</a:t>
            </a:r>
            <a:r>
              <a:rPr lang="en-US" altLang="ko-KR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주민참여예산</a:t>
            </a:r>
            <a:r>
              <a:rPr lang="en-US" altLang="ko-KR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: 22</a:t>
            </a:r>
            <a:r>
              <a:rPr lang="ko-KR" altLang="en-US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endParaRPr lang="en-US" altLang="ko-KR" sz="800" b="1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latinLnBrk="0">
              <a:lnSpc>
                <a:spcPct val="130000"/>
              </a:lnSpc>
              <a:defRPr/>
            </a:pPr>
            <a:r>
              <a:rPr lang="en-US" altLang="ko-KR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수리시설 정비 </a:t>
            </a:r>
            <a:r>
              <a:rPr lang="en-US" altLang="ko-KR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13</a:t>
            </a:r>
            <a:r>
              <a:rPr lang="ko-KR" altLang="en-US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endParaRPr lang="en-US" altLang="ko-KR" sz="800" b="1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latinLnBrk="0">
              <a:lnSpc>
                <a:spcPct val="130000"/>
              </a:lnSpc>
              <a:defRPr/>
            </a:pPr>
            <a:r>
              <a:rPr lang="ko-KR" altLang="en-US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600" b="1" spc="-1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가뭄대비</a:t>
            </a:r>
            <a:r>
              <a:rPr lang="ko-KR" altLang="en-US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농업생산기반시설 </a:t>
            </a:r>
            <a:r>
              <a:rPr lang="en-US" altLang="ko-KR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</a:t>
            </a:r>
            <a:r>
              <a:rPr lang="ko-KR" altLang="en-US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endParaRPr lang="en-US" altLang="ko-KR" sz="800" b="1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latinLnBrk="0">
              <a:lnSpc>
                <a:spcPct val="130000"/>
              </a:lnSpc>
              <a:defRPr/>
            </a:pPr>
            <a:r>
              <a:rPr lang="ko-KR" altLang="en-US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600" b="1" spc="-1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마정지구</a:t>
            </a:r>
            <a:r>
              <a:rPr lang="ko-KR" altLang="en-US" sz="16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대구획경지정리사업</a:t>
            </a:r>
            <a:endParaRPr lang="en-US" altLang="ko-KR" sz="1600" b="1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latinLnBrk="0">
              <a:lnSpc>
                <a:spcPct val="130000"/>
              </a:lnSpc>
              <a:defRPr/>
            </a:pPr>
            <a:r>
              <a:rPr lang="ko-KR" altLang="en-US" sz="9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en-US" altLang="ko-KR" sz="9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9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용수로 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L=6.3km, 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배수로 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L=2.75km</a:t>
            </a:r>
            <a:endParaRPr lang="ko-KR" altLang="en-US" sz="14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199179" y="3518295"/>
            <a:ext cx="4366203" cy="38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363838944" descr="EMB0000253026b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639623"/>
            <a:ext cx="3816424" cy="18756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3</a:t>
            </a:fld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5" name="_x130724792" descr="EMB00005b20145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734" y="77670"/>
            <a:ext cx="1392238" cy="41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3088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0" b="14228"/>
          <a:stretch/>
        </p:blipFill>
        <p:spPr>
          <a:xfrm>
            <a:off x="5148064" y="5242765"/>
            <a:ext cx="3168352" cy="1422347"/>
          </a:xfrm>
          <a:prstGeom prst="rect">
            <a:avLst/>
          </a:prstGeom>
          <a:effectLst>
            <a:softEdge rad="112522"/>
          </a:effectLst>
        </p:spPr>
      </p:pic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405463"/>
            <a:ext cx="756084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atinLnBrk="0">
              <a:lnSpc>
                <a:spcPct val="120000"/>
              </a:lnSpc>
            </a:pPr>
            <a:r>
              <a:rPr kumimoji="0"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◈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파주농특산물 브랜드 파워 강화로 고품질 </a:t>
            </a:r>
            <a:r>
              <a:rPr lang="ko-KR" altLang="en-US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파주농산물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유통기반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구축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20000"/>
              </a:lnSpc>
            </a:pPr>
            <a:r>
              <a:rPr kumimoji="0"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◈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안전한 </a:t>
            </a:r>
            <a:r>
              <a:rPr lang="ko-KR" altLang="en-US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파주농산물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확보 등 농업인 </a:t>
            </a:r>
            <a:r>
              <a:rPr lang="ko-KR" altLang="en-US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소득안전망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확충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342419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7490"/>
            <a:ext cx="64366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파주 </a:t>
            </a:r>
            <a:r>
              <a:rPr kumimoji="0" lang="ko-KR" altLang="en-US" sz="2400" spc="-15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농특산물</a:t>
            </a:r>
            <a:r>
              <a:rPr kumimoji="0"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마케팅 전략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6" y="2346695"/>
            <a:ext cx="691276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파주 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농특산물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파워 강화</a:t>
            </a:r>
            <a:endParaRPr lang="ko-KR" altLang="en-US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75656" y="2780929"/>
            <a:ext cx="7560841" cy="720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고품질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파주쌀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대중매체 홍보 확대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9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개매체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400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파주농산물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브랜드 인지도 강화 및 직거래 활성화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7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1,803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6" t="6390" r="9052" b="4833"/>
          <a:stretch/>
        </p:blipFill>
        <p:spPr>
          <a:xfrm>
            <a:off x="1691680" y="5229200"/>
            <a:ext cx="3203108" cy="1435913"/>
          </a:xfrm>
          <a:prstGeom prst="rect">
            <a:avLst/>
          </a:prstGeom>
          <a:effectLst>
            <a:softEdge rad="112522"/>
          </a:effectLst>
        </p:spPr>
      </p:pic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60209" y="3718786"/>
            <a:ext cx="691276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고품질 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파주농산물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유통 기반 구축</a:t>
            </a:r>
            <a:endParaRPr lang="ko-KR" altLang="en-US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1460209" y="4221088"/>
            <a:ext cx="6424159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안전농산물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생산∙유통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인프라 확대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3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164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농산물 가공산업 육성 및 지원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3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110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수출농산물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고부가가치 농업 육성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3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115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4</a:t>
            </a:fld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74924" y="140313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930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65756" y="1361240"/>
            <a:ext cx="7416824" cy="652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atinLnBrk="0">
              <a:lnSpc>
                <a:spcPct val="120000"/>
              </a:lnSpc>
            </a:pPr>
            <a:r>
              <a:rPr kumimoji="0"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◈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농업 생산성 향상 및 농가소득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보전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20000"/>
              </a:lnSpc>
            </a:pPr>
            <a:r>
              <a:rPr kumimoji="0"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◈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친환경 농산물 생산기반 확대 및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시설원예 경쟁력 강화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342419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5" y="663079"/>
            <a:ext cx="64366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파주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농특산물의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안정적인 생산기반 조성</a:t>
            </a:r>
            <a:endParaRPr kumimoji="0" lang="en-US" altLang="ko-KR" sz="24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6" y="2346695"/>
            <a:ext cx="690356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농산물 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생산성 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향상을 위한 지원 확대</a:t>
            </a:r>
            <a:endParaRPr lang="ko-KR" altLang="en-US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1464676" y="2852936"/>
            <a:ext cx="7417904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고품질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파주쌀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생산을 위한 지원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6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1,124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ko-KR" altLang="en-US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600" b="1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왕우렁이</a:t>
            </a:r>
            <a:r>
              <a:rPr lang="en-US" altLang="ko-KR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못자리 </a:t>
            </a:r>
            <a:r>
              <a:rPr lang="ko-KR" altLang="en-US" sz="1600" b="1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상토</a:t>
            </a:r>
            <a:r>
              <a:rPr lang="en-US" altLang="ko-KR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무인공동방제기</a:t>
            </a:r>
            <a:r>
              <a:rPr lang="en-US" altLang="ko-KR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토양개량제</a:t>
            </a:r>
            <a:r>
              <a:rPr lang="en-US" altLang="ko-KR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벼 건조장</a:t>
            </a:r>
            <a:r>
              <a:rPr lang="en-US" altLang="ko-KR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벼종자</a:t>
            </a:r>
            <a:r>
              <a:rPr lang="ko-KR" altLang="en-US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endParaRPr lang="en-US" altLang="ko-KR" sz="1600" b="1" spc="-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밭작물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경쟁력 강화를 위한 생산기반 육성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8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5,292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600" b="1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콩∙보리탈곡콤바인</a:t>
            </a:r>
            <a:r>
              <a:rPr lang="en-US" altLang="ko-KR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칼슘유황비료</a:t>
            </a:r>
            <a:r>
              <a:rPr lang="en-US" altLang="ko-KR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밭직불제</a:t>
            </a:r>
            <a:r>
              <a:rPr lang="en-US" altLang="ko-KR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유기질비료</a:t>
            </a:r>
            <a:r>
              <a:rPr lang="en-US" altLang="ko-KR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잡곡생산기반조성 등</a:t>
            </a:r>
            <a:endParaRPr lang="en-US" altLang="ko-KR" sz="1600" b="1" spc="-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고령농∙취약계층을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위한 영농 지원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4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963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모판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트랙터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탈부착기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동력운반차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지원 등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안전한 먹거리 생산을 위한 친환경 농산물 생산 지원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5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1,073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자연재해 피해 보상을 통한 경영안정 실현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10,440ha/ 2,235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원예분야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생산기반시설 현대화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6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3,971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에너지 비용 절감 시설 지원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2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605.4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1169" y="77035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71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3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500598" y="1346958"/>
            <a:ext cx="7416824" cy="824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◈ </a:t>
            </a:r>
            <a:r>
              <a:rPr lang="ko-KR" altLang="en-US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지역에서 생산한 신선하고 안전한 농산물 소비를 위한 </a:t>
            </a:r>
            <a:r>
              <a:rPr lang="ko-KR" altLang="en-US" b="1" spc="-15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로컬푸드</a:t>
            </a:r>
            <a:r>
              <a:rPr lang="ko-KR" altLang="en-US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체계 구축</a:t>
            </a:r>
          </a:p>
          <a:p>
            <a:pPr>
              <a:lnSpc>
                <a:spcPct val="120000"/>
              </a:lnSpc>
            </a:pPr>
            <a:r>
              <a:rPr kumimoji="0" lang="ko-KR" altLang="en-US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◈</a:t>
            </a:r>
            <a:r>
              <a:rPr lang="ko-KR" altLang="en-US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파주형</a:t>
            </a:r>
            <a:r>
              <a:rPr lang="ko-KR" altLang="en-US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spc="-15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공공급식</a:t>
            </a:r>
            <a:r>
              <a:rPr lang="ko-KR" altLang="en-US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사업추진을 통한 시민 건강증진 및 농업인 소득증대 도모</a:t>
            </a: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204864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5" y="663079"/>
            <a:ext cx="64366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5.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지속가능한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안심먹거리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체계 구축 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76872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6" y="2204864"/>
            <a:ext cx="721811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지역생산 </a:t>
            </a:r>
            <a:r>
              <a:rPr lang="ko-KR" altLang="en-US" sz="20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소비체계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구축을 위한 </a:t>
            </a:r>
            <a:r>
              <a:rPr lang="ko-KR" altLang="en-US" sz="20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로컬푸드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활성화 추진</a:t>
            </a:r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66454" y="2684963"/>
            <a:ext cx="7227315" cy="633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안전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농산물 소비를 위한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로컬푸드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기반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조성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3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97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20000"/>
              </a:lnSpc>
            </a:pP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로컬푸드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연중생산체계 구축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포장재 지원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직매장 건립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운영 등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451119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1475656" y="5013176"/>
            <a:ext cx="721811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먹거리 공공성 강화를 위한 </a:t>
            </a:r>
            <a:r>
              <a:rPr lang="ko-KR" altLang="en-US" sz="20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파주형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공공급식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추진</a:t>
            </a: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455502" y="5517232"/>
            <a:ext cx="6068127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파주농산물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상생나눔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꾸러미 지원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278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37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공공급식시설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파주쌀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공급차액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50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51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baseline="300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6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9647" y="3318266"/>
            <a:ext cx="7193170" cy="1177106"/>
          </a:xfrm>
          <a:prstGeom prst="rect">
            <a:avLst/>
          </a:prstGeom>
        </p:spPr>
      </p:pic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1466453" y="4511502"/>
            <a:ext cx="7227315" cy="406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우수농산물 학교급식 및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과일간식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공급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4,521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7895" y="89294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894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32274" y="1220966"/>
            <a:ext cx="7532213" cy="695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itchFamily="50" charset="-127"/>
                <a:cs typeface="+mn-cs"/>
              </a:rPr>
              <a:t>◈ 사육환경 개선으로 생산성 향상 등 축산업 경쟁력 강화</a:t>
            </a:r>
            <a:endParaRPr kumimoji="0" lang="en-US" altLang="ko-KR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itchFamily="50" charset="-127"/>
                <a:cs typeface="+mn-cs"/>
              </a:rPr>
              <a:t>◈ </a:t>
            </a:r>
            <a:r>
              <a: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축산농가 인력부족 및 생산비 절감을 위한 사육환경 </a:t>
            </a:r>
            <a:r>
              <a:rPr kumimoji="1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개선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itchFamily="50" charset="-127"/>
              <a:cs typeface="+mn-cs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091564"/>
            <a:ext cx="793750" cy="4433780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248304"/>
            <a:ext cx="792163" cy="750178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1</a:t>
            </a: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. 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경쟁력 있고 지속 가능한 축산업 육성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300698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1705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동물자원과</a:t>
            </a:r>
            <a:endParaRPr kumimoji="1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502658" y="2091564"/>
            <a:ext cx="702978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축종별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맞춤형 지원을 통한 경쟁력 강화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1475656" y="2636912"/>
            <a:ext cx="720080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한우</a:t>
            </a:r>
            <a:r>
              <a:rPr kumimoji="0" lang="en-US" altLang="ko-KR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·</a:t>
            </a: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젖소 </a:t>
            </a:r>
            <a:r>
              <a:rPr kumimoji="0" lang="ko-KR" altLang="en-US" sz="1600" b="1" i="0" u="none" strike="noStrike" kern="1200" cap="none" spc="-10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개량촉진</a:t>
            </a: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및 안정적인 </a:t>
            </a:r>
            <a:r>
              <a:rPr kumimoji="0" lang="ko-KR" altLang="en-US" sz="1600" b="1" i="0" u="none" strike="noStrike" kern="1200" cap="none" spc="-10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풀사료</a:t>
            </a: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생산기반 조성 </a:t>
            </a:r>
            <a:r>
              <a:rPr kumimoji="0" lang="en-US" altLang="ko-KR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6</a:t>
            </a:r>
            <a:r>
              <a:rPr kumimoji="0" lang="ko-KR" altLang="en-US" sz="1600" b="1" i="0" u="none" strike="noStrike" kern="1200" cap="none" spc="-10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개사업</a:t>
            </a:r>
            <a:r>
              <a:rPr kumimoji="0" lang="en-US" altLang="ko-KR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 1,275</a:t>
            </a: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600" b="1" i="0" u="none" strike="noStrike" kern="1200" cap="none" spc="-10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-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낙농전문도우미</a:t>
            </a:r>
            <a:r>
              <a:rPr kumimoji="0" lang="en-US" altLang="ko-KR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경기한우명품화</a:t>
            </a:r>
            <a:r>
              <a:rPr kumimoji="0" lang="en-US" altLang="ko-KR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-10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풀사료</a:t>
            </a: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생산 관련 사업 등</a:t>
            </a:r>
            <a:endParaRPr kumimoji="0" lang="en-US" altLang="ko-KR" sz="1600" b="1" i="0" u="none" strike="noStrike" kern="1200" cap="none" spc="-10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양돈 사육환경 개선을 통한 생산성 향상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개사업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 271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자돈인큐베이터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출하선별기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지하수 정수시설 등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가금농가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맞춤형 지원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개사업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 248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계근대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정수시설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환기시설 등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양봉장비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보급 등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양봉산업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기반 확대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개사업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90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채밀기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상차용리프트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사료용해기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밀원수묘목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식재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지원 등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14D0CCE-F13B-4B14-934D-7F3EF4DF7BB9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1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4178" y="119132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436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32917" y="1268760"/>
            <a:ext cx="7416824" cy="76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atinLnBrk="0">
              <a:lnSpc>
                <a:spcPct val="120000"/>
              </a:lnSpc>
            </a:pPr>
            <a:r>
              <a:rPr kumimoji="0" lang="ko-KR" altLang="en-US" b="1" dirty="0" smtClean="0">
                <a:latin typeface="+mn-ea"/>
                <a:ea typeface="+mn-ea"/>
              </a:rPr>
              <a:t>◈ </a:t>
            </a:r>
            <a:r>
              <a:rPr lang="ko-KR" altLang="en-US" b="1" dirty="0">
                <a:latin typeface="+mn-ea"/>
                <a:ea typeface="+mn-ea"/>
              </a:rPr>
              <a:t>가축분뇨 적정처리 및 </a:t>
            </a:r>
            <a:r>
              <a:rPr lang="ko-KR" altLang="en-US" b="1" dirty="0" smtClean="0">
                <a:latin typeface="+mn-ea"/>
                <a:ea typeface="+mn-ea"/>
              </a:rPr>
              <a:t>사육환경 개선으로 </a:t>
            </a:r>
            <a:r>
              <a:rPr lang="ko-KR" altLang="en-US" b="1" dirty="0" err="1" smtClean="0">
                <a:latin typeface="+mn-ea"/>
                <a:ea typeface="+mn-ea"/>
              </a:rPr>
              <a:t>청정축산</a:t>
            </a:r>
            <a:r>
              <a:rPr lang="ko-KR" altLang="en-US" b="1" dirty="0" smtClean="0">
                <a:latin typeface="+mn-ea"/>
                <a:ea typeface="+mn-ea"/>
              </a:rPr>
              <a:t> 실현</a:t>
            </a:r>
            <a:endParaRPr lang="en-US" altLang="ko-KR" b="1" dirty="0">
              <a:latin typeface="+mn-ea"/>
              <a:ea typeface="+mn-ea"/>
            </a:endParaRPr>
          </a:p>
          <a:p>
            <a:pPr latinLnBrk="0">
              <a:lnSpc>
                <a:spcPct val="120000"/>
              </a:lnSpc>
            </a:pPr>
            <a:r>
              <a:rPr kumimoji="0" lang="ko-KR" altLang="en-US" b="1" dirty="0">
                <a:latin typeface="+mn-ea"/>
                <a:ea typeface="+mn-ea"/>
              </a:rPr>
              <a:t>◈ </a:t>
            </a:r>
            <a:r>
              <a:rPr lang="ko-KR" altLang="en-US" b="1" dirty="0" smtClean="0">
                <a:latin typeface="+mn-ea"/>
                <a:ea typeface="+mn-ea"/>
              </a:rPr>
              <a:t>깨끗하고 쾌적한 축산물 생산 환경조성으로 소비자 인식 제고</a:t>
            </a:r>
            <a:endParaRPr lang="en-US" altLang="ko-KR" b="1" dirty="0">
              <a:latin typeface="+mn-ea"/>
              <a:ea typeface="+mn-ea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276872"/>
            <a:ext cx="793750" cy="4320480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29248" y="1263155"/>
            <a:ext cx="802665" cy="1013717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쾌적하고 냄새 없는 가축사육 환경 조성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8163" y="1286455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4208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동물자원과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Rectangle 23"/>
          <p:cNvSpPr>
            <a:spLocks noChangeArrowheads="1"/>
          </p:cNvSpPr>
          <p:nvPr/>
        </p:nvSpPr>
        <p:spPr bwMode="auto">
          <a:xfrm>
            <a:off x="1475656" y="2276872"/>
            <a:ext cx="705678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깨끗하고 쾌적한 축산물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생산환경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조성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1432917" y="2780928"/>
            <a:ext cx="6883499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친환경축산기반 조성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3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개사업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1,820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7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축사악취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저감시설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다용도 축산분뇨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처리장비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 등</a:t>
            </a:r>
            <a:endParaRPr kumimoji="0" lang="en-US" altLang="ko-KR" sz="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쾌적한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축산환경 및 첨단 사육환경 조성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6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개사업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3,745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7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축산환경개선제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spc="-100" dirty="0" err="1" smtClean="0">
                <a:latin typeface="맑은 고딕" pitchFamily="50" charset="-127"/>
                <a:ea typeface="맑은 고딕" pitchFamily="50" charset="-127"/>
              </a:rPr>
              <a:t>수분조절제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미생물제재등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축사환경개선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축산 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ICT </a:t>
            </a: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등</a:t>
            </a:r>
            <a:endParaRPr kumimoji="0" lang="en-US" altLang="ko-KR" sz="1600" b="1" spc="-1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축산농가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재해안전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기반 구축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5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개사업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773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7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축사전기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안전 강화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7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축산재해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긴급 지원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가축재해보험 가입 지원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7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폭염대비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면역증강제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및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축사지붕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관수시설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8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7895" y="53842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2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348879"/>
            <a:ext cx="793750" cy="410445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539552" y="2433082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동물자원과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Rectangle 23"/>
          <p:cNvSpPr>
            <a:spLocks noChangeArrowheads="1"/>
          </p:cNvSpPr>
          <p:nvPr/>
        </p:nvSpPr>
        <p:spPr bwMode="auto">
          <a:xfrm>
            <a:off x="1475655" y="2348880"/>
            <a:ext cx="720080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승마산업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육성 지원 및 내수면 어족자원 증대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1475655" y="2808312"/>
            <a:ext cx="7272810" cy="3779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승마산업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육성지원으로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말산업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저변 확대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6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개사업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520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학생∙장애학생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재활∙사회공익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저소득층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승마체험 지원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말산업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청년인턴 취업 지원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승마장 톱밥 구입 지원을 통한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승마환경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개선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특산어종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방류 및 증식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개사업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270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임진강 등 내수면에 참게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황복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동자개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어종 방류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(1,555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만마리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어족자원 증식을 위한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인공산란장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설치∙관리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84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틀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내수면 어업 환경 개선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3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개사업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126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공동작업장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개선 및 낚시터 환경개선 등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95536" y="663079"/>
            <a:ext cx="69847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r>
              <a:rPr kumimoji="0" lang="en-US" altLang="ko-KR" sz="2400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말산업</a:t>
            </a:r>
            <a:r>
              <a:rPr kumimoji="0" lang="ko-KR" altLang="en-US" sz="2400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및 내수면 기반조성으로 </a:t>
            </a:r>
            <a:r>
              <a:rPr kumimoji="0" lang="ko-KR" altLang="en-US" sz="2400" spc="-1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신소득원</a:t>
            </a:r>
            <a:r>
              <a:rPr kumimoji="0" lang="ko-KR" altLang="en-US" sz="2400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육성</a:t>
            </a:r>
            <a:endParaRPr kumimoji="0" lang="en-US" altLang="ko-KR" sz="2400" spc="-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475656" y="1412777"/>
            <a:ext cx="7416824" cy="648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1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승마체험 지원 등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승마산업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육성으로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승마문화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저변 확대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10000"/>
              </a:lnSpc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어업기반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조성으로 어민 소득증대 및 어족자원 증식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2" name="그룹 27"/>
          <p:cNvGrpSpPr>
            <a:grpSpLocks/>
          </p:cNvGrpSpPr>
          <p:nvPr/>
        </p:nvGrpSpPr>
        <p:grpSpPr bwMode="auto">
          <a:xfrm>
            <a:off x="539750" y="1413447"/>
            <a:ext cx="792163" cy="857479"/>
            <a:chOff x="395288" y="1628800"/>
            <a:chExt cx="792162" cy="2232967"/>
          </a:xfrm>
        </p:grpSpPr>
        <p:sp>
          <p:nvSpPr>
            <p:cNvPr id="33" name="직사각형 32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4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9" name="그림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9476" y="5163190"/>
            <a:ext cx="2096838" cy="142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그림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533" y="3184100"/>
            <a:ext cx="1761932" cy="16850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9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7895" y="88977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901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412776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가축전염병 발생에 따른 선제적 조치로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재입식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추진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농가별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강화된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방역시설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기준 적용으로 방역 사각지대 해소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342419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4.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가축전염병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발생에 따른 조치사항 및 대응계획</a:t>
            </a: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- </a:t>
            </a:r>
            <a:r>
              <a:rPr kumimoji="0"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①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동물자원과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5" y="2346695"/>
            <a:ext cx="7416825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아프리카돼지열병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(ASF) 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발생 및 조치사항 </a:t>
            </a:r>
            <a:r>
              <a:rPr kumimoji="0" lang="en-US" altLang="ko-KR" sz="2000" b="1" baseline="300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`19</a:t>
            </a:r>
            <a:r>
              <a:rPr kumimoji="0" lang="ko-KR" altLang="en-US" sz="2000" b="1" baseline="300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년 발생</a:t>
            </a:r>
            <a:endParaRPr kumimoji="0" lang="ko-KR" altLang="en-US" sz="2000" b="1" baseline="30000" dirty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1475655" y="2835688"/>
            <a:ext cx="7344816" cy="232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ASF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살처분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및 수매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111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126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천두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살처분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보상금 지급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95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38,015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ASF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살처분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매몰지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소멸화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47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 중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43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 완료</a:t>
            </a:r>
            <a:r>
              <a:rPr kumimoji="0" lang="en-US" altLang="ko-KR" sz="14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(4</a:t>
            </a:r>
            <a:r>
              <a:rPr kumimoji="0" lang="ko-KR" altLang="en-US" sz="14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 </a:t>
            </a:r>
            <a:r>
              <a:rPr kumimoji="0" lang="en-US" altLang="ko-KR" sz="14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0" lang="ko-KR" altLang="en-US" sz="14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`22. 10</a:t>
            </a:r>
            <a:r>
              <a:rPr kumimoji="0" lang="ko-KR" altLang="en-US" sz="14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월중 </a:t>
            </a:r>
            <a:r>
              <a:rPr kumimoji="0" lang="ko-KR" altLang="en-US" sz="1400" b="1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소멸화</a:t>
            </a:r>
            <a:r>
              <a:rPr kumimoji="0" lang="en-US" altLang="ko-KR" sz="14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양돈농가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재입식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추진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56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 46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57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천두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입식완료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(10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 입식 추진 중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*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dirty="0" err="1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재입식</a:t>
            </a:r>
            <a:r>
              <a:rPr kumimoji="0" lang="ko-KR" altLang="en-US" sz="1400" b="1" dirty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요건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(8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대 </a:t>
            </a:r>
            <a:r>
              <a:rPr kumimoji="0" lang="ko-KR" altLang="en-US" sz="1400" b="1" dirty="0" err="1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방역시설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dirty="0" err="1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의무설치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) : 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내부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외부 울타리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b="1" dirty="0" err="1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방역실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전실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입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∙</a:t>
            </a:r>
            <a:r>
              <a:rPr kumimoji="0" lang="ko-KR" altLang="en-US" sz="1400" b="1" dirty="0" err="1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출하대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,</a:t>
            </a:r>
          </a:p>
          <a:p>
            <a:pPr>
              <a:lnSpc>
                <a:spcPct val="140000"/>
              </a:lnSpc>
            </a:pPr>
            <a:r>
              <a:rPr kumimoji="0" lang="en-US" altLang="ko-KR" sz="1400" b="1" dirty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방조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 ∙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방충망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b="1" dirty="0" err="1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폐사체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 보관시설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물품반입시설</a:t>
            </a:r>
            <a:endParaRPr kumimoji="0" lang="en-US" altLang="ko-KR" sz="1400" b="1" dirty="0" smtClean="0">
              <a:solidFill>
                <a:srgbClr val="03429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664" y="5085184"/>
            <a:ext cx="7344541" cy="1466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10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7895" y="106273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821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67596" y="663079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4.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가축전염병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발생에 따른 조치사항 및 대응계획</a:t>
            </a: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- </a:t>
            </a:r>
            <a:r>
              <a:rPr kumimoji="0"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②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02444" y="1340768"/>
            <a:ext cx="793750" cy="5040560"/>
            <a:chOff x="538163" y="2342419"/>
            <a:chExt cx="793750" cy="4110917"/>
          </a:xfrm>
        </p:grpSpPr>
        <p:grpSp>
          <p:nvGrpSpPr>
            <p:cNvPr id="6150" name="그룹 24"/>
            <p:cNvGrpSpPr>
              <a:grpSpLocks/>
            </p:cNvGrpSpPr>
            <p:nvPr/>
          </p:nvGrpSpPr>
          <p:grpSpPr bwMode="auto">
            <a:xfrm>
              <a:off x="538163" y="2342419"/>
              <a:ext cx="793750" cy="4110917"/>
              <a:chOff x="538808" y="3212976"/>
              <a:chExt cx="792658" cy="3312368"/>
            </a:xfrm>
          </p:grpSpPr>
          <p:sp>
            <p:nvSpPr>
              <p:cNvPr id="26" name="직사각형 25"/>
              <p:cNvSpPr/>
              <p:nvPr/>
            </p:nvSpPr>
            <p:spPr>
              <a:xfrm>
                <a:off x="539304" y="3212976"/>
                <a:ext cx="792162" cy="3312368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7" name="Rectangle 23"/>
              <p:cNvSpPr>
                <a:spLocks noChangeArrowheads="1"/>
              </p:cNvSpPr>
              <p:nvPr/>
            </p:nvSpPr>
            <p:spPr bwMode="auto">
              <a:xfrm>
                <a:off x="538808" y="3284530"/>
                <a:ext cx="721318" cy="169047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sz="20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539552" y="2376264"/>
              <a:ext cx="724878" cy="707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주 요</a:t>
              </a:r>
              <a:endParaRPr kumimoji="0" lang="en-US" altLang="ko-KR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계 획</a:t>
              </a:r>
              <a:endParaRPr kumimoji="0" lang="en-US" altLang="ko-KR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동물자원과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34030" y="1357487"/>
            <a:ext cx="720080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조류인플루엔자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(AI) 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발생 </a:t>
            </a:r>
            <a:r>
              <a: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및 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조치사항 </a:t>
            </a:r>
            <a:r>
              <a:rPr kumimoji="0" lang="en-US" altLang="ko-KR" sz="2000" b="1" baseline="300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`21</a:t>
            </a:r>
            <a:r>
              <a:rPr kumimoji="0" lang="ko-KR" altLang="en-US" sz="2000" b="1" baseline="300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ko-KR" altLang="en-US" sz="2000" b="1" baseline="30000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발생</a:t>
            </a:r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1434030" y="1916832"/>
            <a:ext cx="7488832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발생농가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등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살처분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및 수매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30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207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천두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살처분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보상금 지급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4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2,116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예방적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살처분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농장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재입식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3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65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천수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조류인플루엔자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(AI)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발생농장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재입식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134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천수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*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dirty="0" err="1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재입식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 요건</a:t>
            </a:r>
            <a:r>
              <a:rPr kumimoji="0" lang="en-US" altLang="ko-KR" sz="1400" b="1" dirty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: 3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주간 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60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수의 입식 시험 후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검사결과 음성일 경우 입식 승인</a:t>
            </a:r>
            <a:endParaRPr kumimoji="0" lang="en-US" altLang="ko-KR" sz="400" b="1" dirty="0">
              <a:solidFill>
                <a:srgbClr val="03429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Rectangle 23"/>
          <p:cNvSpPr>
            <a:spLocks noChangeArrowheads="1"/>
          </p:cNvSpPr>
          <p:nvPr/>
        </p:nvSpPr>
        <p:spPr bwMode="auto">
          <a:xfrm>
            <a:off x="1433590" y="3861048"/>
            <a:ext cx="720080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가축전염병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예방을 위한 대응계획</a:t>
            </a:r>
            <a:endParaRPr kumimoji="0" lang="ko-KR" altLang="en-US" sz="2000" b="1" baseline="30000" dirty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1433590" y="4351298"/>
            <a:ext cx="7344816" cy="1525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축산차량 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소독을 위한 </a:t>
            </a:r>
            <a:r>
              <a:rPr kumimoji="0" lang="ko-KR" altLang="en-US" sz="1600" b="1" spc="-100" dirty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거점소독시설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운영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: 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농업기술센터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적성면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두지리</a:t>
            </a:r>
            <a:endParaRPr kumimoji="0" lang="en-US" altLang="ko-KR" sz="1600" b="1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가축전염병 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유입 방지를 위한 </a:t>
            </a:r>
            <a:r>
              <a:rPr kumimoji="0" lang="ko-KR" altLang="en-US" sz="1600" b="1" spc="-100" dirty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차단방역시설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운영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: 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전진교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통일대교</a:t>
            </a:r>
            <a:endParaRPr kumimoji="0" lang="en-US" altLang="ko-KR" sz="1600" b="1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하천변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및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농장주변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소독을 위한 </a:t>
            </a:r>
            <a:r>
              <a:rPr kumimoji="0" lang="ko-KR" altLang="en-US" sz="1600" b="1" dirty="0" err="1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공동방제단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운영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3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개반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방제차량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아프리카 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돼지열병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(ASF) 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차단을 위한 </a:t>
            </a:r>
            <a:r>
              <a:rPr kumimoji="0" lang="ko-KR" altLang="en-US" sz="1600" b="1" spc="-100" dirty="0" err="1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야생멧돼지</a:t>
            </a:r>
            <a:r>
              <a:rPr kumimoji="0" lang="ko-KR" altLang="en-US" sz="1600" b="1" spc="-100" dirty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 포획 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1,342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마리</a:t>
            </a:r>
            <a:r>
              <a:rPr kumimoji="0" lang="en-US" altLang="ko-KR" sz="14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(`19.9.17</a:t>
            </a:r>
            <a:r>
              <a:rPr kumimoji="0" lang="en-US" altLang="ko-KR" sz="14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.~`22.06.30.)</a:t>
            </a:r>
            <a:endParaRPr kumimoji="0" lang="en-US" altLang="ko-KR" sz="1600" b="1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11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7895" y="75087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778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268760"/>
            <a:ext cx="7416824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가축전염병 상시방역체계 구축을 통해 주요 가축질병 발생 방지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1858752"/>
            <a:ext cx="793750" cy="4096989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251964"/>
            <a:ext cx="792163" cy="592860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5. 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가축전염병 상시방역체계 구축 </a:t>
            </a:r>
            <a:r>
              <a:rPr kumimoji="0"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①</a:t>
            </a:r>
            <a:endParaRPr kumimoji="0"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228690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06084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동물자원과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Rectangle 23"/>
          <p:cNvSpPr>
            <a:spLocks noChangeArrowheads="1"/>
          </p:cNvSpPr>
          <p:nvPr/>
        </p:nvSpPr>
        <p:spPr bwMode="auto">
          <a:xfrm>
            <a:off x="1547664" y="1844824"/>
            <a:ext cx="698477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가축전염병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(ASF</a:t>
            </a:r>
            <a:r>
              <a:rPr kumimoji="0" lang="en-US" altLang="ko-KR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∙AI∙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구제역 등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방역체계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구축 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- ①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1541268" y="2321099"/>
            <a:ext cx="5479004" cy="459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가축전염병 재난안전대책본부 설치 및 가동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7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개반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93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1592" y="2660245"/>
            <a:ext cx="7349609" cy="38650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12</a:t>
            </a:fld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7056" y="114796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604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67596" y="663079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5. </a:t>
            </a:r>
            <a:r>
              <a:rPr kumimoji="0"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가축전염병 상시방역체계 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구축 </a:t>
            </a:r>
            <a:r>
              <a:rPr kumimoji="0"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②</a:t>
            </a:r>
            <a:endParaRPr kumimoji="0"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02444" y="1412776"/>
            <a:ext cx="793750" cy="4752528"/>
            <a:chOff x="538163" y="2342419"/>
            <a:chExt cx="793750" cy="4110917"/>
          </a:xfrm>
        </p:grpSpPr>
        <p:grpSp>
          <p:nvGrpSpPr>
            <p:cNvPr id="6150" name="그룹 24"/>
            <p:cNvGrpSpPr>
              <a:grpSpLocks/>
            </p:cNvGrpSpPr>
            <p:nvPr/>
          </p:nvGrpSpPr>
          <p:grpSpPr bwMode="auto">
            <a:xfrm>
              <a:off x="538163" y="2342419"/>
              <a:ext cx="793750" cy="4110917"/>
              <a:chOff x="538808" y="3212976"/>
              <a:chExt cx="792658" cy="3312368"/>
            </a:xfrm>
          </p:grpSpPr>
          <p:sp>
            <p:nvSpPr>
              <p:cNvPr id="26" name="직사각형 25"/>
              <p:cNvSpPr/>
              <p:nvPr/>
            </p:nvSpPr>
            <p:spPr>
              <a:xfrm>
                <a:off x="539304" y="3212976"/>
                <a:ext cx="792162" cy="3312368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7" name="Rectangle 23"/>
              <p:cNvSpPr>
                <a:spLocks noChangeArrowheads="1"/>
              </p:cNvSpPr>
              <p:nvPr/>
            </p:nvSpPr>
            <p:spPr bwMode="auto">
              <a:xfrm>
                <a:off x="538808" y="3284530"/>
                <a:ext cx="721318" cy="169047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sz="20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539552" y="2466992"/>
              <a:ext cx="724878" cy="707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주 요</a:t>
              </a:r>
              <a:endParaRPr kumimoji="0" lang="en-US" altLang="ko-KR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계 획</a:t>
              </a:r>
              <a:endParaRPr kumimoji="0" lang="en-US" altLang="ko-KR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동물자원과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586189" y="3356991"/>
            <a:ext cx="7200801" cy="432049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가축전염병 예방 및 확산방지를 위한 지원대책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2" name="_x534350768" descr="EMB000051483ee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5242604"/>
            <a:ext cx="2918847" cy="14267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1566523" y="3861048"/>
            <a:ext cx="6173829" cy="1927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구제역∙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AI 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 예방백신 접종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21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종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18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백만두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1,047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가축전염병 발생 대비 긴급 가축방역 사업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7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종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171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축산농가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소독약품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등 지원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4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종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146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브루셀라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검진 및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폐사가축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랜더링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처리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5.5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천두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100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공동방제단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소독지원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3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개반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5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106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가축방역 일제 소독의 날 운영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05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Rectangle 23"/>
          <p:cNvSpPr>
            <a:spLocks noChangeArrowheads="1"/>
          </p:cNvSpPr>
          <p:nvPr/>
        </p:nvSpPr>
        <p:spPr bwMode="auto">
          <a:xfrm>
            <a:off x="1566522" y="1412776"/>
            <a:ext cx="7220467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가축전염병</a:t>
            </a:r>
            <a:r>
              <a:rPr kumimoji="0" lang="en-US" altLang="ko-KR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(ASF∙AI∙</a:t>
            </a:r>
            <a:r>
              <a: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구제역 등</a:t>
            </a:r>
            <a:r>
              <a:rPr kumimoji="0" lang="en-US" altLang="ko-KR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2000" b="1" dirty="0" err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방역체계</a:t>
            </a:r>
            <a:r>
              <a: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구축 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- ②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1566523" y="1916832"/>
            <a:ext cx="6775148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가축방역대책 상황실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(ASF·AI)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설치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운영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근무기간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매년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일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익년도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28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일까지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(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평일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09~21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휴일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09~18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40000"/>
              </a:lnSpc>
            </a:pPr>
            <a:r>
              <a: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주요임무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재난상황 모니터링 및 상황전파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보고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40000"/>
              </a:lnSpc>
            </a:pPr>
            <a:r>
              <a: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근무인원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동물자원과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21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명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평일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휴일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명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상황근무</a:t>
            </a:r>
            <a:endParaRPr kumimoji="0" lang="en-US" altLang="ko-KR" sz="14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13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5675" y="111302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81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268760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생명존중이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기본이 되는 동물복지 정책 추진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체계적인 반려동물 교육을 통한 올바른 반려동물 문화 정착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204864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341439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6. 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사람과 함께하는 동물복지 구현 및 반려동물 문화 정착</a:t>
            </a:r>
            <a:endParaRPr kumimoji="0"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12776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76872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동물자원과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5" y="2204864"/>
            <a:ext cx="7056785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동물보호 기반 환경 개선 및 성숙한 반려동물 보호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1475655" y="2734820"/>
            <a:ext cx="7460205" cy="3051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반려동물 등록 및 유기동물 관리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5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개사업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227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7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동물등록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유기동물 보호관리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동물보호소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환경개선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유기동물 구조 등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동물과 공존하는 성숙한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문화정착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개사업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201.6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7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야생들개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포획틀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설치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길고양이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중성화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실외사육견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중성화 수술 지원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유기동물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입양지원을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통한 입양 활성화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90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두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13.5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반려동물 문화교실 운영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온라인 등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: 10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찾아가는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동물등록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서비스 추진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: 1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61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두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14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7895" y="79759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322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40768"/>
            <a:ext cx="7416824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spc="-100" dirty="0" smtClean="0">
                <a:latin typeface="맑은 고딕" pitchFamily="50" charset="-127"/>
                <a:ea typeface="맑은 고딕" pitchFamily="50" charset="-127"/>
              </a:rPr>
              <a:t>◈ 반려인 </a:t>
            </a:r>
            <a:r>
              <a:rPr kumimoji="0" lang="en-US" altLang="ko-KR" b="1" spc="-10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b="1" spc="-100" dirty="0" smtClean="0">
                <a:latin typeface="맑은 고딕" pitchFamily="50" charset="-127"/>
                <a:ea typeface="맑은 고딕" pitchFamily="50" charset="-127"/>
              </a:rPr>
              <a:t>천만 시대</a:t>
            </a:r>
            <a:r>
              <a:rPr kumimoji="0" lang="en-US" altLang="ko-KR" b="1" spc="-1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spc="-100" dirty="0" err="1" smtClean="0">
                <a:latin typeface="맑은 고딕" pitchFamily="50" charset="-127"/>
                <a:ea typeface="맑은 고딕" pitchFamily="50" charset="-127"/>
              </a:rPr>
              <a:t>동물친화적</a:t>
            </a:r>
            <a:r>
              <a:rPr kumimoji="0" lang="ko-KR" altLang="en-US" b="1" spc="-100" dirty="0" smtClean="0">
                <a:latin typeface="맑은 고딕" pitchFamily="50" charset="-127"/>
                <a:ea typeface="맑은 고딕" pitchFamily="50" charset="-127"/>
              </a:rPr>
              <a:t> 놀이공간 조성으로 반려동물 복지향상</a:t>
            </a:r>
            <a:endParaRPr kumimoji="0" lang="en-US" altLang="ko-KR" b="1" spc="-100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060848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340768"/>
            <a:ext cx="792163" cy="781103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7. 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반려동물 놀이터 조성</a:t>
            </a:r>
            <a:endParaRPr kumimoji="0"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12776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048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동물자원과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5" y="2060848"/>
            <a:ext cx="7056785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반려동물 놀이터 조성</a:t>
            </a:r>
            <a:endParaRPr lang="en-US" altLang="ko-KR" sz="2000" b="1" baseline="300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Rectangle 23"/>
          <p:cNvSpPr>
            <a:spLocks noChangeArrowheads="1"/>
          </p:cNvSpPr>
          <p:nvPr/>
        </p:nvSpPr>
        <p:spPr bwMode="auto">
          <a:xfrm>
            <a:off x="1447991" y="4941168"/>
            <a:ext cx="705678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반려동물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간이놀이터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조성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완료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1447991" y="2492896"/>
            <a:ext cx="6786340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위     치 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캠프하우즈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공원조성사업 부지내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 업 량 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약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3,000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㎡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(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대형견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소형견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1)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 업 비 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도비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30%,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70%)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`22. 01.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 `22. 12.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주요시설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기본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놀이공간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펜스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이중출입문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격리장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음수시설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배변함 등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기타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놀이기구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마킹장소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관리사무소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CCTV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및 조명시설 등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en-US" altLang="ko-KR" sz="1600" b="1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 smtClean="0">
                <a:solidFill>
                  <a:srgbClr val="0000FF"/>
                </a:solidFill>
              </a:rPr>
              <a:t>※</a:t>
            </a:r>
            <a:r>
              <a:rPr kumimoji="0" lang="en-US" altLang="ko-KR" sz="1600" b="1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(`23.~) </a:t>
            </a:r>
            <a:r>
              <a:rPr kumimoji="0" lang="ko-KR" altLang="en-US" sz="16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운정내 반려동물 놀이터 추가 조성</a:t>
            </a:r>
            <a:r>
              <a:rPr kumimoji="0" lang="en-US" altLang="ko-KR" sz="16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예정</a:t>
            </a:r>
            <a:r>
              <a:rPr kumimoji="0" lang="en-US" altLang="ko-KR" sz="16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dirty="0">
              <a:solidFill>
                <a:srgbClr val="0000FF"/>
              </a:solidFill>
            </a:endParaRPr>
          </a:p>
        </p:txBody>
      </p:sp>
      <p:pic>
        <p:nvPicPr>
          <p:cNvPr id="6147" name="_x699116480" descr="EMB00005ee854d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300192" y="2636912"/>
            <a:ext cx="2304256" cy="13125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1447991" y="5489451"/>
            <a:ext cx="7056784" cy="103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위     치 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파주시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검산동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755-2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 업 비 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10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도비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30%,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70%)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  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`21. 12. ~ `22. 05.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주요시설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이동식 펜스 및 표지판 설치 등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15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7895" y="45827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875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40768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/>
          <a:lstStyle/>
          <a:p>
            <a:pPr>
              <a:lnSpc>
                <a:spcPct val="120000"/>
              </a:lnSpc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첨단 시대의 미래를 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선도할 중추적 </a:t>
            </a:r>
            <a:r>
              <a:rPr kumimoji="0" lang="ko-KR" altLang="en-US" b="1" dirty="0" err="1">
                <a:latin typeface="맑은 고딕" pitchFamily="50" charset="-127"/>
                <a:ea typeface="맑은 고딕" pitchFamily="50" charset="-127"/>
              </a:rPr>
              <a:t>농촌인력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육성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농업환경 변화에 대응하는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전문적 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교육으로 농업인 역량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강화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270411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7786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자립역량을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갖춘 </a:t>
            </a:r>
            <a:r>
              <a:rPr kumimoji="0" lang="ko-KR" altLang="en-U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미래농업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전문인력 육성</a:t>
            </a:r>
            <a:endParaRPr kumimoji="0"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76872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농업진흥과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Rectangle 23"/>
          <p:cNvSpPr>
            <a:spLocks noChangeArrowheads="1"/>
          </p:cNvSpPr>
          <p:nvPr/>
        </p:nvSpPr>
        <p:spPr bwMode="auto">
          <a:xfrm>
            <a:off x="1475654" y="2276872"/>
            <a:ext cx="720080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미래농업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전문인력 육성을 위한 교육 추진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" name="Text Box 3"/>
          <p:cNvSpPr txBox="1">
            <a:spLocks noChangeArrowheads="1"/>
          </p:cNvSpPr>
          <p:nvPr/>
        </p:nvSpPr>
        <p:spPr bwMode="auto">
          <a:xfrm>
            <a:off x="1475655" y="2780928"/>
            <a:ext cx="7560841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첨단 시대에 맞는 인재양성 교육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4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개교육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/ 2,060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명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농업인대학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청년사관학교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친환경인증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 GAP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인증 등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차별화된 맞춤형 교육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5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개교육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/ 299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명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새해농업인실용교육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청년농∙후계농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육성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귀농창업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설계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강소농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교육 등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수요자가 만족하는 도시농업 교육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5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개교육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/ 1,170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명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도시농업 전문인력 양성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청소년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도시민 등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파주농업을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선도하는 농업인 역량강화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농업인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학습단체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교육운영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지원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20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회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/ 400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명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희망파주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농업 워크숍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농업인단체협의회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) : 1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회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/ 3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천만원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3" name="_x588471832" descr="EMB00003658045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757722"/>
            <a:ext cx="2016223" cy="1165333"/>
          </a:xfrm>
          <a:prstGeom prst="rect">
            <a:avLst/>
          </a:prstGeom>
          <a:noFill/>
          <a:effectLst>
            <a:softEdge rad="112522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_x422869432" descr="EMB0000173c0223"/>
          <p:cNvPicPr preferRelativeResize="0"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462" y="4365104"/>
            <a:ext cx="2051993" cy="12760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12522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16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48152" y="94867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218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196752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/>
          <a:lstStyle/>
          <a:p>
            <a:pPr>
              <a:lnSpc>
                <a:spcPct val="120000"/>
              </a:lnSpc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파주농산물축제를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대한민국 대표 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문화관광축제로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육성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체계적인 </a:t>
            </a:r>
            <a:r>
              <a:rPr kumimoji="0" lang="ko-KR" altLang="en-US" b="1" dirty="0" err="1">
                <a:latin typeface="맑은 고딕" pitchFamily="50" charset="-127"/>
                <a:ea typeface="맑은 고딕" pitchFamily="50" charset="-127"/>
              </a:rPr>
              <a:t>방역시스템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 구축으로 소비자가 믿고 찾는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안심축제로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개최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132856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197423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kumimoji="0"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명품 농산물 축제 성공적 개최</a:t>
            </a:r>
            <a:endParaRPr kumimoji="0"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268760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04256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농업진흥과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Rectangle 23"/>
          <p:cNvSpPr>
            <a:spLocks noChangeArrowheads="1"/>
          </p:cNvSpPr>
          <p:nvPr/>
        </p:nvSpPr>
        <p:spPr bwMode="auto">
          <a:xfrm>
            <a:off x="1475656" y="2132856"/>
            <a:ext cx="727280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추진개요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" name="Text Box 3"/>
          <p:cNvSpPr txBox="1">
            <a:spLocks noChangeArrowheads="1"/>
          </p:cNvSpPr>
          <p:nvPr/>
        </p:nvSpPr>
        <p:spPr bwMode="auto">
          <a:xfrm>
            <a:off x="1475655" y="2708920"/>
            <a:ext cx="7272809" cy="1393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제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17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회 파주개성인삼축제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490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b="1" spc="-100" dirty="0">
                <a:latin typeface="맑은 고딕" pitchFamily="50" charset="-127"/>
                <a:ea typeface="맑은 고딕" pitchFamily="50" charset="-127"/>
              </a:rPr>
              <a:t>기간 및 장소 </a:t>
            </a: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`22</a:t>
            </a: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. 10. 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22. </a:t>
            </a: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~ 10. 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23.(</a:t>
            </a: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600" b="1" spc="-100" dirty="0">
                <a:latin typeface="맑은 고딕" pitchFamily="50" charset="-127"/>
                <a:ea typeface="맑은 고딕" pitchFamily="50" charset="-127"/>
              </a:rPr>
              <a:t>일간</a:t>
            </a: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) / </a:t>
            </a:r>
            <a:r>
              <a:rPr kumimoji="0" lang="ko-KR" altLang="en-US" sz="1600" b="1" spc="-100" dirty="0">
                <a:latin typeface="맑은 고딕" pitchFamily="50" charset="-127"/>
                <a:ea typeface="맑은 고딕" pitchFamily="50" charset="-127"/>
              </a:rPr>
              <a:t>임진각 광장</a:t>
            </a:r>
            <a:endParaRPr kumimoji="0" lang="en-US" altLang="ko-KR" sz="1600" b="1" spc="-100" dirty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제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26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회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파주장단콩축제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684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b="1" spc="-100" dirty="0">
                <a:latin typeface="맑은 고딕" pitchFamily="50" charset="-127"/>
                <a:ea typeface="맑은 고딕" pitchFamily="50" charset="-127"/>
              </a:rPr>
              <a:t>기간 및 장소 </a:t>
            </a: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`22</a:t>
            </a: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. 11. 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25. </a:t>
            </a: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~ 11. 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27.(</a:t>
            </a: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ko-KR" altLang="en-US" sz="1600" b="1" spc="-100" dirty="0">
                <a:latin typeface="맑은 고딕" pitchFamily="50" charset="-127"/>
                <a:ea typeface="맑은 고딕" pitchFamily="50" charset="-127"/>
              </a:rPr>
              <a:t>일간</a:t>
            </a: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) / </a:t>
            </a:r>
            <a:r>
              <a:rPr kumimoji="0" lang="ko-KR" altLang="en-US" sz="1600" b="1" spc="-100" dirty="0">
                <a:latin typeface="맑은 고딕" pitchFamily="50" charset="-127"/>
                <a:ea typeface="맑은 고딕" pitchFamily="50" charset="-127"/>
              </a:rPr>
              <a:t>임진각 광장</a:t>
            </a:r>
            <a:endParaRPr kumimoji="0" lang="en-US" altLang="ko-KR" sz="1600" b="1" spc="-1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8" name="Text Box 3"/>
          <p:cNvSpPr txBox="1">
            <a:spLocks noChangeArrowheads="1"/>
          </p:cNvSpPr>
          <p:nvPr/>
        </p:nvSpPr>
        <p:spPr bwMode="auto">
          <a:xfrm>
            <a:off x="1475657" y="4725144"/>
            <a:ext cx="7272807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지역 관광자원인 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DMZ </a:t>
            </a: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관광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장단콩웰빙마루 등 연계 프로그램 확대 추진</a:t>
            </a:r>
            <a:endParaRPr kumimoji="0" lang="en-US" altLang="ko-KR" sz="1600" b="1" spc="-1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농산물 판매와 놀이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spc="-100" dirty="0" err="1" smtClean="0">
                <a:latin typeface="맑은 고딕" pitchFamily="50" charset="-127"/>
                <a:ea typeface="맑은 고딕" pitchFamily="50" charset="-127"/>
              </a:rPr>
              <a:t>가족참여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문화가 공존하는 농산물 축제 기획</a:t>
            </a:r>
            <a:endParaRPr kumimoji="0" lang="en-US" altLang="ko-KR" sz="1600" b="1" spc="-1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관내 </a:t>
            </a:r>
            <a:r>
              <a:rPr kumimoji="0" lang="ko-KR" altLang="en-US" sz="1600" b="1" spc="-100" dirty="0" err="1" smtClean="0">
                <a:latin typeface="맑은 고딕" pitchFamily="50" charset="-127"/>
                <a:ea typeface="맑은 고딕" pitchFamily="50" charset="-127"/>
              </a:rPr>
              <a:t>중고교</a:t>
            </a: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 연계 문화페스티벌 등 청소년 참여 프로그램 개발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1600" b="1" spc="-1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6" y="4365104"/>
            <a:ext cx="727280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추진계획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2759294"/>
            <a:ext cx="2016224" cy="1381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17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7895" y="63240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55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412776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/>
          <a:lstStyle/>
          <a:p>
            <a:pPr>
              <a:lnSpc>
                <a:spcPct val="120000"/>
              </a:lnSpc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지역 농산물을 활용한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농식품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6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차산업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특화기술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및 모델 개발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농촌 환경자원 발굴을 통한 농촌관광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소득화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204864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758878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kumimoji="0" lang="ko-KR" altLang="en-U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농촌자원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6</a:t>
            </a:r>
            <a:r>
              <a:rPr kumimoji="0" lang="ko-KR" altLang="en-U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차산업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기술개발 및 농촌관광 육성</a:t>
            </a:r>
            <a:endParaRPr kumimoji="0"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048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농업진흥과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Rectangle 23"/>
          <p:cNvSpPr>
            <a:spLocks noChangeArrowheads="1"/>
          </p:cNvSpPr>
          <p:nvPr/>
        </p:nvSpPr>
        <p:spPr bwMode="auto">
          <a:xfrm>
            <a:off x="1475656" y="2204864"/>
            <a:ext cx="712879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농식품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차산업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특화 및 농촌관광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소득화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" name="Text Box 3"/>
          <p:cNvSpPr txBox="1">
            <a:spLocks noChangeArrowheads="1"/>
          </p:cNvSpPr>
          <p:nvPr/>
        </p:nvSpPr>
        <p:spPr bwMode="auto">
          <a:xfrm>
            <a:off x="1475655" y="2636912"/>
            <a:ext cx="727253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농산물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가공교육장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및 어린이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체험장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리모델링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230㎡/3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억원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파주농산물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체험키트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개발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등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가공창업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활성화 지원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농촌 환경자원 발굴을 통한 농촌관광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소득화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농촌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휴양마을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(4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관광농원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(11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에듀팜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(5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육성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도시민 농촌체험 프로그램 추진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700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명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농특산물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홍보 판매장 운영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1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임진각 내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043608" y="1288826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18</a:t>
            </a:fld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8932" y="4869160"/>
            <a:ext cx="6604248" cy="166687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8370" y="56979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865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268760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/>
          <a:lstStyle/>
          <a:p>
            <a:pPr>
              <a:lnSpc>
                <a:spcPct val="120000"/>
              </a:lnSpc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주말농장 확대 조성으로 도시민 및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귀농인에게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영농체험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기회 제공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도시농업을 통한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시민공동체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문화 조성 등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204864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341439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6526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도심 주말농장 확대 및 도시농업 박람회 개최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372706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38709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농업진흥과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Rectangle 23"/>
          <p:cNvSpPr>
            <a:spLocks noChangeArrowheads="1"/>
          </p:cNvSpPr>
          <p:nvPr/>
        </p:nvSpPr>
        <p:spPr bwMode="auto">
          <a:xfrm>
            <a:off x="1475656" y="2238709"/>
            <a:ext cx="727280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주말농장 확대 조성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" name="Text Box 3"/>
          <p:cNvSpPr txBox="1">
            <a:spLocks noChangeArrowheads="1"/>
          </p:cNvSpPr>
          <p:nvPr/>
        </p:nvSpPr>
        <p:spPr bwMode="auto">
          <a:xfrm>
            <a:off x="1475655" y="2708920"/>
            <a:ext cx="5760641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주말농장 확대 조성</a:t>
            </a:r>
            <a:r>
              <a:rPr kumimoji="0" lang="en-US" altLang="ko-KR" sz="1200" b="1" dirty="0">
                <a:latin typeface="맑은 고딕" pitchFamily="50" charset="-127"/>
                <a:ea typeface="맑은 고딕" pitchFamily="50" charset="-127"/>
              </a:rPr>
              <a:t>(’21</a:t>
            </a:r>
            <a:r>
              <a:rPr kumimoji="0" lang="ko-KR" altLang="en-US" sz="1200" b="1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200" b="1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200" b="1" dirty="0">
                <a:latin typeface="맑은 고딕" pitchFamily="50" charset="-127"/>
                <a:ea typeface="맑은 고딕" pitchFamily="50" charset="-127"/>
              </a:rPr>
              <a:t>개소 → </a:t>
            </a:r>
            <a:r>
              <a:rPr kumimoji="0" lang="en-US" altLang="ko-KR" sz="1200" b="1" dirty="0">
                <a:latin typeface="맑은 고딕" pitchFamily="50" charset="-127"/>
                <a:ea typeface="맑은 고딕" pitchFamily="50" charset="-127"/>
              </a:rPr>
              <a:t>’22</a:t>
            </a:r>
            <a:r>
              <a:rPr kumimoji="0" lang="ko-KR" altLang="en-US" sz="1200" b="1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200" b="1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ko-KR" altLang="en-US" sz="1200" b="1" dirty="0" smtClean="0"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200" b="1" dirty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200" b="1" baseline="30000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67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지역별 주말농장 확대조성으로 농촌체험 기회 확대 제공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보건소 및 치매안심센터 연계 치유프로그램 운영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주요작물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식재시기별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교육 실시 등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043608" y="1288826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" name="Rectangle 23"/>
          <p:cNvSpPr>
            <a:spLocks noChangeArrowheads="1"/>
          </p:cNvSpPr>
          <p:nvPr/>
        </p:nvSpPr>
        <p:spPr bwMode="auto">
          <a:xfrm>
            <a:off x="1475655" y="3980501"/>
            <a:ext cx="727280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제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회 도시농업박람회 개최</a:t>
            </a:r>
            <a:endParaRPr lang="en-US" altLang="ko-KR" sz="2000" b="1" baseline="300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485498" y="4437113"/>
            <a:ext cx="7201301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기간 및 장소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`22. 9. 23. ~ 9. 25.(3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일간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) /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운정 호수공원 일원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049" name="_x580484680" descr="EMB00003658045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19"/>
          <a:stretch/>
        </p:blipFill>
        <p:spPr bwMode="auto">
          <a:xfrm>
            <a:off x="7038018" y="2729647"/>
            <a:ext cx="1764705" cy="1059393"/>
          </a:xfrm>
          <a:prstGeom prst="rect">
            <a:avLst/>
          </a:prstGeom>
          <a:noFill/>
          <a:effectLst>
            <a:softEdge rad="112522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19</a:t>
            </a:fld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7825" y="4924557"/>
            <a:ext cx="7067128" cy="1524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7895" y="42500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447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268760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/>
          <a:lstStyle/>
          <a:p>
            <a:pPr>
              <a:lnSpc>
                <a:spcPct val="120000"/>
              </a:lnSpc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농업농촌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자원을 활용한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치유농업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산업의 체계적인 지원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파주시민에게 맞춤형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치유농업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서비스 제공으로 시민건강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∙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복지증진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204864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341439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6526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5.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농업활동을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통한 시민건강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치유농업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육성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372706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38709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농업진흥과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Rectangle 23"/>
          <p:cNvSpPr>
            <a:spLocks noChangeArrowheads="1"/>
          </p:cNvSpPr>
          <p:nvPr/>
        </p:nvSpPr>
        <p:spPr bwMode="auto">
          <a:xfrm>
            <a:off x="1475656" y="2238709"/>
            <a:ext cx="727280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시민건강 회복을 위한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치유농업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육성</a:t>
            </a:r>
            <a:endParaRPr lang="en-US" altLang="ko-KR" sz="2000" b="1" baseline="300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043608" y="1288826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475656" y="2805307"/>
            <a:ext cx="6840760" cy="1270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위      치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파평면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덕천리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478-1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일원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(5,500㎡)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주요내용 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도시형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치유공간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조성 및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실습텃밭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조성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교육장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실습장 운영을 통한 치유프로그램 개발 및 진행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20</a:t>
            </a:fld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2638" y="4114357"/>
            <a:ext cx="7242859" cy="220335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2639" y="4149080"/>
            <a:ext cx="3657434" cy="1848037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42101" y="67944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815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40768"/>
            <a:ext cx="7272808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/>
          <a:lstStyle/>
          <a:p>
            <a:pPr>
              <a:lnSpc>
                <a:spcPct val="120000"/>
              </a:lnSpc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파주시가 추진하는 신개념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농업융복합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특화사업으로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파주장단콩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en-US" altLang="ko-KR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및 파주농특산물을 기반으로 파주 농업의 가치를 재창출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204864"/>
            <a:ext cx="793750" cy="4608512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341439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6526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5.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파주장단콩웰빙마루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운영 지원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372706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38709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농업진흥과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Rectangle 23"/>
          <p:cNvSpPr>
            <a:spLocks noChangeArrowheads="1"/>
          </p:cNvSpPr>
          <p:nvPr/>
        </p:nvSpPr>
        <p:spPr bwMode="auto">
          <a:xfrm>
            <a:off x="1475656" y="2204864"/>
            <a:ext cx="734481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파주장단콩웰빙마루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일반현황 및 추진방향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" name="Text Box 3"/>
          <p:cNvSpPr txBox="1">
            <a:spLocks noChangeArrowheads="1"/>
          </p:cNvSpPr>
          <p:nvPr/>
        </p:nvSpPr>
        <p:spPr bwMode="auto">
          <a:xfrm>
            <a:off x="1475655" y="2708920"/>
            <a:ext cx="7560841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소 재 지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파주시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탄현면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필승로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396 (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성동리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678, 682)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대지면적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48,940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㎡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약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14,804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평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건축규모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연면적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3,506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㎡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(3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개동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주요시설 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err="1">
                <a:latin typeface="맑은 고딕" pitchFamily="50" charset="-127"/>
                <a:ea typeface="맑은 고딕" pitchFamily="50" charset="-127"/>
              </a:rPr>
              <a:t>생산가공동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>
                <a:latin typeface="맑은 고딕" pitchFamily="50" charset="-127"/>
                <a:ea typeface="맑은 고딕" pitchFamily="50" charset="-127"/>
              </a:rPr>
              <a:t>판매관리동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체험외식동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 algn="dist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개 장 일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`21. 11. 11.</a:t>
            </a:r>
          </a:p>
          <a:p>
            <a:pPr marL="285750" indent="-285750" algn="dist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출 자 액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247.3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파주시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180.2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억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관내농협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등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67.1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억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추진방향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장류사업의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중심적 역할 도모 및 </a:t>
            </a:r>
            <a:r>
              <a:rPr kumimoji="0" lang="ko-KR" altLang="en-US" sz="1600" b="1" dirty="0" err="1">
                <a:latin typeface="맑은 고딕" pitchFamily="50" charset="-127"/>
                <a:ea typeface="맑은 고딕" pitchFamily="50" charset="-127"/>
              </a:rPr>
              <a:t>로컬푸드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 직매장 </a:t>
            </a:r>
            <a:r>
              <a:rPr kumimoji="0" lang="ko-KR" altLang="en-US" sz="1600" b="1" dirty="0" err="1">
                <a:latin typeface="맑은 고딕" pitchFamily="50" charset="-127"/>
                <a:ea typeface="맑은 고딕" pitchFamily="50" charset="-127"/>
              </a:rPr>
              <a:t>순환체계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 구축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지역농산물을 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사용하는 전문음식점 및 카페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운영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교육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체험을 연계한 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6</a:t>
            </a:r>
            <a:r>
              <a:rPr kumimoji="0" lang="ko-KR" altLang="en-US" sz="1600" b="1" dirty="0" err="1">
                <a:latin typeface="맑은 고딕" pitchFamily="50" charset="-127"/>
                <a:ea typeface="맑은 고딕" pitchFamily="50" charset="-127"/>
              </a:rPr>
              <a:t>차산업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 구조화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- SNS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등 뉴미디어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인터넷카페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방송노출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등 다양한 홍보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마케팅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추진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043608" y="1288826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097" name="_x422862304" descr="EMB0000173c024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068960"/>
            <a:ext cx="2449265" cy="1376446"/>
          </a:xfrm>
          <a:prstGeom prst="rect">
            <a:avLst/>
          </a:prstGeom>
          <a:noFill/>
          <a:effectLst>
            <a:softEdge rad="112522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21</a:t>
            </a:fld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9031" y="51845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460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196752"/>
            <a:ext cx="7560840" cy="854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국내육성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신품종 콩 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· 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벼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재배확대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및 품질 고급화를 통한 소득안정</a:t>
            </a:r>
            <a:endParaRPr kumimoji="0" lang="en-US" altLang="ko-KR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농업생산성 향상을 위한 생력화 추진 및 지원확대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132856"/>
            <a:ext cx="793750" cy="4460414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341440"/>
            <a:ext cx="792163" cy="907652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73753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1. 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식량작물 경쟁력 강화 및 </a:t>
            </a:r>
            <a:r>
              <a:rPr kumimoji="0" lang="ko-KR" altLang="en-US" sz="2400" spc="-15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품질고급화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12776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89066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0" name="Rectangle 23"/>
          <p:cNvSpPr>
            <a:spLocks noChangeArrowheads="1"/>
          </p:cNvSpPr>
          <p:nvPr/>
        </p:nvSpPr>
        <p:spPr bwMode="auto">
          <a:xfrm>
            <a:off x="1475655" y="2132856"/>
            <a:ext cx="7416825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파주장단콩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품질관리 체계 강화 및 잡곡 신품종 보급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475655" y="2636912"/>
            <a:ext cx="7560841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파주장단콩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생산이력제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추진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1,021ha/ 1,764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톤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(180kg/10a)</a:t>
            </a: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파주장단콩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GAP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인증농가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확대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en-US" altLang="ko-KR" sz="16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`21</a:t>
            </a:r>
            <a:r>
              <a:rPr kumimoji="0" lang="ko-KR" altLang="en-US" sz="16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 </a:t>
            </a:r>
            <a:r>
              <a:rPr kumimoji="0" lang="en-US" altLang="ko-KR" sz="16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128</a:t>
            </a:r>
            <a:r>
              <a:rPr kumimoji="0" lang="ko-KR" altLang="en-US" sz="16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농가</a:t>
            </a:r>
            <a:r>
              <a:rPr kumimoji="0" lang="en-US" altLang="ko-KR" sz="16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/147ha</a:t>
            </a:r>
            <a:r>
              <a:rPr kumimoji="0" lang="ko-KR" altLang="en-US" sz="16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→ </a:t>
            </a:r>
            <a:r>
              <a:rPr kumimoji="0" lang="en-US" altLang="ko-KR" sz="16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`22</a:t>
            </a:r>
            <a:r>
              <a:rPr kumimoji="0" lang="ko-KR" altLang="en-US" sz="16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 </a:t>
            </a:r>
            <a:r>
              <a:rPr kumimoji="0" lang="en-US" altLang="ko-KR" sz="16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150</a:t>
            </a:r>
            <a:r>
              <a:rPr kumimoji="0" lang="ko-KR" altLang="en-US" sz="16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농가</a:t>
            </a:r>
            <a:r>
              <a:rPr kumimoji="0" lang="en-US" altLang="ko-KR" sz="16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/300ha</a:t>
            </a:r>
          </a:p>
          <a:p>
            <a:pPr marL="285750" lvl="0" indent="-285750">
              <a:lnSpc>
                <a:spcPct val="12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파주장단콩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인증 전문점 확대 및 현판 디자인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리뉴얼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107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개소 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→ 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130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endParaRPr kumimoji="0" lang="en-US" altLang="ko-KR" sz="1600" b="1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lvl="0" indent="-285750">
              <a:lnSpc>
                <a:spcPct val="12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밭작물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신기술단지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조성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잡곡 신품종 시범단지 조성 등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6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개사업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505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스마트농업과</a:t>
            </a:r>
            <a:endParaRPr kumimoji="1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1456136" y="3933056"/>
            <a:ext cx="743634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국내육성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참드림벼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품질 고급화를 통한 경쟁력 강화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456137" y="4450754"/>
            <a:ext cx="7076304" cy="1759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고품질쌀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참드림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확대재배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장려금 지급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438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천포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 876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lvl="0">
              <a:lnSpc>
                <a:spcPct val="120000"/>
              </a:lnSpc>
              <a:defRPr/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참드림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재배면적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`21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2,637ha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→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`22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3,200ha</a:t>
            </a:r>
            <a:endParaRPr kumimoji="0" lang="en-US" altLang="ko-KR" sz="1600" b="1" i="0" u="none" strike="noStrike" kern="1200" cap="none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경기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명품쌀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생산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새기술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보급 시범사업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4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개사업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 385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병해충 공동방제 지원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: 14,138ha/ 1,002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품질 고급화를 위한 과학영농시설 운영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10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개소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R="0" lvl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병해충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예찰포∙관찰포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진단실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종합분석관리실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농산물안전분석실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22</a:t>
            </a:fld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2864" y="92016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92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70560"/>
            <a:ext cx="7560840" cy="762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우량품종의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안정적 공급 및 지역특성에 맞는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새소득작목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발굴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스마트팜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시설을 활용한 고부가가치 상품 발굴 및 농가실증시험</a:t>
            </a:r>
            <a:endParaRPr kumimoji="0" lang="en-US" altLang="ko-KR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9552" y="2348880"/>
            <a:ext cx="793750" cy="4041232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341440"/>
            <a:ext cx="792163" cy="1007440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73753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2. 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새로운 소득작목 육성 및 </a:t>
            </a:r>
            <a:r>
              <a:rPr kumimoji="0" lang="ko-KR" altLang="en-US" sz="2400" b="0" i="0" u="none" strike="noStrike" kern="1200" cap="none" spc="-15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스마트농업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기반조성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12776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4208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0" name="Rectangle 23"/>
          <p:cNvSpPr>
            <a:spLocks noChangeArrowheads="1"/>
          </p:cNvSpPr>
          <p:nvPr/>
        </p:nvSpPr>
        <p:spPr bwMode="auto">
          <a:xfrm>
            <a:off x="1475655" y="2348880"/>
            <a:ext cx="7272809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평화농장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및 </a:t>
            </a:r>
            <a:r>
              <a:rPr kumimoji="0" lang="ko-KR" altLang="en-US" sz="2000" b="1" dirty="0" err="1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스마트팜</a:t>
            </a:r>
            <a:r>
              <a:rPr kumimoji="0"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 농장 운영 내실화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475655" y="2852936"/>
            <a:ext cx="6336705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lvl="0" indent="-285750">
              <a:lnSpc>
                <a:spcPct val="14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평화농장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장단면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거곡리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14.9ha/ 517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40000"/>
              </a:lnSpc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- 1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구역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(9.5ha) :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파주장단콩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늦서리태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및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참드림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벼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우량종자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채종포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운영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40000"/>
              </a:lnSpc>
              <a:defRPr/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구역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(3.4ha) :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약초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특용작물 종묘생산단지 및 유전자원 포장 운영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40000"/>
              </a:lnSpc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- 3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구역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(2.0ha) :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기능성 콩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재배시험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및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새소득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작목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발굴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40000"/>
              </a:lnSpc>
              <a:defRPr/>
            </a:pPr>
            <a:endParaRPr kumimoji="0" lang="en-US" altLang="ko-KR" sz="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lvl="0" indent="-285750">
              <a:lnSpc>
                <a:spcPct val="14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스마트팜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농장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파평면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덕천리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: 1.11ha/ 45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40000"/>
              </a:lnSpc>
              <a:defRPr/>
            </a:pPr>
            <a:r>
              <a:rPr kumimoji="0" lang="en-US" altLang="ko-KR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600" b="1" i="0" u="none" strike="noStrike" kern="1200" cap="none" spc="0" normalizeH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영농형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태양광 실증시험 연구</a:t>
            </a:r>
            <a:r>
              <a:rPr kumimoji="0" lang="en-US" altLang="ko-KR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2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모작</a:t>
            </a:r>
            <a:r>
              <a:rPr kumimoji="0" lang="en-US" altLang="ko-KR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콩</a:t>
            </a:r>
            <a:r>
              <a:rPr kumimoji="0" lang="en-US" altLang="ko-KR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+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양파</a:t>
            </a:r>
            <a:r>
              <a:rPr kumimoji="0" lang="en-US" altLang="ko-KR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40000"/>
              </a:lnSpc>
              <a:defRPr/>
            </a:pP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</a:t>
            </a:r>
            <a:r>
              <a:rPr kumimoji="0" lang="en-US" altLang="ko-KR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1" noProof="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스마트농업</a:t>
            </a:r>
            <a:r>
              <a:rPr kumimoji="0" lang="ko-KR" altLang="en-US" sz="1600" b="1" noProof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테스트베드내 </a:t>
            </a:r>
            <a:r>
              <a:rPr kumimoji="0" lang="ko-KR" altLang="en-US" sz="1600" b="1" noProof="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새소득작물</a:t>
            </a:r>
            <a:r>
              <a:rPr kumimoji="0" lang="ko-KR" altLang="en-US" sz="1600" b="1" noProof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발굴</a:t>
            </a:r>
            <a:r>
              <a:rPr kumimoji="0" lang="en-US" altLang="ko-KR" sz="1600" b="1" noProof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noProof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고추냉이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lvl="0">
              <a:lnSpc>
                <a:spcPct val="140000"/>
              </a:lnSpc>
              <a:defRPr/>
            </a:pP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콩 품종 비교전시포를 통한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생육상황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분석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장단백목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lvl="0">
              <a:lnSpc>
                <a:spcPct val="140000"/>
              </a:lnSpc>
              <a:defRPr/>
            </a:pP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토종식물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육성 및 농가실증시험 지원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고깔토마토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등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스마트농업과</a:t>
            </a:r>
            <a:endParaRPr kumimoji="1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pic>
        <p:nvPicPr>
          <p:cNvPr id="22" name="_x479962704" descr="EMB0000580c10e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337" y="3933056"/>
            <a:ext cx="1868695" cy="12062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4336" y="5067306"/>
            <a:ext cx="1868695" cy="12420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23</a:t>
            </a:fld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7895" y="94831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227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268760"/>
            <a:ext cx="7560840" cy="744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원예작물 안정적 생산기반 구축 및 차별화 모색</a:t>
            </a:r>
            <a:endParaRPr kumimoji="0" lang="en-US" altLang="ko-KR" sz="1800" b="1" i="0" u="none" strike="noStrike" kern="1200" cap="none" spc="-100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이상기후 및 소비자 변화에 대응한 농산물 생산으로 농업소득 안정화</a:t>
            </a:r>
            <a:endParaRPr kumimoji="0" lang="en-US" altLang="ko-KR" sz="1800" b="1" i="0" u="none" strike="noStrike" kern="1200" cap="none" spc="-10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268760"/>
            <a:ext cx="793750" cy="4256584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297212"/>
            <a:ext cx="792163" cy="907652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73753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3. 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친환경 원예작물 안정생산 시스템 인프라 구축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372706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6107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0" name="Rectangle 23"/>
          <p:cNvSpPr>
            <a:spLocks noChangeArrowheads="1"/>
          </p:cNvSpPr>
          <p:nvPr/>
        </p:nvSpPr>
        <p:spPr bwMode="auto">
          <a:xfrm>
            <a:off x="1475655" y="2276872"/>
            <a:ext cx="7344817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원예작물 안정생산 기반 구축 및 친환경 생산지원 강화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475653" y="2780928"/>
            <a:ext cx="7272809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원예농산물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안정생산 및 품질향상 기술보급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190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스마트팜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기술보급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시설하우스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화재알림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시설 보급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12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100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lvl="0">
              <a:lnSpc>
                <a:spcPct val="150000"/>
              </a:lnSpc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원예작물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돌발병해충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방제 약제 지원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600ha / 90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이상기후 대응 및 소비자 변화에 따른 재배 신기술 보급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사업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160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과수화상병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등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과수검역병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확산방지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290.8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병해충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예찰방제단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예찰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운영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660ha /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188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 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과수검역병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예방 방제약제 지원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140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(3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회분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/ 62.8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과수화상병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예측시스템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구축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40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원예작물 친환경 </a:t>
            </a:r>
            <a:r>
              <a:rPr kumimoji="0" lang="ko-KR" altLang="en-US" sz="1600" b="1" spc="-1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농자재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생석회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유황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 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</a:t>
            </a:r>
            <a:r>
              <a:rPr kumimoji="0" lang="ko-KR" altLang="en-US" sz="1600" b="1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개사업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17.5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친환경 유용미생물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공급∙운영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650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톤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529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스마트농업과</a:t>
            </a:r>
            <a:endParaRPr kumimoji="1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24</a:t>
            </a:fld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7895" y="84362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275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11663"/>
            <a:ext cx="7560840" cy="501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◈ 농업기계 임대 및</a:t>
            </a:r>
            <a:r>
              <a:rPr kumimoji="0" lang="en-US" altLang="ko-KR" sz="1800" b="1" i="0" u="none" strike="noStrike" kern="1200" cap="none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800" b="1" i="0" u="none" strike="noStrike" kern="1200" cap="none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배송서비스 확대로 농업인 경영안정 및 편의 도모</a:t>
            </a:r>
            <a:endParaRPr kumimoji="0" lang="en-US" altLang="ko-KR" sz="1800" b="1" i="0" u="none" strike="noStrike" kern="1200" cap="none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118518"/>
            <a:ext cx="793750" cy="3830762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341440"/>
            <a:ext cx="792163" cy="701808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73753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4. 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농기계 임대사업 운영 확대</a:t>
            </a:r>
            <a:r>
              <a:rPr kumimoji="1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·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강화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340768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48880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0" name="Rectangle 23"/>
          <p:cNvSpPr>
            <a:spLocks noChangeArrowheads="1"/>
          </p:cNvSpPr>
          <p:nvPr/>
        </p:nvSpPr>
        <p:spPr bwMode="auto">
          <a:xfrm>
            <a:off x="1542353" y="2111489"/>
            <a:ext cx="720611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농기계 </a:t>
            </a: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임대사업소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운영현황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스마트농업과</a:t>
            </a:r>
            <a:endParaRPr kumimoji="1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139969" y="9421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28" name="Rectangle 23"/>
          <p:cNvSpPr>
            <a:spLocks noChangeArrowheads="1"/>
          </p:cNvSpPr>
          <p:nvPr/>
        </p:nvSpPr>
        <p:spPr bwMode="auto">
          <a:xfrm>
            <a:off x="1547663" y="4365104"/>
            <a:ext cx="720080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농기계 임대 서비스 확대 및 안전교육 실시</a:t>
            </a:r>
            <a:endParaRPr kumimoji="1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547663" y="4869160"/>
            <a:ext cx="7344817" cy="1298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농기계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임대사업소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농번기철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연중무휴</a:t>
            </a:r>
            <a:r>
              <a:rPr kumimoji="0" lang="en-US" altLang="ko-KR" sz="12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토</a:t>
            </a:r>
            <a:r>
              <a:rPr kumimoji="0" lang="en-US" altLang="ko-KR" sz="12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일 정상운영</a:t>
            </a:r>
            <a:r>
              <a:rPr kumimoji="0" lang="en-US" altLang="ko-KR" sz="12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 </a:t>
            </a:r>
            <a:r>
              <a:rPr kumimoji="0" lang="ko-KR" altLang="en-US" sz="16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⇒ </a:t>
            </a:r>
            <a:r>
              <a:rPr kumimoji="0" lang="en-US" altLang="ko-KR" sz="16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3~6</a:t>
            </a:r>
            <a:r>
              <a:rPr kumimoji="0" lang="ko-KR" altLang="en-US" sz="16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월 </a:t>
            </a:r>
            <a:r>
              <a:rPr kumimoji="0" lang="en-US" altLang="ko-KR" sz="16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 9~11</a:t>
            </a:r>
            <a:r>
              <a:rPr kumimoji="0" lang="ko-KR" altLang="en-US" sz="16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월</a:t>
            </a:r>
            <a:r>
              <a:rPr kumimoji="0" lang="en-US" altLang="ko-KR" sz="12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(7</a:t>
            </a:r>
            <a:r>
              <a:rPr kumimoji="0" lang="ko-KR" altLang="en-US" sz="12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개월간</a:t>
            </a:r>
            <a:r>
              <a:rPr kumimoji="0" lang="en-US" altLang="ko-KR" sz="12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임대 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농기계 배송서비스 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확대 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</a:t>
            </a:r>
            <a:r>
              <a:rPr kumimoji="0" lang="ko-KR" altLang="en-US" sz="1600" b="1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개팀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(4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)/ 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장비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 → 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kumimoji="0" lang="ko-KR" altLang="en-US" sz="1600" b="1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개팀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(8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)/ 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장비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</a:t>
            </a:r>
            <a:endParaRPr kumimoji="0" lang="en-US" altLang="ko-KR" sz="1600" b="1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임대 농기계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출고시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작동법 및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정비요령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안전교육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수시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542353" y="3861048"/>
            <a:ext cx="6959411" cy="27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※ 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전년대비 </a:t>
            </a:r>
            <a:r>
              <a:rPr kumimoji="0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임대실적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28.7% 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증가 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(`20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 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4,431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대 → 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`21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 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5,702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대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rgbClr val="03429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25</a:t>
            </a:fld>
            <a:endParaRPr lang="ko-KR" altLang="en-US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7755243"/>
              </p:ext>
            </p:extLst>
          </p:nvPr>
        </p:nvGraphicFramePr>
        <p:xfrm>
          <a:off x="1538647" y="2610758"/>
          <a:ext cx="7168716" cy="1106274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1408000">
                  <a:extLst>
                    <a:ext uri="{9D8B030D-6E8A-4147-A177-3AD203B41FA5}">
                      <a16:colId xmlns:a16="http://schemas.microsoft.com/office/drawing/2014/main" val="316937585"/>
                    </a:ext>
                  </a:extLst>
                </a:gridCol>
                <a:gridCol w="1536716">
                  <a:extLst>
                    <a:ext uri="{9D8B030D-6E8A-4147-A177-3AD203B41FA5}">
                      <a16:colId xmlns:a16="http://schemas.microsoft.com/office/drawing/2014/main" val="887982440"/>
                    </a:ext>
                  </a:extLst>
                </a:gridCol>
                <a:gridCol w="1408000">
                  <a:extLst>
                    <a:ext uri="{9D8B030D-6E8A-4147-A177-3AD203B41FA5}">
                      <a16:colId xmlns:a16="http://schemas.microsoft.com/office/drawing/2014/main" val="1855354579"/>
                    </a:ext>
                  </a:extLst>
                </a:gridCol>
                <a:gridCol w="1408000">
                  <a:extLst>
                    <a:ext uri="{9D8B030D-6E8A-4147-A177-3AD203B41FA5}">
                      <a16:colId xmlns:a16="http://schemas.microsoft.com/office/drawing/2014/main" val="1971599706"/>
                    </a:ext>
                  </a:extLst>
                </a:gridCol>
                <a:gridCol w="1408000">
                  <a:extLst>
                    <a:ext uri="{9D8B030D-6E8A-4147-A177-3AD203B41FA5}">
                      <a16:colId xmlns:a16="http://schemas.microsoft.com/office/drawing/2014/main" val="633484487"/>
                    </a:ext>
                  </a:extLst>
                </a:gridCol>
              </a:tblGrid>
              <a:tr h="20667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</a:rPr>
                        <a:t>구 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</a:rPr>
                        <a:t>위 치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</a:rPr>
                        <a:t>농기계현황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</a:rPr>
                        <a:t>임대실적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3827608"/>
                  </a:ext>
                </a:extLst>
              </a:tr>
              <a:tr h="2066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</a:rPr>
                        <a:t>2021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</a:rPr>
                        <a:t>2022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년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(6.30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기준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)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7992610"/>
                  </a:ext>
                </a:extLst>
              </a:tr>
              <a:tr h="23486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</a:rPr>
                        <a:t>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</a:rPr>
                        <a:t>-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</a:rPr>
                        <a:t>111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종 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391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</a:rPr>
                        <a:t>4,053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명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/5,702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</a:rPr>
                        <a:t>2,415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명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/3,334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7969989"/>
                  </a:ext>
                </a:extLst>
              </a:tr>
              <a:tr h="20667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</a:rPr>
                        <a:t>본소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</a:rPr>
                        <a:t>통일로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620</a:t>
                      </a:r>
                      <a:r>
                        <a:rPr lang="ko-KR" altLang="en-US" sz="1200" b="1" u="none" strike="noStrike" dirty="0" err="1">
                          <a:effectLst/>
                        </a:rPr>
                        <a:t>번길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 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35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</a:rPr>
                        <a:t>78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종 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171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</a:rPr>
                        <a:t>1,754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명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/2.515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</a:rPr>
                        <a:t>1,083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명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/1,533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534167"/>
                  </a:ext>
                </a:extLst>
              </a:tr>
              <a:tr h="25137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</a:rPr>
                        <a:t>북부지소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</a:rPr>
                        <a:t>파평면 청송로 </a:t>
                      </a:r>
                      <a:r>
                        <a:rPr lang="en-US" altLang="ko-KR" sz="1200" b="1" u="none" strike="noStrike">
                          <a:effectLst/>
                        </a:rPr>
                        <a:t>503-5</a:t>
                      </a:r>
                      <a:endParaRPr lang="en-US" altLang="ko-KR" sz="12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</a:rPr>
                        <a:t>109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종 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220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</a:rPr>
                        <a:t>2,299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명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/3,187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</a:rPr>
                        <a:t>1,332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명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/1,801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대 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7110958"/>
                  </a:ext>
                </a:extLst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2562" y="45107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10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2786" y="5142887"/>
            <a:ext cx="2061245" cy="13715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196752"/>
            <a:ext cx="7560840" cy="627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  <a:defRPr/>
            </a:pPr>
            <a:r>
              <a:rPr kumimoji="0" lang="ko-KR" altLang="en-US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허준 한방의료산업 관광자원화를 통한 관광 활성화 도모</a:t>
            </a:r>
            <a:endParaRPr kumimoji="0" lang="en-US" altLang="ko-KR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1916832"/>
            <a:ext cx="793750" cy="3830762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217843"/>
            <a:ext cx="792163" cy="698989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73753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5. </a:t>
            </a:r>
            <a:r>
              <a:rPr kumimoji="0" lang="ko-KR" altLang="en-US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허준 </a:t>
            </a:r>
            <a:r>
              <a:rPr kumimoji="0" lang="ko-KR" altLang="en-US" sz="2400" spc="-1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한방의료산업 관광자원화</a:t>
            </a:r>
            <a:endParaRPr kumimoji="0" lang="en-US" altLang="ko-KR" sz="2400" spc="-1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196752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048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스마트농업과</a:t>
            </a:r>
            <a:endParaRPr kumimoji="1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139969" y="9421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28" name="Rectangle 23"/>
          <p:cNvSpPr>
            <a:spLocks noChangeArrowheads="1"/>
          </p:cNvSpPr>
          <p:nvPr/>
        </p:nvSpPr>
        <p:spPr bwMode="auto">
          <a:xfrm>
            <a:off x="1569884" y="1916832"/>
            <a:ext cx="720080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vl="0">
              <a:defRPr/>
            </a:pPr>
            <a:r>
              <a:rPr kumimoji="0"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허준 한방의료산업 관광자원화 추진</a:t>
            </a:r>
            <a:endParaRPr kumimoji="0" lang="ko-KR" altLang="en-US" sz="20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564575" y="2348881"/>
            <a:ext cx="6319793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허준 한방의료산업 관광자원화 클러스터 구축 용역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완료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 : 117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R="0" lvl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ko-KR" sz="1400" b="1" noProof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400" b="1" noProof="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용역기간</a:t>
            </a:r>
            <a:r>
              <a:rPr kumimoji="0" lang="ko-KR" altLang="en-US" sz="1400" b="1" noProof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noProof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`20. 10. 12. ~ `21. 10. 06.</a:t>
            </a:r>
          </a:p>
          <a:p>
            <a:pPr marR="0" lvl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용역내용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한의학의 상징인 허준을 중심으로 파주를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한방건강도시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’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로</a:t>
            </a:r>
            <a:endParaRPr kumimoji="0" lang="en-US" altLang="ko-KR" sz="14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R="0" lvl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자리매김할 수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있는 관광상품 개발 및 운영방안 제시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noProof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허준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선생묘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성역화 추진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1,200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 </a:t>
            </a:r>
            <a:r>
              <a:rPr kumimoji="0" lang="en-US" altLang="ko-KR" sz="12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추후 예산확보</a:t>
            </a:r>
            <a:r>
              <a:rPr kumimoji="0" lang="en-US" altLang="ko-KR" sz="12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  <a:p>
            <a:pPr>
              <a:lnSpc>
                <a:spcPct val="140000"/>
              </a:lnSpc>
              <a:defRPr/>
            </a:pP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 -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사업기간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: `23. ~ `24. (2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개년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) /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사업위치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: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진동면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하포리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산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129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일원</a:t>
            </a:r>
            <a:r>
              <a:rPr lang="en-US" altLang="ko-KR" sz="1400" b="1" dirty="0" smtClean="0">
                <a:latin typeface="+mn-lt"/>
              </a:rPr>
              <a:t>(</a:t>
            </a:r>
            <a:r>
              <a:rPr lang="en-US" altLang="ko-KR" sz="1400" b="1" dirty="0">
                <a:latin typeface="+mn-lt"/>
              </a:rPr>
              <a:t>39,240㎡</a:t>
            </a:r>
            <a:r>
              <a:rPr lang="en-US" altLang="ko-KR" sz="1400" b="1" dirty="0" smtClean="0">
                <a:latin typeface="+mn-lt"/>
              </a:rPr>
              <a:t>)</a:t>
            </a:r>
          </a:p>
          <a:p>
            <a:pPr>
              <a:lnSpc>
                <a:spcPct val="140000"/>
              </a:lnSpc>
              <a:defRPr/>
            </a:pPr>
            <a:r>
              <a:rPr kumimoji="0" lang="en-US" altLang="ko-KR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-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사업내용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: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봉분 재조성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,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출입구 정비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,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둘레길 조성 등</a:t>
            </a:r>
            <a:endParaRPr kumimoji="0" lang="en-US" altLang="ko-KR" sz="1400" b="1" dirty="0" smtClean="0">
              <a:solidFill>
                <a:prstClr val="black"/>
              </a:solidFill>
              <a:latin typeface="+mn-lt"/>
              <a:ea typeface="맑은 고딕" pitchFamily="50" charset="-127"/>
            </a:endParaRPr>
          </a:p>
          <a:p>
            <a:pPr marL="285750" lvl="0" indent="-285750">
              <a:lnSpc>
                <a:spcPct val="14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한방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체험단지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조성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25,000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 </a:t>
            </a:r>
            <a:r>
              <a:rPr kumimoji="0" lang="en-US" altLang="ko-KR" sz="12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추후 예산확보</a:t>
            </a:r>
            <a:r>
              <a:rPr kumimoji="0" lang="en-US" altLang="ko-KR" sz="12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200" b="1" dirty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  <a:defRPr/>
            </a:pP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 - 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사업기간 </a:t>
            </a:r>
            <a:r>
              <a:rPr kumimoji="0" lang="en-US" altLang="ko-KR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: `23. ~ `26. (4</a:t>
            </a:r>
            <a:r>
              <a:rPr kumimoji="0" lang="ko-KR" altLang="en-US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개년</a:t>
            </a:r>
            <a:r>
              <a:rPr kumimoji="0" lang="en-US" altLang="ko-KR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) / </a:t>
            </a:r>
            <a:r>
              <a:rPr kumimoji="0" lang="ko-KR" altLang="en-US" sz="1400" b="1" dirty="0" err="1">
                <a:solidFill>
                  <a:prstClr val="black"/>
                </a:solidFill>
                <a:latin typeface="+mn-lt"/>
                <a:ea typeface="맑은 고딕" pitchFamily="50" charset="-127"/>
              </a:rPr>
              <a:t>사업위치</a:t>
            </a:r>
            <a:r>
              <a:rPr kumimoji="0" lang="ko-KR" altLang="en-US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 </a:t>
            </a:r>
            <a:r>
              <a:rPr kumimoji="0" lang="en-US" altLang="ko-KR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: </a:t>
            </a:r>
            <a:r>
              <a:rPr kumimoji="0" lang="ko-KR" altLang="en-US" sz="1400" b="1" dirty="0" err="1">
                <a:solidFill>
                  <a:prstClr val="black"/>
                </a:solidFill>
                <a:latin typeface="+mn-lt"/>
                <a:ea typeface="맑은 고딕" pitchFamily="50" charset="-127"/>
              </a:rPr>
              <a:t>파평면</a:t>
            </a:r>
            <a:r>
              <a:rPr kumimoji="0" lang="ko-KR" altLang="en-US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 </a:t>
            </a:r>
            <a:r>
              <a:rPr kumimoji="0" lang="ko-KR" altLang="en-US" sz="1400" b="1" dirty="0" err="1">
                <a:solidFill>
                  <a:prstClr val="black"/>
                </a:solidFill>
                <a:latin typeface="+mn-lt"/>
                <a:ea typeface="맑은 고딕" pitchFamily="50" charset="-127"/>
              </a:rPr>
              <a:t>율곡리</a:t>
            </a:r>
            <a:r>
              <a:rPr kumimoji="0" lang="ko-KR" altLang="en-US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 산</a:t>
            </a:r>
            <a:r>
              <a:rPr kumimoji="0" lang="en-US" altLang="ko-KR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5-3 </a:t>
            </a:r>
            <a:r>
              <a:rPr kumimoji="0" lang="ko-KR" altLang="en-US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일원</a:t>
            </a:r>
            <a:r>
              <a:rPr lang="en-US" altLang="ko-KR" sz="1400" b="1" dirty="0">
                <a:latin typeface="+mn-lt"/>
              </a:rPr>
              <a:t>(228,887㎡)</a:t>
            </a:r>
          </a:p>
          <a:p>
            <a:pPr>
              <a:lnSpc>
                <a:spcPct val="140000"/>
              </a:lnSpc>
              <a:defRPr/>
            </a:pPr>
            <a:r>
              <a:rPr kumimoji="0" lang="en-US" altLang="ko-KR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 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- 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사업내용 </a:t>
            </a:r>
            <a:r>
              <a:rPr kumimoji="0" lang="en-US" altLang="ko-KR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: </a:t>
            </a:r>
            <a:r>
              <a:rPr kumimoji="0" lang="ko-KR" altLang="en-US" sz="1400" b="1" dirty="0" err="1">
                <a:solidFill>
                  <a:prstClr val="black"/>
                </a:solidFill>
                <a:latin typeface="+mn-lt"/>
                <a:ea typeface="맑은 고딕" pitchFamily="50" charset="-127"/>
              </a:rPr>
              <a:t>한방체험관</a:t>
            </a:r>
            <a:r>
              <a:rPr kumimoji="0" lang="ko-KR" altLang="en-US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 및 </a:t>
            </a:r>
            <a:r>
              <a:rPr kumimoji="0" lang="ko-KR" altLang="en-US" sz="1400" b="1" dirty="0" err="1">
                <a:solidFill>
                  <a:prstClr val="black"/>
                </a:solidFill>
                <a:latin typeface="+mn-lt"/>
                <a:ea typeface="맑은 고딕" pitchFamily="50" charset="-127"/>
              </a:rPr>
              <a:t>약초원</a:t>
            </a:r>
            <a:r>
              <a:rPr kumimoji="0" lang="ko-KR" altLang="en-US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 등 조성</a:t>
            </a:r>
            <a:endParaRPr kumimoji="0" lang="en-US" altLang="ko-KR" sz="1400" b="1" dirty="0">
              <a:solidFill>
                <a:prstClr val="black"/>
              </a:solidFill>
              <a:latin typeface="+mn-lt"/>
              <a:ea typeface="맑은 고딕" pitchFamily="50" charset="-127"/>
            </a:endParaRPr>
          </a:p>
          <a:p>
            <a:pPr marL="285750" lvl="0" indent="-285750">
              <a:lnSpc>
                <a:spcPct val="14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약용작물 생산기반 조성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40000"/>
              </a:lnSpc>
              <a:defRPr/>
            </a:pPr>
            <a:r>
              <a:rPr kumimoji="0" lang="en-US" altLang="ko-KR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-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약용작물 시범단지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: 2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개소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, 68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백만원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/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웅담리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산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142,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거곡리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6</a:t>
            </a:r>
          </a:p>
          <a:p>
            <a:pPr lvl="0">
              <a:lnSpc>
                <a:spcPct val="140000"/>
              </a:lnSpc>
              <a:defRPr/>
            </a:pPr>
            <a:r>
              <a:rPr kumimoji="0" lang="en-US" altLang="ko-KR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-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허준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약초숲길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조성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: 1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개소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, 450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백만원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/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율곡수목원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둘레길 내</a:t>
            </a:r>
            <a:endParaRPr kumimoji="0" lang="en-US" altLang="ko-KR" sz="1400" b="1" dirty="0">
              <a:solidFill>
                <a:prstClr val="black"/>
              </a:solidFill>
              <a:latin typeface="+mn-lt"/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26</a:t>
            </a:fld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7895" y="115287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92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2563614"/>
            <a:ext cx="9144000" cy="1441450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104293" y="2917626"/>
            <a:ext cx="293542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감 사 합 </a:t>
            </a:r>
            <a:r>
              <a:rPr kumimoji="0" lang="ko-KR" altLang="en-US" sz="36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니</a:t>
            </a: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다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 flipV="1">
            <a:off x="0" y="2492896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 flipV="1">
            <a:off x="6300192" y="4005064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27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16443</TotalTime>
  <Words>3483</Words>
  <Application>Microsoft Office PowerPoint</Application>
  <PresentationFormat>화면 슬라이드 쇼(4:3)</PresentationFormat>
  <Paragraphs>512</Paragraphs>
  <Slides>27</Slides>
  <Notes>27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36" baseType="lpstr">
      <vt:lpstr>HY견고딕</vt:lpstr>
      <vt:lpstr>HY헤드라인M</vt:lpstr>
      <vt:lpstr>굴림</vt:lpstr>
      <vt:lpstr>맑은 고딕</vt:lpstr>
      <vt:lpstr>바탕</vt:lpstr>
      <vt:lpstr>한양중고딕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시정지원관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윤혜경</dc:creator>
  <cp:lastModifiedBy>.</cp:lastModifiedBy>
  <cp:revision>1629</cp:revision>
  <cp:lastPrinted>2022-07-29T02:18:54Z</cp:lastPrinted>
  <dcterms:created xsi:type="dcterms:W3CDTF">2011-10-11T08:37:54Z</dcterms:created>
  <dcterms:modified xsi:type="dcterms:W3CDTF">2022-08-08T05:56:27Z</dcterms:modified>
</cp:coreProperties>
</file>