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15"/>
  </p:notesMasterIdLst>
  <p:handoutMasterIdLst>
    <p:handoutMasterId r:id="rId16"/>
  </p:handoutMasterIdLst>
  <p:sldIdLst>
    <p:sldId id="532" r:id="rId4"/>
    <p:sldId id="533" r:id="rId5"/>
    <p:sldId id="535" r:id="rId6"/>
    <p:sldId id="536" r:id="rId7"/>
    <p:sldId id="547" r:id="rId8"/>
    <p:sldId id="546" r:id="rId9"/>
    <p:sldId id="545" r:id="rId10"/>
    <p:sldId id="540" r:id="rId11"/>
    <p:sldId id="543" r:id="rId12"/>
    <p:sldId id="544" r:id="rId13"/>
    <p:sldId id="529" r:id="rId14"/>
  </p:sldIdLst>
  <p:sldSz cx="9144000" cy="5143500" type="screen16x9"/>
  <p:notesSz cx="6797675" cy="9926638"/>
  <p:embeddedFontLst>
    <p:embeddedFont>
      <p:font typeface="한컴바탕" panose="02030600000101010101" charset="2"/>
      <p:regular r:id="rId17"/>
    </p:embeddedFont>
    <p:embeddedFont>
      <p:font typeface="-윤고딕330" panose="020B0600000101010101" charset="-127"/>
      <p:regular r:id="rId18"/>
    </p:embeddedFont>
    <p:embeddedFont>
      <p:font typeface="맑은 고딕" panose="020B0503020000020004" pitchFamily="50" charset="-127"/>
      <p:regular r:id="rId19"/>
      <p:bold r:id="rId20"/>
    </p:embeddedFont>
    <p:embeddedFont>
      <p:font typeface="-윤고딕340" panose="020B0600000101010101" charset="-127"/>
      <p:regular r:id="rId21"/>
    </p:embeddedFont>
    <p:embeddedFont>
      <p:font typeface="HY견고딕" panose="02030600000101010101" pitchFamily="18" charset="-127"/>
      <p:regular r:id="rId22"/>
    </p:embeddedFont>
    <p:embeddedFont>
      <p:font typeface="HY헤드라인M" panose="02030600000101010101" pitchFamily="18" charset="-127"/>
      <p:regular r:id="rId2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1F8"/>
    <a:srgbClr val="D6F1FA"/>
    <a:srgbClr val="EBF1DE"/>
    <a:srgbClr val="C5E3ED"/>
    <a:srgbClr val="A1BFE3"/>
    <a:srgbClr val="A8CB59"/>
    <a:srgbClr val="BAD67C"/>
    <a:srgbClr val="D0E3A5"/>
    <a:srgbClr val="44571B"/>
    <a:srgbClr val="ADC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11" autoAdjust="0"/>
    <p:restoredTop sz="99114" autoAdjust="0"/>
  </p:normalViewPr>
  <p:slideViewPr>
    <p:cSldViewPr>
      <p:cViewPr varScale="1">
        <p:scale>
          <a:sx n="117" d="100"/>
          <a:sy n="117" d="100"/>
        </p:scale>
        <p:origin x="90" y="486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-2280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5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10" Type="http://schemas.openxmlformats.org/officeDocument/2006/relationships/slide" Target="slides/slide7.xml"/><Relationship Id="rId19" Type="http://schemas.openxmlformats.org/officeDocument/2006/relationships/font" Target="fonts/font3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2024-05-20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2024-05-20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1363"/>
            <a:ext cx="6623050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2" tIns="46051" rIns="92102" bIns="46051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8"/>
            <a:ext cx="5438140" cy="4466987"/>
          </a:xfrm>
          <a:prstGeom prst="rect">
            <a:avLst/>
          </a:prstGeom>
        </p:spPr>
        <p:txBody>
          <a:bodyPr vert="horz" lIns="92102" tIns="46051" rIns="92102" bIns="4605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7313" y="741363"/>
            <a:ext cx="6623050" cy="37258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139702"/>
            <a:ext cx="3563888" cy="111363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749905"/>
            <a:ext cx="1373192" cy="741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0232" y="123478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2024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  <a:endParaRPr lang="ko-KR" altLang="en-US" sz="16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283713"/>
            <a:ext cx="3059832" cy="1113635"/>
          </a:xfrm>
          <a:prstGeom prst="rect">
            <a:avLst/>
          </a:prstGeom>
        </p:spPr>
      </p:pic>
      <p:cxnSp>
        <p:nvCxnSpPr>
          <p:cNvPr id="9" name="직선 연결선 8"/>
          <p:cNvCxnSpPr/>
          <p:nvPr/>
        </p:nvCxnSpPr>
        <p:spPr>
          <a:xfrm flipH="1">
            <a:off x="4716014" y="561237"/>
            <a:ext cx="1872210" cy="1722478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1907704" y="2283716"/>
            <a:ext cx="5328592" cy="969622"/>
          </a:xfrm>
          <a:prstGeom prst="roundRect">
            <a:avLst/>
          </a:prstGeom>
          <a:noFill/>
          <a:ln w="9525">
            <a:solidFill>
              <a:srgbClr val="00206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1907704" y="3901409"/>
            <a:ext cx="5328592" cy="492443"/>
            <a:chOff x="1907704" y="3901409"/>
            <a:chExt cx="5328592" cy="492443"/>
          </a:xfrm>
        </p:grpSpPr>
        <p:sp>
          <p:nvSpPr>
            <p:cNvPr id="16" name="TextBox 15"/>
            <p:cNvSpPr txBox="1"/>
            <p:nvPr/>
          </p:nvSpPr>
          <p:spPr>
            <a:xfrm>
              <a:off x="1907704" y="3901409"/>
              <a:ext cx="5328592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600" dirty="0" err="1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맑은물사업본부</a:t>
              </a:r>
              <a:r>
                <a:rPr lang="ko-KR" altLang="en-US" sz="2600" dirty="0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2600" spc="-11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cxnSp>
          <p:nvCxnSpPr>
            <p:cNvPr id="23" name="직선 연결선 22"/>
            <p:cNvCxnSpPr/>
            <p:nvPr/>
          </p:nvCxnSpPr>
          <p:spPr>
            <a:xfrm>
              <a:off x="3275856" y="4025109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5868144" y="4016641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직사각형 7"/>
          <p:cNvSpPr/>
          <p:nvPr/>
        </p:nvSpPr>
        <p:spPr>
          <a:xfrm>
            <a:off x="2120051" y="2317835"/>
            <a:ext cx="4903907" cy="794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주요업무 추진상황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070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시민이 만족하는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친수공간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친수하천과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49549" y="1629785"/>
            <a:ext cx="5886921" cy="173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ts val="2000"/>
              </a:lnSpc>
            </a:pPr>
            <a:r>
              <a:rPr kumimoji="1" lang="en-US" altLang="ko-KR" sz="1350" b="1" dirty="0" smtClean="0">
                <a:solidFill>
                  <a:srgbClr val="0000FF"/>
                </a:solidFill>
                <a:latin typeface="+mj-lt"/>
              </a:rPr>
              <a:t>&lt; </a:t>
            </a:r>
            <a:r>
              <a:rPr kumimoji="1" lang="ko-KR" altLang="en-US" sz="1350" b="1" dirty="0" err="1" smtClean="0">
                <a:solidFill>
                  <a:srgbClr val="0000FF"/>
                </a:solidFill>
                <a:latin typeface="+mj-lt"/>
              </a:rPr>
              <a:t>금촌천</a:t>
            </a:r>
            <a:r>
              <a:rPr kumimoji="1" lang="ko-KR" altLang="en-US" sz="1350" b="1" dirty="0" smtClean="0">
                <a:solidFill>
                  <a:srgbClr val="0000FF"/>
                </a:solidFill>
                <a:latin typeface="+mj-lt"/>
              </a:rPr>
              <a:t> 산책로 조성 </a:t>
            </a:r>
            <a:r>
              <a:rPr kumimoji="1" lang="en-US" altLang="ko-KR" sz="1350" b="1" dirty="0" smtClean="0">
                <a:solidFill>
                  <a:srgbClr val="0000FF"/>
                </a:solidFill>
                <a:latin typeface="+mj-lt"/>
              </a:rPr>
              <a:t>&gt;</a:t>
            </a: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ko-KR" altLang="en-US" sz="1350" b="1" dirty="0" smtClean="0">
                <a:latin typeface="+mj-lt"/>
              </a:rPr>
              <a:t> 위      치 </a:t>
            </a:r>
            <a:r>
              <a:rPr kumimoji="1" lang="en-US" altLang="ko-KR" sz="1350" b="1" dirty="0" smtClean="0">
                <a:latin typeface="+mj-lt"/>
              </a:rPr>
              <a:t>: </a:t>
            </a:r>
            <a:r>
              <a:rPr kumimoji="1" lang="ko-KR" altLang="en-US" sz="1350" b="1" dirty="0" err="1" smtClean="0">
                <a:latin typeface="+mj-lt"/>
              </a:rPr>
              <a:t>금촌천</a:t>
            </a:r>
            <a:r>
              <a:rPr kumimoji="1" lang="ko-KR" altLang="en-US" sz="1350" b="1" dirty="0" smtClean="0">
                <a:latin typeface="+mj-lt"/>
              </a:rPr>
              <a:t> </a:t>
            </a:r>
            <a:r>
              <a:rPr kumimoji="1" lang="ko-KR" altLang="en-US" sz="1350" b="1" dirty="0" err="1" smtClean="0">
                <a:latin typeface="+mj-lt"/>
              </a:rPr>
              <a:t>순달교</a:t>
            </a:r>
            <a:r>
              <a:rPr kumimoji="1" lang="ko-KR" altLang="en-US" sz="1350" b="1" dirty="0" smtClean="0">
                <a:latin typeface="+mj-lt"/>
              </a:rPr>
              <a:t> </a:t>
            </a:r>
            <a:r>
              <a:rPr kumimoji="1" lang="en-US" altLang="ko-KR" sz="1350" b="1" dirty="0" smtClean="0">
                <a:latin typeface="+mj-lt"/>
              </a:rPr>
              <a:t>~ </a:t>
            </a:r>
            <a:r>
              <a:rPr kumimoji="1" lang="ko-KR" altLang="en-US" sz="1350" b="1" dirty="0" err="1" smtClean="0">
                <a:latin typeface="+mj-lt"/>
              </a:rPr>
              <a:t>공릉천</a:t>
            </a:r>
            <a:r>
              <a:rPr kumimoji="1" lang="ko-KR" altLang="en-US" sz="1350" b="1" dirty="0" smtClean="0">
                <a:latin typeface="+mj-lt"/>
              </a:rPr>
              <a:t> </a:t>
            </a:r>
            <a:r>
              <a:rPr kumimoji="1" lang="ko-KR" altLang="en-US" sz="1350" b="1" dirty="0" err="1" smtClean="0">
                <a:latin typeface="+mj-lt"/>
              </a:rPr>
              <a:t>합류부</a:t>
            </a:r>
            <a:endParaRPr kumimoji="1" lang="en-US" altLang="ko-KR" sz="1350" b="1" dirty="0" smtClean="0">
              <a:latin typeface="+mj-ea"/>
            </a:endParaRP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ko-KR" altLang="en-US" sz="1350" b="1" dirty="0" smtClean="0">
                <a:latin typeface="+mj-ea"/>
              </a:rPr>
              <a:t> 사업기간 </a:t>
            </a:r>
            <a:r>
              <a:rPr kumimoji="1" lang="en-US" altLang="ko-KR" sz="1350" b="1" dirty="0" smtClean="0">
                <a:latin typeface="+mj-ea"/>
              </a:rPr>
              <a:t>: 2023. 1. ~ 2024. 6.</a:t>
            </a: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en-US" altLang="ko-KR" sz="1350" b="1" dirty="0" smtClean="0">
                <a:latin typeface="+mj-ea"/>
              </a:rPr>
              <a:t> </a:t>
            </a:r>
            <a:r>
              <a:rPr kumimoji="1" lang="ko-KR" altLang="en-US" sz="1350" b="1" dirty="0" err="1" smtClean="0">
                <a:latin typeface="+mj-ea"/>
              </a:rPr>
              <a:t>총사업비</a:t>
            </a:r>
            <a:r>
              <a:rPr kumimoji="1" lang="ko-KR" altLang="en-US" sz="1350" b="1" dirty="0" smtClean="0">
                <a:latin typeface="+mj-ea"/>
              </a:rPr>
              <a:t> </a:t>
            </a:r>
            <a:r>
              <a:rPr kumimoji="1" lang="en-US" altLang="ko-KR" sz="1350" b="1" dirty="0" smtClean="0">
                <a:latin typeface="+mj-ea"/>
              </a:rPr>
              <a:t>: 18.5</a:t>
            </a:r>
            <a:r>
              <a:rPr kumimoji="1" lang="ko-KR" altLang="en-US" sz="1350" b="1" dirty="0" smtClean="0">
                <a:latin typeface="+mj-ea"/>
              </a:rPr>
              <a:t>억원</a:t>
            </a:r>
            <a:endParaRPr kumimoji="1" lang="en-US" altLang="ko-KR" sz="1350" b="1" dirty="0" smtClean="0">
              <a:latin typeface="+mj-ea"/>
            </a:endParaRP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en-US" altLang="ko-KR" sz="1350" b="1" dirty="0">
                <a:latin typeface="+mj-ea"/>
              </a:rPr>
              <a:t> </a:t>
            </a:r>
            <a:r>
              <a:rPr kumimoji="1" lang="ko-KR" altLang="en-US" sz="1350" b="1" dirty="0" smtClean="0">
                <a:latin typeface="+mj-ea"/>
              </a:rPr>
              <a:t>사업내용 </a:t>
            </a:r>
            <a:r>
              <a:rPr kumimoji="1" lang="en-US" altLang="ko-KR" sz="1350" b="1" dirty="0" smtClean="0">
                <a:latin typeface="+mj-ea"/>
              </a:rPr>
              <a:t>: </a:t>
            </a:r>
            <a:r>
              <a:rPr kumimoji="1" lang="ko-KR" altLang="en-US" sz="1350" b="1" dirty="0" err="1" smtClean="0">
                <a:latin typeface="+mj-ea"/>
              </a:rPr>
              <a:t>둑마루</a:t>
            </a:r>
            <a:r>
              <a:rPr kumimoji="1" lang="ko-KR" altLang="en-US" sz="1350" b="1" dirty="0" smtClean="0">
                <a:latin typeface="+mj-ea"/>
              </a:rPr>
              <a:t> 포장</a:t>
            </a:r>
            <a:r>
              <a:rPr kumimoji="1" lang="en-US" altLang="ko-KR" sz="1350" b="1" dirty="0" smtClean="0">
                <a:latin typeface="+mj-ea"/>
              </a:rPr>
              <a:t>, </a:t>
            </a:r>
            <a:r>
              <a:rPr kumimoji="1" lang="ko-KR" altLang="en-US" sz="1350" b="1" dirty="0" smtClean="0">
                <a:latin typeface="+mj-ea"/>
              </a:rPr>
              <a:t>인도교 및 </a:t>
            </a:r>
            <a:r>
              <a:rPr kumimoji="1" lang="ko-KR" altLang="en-US" sz="1350" b="1" dirty="0" err="1" smtClean="0">
                <a:latin typeface="+mj-ea"/>
              </a:rPr>
              <a:t>데크로드</a:t>
            </a:r>
            <a:r>
              <a:rPr kumimoji="1" lang="ko-KR" altLang="en-US" sz="1350" b="1" dirty="0" smtClean="0">
                <a:latin typeface="+mj-ea"/>
              </a:rPr>
              <a:t> 조성</a:t>
            </a:r>
            <a:endParaRPr kumimoji="1" lang="en-US" altLang="ko-KR" sz="1350" b="1" dirty="0" smtClean="0">
              <a:latin typeface="+mj-ea"/>
            </a:endParaRP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en-US" altLang="ko-KR" sz="1350" b="1" dirty="0" smtClean="0"/>
              <a:t> </a:t>
            </a:r>
            <a:r>
              <a:rPr kumimoji="1" lang="ko-KR" altLang="en-US" sz="1350" b="1" dirty="0" smtClean="0"/>
              <a:t>추진사항 및 계획 </a:t>
            </a:r>
            <a:r>
              <a:rPr kumimoji="1" lang="en-US" altLang="ko-KR" sz="1350" b="1" dirty="0" smtClean="0"/>
              <a:t>: (’23. 8.) </a:t>
            </a:r>
            <a:r>
              <a:rPr kumimoji="1" lang="ko-KR" altLang="en-US" sz="1350" b="1" dirty="0" smtClean="0"/>
              <a:t>착공     </a:t>
            </a:r>
            <a:r>
              <a:rPr kumimoji="1" lang="en-US" altLang="ko-KR" sz="1350" b="1" dirty="0" smtClean="0"/>
              <a:t>(’24. 6.) </a:t>
            </a:r>
            <a:r>
              <a:rPr kumimoji="1" lang="ko-KR" altLang="en-US" sz="1350" b="1" dirty="0" smtClean="0"/>
              <a:t>완료</a:t>
            </a:r>
            <a:endParaRPr kumimoji="1" lang="en-US" altLang="ko-KR" sz="1350" b="1" dirty="0" smtClean="0"/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49549" y="3291831"/>
            <a:ext cx="5994660" cy="1851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ts val="2000"/>
              </a:lnSpc>
            </a:pPr>
            <a:r>
              <a:rPr kumimoji="1" lang="en-US" altLang="ko-KR" sz="1350" b="1" dirty="0" smtClean="0">
                <a:solidFill>
                  <a:srgbClr val="0000FF"/>
                </a:solidFill>
                <a:latin typeface="+mj-lt"/>
              </a:rPr>
              <a:t>&lt; </a:t>
            </a:r>
            <a:r>
              <a:rPr kumimoji="1" lang="ko-KR" altLang="en-US" sz="1350" b="1" dirty="0" err="1" smtClean="0">
                <a:solidFill>
                  <a:srgbClr val="0000FF"/>
                </a:solidFill>
                <a:latin typeface="+mj-lt"/>
              </a:rPr>
              <a:t>문산권역</a:t>
            </a:r>
            <a:r>
              <a:rPr kumimoji="1" lang="ko-KR" altLang="en-US" sz="1350" b="1" dirty="0" smtClean="0">
                <a:solidFill>
                  <a:srgbClr val="0000FF"/>
                </a:solidFill>
                <a:latin typeface="+mj-lt"/>
              </a:rPr>
              <a:t> 하천 </a:t>
            </a:r>
            <a:r>
              <a:rPr kumimoji="1" lang="ko-KR" altLang="en-US" sz="1350" b="1" dirty="0" err="1" smtClean="0">
                <a:solidFill>
                  <a:srgbClr val="0000FF"/>
                </a:solidFill>
                <a:latin typeface="+mj-lt"/>
              </a:rPr>
              <a:t>동선체계</a:t>
            </a:r>
            <a:r>
              <a:rPr kumimoji="1" lang="ko-KR" altLang="en-US" sz="1350" b="1" dirty="0" smtClean="0">
                <a:solidFill>
                  <a:srgbClr val="0000FF"/>
                </a:solidFill>
                <a:latin typeface="+mj-lt"/>
              </a:rPr>
              <a:t> 구축 </a:t>
            </a:r>
            <a:r>
              <a:rPr kumimoji="1" lang="en-US" altLang="ko-KR" sz="1350" b="1" dirty="0" smtClean="0">
                <a:solidFill>
                  <a:srgbClr val="0000FF"/>
                </a:solidFill>
                <a:latin typeface="+mj-lt"/>
              </a:rPr>
              <a:t>&gt;</a:t>
            </a: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ko-KR" altLang="en-US" sz="1350" b="1" dirty="0" smtClean="0">
                <a:latin typeface="+mj-lt"/>
              </a:rPr>
              <a:t> 위      치 </a:t>
            </a:r>
            <a:r>
              <a:rPr kumimoji="1" lang="en-US" altLang="ko-KR" sz="1350" b="1" dirty="0" smtClean="0">
                <a:latin typeface="+mj-lt"/>
              </a:rPr>
              <a:t>: </a:t>
            </a:r>
            <a:r>
              <a:rPr kumimoji="1" lang="ko-KR" altLang="en-US" sz="1350" b="1" dirty="0" err="1" smtClean="0">
                <a:latin typeface="+mj-lt"/>
              </a:rPr>
              <a:t>문산읍</a:t>
            </a:r>
            <a:r>
              <a:rPr kumimoji="1" lang="ko-KR" altLang="en-US" sz="1350" b="1" dirty="0" smtClean="0">
                <a:latin typeface="+mj-lt"/>
              </a:rPr>
              <a:t> 내포리 </a:t>
            </a:r>
            <a:r>
              <a:rPr kumimoji="1" lang="en-US" altLang="ko-KR" sz="1350" b="1" dirty="0" smtClean="0">
                <a:latin typeface="+mj-lt"/>
              </a:rPr>
              <a:t>61-3 </a:t>
            </a:r>
            <a:r>
              <a:rPr kumimoji="1" lang="ko-KR" altLang="en-US" sz="1350" b="1" dirty="0" smtClean="0">
                <a:latin typeface="+mj-lt"/>
              </a:rPr>
              <a:t>일대</a:t>
            </a:r>
            <a:r>
              <a:rPr kumimoji="1" lang="en-US" altLang="ko-KR" sz="1350" b="1" dirty="0">
                <a:latin typeface="+mj-lt"/>
              </a:rPr>
              <a:t> </a:t>
            </a:r>
            <a:r>
              <a:rPr kumimoji="1" lang="en-US" altLang="ko-KR" sz="1350" b="1" dirty="0" smtClean="0">
                <a:latin typeface="+mj-lt"/>
              </a:rPr>
              <a:t>(</a:t>
            </a:r>
            <a:r>
              <a:rPr kumimoji="1" lang="ko-KR" altLang="en-US" sz="1350" b="1" dirty="0" err="1" smtClean="0">
                <a:latin typeface="+mj-lt"/>
              </a:rPr>
              <a:t>문산천</a:t>
            </a:r>
            <a:r>
              <a:rPr kumimoji="1" lang="en-US" altLang="ko-KR" sz="1350" b="1" dirty="0" smtClean="0">
                <a:latin typeface="+mj-lt"/>
              </a:rPr>
              <a:t>, </a:t>
            </a:r>
            <a:r>
              <a:rPr kumimoji="1" lang="ko-KR" altLang="en-US" sz="1350" b="1" dirty="0" err="1" smtClean="0">
                <a:latin typeface="+mj-lt"/>
              </a:rPr>
              <a:t>갈곡천</a:t>
            </a:r>
            <a:r>
              <a:rPr kumimoji="1" lang="ko-KR" altLang="en-US" sz="1350" b="1" dirty="0" smtClean="0">
                <a:latin typeface="+mj-lt"/>
              </a:rPr>
              <a:t> 등</a:t>
            </a:r>
            <a:r>
              <a:rPr kumimoji="1" lang="en-US" altLang="ko-KR" sz="1350" b="1" dirty="0" smtClean="0">
                <a:latin typeface="+mj-lt"/>
              </a:rPr>
              <a:t>)</a:t>
            </a:r>
            <a:endParaRPr kumimoji="1" lang="en-US" altLang="ko-KR" sz="1350" b="1" dirty="0" smtClean="0">
              <a:latin typeface="+mj-ea"/>
            </a:endParaRP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ko-KR" altLang="en-US" sz="1350" b="1" dirty="0" smtClean="0">
                <a:latin typeface="+mj-ea"/>
              </a:rPr>
              <a:t> 사업기간 </a:t>
            </a:r>
            <a:r>
              <a:rPr kumimoji="1" lang="en-US" altLang="ko-KR" sz="1350" b="1" dirty="0" smtClean="0">
                <a:latin typeface="+mj-ea"/>
              </a:rPr>
              <a:t>: 2024 ~ 2026</a:t>
            </a: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en-US" altLang="ko-KR" sz="1350" b="1" dirty="0" smtClean="0">
                <a:latin typeface="+mj-ea"/>
              </a:rPr>
              <a:t> </a:t>
            </a:r>
            <a:r>
              <a:rPr kumimoji="1" lang="ko-KR" altLang="en-US" sz="1350" b="1" dirty="0" err="1" smtClean="0">
                <a:latin typeface="+mj-ea"/>
              </a:rPr>
              <a:t>총사업비</a:t>
            </a:r>
            <a:r>
              <a:rPr kumimoji="1" lang="ko-KR" altLang="en-US" sz="1350" b="1" dirty="0" smtClean="0">
                <a:latin typeface="+mj-ea"/>
              </a:rPr>
              <a:t> </a:t>
            </a:r>
            <a:r>
              <a:rPr kumimoji="1" lang="en-US" altLang="ko-KR" sz="1350" b="1" dirty="0" smtClean="0">
                <a:latin typeface="+mj-ea"/>
              </a:rPr>
              <a:t>: 120</a:t>
            </a:r>
            <a:r>
              <a:rPr kumimoji="1" lang="ko-KR" altLang="en-US" sz="1350" b="1" dirty="0" smtClean="0">
                <a:latin typeface="+mj-ea"/>
              </a:rPr>
              <a:t>억원</a:t>
            </a:r>
            <a:endParaRPr kumimoji="1" lang="en-US" altLang="ko-KR" sz="1350" b="1" dirty="0" smtClean="0">
              <a:latin typeface="+mj-ea"/>
            </a:endParaRP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en-US" altLang="ko-KR" sz="1350" b="1" dirty="0">
                <a:latin typeface="+mj-ea"/>
              </a:rPr>
              <a:t> </a:t>
            </a:r>
            <a:r>
              <a:rPr kumimoji="1" lang="ko-KR" altLang="en-US" sz="1350" b="1" dirty="0" smtClean="0">
                <a:latin typeface="+mj-ea"/>
              </a:rPr>
              <a:t>사업내용 </a:t>
            </a:r>
            <a:r>
              <a:rPr kumimoji="1" lang="en-US" altLang="ko-KR" sz="1350" b="1" dirty="0" smtClean="0">
                <a:latin typeface="+mj-ea"/>
              </a:rPr>
              <a:t>: </a:t>
            </a:r>
            <a:r>
              <a:rPr kumimoji="1" lang="ko-KR" altLang="en-US" sz="1350" b="1" dirty="0" smtClean="0">
                <a:latin typeface="+mj-ea"/>
              </a:rPr>
              <a:t>자전거 보행자 </a:t>
            </a:r>
            <a:r>
              <a:rPr kumimoji="1" lang="ko-KR" altLang="en-US" sz="1350" b="1" dirty="0" err="1" smtClean="0">
                <a:latin typeface="+mj-ea"/>
              </a:rPr>
              <a:t>겸용도로</a:t>
            </a:r>
            <a:r>
              <a:rPr kumimoji="1" lang="ko-KR" altLang="en-US" sz="1350" b="1" dirty="0" smtClean="0">
                <a:latin typeface="+mj-ea"/>
              </a:rPr>
              <a:t> 조성 및 정비 </a:t>
            </a:r>
            <a:r>
              <a:rPr kumimoji="1" lang="en-US" altLang="ko-KR" sz="1350" b="1" dirty="0" smtClean="0">
                <a:latin typeface="+mj-ea"/>
              </a:rPr>
              <a:t>(L=10km)</a:t>
            </a: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en-US" altLang="ko-KR" sz="1350" b="1" dirty="0">
                <a:latin typeface="+mj-ea"/>
              </a:rPr>
              <a:t> </a:t>
            </a:r>
            <a:r>
              <a:rPr kumimoji="1" lang="ko-KR" altLang="en-US" sz="1350" b="1" dirty="0" smtClean="0">
                <a:latin typeface="+mj-ea"/>
              </a:rPr>
              <a:t>추진사항 및 계획 </a:t>
            </a:r>
            <a:r>
              <a:rPr kumimoji="1" lang="en-US" altLang="ko-KR" sz="1350" b="1" dirty="0" smtClean="0">
                <a:latin typeface="+mj-ea"/>
              </a:rPr>
              <a:t>: (’24. 05.) </a:t>
            </a:r>
            <a:r>
              <a:rPr kumimoji="1" lang="ko-KR" altLang="en-US" sz="1350" b="1" dirty="0" smtClean="0">
                <a:latin typeface="+mj-ea"/>
              </a:rPr>
              <a:t>실시설계 착수   </a:t>
            </a:r>
            <a:r>
              <a:rPr kumimoji="1" lang="en-US" altLang="ko-KR" sz="1350" b="1" dirty="0" smtClean="0">
                <a:latin typeface="+mj-ea"/>
              </a:rPr>
              <a:t>(’24. 10.) </a:t>
            </a:r>
            <a:r>
              <a:rPr kumimoji="1" lang="ko-KR" altLang="en-US" sz="1350" b="1" dirty="0" smtClean="0">
                <a:latin typeface="+mj-ea"/>
              </a:rPr>
              <a:t>착공</a:t>
            </a:r>
            <a:endParaRPr kumimoji="1" lang="en-US" altLang="ko-KR" sz="1350" b="1" dirty="0" smtClean="0">
              <a:latin typeface="+mj-ea"/>
            </a:endParaRPr>
          </a:p>
          <a:p>
            <a:pPr>
              <a:lnSpc>
                <a:spcPts val="2000"/>
              </a:lnSpc>
            </a:pPr>
            <a:r>
              <a:rPr kumimoji="1" lang="en-US" altLang="ko-KR" sz="1350" b="1" dirty="0" smtClean="0">
                <a:latin typeface="+mj-ea"/>
              </a:rPr>
              <a:t>                           (’26. 12.) </a:t>
            </a:r>
            <a:r>
              <a:rPr kumimoji="1" lang="ko-KR" altLang="en-US" sz="1350" b="1" dirty="0" smtClean="0">
                <a:latin typeface="+mj-ea"/>
              </a:rPr>
              <a:t>준공</a:t>
            </a:r>
            <a:endParaRPr kumimoji="1" lang="en-US" altLang="ko-KR" sz="1350" b="1" dirty="0" smtClean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268870" y="1155216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j-ea"/>
                <a:ea typeface="+mj-ea"/>
              </a:rPr>
              <a:t>수변네트워크 조성</a:t>
            </a:r>
            <a:endParaRPr lang="ko-KR" altLang="en-US" sz="2000" b="1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436147" y="3109287"/>
            <a:ext cx="2088000" cy="15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693512232" descr="EMB000002c0260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138" y="3550600"/>
            <a:ext cx="2088000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_x412855840" descr="EMB00003008331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838" y="1879361"/>
            <a:ext cx="208720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74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시민이 만족하는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친수공간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친수하천과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49549" y="1629785"/>
            <a:ext cx="5990630" cy="173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ts val="2000"/>
              </a:lnSpc>
            </a:pPr>
            <a:r>
              <a:rPr kumimoji="1" lang="en-US" altLang="ko-KR" sz="1350" b="1" dirty="0" smtClean="0">
                <a:solidFill>
                  <a:srgbClr val="0000FF"/>
                </a:solidFill>
                <a:latin typeface="+mj-lt"/>
              </a:rPr>
              <a:t>&lt; </a:t>
            </a:r>
            <a:r>
              <a:rPr kumimoji="1" lang="ko-KR" altLang="en-US" sz="1350" b="1" dirty="0" smtClean="0">
                <a:solidFill>
                  <a:srgbClr val="0000FF"/>
                </a:solidFill>
                <a:latin typeface="+mj-lt"/>
              </a:rPr>
              <a:t>봉일천 </a:t>
            </a:r>
            <a:r>
              <a:rPr kumimoji="1" lang="ko-KR" altLang="en-US" sz="1350" b="1" dirty="0" err="1" smtClean="0">
                <a:solidFill>
                  <a:srgbClr val="0000FF"/>
                </a:solidFill>
                <a:latin typeface="+mj-lt"/>
              </a:rPr>
              <a:t>공릉천</a:t>
            </a:r>
            <a:r>
              <a:rPr kumimoji="1" lang="ko-KR" altLang="en-US" sz="1350" b="1" dirty="0" smtClean="0">
                <a:solidFill>
                  <a:srgbClr val="0000FF"/>
                </a:solidFill>
                <a:latin typeface="+mj-lt"/>
              </a:rPr>
              <a:t> </a:t>
            </a:r>
            <a:r>
              <a:rPr kumimoji="1" lang="ko-KR" altLang="en-US" sz="1350" b="1" dirty="0" err="1" smtClean="0">
                <a:solidFill>
                  <a:srgbClr val="0000FF"/>
                </a:solidFill>
                <a:latin typeface="+mj-lt"/>
              </a:rPr>
              <a:t>수변광장</a:t>
            </a:r>
            <a:r>
              <a:rPr kumimoji="1" lang="ko-KR" altLang="en-US" sz="1350" b="1" dirty="0" smtClean="0">
                <a:solidFill>
                  <a:srgbClr val="0000FF"/>
                </a:solidFill>
                <a:latin typeface="+mj-lt"/>
              </a:rPr>
              <a:t> 조성 </a:t>
            </a:r>
            <a:r>
              <a:rPr kumimoji="1" lang="en-US" altLang="ko-KR" sz="1350" b="1" dirty="0" smtClean="0">
                <a:solidFill>
                  <a:srgbClr val="0000FF"/>
                </a:solidFill>
                <a:latin typeface="+mj-lt"/>
              </a:rPr>
              <a:t>&gt;</a:t>
            </a: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ko-KR" altLang="en-US" sz="1350" b="1" dirty="0" smtClean="0">
                <a:latin typeface="+mj-lt"/>
              </a:rPr>
              <a:t> 위      치 </a:t>
            </a:r>
            <a:r>
              <a:rPr kumimoji="1" lang="en-US" altLang="ko-KR" sz="1350" b="1" dirty="0" smtClean="0">
                <a:latin typeface="+mj-lt"/>
              </a:rPr>
              <a:t>: </a:t>
            </a:r>
            <a:r>
              <a:rPr kumimoji="1" lang="ko-KR" altLang="en-US" sz="1350" b="1" dirty="0" err="1" smtClean="0">
                <a:latin typeface="+mj-lt"/>
              </a:rPr>
              <a:t>조리읍</a:t>
            </a:r>
            <a:r>
              <a:rPr kumimoji="1" lang="ko-KR" altLang="en-US" sz="1350" b="1" dirty="0" smtClean="0">
                <a:latin typeface="+mj-lt"/>
              </a:rPr>
              <a:t> </a:t>
            </a:r>
            <a:r>
              <a:rPr kumimoji="1" lang="ko-KR" altLang="en-US" sz="1350" b="1" dirty="0" err="1" smtClean="0">
                <a:latin typeface="+mj-lt"/>
              </a:rPr>
              <a:t>봉일천리</a:t>
            </a:r>
            <a:r>
              <a:rPr kumimoji="1" lang="ko-KR" altLang="en-US" sz="1350" b="1" dirty="0" smtClean="0">
                <a:latin typeface="+mj-lt"/>
              </a:rPr>
              <a:t> </a:t>
            </a:r>
            <a:r>
              <a:rPr kumimoji="1" lang="ko-KR" altLang="en-US" sz="1350" b="1" dirty="0" err="1" smtClean="0">
                <a:latin typeface="+mj-lt"/>
              </a:rPr>
              <a:t>한라교</a:t>
            </a:r>
            <a:r>
              <a:rPr kumimoji="1" lang="ko-KR" altLang="en-US" sz="1350" b="1" dirty="0" smtClean="0">
                <a:latin typeface="+mj-lt"/>
              </a:rPr>
              <a:t> </a:t>
            </a:r>
            <a:r>
              <a:rPr kumimoji="1" lang="en-US" altLang="ko-KR" sz="1350" b="1" dirty="0" smtClean="0">
                <a:latin typeface="+mj-lt"/>
              </a:rPr>
              <a:t>~ </a:t>
            </a:r>
            <a:r>
              <a:rPr kumimoji="1" lang="ko-KR" altLang="en-US" sz="1350" b="1" dirty="0" err="1" smtClean="0">
                <a:latin typeface="+mj-lt"/>
              </a:rPr>
              <a:t>봉일천교</a:t>
            </a:r>
            <a:endParaRPr kumimoji="1" lang="en-US" altLang="ko-KR" sz="1350" b="1" dirty="0" smtClean="0">
              <a:latin typeface="+mj-ea"/>
            </a:endParaRP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ko-KR" altLang="en-US" sz="1350" b="1" dirty="0" smtClean="0">
                <a:latin typeface="+mj-ea"/>
              </a:rPr>
              <a:t> 사업기간 </a:t>
            </a:r>
            <a:r>
              <a:rPr kumimoji="1" lang="en-US" altLang="ko-KR" sz="1350" b="1" dirty="0" smtClean="0">
                <a:latin typeface="+mj-ea"/>
              </a:rPr>
              <a:t>: 2024. 5. ~ 2025. 12.</a:t>
            </a: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en-US" altLang="ko-KR" sz="1350" b="1" dirty="0" smtClean="0">
                <a:latin typeface="+mj-ea"/>
              </a:rPr>
              <a:t> </a:t>
            </a:r>
            <a:r>
              <a:rPr kumimoji="1" lang="ko-KR" altLang="en-US" sz="1350" b="1" dirty="0" err="1" smtClean="0">
                <a:latin typeface="+mj-ea"/>
              </a:rPr>
              <a:t>총사업비</a:t>
            </a:r>
            <a:r>
              <a:rPr kumimoji="1" lang="ko-KR" altLang="en-US" sz="1350" b="1" dirty="0" smtClean="0">
                <a:latin typeface="+mj-ea"/>
              </a:rPr>
              <a:t> </a:t>
            </a:r>
            <a:r>
              <a:rPr kumimoji="1" lang="en-US" altLang="ko-KR" sz="1350" b="1" dirty="0" smtClean="0">
                <a:latin typeface="+mj-ea"/>
              </a:rPr>
              <a:t>: 8</a:t>
            </a:r>
            <a:r>
              <a:rPr kumimoji="1" lang="ko-KR" altLang="en-US" sz="1350" b="1" dirty="0" smtClean="0">
                <a:latin typeface="+mj-ea"/>
              </a:rPr>
              <a:t>억원</a:t>
            </a:r>
            <a:endParaRPr kumimoji="1" lang="en-US" altLang="ko-KR" sz="1350" b="1" dirty="0" smtClean="0">
              <a:latin typeface="+mj-ea"/>
            </a:endParaRP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en-US" altLang="ko-KR" sz="1350" b="1" dirty="0">
                <a:latin typeface="+mj-ea"/>
              </a:rPr>
              <a:t> </a:t>
            </a:r>
            <a:r>
              <a:rPr kumimoji="1" lang="ko-KR" altLang="en-US" sz="1350" b="1" dirty="0" smtClean="0">
                <a:latin typeface="+mj-ea"/>
              </a:rPr>
              <a:t>사업내용 </a:t>
            </a:r>
            <a:r>
              <a:rPr kumimoji="1" lang="en-US" altLang="ko-KR" sz="1350" b="1" dirty="0" smtClean="0">
                <a:latin typeface="+mj-ea"/>
              </a:rPr>
              <a:t>: </a:t>
            </a:r>
            <a:r>
              <a:rPr kumimoji="1" lang="ko-KR" altLang="en-US" sz="1350" b="1" dirty="0" smtClean="0">
                <a:latin typeface="+mj-ea"/>
              </a:rPr>
              <a:t>광장 조성</a:t>
            </a:r>
            <a:r>
              <a:rPr kumimoji="1" lang="en-US" altLang="ko-KR" sz="1350" b="1" dirty="0" smtClean="0">
                <a:latin typeface="+mj-ea"/>
              </a:rPr>
              <a:t>, </a:t>
            </a:r>
            <a:r>
              <a:rPr kumimoji="1" lang="ko-KR" altLang="en-US" sz="1350" b="1" dirty="0" smtClean="0">
                <a:latin typeface="+mj-ea"/>
              </a:rPr>
              <a:t>자전거도로 이설</a:t>
            </a:r>
            <a:r>
              <a:rPr kumimoji="1" lang="en-US" altLang="ko-KR" sz="1350" b="1" dirty="0" smtClean="0">
                <a:latin typeface="+mj-ea"/>
              </a:rPr>
              <a:t>, </a:t>
            </a:r>
            <a:r>
              <a:rPr kumimoji="1" lang="ko-KR" altLang="en-US" sz="1350" b="1" dirty="0" smtClean="0">
                <a:latin typeface="+mj-ea"/>
              </a:rPr>
              <a:t>편의시설 확충 등</a:t>
            </a:r>
            <a:endParaRPr kumimoji="1" lang="en-US" altLang="ko-KR" sz="1350" b="1" dirty="0" smtClean="0">
              <a:latin typeface="+mj-ea"/>
            </a:endParaRPr>
          </a:p>
          <a:p>
            <a:pPr>
              <a:lnSpc>
                <a:spcPts val="2000"/>
              </a:lnSpc>
              <a:buFont typeface="Wingdings" pitchFamily="2" charset="2"/>
              <a:buChar char="§"/>
            </a:pPr>
            <a:r>
              <a:rPr kumimoji="1" lang="en-US" altLang="ko-KR" sz="1350" b="1" dirty="0" smtClean="0"/>
              <a:t> </a:t>
            </a:r>
            <a:r>
              <a:rPr kumimoji="1" lang="ko-KR" altLang="en-US" sz="1350" b="1" dirty="0" smtClean="0"/>
              <a:t>추진사항 및 계획 </a:t>
            </a:r>
            <a:r>
              <a:rPr kumimoji="1" lang="en-US" altLang="ko-KR" sz="1350" b="1" dirty="0" smtClean="0"/>
              <a:t>: (’24. 05.) </a:t>
            </a:r>
            <a:r>
              <a:rPr kumimoji="1" lang="ko-KR" altLang="en-US" sz="1350" b="1" dirty="0" smtClean="0"/>
              <a:t>예산 편성 및 설계 착수</a:t>
            </a:r>
            <a:endParaRPr kumimoji="1" lang="en-US" altLang="ko-KR" sz="1350" b="1" dirty="0" smtClean="0"/>
          </a:p>
          <a:p>
            <a:pPr>
              <a:lnSpc>
                <a:spcPts val="2000"/>
              </a:lnSpc>
            </a:pPr>
            <a:r>
              <a:rPr kumimoji="1" lang="en-US" altLang="ko-KR" sz="1350" b="1" dirty="0"/>
              <a:t> </a:t>
            </a:r>
            <a:r>
              <a:rPr kumimoji="1" lang="en-US" altLang="ko-KR" sz="1350" b="1" dirty="0" smtClean="0"/>
              <a:t>                          (’24. 10.) </a:t>
            </a:r>
            <a:r>
              <a:rPr kumimoji="1" lang="ko-KR" altLang="en-US" sz="1350" b="1" dirty="0" smtClean="0"/>
              <a:t>관계기관 협의   </a:t>
            </a:r>
            <a:r>
              <a:rPr kumimoji="1" lang="en-US" altLang="ko-KR" sz="1350" b="1" dirty="0" smtClean="0"/>
              <a:t>(’25) </a:t>
            </a:r>
            <a:r>
              <a:rPr kumimoji="1" lang="ko-KR" altLang="en-US" sz="1350" b="1" dirty="0" smtClean="0"/>
              <a:t>공사 시행</a:t>
            </a:r>
            <a:endParaRPr kumimoji="1" lang="en-US" altLang="ko-KR" sz="1350" b="1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268870" y="1155216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+mj-ea"/>
                <a:ea typeface="+mj-ea"/>
              </a:rPr>
              <a:t>생태친수공간</a:t>
            </a:r>
            <a:r>
              <a:rPr lang="ko-KR" altLang="en-US" sz="2000" b="1" dirty="0" smtClean="0">
                <a:solidFill>
                  <a:schemeClr val="tx1"/>
                </a:solidFill>
                <a:latin typeface="+mj-ea"/>
                <a:ea typeface="+mj-ea"/>
              </a:rPr>
              <a:t> 조성</a:t>
            </a:r>
            <a:endParaRPr lang="ko-KR" altLang="en-US" sz="2000" b="1" dirty="0">
              <a:solidFill>
                <a:schemeClr val="tx1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6300192" y="1758874"/>
            <a:ext cx="2088000" cy="15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24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8708" y="1111052"/>
            <a:ext cx="8459636" cy="398097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안전하고 쾌적한 하천환경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친수하천과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308225" y="13652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628650" y="14605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628650" y="14605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420871"/>
              </p:ext>
            </p:extLst>
          </p:nvPr>
        </p:nvGraphicFramePr>
        <p:xfrm>
          <a:off x="321350" y="1104294"/>
          <a:ext cx="8143840" cy="3952912"/>
        </p:xfrm>
        <a:graphic>
          <a:graphicData uri="http://schemas.openxmlformats.org/drawingml/2006/table">
            <a:tbl>
              <a:tblPr/>
              <a:tblGrid>
                <a:gridCol w="2023030">
                  <a:extLst>
                    <a:ext uri="{9D8B030D-6E8A-4147-A177-3AD203B41FA5}">
                      <a16:colId xmlns:a16="http://schemas.microsoft.com/office/drawing/2014/main" val="356863758"/>
                    </a:ext>
                  </a:extLst>
                </a:gridCol>
                <a:gridCol w="2023030">
                  <a:extLst>
                    <a:ext uri="{9D8B030D-6E8A-4147-A177-3AD203B41FA5}">
                      <a16:colId xmlns:a16="http://schemas.microsoft.com/office/drawing/2014/main" val="1466901061"/>
                    </a:ext>
                  </a:extLst>
                </a:gridCol>
                <a:gridCol w="1111541">
                  <a:extLst>
                    <a:ext uri="{9D8B030D-6E8A-4147-A177-3AD203B41FA5}">
                      <a16:colId xmlns:a16="http://schemas.microsoft.com/office/drawing/2014/main" val="2215327127"/>
                    </a:ext>
                  </a:extLst>
                </a:gridCol>
                <a:gridCol w="995413">
                  <a:extLst>
                    <a:ext uri="{9D8B030D-6E8A-4147-A177-3AD203B41FA5}">
                      <a16:colId xmlns:a16="http://schemas.microsoft.com/office/drawing/2014/main" val="4234815478"/>
                    </a:ext>
                  </a:extLst>
                </a:gridCol>
                <a:gridCol w="995413">
                  <a:extLst>
                    <a:ext uri="{9D8B030D-6E8A-4147-A177-3AD203B41FA5}">
                      <a16:colId xmlns:a16="http://schemas.microsoft.com/office/drawing/2014/main" val="16705720"/>
                    </a:ext>
                  </a:extLst>
                </a:gridCol>
                <a:gridCol w="995413">
                  <a:extLst>
                    <a:ext uri="{9D8B030D-6E8A-4147-A177-3AD203B41FA5}">
                      <a16:colId xmlns:a16="http://schemas.microsoft.com/office/drawing/2014/main" val="384994742"/>
                    </a:ext>
                  </a:extLst>
                </a:gridCol>
              </a:tblGrid>
              <a:tr h="1811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한컴바탕" panose="02030600000101010101" pitchFamily="18" charset="2"/>
                      </a:endParaRPr>
                    </a:p>
                  </a:txBody>
                  <a:tcPr marL="51632" marR="51632" marT="25816" marB="258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한컴바탕" panose="02030600000101010101" pitchFamily="18" charset="2"/>
                      </a:endParaRPr>
                    </a:p>
                  </a:txBody>
                  <a:tcPr marL="51632" marR="51632" marT="25816" marB="258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한컴바탕" panose="02030600000101010101" pitchFamily="18" charset="2"/>
                      </a:endParaRPr>
                    </a:p>
                  </a:txBody>
                  <a:tcPr marL="51632" marR="51632" marT="25816" marB="258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한컴바탕" panose="02030600000101010101" pitchFamily="18" charset="2"/>
                      </a:endParaRPr>
                    </a:p>
                  </a:txBody>
                  <a:tcPr marL="51632" marR="51632" marT="25816" marB="258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0">
                        <a:solidFill>
                          <a:srgbClr val="000000"/>
                        </a:solidFill>
                        <a:effectLst/>
                        <a:latin typeface="한컴바탕" panose="02030600000101010101" pitchFamily="18" charset="2"/>
                      </a:endParaRPr>
                    </a:p>
                  </a:txBody>
                  <a:tcPr marL="51632" marR="51632" marT="25816" marB="258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단위 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억원</a:t>
                      </a:r>
                      <a:r>
                        <a:rPr lang="en-US" altLang="ko-KR" sz="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600" kern="0" spc="0" dirty="0">
                        <a:solidFill>
                          <a:srgbClr val="000000"/>
                        </a:solidFill>
                        <a:effectLst/>
                        <a:latin typeface="한컴바탕" panose="02030600000101010101" pitchFamily="18" charset="2"/>
                      </a:endParaRPr>
                    </a:p>
                  </a:txBody>
                  <a:tcPr marL="51632" marR="51632" marT="25816" marB="2581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567746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 업 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 업 량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총사업비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진행상황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준공목표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6038334"/>
                  </a:ext>
                </a:extLst>
              </a:tr>
              <a:tr h="252000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합       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0160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1,909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1731066"/>
                  </a:ext>
                </a:extLst>
              </a:tr>
              <a:tr h="32139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국가하천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한강유역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환경청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공릉천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파주지구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하천환경 정비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제방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L=3.3km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교량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 등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0160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275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공사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64%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(2023. 3. </a:t>
                      </a:r>
                      <a:r>
                        <a:rPr lang="ko-KR" altLang="en-US" sz="900" b="1" kern="0" spc="-10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재착공</a:t>
                      </a:r>
                      <a:r>
                        <a:rPr lang="en-US" altLang="ko-KR" sz="9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2025. 05.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8159426"/>
                  </a:ext>
                </a:extLst>
              </a:tr>
              <a:tr h="321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공릉천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공릉지구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하천환경 정비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제방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L=9.2km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교량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 등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0160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99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공사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70%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2025. 01.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6963382"/>
                  </a:ext>
                </a:extLst>
              </a:tr>
              <a:tr h="321391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지방하천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경기도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동문천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지구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수해상습지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개선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제방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L=4.6km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교량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 등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0160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309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공사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88%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2024. 07.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5181260"/>
                  </a:ext>
                </a:extLst>
              </a:tr>
              <a:tr h="321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동문천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(2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지구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지방하천 정비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제방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L=6.2km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교량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 등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0160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351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보상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50%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2025. 12.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720556"/>
                  </a:ext>
                </a:extLst>
              </a:tr>
              <a:tr h="321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문산천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지방하천 정비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제방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L=4.6km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교량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 등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0160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264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보상 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10%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2026. 12.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5597215"/>
                  </a:ext>
                </a:extLst>
              </a:tr>
              <a:tr h="3213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금촌천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지방하천 정비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제방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L=4.0km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교량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 등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0160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370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설계 완료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2027. 12.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0265558"/>
                  </a:ext>
                </a:extLst>
              </a:tr>
              <a:tr h="297442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소하천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파주시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>
                      <a:noFill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대명골천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정비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제방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L=1.6km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교량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 등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016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89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보상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및 착공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2026. 02.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3517251"/>
                  </a:ext>
                </a:extLst>
              </a:tr>
              <a:tr h="2974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윗배우니천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정비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제방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L=1.7km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교량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 등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016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62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실시설계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2026. 12.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5066584"/>
                  </a:ext>
                </a:extLst>
              </a:tr>
              <a:tr h="2974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찬우물밑천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정비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제방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L=2.2km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교량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 등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016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56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예산 편성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2027. 12.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4769061"/>
                  </a:ext>
                </a:extLst>
              </a:tr>
              <a:tr h="2974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윗불기천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정비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제방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L=1.9km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교량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 등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016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34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예산 편성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2027. 12.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8000" marR="18000" marT="18000" marB="1800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6078449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43075" y="13303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303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깨끗한 수돗물 안정적 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공급 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기반시설 확충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상수도과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45108" y="1540397"/>
            <a:ext cx="8064896" cy="3407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위     치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월롱면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덕은리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산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14-4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번지 일원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 업 량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배수지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개소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(V=7,000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㎥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            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가압장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개소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(Q=12,500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㎥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/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일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),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송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·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배수관로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L=7.3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㎞</a:t>
            </a:r>
            <a:endParaRPr kumimoji="1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 업 비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230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억원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사업기간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2019. 5.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~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2025. 1.</a:t>
            </a: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추진일정</a:t>
            </a:r>
            <a:endParaRPr kumimoji="1" lang="en-US" altLang="ko-KR" sz="1600" b="1" i="0" u="none" strike="noStrike" kern="1200" cap="none" spc="-15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- ’19. 05.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설계 착수</a:t>
            </a: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‘22. 07.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 착공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</a:t>
            </a: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‘23. 03.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토지보상 완료</a:t>
            </a: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‘25. 01.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 준공</a:t>
            </a: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251520" y="1146129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상수도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6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단계 확장사업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덕은배수지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건설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9" name="_x297547976" descr="EMB0000249436c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862036"/>
            <a:ext cx="2642617" cy="1982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0642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깨끗한 수돗물 안정적 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공급 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kumimoji="0" lang="ko-KR" altLang="en-US" sz="2000" b="1" i="0" u="none" strike="noStrike" kern="0" cap="none" spc="-90" normalizeH="0" baseline="0" noProof="0" dirty="0" err="1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수도사고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예방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상수도과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45108" y="1540397"/>
            <a:ext cx="8064896" cy="3407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위     치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파주시 일원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 업 량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상수관로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L=13.9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㎞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 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업 비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113.84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억원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사업기간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2023. 3.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~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2025. 6.</a:t>
            </a:r>
          </a:p>
          <a:p>
            <a:pPr marL="0" marR="0" lvl="0" indent="0" algn="dist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추진일정</a:t>
            </a:r>
            <a:endParaRPr kumimoji="1" lang="en-US" altLang="ko-KR" sz="1600" b="1" i="0" u="none" strike="noStrike" kern="1200" cap="none" spc="-15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’23. 03.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 착공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파주리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</a:t>
            </a:r>
            <a:r>
              <a: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’24. 03.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 착공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내포리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’24. 06.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 착공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금촌동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및 준공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파주리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내포리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  </a:t>
            </a: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‘24. 09.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 착공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창만리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endParaRPr kumimoji="1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‘25. 06.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 준공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금촌동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창만리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867416" y="2355726"/>
            <a:ext cx="810892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70783" y="1131590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노후 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상수관로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교체공사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029" name="_x110220672" descr="EMB000029fc230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16" y="2837509"/>
            <a:ext cx="2639625" cy="1966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300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깨끗한 수돗물 안정적 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공급 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기반시설 확충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상수도과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45108" y="1540397"/>
            <a:ext cx="8064896" cy="3407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위     치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야당동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상지석동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일원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 업 량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배수지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개소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(V=5,500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㎥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), 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송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·</a:t>
            </a:r>
            <a:r>
              <a:rPr kumimoji="1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배수관로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L=8.2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㎞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 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업 비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220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억원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사업기간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2023. 1.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~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2026. 12.</a:t>
            </a:r>
          </a:p>
          <a:p>
            <a:pPr marL="0" marR="0" lvl="0" indent="0" algn="dist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추진일정</a:t>
            </a:r>
            <a:endParaRPr kumimoji="1" lang="en-US" altLang="ko-KR" sz="1600" b="1" i="0" u="none" strike="noStrike" kern="1200" cap="none" spc="-15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’22. 11.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지방재정 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투자심사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적정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</a:t>
            </a:r>
            <a:r>
              <a: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’23. 05.  </a:t>
            </a:r>
            <a:r>
              <a:rPr kumimoji="1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설계 착수</a:t>
            </a: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‘24. 12.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설계 및 행정절차 완료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</a:t>
            </a: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‘25. 03.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 </a:t>
            </a:r>
            <a:r>
              <a:rPr kumimoji="1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착공</a:t>
            </a:r>
            <a:r>
              <a: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</a:t>
            </a: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‘26. 12.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 준공</a:t>
            </a: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251520" y="1146129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상수도 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7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단계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확장사업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야당배수지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건설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6383" y="2826278"/>
            <a:ext cx="2643621" cy="1977720"/>
          </a:xfrm>
          <a:prstGeom prst="rect">
            <a:avLst/>
          </a:prstGeom>
        </p:spPr>
      </p:pic>
      <p:sp>
        <p:nvSpPr>
          <p:cNvPr id="11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2198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깨끗한 수돗물 안정적 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공급 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기반시설 확충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상수도과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45108" y="1540397"/>
            <a:ext cx="8064896" cy="3407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위     치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파주시 일원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 업 량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상수관로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L=6.5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㎞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가압장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3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개소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 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업 비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30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억원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사업기간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2024. 1.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~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2024. 12.</a:t>
            </a:r>
          </a:p>
          <a:p>
            <a:pPr marL="0" marR="0" lvl="0" indent="0" algn="dist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추진일정</a:t>
            </a:r>
            <a:endParaRPr kumimoji="1" lang="en-US" altLang="ko-KR" sz="1600" b="1" i="0" u="none" strike="noStrike" kern="1200" cap="none" spc="-15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’24. 01.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설계 </a:t>
            </a:r>
            <a:r>
              <a:rPr kumimoji="1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착수 </a:t>
            </a: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</a:t>
            </a:r>
            <a:r>
              <a: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’24. 04.  </a:t>
            </a:r>
            <a:r>
              <a:rPr kumimoji="1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설계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완료</a:t>
            </a: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‘24. 05.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 착공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</a:t>
            </a: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‘24. 12. 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 준공</a:t>
            </a: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868144" y="2499600"/>
            <a:ext cx="838870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1131590"/>
            <a:ext cx="8280920" cy="38160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급수취약지 상수도공사</a:t>
            </a:r>
            <a:r>
              <a:rPr kumimoji="0" lang="ko-KR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상수도 확장 및 수압저하 개선</a:t>
            </a:r>
            <a:r>
              <a:rPr kumimoji="0" lang="en-US" altLang="ko-KR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3" name="_x374888624" descr="EMB000029fc23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17" y="2837510"/>
            <a:ext cx="2639624" cy="196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951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solidFill>
                  <a:prstClr val="black"/>
                </a:solidFill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깨끗한 </a:t>
            </a:r>
            <a:r>
              <a:rPr kumimoji="0" lang="ko-KR" altLang="en-US" sz="2000" b="1" i="0" u="none" strike="noStrike" kern="0" cap="none" spc="-90" normalizeH="0" baseline="0" noProof="0" dirty="0" err="1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물순환을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위한 공공하수처리시설 확충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하수도과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1"/>
            <a:ext cx="8280920" cy="2667044"/>
            <a:chOff x="251520" y="1131590"/>
            <a:chExt cx="8280920" cy="292261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❙</a:t>
              </a:r>
              <a:r>
                <a:rPr kumimoji="0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공공하수처리시설 설치</a:t>
              </a:r>
              <a:endPara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526130"/>
              <a:ext cx="8064896" cy="2528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광탄 증설 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: 3,000</a:t>
              </a: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톤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/</a:t>
              </a: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일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273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억원</a:t>
              </a:r>
              <a:endPara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</a:t>
              </a:r>
              <a:r>
                <a:rPr kumimoji="1" lang="en-US" altLang="ko-KR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- </a:t>
              </a:r>
              <a:r>
                <a:rPr kumimoji="1" lang="ko-KR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설치인가</a:t>
              </a:r>
              <a:r>
                <a:rPr kumimoji="1" lang="en-US" altLang="ko-KR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(‘23) </a:t>
              </a:r>
              <a:r>
                <a:rPr kumimoji="1" lang="ko-KR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공사추진</a:t>
              </a:r>
              <a:r>
                <a:rPr kumimoji="1" lang="en-US" altLang="ko-KR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(‘24~‘</a:t>
              </a:r>
              <a:r>
                <a:rPr kumimoji="1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26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금촌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차 증설 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: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8,000</a:t>
              </a: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톤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/</a:t>
              </a: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일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364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억원</a:t>
              </a:r>
              <a:endPara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- </a:t>
              </a:r>
              <a:r>
                <a:rPr kumimoji="1" lang="ko-KR" altLang="en-US" sz="16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재원협의</a:t>
              </a:r>
              <a:r>
                <a:rPr kumimoji="1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(’24) </a:t>
              </a:r>
              <a:r>
                <a:rPr kumimoji="1" lang="ko-KR" altLang="en-US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공사추진</a:t>
              </a:r>
              <a:r>
                <a:rPr kumimoji="1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(’24~’26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통일동산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차 증설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: 10,000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톤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/</a:t>
              </a: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일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476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억원</a:t>
              </a:r>
              <a:endPara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- </a:t>
              </a:r>
              <a:r>
                <a:rPr kumimoji="1" lang="ko-KR" altLang="en-US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설치인가</a:t>
              </a:r>
              <a:r>
                <a:rPr kumimoji="1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(’24) </a:t>
              </a:r>
              <a:r>
                <a:rPr kumimoji="1" lang="ko-KR" altLang="en-US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공사추진</a:t>
              </a:r>
              <a:r>
                <a:rPr kumimoji="1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(‘</a:t>
              </a:r>
              <a:r>
                <a:rPr kumimoji="1" lang="en-US" altLang="ko-KR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24~‘26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문산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탄현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증설 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: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9,700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톤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/</a:t>
              </a: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일</a:t>
              </a: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546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억원</a:t>
              </a:r>
              <a:endPara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- </a:t>
              </a:r>
              <a:r>
                <a:rPr kumimoji="1" lang="ko-KR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실시설계</a:t>
              </a:r>
              <a:r>
                <a:rPr kumimoji="1" lang="en-US" altLang="ko-KR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(‘</a:t>
              </a:r>
              <a:r>
                <a:rPr kumimoji="1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24) </a:t>
              </a:r>
              <a:r>
                <a:rPr kumimoji="1" lang="ko-KR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공사추진</a:t>
              </a:r>
              <a:r>
                <a:rPr kumimoji="1" lang="en-US" altLang="ko-KR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(‘</a:t>
              </a:r>
              <a:r>
                <a:rPr kumimoji="1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25~‘27)</a:t>
              </a:r>
              <a:endParaRPr kumimoji="1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986" y="1564800"/>
            <a:ext cx="3225236" cy="2150157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251520" y="3867894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공공하수처리시설 개량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51726" y="4217511"/>
            <a:ext cx="5922652" cy="442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문산</a:t>
            </a:r>
            <a:r>
              <a:rPr kumimoji="1" lang="en-US" altLang="ko-KR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파주</a:t>
            </a:r>
            <a:r>
              <a:rPr kumimoji="1" lang="en-US" altLang="ko-KR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법원</a:t>
            </a:r>
            <a:r>
              <a:rPr kumimoji="1" lang="en-US" altLang="ko-KR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광탄 개량 </a:t>
            </a:r>
            <a:r>
              <a:rPr kumimoji="1" lang="en-US" altLang="ko-KR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17,000</a:t>
            </a:r>
            <a:r>
              <a:rPr kumimoji="1" lang="ko-KR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톤</a:t>
            </a:r>
            <a:r>
              <a:rPr kumimoji="1" lang="en-US" altLang="ko-KR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/</a:t>
            </a:r>
            <a:r>
              <a:rPr kumimoji="1" lang="ko-KR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일</a:t>
            </a:r>
            <a:r>
              <a:rPr kumimoji="1" lang="en-US" altLang="ko-KR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373</a:t>
            </a:r>
            <a:r>
              <a:rPr kumimoji="1" lang="ko-KR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억원</a:t>
            </a:r>
            <a:r>
              <a:rPr kumimoji="1" lang="en-US" altLang="ko-KR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공사착공</a:t>
            </a:r>
            <a:r>
              <a:rPr kumimoji="1" lang="en-US" altLang="ko-KR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‘</a:t>
            </a:r>
            <a:r>
              <a:rPr kumimoji="1" lang="en-US" altLang="ko-KR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22) </a:t>
            </a:r>
            <a:r>
              <a:rPr kumimoji="1" lang="ko-KR" altLang="en-US" sz="135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공사준공</a:t>
            </a:r>
            <a:r>
              <a:rPr kumimoji="1" lang="en-US" altLang="ko-KR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‘</a:t>
            </a:r>
            <a:r>
              <a:rPr kumimoji="1" lang="en-US" altLang="ko-KR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24.8)  </a:t>
            </a:r>
          </a:p>
        </p:txBody>
      </p:sp>
    </p:spTree>
    <p:extLst>
      <p:ext uri="{BB962C8B-B14F-4D97-AF65-F5344CB8AC3E}">
        <p14:creationId xmlns:p14="http://schemas.microsoft.com/office/powerpoint/2010/main" val="22198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>
                <a:solidFill>
                  <a:prstClr val="black"/>
                </a:solidFill>
                <a:latin typeface="-윤고딕330" pitchFamily="18" charset="-127"/>
                <a:ea typeface="-윤고딕330" pitchFamily="18" charset="-127"/>
              </a:rPr>
              <a:t>9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568428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2. </a:t>
            </a:r>
            <a:r>
              <a:rPr kumimoji="0" lang="ko-KR" altLang="en-US" sz="2000" b="1" i="0" u="none" strike="noStrike" kern="0" cap="none" spc="-90" normalizeH="0" baseline="0" noProof="0" dirty="0" err="1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청정도시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구현을 위한 </a:t>
            </a:r>
            <a:r>
              <a:rPr kumimoji="0" lang="ko-KR" altLang="en-US" sz="2000" b="1" i="0" u="none" strike="noStrike" kern="0" cap="none" spc="-90" normalizeH="0" baseline="0" noProof="0" dirty="0" err="1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하수관로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정비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하수도과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68870" y="1315910"/>
            <a:ext cx="8280920" cy="2706506"/>
            <a:chOff x="254365" y="1119874"/>
            <a:chExt cx="8280920" cy="99838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4365" y="1119874"/>
              <a:ext cx="8280920" cy="17665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❙</a:t>
              </a:r>
              <a:r>
                <a:rPr kumimoji="0" lang="ko-KR" altLang="en-US" sz="20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하수관로</a:t>
              </a: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정비사업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53039" y="1300936"/>
              <a:ext cx="8033268" cy="817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분류식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하수관로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계속사업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 :  7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개소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–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공사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5 /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설계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2(113.32km, 1,389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억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- </a:t>
              </a:r>
              <a:r>
                <a:rPr kumimoji="0" lang="ko-KR" altLang="en-US" sz="15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공사중</a:t>
              </a:r>
              <a:r>
                <a:rPr kumimoji="0" lang="en-US" altLang="ko-KR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위탁</a:t>
              </a:r>
              <a:r>
                <a:rPr kumimoji="0" lang="en-US" altLang="ko-KR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r>
                <a:rPr kumimoji="0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</a:t>
              </a:r>
              <a:r>
                <a:rPr kumimoji="0" lang="ko-KR" altLang="en-US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용미 </a:t>
              </a:r>
              <a:r>
                <a:rPr kumimoji="0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25km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준공 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’24. 6</a:t>
              </a:r>
              <a:r>
                <a:rPr kumimoji="0" lang="ko-KR" altLang="en-US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r>
                <a:rPr kumimoji="0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15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장곡리</a:t>
              </a:r>
              <a:r>
                <a:rPr kumimoji="0" lang="ko-KR" altLang="en-US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22.4km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5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준공 </a:t>
              </a:r>
              <a:r>
                <a:rPr kumimoji="0" lang="en-US" altLang="ko-KR" sz="15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’24. 6</a:t>
              </a:r>
              <a:r>
                <a:rPr kumimoji="0" lang="ko-KR" altLang="en-US" sz="15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0" lang="en-US" altLang="ko-KR" sz="15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r>
                <a:rPr kumimoji="0" lang="en-US" altLang="ko-KR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교하 </a:t>
              </a:r>
              <a:r>
                <a:rPr kumimoji="0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15.6km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5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준공 </a:t>
              </a:r>
              <a:r>
                <a:rPr kumimoji="0" lang="en-US" altLang="ko-KR" sz="15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’24. 6</a:t>
              </a:r>
              <a:r>
                <a:rPr kumimoji="0" lang="ko-KR" altLang="en-US" sz="15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r>
                <a:rPr kumimoji="0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- </a:t>
              </a:r>
              <a:r>
                <a:rPr kumimoji="1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공사착공</a:t>
              </a:r>
              <a:r>
                <a:rPr kumimoji="1" lang="en-US" altLang="ko-KR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자체</a:t>
              </a:r>
              <a:r>
                <a:rPr kumimoji="1" lang="en-US" altLang="ko-KR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 </a:t>
              </a:r>
              <a:r>
                <a:rPr kumimoji="1" lang="ko-KR" altLang="en-US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분수</a:t>
              </a:r>
              <a:r>
                <a:rPr kumimoji="0" lang="ko-KR" altLang="en-US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30.8km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5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준공 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’26. 12</a:t>
              </a:r>
              <a:r>
                <a:rPr kumimoji="0" lang="ko-KR" altLang="en-US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0" lang="en-US" altLang="ko-KR" sz="15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r>
                <a:rPr kumimoji="0" lang="en-US" altLang="ko-KR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적성 </a:t>
              </a:r>
              <a:r>
                <a:rPr kumimoji="0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3.72km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5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준공 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’25. 12</a:t>
              </a:r>
              <a:r>
                <a:rPr kumimoji="0" lang="ko-KR" altLang="en-US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0" lang="en-US" altLang="ko-KR" sz="15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r>
                <a:rPr kumimoji="0" lang="en-US" altLang="ko-KR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endParaRPr kumimoji="1" lang="en-US" altLang="ko-KR" sz="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- </a:t>
              </a:r>
              <a:r>
                <a:rPr kumimoji="1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설 계 중          </a:t>
              </a:r>
              <a:r>
                <a:rPr kumimoji="1" lang="ko-KR" altLang="en-US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문산</a:t>
              </a:r>
              <a:r>
                <a:rPr kumimoji="0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itchFamily="50" charset="-127"/>
                  <a:ea typeface="맑은 고딕" panose="020B0503020000020004" pitchFamily="50" charset="-127"/>
                  <a:cs typeface="+mn-cs"/>
                </a:rPr>
                <a:t>·</a:t>
              </a:r>
              <a:r>
                <a:rPr kumimoji="0" lang="ko-KR" altLang="en-US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itchFamily="50" charset="-127"/>
                  <a:ea typeface="맑은 고딕" panose="020B0503020000020004" pitchFamily="50" charset="-127"/>
                  <a:cs typeface="+mn-cs"/>
                </a:rPr>
                <a:t>파주</a:t>
              </a:r>
              <a:r>
                <a:rPr kumimoji="0" lang="ko-KR" altLang="en-US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10.5km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500" b="0" i="0" u="none" strike="noStrike" kern="1200" cap="none" spc="0" normalizeH="0" baseline="3000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설계준공</a:t>
              </a:r>
              <a:r>
                <a:rPr kumimoji="0" lang="ko-KR" altLang="en-US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’24. 12</a:t>
              </a:r>
              <a:r>
                <a:rPr kumimoji="0" lang="ko-KR" altLang="en-US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r>
                <a:rPr kumimoji="0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, </a:t>
              </a:r>
              <a:r>
                <a:rPr kumimoji="0" lang="ko-KR" altLang="en-US" sz="15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갈곡</a:t>
              </a:r>
              <a:r>
                <a:rPr kumimoji="0" lang="ko-KR" altLang="en-US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5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5.3km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500" b="0" i="0" u="none" strike="noStrike" kern="1200" cap="none" spc="0" normalizeH="0" baseline="3000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설계준공</a:t>
              </a:r>
              <a:r>
                <a:rPr kumimoji="0" lang="ko-KR" altLang="en-US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’24. 12</a:t>
              </a:r>
              <a:r>
                <a:rPr kumimoji="0" lang="ko-KR" altLang="en-US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0" lang="en-US" altLang="ko-KR" sz="15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 * 2024</a:t>
              </a:r>
              <a:r>
                <a:rPr kumimoji="1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년도 </a:t>
              </a:r>
              <a:r>
                <a:rPr kumimoji="1" lang="ko-KR" altLang="en-US" sz="15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하수관로</a:t>
              </a:r>
              <a:r>
                <a:rPr kumimoji="1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정비사업 예산 </a:t>
              </a:r>
              <a:r>
                <a:rPr kumimoji="1" lang="en-US" altLang="ko-KR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252</a:t>
              </a:r>
              <a:r>
                <a:rPr kumimoji="1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억 확보</a:t>
              </a:r>
              <a:endPara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75403" y="3896085"/>
            <a:ext cx="8171603" cy="499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노후 </a:t>
            </a:r>
            <a:r>
              <a:rPr kumimoji="1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하수관로</a:t>
            </a: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계속사업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개소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–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설계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(28.1km, 224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억원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en-US" altLang="ko-KR" sz="145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450" b="0" i="0" u="none" strike="noStrike" kern="1200" cap="none" spc="0" normalizeH="0" baseline="30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설계준공</a:t>
            </a:r>
            <a:r>
              <a:rPr kumimoji="0" lang="ko-KR" altLang="en-US" sz="145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5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‘24</a:t>
            </a:r>
            <a:r>
              <a:rPr kumimoji="0" lang="en-US" altLang="ko-KR" sz="145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 12</a:t>
            </a:r>
            <a:r>
              <a:rPr kumimoji="0" lang="ko-KR" altLang="en-US" sz="145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월 </a:t>
            </a:r>
            <a:r>
              <a:rPr kumimoji="0" lang="en-US" altLang="ko-KR" sz="145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/ 2024</a:t>
            </a:r>
            <a:r>
              <a:rPr kumimoji="0" lang="ko-KR" altLang="en-US" sz="145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</a:t>
            </a:r>
            <a:r>
              <a:rPr kumimoji="0" lang="en-US" altLang="ko-KR" sz="145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21</a:t>
            </a:r>
            <a:r>
              <a:rPr kumimoji="0" lang="ko-KR" altLang="en-US" sz="145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억원 확보</a:t>
            </a:r>
            <a:r>
              <a:rPr kumimoji="0" lang="en-US" altLang="ko-KR" sz="1450" b="0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r>
              <a:rPr kumimoji="1" lang="en-US" altLang="ko-KR" sz="14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kumimoji="1" lang="en-US" altLang="ko-KR" sz="145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251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니 다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050936"/>
            <a:ext cx="3059832" cy="111363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920486"/>
            <a:ext cx="2843808" cy="111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0706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4710</TotalTime>
  <Words>1208</Words>
  <Application>Microsoft Office PowerPoint</Application>
  <PresentationFormat>화면 슬라이드 쇼(16:9)</PresentationFormat>
  <Paragraphs>201</Paragraphs>
  <Slides>11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11</vt:i4>
      </vt:variant>
    </vt:vector>
  </HeadingPairs>
  <TitlesOfParts>
    <vt:vector size="22" baseType="lpstr">
      <vt:lpstr>한컴바탕</vt:lpstr>
      <vt:lpstr>-윤고딕330</vt:lpstr>
      <vt:lpstr>맑은 고딕</vt:lpstr>
      <vt:lpstr>Arial</vt:lpstr>
      <vt:lpstr>Wingdings</vt:lpstr>
      <vt:lpstr>-윤고딕340</vt:lpstr>
      <vt:lpstr>HY견고딕</vt:lpstr>
      <vt:lpstr>HY헤드라인M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.</cp:lastModifiedBy>
  <cp:revision>480</cp:revision>
  <cp:lastPrinted>2021-05-18T05:21:14Z</cp:lastPrinted>
  <dcterms:created xsi:type="dcterms:W3CDTF">2015-01-08T13:06:47Z</dcterms:created>
  <dcterms:modified xsi:type="dcterms:W3CDTF">2024-05-20T00:33:45Z</dcterms:modified>
</cp:coreProperties>
</file>