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6027" r:id="rId1"/>
  </p:sldMasterIdLst>
  <p:notesMasterIdLst>
    <p:notesMasterId r:id="rId29"/>
  </p:notesMasterIdLst>
  <p:handoutMasterIdLst>
    <p:handoutMasterId r:id="rId30"/>
  </p:handoutMasterIdLst>
  <p:sldIdLst>
    <p:sldId id="274" r:id="rId2"/>
    <p:sldId id="464" r:id="rId3"/>
    <p:sldId id="466" r:id="rId4"/>
    <p:sldId id="465" r:id="rId5"/>
    <p:sldId id="472" r:id="rId6"/>
    <p:sldId id="473" r:id="rId7"/>
    <p:sldId id="474" r:id="rId8"/>
    <p:sldId id="475" r:id="rId9"/>
    <p:sldId id="476" r:id="rId10"/>
    <p:sldId id="477" r:id="rId11"/>
    <p:sldId id="478" r:id="rId12"/>
    <p:sldId id="479" r:id="rId13"/>
    <p:sldId id="480" r:id="rId14"/>
    <p:sldId id="481" r:id="rId15"/>
    <p:sldId id="482" r:id="rId16"/>
    <p:sldId id="483" r:id="rId17"/>
    <p:sldId id="484" r:id="rId18"/>
    <p:sldId id="485" r:id="rId19"/>
    <p:sldId id="486" r:id="rId20"/>
    <p:sldId id="467" r:id="rId21"/>
    <p:sldId id="487" r:id="rId22"/>
    <p:sldId id="488" r:id="rId23"/>
    <p:sldId id="468" r:id="rId24"/>
    <p:sldId id="469" r:id="rId25"/>
    <p:sldId id="470" r:id="rId26"/>
    <p:sldId id="471" r:id="rId27"/>
    <p:sldId id="435" r:id="rId28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32">
          <p15:clr>
            <a:srgbClr val="A4A3A4"/>
          </p15:clr>
        </p15:guide>
        <p15:guide id="2" orient="horz" pos="709">
          <p15:clr>
            <a:srgbClr val="A4A3A4"/>
          </p15:clr>
        </p15:guide>
        <p15:guide id="3" orient="horz" pos="1117">
          <p15:clr>
            <a:srgbClr val="A4A3A4"/>
          </p15:clr>
        </p15:guide>
        <p15:guide id="4" orient="horz" pos="4110">
          <p15:clr>
            <a:srgbClr val="A4A3A4"/>
          </p15:clr>
        </p15:guide>
        <p15:guide id="5" orient="horz" pos="799">
          <p15:clr>
            <a:srgbClr val="A4A3A4"/>
          </p15:clr>
        </p15:guide>
        <p15:guide id="6" orient="horz" pos="1207">
          <p15:clr>
            <a:srgbClr val="A4A3A4"/>
          </p15:clr>
        </p15:guide>
        <p15:guide id="7" orient="horz" pos="845">
          <p15:clr>
            <a:srgbClr val="A4A3A4"/>
          </p15:clr>
        </p15:guide>
        <p15:guide id="8" pos="340">
          <p15:clr>
            <a:srgbClr val="A4A3A4"/>
          </p15:clr>
        </p15:guide>
        <p15:guide id="9" pos="5193">
          <p15:clr>
            <a:srgbClr val="A4A3A4"/>
          </p15:clr>
        </p15:guide>
        <p15:guide id="10" pos="839">
          <p15:clr>
            <a:srgbClr val="A4A3A4"/>
          </p15:clr>
        </p15:guide>
        <p15:guide id="11" pos="1066">
          <p15:clr>
            <a:srgbClr val="A4A3A4"/>
          </p15:clr>
        </p15:guide>
        <p15:guide id="12" pos="2880">
          <p15:clr>
            <a:srgbClr val="A4A3A4"/>
          </p15:clr>
        </p15:guide>
        <p15:guide id="13" pos="5420">
          <p15:clr>
            <a:srgbClr val="A4A3A4"/>
          </p15:clr>
        </p15:guide>
        <p15:guide id="14" pos="4694">
          <p15:clr>
            <a:srgbClr val="A4A3A4"/>
          </p15:clr>
        </p15:guide>
        <p15:guide id="15" pos="65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9999FF"/>
    <a:srgbClr val="FDB200"/>
    <a:srgbClr val="12458B"/>
    <a:srgbClr val="00A5B8"/>
    <a:srgbClr val="0066FF"/>
    <a:srgbClr val="9933FF"/>
    <a:srgbClr val="6600FF"/>
    <a:srgbClr val="0000FF"/>
    <a:srgbClr val="99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D27102A9-8310-4765-A935-A1911B00CA55}" styleName="밝은 스타일 1 - 강조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96" autoAdjust="0"/>
    <p:restoredTop sz="78031" autoAdjust="0"/>
  </p:normalViewPr>
  <p:slideViewPr>
    <p:cSldViewPr>
      <p:cViewPr varScale="1">
        <p:scale>
          <a:sx n="116" d="100"/>
          <a:sy n="116" d="100"/>
        </p:scale>
        <p:origin x="1848" y="108"/>
      </p:cViewPr>
      <p:guideLst>
        <p:guide orient="horz" pos="2432"/>
        <p:guide orient="horz" pos="709"/>
        <p:guide orient="horz" pos="1117"/>
        <p:guide orient="horz" pos="4110"/>
        <p:guide orient="horz" pos="799"/>
        <p:guide orient="horz" pos="1207"/>
        <p:guide orient="horz" pos="845"/>
        <p:guide pos="340"/>
        <p:guide pos="5193"/>
        <p:guide pos="839"/>
        <p:guide pos="1066"/>
        <p:guide pos="2880"/>
        <p:guide pos="5420"/>
        <p:guide pos="4694"/>
        <p:guide pos="65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4" d="100"/>
          <a:sy n="74" d="100"/>
        </p:scale>
        <p:origin x="2682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2"/>
            <a:ext cx="2944549" cy="496253"/>
          </a:xfrm>
          <a:prstGeom prst="rect">
            <a:avLst/>
          </a:prstGeom>
        </p:spPr>
        <p:txBody>
          <a:bodyPr vert="horz" lIns="90361" tIns="45182" rIns="90361" bIns="4518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1541" y="2"/>
            <a:ext cx="2944548" cy="496253"/>
          </a:xfrm>
          <a:prstGeom prst="rect">
            <a:avLst/>
          </a:prstGeom>
        </p:spPr>
        <p:txBody>
          <a:bodyPr vert="horz" lIns="90361" tIns="45182" rIns="90361" bIns="4518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B319426D-9418-4E7D-883A-821CBB2D3D26}" type="datetimeFigureOut">
              <a:rPr lang="ko-KR" altLang="en-US"/>
              <a:pPr>
                <a:defRPr/>
              </a:pPr>
              <a:t>2022-07-28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3" y="9428801"/>
            <a:ext cx="2944549" cy="496252"/>
          </a:xfrm>
          <a:prstGeom prst="rect">
            <a:avLst/>
          </a:prstGeom>
        </p:spPr>
        <p:txBody>
          <a:bodyPr vert="horz" lIns="90361" tIns="45182" rIns="90361" bIns="4518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1541" y="9428801"/>
            <a:ext cx="2944548" cy="496252"/>
          </a:xfrm>
          <a:prstGeom prst="rect">
            <a:avLst/>
          </a:prstGeom>
        </p:spPr>
        <p:txBody>
          <a:bodyPr vert="horz" lIns="90361" tIns="45182" rIns="90361" bIns="4518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4A13536C-BBE8-469A-88C3-FAFB2142657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712052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2946135" cy="496253"/>
          </a:xfrm>
          <a:prstGeom prst="rect">
            <a:avLst/>
          </a:prstGeom>
        </p:spPr>
        <p:txBody>
          <a:bodyPr vert="horz" lIns="91294" tIns="45646" rIns="91294" bIns="45646" rtlCol="0"/>
          <a:lstStyle>
            <a:lvl1pPr algn="l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957" y="2"/>
            <a:ext cx="2946135" cy="496253"/>
          </a:xfrm>
          <a:prstGeom prst="rect">
            <a:avLst/>
          </a:prstGeom>
        </p:spPr>
        <p:txBody>
          <a:bodyPr vert="horz" lIns="91294" tIns="45646" rIns="91294" bIns="45646" rtlCol="0"/>
          <a:lstStyle>
            <a:lvl1pPr algn="r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9A2ECFCB-1AA4-4BAF-8F0F-53F0E8A2E65F}" type="datetimeFigureOut">
              <a:rPr lang="ko-KR" altLang="en-US"/>
              <a:pPr>
                <a:defRPr/>
              </a:pPr>
              <a:t>2022-07-28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0937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6" rIns="91294" bIns="45646" rtlCol="0" anchor="ctr"/>
          <a:lstStyle/>
          <a:p>
            <a:pPr lvl="0"/>
            <a:endParaRPr lang="ko-KR" altLang="en-US" noProof="0" smtClean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247" y="4715192"/>
            <a:ext cx="5437187" cy="4466274"/>
          </a:xfrm>
          <a:prstGeom prst="rect">
            <a:avLst/>
          </a:prstGeom>
        </p:spPr>
        <p:txBody>
          <a:bodyPr vert="horz" lIns="91294" tIns="45646" rIns="91294" bIns="45646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428801"/>
            <a:ext cx="2946135" cy="496252"/>
          </a:xfrm>
          <a:prstGeom prst="rect">
            <a:avLst/>
          </a:prstGeom>
        </p:spPr>
        <p:txBody>
          <a:bodyPr vert="horz" lIns="91294" tIns="45646" rIns="91294" bIns="45646" rtlCol="0" anchor="b"/>
          <a:lstStyle>
            <a:lvl1pPr algn="l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957" y="9428801"/>
            <a:ext cx="2946135" cy="496252"/>
          </a:xfrm>
          <a:prstGeom prst="rect">
            <a:avLst/>
          </a:prstGeom>
        </p:spPr>
        <p:txBody>
          <a:bodyPr vert="horz" lIns="91294" tIns="45646" rIns="91294" bIns="45646" rtlCol="0" anchor="b"/>
          <a:lstStyle>
            <a:lvl1pPr algn="r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D5DECCFA-514C-4E30-826A-48A21F3329D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766829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baseline="0" dirty="0" smtClean="0">
                <a:latin typeface="바탕" pitchFamily="18" charset="-127"/>
                <a:ea typeface="바탕" pitchFamily="18" charset="-127"/>
              </a:rPr>
              <a:t>□ 도시발전국장 </a:t>
            </a:r>
            <a:r>
              <a:rPr lang="ko-KR" altLang="en-US" b="1" baseline="0" dirty="0" err="1" smtClean="0">
                <a:latin typeface="바탕" pitchFamily="18" charset="-127"/>
                <a:ea typeface="바탕" pitchFamily="18" charset="-127"/>
              </a:rPr>
              <a:t>이종칠입니다</a:t>
            </a:r>
            <a:r>
              <a:rPr lang="en-US" altLang="ko-KR" b="1" baseline="0" dirty="0" smtClean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baseline="0" dirty="0" smtClean="0">
              <a:latin typeface="바탕" pitchFamily="18" charset="-127"/>
              <a:ea typeface="바탕" pitchFamily="18" charset="-127"/>
            </a:endParaRPr>
          </a:p>
          <a:p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 ○ </a:t>
            </a:r>
            <a:r>
              <a:rPr lang="en-US" altLang="ko-KR" baseline="0" dirty="0" smtClean="0">
                <a:latin typeface="바탕" pitchFamily="18" charset="-127"/>
                <a:ea typeface="바탕" pitchFamily="18" charset="-127"/>
              </a:rPr>
              <a:t>2022</a:t>
            </a:r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년도 </a:t>
            </a:r>
            <a:r>
              <a:rPr lang="ko-KR" altLang="en-US" baseline="0" dirty="0" err="1" smtClean="0">
                <a:latin typeface="바탕" pitchFamily="18" charset="-127"/>
                <a:ea typeface="바탕" pitchFamily="18" charset="-127"/>
              </a:rPr>
              <a:t>도시발전국</a:t>
            </a:r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 소관 업무계획을 보고 드리겠습니다</a:t>
            </a:r>
            <a:r>
              <a:rPr lang="en-US" altLang="ko-KR" baseline="0" dirty="0" smtClean="0">
                <a:latin typeface="바탕" pitchFamily="18" charset="-127"/>
                <a:ea typeface="바탕" pitchFamily="18" charset="-127"/>
              </a:rPr>
              <a:t>.</a:t>
            </a:r>
            <a:endParaRPr lang="ko-KR" altLang="en-US" dirty="0" smtClean="0">
              <a:latin typeface="바탕" pitchFamily="18" charset="-127"/>
              <a:ea typeface="바탕" pitchFamily="18" charset="-127"/>
            </a:endParaRPr>
          </a:p>
          <a:p>
            <a:endParaRPr lang="en-US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57888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□ </a:t>
            </a:r>
            <a:r>
              <a:rPr lang="ko-KR" altLang="en-US" sz="1200" b="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먼저</a:t>
            </a:r>
            <a:r>
              <a:rPr lang="en-US" altLang="ko-KR" sz="1200" b="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,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도시개발과 소관 </a:t>
            </a:r>
            <a:r>
              <a:rPr lang="en-US" altLang="ko-KR" sz="1200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‘2040 </a:t>
            </a:r>
            <a:r>
              <a:rPr lang="ko-KR" altLang="en-US" sz="1200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파주 도시기본계획 수립</a:t>
            </a:r>
            <a:r>
              <a:rPr lang="en-US" altLang="ko-KR" sz="1200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’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입니다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○ 운정 지역의 급격한 여건변화에 따른 잔여인구 부족과 </a:t>
            </a: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원활한 시책사업을 추진을 위해 </a:t>
            </a: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도시기본계획의 재검토가 필요하여 추진하는 사항으로</a:t>
            </a: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○ 주민이 참여하는  도시전략 수립을 통해</a:t>
            </a: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‘100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만도시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파주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’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의 기틀을 마련할 계획입니다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○ 총 사업비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13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억원으로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지난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3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월 용역을 착수하여</a:t>
            </a: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금년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9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월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시민계획단을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운영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,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지역별 특성을 반영하고</a:t>
            </a: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내년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6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월 경기도 승인신청 후 </a:t>
            </a: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 12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월까지 사업을 마무리할 예정입니다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</a:p>
          <a:p>
            <a:endParaRPr lang="ko-KR" altLang="en-US" sz="1200" dirty="0">
              <a:ea typeface="바탕체" panose="02030609000101010101" pitchFamily="17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932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□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다음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,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en-US" altLang="ko-KR" sz="1200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‘</a:t>
            </a:r>
            <a:r>
              <a:rPr lang="ko-KR" altLang="en-US" sz="1200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제</a:t>
            </a:r>
            <a:r>
              <a:rPr lang="en-US" altLang="ko-KR" sz="1200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3</a:t>
            </a:r>
            <a:r>
              <a:rPr lang="ko-KR" altLang="en-US" sz="1200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차 성장관리계획 수립</a:t>
            </a:r>
            <a:r>
              <a:rPr lang="en-US" altLang="ko-KR" sz="1200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’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입니다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○ 성장관리계획은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비시가화지역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중 개발압력이 높아 </a:t>
            </a: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난개발이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예상되는 지역에 대해 </a:t>
            </a: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계획적 개발을 유도하기 위한 제도로써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,</a:t>
            </a:r>
          </a:p>
          <a:p>
            <a:pPr>
              <a:lnSpc>
                <a:spcPct val="150000"/>
              </a:lnSpc>
            </a:pPr>
            <a:endParaRPr lang="en-US" altLang="ko-KR" sz="8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○「국토의 계획 및 이용에 관한 법률」이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21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년 개정됨에 따라 </a:t>
            </a: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계획관리지역 내 공장 및 제조업소 입지의 집적화를 유도하여</a:t>
            </a: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체계적 관리를 위한 성장관리계획을 수립할 계획입니다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8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○ 총 사업비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3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억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5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백만원으로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21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년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6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월에 용역 착수하였고</a:t>
            </a: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 22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년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10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월까지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주민 및 시의회 의견을 청취하여 </a:t>
            </a: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 11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월에 도시계획위원회 심의 개최 후 </a:t>
            </a: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금년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12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월까지 사업을 마무리할 예정입니다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  <a:endParaRPr lang="en-US" altLang="ko-KR" sz="1200" dirty="0">
              <a:latin typeface="바탕체" panose="02030609000101010101" pitchFamily="17" charset="-127"/>
              <a:ea typeface="바탕체" panose="02030609000101010101" pitchFamily="17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14811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□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다음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,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en-US" altLang="ko-KR" sz="1200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‘</a:t>
            </a:r>
            <a:r>
              <a:rPr lang="ko-KR" altLang="en-US" sz="1200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통일동산 지구단위계획 재정비</a:t>
            </a:r>
            <a:r>
              <a:rPr lang="en-US" altLang="ko-KR" sz="1200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’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입니다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○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관광특구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지정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,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장단콩웰빙마루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및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CJ ENM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스튜디오 조성 등 </a:t>
            </a: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 주변 개발 여건 변화를 반영한 </a:t>
            </a: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 통일동산지구 활성화 방안을 마련하고자 </a:t>
            </a: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 통일동산 지구단위계획 재정비 용역을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진행중입니다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○ 재정비 대상은 기반시설 및 개발완료지 일부를 제외한 </a:t>
            </a: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 약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41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만평이며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,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용역비는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9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천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9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백만원입니다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○ 올해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2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월 착수하여 관련부서 협의 및 주민의견청취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 도시계획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건축 공동위원회 심의를 거쳐 </a:t>
            </a: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 12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월 결정 고시할 계획입니다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  <a:endParaRPr lang="ko-KR" altLang="en-US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15389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atinLnBrk="0"/>
            <a:r>
              <a:rPr lang="ko-KR" altLang="en-US" sz="1200" b="1" dirty="0" smtClean="0">
                <a:latin typeface="바탕" pitchFamily="18" charset="-127"/>
                <a:ea typeface="바탕" pitchFamily="18" charset="-127"/>
              </a:rPr>
              <a:t>□ </a:t>
            </a:r>
            <a:r>
              <a:rPr lang="ko-KR" altLang="en-US" sz="1200" dirty="0" smtClean="0">
                <a:latin typeface="바탕" pitchFamily="18" charset="-127"/>
                <a:ea typeface="바탕" pitchFamily="18" charset="-127"/>
              </a:rPr>
              <a:t>다음은 도시재생과 소관</a:t>
            </a:r>
            <a:r>
              <a:rPr lang="en-US" altLang="ko-KR" sz="1200" dirty="0" smtClean="0">
                <a:latin typeface="바탕" pitchFamily="18" charset="-127"/>
                <a:ea typeface="바탕" pitchFamily="18" charset="-127"/>
              </a:rPr>
              <a:t>,  ‘</a:t>
            </a:r>
            <a:r>
              <a:rPr lang="ko-KR" altLang="en-US" sz="1200" b="1" dirty="0" err="1" smtClean="0">
                <a:latin typeface="바탕" pitchFamily="18" charset="-127"/>
                <a:ea typeface="바탕" pitchFamily="18" charset="-127"/>
              </a:rPr>
              <a:t>금촌</a:t>
            </a:r>
            <a:r>
              <a:rPr lang="ko-KR" altLang="en-US" sz="1200" b="1" dirty="0" smtClean="0">
                <a:latin typeface="바탕" pitchFamily="18" charset="-127"/>
                <a:ea typeface="바탕" pitchFamily="18" charset="-127"/>
              </a:rPr>
              <a:t> 도시재생 </a:t>
            </a:r>
            <a:r>
              <a:rPr lang="ko-KR" altLang="en-US" sz="1200" b="1" dirty="0" err="1" smtClean="0">
                <a:latin typeface="바탕" pitchFamily="18" charset="-127"/>
                <a:ea typeface="바탕" pitchFamily="18" charset="-127"/>
              </a:rPr>
              <a:t>뉴딜사업</a:t>
            </a:r>
            <a:r>
              <a:rPr lang="en-US" altLang="ko-KR" sz="1200" b="1" dirty="0" smtClean="0">
                <a:latin typeface="바탕" pitchFamily="18" charset="-127"/>
                <a:ea typeface="바탕" pitchFamily="18" charset="-127"/>
              </a:rPr>
              <a:t>’</a:t>
            </a:r>
            <a:r>
              <a:rPr lang="ko-KR" altLang="en-US" sz="1200" b="1" dirty="0" smtClean="0">
                <a:latin typeface="바탕" pitchFamily="18" charset="-127"/>
                <a:ea typeface="바탕" pitchFamily="18" charset="-127"/>
              </a:rPr>
              <a:t> </a:t>
            </a:r>
            <a:r>
              <a:rPr lang="ko-KR" altLang="en-US" sz="1200" dirty="0" smtClean="0">
                <a:latin typeface="바탕" pitchFamily="18" charset="-127"/>
                <a:ea typeface="바탕" pitchFamily="18" charset="-127"/>
              </a:rPr>
              <a:t>입니다</a:t>
            </a:r>
            <a:r>
              <a:rPr lang="en-US" altLang="ko-KR" sz="1200" dirty="0" smtClean="0">
                <a:latin typeface="바탕" pitchFamily="18" charset="-127"/>
                <a:ea typeface="바탕" pitchFamily="18" charset="-127"/>
              </a:rPr>
              <a:t>.</a:t>
            </a:r>
          </a:p>
          <a:p>
            <a:pPr latinLnBrk="0">
              <a:lnSpc>
                <a:spcPct val="150000"/>
              </a:lnSpc>
            </a:pPr>
            <a:endParaRPr lang="en-US" altLang="ko-KR" sz="1200" dirty="0" smtClean="0">
              <a:latin typeface="바탕" pitchFamily="18" charset="-127"/>
              <a:ea typeface="바탕" pitchFamily="18" charset="-127"/>
            </a:endParaRPr>
          </a:p>
          <a:p>
            <a:pPr latinLnBrk="0">
              <a:lnSpc>
                <a:spcPct val="150000"/>
              </a:lnSpc>
            </a:pP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○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금촌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도시재생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뉴딜사업은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22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년부터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25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년까지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4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년간        </a:t>
            </a: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 latinLnBrk="0">
              <a:lnSpc>
                <a:spcPct val="150000"/>
              </a:lnSpc>
            </a:pP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금촌전통시장 일원에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총사업비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150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억원을 투입하여</a:t>
            </a:r>
          </a:p>
          <a:p>
            <a:pPr latinLnBrk="0">
              <a:lnSpc>
                <a:spcPct val="150000"/>
              </a:lnSpc>
            </a:pP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거점시설조성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,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보행환경개선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,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주민역량강화 교육 등으로</a:t>
            </a: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 latinLnBrk="0">
              <a:lnSpc>
                <a:spcPct val="150000"/>
              </a:lnSpc>
            </a:pP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금촌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원도심 활성화를 추진할 예정입니다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  <a:endParaRPr lang="ko-KR" altLang="en-US" sz="1200" dirty="0">
              <a:latin typeface="바탕체" panose="02030609000101010101" pitchFamily="17" charset="-127"/>
              <a:ea typeface="바탕체" panose="02030609000101010101" pitchFamily="17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39475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□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다음</a:t>
            </a:r>
            <a:r>
              <a:rPr lang="en-US" altLang="ko-KR" sz="1200" dirty="0" smtClean="0">
                <a:latin typeface="바탕" pitchFamily="18" charset="-127"/>
                <a:ea typeface="바탕" pitchFamily="18" charset="-127"/>
              </a:rPr>
              <a:t>, </a:t>
            </a:r>
            <a:r>
              <a:rPr lang="en-US" altLang="ko-KR" sz="1200" b="1" dirty="0" smtClean="0">
                <a:latin typeface="바탕" pitchFamily="18" charset="-127"/>
                <a:ea typeface="바탕" pitchFamily="18" charset="-127"/>
              </a:rPr>
              <a:t>‘</a:t>
            </a:r>
            <a:r>
              <a:rPr lang="ko-KR" altLang="en-US" sz="1200" b="1" dirty="0" smtClean="0">
                <a:latin typeface="바탕" pitchFamily="18" charset="-127"/>
                <a:ea typeface="바탕" pitchFamily="18" charset="-127"/>
              </a:rPr>
              <a:t>금정</a:t>
            </a:r>
            <a:r>
              <a:rPr lang="en-US" altLang="ko-KR" sz="1200" b="1" dirty="0" smtClean="0">
                <a:latin typeface="바탕" pitchFamily="18" charset="-127"/>
                <a:ea typeface="바탕" pitchFamily="18" charset="-127"/>
              </a:rPr>
              <a:t> 22</a:t>
            </a:r>
            <a:r>
              <a:rPr lang="ko-KR" altLang="en-US" sz="1200" b="1" dirty="0" smtClean="0">
                <a:latin typeface="바탕" pitchFamily="18" charset="-127"/>
                <a:ea typeface="바탕" pitchFamily="18" charset="-127"/>
              </a:rPr>
              <a:t>길 </a:t>
            </a:r>
            <a:r>
              <a:rPr lang="ko-KR" altLang="en-US" sz="1200" b="1" dirty="0" err="1" smtClean="0">
                <a:latin typeface="바탕" pitchFamily="18" charset="-127"/>
                <a:ea typeface="바탕" pitchFamily="18" charset="-127"/>
              </a:rPr>
              <a:t>광장조성</a:t>
            </a:r>
            <a:r>
              <a:rPr lang="ko-KR" altLang="en-US" sz="1200" b="1" dirty="0" smtClean="0">
                <a:latin typeface="바탕" pitchFamily="18" charset="-127"/>
                <a:ea typeface="바탕" pitchFamily="18" charset="-127"/>
              </a:rPr>
              <a:t> 사업</a:t>
            </a:r>
            <a:r>
              <a:rPr lang="en-US" altLang="ko-KR" sz="1200" b="1" dirty="0" smtClean="0">
                <a:latin typeface="바탕" pitchFamily="18" charset="-127"/>
                <a:ea typeface="바탕" pitchFamily="18" charset="-127"/>
              </a:rPr>
              <a:t>’ </a:t>
            </a:r>
            <a:r>
              <a:rPr lang="ko-KR" altLang="en-US" sz="1200" dirty="0" smtClean="0">
                <a:latin typeface="바탕" pitchFamily="18" charset="-127"/>
                <a:ea typeface="바탕" pitchFamily="18" charset="-127"/>
              </a:rPr>
              <a:t>입니다</a:t>
            </a:r>
            <a:r>
              <a:rPr lang="en-US" altLang="ko-KR" sz="1200" dirty="0" smtClean="0">
                <a:latin typeface="바탕" pitchFamily="18" charset="-127"/>
                <a:ea typeface="바탕" pitchFamily="18" charset="-127"/>
              </a:rPr>
              <a:t>.</a:t>
            </a:r>
          </a:p>
          <a:p>
            <a:pPr latinLnBrk="0">
              <a:lnSpc>
                <a:spcPct val="150000"/>
              </a:lnSpc>
            </a:pP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○ 금정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22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길 </a:t>
            </a:r>
            <a:r>
              <a:rPr kumimoji="0" lang="ko-KR" altLang="en-US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광장조성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 사업은 </a:t>
            </a:r>
            <a:r>
              <a:rPr kumimoji="0" lang="ko-KR" altLang="en-US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금촌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 도시재생 </a:t>
            </a:r>
            <a:r>
              <a:rPr kumimoji="0" lang="ko-KR" altLang="en-US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뉴딜사업과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 연계하여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   </a:t>
            </a:r>
            <a:r>
              <a:rPr kumimoji="0" lang="ko-KR" altLang="en-US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총사업비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 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90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억원을 투입하여 </a:t>
            </a:r>
            <a:endParaRPr kumimoji="0" lang="en-US" altLang="ko-KR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바탕체" panose="02030609000101010101" pitchFamily="17" charset="-127"/>
              <a:ea typeface="바탕체" panose="02030609000101010101" pitchFamily="17" charset="-127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   </a:t>
            </a:r>
            <a:r>
              <a:rPr kumimoji="0" lang="ko-KR" altLang="en-US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주민쉼터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 등 다용도 광장을 조성하기 위한 사업으로</a:t>
            </a:r>
            <a:endParaRPr kumimoji="0" lang="en-US" altLang="ko-KR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바탕체" panose="02030609000101010101" pitchFamily="17" charset="-127"/>
              <a:ea typeface="바탕체" panose="02030609000101010101" pitchFamily="17" charset="-127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바탕체" panose="02030609000101010101" pitchFamily="17" charset="-127"/>
              <a:ea typeface="바탕체" panose="02030609000101010101" pitchFamily="17" charset="-127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○ 작년 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’21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년 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6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월부터 올해 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’22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년 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6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월까지 토지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, 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건물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(</a:t>
            </a:r>
            <a:r>
              <a:rPr kumimoji="0" lang="ko-KR" altLang="en-US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지장물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)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을 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72% 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매수 완료하였으나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,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  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  나머지 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28%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는 매매 동의가 어려울 것으로 판단되어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, 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토지 </a:t>
            </a:r>
            <a:r>
              <a:rPr kumimoji="0" lang="ko-KR" altLang="en-US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수용권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 확보가 필요에 따라 도시계획시설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(</a:t>
            </a:r>
            <a:r>
              <a:rPr kumimoji="0" lang="ko-KR" altLang="en-US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근린광장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)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 결정으로 사업계획 변경을 검토하고 있습니다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.</a:t>
            </a:r>
            <a:endParaRPr kumimoji="0" lang="ko-KR" alt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바탕체" panose="02030609000101010101" pitchFamily="17" charset="-127"/>
              <a:ea typeface="바탕체" panose="02030609000101010101" pitchFamily="17" charset="-127"/>
              <a:cs typeface="+mn-cs"/>
            </a:endParaRPr>
          </a:p>
          <a:p>
            <a:endParaRPr lang="ko-KR" altLang="en-US" sz="12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DECCFA-514C-4E30-826A-48A21F3329DF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5995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□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다음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,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ko-KR" altLang="en-US" sz="1200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‘법원 </a:t>
            </a:r>
            <a:r>
              <a:rPr lang="ko-KR" altLang="en-US" sz="1200" b="1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대능</a:t>
            </a:r>
            <a:r>
              <a:rPr lang="ko-KR" altLang="en-US" sz="1200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∙파주 연풍 </a:t>
            </a:r>
            <a:r>
              <a:rPr lang="ko-KR" altLang="en-US" sz="1200" b="1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새뜰마을</a:t>
            </a:r>
            <a:r>
              <a:rPr lang="ko-KR" altLang="en-US" sz="1200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’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입니다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ko-KR" altLang="en-US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200" dirty="0" smtClean="0">
                <a:latin typeface="바탕" pitchFamily="18" charset="-127"/>
                <a:ea typeface="바탕" pitchFamily="18" charset="-127"/>
              </a:rPr>
              <a:t>○  </a:t>
            </a:r>
            <a:r>
              <a:rPr lang="ko-KR" altLang="en-US" sz="1200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법원 새뜰마을사업은</a:t>
            </a: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19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년부터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22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년까지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대능리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,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법원리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일원에</a:t>
            </a:r>
          </a:p>
          <a:p>
            <a:pPr>
              <a:lnSpc>
                <a:spcPct val="150000"/>
              </a:lnSpc>
            </a:pP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총사업비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46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억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6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천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3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백만원으로 추진되는 사업으로</a:t>
            </a: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22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년에는 주민커뮤니티센터 준공과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공폐가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철거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,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주민쉼터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조성 등이 추진될 예정입니다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ko-KR" altLang="en-US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200" dirty="0" smtClean="0">
                <a:latin typeface="바탕" pitchFamily="18" charset="-127"/>
                <a:ea typeface="바탕" pitchFamily="18" charset="-127"/>
              </a:rPr>
              <a:t>○ </a:t>
            </a:r>
            <a:r>
              <a:rPr lang="ko-KR" altLang="en-US" sz="1200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연풍 새뜰마을사업은 </a:t>
            </a:r>
            <a:endParaRPr lang="en-US" altLang="ko-KR" sz="1200" b="1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20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년부터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23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년까지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연풍리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일원에</a:t>
            </a:r>
          </a:p>
          <a:p>
            <a:pPr>
              <a:lnSpc>
                <a:spcPct val="150000"/>
              </a:lnSpc>
            </a:pP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총사업비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37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억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3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천만원으로 추진되는 사업으로</a:t>
            </a: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22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년에는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생활위생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인프라 개선을 위해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공폐가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철거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,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쉼터 조성 등이 추진될 계획입니다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. </a:t>
            </a:r>
            <a:endParaRPr lang="ko-KR" altLang="en-US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DECCFA-514C-4E30-826A-48A21F3329DF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601269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□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다음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,</a:t>
            </a:r>
            <a:r>
              <a:rPr lang="en-US" altLang="ko-KR" sz="1200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”EBS</a:t>
            </a:r>
            <a:r>
              <a:rPr lang="ko-KR" altLang="en-US" sz="1200" b="1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연풍길</a:t>
            </a:r>
            <a:r>
              <a:rPr lang="en-US" altLang="ko-KR" sz="1200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,</a:t>
            </a:r>
            <a:r>
              <a:rPr lang="ko-KR" altLang="en-US" sz="1200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ko-KR" altLang="en-US" sz="1200" b="1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술이홀로</a:t>
            </a:r>
            <a:r>
              <a:rPr lang="ko-KR" altLang="en-US" sz="1200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가로환경 개선사업</a:t>
            </a:r>
            <a:r>
              <a:rPr lang="en-US" altLang="ko-KR" sz="1200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”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입니다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ko-KR" altLang="en-US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○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파주읍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연풍리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일원에 총 사업비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123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억원을 투입하여</a:t>
            </a: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 17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년부터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22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년까지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6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년간 진행되는 사업으로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,</a:t>
            </a:r>
          </a:p>
          <a:p>
            <a:pPr>
              <a:lnSpc>
                <a:spcPct val="150000"/>
              </a:lnSpc>
            </a:pPr>
            <a:endParaRPr lang="ko-KR" altLang="en-US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○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7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월 초에는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EBS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연풍길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추가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거점시설인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다목적체험공간 조성을 완료하였으며</a:t>
            </a: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200" baseline="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 아울러</a:t>
            </a:r>
            <a:r>
              <a:rPr lang="en-US" altLang="ko-KR" sz="1200" baseline="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,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소광장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조성과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술이홀로길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일원의 입면환경개선 및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도로개선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,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보도확장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등 가로환경개선을 추진할 예정입니다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DECCFA-514C-4E30-826A-48A21F3329DF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496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□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다음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, ‘</a:t>
            </a:r>
            <a:r>
              <a:rPr lang="ko-KR" altLang="en-US" sz="1200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도시재생지원센터 역할 강화</a:t>
            </a:r>
            <a:r>
              <a:rPr lang="en-US" altLang="ko-KR" sz="1200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’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입니다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○ 도시재생지원센터의 중간 조직으로서의 역할 강화를 통해</a:t>
            </a: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민관 협력 네트워크 구성과 사업 추진을 지원하고</a:t>
            </a: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도시재생 역량 증진과 전문가 양성을 지원하여</a:t>
            </a: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22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년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파주형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도시재생 사업을 적극 추진할 계획입니다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DECCFA-514C-4E30-826A-48A21F3329DF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648141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□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다음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,</a:t>
            </a:r>
            <a:r>
              <a:rPr lang="en-US" altLang="ko-KR" sz="1200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‘</a:t>
            </a:r>
            <a:r>
              <a:rPr lang="ko-KR" altLang="en-US" sz="1200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도시재생 </a:t>
            </a:r>
            <a:r>
              <a:rPr lang="ko-KR" altLang="en-US" sz="1200" b="1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예비사업</a:t>
            </a:r>
            <a:r>
              <a:rPr lang="ko-KR" altLang="en-US" sz="1200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추진</a:t>
            </a:r>
            <a:r>
              <a:rPr lang="en-US" altLang="ko-KR" sz="1200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’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입니다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○ 도시재생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예비사업은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도시재생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뉴딜사업의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전단계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사업으로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주민공동체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역량 강화 및</a:t>
            </a: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지역 활성화 기반을 구축하게 됩니다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○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문산읍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문산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1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리 일원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2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억원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법원읍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대능리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일원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3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억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3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천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6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백만원으로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거점조성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,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역량강화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,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집수리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,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골목 및 상권 재생 등의</a:t>
            </a: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사업을 추진할 예정입니다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DECCFA-514C-4E30-826A-48A21F3329DF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2675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□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다음</a:t>
            </a:r>
            <a:r>
              <a:rPr lang="en-US" altLang="ko-KR" sz="1200" dirty="0" smtClean="0">
                <a:latin typeface="바탕" pitchFamily="18" charset="-127"/>
                <a:ea typeface="바탕" pitchFamily="18" charset="-127"/>
              </a:rPr>
              <a:t>,</a:t>
            </a:r>
            <a:r>
              <a:rPr lang="en-US" altLang="ko-KR" sz="1200" b="1" dirty="0" smtClean="0">
                <a:latin typeface="바탕" pitchFamily="18" charset="-127"/>
                <a:ea typeface="바탕" pitchFamily="18" charset="-127"/>
              </a:rPr>
              <a:t> ‘</a:t>
            </a:r>
            <a:r>
              <a:rPr lang="ko-KR" altLang="en-US" sz="1200" b="1" dirty="0" smtClean="0">
                <a:latin typeface="바탕" pitchFamily="18" charset="-127"/>
                <a:ea typeface="바탕" pitchFamily="18" charset="-127"/>
              </a:rPr>
              <a:t>살고 싶은 파주를 만드는 </a:t>
            </a:r>
            <a:r>
              <a:rPr lang="ko-KR" altLang="en-US" sz="1200" b="1" dirty="0" err="1" smtClean="0">
                <a:latin typeface="바탕" pitchFamily="18" charset="-127"/>
                <a:ea typeface="바탕" pitchFamily="18" charset="-127"/>
              </a:rPr>
              <a:t>파주형</a:t>
            </a:r>
            <a:r>
              <a:rPr lang="ko-KR" altLang="en-US" sz="1200" b="1" dirty="0" smtClean="0">
                <a:latin typeface="바탕" pitchFamily="18" charset="-127"/>
                <a:ea typeface="바탕" pitchFamily="18" charset="-127"/>
              </a:rPr>
              <a:t> </a:t>
            </a:r>
            <a:r>
              <a:rPr lang="ko-KR" altLang="en-US" sz="1200" b="1" dirty="0" err="1" smtClean="0">
                <a:latin typeface="바탕" pitchFamily="18" charset="-127"/>
                <a:ea typeface="바탕" pitchFamily="18" charset="-127"/>
              </a:rPr>
              <a:t>마을살리기</a:t>
            </a:r>
            <a:r>
              <a:rPr lang="en-US" altLang="ko-KR" sz="1200" b="1" dirty="0" smtClean="0">
                <a:latin typeface="바탕" pitchFamily="18" charset="-127"/>
                <a:ea typeface="바탕" pitchFamily="18" charset="-127"/>
              </a:rPr>
              <a:t>’</a:t>
            </a:r>
            <a:r>
              <a:rPr lang="en-US" altLang="ko-KR" sz="1200" dirty="0" smtClean="0">
                <a:latin typeface="바탕" pitchFamily="18" charset="-127"/>
                <a:ea typeface="바탕" pitchFamily="18" charset="-127"/>
              </a:rPr>
              <a:t> </a:t>
            </a:r>
            <a:r>
              <a:rPr lang="ko-KR" altLang="en-US" sz="1200" dirty="0" smtClean="0">
                <a:latin typeface="바탕" pitchFamily="18" charset="-127"/>
                <a:ea typeface="바탕" pitchFamily="18" charset="-127"/>
              </a:rPr>
              <a:t>입니다</a:t>
            </a:r>
            <a:r>
              <a:rPr lang="en-US" altLang="ko-KR" sz="1200" dirty="0" smtClean="0">
                <a:latin typeface="바탕" pitchFamily="18" charset="-127"/>
                <a:ea typeface="바탕" pitchFamily="18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1200" dirty="0" smtClean="0">
              <a:latin typeface="바탕" pitchFamily="18" charset="-127"/>
              <a:ea typeface="바탕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○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22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년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파주형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마을살리기의 성공적인 정착과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특화마을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조성을 위해 </a:t>
            </a: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예산을 확대하여 전년 대비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5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억원을 증액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,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총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8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억원을 편성하였습니다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○</a:t>
            </a:r>
            <a:r>
              <a:rPr lang="ko-KR" altLang="en-US" sz="1200" baseline="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기존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5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개 유형에서 청년을 지원할 수 있는 유형을 새롭게 추가하여</a:t>
            </a: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공모사업의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대상을 확대하고 다채로운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마을사업을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발굴하여 지원하고 있습니다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</a:p>
          <a:p>
            <a:endParaRPr lang="ko-KR" altLang="en-US" sz="1600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DECCFA-514C-4E30-826A-48A21F3329DF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85285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b="1" dirty="0">
                <a:latin typeface="바탕체" panose="02030609000101010101" pitchFamily="17" charset="-127"/>
                <a:ea typeface="바탕체" panose="02030609000101010101" pitchFamily="17" charset="-127"/>
              </a:rPr>
              <a:t>□ 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다음</a:t>
            </a:r>
            <a:r>
              <a:rPr lang="en-US" altLang="ko-KR" dirty="0" smtClean="0">
                <a:latin typeface="바탕" pitchFamily="18" charset="-127"/>
                <a:ea typeface="바탕" pitchFamily="18" charset="-127"/>
              </a:rPr>
              <a:t>, 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‘</a:t>
            </a:r>
            <a:r>
              <a:rPr lang="ko-KR" altLang="en-US" b="1" dirty="0">
                <a:latin typeface="바탕" pitchFamily="18" charset="-127"/>
                <a:ea typeface="바탕" pitchFamily="18" charset="-127"/>
              </a:rPr>
              <a:t>특수상황지역 개발사업 </a:t>
            </a:r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추진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’ </a:t>
            </a:r>
            <a:r>
              <a:rPr lang="ko-KR" altLang="en-US" dirty="0">
                <a:latin typeface="바탕" pitchFamily="18" charset="-127"/>
                <a:ea typeface="바탕" pitchFamily="18" charset="-127"/>
              </a:rPr>
              <a:t>입니다</a:t>
            </a:r>
            <a:r>
              <a:rPr lang="en-US" altLang="ko-KR" dirty="0">
                <a:latin typeface="바탕" pitchFamily="18" charset="-127"/>
                <a:ea typeface="바탕" pitchFamily="18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dirty="0">
              <a:latin typeface="바탕" pitchFamily="18" charset="-127"/>
              <a:ea typeface="바탕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 ○ 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현재 추진중인 특수상황지역 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개발사업은 </a:t>
            </a:r>
            <a:r>
              <a:rPr lang="ko-KR" altLang="en-US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용주골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ko-KR" altLang="en-US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창조문화벨리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프로젝트 등 </a:t>
            </a: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6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건의 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사업을 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추진중에 있으며</a:t>
            </a:r>
            <a:endParaRPr lang="en-US" altLang="ko-KR" dirty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     2023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년 신규사업으로 </a:t>
            </a:r>
            <a:r>
              <a:rPr lang="ko-KR" altLang="en-US" dirty="0" err="1">
                <a:latin typeface="바탕체" panose="02030609000101010101" pitchFamily="17" charset="-127"/>
                <a:ea typeface="바탕체" panose="02030609000101010101" pitchFamily="17" charset="-127"/>
              </a:rPr>
              <a:t>애룡호수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ko-KR" altLang="en-US" dirty="0" err="1">
                <a:latin typeface="바탕체" panose="02030609000101010101" pitchFamily="17" charset="-127"/>
                <a:ea typeface="바탕체" panose="02030609000101010101" pitchFamily="17" charset="-127"/>
              </a:rPr>
              <a:t>힐링명소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조성사업</a:t>
            </a:r>
            <a:r>
              <a:rPr lang="en-US" altLang="ko-KR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등 </a:t>
            </a: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6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건의 </a:t>
            </a:r>
            <a:r>
              <a:rPr lang="ko-KR" altLang="en-US" dirty="0" err="1">
                <a:latin typeface="바탕체" panose="02030609000101010101" pitchFamily="17" charset="-127"/>
                <a:ea typeface="바탕체" panose="02030609000101010101" pitchFamily="17" charset="-127"/>
              </a:rPr>
              <a:t>내역사업과</a:t>
            </a:r>
            <a:endParaRPr lang="en-US" altLang="ko-KR" dirty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     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특성화 마을 사업인 </a:t>
            </a:r>
            <a:r>
              <a:rPr lang="en-US" altLang="ko-KR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“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파주 </a:t>
            </a:r>
            <a:r>
              <a:rPr lang="ko-KR" altLang="en-US" dirty="0" err="1">
                <a:latin typeface="바탕체" panose="02030609000101010101" pitchFamily="17" charset="-127"/>
                <a:ea typeface="바탕체" panose="02030609000101010101" pitchFamily="17" charset="-127"/>
              </a:rPr>
              <a:t>밤고지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평화생태마을</a:t>
            </a:r>
            <a:r>
              <a:rPr lang="en-US" altLang="ko-KR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”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조성사업을 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신청하여 공모를 </a:t>
            </a:r>
            <a:r>
              <a:rPr lang="ko-KR" altLang="en-US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추진중이며</a:t>
            </a:r>
            <a:r>
              <a:rPr lang="en-US" altLang="ko-KR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,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en-US" altLang="ko-KR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8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월 중 결과 발표 예정입니다</a:t>
            </a:r>
            <a:r>
              <a:rPr lang="en-US" altLang="ko-KR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  <a:endParaRPr lang="ko-KR" altLang="en-US" sz="1600" dirty="0">
              <a:latin typeface="바탕체" panose="02030609000101010101" pitchFamily="17" charset="-127"/>
              <a:ea typeface="바탕체" panose="02030609000101010101" pitchFamily="17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5589">
              <a:defRPr/>
            </a:pPr>
            <a:fld id="{D5DECCFA-514C-4E30-826A-48A21F3329DF}" type="slidenum">
              <a:rPr lang="ko-KR" altLang="en-US">
                <a:solidFill>
                  <a:prstClr val="black"/>
                </a:solidFill>
              </a:rPr>
              <a:pPr defTabSz="915589">
                <a:defRPr/>
              </a:pPr>
              <a:t>12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10062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b="1" dirty="0">
                <a:latin typeface="바탕체" panose="02030609000101010101" pitchFamily="17" charset="-127"/>
                <a:ea typeface="바탕체" panose="02030609000101010101" pitchFamily="17" charset="-127"/>
              </a:rPr>
              <a:t>□ </a:t>
            </a:r>
            <a:r>
              <a:rPr lang="ko-KR" altLang="en-US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다음</a:t>
            </a:r>
            <a:r>
              <a:rPr lang="en-US" altLang="ko-KR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, </a:t>
            </a:r>
            <a:r>
              <a:rPr lang="en-US" altLang="ko-KR" b="1" dirty="0">
                <a:latin typeface="바탕체" panose="02030609000101010101" pitchFamily="17" charset="-127"/>
                <a:ea typeface="바탕체" panose="02030609000101010101" pitchFamily="17" charset="-127"/>
              </a:rPr>
              <a:t>‘</a:t>
            </a:r>
            <a:r>
              <a:rPr lang="ko-KR" altLang="en-US" b="1" dirty="0" err="1">
                <a:latin typeface="바탕체" panose="02030609000101010101" pitchFamily="17" charset="-127"/>
                <a:ea typeface="바탕체" panose="02030609000101010101" pitchFamily="17" charset="-127"/>
              </a:rPr>
              <a:t>애룡호수</a:t>
            </a:r>
            <a:r>
              <a:rPr lang="ko-KR" altLang="en-US" b="1" dirty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ko-KR" altLang="en-US" b="1" dirty="0" err="1">
                <a:latin typeface="바탕체" panose="02030609000101010101" pitchFamily="17" charset="-127"/>
                <a:ea typeface="바탕체" panose="02030609000101010101" pitchFamily="17" charset="-127"/>
              </a:rPr>
              <a:t>힐링명소</a:t>
            </a:r>
            <a:r>
              <a:rPr lang="ko-KR" altLang="en-US" b="1" dirty="0">
                <a:latin typeface="바탕체" panose="02030609000101010101" pitchFamily="17" charset="-127"/>
                <a:ea typeface="바탕체" panose="02030609000101010101" pitchFamily="17" charset="-127"/>
              </a:rPr>
              <a:t> 조성사업</a:t>
            </a:r>
            <a:r>
              <a:rPr lang="en-US" altLang="ko-KR" b="1" dirty="0">
                <a:latin typeface="바탕체" panose="02030609000101010101" pitchFamily="17" charset="-127"/>
                <a:ea typeface="바탕체" panose="02030609000101010101" pitchFamily="17" charset="-127"/>
              </a:rPr>
              <a:t>’ </a:t>
            </a:r>
            <a:r>
              <a:rPr lang="ko-KR" altLang="en-US" b="1" dirty="0">
                <a:latin typeface="바탕체" panose="02030609000101010101" pitchFamily="17" charset="-127"/>
                <a:ea typeface="바탕체" panose="02030609000101010101" pitchFamily="17" charset="-127"/>
              </a:rPr>
              <a:t>입니다</a:t>
            </a:r>
            <a:r>
              <a:rPr lang="en-US" altLang="ko-KR" b="1" dirty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dirty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○ </a:t>
            </a:r>
            <a:r>
              <a:rPr lang="ko-KR" altLang="en-US" dirty="0" err="1">
                <a:latin typeface="바탕체" panose="02030609000101010101" pitchFamily="17" charset="-127"/>
                <a:ea typeface="바탕체" panose="02030609000101010101" pitchFamily="17" charset="-127"/>
              </a:rPr>
              <a:t>애룡호수가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 가지고 있는 청정 자연환경을 기반으로 </a:t>
            </a:r>
            <a:endParaRPr lang="en-US" altLang="ko-KR" dirty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   </a:t>
            </a:r>
            <a:r>
              <a:rPr lang="ko-KR" altLang="en-US" dirty="0" err="1">
                <a:latin typeface="바탕체" panose="02030609000101010101" pitchFamily="17" charset="-127"/>
                <a:ea typeface="바탕체" panose="02030609000101010101" pitchFamily="17" charset="-127"/>
              </a:rPr>
              <a:t>힐링명상공간을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조성하여 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관광자원화 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하는 지역특색사업으로 </a:t>
            </a:r>
            <a:endParaRPr lang="en-US" altLang="ko-KR" dirty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   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주변지역이 추진하고 있는 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도시재생사업의 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효과를 극대화하고 </a:t>
            </a:r>
            <a:endParaRPr lang="en-US" altLang="ko-KR" dirty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   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주민의 삶의 질 향상과 소득증대에 기여하는 사업입니다</a:t>
            </a: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dirty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○ 아울러</a:t>
            </a: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, 3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월부터 </a:t>
            </a:r>
            <a:r>
              <a:rPr lang="ko-KR" altLang="en-US" dirty="0" err="1">
                <a:latin typeface="바탕체" panose="02030609000101010101" pitchFamily="17" charset="-127"/>
                <a:ea typeface="바탕체" panose="02030609000101010101" pitchFamily="17" charset="-127"/>
              </a:rPr>
              <a:t>애룡호수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ko-KR" altLang="en-US" dirty="0" err="1">
                <a:latin typeface="바탕체" panose="02030609000101010101" pitchFamily="17" charset="-127"/>
                <a:ea typeface="바탕체" panose="02030609000101010101" pitchFamily="17" charset="-127"/>
              </a:rPr>
              <a:t>힐링명소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 조성사업 기본 및 실시설계용역을 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진행하고 있으며</a:t>
            </a:r>
            <a:endParaRPr lang="en-US" altLang="ko-KR" dirty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    </a:t>
            </a:r>
            <a:r>
              <a:rPr lang="en-US" altLang="ko-KR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2023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년 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특수상황지역 공모사업에 선정될 수 있도록 하겠습니다</a:t>
            </a:r>
            <a:r>
              <a:rPr lang="en-US" altLang="ko-KR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  <a:endParaRPr lang="en-US" altLang="ko-KR" dirty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    </a:t>
            </a:r>
            <a:endParaRPr lang="ko-KR" altLang="en-US" sz="1600" dirty="0">
              <a:latin typeface="바탕체" panose="02030609000101010101" pitchFamily="17" charset="-127"/>
              <a:ea typeface="바탕체" panose="02030609000101010101" pitchFamily="17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5589">
              <a:defRPr/>
            </a:pPr>
            <a:fld id="{D5DECCFA-514C-4E30-826A-48A21F3329DF}" type="slidenum">
              <a:rPr lang="ko-KR" altLang="en-US">
                <a:solidFill>
                  <a:prstClr val="black"/>
                </a:solidFill>
              </a:rPr>
              <a:pPr defTabSz="915589">
                <a:defRPr/>
              </a:pPr>
              <a:t>13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66639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b="1" dirty="0">
                <a:latin typeface="바탕체" panose="02030609000101010101" pitchFamily="17" charset="-127"/>
                <a:ea typeface="바탕체" panose="02030609000101010101" pitchFamily="17" charset="-127"/>
              </a:rPr>
              <a:t>□ 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다음</a:t>
            </a:r>
            <a:r>
              <a:rPr lang="en-US" altLang="ko-KR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, </a:t>
            </a:r>
            <a:r>
              <a:rPr lang="ko-KR" altLang="en-US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‘</a:t>
            </a:r>
            <a:r>
              <a:rPr lang="ko-KR" altLang="en-US" b="1" dirty="0">
                <a:latin typeface="바탕체" panose="02030609000101010101" pitchFamily="17" charset="-127"/>
                <a:ea typeface="바탕체" panose="02030609000101010101" pitchFamily="17" charset="-127"/>
              </a:rPr>
              <a:t>이등병 마을 편지길 조성</a:t>
            </a:r>
            <a:r>
              <a:rPr lang="ko-KR" altLang="en-US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’ </a:t>
            </a:r>
            <a:r>
              <a:rPr lang="ko-KR" altLang="en-US" b="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사업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입니다</a:t>
            </a: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800" dirty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latin typeface="바탕" pitchFamily="18" charset="-127"/>
                <a:ea typeface="바탕" pitchFamily="18" charset="-127"/>
              </a:rPr>
              <a:t> ○ </a:t>
            </a: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20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년부터 </a:t>
            </a: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22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년까지 </a:t>
            </a: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3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년간 진행되는 사업으로</a:t>
            </a: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,</a:t>
            </a:r>
            <a:endParaRPr lang="ko-KR" altLang="en-US" dirty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   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ko-KR" altLang="en-US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총사업비는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40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억 </a:t>
            </a: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7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천 </a:t>
            </a: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3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백만원입니다</a:t>
            </a: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ko-KR" altLang="en-US" sz="800" dirty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latin typeface="바탕" pitchFamily="18" charset="-127"/>
                <a:ea typeface="바탕" pitchFamily="18" charset="-127"/>
              </a:rPr>
              <a:t> ○ 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이등병 스토리하우스는 </a:t>
            </a: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6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월 </a:t>
            </a:r>
            <a:r>
              <a:rPr lang="en-US" altLang="ko-KR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22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일 준공검사를 완료하였으며 </a:t>
            </a:r>
            <a:endParaRPr lang="ko-KR" altLang="en-US" dirty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   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현재 마을환경정비공사와 주민커뮤니티센터 </a:t>
            </a:r>
            <a:r>
              <a:rPr lang="ko-KR" altLang="en-US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리모델링을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ko-KR" altLang="en-US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추진중에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있으며 </a:t>
            </a:r>
            <a:endParaRPr lang="en-US" altLang="ko-KR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사업기간 내 마무리</a:t>
            </a:r>
            <a:r>
              <a:rPr lang="ko-KR" altLang="en-US" baseline="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될 수 있도록 하겠습니다</a:t>
            </a:r>
            <a:r>
              <a:rPr lang="en-US" altLang="ko-KR" baseline="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  <a:endParaRPr lang="en-US" altLang="ko-KR" dirty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   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5589">
              <a:defRPr/>
            </a:pPr>
            <a:fld id="{D5DECCFA-514C-4E30-826A-48A21F3329DF}" type="slidenum">
              <a:rPr lang="ko-KR" altLang="en-US">
                <a:solidFill>
                  <a:prstClr val="black"/>
                </a:solidFill>
              </a:rPr>
              <a:pPr defTabSz="915589">
                <a:defRPr/>
              </a:pPr>
              <a:t>14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8262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15589">
              <a:lnSpc>
                <a:spcPct val="150000"/>
              </a:lnSpc>
              <a:defRPr/>
            </a:pPr>
            <a:r>
              <a:rPr lang="ko-KR" altLang="en-US" b="1" dirty="0">
                <a:latin typeface="바탕체" panose="02030609000101010101" pitchFamily="17" charset="-127"/>
                <a:ea typeface="바탕체" panose="02030609000101010101" pitchFamily="17" charset="-127"/>
              </a:rPr>
              <a:t>□ 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다음</a:t>
            </a:r>
            <a:r>
              <a:rPr lang="en-US" altLang="ko-KR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, </a:t>
            </a:r>
            <a:r>
              <a:rPr lang="ko-KR" altLang="en-US" b="1" dirty="0">
                <a:latin typeface="바탕체" panose="02030609000101010101" pitchFamily="17" charset="-127"/>
                <a:ea typeface="바탕체" panose="02030609000101010101" pitchFamily="17" charset="-127"/>
              </a:rPr>
              <a:t>‘</a:t>
            </a:r>
            <a:r>
              <a:rPr lang="ko-KR" altLang="en-US" b="1" dirty="0" err="1">
                <a:latin typeface="바탕체" panose="02030609000101010101" pitchFamily="17" charset="-127"/>
                <a:ea typeface="바탕체" panose="02030609000101010101" pitchFamily="17" charset="-127"/>
              </a:rPr>
              <a:t>파주형</a:t>
            </a:r>
            <a:r>
              <a:rPr lang="ko-KR" altLang="en-US" b="1" dirty="0">
                <a:latin typeface="바탕체" panose="02030609000101010101" pitchFamily="17" charset="-127"/>
                <a:ea typeface="바탕체" panose="02030609000101010101" pitchFamily="17" charset="-127"/>
              </a:rPr>
              <a:t> 행복마을관리소 </a:t>
            </a:r>
            <a:r>
              <a:rPr lang="ko-KR" altLang="en-US" b="1" dirty="0" err="1">
                <a:latin typeface="바탕체" panose="02030609000101010101" pitchFamily="17" charset="-127"/>
                <a:ea typeface="바탕체" panose="02030609000101010101" pitchFamily="17" charset="-127"/>
              </a:rPr>
              <a:t>확대운영’</a:t>
            </a:r>
            <a:r>
              <a:rPr lang="ko-KR" altLang="en-US" dirty="0" err="1">
                <a:latin typeface="바탕체" panose="02030609000101010101" pitchFamily="17" charset="-127"/>
                <a:ea typeface="바탕체" panose="02030609000101010101" pitchFamily="17" charset="-127"/>
              </a:rPr>
              <a:t>입니다</a:t>
            </a: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dirty="0">
                <a:latin typeface="바탕" pitchFamily="18" charset="-127"/>
                <a:ea typeface="바탕" pitchFamily="18" charset="-127"/>
              </a:rPr>
              <a:t> ○  </a:t>
            </a:r>
            <a:r>
              <a:rPr lang="ko-KR" altLang="en-US" dirty="0" err="1">
                <a:latin typeface="바탕체" panose="02030609000101010101" pitchFamily="17" charset="-127"/>
                <a:ea typeface="바탕체" panose="02030609000101010101" pitchFamily="17" charset="-127"/>
              </a:rPr>
              <a:t>파주형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 행복마을관리소는 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원도심 등 주거취약지역 </a:t>
            </a:r>
            <a:r>
              <a:rPr lang="ko-KR" altLang="en-US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복지수요가</a:t>
            </a:r>
            <a:endParaRPr lang="en-US" altLang="ko-KR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많은 지역에 생활밀착형 공공서비스를 제공하는 사업으로</a:t>
            </a:r>
            <a:endParaRPr lang="en-US" altLang="ko-KR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현재 </a:t>
            </a:r>
            <a:r>
              <a:rPr lang="ko-KR" altLang="en-US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문산읍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ko-KR" altLang="en-US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선유리행복마을관리소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등 </a:t>
            </a:r>
            <a:r>
              <a:rPr lang="en-US" altLang="ko-KR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11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개소를 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운영 중입니다</a:t>
            </a: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dirty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latin typeface="바탕" pitchFamily="18" charset="-127"/>
                <a:ea typeface="바탕" pitchFamily="18" charset="-127"/>
              </a:rPr>
              <a:t> ○ 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파주시는 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전 </a:t>
            </a:r>
            <a:r>
              <a:rPr lang="ko-KR" altLang="en-US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읍면동에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1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개소 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설치 운영을 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목표로 추진중이며 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미운영지역에</a:t>
            </a:r>
            <a:endParaRPr lang="en-US" altLang="ko-KR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대하여는 경기도와 유기적인 협조를 통해 확대해 나가도록 하겠습니다</a:t>
            </a:r>
            <a:r>
              <a:rPr lang="en-US" altLang="ko-KR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 </a:t>
            </a:r>
            <a:endParaRPr lang="ko-KR" altLang="en-US" sz="16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5589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DECCFA-514C-4E30-826A-48A21F3329DF}" type="slidenum">
              <a:rPr kumimoji="0" lang="ko-KR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pPr marL="0" marR="0" lvl="0" indent="0" algn="r" defTabSz="915589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94341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20000"/>
              </a:lnSpc>
            </a:pPr>
            <a:r>
              <a:rPr lang="ko-KR" altLang="en-US" sz="1200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□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다음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, </a:t>
            </a:r>
            <a:r>
              <a:rPr lang="ko-KR" altLang="en-US" sz="1200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‘공모맞춤형 특성화 시장 육성’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입니다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</a:p>
          <a:p>
            <a:pPr>
              <a:lnSpc>
                <a:spcPct val="120000"/>
              </a:lnSpc>
            </a:pPr>
            <a:endParaRPr lang="ko-KR" altLang="en-US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20000"/>
              </a:lnSpc>
            </a:pP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○ 금촌통일상권 상권진흥사업에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4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년간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40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억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, </a:t>
            </a:r>
          </a:p>
          <a:p>
            <a:pPr>
              <a:lnSpc>
                <a:spcPct val="120000"/>
              </a:lnSpc>
            </a:pP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광탄시장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문화관광형시장 육성사업에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2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년간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10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억으로 </a:t>
            </a: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총 사업비는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50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억원입니다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</a:p>
          <a:p>
            <a:pPr>
              <a:lnSpc>
                <a:spcPct val="120000"/>
              </a:lnSpc>
            </a:pP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20000"/>
              </a:lnSpc>
            </a:pP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○ </a:t>
            </a:r>
            <a:r>
              <a:rPr lang="ko-KR" altLang="en-US" sz="1200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금촌통일상권 상권진흥사업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은 도시재생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뉴딜사업과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연계하여 </a:t>
            </a: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문화로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차없는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거리를 대비하기 위한 보행환경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개선공사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등 </a:t>
            </a: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금촌상권에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대한 환경개선과 스마트상권구축 및 상인역량강화 교육 등 </a:t>
            </a: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상권활성화 사업을 추진할 계획이며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,</a:t>
            </a:r>
          </a:p>
          <a:p>
            <a:pPr>
              <a:lnSpc>
                <a:spcPct val="120000"/>
              </a:lnSpc>
            </a:pP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20000"/>
              </a:lnSpc>
            </a:pP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○ </a:t>
            </a:r>
            <a:r>
              <a:rPr lang="ko-KR" altLang="en-US" sz="1200" b="1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광탄시장</a:t>
            </a:r>
            <a:r>
              <a:rPr lang="ko-KR" altLang="en-US" sz="1200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문화관광형시장 육성사업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은 </a:t>
            </a: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밀키트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,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드라이브 스루 등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밀리터리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상품을 특화하고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이등병마을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편지길 조성사업과 연계하여 </a:t>
            </a: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주변관광지와 함께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지역관광형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전통시장으로 육성하는 사업으로 </a:t>
            </a: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라이브커머스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방송제작 및 육성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,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온라인 홍보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,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밀키트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드라이브 스루 운영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,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상인 토크 콘서트 등을 추진할 계획입니다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  <a:endParaRPr lang="en-US" altLang="ko-KR" sz="1200" dirty="0">
              <a:latin typeface="바탕체" panose="02030609000101010101" pitchFamily="17" charset="-127"/>
              <a:ea typeface="바탕체" panose="02030609000101010101" pitchFamily="17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DECCFA-514C-4E30-826A-48A21F3329DF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647648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pPr latinLnBrk="0">
              <a:lnSpc>
                <a:spcPct val="150000"/>
              </a:lnSpc>
            </a:pPr>
            <a:r>
              <a:rPr lang="ko-KR" altLang="en-US" b="1" dirty="0">
                <a:latin typeface="바탕체" panose="02030609000101010101" pitchFamily="17" charset="-127"/>
                <a:ea typeface="바탕체" panose="02030609000101010101" pitchFamily="17" charset="-127"/>
              </a:rPr>
              <a:t>□ 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다음</a:t>
            </a:r>
            <a:r>
              <a:rPr lang="en-US" altLang="ko-KR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, </a:t>
            </a:r>
            <a:r>
              <a:rPr lang="en-US" altLang="ko-KR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‘</a:t>
            </a:r>
            <a:r>
              <a:rPr lang="ko-KR" altLang="en-US" b="1" dirty="0">
                <a:latin typeface="바탕체" panose="02030609000101010101" pitchFamily="17" charset="-127"/>
                <a:ea typeface="바탕체" panose="02030609000101010101" pitchFamily="17" charset="-127"/>
              </a:rPr>
              <a:t>파주시 내 재개발</a:t>
            </a:r>
            <a:r>
              <a:rPr lang="en-US" altLang="ko-KR" b="1" dirty="0">
                <a:latin typeface="바탕체" panose="02030609000101010101" pitchFamily="17" charset="-127"/>
                <a:ea typeface="바탕체" panose="02030609000101010101" pitchFamily="17" charset="-127"/>
              </a:rPr>
              <a:t>, </a:t>
            </a:r>
            <a:r>
              <a:rPr lang="ko-KR" altLang="en-US" b="1" dirty="0">
                <a:latin typeface="바탕체" panose="02030609000101010101" pitchFamily="17" charset="-127"/>
                <a:ea typeface="바탕체" panose="02030609000101010101" pitchFamily="17" charset="-127"/>
              </a:rPr>
              <a:t>재건축 정비사업 추진현황</a:t>
            </a:r>
            <a:r>
              <a:rPr lang="en-US" altLang="ko-KR" b="1" dirty="0">
                <a:latin typeface="바탕체" panose="02030609000101010101" pitchFamily="17" charset="-127"/>
                <a:ea typeface="바탕체" panose="02030609000101010101" pitchFamily="17" charset="-127"/>
              </a:rPr>
              <a:t>’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입니다</a:t>
            </a: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</a:p>
          <a:p>
            <a:pPr latinLnBrk="0">
              <a:lnSpc>
                <a:spcPct val="150000"/>
              </a:lnSpc>
            </a:pPr>
            <a:endParaRPr lang="en-US" altLang="ko-KR" dirty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 latinLnBrk="0">
              <a:lnSpc>
                <a:spcPct val="150000"/>
              </a:lnSpc>
            </a:pP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○ 현재 파주시 내 진행중인 재개발 정비사업은 </a:t>
            </a: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6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개소 이며</a:t>
            </a: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, </a:t>
            </a:r>
          </a:p>
          <a:p>
            <a:pPr latinLnBrk="0">
              <a:lnSpc>
                <a:spcPct val="150000"/>
              </a:lnSpc>
            </a:pPr>
            <a:endParaRPr lang="en-US" altLang="ko-KR" dirty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 latinLnBrk="0">
              <a:lnSpc>
                <a:spcPct val="150000"/>
              </a:lnSpc>
            </a:pP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○ 그 중 </a:t>
            </a: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‘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공공지원 민간임대 </a:t>
            </a:r>
            <a:r>
              <a:rPr lang="ko-KR" altLang="en-US" dirty="0" err="1">
                <a:latin typeface="바탕체" panose="02030609000101010101" pitchFamily="17" charset="-127"/>
                <a:ea typeface="바탕체" panose="02030609000101010101" pitchFamily="17" charset="-127"/>
              </a:rPr>
              <a:t>연계형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 정비사업</a:t>
            </a: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＇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으로 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시행되는</a:t>
            </a:r>
            <a:endParaRPr lang="en-US" altLang="ko-KR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 latinLnBrk="0">
              <a:lnSpc>
                <a:spcPct val="150000"/>
              </a:lnSpc>
            </a:pPr>
            <a:r>
              <a:rPr lang="en-US" altLang="ko-KR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‘</a:t>
            </a:r>
            <a:r>
              <a:rPr lang="ko-KR" altLang="en-US" dirty="0" err="1">
                <a:latin typeface="바탕체" panose="02030609000101010101" pitchFamily="17" charset="-127"/>
                <a:ea typeface="바탕체" panose="02030609000101010101" pitchFamily="17" charset="-127"/>
              </a:rPr>
              <a:t>금촌율목지구</a:t>
            </a: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’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와 </a:t>
            </a: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‘</a:t>
            </a:r>
            <a:r>
              <a:rPr lang="ko-KR" altLang="en-US" dirty="0" err="1">
                <a:latin typeface="바탕체" panose="02030609000101010101" pitchFamily="17" charset="-127"/>
                <a:ea typeface="바탕체" panose="02030609000101010101" pitchFamily="17" charset="-127"/>
              </a:rPr>
              <a:t>금촌</a:t>
            </a: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2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동제</a:t>
            </a: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2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지구</a:t>
            </a: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’ 2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개소는</a:t>
            </a:r>
            <a:endParaRPr lang="en-US" altLang="ko-KR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 latinLnBrk="0">
              <a:lnSpc>
                <a:spcPct val="150000"/>
              </a:lnSpc>
            </a:pPr>
            <a:r>
              <a:rPr lang="en-US" altLang="ko-KR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 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구역 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내 이주 및 철거가 완료되어</a:t>
            </a:r>
            <a:endParaRPr lang="en-US" altLang="ko-KR" dirty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 latinLnBrk="0">
              <a:lnSpc>
                <a:spcPct val="150000"/>
              </a:lnSpc>
            </a:pP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    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올해 하반기 내 </a:t>
            </a:r>
            <a:r>
              <a:rPr lang="ko-KR" altLang="en-US" dirty="0" err="1">
                <a:latin typeface="바탕체" panose="02030609000101010101" pitchFamily="17" charset="-127"/>
                <a:ea typeface="바탕체" panose="02030609000101010101" pitchFamily="17" charset="-127"/>
              </a:rPr>
              <a:t>본공사가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 착공될 예정입니다</a:t>
            </a: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</a:p>
          <a:p>
            <a:pPr latinLnBrk="0">
              <a:lnSpc>
                <a:spcPct val="150000"/>
              </a:lnSpc>
            </a:pPr>
            <a:endParaRPr lang="en-US" altLang="ko-KR" dirty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 latinLnBrk="0">
              <a:lnSpc>
                <a:spcPct val="150000"/>
              </a:lnSpc>
            </a:pP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○ 그 외 </a:t>
            </a: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'</a:t>
            </a:r>
            <a:r>
              <a:rPr lang="ko-KR" altLang="en-US" dirty="0" err="1">
                <a:latin typeface="바탕체" panose="02030609000101010101" pitchFamily="17" charset="-127"/>
                <a:ea typeface="바탕체" panose="02030609000101010101" pitchFamily="17" charset="-127"/>
              </a:rPr>
              <a:t>금촌새말지구</a:t>
            </a: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'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 등 일반 정비사업으로 시행되는 </a:t>
            </a: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4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개소는</a:t>
            </a:r>
            <a:endParaRPr lang="en-US" altLang="ko-KR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 latinLnBrk="0">
              <a:lnSpc>
                <a:spcPct val="150000"/>
              </a:lnSpc>
            </a:pPr>
            <a:r>
              <a:rPr lang="en-US" altLang="ko-KR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ko-KR" altLang="en-US" dirty="0" err="1">
                <a:latin typeface="바탕체" panose="02030609000101010101" pitchFamily="17" charset="-127"/>
                <a:ea typeface="바탕체" panose="02030609000101010101" pitchFamily="17" charset="-127"/>
              </a:rPr>
              <a:t>본공사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 착공을 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위해</a:t>
            </a:r>
            <a:r>
              <a:rPr lang="en-US" altLang="ko-KR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조합측에서 사업 추진 중에 있습니다</a:t>
            </a: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</a:p>
          <a:p>
            <a:pPr latinLnBrk="0">
              <a:lnSpc>
                <a:spcPct val="150000"/>
              </a:lnSpc>
            </a:pPr>
            <a:endParaRPr lang="en-US" altLang="ko-KR" dirty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 latinLnBrk="0">
              <a:lnSpc>
                <a:spcPct val="150000"/>
              </a:lnSpc>
            </a:pP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○ </a:t>
            </a:r>
            <a:r>
              <a:rPr lang="ko-KR" altLang="en-US" dirty="0" err="1">
                <a:latin typeface="바탕체" panose="02030609000101010101" pitchFamily="17" charset="-127"/>
                <a:ea typeface="바탕체" panose="02030609000101010101" pitchFamily="17" charset="-127"/>
              </a:rPr>
              <a:t>협신주택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 재건축 정비사업은 </a:t>
            </a: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2013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년 공사대금 미지급 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소송 등으로 인해</a:t>
            </a:r>
            <a:endParaRPr lang="en-US" altLang="ko-KR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 latinLnBrk="0">
              <a:lnSpc>
                <a:spcPct val="150000"/>
              </a:lnSpc>
            </a:pPr>
            <a:r>
              <a:rPr lang="en-US" altLang="ko-KR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공사가 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중지된 상황이나</a:t>
            </a: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,</a:t>
            </a:r>
          </a:p>
          <a:p>
            <a:pPr latinLnBrk="0">
              <a:lnSpc>
                <a:spcPct val="150000"/>
              </a:lnSpc>
            </a:pP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  </a:t>
            </a:r>
            <a:r>
              <a:rPr lang="en-US" altLang="ko-KR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조합측에서 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사업추진을 위해 신탁방식으로 사업방식을 </a:t>
            </a:r>
            <a:r>
              <a:rPr lang="ko-KR" altLang="en-US" dirty="0" err="1">
                <a:latin typeface="바탕체" panose="02030609000101010101" pitchFamily="17" charset="-127"/>
                <a:ea typeface="바탕체" panose="02030609000101010101" pitchFamily="17" charset="-127"/>
              </a:rPr>
              <a:t>변경ㆍ계획하는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등</a:t>
            </a:r>
            <a:endParaRPr lang="en-US" altLang="ko-KR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 latinLnBrk="0">
              <a:lnSpc>
                <a:spcPct val="150000"/>
              </a:lnSpc>
            </a:pPr>
            <a:r>
              <a:rPr lang="en-US" altLang="ko-KR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사업재개를 도모하고 있습니다</a:t>
            </a: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  <a:endParaRPr lang="ko-KR" altLang="en-US" sz="18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DECCFA-514C-4E30-826A-48A21F3329DF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299114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atinLnBrk="0">
              <a:lnSpc>
                <a:spcPct val="150000"/>
              </a:lnSpc>
            </a:pPr>
            <a:r>
              <a:rPr lang="ko-KR" altLang="en-US" b="1" dirty="0">
                <a:latin typeface="바탕체" panose="02030609000101010101" pitchFamily="17" charset="-127"/>
                <a:ea typeface="바탕체" panose="02030609000101010101" pitchFamily="17" charset="-127"/>
              </a:rPr>
              <a:t>□ 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다음</a:t>
            </a: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, </a:t>
            </a:r>
            <a:r>
              <a:rPr lang="en-US" altLang="ko-KR" b="1" dirty="0">
                <a:latin typeface="바탕체" panose="02030609000101010101" pitchFamily="17" charset="-127"/>
                <a:ea typeface="바탕체" panose="02030609000101010101" pitchFamily="17" charset="-127"/>
              </a:rPr>
              <a:t>‘</a:t>
            </a:r>
            <a:r>
              <a:rPr lang="ko-KR" altLang="en-US" b="1" dirty="0">
                <a:latin typeface="바탕체" panose="02030609000101010101" pitchFamily="17" charset="-127"/>
                <a:ea typeface="바탕체" panose="02030609000101010101" pitchFamily="17" charset="-127"/>
              </a:rPr>
              <a:t>빈집 정비사업</a:t>
            </a:r>
            <a:r>
              <a:rPr lang="en-US" altLang="ko-KR" b="1" dirty="0">
                <a:latin typeface="바탕체" panose="02030609000101010101" pitchFamily="17" charset="-127"/>
                <a:ea typeface="바탕체" panose="02030609000101010101" pitchFamily="17" charset="-127"/>
              </a:rPr>
              <a:t>’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입니다</a:t>
            </a: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</a:p>
          <a:p>
            <a:pPr latinLnBrk="0">
              <a:lnSpc>
                <a:spcPct val="150000"/>
              </a:lnSpc>
            </a:pPr>
            <a:endParaRPr lang="en-US" altLang="ko-KR" dirty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 defTabSz="915589" latinLnBrk="0">
              <a:lnSpc>
                <a:spcPct val="150000"/>
              </a:lnSpc>
            </a:pPr>
            <a:r>
              <a:rPr lang="ko-KR" altLang="en-US" sz="1200" b="0" dirty="0">
                <a:latin typeface="바탕체" panose="02030609000101010101" pitchFamily="17" charset="-127"/>
                <a:ea typeface="바탕체" panose="02030609000101010101" pitchFamily="17" charset="-127"/>
              </a:rPr>
              <a:t>○ </a:t>
            </a:r>
            <a:r>
              <a:rPr lang="en-US" altLang="ko-KR" sz="1200" b="0" dirty="0">
                <a:latin typeface="바탕체" panose="02030609000101010101" pitchFamily="17" charset="-127"/>
                <a:ea typeface="바탕체" panose="02030609000101010101" pitchFamily="17" charset="-127"/>
              </a:rPr>
              <a:t>2022</a:t>
            </a:r>
            <a:r>
              <a:rPr lang="ko-KR" altLang="en-US" sz="1200" b="0" dirty="0">
                <a:latin typeface="바탕체" panose="02030609000101010101" pitchFamily="17" charset="-127"/>
                <a:ea typeface="바탕체" panose="02030609000101010101" pitchFamily="17" charset="-127"/>
              </a:rPr>
              <a:t>년 현재 </a:t>
            </a:r>
            <a:r>
              <a:rPr lang="ko-KR" altLang="en-US" sz="1200" b="0" dirty="0">
                <a:solidFill>
                  <a:prstClr val="black"/>
                </a:solidFill>
                <a:latin typeface="바탕체" panose="02030609000101010101" pitchFamily="17" charset="-127"/>
                <a:ea typeface="바탕체" panose="02030609000101010101" pitchFamily="17" charset="-127"/>
              </a:rPr>
              <a:t>접경지역 빈집 정비사업으로 </a:t>
            </a:r>
            <a:r>
              <a:rPr lang="en-US" altLang="ko-KR" sz="1200" b="0" dirty="0">
                <a:solidFill>
                  <a:prstClr val="black"/>
                </a:solidFill>
                <a:latin typeface="바탕체" panose="02030609000101010101" pitchFamily="17" charset="-127"/>
                <a:ea typeface="바탕체" panose="02030609000101010101" pitchFamily="17" charset="-127"/>
              </a:rPr>
              <a:t>21</a:t>
            </a:r>
            <a:r>
              <a:rPr lang="ko-KR" altLang="en-US" sz="1200" b="0" dirty="0">
                <a:solidFill>
                  <a:prstClr val="black"/>
                </a:solidFill>
                <a:latin typeface="바탕체" panose="02030609000101010101" pitchFamily="17" charset="-127"/>
                <a:ea typeface="바탕체" panose="02030609000101010101" pitchFamily="17" charset="-127"/>
              </a:rPr>
              <a:t>개소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철거 완료하였으며</a:t>
            </a:r>
            <a:r>
              <a:rPr lang="en-US" altLang="ko-KR" sz="1200" b="0" dirty="0" smtClean="0">
                <a:solidFill>
                  <a:prstClr val="black"/>
                </a:solidFill>
                <a:latin typeface="바탕체" panose="02030609000101010101" pitchFamily="17" charset="-127"/>
                <a:ea typeface="바탕체" panose="02030609000101010101" pitchFamily="17" charset="-127"/>
              </a:rPr>
              <a:t>,</a:t>
            </a:r>
            <a:endParaRPr lang="en-US" altLang="ko-KR" sz="1200" b="0" dirty="0">
              <a:solidFill>
                <a:prstClr val="black"/>
              </a:solidFill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 defTabSz="915589" latinLnBrk="0">
              <a:lnSpc>
                <a:spcPct val="150000"/>
              </a:lnSpc>
            </a:pPr>
            <a:r>
              <a:rPr lang="en-US" altLang="ko-KR" sz="1200" b="0" dirty="0">
                <a:solidFill>
                  <a:prstClr val="black"/>
                </a:solidFill>
                <a:latin typeface="바탕체" panose="02030609000101010101" pitchFamily="17" charset="-127"/>
                <a:ea typeface="바탕체" panose="02030609000101010101" pitchFamily="17" charset="-127"/>
              </a:rPr>
              <a:t>   </a:t>
            </a:r>
            <a:r>
              <a:rPr lang="ko-KR" altLang="en-US" sz="1200" b="0" dirty="0" err="1">
                <a:solidFill>
                  <a:prstClr val="black"/>
                </a:solidFill>
                <a:latin typeface="바탕체" panose="02030609000101010101" pitchFamily="17" charset="-127"/>
                <a:ea typeface="바탕체" panose="02030609000101010101" pitchFamily="17" charset="-127"/>
              </a:rPr>
              <a:t>빈집철거</a:t>
            </a:r>
            <a:r>
              <a:rPr lang="ko-KR" altLang="en-US" sz="1200" b="0" dirty="0">
                <a:solidFill>
                  <a:prstClr val="black"/>
                </a:solidFill>
                <a:latin typeface="바탕체" panose="02030609000101010101" pitchFamily="17" charset="-127"/>
                <a:ea typeface="바탕체" panose="02030609000101010101" pitchFamily="17" charset="-127"/>
              </a:rPr>
              <a:t> 및 재생사업으로 </a:t>
            </a:r>
            <a:r>
              <a:rPr lang="en-US" altLang="ko-KR" sz="1200" b="0" dirty="0">
                <a:solidFill>
                  <a:prstClr val="black"/>
                </a:solidFill>
                <a:latin typeface="바탕체" panose="02030609000101010101" pitchFamily="17" charset="-127"/>
                <a:ea typeface="바탕체" panose="02030609000101010101" pitchFamily="17" charset="-127"/>
              </a:rPr>
              <a:t>4</a:t>
            </a:r>
            <a:r>
              <a:rPr lang="ko-KR" altLang="en-US" sz="1200" b="0" dirty="0">
                <a:solidFill>
                  <a:prstClr val="black"/>
                </a:solidFill>
                <a:latin typeface="바탕체" panose="02030609000101010101" pitchFamily="17" charset="-127"/>
                <a:ea typeface="바탕체" panose="02030609000101010101" pitchFamily="17" charset="-127"/>
              </a:rPr>
              <a:t>개소를 철거 후 공공용지 조성 중에 있습니다</a:t>
            </a:r>
            <a:r>
              <a:rPr lang="en-US" altLang="ko-KR" sz="1200" b="0" dirty="0">
                <a:solidFill>
                  <a:prstClr val="black"/>
                </a:solidFill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</a:p>
          <a:p>
            <a:pPr defTabSz="915589" latinLnBrk="0">
              <a:lnSpc>
                <a:spcPct val="150000"/>
              </a:lnSpc>
            </a:pPr>
            <a:endParaRPr lang="en-US" altLang="ko-KR" sz="1200" b="0" dirty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 latinLnBrk="0">
              <a:lnSpc>
                <a:spcPct val="150000"/>
              </a:lnSpc>
            </a:pPr>
            <a:r>
              <a:rPr lang="ko-KR" altLang="en-US" sz="1200" b="0" dirty="0">
                <a:latin typeface="바탕체" panose="02030609000101010101" pitchFamily="17" charset="-127"/>
                <a:ea typeface="바탕체" panose="02030609000101010101" pitchFamily="17" charset="-127"/>
              </a:rPr>
              <a:t>○ 사고발생의 우려가 있고 도시미관을 저해하는 빈집을 철거하여 </a:t>
            </a:r>
            <a:endParaRPr lang="en-US" altLang="ko-KR" sz="1200" b="0" dirty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 latinLnBrk="0">
              <a:lnSpc>
                <a:spcPct val="150000"/>
              </a:lnSpc>
            </a:pPr>
            <a:r>
              <a:rPr lang="en-US" altLang="ko-KR" sz="1200" b="0" dirty="0">
                <a:latin typeface="바탕체" panose="02030609000101010101" pitchFamily="17" charset="-127"/>
                <a:ea typeface="바탕체" panose="02030609000101010101" pitchFamily="17" charset="-127"/>
              </a:rPr>
              <a:t>    </a:t>
            </a:r>
            <a:r>
              <a:rPr lang="ko-KR" altLang="en-US" sz="1200" b="0" dirty="0">
                <a:latin typeface="바탕체" panose="02030609000101010101" pitchFamily="17" charset="-127"/>
                <a:ea typeface="바탕체" panose="02030609000101010101" pitchFamily="17" charset="-127"/>
              </a:rPr>
              <a:t>쾌적한 주거환경을 조성해 나가겠습니다</a:t>
            </a:r>
            <a:r>
              <a:rPr lang="en-US" altLang="ko-KR" sz="1200" b="0" dirty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  <a:endParaRPr lang="ko-KR" altLang="en-US" sz="1200" b="0" dirty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 latinLnBrk="0"/>
            <a:endParaRPr lang="ko-KR" altLang="en-US" sz="18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5589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DECCFA-514C-4E30-826A-48A21F3329DF}" type="slidenum">
              <a:rPr kumimoji="0" lang="ko-KR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pPr marL="0" marR="0" lvl="0" indent="0" algn="r" defTabSz="915589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3607916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atinLnBrk="0">
              <a:lnSpc>
                <a:spcPct val="150000"/>
              </a:lnSpc>
            </a:pPr>
            <a:r>
              <a:rPr lang="ko-KR" altLang="en-US" sz="1200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□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다음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, </a:t>
            </a:r>
            <a:r>
              <a:rPr lang="en-US" altLang="ko-KR" sz="1200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‘</a:t>
            </a:r>
            <a:r>
              <a:rPr lang="ko-KR" altLang="en-US" sz="1200" b="1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사회적경제</a:t>
            </a:r>
            <a:r>
              <a:rPr lang="en-US" altLang="ko-KR" sz="1200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, </a:t>
            </a:r>
            <a:r>
              <a:rPr lang="ko-KR" altLang="en-US" sz="1200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마을공동체 지원체계 강화</a:t>
            </a:r>
            <a:r>
              <a:rPr lang="en-US" altLang="ko-KR" sz="1200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’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입니다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</a:p>
          <a:p>
            <a:pPr latinLnBrk="0">
              <a:lnSpc>
                <a:spcPct val="150000"/>
              </a:lnSpc>
            </a:pP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 latinLnBrk="0">
              <a:lnSpc>
                <a:spcPct val="150000"/>
              </a:lnSpc>
            </a:pP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○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사회적경제</a:t>
            </a:r>
            <a:r>
              <a:rPr lang="ko-KR" altLang="en-US" sz="1200" baseline="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지원센터 인력 충원을 통해</a:t>
            </a:r>
            <a:endParaRPr lang="en-US" altLang="ko-KR" sz="1200" baseline="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 latinLnBrk="0">
              <a:lnSpc>
                <a:spcPct val="150000"/>
              </a:lnSpc>
            </a:pPr>
            <a:r>
              <a:rPr lang="en-US" altLang="ko-KR" sz="1200" baseline="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</a:t>
            </a:r>
            <a:r>
              <a:rPr lang="ko-KR" altLang="en-US" sz="1200" baseline="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기업별 맞춤형 컨설팅을 강화하여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재정지원</a:t>
            </a:r>
            <a:r>
              <a:rPr lang="en-US" altLang="ko-KR" sz="1200" baseline="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ko-KR" altLang="en-US" sz="1200" baseline="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공모 </a:t>
            </a:r>
            <a:r>
              <a:rPr lang="ko-KR" altLang="en-US" sz="1200" baseline="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선정률을</a:t>
            </a:r>
            <a:r>
              <a:rPr lang="ko-KR" altLang="en-US" sz="1200" baseline="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높이고</a:t>
            </a:r>
            <a:endParaRPr lang="en-US" altLang="ko-KR" sz="1200" baseline="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 latinLnBrk="0">
              <a:lnSpc>
                <a:spcPct val="150000"/>
              </a:lnSpc>
            </a:pP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사회적경제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제품 판로 개척을 위한 인식 제고 및 홍보에 힘쓰겠습니다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</a:p>
          <a:p>
            <a:pPr latinLnBrk="0">
              <a:lnSpc>
                <a:spcPct val="150000"/>
              </a:lnSpc>
            </a:pP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 latinLnBrk="0">
              <a:lnSpc>
                <a:spcPct val="150000"/>
              </a:lnSpc>
            </a:pP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○ 공동체 지원 공모사업 확대 및 지원센터 운영으로 </a:t>
            </a: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 latinLnBrk="0">
              <a:lnSpc>
                <a:spcPct val="150000"/>
              </a:lnSpc>
            </a:pP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지속가능한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마을공동체를 육성해 나가겠습니다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  <a:endParaRPr lang="ko-KR" altLang="en-US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 latinLnBrk="0"/>
            <a:endParaRPr lang="ko-KR" altLang="en-US" sz="18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DECCFA-514C-4E30-826A-48A21F3329DF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6613845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□ 다음은 지역발전과 소관 업무보고입니다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.</a:t>
            </a:r>
          </a:p>
          <a:p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  </a:t>
            </a:r>
          </a:p>
          <a:p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  </a:t>
            </a:r>
            <a:r>
              <a:rPr lang="ko-KR" altLang="en-US" dirty="0" smtClean="0">
                <a:latin typeface="바탕" pitchFamily="18" charset="-127"/>
                <a:ea typeface="바탕" pitchFamily="18" charset="-127"/>
              </a:rPr>
              <a:t>○ 행정기관과 대행업체의 협업을 통해 신속한 개발행위허가와 체계적인 </a:t>
            </a:r>
            <a:r>
              <a:rPr lang="ko-KR" altLang="en-US" dirty="0" err="1" smtClean="0">
                <a:latin typeface="바탕" pitchFamily="18" charset="-127"/>
                <a:ea typeface="바탕" pitchFamily="18" charset="-127"/>
              </a:rPr>
              <a:t>허가지</a:t>
            </a:r>
            <a:r>
              <a:rPr lang="ko-KR" altLang="en-US" dirty="0" smtClean="0">
                <a:latin typeface="바탕" pitchFamily="18" charset="-127"/>
                <a:ea typeface="바탕" pitchFamily="18" charset="-127"/>
              </a:rPr>
              <a:t> 안전관리</a:t>
            </a:r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로 </a:t>
            </a:r>
            <a:r>
              <a:rPr lang="ko-KR" altLang="en-US" baseline="0" dirty="0" err="1" smtClean="0">
                <a:latin typeface="바탕" pitchFamily="18" charset="-127"/>
                <a:ea typeface="바탕" pitchFamily="18" charset="-127"/>
              </a:rPr>
              <a:t>시민만족</a:t>
            </a:r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 인허가 행정을 실시하겠습니다</a:t>
            </a:r>
            <a:r>
              <a:rPr lang="en-US" altLang="ko-KR" baseline="0" dirty="0" smtClean="0">
                <a:latin typeface="바탕" pitchFamily="18" charset="-127"/>
                <a:ea typeface="바탕" pitchFamily="18" charset="-127"/>
              </a:rPr>
              <a:t>.</a:t>
            </a:r>
            <a:r>
              <a:rPr lang="en-US" altLang="ko-KR" dirty="0" smtClean="0">
                <a:latin typeface="바탕" pitchFamily="18" charset="-127"/>
                <a:ea typeface="바탕" pitchFamily="18" charset="-127"/>
              </a:rPr>
              <a:t/>
            </a:r>
            <a:br>
              <a:rPr lang="en-US" altLang="ko-KR" dirty="0" smtClean="0">
                <a:latin typeface="바탕" pitchFamily="18" charset="-127"/>
                <a:ea typeface="바탕" pitchFamily="18" charset="-127"/>
              </a:rPr>
            </a:br>
            <a:endParaRPr lang="en-US" altLang="ko-KR" dirty="0" smtClean="0">
              <a:latin typeface="바탕" pitchFamily="18" charset="-127"/>
              <a:ea typeface="바탕" pitchFamily="18" charset="-127"/>
            </a:endParaRPr>
          </a:p>
          <a:p>
            <a:r>
              <a:rPr lang="en-US" altLang="ko-KR" baseline="0" dirty="0" smtClean="0">
                <a:latin typeface="바탕" pitchFamily="18" charset="-127"/>
                <a:ea typeface="바탕" pitchFamily="18" charset="-127"/>
              </a:rPr>
              <a:t>  </a:t>
            </a:r>
            <a:r>
              <a:rPr lang="ko-KR" altLang="en-US" dirty="0" smtClean="0">
                <a:latin typeface="바탕" pitchFamily="18" charset="-127"/>
                <a:ea typeface="바탕" pitchFamily="18" charset="-127"/>
              </a:rPr>
              <a:t>○ 먼저 </a:t>
            </a:r>
            <a:r>
              <a:rPr lang="ko-KR" altLang="en-US" dirty="0" err="1" smtClean="0">
                <a:latin typeface="바탕" pitchFamily="18" charset="-127"/>
                <a:ea typeface="바탕" pitchFamily="18" charset="-127"/>
              </a:rPr>
              <a:t>시민참여형</a:t>
            </a:r>
            <a:r>
              <a:rPr lang="ko-KR" altLang="en-US" dirty="0" smtClean="0">
                <a:latin typeface="바탕" pitchFamily="18" charset="-127"/>
                <a:ea typeface="바탕" pitchFamily="18" charset="-127"/>
              </a:rPr>
              <a:t> 도시계획심의 운영과 사전 체크리스트 제도 활성화</a:t>
            </a:r>
            <a:r>
              <a:rPr lang="en-US" altLang="ko-KR" baseline="0" dirty="0" smtClean="0">
                <a:latin typeface="바탕" pitchFamily="18" charset="-127"/>
                <a:ea typeface="바탕" pitchFamily="18" charset="-127"/>
              </a:rPr>
              <a:t>, </a:t>
            </a:r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업무개선 간담회 개최</a:t>
            </a:r>
            <a:r>
              <a:rPr lang="en-US" altLang="ko-KR" baseline="0" dirty="0" smtClean="0">
                <a:latin typeface="바탕" pitchFamily="18" charset="-127"/>
                <a:ea typeface="바탕" pitchFamily="18" charset="-127"/>
              </a:rPr>
              <a:t>,</a:t>
            </a:r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 직원 업무처리능력 배양 등을 통해</a:t>
            </a:r>
            <a:endParaRPr lang="en-US" altLang="ko-KR" baseline="0" dirty="0" smtClean="0">
              <a:latin typeface="바탕" pitchFamily="18" charset="-127"/>
              <a:ea typeface="바탕" pitchFamily="18" charset="-127"/>
            </a:endParaRPr>
          </a:p>
          <a:p>
            <a:r>
              <a:rPr lang="en-US" altLang="ko-KR" baseline="0" dirty="0" smtClean="0">
                <a:latin typeface="바탕" pitchFamily="18" charset="-127"/>
                <a:ea typeface="바탕" pitchFamily="18" charset="-127"/>
              </a:rPr>
              <a:t>      </a:t>
            </a:r>
            <a:r>
              <a:rPr lang="ko-KR" altLang="en-US" baseline="0" dirty="0" err="1" smtClean="0">
                <a:latin typeface="바탕" pitchFamily="18" charset="-127"/>
                <a:ea typeface="바탕" pitchFamily="18" charset="-127"/>
              </a:rPr>
              <a:t>허가민원</a:t>
            </a:r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 처리기간을 단축시켜 신속하고 정확한 개발행위허가를 추진하겠습니다</a:t>
            </a:r>
            <a:r>
              <a:rPr lang="en-US" altLang="ko-KR" baseline="0" dirty="0" smtClean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baseline="0" dirty="0" smtClean="0">
              <a:latin typeface="바탕" pitchFamily="18" charset="-127"/>
              <a:ea typeface="바탕" pitchFamily="18" charset="-127"/>
            </a:endParaRPr>
          </a:p>
          <a:p>
            <a:r>
              <a:rPr lang="en-US" altLang="ko-KR" baseline="0" dirty="0" smtClean="0">
                <a:latin typeface="바탕" pitchFamily="18" charset="-127"/>
                <a:ea typeface="바탕" pitchFamily="18" charset="-127"/>
              </a:rPr>
              <a:t>  </a:t>
            </a:r>
            <a:r>
              <a:rPr lang="ko-KR" altLang="en-US" dirty="0" smtClean="0">
                <a:latin typeface="바탕" pitchFamily="18" charset="-127"/>
                <a:ea typeface="바탕" pitchFamily="18" charset="-127"/>
              </a:rPr>
              <a:t>○ 또한</a:t>
            </a:r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 </a:t>
            </a:r>
            <a:r>
              <a:rPr lang="ko-KR" altLang="en-US" dirty="0" err="1" smtClean="0">
                <a:latin typeface="바탕" pitchFamily="18" charset="-127"/>
                <a:ea typeface="바탕" pitchFamily="18" charset="-127"/>
              </a:rPr>
              <a:t>재해취약지</a:t>
            </a:r>
            <a:r>
              <a:rPr lang="ko-KR" altLang="en-US" dirty="0" smtClean="0">
                <a:latin typeface="바탕" pitchFamily="18" charset="-127"/>
                <a:ea typeface="바탕" pitchFamily="18" charset="-127"/>
              </a:rPr>
              <a:t> 및 </a:t>
            </a:r>
            <a:r>
              <a:rPr lang="ko-KR" altLang="en-US" dirty="0" err="1" smtClean="0">
                <a:latin typeface="바탕" pitchFamily="18" charset="-127"/>
                <a:ea typeface="바탕" pitchFamily="18" charset="-127"/>
              </a:rPr>
              <a:t>안전우려</a:t>
            </a:r>
            <a:r>
              <a:rPr lang="ko-KR" altLang="en-US" dirty="0" smtClean="0">
                <a:latin typeface="바탕" pitchFamily="18" charset="-127"/>
                <a:ea typeface="바탕" pitchFamily="18" charset="-127"/>
              </a:rPr>
              <a:t> 민원발생지의 정기적인 안전점검과 허가기간 </a:t>
            </a:r>
            <a:r>
              <a:rPr lang="ko-KR" altLang="en-US" dirty="0" err="1" smtClean="0">
                <a:latin typeface="바탕" pitchFamily="18" charset="-127"/>
                <a:ea typeface="바탕" pitchFamily="18" charset="-127"/>
              </a:rPr>
              <a:t>만료사업의</a:t>
            </a:r>
            <a:r>
              <a:rPr lang="ko-KR" altLang="en-US" dirty="0" smtClean="0">
                <a:latin typeface="바탕" pitchFamily="18" charset="-127"/>
                <a:ea typeface="바탕" pitchFamily="18" charset="-127"/>
              </a:rPr>
              <a:t> 지속적인 사후관리로</a:t>
            </a:r>
            <a:r>
              <a:rPr lang="en-US" altLang="ko-KR" baseline="0" dirty="0" smtClean="0">
                <a:latin typeface="바탕" pitchFamily="18" charset="-127"/>
                <a:ea typeface="바탕" pitchFamily="18" charset="-127"/>
              </a:rPr>
              <a:t> </a:t>
            </a:r>
          </a:p>
          <a:p>
            <a:r>
              <a:rPr lang="en-US" altLang="ko-KR" baseline="0" dirty="0" smtClean="0">
                <a:latin typeface="바탕" pitchFamily="18" charset="-127"/>
                <a:ea typeface="바탕" pitchFamily="18" charset="-127"/>
              </a:rPr>
              <a:t>      </a:t>
            </a:r>
            <a:r>
              <a:rPr lang="ko-KR" altLang="en-US" baseline="0" dirty="0" err="1" smtClean="0">
                <a:latin typeface="바탕" pitchFamily="18" charset="-127"/>
                <a:ea typeface="바탕" pitchFamily="18" charset="-127"/>
              </a:rPr>
              <a:t>허가지</a:t>
            </a:r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 재해예방대책을 수립하겠습니다</a:t>
            </a:r>
            <a:r>
              <a:rPr lang="en-US" altLang="ko-KR" baseline="0" dirty="0" smtClean="0">
                <a:latin typeface="바탕" pitchFamily="18" charset="-127"/>
                <a:ea typeface="바탕" pitchFamily="18" charset="-127"/>
              </a:rPr>
              <a:t>.</a:t>
            </a:r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 </a:t>
            </a:r>
            <a:r>
              <a:rPr lang="ko-KR" altLang="en-US" dirty="0" smtClean="0">
                <a:latin typeface="바탕" pitchFamily="18" charset="-127"/>
                <a:ea typeface="바탕" pitchFamily="18" charset="-127"/>
              </a:rPr>
              <a:t> </a:t>
            </a:r>
            <a:endParaRPr lang="en-US" altLang="ko-KR" dirty="0" smtClean="0">
              <a:latin typeface="바탕" pitchFamily="18" charset="-127"/>
              <a:ea typeface="바탕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361189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□ 다음 </a:t>
            </a:r>
            <a:r>
              <a:rPr lang="ko-KR" altLang="en-US" b="1" dirty="0" err="1" smtClean="0">
                <a:latin typeface="바탕" pitchFamily="18" charset="-127"/>
                <a:ea typeface="바탕" pitchFamily="18" charset="-127"/>
              </a:rPr>
              <a:t>산림농지과</a:t>
            </a:r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 소관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,</a:t>
            </a:r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 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‘</a:t>
            </a:r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산림재해 없는 안전한 도시 조성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’</a:t>
            </a:r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 입니다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b="1" dirty="0" smtClean="0">
              <a:latin typeface="바탕" pitchFamily="18" charset="-127"/>
              <a:ea typeface="바탕" pitchFamily="18" charset="-127"/>
            </a:endParaRPr>
          </a:p>
          <a:p>
            <a:r>
              <a:rPr lang="ko-KR" altLang="en-US" dirty="0" smtClean="0">
                <a:latin typeface="바탕" pitchFamily="18" charset="-127"/>
                <a:ea typeface="바탕" pitchFamily="18" charset="-127"/>
              </a:rPr>
              <a:t> ○ </a:t>
            </a:r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대형 및 동시 다발적 </a:t>
            </a:r>
            <a:r>
              <a:rPr lang="ko-KR" altLang="en-US" b="1" dirty="0" err="1" smtClean="0">
                <a:latin typeface="바탕" pitchFamily="18" charset="-127"/>
                <a:ea typeface="바탕" pitchFamily="18" charset="-127"/>
              </a:rPr>
              <a:t>산불대응과</a:t>
            </a:r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 신속한 </a:t>
            </a:r>
            <a:r>
              <a:rPr lang="ko-KR" altLang="en-US" b="1" dirty="0" err="1" smtClean="0">
                <a:latin typeface="바탕" pitchFamily="18" charset="-127"/>
                <a:ea typeface="바탕" pitchFamily="18" charset="-127"/>
              </a:rPr>
              <a:t>진화체계</a:t>
            </a:r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 구축</a:t>
            </a:r>
            <a:r>
              <a:rPr lang="ko-KR" altLang="en-US" b="0" dirty="0" smtClean="0">
                <a:latin typeface="바탕" pitchFamily="18" charset="-127"/>
                <a:ea typeface="바탕" pitchFamily="18" charset="-127"/>
              </a:rPr>
              <a:t>을 위해</a:t>
            </a:r>
            <a:endParaRPr lang="en-US" altLang="ko-KR" b="0" baseline="0" dirty="0" smtClean="0">
              <a:latin typeface="바탕" pitchFamily="18" charset="-127"/>
              <a:ea typeface="바탕" pitchFamily="18" charset="-127"/>
            </a:endParaRPr>
          </a:p>
          <a:p>
            <a:r>
              <a:rPr lang="en-US" altLang="ko-KR" baseline="0" dirty="0" smtClean="0">
                <a:latin typeface="바탕" pitchFamily="18" charset="-127"/>
                <a:ea typeface="바탕" pitchFamily="18" charset="-127"/>
              </a:rPr>
              <a:t>     </a:t>
            </a:r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산불방지 대책본부를 </a:t>
            </a:r>
            <a:r>
              <a:rPr lang="en-US" altLang="ko-KR" dirty="0" smtClean="0">
                <a:latin typeface="바탕" pitchFamily="18" charset="-127"/>
                <a:ea typeface="바탕" pitchFamily="18" charset="-127"/>
              </a:rPr>
              <a:t>2</a:t>
            </a:r>
            <a:r>
              <a:rPr lang="ko-KR" altLang="en-US" dirty="0" smtClean="0">
                <a:latin typeface="바탕" pitchFamily="18" charset="-127"/>
                <a:ea typeface="바탕" pitchFamily="18" charset="-127"/>
              </a:rPr>
              <a:t>월 </a:t>
            </a:r>
            <a:r>
              <a:rPr lang="en-US" altLang="ko-KR" dirty="0" smtClean="0">
                <a:latin typeface="바탕" pitchFamily="18" charset="-127"/>
                <a:ea typeface="바탕" pitchFamily="18" charset="-127"/>
              </a:rPr>
              <a:t>1</a:t>
            </a:r>
            <a:r>
              <a:rPr lang="ko-KR" altLang="en-US" dirty="0" smtClean="0">
                <a:latin typeface="바탕" pitchFamily="18" charset="-127"/>
                <a:ea typeface="바탕" pitchFamily="18" charset="-127"/>
              </a:rPr>
              <a:t>일부터 </a:t>
            </a:r>
            <a:r>
              <a:rPr lang="en-US" altLang="ko-KR" dirty="0" smtClean="0">
                <a:latin typeface="바탕" pitchFamily="18" charset="-127"/>
                <a:ea typeface="바탕" pitchFamily="18" charset="-127"/>
              </a:rPr>
              <a:t>5</a:t>
            </a:r>
            <a:r>
              <a:rPr lang="ko-KR" altLang="en-US" dirty="0" smtClean="0">
                <a:latin typeface="바탕" pitchFamily="18" charset="-127"/>
                <a:ea typeface="바탕" pitchFamily="18" charset="-127"/>
              </a:rPr>
              <a:t>월 </a:t>
            </a:r>
            <a:r>
              <a:rPr lang="en-US" altLang="ko-KR" dirty="0" smtClean="0">
                <a:latin typeface="바탕" pitchFamily="18" charset="-127"/>
                <a:ea typeface="바탕" pitchFamily="18" charset="-127"/>
              </a:rPr>
              <a:t>15</a:t>
            </a:r>
            <a:r>
              <a:rPr lang="ko-KR" altLang="en-US" dirty="0" smtClean="0">
                <a:latin typeface="바탕" pitchFamily="18" charset="-127"/>
                <a:ea typeface="바탕" pitchFamily="18" charset="-127"/>
              </a:rPr>
              <a:t>일까지 운영하였으며</a:t>
            </a:r>
            <a:r>
              <a:rPr lang="en-US" altLang="ko-KR" dirty="0" smtClean="0">
                <a:latin typeface="바탕" pitchFamily="18" charset="-127"/>
                <a:ea typeface="바탕" pitchFamily="18" charset="-127"/>
              </a:rPr>
              <a:t>, </a:t>
            </a:r>
          </a:p>
          <a:p>
            <a:r>
              <a:rPr lang="en-US" altLang="ko-KR" dirty="0" smtClean="0">
                <a:latin typeface="바탕" pitchFamily="18" charset="-127"/>
                <a:ea typeface="바탕" pitchFamily="18" charset="-127"/>
              </a:rPr>
              <a:t>     11</a:t>
            </a:r>
            <a:r>
              <a:rPr lang="ko-KR" altLang="en-US" dirty="0" smtClean="0">
                <a:latin typeface="바탕" pitchFamily="18" charset="-127"/>
                <a:ea typeface="바탕" pitchFamily="18" charset="-127"/>
              </a:rPr>
              <a:t>월 </a:t>
            </a:r>
            <a:r>
              <a:rPr lang="en-US" altLang="ko-KR" dirty="0" smtClean="0">
                <a:latin typeface="바탕" pitchFamily="18" charset="-127"/>
                <a:ea typeface="바탕" pitchFamily="18" charset="-127"/>
              </a:rPr>
              <a:t>1</a:t>
            </a:r>
            <a:r>
              <a:rPr lang="ko-KR" altLang="en-US" dirty="0" smtClean="0">
                <a:latin typeface="바탕" pitchFamily="18" charset="-127"/>
                <a:ea typeface="바탕" pitchFamily="18" charset="-127"/>
              </a:rPr>
              <a:t>일부터 </a:t>
            </a:r>
            <a:r>
              <a:rPr lang="en-US" altLang="ko-KR" dirty="0" smtClean="0">
                <a:latin typeface="바탕" pitchFamily="18" charset="-127"/>
                <a:ea typeface="바탕" pitchFamily="18" charset="-127"/>
              </a:rPr>
              <a:t>12</a:t>
            </a:r>
            <a:r>
              <a:rPr lang="ko-KR" altLang="en-US" dirty="0" smtClean="0">
                <a:latin typeface="바탕" pitchFamily="18" charset="-127"/>
                <a:ea typeface="바탕" pitchFamily="18" charset="-127"/>
              </a:rPr>
              <a:t>월 </a:t>
            </a:r>
            <a:r>
              <a:rPr lang="en-US" altLang="ko-KR" dirty="0" smtClean="0">
                <a:latin typeface="바탕" pitchFamily="18" charset="-127"/>
                <a:ea typeface="바탕" pitchFamily="18" charset="-127"/>
              </a:rPr>
              <a:t>15</a:t>
            </a:r>
            <a:r>
              <a:rPr lang="ko-KR" altLang="en-US" dirty="0" smtClean="0">
                <a:latin typeface="바탕" pitchFamily="18" charset="-127"/>
                <a:ea typeface="바탕" pitchFamily="18" charset="-127"/>
              </a:rPr>
              <a:t>일 가을철 </a:t>
            </a:r>
            <a:r>
              <a:rPr lang="ko-KR" altLang="en-US" dirty="0" err="1" smtClean="0">
                <a:latin typeface="바탕" pitchFamily="18" charset="-127"/>
                <a:ea typeface="바탕" pitchFamily="18" charset="-127"/>
              </a:rPr>
              <a:t>산불취약</a:t>
            </a:r>
            <a:r>
              <a:rPr lang="ko-KR" altLang="en-US" dirty="0" smtClean="0">
                <a:latin typeface="바탕" pitchFamily="18" charset="-127"/>
                <a:ea typeface="바탕" pitchFamily="18" charset="-127"/>
              </a:rPr>
              <a:t> 시기에 맞춰 운영하겠습니다</a:t>
            </a:r>
            <a:r>
              <a:rPr lang="en-US" altLang="ko-KR" dirty="0" smtClean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dirty="0" smtClean="0">
              <a:latin typeface="바탕" pitchFamily="18" charset="-127"/>
              <a:ea typeface="바탕" pitchFamily="18" charset="-127"/>
            </a:endParaRPr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 smtClean="0">
                <a:latin typeface="바탕" pitchFamily="18" charset="-127"/>
                <a:ea typeface="바탕" pitchFamily="18" charset="-127"/>
              </a:rPr>
              <a:t> ○ 또한 산불발생의 대부분을 차지하는 </a:t>
            </a:r>
            <a:r>
              <a:rPr lang="ko-KR" altLang="en-US" dirty="0" err="1" smtClean="0">
                <a:latin typeface="바탕" pitchFamily="18" charset="-127"/>
                <a:ea typeface="바탕" pitchFamily="18" charset="-127"/>
              </a:rPr>
              <a:t>소각행위에</a:t>
            </a:r>
            <a:r>
              <a:rPr lang="ko-KR" altLang="en-US" dirty="0" smtClean="0">
                <a:latin typeface="바탕" pitchFamily="18" charset="-127"/>
                <a:ea typeface="바탕" pitchFamily="18" charset="-127"/>
              </a:rPr>
              <a:t> 대해 계도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단속</a:t>
            </a:r>
            <a:r>
              <a:rPr lang="en-US" altLang="ko-KR" dirty="0" smtClean="0">
                <a:latin typeface="바탕" pitchFamily="18" charset="-127"/>
                <a:ea typeface="바탕" pitchFamily="18" charset="-127"/>
              </a:rPr>
              <a:t>, SMS </a:t>
            </a:r>
            <a:r>
              <a:rPr lang="ko-KR" altLang="en-US" dirty="0" err="1" smtClean="0">
                <a:latin typeface="바탕" pitchFamily="18" charset="-127"/>
                <a:ea typeface="바탕" pitchFamily="18" charset="-127"/>
              </a:rPr>
              <a:t>문자홍보를</a:t>
            </a:r>
            <a:r>
              <a:rPr lang="ko-KR" altLang="en-US" dirty="0" smtClean="0">
                <a:latin typeface="바탕" pitchFamily="18" charset="-127"/>
                <a:ea typeface="바탕" pitchFamily="18" charset="-127"/>
              </a:rPr>
              <a:t> 통해 사전 차단할 계획이며</a:t>
            </a:r>
            <a:r>
              <a:rPr lang="en-US" altLang="ko-KR" dirty="0" smtClean="0">
                <a:latin typeface="바탕" pitchFamily="18" charset="-127"/>
                <a:ea typeface="바탕" pitchFamily="18" charset="-127"/>
              </a:rPr>
              <a:t>,</a:t>
            </a:r>
          </a:p>
          <a:p>
            <a:r>
              <a:rPr lang="en-US" altLang="ko-KR" dirty="0" smtClean="0">
                <a:latin typeface="바탕" pitchFamily="18" charset="-127"/>
                <a:ea typeface="바탕" pitchFamily="18" charset="-127"/>
              </a:rPr>
              <a:t>     </a:t>
            </a:r>
            <a:r>
              <a:rPr lang="ko-KR" altLang="en-US" dirty="0" smtClean="0">
                <a:latin typeface="바탕" pitchFamily="18" charset="-127"/>
                <a:ea typeface="바탕" pitchFamily="18" charset="-127"/>
              </a:rPr>
              <a:t>산불발생시에는 </a:t>
            </a:r>
            <a:r>
              <a:rPr lang="ko-KR" altLang="en-US" dirty="0" err="1" smtClean="0">
                <a:latin typeface="바탕" pitchFamily="18" charset="-127"/>
                <a:ea typeface="바탕" pitchFamily="18" charset="-127"/>
              </a:rPr>
              <a:t>진화헬기를</a:t>
            </a:r>
            <a:r>
              <a:rPr lang="ko-KR" altLang="en-US" dirty="0" smtClean="0">
                <a:latin typeface="바탕" pitchFamily="18" charset="-127"/>
                <a:ea typeface="바탕" pitchFamily="18" charset="-127"/>
              </a:rPr>
              <a:t> </a:t>
            </a:r>
            <a:r>
              <a:rPr lang="en-US" altLang="ko-KR" dirty="0" smtClean="0">
                <a:latin typeface="바탕" pitchFamily="18" charset="-127"/>
                <a:ea typeface="바탕" pitchFamily="18" charset="-127"/>
              </a:rPr>
              <a:t>30</a:t>
            </a:r>
            <a:r>
              <a:rPr lang="ko-KR" altLang="en-US" dirty="0" smtClean="0">
                <a:latin typeface="바탕" pitchFamily="18" charset="-127"/>
                <a:ea typeface="바탕" pitchFamily="18" charset="-127"/>
              </a:rPr>
              <a:t>분 이내에 출동하는 </a:t>
            </a:r>
            <a:r>
              <a:rPr lang="ko-KR" altLang="en-US" baseline="0" dirty="0" err="1" smtClean="0">
                <a:latin typeface="바탕" pitchFamily="18" charset="-127"/>
                <a:ea typeface="바탕" pitchFamily="18" charset="-127"/>
              </a:rPr>
              <a:t>골든타임제</a:t>
            </a:r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 도입과 인접 시군과 협조체계를 구축하여</a:t>
            </a:r>
            <a:endParaRPr lang="en-US" altLang="ko-KR" dirty="0" smtClean="0">
              <a:latin typeface="바탕" pitchFamily="18" charset="-127"/>
              <a:ea typeface="바탕" pitchFamily="18" charset="-127"/>
            </a:endParaRPr>
          </a:p>
          <a:p>
            <a:r>
              <a:rPr lang="en-US" altLang="ko-KR" baseline="0" dirty="0" smtClean="0">
                <a:latin typeface="바탕" pitchFamily="18" charset="-127"/>
                <a:ea typeface="바탕" pitchFamily="18" charset="-127"/>
              </a:rPr>
              <a:t>     </a:t>
            </a:r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산불 진화에 적극 대응하도록 하겠습니다</a:t>
            </a:r>
            <a:r>
              <a:rPr lang="en-US" altLang="ko-KR" baseline="0" dirty="0" smtClean="0">
                <a:latin typeface="바탕" pitchFamily="18" charset="-127"/>
                <a:ea typeface="바탕" pitchFamily="18" charset="-127"/>
              </a:rPr>
              <a:t>.</a:t>
            </a:r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 </a:t>
            </a:r>
            <a:endParaRPr lang="en-US" altLang="ko-KR" baseline="0" dirty="0" smtClean="0">
              <a:latin typeface="바탕" pitchFamily="18" charset="-127"/>
              <a:ea typeface="바탕" pitchFamily="18" charset="-127"/>
            </a:endParaRPr>
          </a:p>
          <a:p>
            <a:endParaRPr lang="en-US" altLang="ko-KR" baseline="0" dirty="0" smtClean="0">
              <a:latin typeface="바탕" pitchFamily="18" charset="-127"/>
              <a:ea typeface="바탕" pitchFamily="18" charset="-127"/>
            </a:endParaRPr>
          </a:p>
          <a:p>
            <a:r>
              <a:rPr lang="ko-KR" altLang="en-US" dirty="0" smtClean="0">
                <a:latin typeface="바탕" pitchFamily="18" charset="-127"/>
                <a:ea typeface="바탕" pitchFamily="18" charset="-127"/>
              </a:rPr>
              <a:t> ○ 아울러</a:t>
            </a:r>
            <a:r>
              <a:rPr lang="en-US" altLang="ko-KR" dirty="0" smtClean="0">
                <a:latin typeface="바탕" pitchFamily="18" charset="-127"/>
                <a:ea typeface="바탕" pitchFamily="18" charset="-127"/>
              </a:rPr>
              <a:t> </a:t>
            </a:r>
            <a:r>
              <a:rPr lang="ko-KR" altLang="en-US" b="1" dirty="0" err="1" smtClean="0">
                <a:latin typeface="바탕" pitchFamily="18" charset="-127"/>
                <a:ea typeface="바탕" pitchFamily="18" charset="-127"/>
              </a:rPr>
              <a:t>산림재난</a:t>
            </a:r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 </a:t>
            </a:r>
            <a:r>
              <a:rPr lang="ko-KR" altLang="en-US" b="1" dirty="0" err="1" smtClean="0">
                <a:latin typeface="바탕" pitchFamily="18" charset="-127"/>
                <a:ea typeface="바탕" pitchFamily="18" charset="-127"/>
              </a:rPr>
              <a:t>예방시설</a:t>
            </a:r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 설치로 산림자원을 보호하고</a:t>
            </a:r>
            <a:endParaRPr lang="en-US" altLang="ko-KR" b="1" dirty="0" smtClean="0">
              <a:latin typeface="바탕" pitchFamily="18" charset="-127"/>
              <a:ea typeface="바탕" pitchFamily="18" charset="-127"/>
            </a:endParaRPr>
          </a:p>
          <a:p>
            <a:r>
              <a:rPr lang="en-US" altLang="ko-KR" b="1" baseline="0" dirty="0" smtClean="0">
                <a:latin typeface="바탕" pitchFamily="18" charset="-127"/>
                <a:ea typeface="바탕" pitchFamily="18" charset="-127"/>
              </a:rPr>
              <a:t>     </a:t>
            </a:r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산림병해충에 선제적으로 대응</a:t>
            </a:r>
            <a:r>
              <a:rPr lang="ko-KR" altLang="en-US" dirty="0" smtClean="0">
                <a:latin typeface="바탕" pitchFamily="18" charset="-127"/>
                <a:ea typeface="바탕" pitchFamily="18" charset="-127"/>
              </a:rPr>
              <a:t>하겠습니다</a:t>
            </a:r>
            <a:r>
              <a:rPr lang="en-US" altLang="ko-KR" dirty="0" smtClean="0">
                <a:latin typeface="바탕" pitchFamily="18" charset="-127"/>
                <a:ea typeface="바탕" pitchFamily="18" charset="-127"/>
              </a:rPr>
              <a:t>.</a:t>
            </a:r>
          </a:p>
          <a:p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     산사태 대책 상황실을 집중호우 시기인 </a:t>
            </a:r>
            <a:r>
              <a:rPr lang="en-US" altLang="ko-KR" baseline="0" dirty="0" smtClean="0">
                <a:latin typeface="바탕" pitchFamily="18" charset="-127"/>
                <a:ea typeface="바탕" pitchFamily="18" charset="-127"/>
              </a:rPr>
              <a:t>5</a:t>
            </a:r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월 </a:t>
            </a:r>
            <a:r>
              <a:rPr lang="en-US" altLang="ko-KR" baseline="0" dirty="0" smtClean="0">
                <a:latin typeface="바탕" pitchFamily="18" charset="-127"/>
                <a:ea typeface="바탕" pitchFamily="18" charset="-127"/>
              </a:rPr>
              <a:t>15</a:t>
            </a:r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일부터 </a:t>
            </a:r>
            <a:r>
              <a:rPr lang="en-US" altLang="ko-KR" baseline="0" dirty="0" smtClean="0">
                <a:latin typeface="바탕" pitchFamily="18" charset="-127"/>
                <a:ea typeface="바탕" pitchFamily="18" charset="-127"/>
              </a:rPr>
              <a:t>10</a:t>
            </a:r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월 </a:t>
            </a:r>
            <a:r>
              <a:rPr lang="en-US" altLang="ko-KR" baseline="0" dirty="0" smtClean="0">
                <a:latin typeface="바탕" pitchFamily="18" charset="-127"/>
                <a:ea typeface="바탕" pitchFamily="18" charset="-127"/>
              </a:rPr>
              <a:t>15</a:t>
            </a:r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일까지 맞춰 운영하겠으며</a:t>
            </a:r>
            <a:endParaRPr lang="en-US" altLang="ko-KR" baseline="0" dirty="0" smtClean="0">
              <a:latin typeface="바탕" pitchFamily="18" charset="-127"/>
              <a:ea typeface="바탕" pitchFamily="18" charset="-127"/>
            </a:endParaRPr>
          </a:p>
          <a:p>
            <a:r>
              <a:rPr lang="en-US" altLang="ko-KR" baseline="0" dirty="0" smtClean="0">
                <a:latin typeface="바탕" pitchFamily="18" charset="-127"/>
                <a:ea typeface="바탕" pitchFamily="18" charset="-127"/>
              </a:rPr>
              <a:t>     </a:t>
            </a:r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사방댐 </a:t>
            </a:r>
            <a:r>
              <a:rPr lang="en-US" altLang="ko-KR" baseline="0" dirty="0" smtClean="0">
                <a:latin typeface="바탕" pitchFamily="18" charset="-127"/>
                <a:ea typeface="바탕" pitchFamily="18" charset="-127"/>
              </a:rPr>
              <a:t>1</a:t>
            </a:r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개소</a:t>
            </a:r>
            <a:r>
              <a:rPr lang="en-US" altLang="ko-KR" baseline="0" dirty="0" smtClean="0">
                <a:latin typeface="바탕" pitchFamily="18" charset="-127"/>
                <a:ea typeface="바탕" pitchFamily="18" charset="-127"/>
              </a:rPr>
              <a:t>, </a:t>
            </a:r>
            <a:r>
              <a:rPr lang="ko-KR" altLang="en-US" baseline="0" dirty="0" err="1" smtClean="0">
                <a:latin typeface="바탕" pitchFamily="18" charset="-127"/>
                <a:ea typeface="바탕" pitchFamily="18" charset="-127"/>
              </a:rPr>
              <a:t>계류보전</a:t>
            </a:r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 </a:t>
            </a:r>
            <a:r>
              <a:rPr lang="en-US" altLang="ko-KR" baseline="0" dirty="0" smtClean="0">
                <a:latin typeface="바탕" pitchFamily="18" charset="-127"/>
                <a:ea typeface="바탕" pitchFamily="18" charset="-127"/>
              </a:rPr>
              <a:t>0.4km </a:t>
            </a:r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등 사방사업을 우기 전 </a:t>
            </a:r>
            <a:r>
              <a:rPr lang="ko-KR" altLang="en-US" baseline="0" dirty="0" err="1" smtClean="0">
                <a:latin typeface="바탕" pitchFamily="18" charset="-127"/>
                <a:ea typeface="바탕" pitchFamily="18" charset="-127"/>
              </a:rPr>
              <a:t>추진완료</a:t>
            </a:r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 하였습니다</a:t>
            </a:r>
            <a:r>
              <a:rPr lang="en-US" altLang="ko-KR" baseline="0" dirty="0" smtClean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baseline="0" dirty="0" smtClean="0">
              <a:latin typeface="바탕" pitchFamily="18" charset="-127"/>
              <a:ea typeface="바탕" pitchFamily="18" charset="-127"/>
            </a:endParaRPr>
          </a:p>
          <a:p>
            <a:r>
              <a:rPr lang="ko-KR" altLang="en-US" dirty="0" smtClean="0">
                <a:latin typeface="바탕" pitchFamily="18" charset="-127"/>
                <a:ea typeface="바탕" pitchFamily="18" charset="-127"/>
              </a:rPr>
              <a:t> ○</a:t>
            </a:r>
            <a:r>
              <a:rPr lang="en-US" altLang="ko-KR" baseline="0" dirty="0" smtClean="0">
                <a:latin typeface="바탕" pitchFamily="18" charset="-127"/>
                <a:ea typeface="바탕" pitchFamily="18" charset="-127"/>
              </a:rPr>
              <a:t> </a:t>
            </a:r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태풍 대비 임야 인접 주택과 도로의 재해 우려 수목에 대하여 </a:t>
            </a:r>
            <a:r>
              <a:rPr lang="ko-KR" altLang="en-US" baseline="0" dirty="0" err="1" smtClean="0">
                <a:latin typeface="바탕" pitchFamily="18" charset="-127"/>
                <a:ea typeface="바탕" pitchFamily="18" charset="-127"/>
              </a:rPr>
              <a:t>위험수목</a:t>
            </a:r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 </a:t>
            </a:r>
            <a:r>
              <a:rPr lang="ko-KR" altLang="en-US" baseline="0" dirty="0" err="1" smtClean="0">
                <a:latin typeface="바탕" pitchFamily="18" charset="-127"/>
                <a:ea typeface="바탕" pitchFamily="18" charset="-127"/>
              </a:rPr>
              <a:t>제거사업을</a:t>
            </a:r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 </a:t>
            </a:r>
            <a:r>
              <a:rPr lang="ko-KR" altLang="en-US" baseline="0" dirty="0" err="1" smtClean="0">
                <a:latin typeface="바탕" pitchFamily="18" charset="-127"/>
                <a:ea typeface="바탕" pitchFamily="18" charset="-127"/>
              </a:rPr>
              <a:t>추진완료</a:t>
            </a:r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 하였으며</a:t>
            </a:r>
            <a:endParaRPr lang="en-US" altLang="ko-KR" baseline="0" dirty="0" smtClean="0">
              <a:latin typeface="바탕" pitchFamily="18" charset="-127"/>
              <a:ea typeface="바탕" pitchFamily="18" charset="-127"/>
            </a:endParaRPr>
          </a:p>
          <a:p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     </a:t>
            </a:r>
            <a:r>
              <a:rPr lang="ko-KR" altLang="en-US" dirty="0" smtClean="0">
                <a:latin typeface="바탕" pitchFamily="18" charset="-127"/>
                <a:ea typeface="바탕" pitchFamily="18" charset="-127"/>
              </a:rPr>
              <a:t>소나무재선충병</a:t>
            </a:r>
            <a:r>
              <a:rPr lang="en-US" altLang="ko-KR" dirty="0" smtClean="0">
                <a:latin typeface="바탕" pitchFamily="18" charset="-127"/>
                <a:ea typeface="바탕" pitchFamily="18" charset="-127"/>
              </a:rPr>
              <a:t>,</a:t>
            </a:r>
            <a:r>
              <a:rPr lang="en-US" altLang="ko-KR" baseline="0" dirty="0" smtClean="0">
                <a:latin typeface="바탕" pitchFamily="18" charset="-127"/>
                <a:ea typeface="바탕" pitchFamily="18" charset="-127"/>
              </a:rPr>
              <a:t> </a:t>
            </a:r>
            <a:r>
              <a:rPr lang="ko-KR" altLang="en-US" dirty="0" smtClean="0">
                <a:latin typeface="바탕" pitchFamily="18" charset="-127"/>
                <a:ea typeface="바탕" pitchFamily="18" charset="-127"/>
              </a:rPr>
              <a:t>기타 산림병해충에 대하여</a:t>
            </a:r>
            <a:r>
              <a:rPr lang="en-US" altLang="ko-KR" baseline="0" dirty="0" smtClean="0">
                <a:latin typeface="바탕" pitchFamily="18" charset="-127"/>
                <a:ea typeface="바탕" pitchFamily="18" charset="-127"/>
              </a:rPr>
              <a:t> </a:t>
            </a:r>
            <a:r>
              <a:rPr lang="ko-KR" altLang="en-US" dirty="0" smtClean="0">
                <a:latin typeface="바탕" pitchFamily="18" charset="-127"/>
                <a:ea typeface="바탕" pitchFamily="18" charset="-127"/>
              </a:rPr>
              <a:t>선제적으로 </a:t>
            </a:r>
            <a:r>
              <a:rPr lang="ko-KR" altLang="en-US" dirty="0" err="1" smtClean="0">
                <a:latin typeface="바탕" pitchFamily="18" charset="-127"/>
                <a:ea typeface="바탕" pitchFamily="18" charset="-127"/>
              </a:rPr>
              <a:t>예찰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dirty="0" smtClean="0">
                <a:latin typeface="바탕" pitchFamily="18" charset="-127"/>
                <a:ea typeface="바탕" pitchFamily="18" charset="-127"/>
              </a:rPr>
              <a:t>방제하여</a:t>
            </a:r>
            <a:endParaRPr lang="en-US" altLang="ko-KR" dirty="0" smtClean="0">
              <a:latin typeface="바탕" pitchFamily="18" charset="-127"/>
              <a:ea typeface="바탕" pitchFamily="18" charset="-127"/>
            </a:endParaRPr>
          </a:p>
          <a:p>
            <a:r>
              <a:rPr lang="en-US" altLang="ko-KR" baseline="0" dirty="0" smtClean="0">
                <a:latin typeface="바탕" pitchFamily="18" charset="-127"/>
                <a:ea typeface="바탕" pitchFamily="18" charset="-127"/>
              </a:rPr>
              <a:t>     </a:t>
            </a:r>
            <a:r>
              <a:rPr lang="ko-KR" altLang="en-US" dirty="0" smtClean="0">
                <a:latin typeface="바탕" pitchFamily="18" charset="-127"/>
                <a:ea typeface="바탕" pitchFamily="18" charset="-127"/>
              </a:rPr>
              <a:t>시민불편을 해소하고 산림자원을 </a:t>
            </a:r>
            <a:r>
              <a:rPr lang="ko-KR" altLang="en-US" dirty="0" err="1" smtClean="0">
                <a:latin typeface="바탕" pitchFamily="18" charset="-127"/>
                <a:ea typeface="바탕" pitchFamily="18" charset="-127"/>
              </a:rPr>
              <a:t>적극보호</a:t>
            </a:r>
            <a:r>
              <a:rPr lang="ko-KR" altLang="en-US" dirty="0" smtClean="0">
                <a:latin typeface="바탕" pitchFamily="18" charset="-127"/>
                <a:ea typeface="바탕" pitchFamily="18" charset="-127"/>
              </a:rPr>
              <a:t> 하겠습니다</a:t>
            </a:r>
            <a:r>
              <a:rPr lang="en-US" altLang="ko-KR" dirty="0" smtClean="0">
                <a:latin typeface="바탕" pitchFamily="18" charset="-127"/>
                <a:ea typeface="바탕" pitchFamily="18" charset="-127"/>
              </a:rPr>
              <a:t>.</a:t>
            </a:r>
            <a:endParaRPr lang="en-US" altLang="ko-KR" baseline="0" dirty="0" smtClean="0">
              <a:latin typeface="바탕" pitchFamily="18" charset="-127"/>
              <a:ea typeface="바탕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178837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□ 다음 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‘</a:t>
            </a:r>
            <a:r>
              <a:rPr lang="ko-KR" altLang="en-US" b="1" dirty="0" err="1" smtClean="0">
                <a:latin typeface="바탕" pitchFamily="18" charset="-127"/>
                <a:ea typeface="바탕" pitchFamily="18" charset="-127"/>
              </a:rPr>
              <a:t>지속가능한</a:t>
            </a:r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 </a:t>
            </a:r>
            <a:r>
              <a:rPr lang="ko-KR" altLang="en-US" b="1" dirty="0" err="1" smtClean="0">
                <a:latin typeface="바탕" pitchFamily="18" charset="-127"/>
                <a:ea typeface="바탕" pitchFamily="18" charset="-127"/>
              </a:rPr>
              <a:t>산림</a:t>
            </a:r>
            <a:r>
              <a:rPr lang="ko-KR" altLang="en-US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〮</a:t>
            </a:r>
            <a:r>
              <a:rPr lang="ko-KR" altLang="en-US" b="1" dirty="0" err="1" smtClean="0">
                <a:latin typeface="바탕" pitchFamily="18" charset="-127"/>
                <a:ea typeface="바탕" pitchFamily="18" charset="-127"/>
              </a:rPr>
              <a:t>농지의</a:t>
            </a:r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 이용과 관리체계 구축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’</a:t>
            </a:r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 입니다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b="1" dirty="0" smtClean="0">
              <a:latin typeface="바탕" pitchFamily="18" charset="-127"/>
              <a:ea typeface="바탕" pitchFamily="18" charset="-127"/>
            </a:endParaRPr>
          </a:p>
          <a:p>
            <a:pPr rtl="0" eaLnBrk="0" fontAlgn="base" hangingPunct="0"/>
            <a:r>
              <a:rPr lang="ko-KR" altLang="en-US" b="0" dirty="0" smtClean="0">
                <a:latin typeface="바탕" pitchFamily="18" charset="-127"/>
                <a:ea typeface="바탕" pitchFamily="18" charset="-127"/>
              </a:rPr>
              <a:t> ○ </a:t>
            </a:r>
            <a:r>
              <a:rPr lang="ko-KR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산지의 보전과 이용이 조화를 이루는 합리적인 산지관리체계를 정립</a:t>
            </a:r>
            <a:r>
              <a:rPr lang="ko-KR" altLang="ko-KR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하겠습니다</a:t>
            </a:r>
            <a:r>
              <a:rPr lang="en-US" altLang="ko-KR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ko-KR" sz="1200" b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0" fontAlgn="base" hangingPunct="0"/>
            <a:r>
              <a:rPr lang="en-US" altLang="ko-KR" sz="1200" b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</a:t>
            </a:r>
            <a:r>
              <a:rPr lang="en-US" altLang="ko-KR" sz="1200" b="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공익적</a:t>
            </a:r>
            <a:r>
              <a:rPr lang="en-US" altLang="ko-KR" sz="1200" b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b="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효용</a:t>
            </a:r>
            <a:r>
              <a:rPr lang="en-US" altLang="ko-KR" sz="1200" b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b="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가치를</a:t>
            </a:r>
            <a:r>
              <a:rPr lang="en-US" altLang="ko-KR" sz="1200" b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b="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높이고</a:t>
            </a:r>
            <a:r>
              <a:rPr lang="en-US" altLang="ko-KR" sz="1200" b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b="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주변</a:t>
            </a:r>
            <a:r>
              <a:rPr lang="en-US" altLang="ko-KR" sz="1200" b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b="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산림</a:t>
            </a:r>
            <a:r>
              <a:rPr lang="en-US" altLang="ko-KR" sz="1200" b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b="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경관을</a:t>
            </a:r>
            <a:r>
              <a:rPr lang="en-US" altLang="ko-KR" sz="1200" b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b="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살펴</a:t>
            </a:r>
            <a:r>
              <a:rPr lang="en-US" altLang="ko-KR" sz="1200" b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ko-KR" sz="1200" b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조화로운 개발을 유도할 것입니다.</a:t>
            </a:r>
            <a:endParaRPr lang="ko-KR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0" fontAlgn="base" hangingPunct="0"/>
            <a:r>
              <a:rPr lang="en-US" altLang="ko-KR" sz="1200" b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</a:t>
            </a:r>
            <a:r>
              <a:rPr lang="ko-KR" altLang="ko-KR" sz="1200" b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산림재해 발생을 예방할 수 있도록 산지전용지와 장기 </a:t>
            </a:r>
            <a:r>
              <a:rPr lang="ko-KR" altLang="ko-KR" sz="1200" b="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미복구지에</a:t>
            </a:r>
            <a:r>
              <a:rPr lang="ko-KR" altLang="ko-KR" sz="1200" b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대한 사후관리를 강화하고</a:t>
            </a:r>
            <a:endParaRPr lang="ko-KR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0" fontAlgn="base" hangingPunct="0"/>
            <a:r>
              <a:rPr lang="en-US" altLang="ko-KR" sz="1200" b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</a:t>
            </a:r>
            <a:r>
              <a:rPr lang="en-US" altLang="ko-KR" sz="1200" b="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지속적인</a:t>
            </a:r>
            <a:r>
              <a:rPr lang="en-US" altLang="ko-KR" sz="1200" b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b="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현장</a:t>
            </a:r>
            <a:r>
              <a:rPr lang="en-US" altLang="ko-KR" sz="1200" b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ko-KR" sz="1200" b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점검을 실시하여 </a:t>
            </a:r>
            <a:r>
              <a:rPr lang="ko-KR" altLang="ko-KR" sz="1200" b="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산지관리</a:t>
            </a:r>
            <a:r>
              <a:rPr lang="ko-KR" altLang="ko-KR" sz="1200" b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업무의 효율을 높이겠습니다.</a:t>
            </a:r>
            <a:endParaRPr lang="ko-KR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ko-KR" b="0" baseline="0" dirty="0" smtClean="0">
                <a:latin typeface="바탕" pitchFamily="18" charset="-127"/>
                <a:ea typeface="바탕" pitchFamily="18" charset="-127"/>
              </a:rPr>
              <a:t>     </a:t>
            </a:r>
          </a:p>
          <a:p>
            <a:r>
              <a:rPr lang="en-US" altLang="ko-KR" b="0" baseline="0" dirty="0" smtClean="0">
                <a:latin typeface="바탕" pitchFamily="18" charset="-127"/>
                <a:ea typeface="바탕" pitchFamily="18" charset="-127"/>
              </a:rPr>
              <a:t> </a:t>
            </a:r>
            <a:r>
              <a:rPr lang="ko-KR" altLang="en-US" b="0" dirty="0" smtClean="0">
                <a:latin typeface="바탕" pitchFamily="18" charset="-127"/>
                <a:ea typeface="바탕" pitchFamily="18" charset="-127"/>
              </a:rPr>
              <a:t>○ 또한</a:t>
            </a:r>
            <a:r>
              <a:rPr lang="en-US" altLang="ko-KR" b="0" dirty="0" smtClean="0">
                <a:latin typeface="바탕" pitchFamily="18" charset="-127"/>
                <a:ea typeface="바탕" pitchFamily="18" charset="-127"/>
              </a:rPr>
              <a:t>, </a:t>
            </a:r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농지의 체계적인 관리를 통해 효율적 이용을 도모</a:t>
            </a:r>
            <a:r>
              <a:rPr lang="ko-KR" altLang="en-US" b="0" dirty="0" smtClean="0">
                <a:latin typeface="바탕" pitchFamily="18" charset="-127"/>
                <a:ea typeface="바탕" pitchFamily="18" charset="-127"/>
              </a:rPr>
              <a:t>하겠습니다</a:t>
            </a:r>
            <a:r>
              <a:rPr lang="en-US" altLang="ko-KR" b="0" dirty="0" smtClean="0">
                <a:latin typeface="바탕" pitchFamily="18" charset="-127"/>
                <a:ea typeface="바탕" pitchFamily="18" charset="-127"/>
              </a:rPr>
              <a:t>.</a:t>
            </a:r>
          </a:p>
          <a:p>
            <a:r>
              <a:rPr lang="en-US" altLang="ko-KR" b="0" baseline="0" dirty="0" smtClean="0">
                <a:latin typeface="바탕" pitchFamily="18" charset="-127"/>
                <a:ea typeface="바탕" pitchFamily="18" charset="-127"/>
              </a:rPr>
              <a:t>     </a:t>
            </a:r>
            <a:r>
              <a:rPr lang="ko-KR" altLang="en-US" b="0" baseline="0" dirty="0" smtClean="0">
                <a:latin typeface="바탕" pitchFamily="18" charset="-127"/>
                <a:ea typeface="바탕" pitchFamily="18" charset="-127"/>
              </a:rPr>
              <a:t>국민식량의 안정적인 공급기반을 위한 </a:t>
            </a:r>
            <a:r>
              <a:rPr lang="ko-KR" altLang="en-US" b="0" baseline="0" dirty="0" err="1" smtClean="0">
                <a:latin typeface="바탕" pitchFamily="18" charset="-127"/>
                <a:ea typeface="바탕" pitchFamily="18" charset="-127"/>
              </a:rPr>
              <a:t>우량농지의</a:t>
            </a:r>
            <a:r>
              <a:rPr lang="ko-KR" altLang="en-US" b="0" baseline="0" dirty="0" smtClean="0">
                <a:latin typeface="바탕" pitchFamily="18" charset="-127"/>
                <a:ea typeface="바탕" pitchFamily="18" charset="-127"/>
              </a:rPr>
              <a:t> 체계적 </a:t>
            </a:r>
            <a:r>
              <a:rPr lang="ko-KR" altLang="en-US" b="0" baseline="0" dirty="0" smtClean="0">
                <a:solidFill>
                  <a:srgbClr val="0000CC"/>
                </a:solidFill>
                <a:latin typeface="바탕" pitchFamily="18" charset="-127"/>
                <a:ea typeface="바탕" pitchFamily="18" charset="-127"/>
              </a:rPr>
              <a:t>관리를 위하여</a:t>
            </a:r>
            <a:endParaRPr lang="en-US" altLang="ko-KR" b="0" baseline="0" dirty="0" smtClean="0">
              <a:solidFill>
                <a:srgbClr val="0000CC"/>
              </a:solidFill>
              <a:latin typeface="바탕" pitchFamily="18" charset="-127"/>
              <a:ea typeface="바탕" pitchFamily="18" charset="-127"/>
            </a:endParaRPr>
          </a:p>
          <a:p>
            <a:r>
              <a:rPr lang="ko-KR" altLang="en-US" b="0" dirty="0" smtClean="0">
                <a:latin typeface="바탕" pitchFamily="18" charset="-127"/>
                <a:ea typeface="바탕" pitchFamily="18" charset="-127"/>
              </a:rPr>
              <a:t>     농업진흥지역 중 </a:t>
            </a:r>
            <a:r>
              <a:rPr lang="ko-KR" altLang="en-US" b="0" dirty="0" err="1" smtClean="0">
                <a:latin typeface="바탕" pitchFamily="18" charset="-127"/>
                <a:ea typeface="바탕" pitchFamily="18" charset="-127"/>
              </a:rPr>
              <a:t>우량농지는</a:t>
            </a:r>
            <a:r>
              <a:rPr lang="ko-KR" altLang="en-US" b="0" dirty="0" smtClean="0">
                <a:latin typeface="바탕" pitchFamily="18" charset="-127"/>
                <a:ea typeface="바탕" pitchFamily="18" charset="-127"/>
              </a:rPr>
              <a:t> </a:t>
            </a:r>
            <a:r>
              <a:rPr lang="en-US" altLang="ko-KR" b="0" dirty="0" smtClean="0">
                <a:latin typeface="바탕" pitchFamily="18" charset="-127"/>
                <a:ea typeface="바탕" pitchFamily="18" charset="-127"/>
              </a:rPr>
              <a:t>5</a:t>
            </a:r>
            <a:r>
              <a:rPr lang="ko-KR" altLang="en-US" b="0" dirty="0" smtClean="0">
                <a:latin typeface="바탕" pitchFamily="18" charset="-127"/>
                <a:ea typeface="바탕" pitchFamily="18" charset="-127"/>
              </a:rPr>
              <a:t>월에서 </a:t>
            </a:r>
            <a:r>
              <a:rPr lang="en-US" altLang="ko-KR" b="0" dirty="0" smtClean="0">
                <a:latin typeface="바탕" pitchFamily="18" charset="-127"/>
                <a:ea typeface="바탕" pitchFamily="18" charset="-127"/>
              </a:rPr>
              <a:t>10</a:t>
            </a:r>
            <a:r>
              <a:rPr lang="ko-KR" altLang="en-US" b="0" dirty="0" smtClean="0">
                <a:latin typeface="바탕" pitchFamily="18" charset="-127"/>
                <a:ea typeface="바탕" pitchFamily="18" charset="-127"/>
              </a:rPr>
              <a:t>월 </a:t>
            </a:r>
            <a:r>
              <a:rPr lang="ko-KR" altLang="en-US" b="0" dirty="0" err="1" smtClean="0">
                <a:latin typeface="바탕" pitchFamily="18" charset="-127"/>
                <a:ea typeface="바탕" pitchFamily="18" charset="-127"/>
              </a:rPr>
              <a:t>농번기철</a:t>
            </a:r>
            <a:r>
              <a:rPr lang="ko-KR" altLang="en-US" b="0" dirty="0" smtClean="0">
                <a:latin typeface="바탕" pitchFamily="18" charset="-127"/>
                <a:ea typeface="바탕" pitchFamily="18" charset="-127"/>
              </a:rPr>
              <a:t> </a:t>
            </a:r>
            <a:r>
              <a:rPr lang="ko-KR" altLang="en-US" b="0" dirty="0" err="1" smtClean="0">
                <a:latin typeface="바탕" pitchFamily="18" charset="-127"/>
                <a:ea typeface="바탕" pitchFamily="18" charset="-127"/>
              </a:rPr>
              <a:t>성토행위를</a:t>
            </a:r>
            <a:r>
              <a:rPr lang="ko-KR" altLang="en-US" b="0" dirty="0" smtClean="0">
                <a:latin typeface="바탕" pitchFamily="18" charset="-127"/>
                <a:ea typeface="바탕" pitchFamily="18" charset="-127"/>
              </a:rPr>
              <a:t> 제한하겠습니다</a:t>
            </a:r>
            <a:r>
              <a:rPr lang="en-US" altLang="ko-KR" b="0" dirty="0" smtClean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b="0" baseline="0" dirty="0" smtClean="0">
              <a:latin typeface="바탕" pitchFamily="18" charset="-127"/>
              <a:ea typeface="바탕" pitchFamily="18" charset="-127"/>
            </a:endParaRPr>
          </a:p>
          <a:p>
            <a:r>
              <a:rPr lang="ko-KR" altLang="en-US" b="0" dirty="0" smtClean="0">
                <a:latin typeface="바탕" pitchFamily="18" charset="-127"/>
                <a:ea typeface="바탕" pitchFamily="18" charset="-127"/>
              </a:rPr>
              <a:t> ○ </a:t>
            </a:r>
            <a:r>
              <a:rPr lang="ko-KR" altLang="en-US" b="0" dirty="0" err="1" smtClean="0">
                <a:latin typeface="바탕" pitchFamily="18" charset="-127"/>
                <a:ea typeface="바탕" pitchFamily="18" charset="-127"/>
              </a:rPr>
              <a:t>농지전용지</a:t>
            </a:r>
            <a:r>
              <a:rPr lang="ko-KR" altLang="en-US" b="0" dirty="0" smtClean="0">
                <a:latin typeface="바탕" pitchFamily="18" charset="-127"/>
                <a:ea typeface="바탕" pitchFamily="18" charset="-127"/>
              </a:rPr>
              <a:t> 주변 생태계를 보전하고 재해</a:t>
            </a:r>
            <a:r>
              <a:rPr lang="ko-KR" altLang="en-US" b="0" baseline="0" dirty="0" smtClean="0">
                <a:latin typeface="바탕" pitchFamily="18" charset="-127"/>
                <a:ea typeface="바탕" pitchFamily="18" charset="-127"/>
              </a:rPr>
              <a:t>를 </a:t>
            </a:r>
            <a:r>
              <a:rPr lang="ko-KR" altLang="en-US" b="0" dirty="0" smtClean="0">
                <a:latin typeface="바탕" pitchFamily="18" charset="-127"/>
                <a:ea typeface="바탕" pitchFamily="18" charset="-127"/>
              </a:rPr>
              <a:t>방지할 수 있도록 주변환경과 조화로운 개발을 추진하겠으며</a:t>
            </a:r>
            <a:endParaRPr lang="en-US" altLang="ko-KR" b="0" dirty="0" smtClean="0">
              <a:latin typeface="바탕" pitchFamily="18" charset="-127"/>
              <a:ea typeface="바탕" pitchFamily="18" charset="-127"/>
            </a:endParaRPr>
          </a:p>
          <a:p>
            <a:r>
              <a:rPr lang="en-US" altLang="ko-KR" b="0" dirty="0" smtClean="0">
                <a:latin typeface="바탕" pitchFamily="18" charset="-127"/>
                <a:ea typeface="바탕" pitchFamily="18" charset="-127"/>
              </a:rPr>
              <a:t>     </a:t>
            </a:r>
            <a:r>
              <a:rPr lang="ko-KR" altLang="en-US" b="0" dirty="0" smtClean="0">
                <a:latin typeface="바탕" pitchFamily="18" charset="-127"/>
                <a:ea typeface="바탕" pitchFamily="18" charset="-127"/>
              </a:rPr>
              <a:t>농지 성토 관련 업무의 일원화로</a:t>
            </a:r>
            <a:r>
              <a:rPr lang="ko-KR" altLang="en-US" b="0" baseline="0" dirty="0" smtClean="0">
                <a:latin typeface="바탕" pitchFamily="18" charset="-127"/>
                <a:ea typeface="바탕" pitchFamily="18" charset="-127"/>
              </a:rPr>
              <a:t> </a:t>
            </a:r>
            <a:r>
              <a:rPr lang="ko-KR" altLang="en-US" b="0" baseline="0" dirty="0" err="1" smtClean="0">
                <a:latin typeface="바탕" pitchFamily="18" charset="-127"/>
                <a:ea typeface="바탕" pitchFamily="18" charset="-127"/>
              </a:rPr>
              <a:t>난개발</a:t>
            </a:r>
            <a:r>
              <a:rPr lang="ko-KR" altLang="en-US" b="0" baseline="0" dirty="0" smtClean="0">
                <a:latin typeface="바탕" pitchFamily="18" charset="-127"/>
                <a:ea typeface="바탕" pitchFamily="18" charset="-127"/>
              </a:rPr>
              <a:t> 방지를 위한 농지성토 규제 강화 시정방침에 따라</a:t>
            </a:r>
            <a:r>
              <a:rPr lang="en-US" altLang="ko-KR" b="0" baseline="0" dirty="0" smtClean="0">
                <a:latin typeface="바탕" pitchFamily="18" charset="-127"/>
                <a:ea typeface="바탕" pitchFamily="18" charset="-127"/>
              </a:rPr>
              <a:t> </a:t>
            </a:r>
            <a:r>
              <a:rPr lang="ko-KR" altLang="en-US" b="0" baseline="0" dirty="0" smtClean="0">
                <a:latin typeface="바탕" pitchFamily="18" charset="-127"/>
                <a:ea typeface="바탕" pitchFamily="18" charset="-127"/>
              </a:rPr>
              <a:t>개발행위허가 대상을 확대하는 등</a:t>
            </a:r>
            <a:endParaRPr lang="en-US" altLang="ko-KR" b="0" baseline="0" dirty="0" smtClean="0">
              <a:latin typeface="바탕" pitchFamily="18" charset="-127"/>
              <a:ea typeface="바탕" pitchFamily="18" charset="-127"/>
            </a:endParaRPr>
          </a:p>
          <a:p>
            <a:r>
              <a:rPr lang="en-US" altLang="ko-KR" b="0" baseline="0" dirty="0" smtClean="0">
                <a:latin typeface="바탕" pitchFamily="18" charset="-127"/>
                <a:ea typeface="바탕" pitchFamily="18" charset="-127"/>
              </a:rPr>
              <a:t>     </a:t>
            </a:r>
            <a:r>
              <a:rPr lang="ko-KR" altLang="en-US" b="0" baseline="0" dirty="0" smtClean="0">
                <a:latin typeface="바탕" pitchFamily="18" charset="-127"/>
                <a:ea typeface="바탕" pitchFamily="18" charset="-127"/>
              </a:rPr>
              <a:t>민원 소지를 사전에 차단하여 성토 민원을 체계적으로 관리하겠습니다</a:t>
            </a:r>
            <a:r>
              <a:rPr lang="en-US" altLang="ko-KR" b="0" baseline="0" dirty="0" smtClean="0">
                <a:latin typeface="바탕" pitchFamily="18" charset="-127"/>
                <a:ea typeface="바탕" pitchFamily="18" charset="-127"/>
              </a:rPr>
              <a:t>.</a:t>
            </a:r>
            <a:endParaRPr lang="en-US" altLang="ko-KR" b="0" dirty="0" smtClean="0">
              <a:latin typeface="바탕" pitchFamily="18" charset="-127"/>
              <a:ea typeface="바탕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636328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□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다음은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토지정보과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소관 업무보고입니다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200" dirty="0" smtClean="0">
                <a:latin typeface="바탕" pitchFamily="18" charset="-127"/>
                <a:ea typeface="바탕" pitchFamily="18" charset="-127"/>
              </a:rPr>
              <a:t>○ 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토지의 실제 현황과 일치하지 않는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지적공부의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등록사항을 </a:t>
            </a: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 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바로잡기 위해</a:t>
            </a:r>
            <a:r>
              <a:rPr lang="en-US" altLang="ko-KR" sz="1200" baseline="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2030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년까지 관내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61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개 지구에 대해 </a:t>
            </a: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 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연차별</a:t>
            </a:r>
            <a:r>
              <a:rPr lang="en-US" altLang="ko-KR" sz="1200" baseline="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지적재조사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사업을 실시하고 있습니다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1200" dirty="0" smtClean="0">
              <a:latin typeface="바탕" pitchFamily="18" charset="-127"/>
              <a:ea typeface="바탕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200" dirty="0" smtClean="0">
                <a:latin typeface="바탕" pitchFamily="18" charset="-127"/>
                <a:ea typeface="바탕" pitchFamily="18" charset="-127"/>
              </a:rPr>
              <a:t>○ 계속 사업으로 </a:t>
            </a:r>
            <a:r>
              <a:rPr lang="en-US" altLang="ko-KR" sz="1200" dirty="0" smtClean="0">
                <a:latin typeface="바탕" pitchFamily="18" charset="-127"/>
                <a:ea typeface="바탕" pitchFamily="18" charset="-127"/>
              </a:rPr>
              <a:t>21</a:t>
            </a:r>
            <a:r>
              <a:rPr lang="ko-KR" altLang="en-US" sz="1200" dirty="0" smtClean="0">
                <a:latin typeface="바탕" pitchFamily="18" charset="-127"/>
                <a:ea typeface="바탕" pitchFamily="18" charset="-127"/>
              </a:rPr>
              <a:t>년</a:t>
            </a:r>
            <a:r>
              <a:rPr lang="ko-KR" altLang="en-US" sz="1200" baseline="0" dirty="0" smtClean="0">
                <a:latin typeface="바탕" pitchFamily="18" charset="-127"/>
                <a:ea typeface="바탕" pitchFamily="18" charset="-127"/>
              </a:rPr>
              <a:t> 지구 </a:t>
            </a:r>
            <a:r>
              <a:rPr lang="en-US" altLang="ko-KR" sz="1200" baseline="0" dirty="0" smtClean="0">
                <a:latin typeface="바탕" pitchFamily="18" charset="-127"/>
                <a:ea typeface="바탕" pitchFamily="18" charset="-127"/>
              </a:rPr>
              <a:t>5</a:t>
            </a:r>
            <a:r>
              <a:rPr lang="ko-KR" altLang="en-US" sz="1200" baseline="0" dirty="0" smtClean="0">
                <a:latin typeface="바탕" pitchFamily="18" charset="-127"/>
                <a:ea typeface="바탕" pitchFamily="18" charset="-127"/>
              </a:rPr>
              <a:t>개와 </a:t>
            </a:r>
            <a:r>
              <a:rPr lang="en-US" altLang="ko-KR" sz="1200" baseline="0" dirty="0" smtClean="0">
                <a:latin typeface="바탕" pitchFamily="18" charset="-127"/>
                <a:ea typeface="바탕" pitchFamily="18" charset="-127"/>
              </a:rPr>
              <a:t> </a:t>
            </a:r>
            <a:r>
              <a:rPr lang="ko-KR" altLang="en-US" sz="1200" baseline="0" dirty="0" smtClean="0">
                <a:latin typeface="바탕" pitchFamily="18" charset="-127"/>
                <a:ea typeface="바탕" pitchFamily="18" charset="-127"/>
              </a:rPr>
              <a:t>신규 사업으로 </a:t>
            </a:r>
            <a:r>
              <a:rPr lang="en-US" altLang="ko-KR" sz="1200" baseline="0" dirty="0" smtClean="0">
                <a:latin typeface="바탕" pitchFamily="18" charset="-127"/>
                <a:ea typeface="바탕" pitchFamily="18" charset="-127"/>
              </a:rPr>
              <a:t>22</a:t>
            </a:r>
            <a:r>
              <a:rPr lang="ko-KR" altLang="en-US" sz="1200" baseline="0" dirty="0" smtClean="0">
                <a:latin typeface="바탕" pitchFamily="18" charset="-127"/>
                <a:ea typeface="바탕" pitchFamily="18" charset="-127"/>
              </a:rPr>
              <a:t>년 지구 </a:t>
            </a:r>
            <a:r>
              <a:rPr lang="en-US" altLang="ko-KR" sz="1200" baseline="0" dirty="0" smtClean="0">
                <a:latin typeface="바탕" pitchFamily="18" charset="-127"/>
                <a:ea typeface="바탕" pitchFamily="18" charset="-127"/>
              </a:rPr>
              <a:t>7</a:t>
            </a:r>
            <a:r>
              <a:rPr lang="ko-KR" altLang="en-US" sz="1200" baseline="0" dirty="0" smtClean="0">
                <a:latin typeface="바탕" pitchFamily="18" charset="-127"/>
                <a:ea typeface="바탕" pitchFamily="18" charset="-127"/>
              </a:rPr>
              <a:t>개</a:t>
            </a:r>
            <a:endParaRPr lang="en-US" altLang="ko-KR" sz="1200" baseline="0" dirty="0" smtClean="0">
              <a:latin typeface="바탕" pitchFamily="18" charset="-127"/>
              <a:ea typeface="바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aseline="0" dirty="0" smtClean="0">
                <a:latin typeface="바탕" pitchFamily="18" charset="-127"/>
                <a:ea typeface="바탕" pitchFamily="18" charset="-127"/>
              </a:rPr>
              <a:t>    </a:t>
            </a:r>
            <a:r>
              <a:rPr lang="ko-KR" altLang="en-US" sz="1200" baseline="0" dirty="0" smtClean="0">
                <a:latin typeface="바탕" pitchFamily="18" charset="-127"/>
                <a:ea typeface="바탕" pitchFamily="18" charset="-127"/>
              </a:rPr>
              <a:t>합계</a:t>
            </a:r>
            <a:r>
              <a:rPr lang="en-US" altLang="ko-KR" sz="1200" baseline="0" dirty="0" smtClean="0">
                <a:latin typeface="바탕" pitchFamily="18" charset="-127"/>
                <a:ea typeface="바탕" pitchFamily="18" charset="-127"/>
              </a:rPr>
              <a:t>12</a:t>
            </a:r>
            <a:r>
              <a:rPr lang="ko-KR" altLang="en-US" sz="1200" baseline="0" dirty="0" smtClean="0">
                <a:latin typeface="바탕" pitchFamily="18" charset="-127"/>
                <a:ea typeface="바탕" pitchFamily="18" charset="-127"/>
              </a:rPr>
              <a:t>개 지구를 추진하고 있습니다</a:t>
            </a:r>
            <a:r>
              <a:rPr lang="en-US" altLang="ko-KR" sz="1200" baseline="0" dirty="0" smtClean="0">
                <a:latin typeface="바탕" pitchFamily="18" charset="-127"/>
                <a:ea typeface="바탕" pitchFamily="18" charset="-127"/>
              </a:rPr>
              <a:t>.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</a:t>
            </a:r>
          </a:p>
          <a:p>
            <a:pPr>
              <a:lnSpc>
                <a:spcPct val="150000"/>
              </a:lnSpc>
            </a:pP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200" dirty="0" smtClean="0">
                <a:latin typeface="바탕" pitchFamily="18" charset="-127"/>
                <a:ea typeface="바탕" pitchFamily="18" charset="-127"/>
              </a:rPr>
              <a:t>○ 경계가 명확해져 경계 분쟁이 해소되어 측량 비용이 절감되고</a:t>
            </a:r>
            <a:endParaRPr lang="en-US" altLang="ko-KR" sz="1200" dirty="0" smtClean="0">
              <a:latin typeface="바탕" pitchFamily="18" charset="-127"/>
              <a:ea typeface="바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바탕" pitchFamily="18" charset="-127"/>
                <a:ea typeface="바탕" pitchFamily="18" charset="-127"/>
              </a:rPr>
              <a:t>    </a:t>
            </a:r>
            <a:r>
              <a:rPr lang="ko-KR" altLang="en-US" sz="1200" dirty="0" err="1" smtClean="0">
                <a:latin typeface="바탕" pitchFamily="18" charset="-127"/>
                <a:ea typeface="바탕" pitchFamily="18" charset="-127"/>
              </a:rPr>
              <a:t>맹지</a:t>
            </a:r>
            <a:r>
              <a:rPr lang="ko-KR" altLang="en-US" sz="1200" dirty="0" smtClean="0">
                <a:latin typeface="바탕" pitchFamily="18" charset="-127"/>
                <a:ea typeface="바탕" pitchFamily="18" charset="-127"/>
              </a:rPr>
              <a:t> 해소</a:t>
            </a:r>
            <a:r>
              <a:rPr lang="en-US" altLang="ko-KR" sz="1200" dirty="0" smtClean="0">
                <a:latin typeface="바탕" pitchFamily="18" charset="-127"/>
                <a:ea typeface="바탕" pitchFamily="18" charset="-127"/>
              </a:rPr>
              <a:t>, </a:t>
            </a:r>
            <a:r>
              <a:rPr lang="ko-KR" altLang="en-US" sz="1200" dirty="0" err="1" smtClean="0">
                <a:latin typeface="바탕" pitchFamily="18" charset="-127"/>
                <a:ea typeface="바탕" pitchFamily="18" charset="-127"/>
              </a:rPr>
              <a:t>토지형상</a:t>
            </a:r>
            <a:r>
              <a:rPr lang="ko-KR" altLang="en-US" sz="1200" dirty="0" smtClean="0">
                <a:latin typeface="바탕" pitchFamily="18" charset="-127"/>
                <a:ea typeface="바탕" pitchFamily="18" charset="-127"/>
              </a:rPr>
              <a:t> 정형화로 토지 가치가 상승될 수 있도록 추진하고 있습니다</a:t>
            </a:r>
            <a:r>
              <a:rPr lang="en-US" altLang="ko-KR" sz="1200" dirty="0" smtClean="0">
                <a:latin typeface="바탕" pitchFamily="18" charset="-127"/>
                <a:ea typeface="바탕" pitchFamily="18" charset="-127"/>
              </a:rPr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78720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b="1" dirty="0" smtClean="0">
                <a:latin typeface="바탕" panose="02030600000101010101" pitchFamily="18" charset="-127"/>
                <a:ea typeface="바탕" panose="02030600000101010101" pitchFamily="18" charset="-127"/>
              </a:rPr>
              <a:t>□</a:t>
            </a:r>
            <a:r>
              <a:rPr lang="ko-KR" altLang="en-US" sz="12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다음은 </a:t>
            </a:r>
            <a:r>
              <a:rPr lang="ko-KR" altLang="en-US" sz="12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공공건축건립추진단</a:t>
            </a:r>
            <a:r>
              <a:rPr lang="ko-KR" altLang="en-US" sz="12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소관</a:t>
            </a:r>
            <a:r>
              <a:rPr lang="en-US" altLang="ko-KR" sz="12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ko-KR" altLang="en-US" sz="12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‘</a:t>
            </a:r>
            <a:r>
              <a:rPr lang="ko-KR" altLang="en-US" sz="1200" b="1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공공건축 건립 고도화 지속 추진</a:t>
            </a:r>
            <a:r>
              <a:rPr lang="en-US" altLang="ko-KR" sz="1200" b="1" dirty="0" smtClean="0">
                <a:latin typeface="바탕" panose="02030600000101010101" pitchFamily="18" charset="-127"/>
                <a:ea typeface="바탕" panose="02030600000101010101" pitchFamily="18" charset="-127"/>
              </a:rPr>
              <a:t>’</a:t>
            </a:r>
            <a:r>
              <a:rPr lang="en-US" altLang="ko-KR" sz="12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ko-KR" altLang="en-US" sz="12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입니다</a:t>
            </a:r>
            <a:r>
              <a:rPr lang="en-US" altLang="ko-KR" sz="12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12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2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○ 파주시 </a:t>
            </a:r>
            <a:r>
              <a:rPr lang="en-US" altLang="ko-KR" sz="12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‘</a:t>
            </a:r>
            <a:r>
              <a:rPr lang="ko-KR" altLang="en-US" sz="12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경의중앙선</a:t>
            </a:r>
            <a:r>
              <a:rPr lang="en-US" altLang="ko-KR" sz="12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’</a:t>
            </a:r>
            <a:r>
              <a:rPr lang="ko-KR" altLang="en-US" sz="12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축 공간환경전략계획을 수립하여 </a:t>
            </a:r>
            <a:endParaRPr lang="en-US" altLang="ko-KR" sz="12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</a:t>
            </a:r>
            <a:r>
              <a:rPr lang="ko-KR" altLang="en-US" sz="12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경의중앙선</a:t>
            </a:r>
            <a:r>
              <a:rPr lang="ko-KR" altLang="en-US" sz="12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역사 </a:t>
            </a:r>
            <a:r>
              <a:rPr lang="en-US" altLang="ko-KR" sz="12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9</a:t>
            </a:r>
            <a:r>
              <a:rPr lang="ko-KR" altLang="en-US" sz="12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개소</a:t>
            </a:r>
            <a:r>
              <a:rPr lang="en-US" altLang="ko-KR" sz="12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</a:t>
            </a:r>
            <a:r>
              <a:rPr lang="ko-KR" altLang="en-US" sz="12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endParaRPr lang="en-US" altLang="ko-KR" sz="12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</a:t>
            </a:r>
            <a:r>
              <a:rPr lang="ko-KR" altLang="en-US" sz="12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역세권의 </a:t>
            </a:r>
            <a:r>
              <a:rPr lang="ko-KR" altLang="en-US" sz="12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권역화</a:t>
            </a:r>
            <a:r>
              <a:rPr lang="ko-KR" altLang="en-US" sz="12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및 마스터플랜을 제시하여 </a:t>
            </a:r>
            <a:endParaRPr lang="en-US" altLang="ko-KR" sz="12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</a:t>
            </a:r>
            <a:r>
              <a:rPr lang="ko-KR" altLang="en-US" sz="12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공간적</a:t>
            </a:r>
            <a:r>
              <a:rPr lang="en-US" altLang="ko-KR" sz="12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2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도시적 분석을 통한 역세권 활성화를 </a:t>
            </a:r>
            <a:endParaRPr lang="en-US" altLang="ko-KR" sz="12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</a:t>
            </a:r>
            <a:r>
              <a:rPr lang="ko-KR" altLang="en-US" sz="12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위해 노력하겠습니다</a:t>
            </a:r>
            <a:r>
              <a:rPr lang="en-US" altLang="ko-KR" sz="12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.</a:t>
            </a:r>
            <a:endParaRPr lang="ko-KR" altLang="en-US" sz="12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038734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atinLnBrk="0">
              <a:lnSpc>
                <a:spcPct val="150000"/>
              </a:lnSpc>
            </a:pPr>
            <a:r>
              <a:rPr lang="ko-KR" altLang="en-US" sz="1200" b="1" dirty="0" smtClean="0">
                <a:latin typeface="바탕" panose="02030600000101010101" pitchFamily="18" charset="-127"/>
                <a:ea typeface="바탕" panose="02030600000101010101" pitchFamily="18" charset="-127"/>
              </a:rPr>
              <a:t>□</a:t>
            </a:r>
            <a:r>
              <a:rPr lang="ko-KR" altLang="en-US" sz="1200" dirty="0" smtClean="0">
                <a:ea typeface="바탕체" panose="02030609000101010101" pitchFamily="17" charset="-127"/>
              </a:rPr>
              <a:t> 다음</a:t>
            </a:r>
            <a:r>
              <a:rPr lang="en-US" altLang="ko-KR" sz="1200" dirty="0" smtClean="0">
                <a:ea typeface="바탕체" panose="02030609000101010101" pitchFamily="17" charset="-127"/>
              </a:rPr>
              <a:t>,  ‘</a:t>
            </a:r>
            <a:r>
              <a:rPr lang="ko-KR" altLang="en-US" sz="1200" b="1" dirty="0" smtClean="0">
                <a:ea typeface="바탕체" panose="02030609000101010101" pitchFamily="17" charset="-127"/>
              </a:rPr>
              <a:t>품격 있는 공공건축물 건립 추진</a:t>
            </a:r>
            <a:r>
              <a:rPr lang="en-US" altLang="ko-KR" sz="1200" dirty="0" smtClean="0">
                <a:ea typeface="바탕체" panose="02030609000101010101" pitchFamily="17" charset="-127"/>
              </a:rPr>
              <a:t>’ </a:t>
            </a:r>
            <a:r>
              <a:rPr lang="ko-KR" altLang="en-US" sz="1200" dirty="0" smtClean="0">
                <a:ea typeface="바탕체" panose="02030609000101010101" pitchFamily="17" charset="-127"/>
              </a:rPr>
              <a:t>입니다</a:t>
            </a:r>
            <a:r>
              <a:rPr lang="en-US" altLang="ko-KR" sz="1200" dirty="0" smtClean="0">
                <a:ea typeface="바탕체" panose="02030609000101010101" pitchFamily="17" charset="-127"/>
              </a:rPr>
              <a:t>.</a:t>
            </a:r>
            <a:endParaRPr lang="ko-KR" altLang="en-US" sz="1200" dirty="0" smtClean="0"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endParaRPr lang="en-US" altLang="ko-KR" sz="1200" dirty="0" smtClean="0"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200" dirty="0" smtClean="0">
                <a:ea typeface="바탕체" panose="02030609000101010101" pitchFamily="17" charset="-127"/>
              </a:rPr>
              <a:t>○  현재 </a:t>
            </a:r>
            <a:r>
              <a:rPr lang="en-US" altLang="ko-KR" sz="1200" dirty="0" smtClean="0">
                <a:ea typeface="바탕체" panose="02030609000101010101" pitchFamily="17" charset="-127"/>
              </a:rPr>
              <a:t>19</a:t>
            </a:r>
            <a:r>
              <a:rPr lang="ko-KR" altLang="en-US" sz="1200" dirty="0" smtClean="0">
                <a:ea typeface="바탕체" panose="02030609000101010101" pitchFamily="17" charset="-127"/>
              </a:rPr>
              <a:t>개소</a:t>
            </a:r>
            <a:r>
              <a:rPr lang="en-US" altLang="ko-KR" sz="1200" dirty="0" smtClean="0">
                <a:ea typeface="바탕체" panose="02030609000101010101" pitchFamily="17" charset="-127"/>
              </a:rPr>
              <a:t>, </a:t>
            </a:r>
            <a:r>
              <a:rPr lang="ko-KR" altLang="en-US" sz="1200" dirty="0" err="1" smtClean="0">
                <a:ea typeface="바탕체" panose="02030609000101010101" pitchFamily="17" charset="-127"/>
              </a:rPr>
              <a:t>총사업비</a:t>
            </a:r>
            <a:r>
              <a:rPr lang="ko-KR" altLang="en-US" sz="1200" dirty="0" smtClean="0">
                <a:ea typeface="바탕체" panose="02030609000101010101" pitchFamily="17" charset="-127"/>
              </a:rPr>
              <a:t> </a:t>
            </a:r>
            <a:r>
              <a:rPr lang="en-US" altLang="ko-KR" sz="1200" dirty="0" smtClean="0">
                <a:ea typeface="바탕체" panose="02030609000101010101" pitchFamily="17" charset="-127"/>
              </a:rPr>
              <a:t>3,804</a:t>
            </a:r>
            <a:r>
              <a:rPr lang="ko-KR" altLang="en-US" sz="1200" dirty="0" smtClean="0">
                <a:ea typeface="바탕체" panose="02030609000101010101" pitchFamily="17" charset="-127"/>
              </a:rPr>
              <a:t>억원으로</a:t>
            </a:r>
            <a:endParaRPr lang="en-US" altLang="ko-KR" sz="1200" dirty="0" smtClean="0"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ea typeface="바탕체" panose="02030609000101010101" pitchFamily="17" charset="-127"/>
              </a:rPr>
              <a:t>    </a:t>
            </a:r>
            <a:r>
              <a:rPr lang="ko-KR" altLang="en-US" sz="1200" dirty="0" smtClean="0">
                <a:ea typeface="바탕체" panose="02030609000101010101" pitchFamily="17" charset="-127"/>
              </a:rPr>
              <a:t>공공건축물 건립을 추진 중에 있으며</a:t>
            </a:r>
            <a:r>
              <a:rPr lang="en-US" altLang="ko-KR" sz="1200" dirty="0" smtClean="0">
                <a:ea typeface="바탕체" panose="02030609000101010101" pitchFamily="17" charset="-127"/>
              </a:rPr>
              <a:t>,</a:t>
            </a:r>
          </a:p>
          <a:p>
            <a:pPr>
              <a:lnSpc>
                <a:spcPct val="150000"/>
              </a:lnSpc>
            </a:pPr>
            <a:endParaRPr lang="ko-KR" altLang="en-US" sz="1200" dirty="0" smtClean="0"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200" dirty="0" smtClean="0">
                <a:ea typeface="바탕체" panose="02030609000101010101" pitchFamily="17" charset="-127"/>
              </a:rPr>
              <a:t>○ 준공 또는 준공예정인 공공건축물은 </a:t>
            </a:r>
            <a:endParaRPr lang="en-US" altLang="ko-KR" sz="1200" dirty="0" smtClean="0"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ea typeface="바탕체" panose="02030609000101010101" pitchFamily="17" charset="-127"/>
              </a:rPr>
              <a:t>    2022</a:t>
            </a:r>
            <a:r>
              <a:rPr lang="ko-KR" altLang="en-US" sz="1200" dirty="0" smtClean="0">
                <a:ea typeface="바탕체" panose="02030609000101010101" pitchFamily="17" charset="-127"/>
              </a:rPr>
              <a:t>년 </a:t>
            </a:r>
            <a:r>
              <a:rPr lang="en-US" altLang="ko-KR" sz="1200" dirty="0" smtClean="0">
                <a:ea typeface="바탕체" panose="02030609000101010101" pitchFamily="17" charset="-127"/>
              </a:rPr>
              <a:t>6</a:t>
            </a:r>
            <a:r>
              <a:rPr lang="ko-KR" altLang="en-US" sz="1200" dirty="0" smtClean="0">
                <a:ea typeface="바탕체" panose="02030609000101010101" pitchFamily="17" charset="-127"/>
              </a:rPr>
              <a:t>개소</a:t>
            </a:r>
            <a:r>
              <a:rPr lang="en-US" altLang="ko-KR" sz="1200" dirty="0" smtClean="0">
                <a:ea typeface="바탕체" panose="02030609000101010101" pitchFamily="17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ea typeface="바탕체" panose="02030609000101010101" pitchFamily="17" charset="-127"/>
              </a:rPr>
              <a:t>    2023</a:t>
            </a:r>
            <a:r>
              <a:rPr lang="ko-KR" altLang="en-US" sz="1200" dirty="0" smtClean="0">
                <a:ea typeface="바탕체" panose="02030609000101010101" pitchFamily="17" charset="-127"/>
              </a:rPr>
              <a:t>년 </a:t>
            </a:r>
            <a:r>
              <a:rPr lang="en-US" altLang="ko-KR" sz="1200" dirty="0" smtClean="0">
                <a:ea typeface="바탕체" panose="02030609000101010101" pitchFamily="17" charset="-127"/>
              </a:rPr>
              <a:t>10</a:t>
            </a:r>
            <a:r>
              <a:rPr lang="ko-KR" altLang="en-US" sz="1200" dirty="0" smtClean="0">
                <a:ea typeface="바탕체" panose="02030609000101010101" pitchFamily="17" charset="-127"/>
              </a:rPr>
              <a:t>개소</a:t>
            </a:r>
            <a:r>
              <a:rPr lang="en-US" altLang="ko-KR" sz="1200" dirty="0" smtClean="0">
                <a:ea typeface="바탕체" panose="02030609000101010101" pitchFamily="17" charset="-127"/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ea typeface="바탕체" panose="02030609000101010101" pitchFamily="17" charset="-127"/>
              </a:rPr>
              <a:t>    2024</a:t>
            </a:r>
            <a:r>
              <a:rPr lang="ko-KR" altLang="en-US" sz="1200" dirty="0" smtClean="0">
                <a:ea typeface="바탕체" panose="02030609000101010101" pitchFamily="17" charset="-127"/>
              </a:rPr>
              <a:t>년 이후에 </a:t>
            </a:r>
            <a:r>
              <a:rPr lang="en-US" altLang="ko-KR" sz="1200" dirty="0" smtClean="0">
                <a:ea typeface="바탕체" panose="02030609000101010101" pitchFamily="17" charset="-127"/>
              </a:rPr>
              <a:t>3</a:t>
            </a:r>
            <a:r>
              <a:rPr lang="ko-KR" altLang="en-US" sz="1200" dirty="0" smtClean="0">
                <a:ea typeface="바탕체" panose="02030609000101010101" pitchFamily="17" charset="-127"/>
              </a:rPr>
              <a:t>개소가 되겠습니다</a:t>
            </a:r>
            <a:r>
              <a:rPr lang="en-US" altLang="ko-KR" sz="1200" dirty="0" smtClean="0">
                <a:ea typeface="바탕체" panose="02030609000101010101" pitchFamily="17" charset="-127"/>
              </a:rPr>
              <a:t>.</a:t>
            </a:r>
            <a:endParaRPr lang="ko-KR" altLang="en-US" sz="1200" dirty="0">
              <a:ea typeface="바탕체" panose="02030609000101010101" pitchFamily="17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00856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atinLnBrk="0">
              <a:lnSpc>
                <a:spcPct val="150000"/>
              </a:lnSpc>
            </a:pPr>
            <a:r>
              <a:rPr lang="ko-KR" altLang="en-US" sz="1200" b="1" dirty="0" smtClean="0">
                <a:latin typeface="바탕" panose="02030600000101010101" pitchFamily="18" charset="-127"/>
                <a:ea typeface="바탕" panose="02030600000101010101" pitchFamily="18" charset="-127"/>
              </a:rPr>
              <a:t>□</a:t>
            </a:r>
            <a:r>
              <a:rPr lang="ko-KR" altLang="en-US" sz="1200" dirty="0" smtClean="0">
                <a:ea typeface="바탕체" panose="02030609000101010101" pitchFamily="17" charset="-127"/>
              </a:rPr>
              <a:t> 다음</a:t>
            </a:r>
            <a:r>
              <a:rPr lang="en-US" altLang="ko-KR" sz="1200" dirty="0" smtClean="0">
                <a:ea typeface="바탕체" panose="02030609000101010101" pitchFamily="17" charset="-127"/>
              </a:rPr>
              <a:t>,  ‘</a:t>
            </a:r>
            <a:r>
              <a:rPr lang="ko-KR" altLang="en-US" sz="1200" b="1" dirty="0" smtClean="0">
                <a:ea typeface="바탕체" panose="02030609000101010101" pitchFamily="17" charset="-127"/>
              </a:rPr>
              <a:t>제</a:t>
            </a:r>
            <a:r>
              <a:rPr lang="en-US" altLang="ko-KR" sz="1200" b="1" dirty="0" smtClean="0">
                <a:ea typeface="바탕체" panose="02030609000101010101" pitchFamily="17" charset="-127"/>
              </a:rPr>
              <a:t>1</a:t>
            </a:r>
            <a:r>
              <a:rPr lang="ko-KR" altLang="en-US" sz="1200" b="1" dirty="0" smtClean="0">
                <a:ea typeface="바탕체" panose="02030609000101010101" pitchFamily="17" charset="-127"/>
              </a:rPr>
              <a:t>회 파주 공공건축문화제 개최</a:t>
            </a:r>
            <a:r>
              <a:rPr lang="en-US" altLang="ko-KR" sz="1200" dirty="0" smtClean="0">
                <a:ea typeface="바탕체" panose="02030609000101010101" pitchFamily="17" charset="-127"/>
              </a:rPr>
              <a:t>’ </a:t>
            </a:r>
            <a:r>
              <a:rPr lang="ko-KR" altLang="en-US" sz="1200" dirty="0" smtClean="0">
                <a:ea typeface="바탕체" panose="02030609000101010101" pitchFamily="17" charset="-127"/>
              </a:rPr>
              <a:t>입니다</a:t>
            </a:r>
            <a:r>
              <a:rPr lang="en-US" altLang="ko-KR" sz="1200" dirty="0" smtClean="0">
                <a:ea typeface="바탕체" panose="02030609000101010101" pitchFamily="17" charset="-127"/>
              </a:rPr>
              <a:t>.</a:t>
            </a:r>
            <a:endParaRPr lang="ko-KR" altLang="en-US" sz="1200" dirty="0" smtClean="0"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endParaRPr lang="en-US" altLang="ko-KR" sz="1200" dirty="0" smtClean="0"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200" dirty="0" smtClean="0">
                <a:ea typeface="바탕체" panose="02030609000101010101" pitchFamily="17" charset="-127"/>
              </a:rPr>
              <a:t> ○ 파주</a:t>
            </a:r>
            <a:r>
              <a:rPr lang="ko-KR" altLang="en-US" sz="1200" baseline="0" dirty="0" smtClean="0">
                <a:ea typeface="바탕체" panose="02030609000101010101" pitchFamily="17" charset="-127"/>
              </a:rPr>
              <a:t> 공공건축물</a:t>
            </a:r>
            <a:r>
              <a:rPr lang="en-US" altLang="ko-KR" sz="1200" baseline="0" dirty="0" smtClean="0">
                <a:ea typeface="바탕체" panose="02030609000101010101" pitchFamily="17" charset="-127"/>
              </a:rPr>
              <a:t>, </a:t>
            </a:r>
            <a:r>
              <a:rPr lang="ko-KR" altLang="en-US" sz="1200" baseline="0" dirty="0" smtClean="0">
                <a:ea typeface="바탕체" panose="02030609000101010101" pitchFamily="17" charset="-127"/>
              </a:rPr>
              <a:t>도시재생 프로젝트</a:t>
            </a:r>
            <a:r>
              <a:rPr lang="en-US" altLang="ko-KR" sz="1200" baseline="0" dirty="0" smtClean="0">
                <a:ea typeface="바탕체" panose="02030609000101010101" pitchFamily="17" charset="-127"/>
              </a:rPr>
              <a:t>, </a:t>
            </a:r>
            <a:r>
              <a:rPr lang="ko-KR" altLang="en-US" sz="1200" baseline="0" dirty="0" smtClean="0">
                <a:ea typeface="바탕체" panose="02030609000101010101" pitchFamily="17" charset="-127"/>
              </a:rPr>
              <a:t>공간환경전략계획 등 </a:t>
            </a:r>
            <a:r>
              <a:rPr lang="ko-KR" altLang="en-US" sz="1200" baseline="0" dirty="0" err="1" smtClean="0">
                <a:ea typeface="바탕체" panose="02030609000101010101" pitchFamily="17" charset="-127"/>
              </a:rPr>
              <a:t>전시행사와</a:t>
            </a:r>
            <a:r>
              <a:rPr lang="ko-KR" altLang="en-US" sz="1200" baseline="0" dirty="0" smtClean="0">
                <a:ea typeface="바탕체" panose="02030609000101010101" pitchFamily="17" charset="-127"/>
              </a:rPr>
              <a:t> 함께</a:t>
            </a:r>
            <a:endParaRPr lang="en-US" altLang="ko-KR" sz="1200" baseline="0" dirty="0" smtClean="0"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aseline="0" dirty="0" smtClean="0">
                <a:ea typeface="바탕체" panose="02030609000101010101" pitchFamily="17" charset="-127"/>
              </a:rPr>
              <a:t>     </a:t>
            </a:r>
            <a:r>
              <a:rPr lang="ko-KR" altLang="en-US" sz="1200" baseline="0" dirty="0" smtClean="0">
                <a:ea typeface="바탕체" panose="02030609000101010101" pitchFamily="17" charset="-127"/>
              </a:rPr>
              <a:t>파주 콜라주 공모 및 </a:t>
            </a:r>
            <a:r>
              <a:rPr lang="ko-KR" altLang="en-US" sz="1200" dirty="0" smtClean="0">
                <a:ea typeface="바탕체" panose="02030609000101010101" pitchFamily="17" charset="-127"/>
              </a:rPr>
              <a:t>시민참여 건축행사 등</a:t>
            </a:r>
            <a:endParaRPr lang="en-US" altLang="ko-KR" sz="1200" dirty="0" smtClean="0"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200" dirty="0" smtClean="0">
                <a:ea typeface="바탕체" panose="02030609000101010101" pitchFamily="17" charset="-127"/>
              </a:rPr>
              <a:t>     제</a:t>
            </a:r>
            <a:r>
              <a:rPr lang="en-US" altLang="ko-KR" sz="1200" dirty="0" smtClean="0">
                <a:ea typeface="바탕체" panose="02030609000101010101" pitchFamily="17" charset="-127"/>
              </a:rPr>
              <a:t>1</a:t>
            </a:r>
            <a:r>
              <a:rPr lang="ko-KR" altLang="en-US" sz="1200" dirty="0" smtClean="0">
                <a:ea typeface="바탕체" panose="02030609000101010101" pitchFamily="17" charset="-127"/>
              </a:rPr>
              <a:t>회 파주 공공건축문화제 개최를 통해 </a:t>
            </a:r>
            <a:endParaRPr lang="en-US" altLang="ko-KR" sz="1200" dirty="0" smtClean="0"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200" dirty="0" smtClean="0">
                <a:ea typeface="바탕체" panose="02030609000101010101" pitchFamily="17" charset="-127"/>
              </a:rPr>
              <a:t>     </a:t>
            </a:r>
            <a:r>
              <a:rPr lang="ko-KR" altLang="en-US" sz="1200" dirty="0" err="1" smtClean="0">
                <a:ea typeface="바탕체" panose="02030609000101010101" pitchFamily="17" charset="-127"/>
              </a:rPr>
              <a:t>공공건축의</a:t>
            </a:r>
            <a:r>
              <a:rPr lang="ko-KR" altLang="en-US" sz="1200" dirty="0" smtClean="0">
                <a:ea typeface="바탕체" panose="02030609000101010101" pitchFamily="17" charset="-127"/>
              </a:rPr>
              <a:t> 품격을 높이는데 최선을 다하겠습니다</a:t>
            </a:r>
            <a:r>
              <a:rPr lang="en-US" altLang="ko-KR" sz="1200" dirty="0" smtClean="0">
                <a:ea typeface="바탕체" panose="02030609000101010101" pitchFamily="17" charset="-127"/>
              </a:rPr>
              <a:t>.</a:t>
            </a:r>
            <a:endParaRPr lang="ko-KR" altLang="en-US" sz="1200" dirty="0">
              <a:ea typeface="바탕체" panose="02030609000101010101" pitchFamily="17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1878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66527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A3FEFA-8972-4FF0-963F-47E7AAE52FED}" type="datetimeFigureOut">
              <a:rPr lang="ko-KR" altLang="en-US" smtClean="0"/>
              <a:pPr>
                <a:defRPr/>
              </a:pPr>
              <a:t>2022-07-28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7133E2-7F46-497E-AEFE-3BACD4C03871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4342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A4F47EC-F708-4AB9-8423-BEBA8F0833B5}" type="datetimeFigureOut">
              <a:rPr lang="ko-KR" altLang="en-US" smtClean="0"/>
              <a:pPr>
                <a:defRPr/>
              </a:pPr>
              <a:t>2022-07-28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57A71F-2E27-4C88-8E87-0D3501DBA783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9424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CC5EEBB-240F-4AD7-9FAD-042C7B9FC834}" type="datetimeFigureOut">
              <a:rPr lang="ko-KR" altLang="en-US" smtClean="0"/>
              <a:pPr>
                <a:defRPr/>
              </a:pPr>
              <a:t>2022-07-28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9D736A-7025-412C-BA0B-8C331F156779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44762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A2AE731-C1B7-4E69-9EF5-98021F406B51}" type="datetimeFigureOut">
              <a:rPr lang="ko-KR" altLang="en-US" smtClean="0"/>
              <a:pPr>
                <a:defRPr/>
              </a:pPr>
              <a:t>2022-07-28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C0581B-87B5-4817-A037-85B69FADF0FD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9170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088ACAF-7DE0-40AB-A83C-0A106C3CB3E7}" type="datetimeFigureOut">
              <a:rPr lang="ko-KR" altLang="en-US" smtClean="0"/>
              <a:pPr>
                <a:defRPr/>
              </a:pPr>
              <a:t>2022-07-28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19E9583-17E2-407B-8090-991FF4BF6953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8175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D8F27F1-86D2-429B-9105-6134BA85370A}" type="datetimeFigureOut">
              <a:rPr lang="ko-KR" altLang="en-US" smtClean="0"/>
              <a:pPr>
                <a:defRPr/>
              </a:pPr>
              <a:t>2022-07-28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3E6964-8DC9-4549-B49E-E02F82F9AFCB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1673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C4D3648-BDCB-4D00-951D-DCF83DC21596}" type="datetimeFigureOut">
              <a:rPr lang="ko-KR" altLang="en-US" smtClean="0"/>
              <a:pPr>
                <a:defRPr/>
              </a:pPr>
              <a:t>2022-07-28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90100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9E1EBF1-E3A4-4F1F-8F39-B1AD7EEAA079}" type="datetimeFigureOut">
              <a:rPr lang="ko-KR" altLang="en-US" smtClean="0"/>
              <a:pPr>
                <a:defRPr/>
              </a:pPr>
              <a:t>2022-07-28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9B58C-7F2D-4F21-B7E2-77987E8174D7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61167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A366D4-B502-4DE3-BFD7-59FFCCDDD926}" type="datetimeFigureOut">
              <a:rPr lang="ko-KR" altLang="en-US" smtClean="0"/>
              <a:pPr>
                <a:defRPr/>
              </a:pPr>
              <a:t>2022-07-28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5F38D6-A69B-4A83-B977-2CAE833E0508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32518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29494DD-B15F-484E-9761-B5D04E6B0476}" type="datetimeFigureOut">
              <a:rPr lang="ko-KR" altLang="en-US" smtClean="0"/>
              <a:pPr>
                <a:defRPr/>
              </a:pPr>
              <a:t>2022-07-28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552211-1DAF-4D0B-B8C9-E03BC9E62553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99977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E57CAE8-F7D3-4ED1-B73A-69B83881FD6F}" type="datetimeFigureOut">
              <a:rPr lang="ko-KR" altLang="en-US" smtClean="0"/>
              <a:pPr>
                <a:defRPr/>
              </a:pPr>
              <a:t>2022-07-28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086F23-8490-4E89-8081-117F6C10A2BC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50211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23621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E072E05-B7F7-4FB7-98E5-B5F6FFD81A2D}" type="datetimeFigureOut">
              <a:rPr lang="ko-KR" altLang="en-US" smtClean="0"/>
              <a:pPr>
                <a:defRPr/>
              </a:pPr>
              <a:t>2022-07-28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A075315-9BC2-493F-A339-61167B0C32A7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8924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6028" r:id="rId1"/>
    <p:sldLayoutId id="2147486029" r:id="rId2"/>
    <p:sldLayoutId id="2147486030" r:id="rId3"/>
    <p:sldLayoutId id="2147486031" r:id="rId4"/>
    <p:sldLayoutId id="2147486032" r:id="rId5"/>
    <p:sldLayoutId id="2147486033" r:id="rId6"/>
    <p:sldLayoutId id="2147486034" r:id="rId7"/>
    <p:sldLayoutId id="2147486035" r:id="rId8"/>
    <p:sldLayoutId id="2147486036" r:id="rId9"/>
    <p:sldLayoutId id="2147486037" r:id="rId10"/>
    <p:sldLayoutId id="2147486038" r:id="rId11"/>
    <p:sldLayoutId id="2147486039" r:id="rId12"/>
    <p:sldLayoutId id="2147486026" r:id="rId13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png"/><Relationship Id="rId18" Type="http://schemas.openxmlformats.org/officeDocument/2006/relationships/image" Target="../media/image27.png"/><Relationship Id="rId3" Type="http://schemas.openxmlformats.org/officeDocument/2006/relationships/image" Target="../media/image2.png"/><Relationship Id="rId21" Type="http://schemas.openxmlformats.org/officeDocument/2006/relationships/image" Target="../media/image30.pn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17" Type="http://schemas.openxmlformats.org/officeDocument/2006/relationships/image" Target="../media/image26.png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25.png"/><Relationship Id="rId20" Type="http://schemas.openxmlformats.org/officeDocument/2006/relationships/image" Target="../media/image29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5" Type="http://schemas.openxmlformats.org/officeDocument/2006/relationships/image" Target="../media/image24.png"/><Relationship Id="rId10" Type="http://schemas.openxmlformats.org/officeDocument/2006/relationships/image" Target="../media/image19.png"/><Relationship Id="rId19" Type="http://schemas.openxmlformats.org/officeDocument/2006/relationships/image" Target="../media/image28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Relationship Id="rId14" Type="http://schemas.openxmlformats.org/officeDocument/2006/relationships/image" Target="../media/image23.png"/><Relationship Id="rId22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3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6.jpe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4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pn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6.jpg"/><Relationship Id="rId4" Type="http://schemas.openxmlformats.org/officeDocument/2006/relationships/image" Target="../media/image4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0" y="1987335"/>
            <a:ext cx="9144000" cy="1617253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72114" y="2472797"/>
            <a:ext cx="4051109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6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2022 </a:t>
            </a:r>
            <a:r>
              <a:rPr kumimoji="0" lang="ko-KR" altLang="en-US" sz="36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시정업무보고</a:t>
            </a:r>
            <a:endParaRPr kumimoji="0" lang="en-US" altLang="ko-KR" sz="36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125" name="TextBox 3"/>
          <p:cNvSpPr txBox="1">
            <a:spLocks noChangeArrowheads="1"/>
          </p:cNvSpPr>
          <p:nvPr/>
        </p:nvSpPr>
        <p:spPr bwMode="auto">
          <a:xfrm>
            <a:off x="3779912" y="5504452"/>
            <a:ext cx="1925527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kumimoji="0" lang="en-US" altLang="ko-KR" sz="2200" dirty="0" smtClean="0">
                <a:latin typeface="HY견고딕" pitchFamily="18" charset="-127"/>
                <a:ea typeface="HY견고딕" pitchFamily="18" charset="-127"/>
              </a:rPr>
              <a:t>2022. 8.  </a:t>
            </a:r>
            <a:r>
              <a:rPr kumimoji="0" lang="en-US" altLang="ko-KR" sz="2200" dirty="0">
                <a:latin typeface="HY견고딕" pitchFamily="18" charset="-127"/>
                <a:ea typeface="HY견고딕" pitchFamily="18" charset="-127"/>
              </a:rPr>
              <a:t>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737569" y="4384738"/>
            <a:ext cx="1883850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800" spc="-150" dirty="0" err="1" smtClean="0">
                <a:solidFill>
                  <a:srgbClr val="12458B"/>
                </a:solidFill>
                <a:latin typeface="HY견고딕" pitchFamily="18" charset="-127"/>
                <a:ea typeface="HY견고딕" pitchFamily="18" charset="-127"/>
              </a:rPr>
              <a:t>도시발전국</a:t>
            </a:r>
            <a:endParaRPr kumimoji="0" lang="en-US" altLang="ko-KR" sz="2800" spc="-150" dirty="0">
              <a:solidFill>
                <a:srgbClr val="12458B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0272" y="683278"/>
            <a:ext cx="1554791" cy="839587"/>
          </a:xfrm>
          <a:prstGeom prst="rect">
            <a:avLst/>
          </a:prstGeom>
        </p:spPr>
      </p:pic>
      <p:grpSp>
        <p:nvGrpSpPr>
          <p:cNvPr id="34" name="그룹 33"/>
          <p:cNvGrpSpPr/>
          <p:nvPr/>
        </p:nvGrpSpPr>
        <p:grpSpPr>
          <a:xfrm>
            <a:off x="-36512" y="1975539"/>
            <a:ext cx="1879916" cy="1655014"/>
            <a:chOff x="-15637" y="1975539"/>
            <a:chExt cx="1879916" cy="1655014"/>
          </a:xfrm>
        </p:grpSpPr>
        <p:sp>
          <p:nvSpPr>
            <p:cNvPr id="43" name="자유형 42"/>
            <p:cNvSpPr/>
            <p:nvPr/>
          </p:nvSpPr>
          <p:spPr>
            <a:xfrm flipV="1">
              <a:off x="-15637" y="1987335"/>
              <a:ext cx="1879916" cy="1617252"/>
            </a:xfrm>
            <a:custGeom>
              <a:avLst/>
              <a:gdLst>
                <a:gd name="connsiteX0" fmla="*/ 0 w 1879916"/>
                <a:gd name="connsiteY0" fmla="*/ 1617252 h 1617252"/>
                <a:gd name="connsiteX1" fmla="*/ 1171494 w 1879916"/>
                <a:gd name="connsiteY1" fmla="*/ 1617252 h 1617252"/>
                <a:gd name="connsiteX2" fmla="*/ 1879916 w 1879916"/>
                <a:gd name="connsiteY2" fmla="*/ 0 h 1617252"/>
                <a:gd name="connsiteX3" fmla="*/ 0 w 1879916"/>
                <a:gd name="connsiteY3" fmla="*/ 0 h 16172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9916" h="1617252">
                  <a:moveTo>
                    <a:pt x="0" y="1617252"/>
                  </a:moveTo>
                  <a:lnTo>
                    <a:pt x="1171494" y="1617252"/>
                  </a:lnTo>
                  <a:lnTo>
                    <a:pt x="187991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 flipV="1">
              <a:off x="0" y="1975539"/>
              <a:ext cx="1329327" cy="587611"/>
            </a:xfrm>
            <a:custGeom>
              <a:avLst/>
              <a:gdLst>
                <a:gd name="connsiteX0" fmla="*/ 0 w 1329327"/>
                <a:gd name="connsiteY0" fmla="*/ 587611 h 587611"/>
                <a:gd name="connsiteX1" fmla="*/ 1062378 w 1329327"/>
                <a:gd name="connsiteY1" fmla="*/ 587611 h 587611"/>
                <a:gd name="connsiteX2" fmla="*/ 1329327 w 1329327"/>
                <a:gd name="connsiteY2" fmla="*/ 0 h 587611"/>
                <a:gd name="connsiteX3" fmla="*/ 0 w 1329327"/>
                <a:gd name="connsiteY3" fmla="*/ 0 h 587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29327" h="587611">
                  <a:moveTo>
                    <a:pt x="0" y="587611"/>
                  </a:moveTo>
                  <a:lnTo>
                    <a:pt x="1062378" y="587611"/>
                  </a:lnTo>
                  <a:lnTo>
                    <a:pt x="132932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5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1" name="자유형 40"/>
            <p:cNvSpPr/>
            <p:nvPr/>
          </p:nvSpPr>
          <p:spPr>
            <a:xfrm flipV="1">
              <a:off x="0" y="2472797"/>
              <a:ext cx="1795268" cy="1157756"/>
            </a:xfrm>
            <a:custGeom>
              <a:avLst/>
              <a:gdLst>
                <a:gd name="connsiteX0" fmla="*/ 0 w 1795268"/>
                <a:gd name="connsiteY0" fmla="*/ 1157756 h 1157756"/>
                <a:gd name="connsiteX1" fmla="*/ 464566 w 1795268"/>
                <a:gd name="connsiteY1" fmla="*/ 1157756 h 1157756"/>
                <a:gd name="connsiteX2" fmla="*/ 765411 w 1795268"/>
                <a:gd name="connsiteY2" fmla="*/ 1157756 h 1157756"/>
                <a:gd name="connsiteX3" fmla="*/ 1288124 w 1795268"/>
                <a:gd name="connsiteY3" fmla="*/ 1157756 h 1157756"/>
                <a:gd name="connsiteX4" fmla="*/ 1795268 w 1795268"/>
                <a:gd name="connsiteY4" fmla="*/ 0 h 1157756"/>
                <a:gd name="connsiteX5" fmla="*/ 1272555 w 1795268"/>
                <a:gd name="connsiteY5" fmla="*/ 0 h 1157756"/>
                <a:gd name="connsiteX6" fmla="*/ 464566 w 1795268"/>
                <a:gd name="connsiteY6" fmla="*/ 0 h 1157756"/>
                <a:gd name="connsiteX7" fmla="*/ 0 w 1795268"/>
                <a:gd name="connsiteY7" fmla="*/ 0 h 11577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95268" h="1157756">
                  <a:moveTo>
                    <a:pt x="0" y="1157756"/>
                  </a:moveTo>
                  <a:lnTo>
                    <a:pt x="464566" y="1157756"/>
                  </a:lnTo>
                  <a:lnTo>
                    <a:pt x="765411" y="1157756"/>
                  </a:lnTo>
                  <a:lnTo>
                    <a:pt x="1288124" y="1157756"/>
                  </a:lnTo>
                  <a:lnTo>
                    <a:pt x="1795268" y="0"/>
                  </a:lnTo>
                  <a:lnTo>
                    <a:pt x="1272555" y="0"/>
                  </a:lnTo>
                  <a:lnTo>
                    <a:pt x="46456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5" name="그룹 44"/>
          <p:cNvGrpSpPr/>
          <p:nvPr/>
        </p:nvGrpSpPr>
        <p:grpSpPr>
          <a:xfrm flipH="1">
            <a:off x="7290025" y="1975539"/>
            <a:ext cx="1879916" cy="1655014"/>
            <a:chOff x="-15637" y="1975539"/>
            <a:chExt cx="1879916" cy="1655014"/>
          </a:xfrm>
        </p:grpSpPr>
        <p:sp>
          <p:nvSpPr>
            <p:cNvPr id="46" name="자유형 45"/>
            <p:cNvSpPr/>
            <p:nvPr/>
          </p:nvSpPr>
          <p:spPr>
            <a:xfrm flipV="1">
              <a:off x="-15637" y="1987335"/>
              <a:ext cx="1879916" cy="1617252"/>
            </a:xfrm>
            <a:custGeom>
              <a:avLst/>
              <a:gdLst>
                <a:gd name="connsiteX0" fmla="*/ 0 w 1879916"/>
                <a:gd name="connsiteY0" fmla="*/ 1617252 h 1617252"/>
                <a:gd name="connsiteX1" fmla="*/ 1171494 w 1879916"/>
                <a:gd name="connsiteY1" fmla="*/ 1617252 h 1617252"/>
                <a:gd name="connsiteX2" fmla="*/ 1879916 w 1879916"/>
                <a:gd name="connsiteY2" fmla="*/ 0 h 1617252"/>
                <a:gd name="connsiteX3" fmla="*/ 0 w 1879916"/>
                <a:gd name="connsiteY3" fmla="*/ 0 h 16172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9916" h="1617252">
                  <a:moveTo>
                    <a:pt x="0" y="1617252"/>
                  </a:moveTo>
                  <a:lnTo>
                    <a:pt x="1171494" y="1617252"/>
                  </a:lnTo>
                  <a:lnTo>
                    <a:pt x="187991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7" name="자유형 46"/>
            <p:cNvSpPr/>
            <p:nvPr/>
          </p:nvSpPr>
          <p:spPr>
            <a:xfrm flipV="1">
              <a:off x="0" y="1975539"/>
              <a:ext cx="1329327" cy="587611"/>
            </a:xfrm>
            <a:custGeom>
              <a:avLst/>
              <a:gdLst>
                <a:gd name="connsiteX0" fmla="*/ 0 w 1329327"/>
                <a:gd name="connsiteY0" fmla="*/ 587611 h 587611"/>
                <a:gd name="connsiteX1" fmla="*/ 1062378 w 1329327"/>
                <a:gd name="connsiteY1" fmla="*/ 587611 h 587611"/>
                <a:gd name="connsiteX2" fmla="*/ 1329327 w 1329327"/>
                <a:gd name="connsiteY2" fmla="*/ 0 h 587611"/>
                <a:gd name="connsiteX3" fmla="*/ 0 w 1329327"/>
                <a:gd name="connsiteY3" fmla="*/ 0 h 587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29327" h="587611">
                  <a:moveTo>
                    <a:pt x="0" y="587611"/>
                  </a:moveTo>
                  <a:lnTo>
                    <a:pt x="1062378" y="587611"/>
                  </a:lnTo>
                  <a:lnTo>
                    <a:pt x="132932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5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8" name="자유형 47"/>
            <p:cNvSpPr/>
            <p:nvPr/>
          </p:nvSpPr>
          <p:spPr>
            <a:xfrm flipV="1">
              <a:off x="0" y="2472797"/>
              <a:ext cx="1795268" cy="1157756"/>
            </a:xfrm>
            <a:custGeom>
              <a:avLst/>
              <a:gdLst>
                <a:gd name="connsiteX0" fmla="*/ 0 w 1795268"/>
                <a:gd name="connsiteY0" fmla="*/ 1157756 h 1157756"/>
                <a:gd name="connsiteX1" fmla="*/ 464566 w 1795268"/>
                <a:gd name="connsiteY1" fmla="*/ 1157756 h 1157756"/>
                <a:gd name="connsiteX2" fmla="*/ 765411 w 1795268"/>
                <a:gd name="connsiteY2" fmla="*/ 1157756 h 1157756"/>
                <a:gd name="connsiteX3" fmla="*/ 1288124 w 1795268"/>
                <a:gd name="connsiteY3" fmla="*/ 1157756 h 1157756"/>
                <a:gd name="connsiteX4" fmla="*/ 1795268 w 1795268"/>
                <a:gd name="connsiteY4" fmla="*/ 0 h 1157756"/>
                <a:gd name="connsiteX5" fmla="*/ 1272555 w 1795268"/>
                <a:gd name="connsiteY5" fmla="*/ 0 h 1157756"/>
                <a:gd name="connsiteX6" fmla="*/ 464566 w 1795268"/>
                <a:gd name="connsiteY6" fmla="*/ 0 h 1157756"/>
                <a:gd name="connsiteX7" fmla="*/ 0 w 1795268"/>
                <a:gd name="connsiteY7" fmla="*/ 0 h 11577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95268" h="1157756">
                  <a:moveTo>
                    <a:pt x="0" y="1157756"/>
                  </a:moveTo>
                  <a:lnTo>
                    <a:pt x="464566" y="1157756"/>
                  </a:lnTo>
                  <a:lnTo>
                    <a:pt x="765411" y="1157756"/>
                  </a:lnTo>
                  <a:lnTo>
                    <a:pt x="1288124" y="1157756"/>
                  </a:lnTo>
                  <a:lnTo>
                    <a:pt x="1795268" y="0"/>
                  </a:lnTo>
                  <a:lnTo>
                    <a:pt x="1272555" y="0"/>
                  </a:lnTo>
                  <a:lnTo>
                    <a:pt x="46456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2" name="그룹 51"/>
          <p:cNvGrpSpPr/>
          <p:nvPr/>
        </p:nvGrpSpPr>
        <p:grpSpPr>
          <a:xfrm>
            <a:off x="3621739" y="4470322"/>
            <a:ext cx="2155708" cy="470846"/>
            <a:chOff x="3621739" y="4410925"/>
            <a:chExt cx="2155708" cy="470846"/>
          </a:xfrm>
        </p:grpSpPr>
        <p:sp>
          <p:nvSpPr>
            <p:cNvPr id="44" name="왼쪽 대괄호 43"/>
            <p:cNvSpPr/>
            <p:nvPr/>
          </p:nvSpPr>
          <p:spPr>
            <a:xfrm>
              <a:off x="3621739" y="4410925"/>
              <a:ext cx="72008" cy="470846"/>
            </a:xfrm>
            <a:prstGeom prst="leftBracket">
              <a:avLst/>
            </a:prstGeom>
            <a:ln w="28575">
              <a:solidFill>
                <a:srgbClr val="FDB2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5" name="왼쪽 대괄호 54"/>
            <p:cNvSpPr/>
            <p:nvPr/>
          </p:nvSpPr>
          <p:spPr>
            <a:xfrm flipH="1">
              <a:off x="5705439" y="4410925"/>
              <a:ext cx="72008" cy="470846"/>
            </a:xfrm>
            <a:prstGeom prst="leftBracket">
              <a:avLst/>
            </a:prstGeom>
            <a:ln w="28575">
              <a:solidFill>
                <a:srgbClr val="FDB2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57017" y="1370884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30000"/>
              </a:lnSpc>
            </a:pPr>
            <a:r>
              <a:rPr lang="ko-KR" altLang="en-US" b="1" dirty="0" smtClean="0">
                <a:latin typeface="맑은 고딕" pitchFamily="50" charset="-127"/>
              </a:rPr>
              <a:t>◈ </a:t>
            </a:r>
            <a:r>
              <a:rPr lang="ko-KR" altLang="en-US" b="1" dirty="0" smtClean="0">
                <a:solidFill>
                  <a:prstClr val="black"/>
                </a:solidFill>
                <a:latin typeface="맑은 고딕" pitchFamily="50" charset="-127"/>
              </a:rPr>
              <a:t>인구감소 </a:t>
            </a:r>
            <a:r>
              <a:rPr lang="en-US" altLang="ko-KR" b="1" dirty="0" smtClean="0">
                <a:solidFill>
                  <a:prstClr val="black"/>
                </a:solidFill>
                <a:latin typeface="맑은 고딕" pitchFamily="50" charset="-127"/>
              </a:rPr>
              <a:t>· </a:t>
            </a:r>
            <a:r>
              <a:rPr lang="ko-KR" altLang="en-US" b="1" dirty="0" smtClean="0">
                <a:solidFill>
                  <a:prstClr val="black"/>
                </a:solidFill>
                <a:latin typeface="맑은 고딕" pitchFamily="50" charset="-127"/>
              </a:rPr>
              <a:t>고령화 시대를 대비하고 주민이 직접 참여하여 </a:t>
            </a:r>
            <a:endParaRPr lang="en-US" altLang="ko-KR" b="1" dirty="0" smtClean="0">
              <a:solidFill>
                <a:prstClr val="black"/>
              </a:solidFill>
              <a:latin typeface="맑은 고딕" pitchFamily="50" charset="-127"/>
            </a:endParaRPr>
          </a:p>
          <a:p>
            <a:pPr>
              <a:lnSpc>
                <a:spcPct val="130000"/>
              </a:lnSpc>
            </a:pPr>
            <a:r>
              <a:rPr lang="en-US" altLang="ko-KR" b="1" dirty="0" smtClean="0">
                <a:solidFill>
                  <a:prstClr val="black"/>
                </a:solidFill>
                <a:latin typeface="맑은 고딕" pitchFamily="50" charset="-127"/>
              </a:rPr>
              <a:t>    </a:t>
            </a:r>
            <a:r>
              <a:rPr lang="ko-KR" altLang="en-US" b="1" dirty="0" smtClean="0">
                <a:solidFill>
                  <a:prstClr val="black"/>
                </a:solidFill>
                <a:latin typeface="맑은 고딕" pitchFamily="50" charset="-127"/>
              </a:rPr>
              <a:t>지역별 특성에 부합한 계획 수립으로 자족 상생도시 기반강화</a:t>
            </a:r>
            <a:endParaRPr lang="en-US" altLang="ko-KR" b="1" dirty="0">
              <a:solidFill>
                <a:prstClr val="black"/>
              </a:solidFill>
              <a:latin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1. 2040 </a:t>
            </a:r>
            <a:r>
              <a:rPr lang="ko-KR" altLang="en-US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파주 도시기본계획 수립</a:t>
            </a:r>
            <a:endParaRPr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도시개발과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Text Box 3"/>
          <p:cNvSpPr txBox="1">
            <a:spLocks noChangeArrowheads="1"/>
          </p:cNvSpPr>
          <p:nvPr/>
        </p:nvSpPr>
        <p:spPr bwMode="auto">
          <a:xfrm>
            <a:off x="1434380" y="2666277"/>
            <a:ext cx="7602116" cy="23026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시간범위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2022. ~ 2040. / 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공간범위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파주시전역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(680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㎢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사업기간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2022. 3. ~ 2024. 1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(22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개월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총사업비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1,300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주요내용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상위계획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변경사항 반영과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지역적 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특성 및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계획의 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방향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·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목표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</a:p>
          <a:p>
            <a:pPr>
              <a:lnSpc>
                <a:spcPct val="120000"/>
              </a:lnSpc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 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공간구조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생활권의 설정 및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인구배분에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관한 사항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토지의 이용 및 개발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생활권별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계획에 관한 사항 등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31" name="그룹 30"/>
          <p:cNvGrpSpPr/>
          <p:nvPr/>
        </p:nvGrpSpPr>
        <p:grpSpPr>
          <a:xfrm>
            <a:off x="1475656" y="5478782"/>
            <a:ext cx="1074654" cy="895436"/>
            <a:chOff x="1404064" y="4686930"/>
            <a:chExt cx="885571" cy="911584"/>
          </a:xfrm>
        </p:grpSpPr>
        <p:sp>
          <p:nvSpPr>
            <p:cNvPr id="32" name="대각선 방향의 모서리가 둥근 사각형 31"/>
            <p:cNvSpPr/>
            <p:nvPr/>
          </p:nvSpPr>
          <p:spPr bwMode="auto">
            <a:xfrm>
              <a:off x="1404064" y="4686930"/>
              <a:ext cx="885570" cy="591393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dist" latinLnBrk="0">
                <a:defRPr/>
              </a:pPr>
              <a:r>
                <a:rPr kumimoji="0" lang="ko-KR" altLang="en-US" sz="1400" b="1" dirty="0" err="1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용역착수</a:t>
              </a:r>
              <a:endParaRPr kumimoji="0"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3" name="대각선 방향의 모서리가 둥근 사각형 32"/>
            <p:cNvSpPr/>
            <p:nvPr/>
          </p:nvSpPr>
          <p:spPr bwMode="auto">
            <a:xfrm>
              <a:off x="1404066" y="5349621"/>
              <a:ext cx="885569" cy="248893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en-US" altLang="ko-KR" sz="14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2022. 3.</a:t>
              </a:r>
              <a:endParaRPr kumimoji="0"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34" name="오른쪽 화살표 33"/>
          <p:cNvSpPr/>
          <p:nvPr/>
        </p:nvSpPr>
        <p:spPr>
          <a:xfrm>
            <a:off x="2594832" y="5854322"/>
            <a:ext cx="144016" cy="15068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400">
              <a:solidFill>
                <a:prstClr val="white"/>
              </a:solidFill>
            </a:endParaRPr>
          </a:p>
        </p:txBody>
      </p:sp>
      <p:sp>
        <p:nvSpPr>
          <p:cNvPr id="35" name="Rectangle 23"/>
          <p:cNvSpPr>
            <a:spLocks noChangeArrowheads="1"/>
          </p:cNvSpPr>
          <p:nvPr/>
        </p:nvSpPr>
        <p:spPr bwMode="auto">
          <a:xfrm>
            <a:off x="1457017" y="5054654"/>
            <a:ext cx="2068526" cy="338365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추진사항 및 계획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36" name="그룹 35"/>
          <p:cNvGrpSpPr/>
          <p:nvPr/>
        </p:nvGrpSpPr>
        <p:grpSpPr>
          <a:xfrm>
            <a:off x="2810551" y="5478781"/>
            <a:ext cx="1074319" cy="895437"/>
            <a:chOff x="1404064" y="4691041"/>
            <a:chExt cx="885571" cy="911585"/>
          </a:xfrm>
        </p:grpSpPr>
        <p:sp>
          <p:nvSpPr>
            <p:cNvPr id="37" name="대각선 방향의 모서리가 둥근 사각형 36"/>
            <p:cNvSpPr/>
            <p:nvPr/>
          </p:nvSpPr>
          <p:spPr bwMode="auto">
            <a:xfrm>
              <a:off x="1404064" y="4691041"/>
              <a:ext cx="885570" cy="587282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dist" latinLnBrk="0">
                <a:defRPr/>
              </a:pPr>
              <a:r>
                <a:rPr kumimoji="0" lang="ko-KR" altLang="en-US" sz="1400" b="1" spc="-3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기초조사 및 현황분석</a:t>
              </a:r>
              <a:endParaRPr kumimoji="0"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8" name="대각선 방향의 모서리가 둥근 사각형 37"/>
            <p:cNvSpPr/>
            <p:nvPr/>
          </p:nvSpPr>
          <p:spPr bwMode="auto">
            <a:xfrm>
              <a:off x="1404066" y="5349621"/>
              <a:ext cx="885569" cy="253005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en-US" altLang="ko-KR" sz="14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2022. 6.</a:t>
              </a:r>
              <a:endParaRPr kumimoji="0"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39" name="오른쪽 화살표 38"/>
          <p:cNvSpPr/>
          <p:nvPr/>
        </p:nvSpPr>
        <p:spPr>
          <a:xfrm>
            <a:off x="3921794" y="5850877"/>
            <a:ext cx="144016" cy="15068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400">
              <a:solidFill>
                <a:prstClr val="white"/>
              </a:solidFill>
            </a:endParaRPr>
          </a:p>
        </p:txBody>
      </p:sp>
      <p:grpSp>
        <p:nvGrpSpPr>
          <p:cNvPr id="40" name="그룹 39"/>
          <p:cNvGrpSpPr/>
          <p:nvPr/>
        </p:nvGrpSpPr>
        <p:grpSpPr>
          <a:xfrm>
            <a:off x="4112799" y="5478781"/>
            <a:ext cx="1074321" cy="895437"/>
            <a:chOff x="1404064" y="4691041"/>
            <a:chExt cx="885571" cy="911585"/>
          </a:xfrm>
        </p:grpSpPr>
        <p:sp>
          <p:nvSpPr>
            <p:cNvPr id="42" name="대각선 방향의 모서리가 둥근 사각형 41"/>
            <p:cNvSpPr/>
            <p:nvPr/>
          </p:nvSpPr>
          <p:spPr bwMode="auto">
            <a:xfrm>
              <a:off x="1404064" y="4691041"/>
              <a:ext cx="885570" cy="587282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dist" latinLnBrk="0">
                <a:defRPr/>
              </a:pPr>
              <a:r>
                <a:rPr kumimoji="0" lang="ko-KR" altLang="en-US" sz="1400" b="1" spc="-150" dirty="0" err="1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시민계획단</a:t>
              </a:r>
              <a:r>
                <a:rPr kumimoji="0" lang="ko-KR" altLang="en-US" sz="14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운영 실시</a:t>
              </a:r>
              <a:endParaRPr kumimoji="0"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4" name="대각선 방향의 모서리가 둥근 사각형 43"/>
            <p:cNvSpPr/>
            <p:nvPr/>
          </p:nvSpPr>
          <p:spPr bwMode="auto">
            <a:xfrm>
              <a:off x="1404066" y="5349621"/>
              <a:ext cx="885569" cy="253005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en-US" altLang="ko-KR" sz="14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2022. 12.</a:t>
              </a:r>
              <a:endParaRPr kumimoji="0"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45" name="오른쪽 화살표 44"/>
          <p:cNvSpPr/>
          <p:nvPr/>
        </p:nvSpPr>
        <p:spPr>
          <a:xfrm>
            <a:off x="5224042" y="5850877"/>
            <a:ext cx="144016" cy="15068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400">
              <a:solidFill>
                <a:prstClr val="white"/>
              </a:solidFill>
            </a:endParaRPr>
          </a:p>
        </p:txBody>
      </p:sp>
      <p:grpSp>
        <p:nvGrpSpPr>
          <p:cNvPr id="46" name="그룹 45"/>
          <p:cNvGrpSpPr/>
          <p:nvPr/>
        </p:nvGrpSpPr>
        <p:grpSpPr>
          <a:xfrm>
            <a:off x="5415047" y="5478781"/>
            <a:ext cx="1074655" cy="895437"/>
            <a:chOff x="1404064" y="4691041"/>
            <a:chExt cx="885571" cy="911585"/>
          </a:xfrm>
        </p:grpSpPr>
        <p:sp>
          <p:nvSpPr>
            <p:cNvPr id="47" name="대각선 방향의 모서리가 둥근 사각형 46"/>
            <p:cNvSpPr/>
            <p:nvPr/>
          </p:nvSpPr>
          <p:spPr bwMode="auto">
            <a:xfrm>
              <a:off x="1404064" y="4691041"/>
              <a:ext cx="885570" cy="587282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dist" latinLnBrk="0">
                <a:defRPr/>
              </a:pPr>
              <a:r>
                <a:rPr kumimoji="0" lang="ko-KR" altLang="en-US" sz="1400" b="1" spc="-3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주민</a:t>
              </a:r>
              <a:r>
                <a:rPr kumimoji="0" lang="en-US" altLang="ko-KR" sz="1400" b="1" spc="-3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</a:t>
              </a:r>
              <a:r>
                <a:rPr kumimoji="0" lang="ko-KR" altLang="en-US" sz="1400" b="1" spc="-3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시의회</a:t>
              </a:r>
              <a:endParaRPr kumimoji="0" lang="en-US" altLang="ko-KR" sz="1400" b="1" spc="-3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dist" latinLnBrk="0">
                <a:defRPr/>
              </a:pPr>
              <a:r>
                <a:rPr kumimoji="0" lang="ko-KR" altLang="en-US" sz="14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의견청취</a:t>
              </a:r>
              <a:endParaRPr kumimoji="0"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8" name="대각선 방향의 모서리가 둥근 사각형 47"/>
            <p:cNvSpPr/>
            <p:nvPr/>
          </p:nvSpPr>
          <p:spPr bwMode="auto">
            <a:xfrm>
              <a:off x="1404066" y="5349621"/>
              <a:ext cx="885569" cy="253005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en-US" altLang="ko-KR" sz="14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2023. 4.</a:t>
              </a:r>
              <a:endParaRPr kumimoji="0"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49" name="오른쪽 화살표 48"/>
          <p:cNvSpPr/>
          <p:nvPr/>
        </p:nvSpPr>
        <p:spPr>
          <a:xfrm>
            <a:off x="6526290" y="5850877"/>
            <a:ext cx="144016" cy="15068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400">
              <a:solidFill>
                <a:prstClr val="white"/>
              </a:solidFill>
            </a:endParaRPr>
          </a:p>
        </p:txBody>
      </p:sp>
      <p:grpSp>
        <p:nvGrpSpPr>
          <p:cNvPr id="50" name="그룹 49"/>
          <p:cNvGrpSpPr/>
          <p:nvPr/>
        </p:nvGrpSpPr>
        <p:grpSpPr>
          <a:xfrm>
            <a:off x="6704474" y="5478780"/>
            <a:ext cx="1090313" cy="934958"/>
            <a:chOff x="1391714" y="4676989"/>
            <a:chExt cx="897920" cy="1107460"/>
          </a:xfrm>
        </p:grpSpPr>
        <p:sp>
          <p:nvSpPr>
            <p:cNvPr id="51" name="대각선 방향의 모서리가 둥근 사각형 50"/>
            <p:cNvSpPr/>
            <p:nvPr/>
          </p:nvSpPr>
          <p:spPr bwMode="auto">
            <a:xfrm>
              <a:off x="1404064" y="4676989"/>
              <a:ext cx="885570" cy="683314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dist" latinLnBrk="0">
                <a:defRPr/>
              </a:pPr>
              <a:r>
                <a:rPr kumimoji="0" lang="ko-KR" altLang="en-US" sz="14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경기도</a:t>
              </a:r>
              <a:endParaRPr kumimoji="0"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dist" latinLnBrk="0">
                <a:defRPr/>
              </a:pPr>
              <a:r>
                <a:rPr kumimoji="0" lang="ko-KR" altLang="en-US" sz="14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승인신청</a:t>
              </a:r>
              <a:endParaRPr kumimoji="0"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2" name="대각선 방향의 모서리가 둥근 사각형 51"/>
            <p:cNvSpPr/>
            <p:nvPr/>
          </p:nvSpPr>
          <p:spPr bwMode="auto">
            <a:xfrm>
              <a:off x="1391714" y="5443257"/>
              <a:ext cx="885569" cy="341192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en-US" altLang="ko-KR" sz="14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2023. 6.</a:t>
              </a:r>
              <a:endParaRPr kumimoji="0"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53" name="오른쪽 화살표 52"/>
          <p:cNvSpPr/>
          <p:nvPr/>
        </p:nvSpPr>
        <p:spPr>
          <a:xfrm>
            <a:off x="7828844" y="5850877"/>
            <a:ext cx="144016" cy="15068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400">
              <a:solidFill>
                <a:prstClr val="white"/>
              </a:solidFill>
            </a:endParaRPr>
          </a:p>
        </p:txBody>
      </p:sp>
      <p:grpSp>
        <p:nvGrpSpPr>
          <p:cNvPr id="54" name="그룹 53"/>
          <p:cNvGrpSpPr/>
          <p:nvPr/>
        </p:nvGrpSpPr>
        <p:grpSpPr>
          <a:xfrm>
            <a:off x="8019544" y="5478781"/>
            <a:ext cx="1005570" cy="895435"/>
            <a:chOff x="1404064" y="4691043"/>
            <a:chExt cx="885571" cy="911583"/>
          </a:xfrm>
        </p:grpSpPr>
        <p:sp>
          <p:nvSpPr>
            <p:cNvPr id="55" name="대각선 방향의 모서리가 둥근 사각형 54"/>
            <p:cNvSpPr/>
            <p:nvPr/>
          </p:nvSpPr>
          <p:spPr bwMode="auto">
            <a:xfrm>
              <a:off x="1404064" y="4691043"/>
              <a:ext cx="885570" cy="587282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dist" latinLnBrk="0">
                <a:defRPr/>
              </a:pPr>
              <a:r>
                <a:rPr kumimoji="0" lang="ko-KR" altLang="en-US" sz="14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승    인</a:t>
              </a:r>
              <a:endParaRPr kumimoji="0"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6" name="대각선 방향의 모서리가 둥근 사각형 55"/>
            <p:cNvSpPr/>
            <p:nvPr/>
          </p:nvSpPr>
          <p:spPr bwMode="auto">
            <a:xfrm>
              <a:off x="1404066" y="5349621"/>
              <a:ext cx="885569" cy="253005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en-US" altLang="ko-KR" sz="14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2023. 12.</a:t>
              </a:r>
              <a:endParaRPr kumimoji="0"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57" name="Rectangle 23"/>
          <p:cNvSpPr>
            <a:spLocks noChangeArrowheads="1"/>
          </p:cNvSpPr>
          <p:nvPr/>
        </p:nvSpPr>
        <p:spPr bwMode="auto">
          <a:xfrm>
            <a:off x="1457017" y="2353064"/>
            <a:ext cx="1512168" cy="313213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용역개요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98782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30214" y="1372382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30000"/>
              </a:lnSpc>
            </a:pPr>
            <a:r>
              <a:rPr lang="ko-KR" altLang="en-US" b="1" dirty="0">
                <a:latin typeface="맑은 고딕" pitchFamily="50" charset="-127"/>
              </a:rPr>
              <a:t>◈ </a:t>
            </a:r>
            <a:r>
              <a:rPr lang="ko-KR" altLang="en-US" b="1" dirty="0" err="1">
                <a:latin typeface="맑은 고딕" pitchFamily="50" charset="-127"/>
              </a:rPr>
              <a:t>비도시지역의</a:t>
            </a:r>
            <a:r>
              <a:rPr lang="ko-KR" altLang="en-US" b="1" dirty="0">
                <a:latin typeface="맑은 고딕" pitchFamily="50" charset="-127"/>
              </a:rPr>
              <a:t> 특성 및 개발 여건을 고려한 계획적인 개발 유도</a:t>
            </a:r>
            <a:endParaRPr lang="en-US" altLang="ko-KR" sz="600" b="1" dirty="0">
              <a:latin typeface="맑은 고딕" pitchFamily="50" charset="-127"/>
            </a:endParaRPr>
          </a:p>
          <a:p>
            <a:pPr>
              <a:lnSpc>
                <a:spcPct val="130000"/>
              </a:lnSpc>
            </a:pPr>
            <a:r>
              <a:rPr lang="ko-KR" altLang="en-US" b="1" dirty="0">
                <a:latin typeface="맑은 고딕" pitchFamily="50" charset="-127"/>
              </a:rPr>
              <a:t>◈ 토지</a:t>
            </a:r>
            <a:r>
              <a:rPr lang="en-US" altLang="ko-KR" b="1" dirty="0">
                <a:latin typeface="맑은 고딕" pitchFamily="50" charset="-127"/>
              </a:rPr>
              <a:t>, </a:t>
            </a:r>
            <a:r>
              <a:rPr lang="ko-KR" altLang="en-US" b="1" dirty="0">
                <a:latin typeface="맑은 고딕" pitchFamily="50" charset="-127"/>
              </a:rPr>
              <a:t>지역의 특성에 부합한 합리적인 규제 및 관리방안 마련</a:t>
            </a:r>
            <a:endParaRPr lang="en-US" altLang="ko-KR" b="1" dirty="0">
              <a:latin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2. </a:t>
            </a:r>
            <a:r>
              <a:rPr lang="ko-KR" altLang="en-US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제</a:t>
            </a:r>
            <a:r>
              <a:rPr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3</a:t>
            </a:r>
            <a:r>
              <a:rPr lang="ko-KR" altLang="en-US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차 성장관리계획 수립</a:t>
            </a:r>
            <a:endParaRPr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도시개발과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7" name="Rectangle 23"/>
          <p:cNvSpPr>
            <a:spLocks noChangeArrowheads="1"/>
          </p:cNvSpPr>
          <p:nvPr/>
        </p:nvSpPr>
        <p:spPr bwMode="auto">
          <a:xfrm>
            <a:off x="1457017" y="2353064"/>
            <a:ext cx="1512168" cy="313213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용역개요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8" name="Text Box 3"/>
          <p:cNvSpPr txBox="1">
            <a:spLocks noChangeArrowheads="1"/>
          </p:cNvSpPr>
          <p:nvPr/>
        </p:nvSpPr>
        <p:spPr bwMode="auto">
          <a:xfrm>
            <a:off x="1457017" y="2653870"/>
            <a:ext cx="7602116" cy="2424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위      치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성장관리계획이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미수립된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계획관리지역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(102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㎢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사업기간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2021. 6. 25. ~ 2022. 12. 16.(18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개월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총사업비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305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주요내용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30000"/>
              </a:lnSpc>
            </a:pP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공장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·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제조업소의 집적화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건축물의 체계적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·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계획적 입지 유도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30000"/>
              </a:lnSpc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기반시설의 배치를 통한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질서있는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개발유도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조화로운 경관 형성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30000"/>
              </a:lnSpc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-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기존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·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차 성장관리계획에서 제기된 민원과 문제점 해소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9" name="Rectangle 23"/>
          <p:cNvSpPr>
            <a:spLocks noChangeArrowheads="1"/>
          </p:cNvSpPr>
          <p:nvPr/>
        </p:nvSpPr>
        <p:spPr bwMode="auto">
          <a:xfrm>
            <a:off x="1475656" y="5064892"/>
            <a:ext cx="1512168" cy="338365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추진계획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0" name="그룹 59"/>
          <p:cNvGrpSpPr/>
          <p:nvPr/>
        </p:nvGrpSpPr>
        <p:grpSpPr>
          <a:xfrm>
            <a:off x="1475656" y="5474365"/>
            <a:ext cx="1074654" cy="979715"/>
            <a:chOff x="1404064" y="4686930"/>
            <a:chExt cx="885571" cy="911584"/>
          </a:xfrm>
        </p:grpSpPr>
        <p:sp>
          <p:nvSpPr>
            <p:cNvPr id="61" name="대각선 방향의 모서리가 둥근 사각형 60"/>
            <p:cNvSpPr/>
            <p:nvPr/>
          </p:nvSpPr>
          <p:spPr bwMode="auto">
            <a:xfrm>
              <a:off x="1404064" y="4686930"/>
              <a:ext cx="885570" cy="591393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dist" latinLnBrk="0">
                <a:defRPr/>
              </a:pPr>
              <a:r>
                <a:rPr kumimoji="0" lang="ko-KR" altLang="en-US" sz="1400" b="1" dirty="0" err="1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용역착수</a:t>
              </a:r>
              <a:endParaRPr kumimoji="0"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62" name="대각선 방향의 모서리가 둥근 사각형 61"/>
            <p:cNvSpPr/>
            <p:nvPr/>
          </p:nvSpPr>
          <p:spPr bwMode="auto">
            <a:xfrm>
              <a:off x="1404066" y="5349621"/>
              <a:ext cx="885569" cy="248893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en-US" altLang="ko-KR" sz="14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2021. 6.</a:t>
              </a:r>
              <a:endParaRPr kumimoji="0"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63" name="오른쪽 화살표 62"/>
          <p:cNvSpPr/>
          <p:nvPr/>
        </p:nvSpPr>
        <p:spPr>
          <a:xfrm>
            <a:off x="2652498" y="5849904"/>
            <a:ext cx="144016" cy="16486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400">
              <a:solidFill>
                <a:prstClr val="white"/>
              </a:solidFill>
            </a:endParaRPr>
          </a:p>
        </p:txBody>
      </p:sp>
      <p:grpSp>
        <p:nvGrpSpPr>
          <p:cNvPr id="64" name="그룹 63"/>
          <p:cNvGrpSpPr/>
          <p:nvPr/>
        </p:nvGrpSpPr>
        <p:grpSpPr>
          <a:xfrm>
            <a:off x="2892931" y="5474365"/>
            <a:ext cx="1074319" cy="979716"/>
            <a:chOff x="1404064" y="4691041"/>
            <a:chExt cx="885571" cy="911585"/>
          </a:xfrm>
        </p:grpSpPr>
        <p:sp>
          <p:nvSpPr>
            <p:cNvPr id="65" name="대각선 방향의 모서리가 둥근 사각형 64"/>
            <p:cNvSpPr/>
            <p:nvPr/>
          </p:nvSpPr>
          <p:spPr bwMode="auto">
            <a:xfrm>
              <a:off x="1404064" y="4691041"/>
              <a:ext cx="885570" cy="587282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dist" latinLnBrk="0">
                <a:defRPr/>
              </a:pPr>
              <a:r>
                <a:rPr kumimoji="0" lang="ko-KR" altLang="en-US" sz="1400" b="1" spc="-3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주민공람</a:t>
              </a:r>
              <a:endParaRPr kumimoji="0" lang="en-US" altLang="ko-KR" sz="1400" b="1" spc="-3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66" name="대각선 방향의 모서리가 둥근 사각형 65"/>
            <p:cNvSpPr/>
            <p:nvPr/>
          </p:nvSpPr>
          <p:spPr bwMode="auto">
            <a:xfrm>
              <a:off x="1404066" y="5349621"/>
              <a:ext cx="885569" cy="253005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en-US" altLang="ko-KR" sz="14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2022. 8.</a:t>
              </a:r>
              <a:endParaRPr kumimoji="0"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67" name="오른쪽 화살표 66"/>
          <p:cNvSpPr/>
          <p:nvPr/>
        </p:nvSpPr>
        <p:spPr>
          <a:xfrm>
            <a:off x="4055438" y="5846459"/>
            <a:ext cx="144016" cy="16486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400">
              <a:solidFill>
                <a:prstClr val="white"/>
              </a:solidFill>
            </a:endParaRPr>
          </a:p>
        </p:txBody>
      </p:sp>
      <p:grpSp>
        <p:nvGrpSpPr>
          <p:cNvPr id="68" name="그룹 67"/>
          <p:cNvGrpSpPr/>
          <p:nvPr/>
        </p:nvGrpSpPr>
        <p:grpSpPr>
          <a:xfrm>
            <a:off x="4310504" y="5474365"/>
            <a:ext cx="1074321" cy="979716"/>
            <a:chOff x="1404064" y="4691041"/>
            <a:chExt cx="885571" cy="911585"/>
          </a:xfrm>
        </p:grpSpPr>
        <p:sp>
          <p:nvSpPr>
            <p:cNvPr id="69" name="대각선 방향의 모서리가 둥근 사각형 68"/>
            <p:cNvSpPr/>
            <p:nvPr/>
          </p:nvSpPr>
          <p:spPr bwMode="auto">
            <a:xfrm>
              <a:off x="1404064" y="4691041"/>
              <a:ext cx="885570" cy="587282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dist" latinLnBrk="0">
                <a:defRPr/>
              </a:pPr>
              <a:r>
                <a:rPr kumimoji="0" lang="ko-KR" altLang="en-US" sz="14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의회</a:t>
              </a:r>
              <a:endParaRPr kumimoji="0"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dist" latinLnBrk="0">
                <a:defRPr/>
              </a:pPr>
              <a:r>
                <a:rPr kumimoji="0" lang="ko-KR" altLang="en-US" sz="14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의견청취</a:t>
              </a:r>
              <a:endParaRPr kumimoji="0"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70" name="대각선 방향의 모서리가 둥근 사각형 69"/>
            <p:cNvSpPr/>
            <p:nvPr/>
          </p:nvSpPr>
          <p:spPr bwMode="auto">
            <a:xfrm>
              <a:off x="1404066" y="5349621"/>
              <a:ext cx="885569" cy="253005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en-US" altLang="ko-KR" sz="14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2022. 10.</a:t>
              </a:r>
              <a:endParaRPr kumimoji="0"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71" name="오른쪽 화살표 70"/>
          <p:cNvSpPr/>
          <p:nvPr/>
        </p:nvSpPr>
        <p:spPr>
          <a:xfrm>
            <a:off x="5462937" y="5846459"/>
            <a:ext cx="144016" cy="16486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400">
              <a:solidFill>
                <a:prstClr val="white"/>
              </a:solidFill>
            </a:endParaRPr>
          </a:p>
        </p:txBody>
      </p:sp>
      <p:grpSp>
        <p:nvGrpSpPr>
          <p:cNvPr id="72" name="그룹 71"/>
          <p:cNvGrpSpPr/>
          <p:nvPr/>
        </p:nvGrpSpPr>
        <p:grpSpPr>
          <a:xfrm>
            <a:off x="5692706" y="5474365"/>
            <a:ext cx="1245186" cy="979716"/>
            <a:chOff x="1404064" y="4691041"/>
            <a:chExt cx="885571" cy="911585"/>
          </a:xfrm>
        </p:grpSpPr>
        <p:sp>
          <p:nvSpPr>
            <p:cNvPr id="73" name="대각선 방향의 모서리가 둥근 사각형 72"/>
            <p:cNvSpPr/>
            <p:nvPr/>
          </p:nvSpPr>
          <p:spPr bwMode="auto">
            <a:xfrm>
              <a:off x="1404064" y="4691041"/>
              <a:ext cx="885570" cy="587282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dist" latinLnBrk="0">
                <a:defRPr/>
              </a:pPr>
              <a:r>
                <a:rPr kumimoji="0" lang="ko-KR" altLang="en-US" sz="1400" b="1" spc="-3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도시계획위원회</a:t>
              </a:r>
              <a:endParaRPr kumimoji="0" lang="en-US" altLang="ko-KR" sz="1400" b="1" spc="-3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dist" latinLnBrk="0">
                <a:defRPr/>
              </a:pPr>
              <a:r>
                <a:rPr kumimoji="0" lang="ko-KR" altLang="en-US" sz="14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심의</a:t>
              </a:r>
              <a:endParaRPr kumimoji="0"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74" name="대각선 방향의 모서리가 둥근 사각형 73"/>
            <p:cNvSpPr/>
            <p:nvPr/>
          </p:nvSpPr>
          <p:spPr bwMode="auto">
            <a:xfrm>
              <a:off x="1404066" y="5349621"/>
              <a:ext cx="885569" cy="253005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en-US" altLang="ko-KR" sz="14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2022. 11.</a:t>
              </a:r>
              <a:endParaRPr kumimoji="0"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75" name="오른쪽 화살표 74"/>
          <p:cNvSpPr/>
          <p:nvPr/>
        </p:nvSpPr>
        <p:spPr>
          <a:xfrm>
            <a:off x="7007766" y="5846459"/>
            <a:ext cx="144016" cy="16486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400">
              <a:solidFill>
                <a:prstClr val="white"/>
              </a:solidFill>
            </a:endParaRPr>
          </a:p>
        </p:txBody>
      </p:sp>
      <p:grpSp>
        <p:nvGrpSpPr>
          <p:cNvPr id="76" name="그룹 75"/>
          <p:cNvGrpSpPr/>
          <p:nvPr/>
        </p:nvGrpSpPr>
        <p:grpSpPr>
          <a:xfrm>
            <a:off x="7245068" y="5474363"/>
            <a:ext cx="1075318" cy="979712"/>
            <a:chOff x="1404064" y="4676989"/>
            <a:chExt cx="885571" cy="1060642"/>
          </a:xfrm>
        </p:grpSpPr>
        <p:sp>
          <p:nvSpPr>
            <p:cNvPr id="77" name="대각선 방향의 모서리가 둥근 사각형 76"/>
            <p:cNvSpPr/>
            <p:nvPr/>
          </p:nvSpPr>
          <p:spPr bwMode="auto">
            <a:xfrm>
              <a:off x="1404064" y="4676989"/>
              <a:ext cx="885570" cy="601334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ko-KR" altLang="en-US" sz="1400" b="1" dirty="0" err="1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결정고시</a:t>
              </a:r>
              <a:endParaRPr kumimoji="0"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78" name="대각선 방향의 모서리가 둥근 사각형 77"/>
            <p:cNvSpPr/>
            <p:nvPr/>
          </p:nvSpPr>
          <p:spPr bwMode="auto">
            <a:xfrm>
              <a:off x="1404066" y="5349621"/>
              <a:ext cx="885569" cy="388010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en-US" altLang="ko-KR" sz="14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2022. 12.</a:t>
              </a:r>
              <a:endParaRPr kumimoji="0"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7127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35435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lang="ko-KR" altLang="en-US" sz="1600" b="1" dirty="0">
                <a:latin typeface="맑은 고딕" pitchFamily="50" charset="-127"/>
              </a:rPr>
              <a:t>◈ </a:t>
            </a:r>
            <a:r>
              <a:rPr lang="ko-KR" altLang="en-US" b="1" dirty="0" err="1">
                <a:latin typeface="맑은 고딕" pitchFamily="50" charset="-127"/>
              </a:rPr>
              <a:t>관광특구</a:t>
            </a:r>
            <a:r>
              <a:rPr lang="ko-KR" altLang="en-US" b="1" dirty="0">
                <a:latin typeface="맑은 고딕" pitchFamily="50" charset="-127"/>
              </a:rPr>
              <a:t> 지정</a:t>
            </a:r>
            <a:r>
              <a:rPr lang="en-US" altLang="ko-KR" b="1" dirty="0">
                <a:latin typeface="맑은 고딕" pitchFamily="50" charset="-127"/>
              </a:rPr>
              <a:t>, </a:t>
            </a:r>
            <a:r>
              <a:rPr lang="ko-KR" altLang="en-US" b="1" dirty="0" err="1">
                <a:latin typeface="맑은 고딕" pitchFamily="50" charset="-127"/>
              </a:rPr>
              <a:t>장단콩웰빙마루</a:t>
            </a:r>
            <a:r>
              <a:rPr lang="ko-KR" altLang="en-US" b="1" dirty="0">
                <a:latin typeface="맑은 고딕" pitchFamily="50" charset="-127"/>
              </a:rPr>
              <a:t> 및 </a:t>
            </a:r>
            <a:r>
              <a:rPr lang="en-US" altLang="ko-KR" b="1" dirty="0">
                <a:latin typeface="맑은 고딕" pitchFamily="50" charset="-127"/>
              </a:rPr>
              <a:t>CJ ENM </a:t>
            </a:r>
            <a:r>
              <a:rPr lang="ko-KR" altLang="en-US" b="1" dirty="0">
                <a:latin typeface="맑은 고딕" pitchFamily="50" charset="-127"/>
              </a:rPr>
              <a:t>스튜디오 센터 조성 등</a:t>
            </a:r>
            <a:endParaRPr lang="en-US" altLang="ko-KR" b="1" dirty="0">
              <a:latin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b="1" dirty="0">
                <a:latin typeface="맑은 고딕" pitchFamily="50" charset="-127"/>
              </a:rPr>
              <a:t>    </a:t>
            </a:r>
            <a:r>
              <a:rPr lang="ko-KR" altLang="en-US" b="1" dirty="0">
                <a:latin typeface="맑은 고딕" pitchFamily="50" charset="-127"/>
              </a:rPr>
              <a:t>주변 개발 여건 변화를 반영한 통일동산지구 활성화 방안 마련 </a:t>
            </a:r>
            <a:endParaRPr lang="en-US" altLang="ko-KR" b="1" dirty="0">
              <a:latin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3. </a:t>
            </a:r>
            <a:r>
              <a:rPr lang="ko-KR" altLang="en-US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통일동산 지구단위계획 재정비</a:t>
            </a:r>
            <a:endParaRPr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도시개발과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7" name="Rectangle 23"/>
          <p:cNvSpPr>
            <a:spLocks noChangeArrowheads="1"/>
          </p:cNvSpPr>
          <p:nvPr/>
        </p:nvSpPr>
        <p:spPr bwMode="auto">
          <a:xfrm>
            <a:off x="1475656" y="2329681"/>
            <a:ext cx="1512168" cy="313213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용역개요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8" name="Text Box 3"/>
          <p:cNvSpPr txBox="1">
            <a:spLocks noChangeArrowheads="1"/>
          </p:cNvSpPr>
          <p:nvPr/>
        </p:nvSpPr>
        <p:spPr bwMode="auto">
          <a:xfrm>
            <a:off x="1425874" y="2457653"/>
            <a:ext cx="7740352" cy="282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위   치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탄현면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법흥리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성동리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일원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면   적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약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1,356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천</a:t>
            </a:r>
            <a:r>
              <a:rPr lang="ko-KR" altLang="en-US" sz="1600" dirty="0" smtClean="0"/>
              <a:t>㎡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(41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만평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사업비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99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   간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2022. 2. ~ 12.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주요내용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미개발지에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대한 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허용용도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변경 검토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통일동산 내 반복적인 민원 사항에 대한 재검토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완충녹지 해제 등 기반시설 재정비 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59" name="그림 5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8236" y="2360633"/>
            <a:ext cx="2940014" cy="3110645"/>
          </a:xfrm>
          <a:prstGeom prst="rect">
            <a:avLst/>
          </a:prstGeom>
        </p:spPr>
      </p:pic>
      <p:sp>
        <p:nvSpPr>
          <p:cNvPr id="61" name="Rectangle 23"/>
          <p:cNvSpPr>
            <a:spLocks noChangeArrowheads="1"/>
          </p:cNvSpPr>
          <p:nvPr/>
        </p:nvSpPr>
        <p:spPr bwMode="auto">
          <a:xfrm>
            <a:off x="1509143" y="5241836"/>
            <a:ext cx="1512168" cy="338365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추진계획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2" name="그룹 61"/>
          <p:cNvGrpSpPr/>
          <p:nvPr/>
        </p:nvGrpSpPr>
        <p:grpSpPr>
          <a:xfrm>
            <a:off x="1509143" y="5671164"/>
            <a:ext cx="1218581" cy="763691"/>
            <a:chOff x="1404064" y="4686930"/>
            <a:chExt cx="885571" cy="911584"/>
          </a:xfrm>
        </p:grpSpPr>
        <p:sp>
          <p:nvSpPr>
            <p:cNvPr id="63" name="대각선 방향의 모서리가 둥근 사각형 62"/>
            <p:cNvSpPr/>
            <p:nvPr/>
          </p:nvSpPr>
          <p:spPr bwMode="auto">
            <a:xfrm>
              <a:off x="1404064" y="4686930"/>
              <a:ext cx="885570" cy="591393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dist" latinLnBrk="0">
                <a:defRPr/>
              </a:pPr>
              <a:r>
                <a:rPr kumimoji="0" lang="ko-KR" altLang="en-US" sz="1400" b="1" dirty="0" err="1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용역착수</a:t>
              </a:r>
              <a:endParaRPr kumimoji="0"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64" name="대각선 방향의 모서리가 둥근 사각형 63"/>
            <p:cNvSpPr/>
            <p:nvPr/>
          </p:nvSpPr>
          <p:spPr bwMode="auto">
            <a:xfrm>
              <a:off x="1404066" y="5349621"/>
              <a:ext cx="885569" cy="248893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en-US" altLang="ko-KR" sz="14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2022. </a:t>
              </a:r>
              <a:r>
                <a:rPr kumimoji="0" lang="en-US" altLang="ko-KR" sz="1400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</a:t>
              </a:r>
              <a:r>
                <a:rPr kumimoji="0" lang="en-US" altLang="ko-KR" sz="14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  <a:endParaRPr kumimoji="0"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65" name="오른쪽 화살표 64"/>
          <p:cNvSpPr/>
          <p:nvPr/>
        </p:nvSpPr>
        <p:spPr>
          <a:xfrm>
            <a:off x="2749607" y="6046704"/>
            <a:ext cx="163304" cy="1285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400">
              <a:solidFill>
                <a:prstClr val="white"/>
              </a:solidFill>
            </a:endParaRPr>
          </a:p>
        </p:txBody>
      </p:sp>
      <p:grpSp>
        <p:nvGrpSpPr>
          <p:cNvPr id="66" name="그룹 65"/>
          <p:cNvGrpSpPr/>
          <p:nvPr/>
        </p:nvGrpSpPr>
        <p:grpSpPr>
          <a:xfrm>
            <a:off x="2926419" y="5671164"/>
            <a:ext cx="1218201" cy="763692"/>
            <a:chOff x="1404064" y="4691041"/>
            <a:chExt cx="885571" cy="911585"/>
          </a:xfrm>
        </p:grpSpPr>
        <p:sp>
          <p:nvSpPr>
            <p:cNvPr id="67" name="대각선 방향의 모서리가 둥근 사각형 66"/>
            <p:cNvSpPr/>
            <p:nvPr/>
          </p:nvSpPr>
          <p:spPr bwMode="auto">
            <a:xfrm>
              <a:off x="1404064" y="4691041"/>
              <a:ext cx="885570" cy="587282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dist" latinLnBrk="0">
                <a:defRPr/>
              </a:pPr>
              <a:r>
                <a:rPr kumimoji="0" lang="ko-KR" altLang="en-US" sz="1300" b="1" spc="-3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관련부서협의</a:t>
              </a:r>
              <a:endParaRPr kumimoji="0" lang="en-US" altLang="ko-KR" sz="1300" b="1" spc="-3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dist" latinLnBrk="0">
                <a:defRPr/>
              </a:pPr>
              <a:r>
                <a:rPr kumimoji="0" lang="ko-KR" altLang="en-US" sz="1300" b="1" spc="-3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주민의견청취</a:t>
              </a:r>
              <a:endParaRPr kumimoji="0" lang="ko-KR" altLang="en-US" sz="13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68" name="대각선 방향의 모서리가 둥근 사각형 67"/>
            <p:cNvSpPr/>
            <p:nvPr/>
          </p:nvSpPr>
          <p:spPr bwMode="auto">
            <a:xfrm>
              <a:off x="1404066" y="5349621"/>
              <a:ext cx="885569" cy="253005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en-US" altLang="ko-KR" sz="14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2022. 3. ~ 8.</a:t>
              </a:r>
              <a:endParaRPr kumimoji="0"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69" name="오른쪽 화살표 68"/>
          <p:cNvSpPr/>
          <p:nvPr/>
        </p:nvSpPr>
        <p:spPr>
          <a:xfrm>
            <a:off x="4163068" y="6043259"/>
            <a:ext cx="163304" cy="1285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400">
              <a:solidFill>
                <a:prstClr val="white"/>
              </a:solidFill>
            </a:endParaRPr>
          </a:p>
        </p:txBody>
      </p:sp>
      <p:grpSp>
        <p:nvGrpSpPr>
          <p:cNvPr id="70" name="그룹 69"/>
          <p:cNvGrpSpPr/>
          <p:nvPr/>
        </p:nvGrpSpPr>
        <p:grpSpPr>
          <a:xfrm>
            <a:off x="4343993" y="5671164"/>
            <a:ext cx="1218204" cy="763692"/>
            <a:chOff x="1404064" y="4691041"/>
            <a:chExt cx="885571" cy="911585"/>
          </a:xfrm>
        </p:grpSpPr>
        <p:sp>
          <p:nvSpPr>
            <p:cNvPr id="71" name="대각선 방향의 모서리가 둥근 사각형 70"/>
            <p:cNvSpPr/>
            <p:nvPr/>
          </p:nvSpPr>
          <p:spPr bwMode="auto">
            <a:xfrm>
              <a:off x="1404064" y="4691041"/>
              <a:ext cx="885570" cy="587282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dist" latinLnBrk="0">
                <a:defRPr/>
              </a:pPr>
              <a:r>
                <a:rPr kumimoji="0" lang="ko-KR" altLang="en-US" sz="14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주민</a:t>
              </a:r>
              <a:endParaRPr kumimoji="0"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dist" latinLnBrk="0">
                <a:defRPr/>
              </a:pPr>
              <a:r>
                <a:rPr kumimoji="0" lang="ko-KR" altLang="en-US" sz="14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열람공고</a:t>
              </a:r>
              <a:endParaRPr kumimoji="0"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72" name="대각선 방향의 모서리가 둥근 사각형 71"/>
            <p:cNvSpPr/>
            <p:nvPr/>
          </p:nvSpPr>
          <p:spPr bwMode="auto">
            <a:xfrm>
              <a:off x="1404066" y="5349621"/>
              <a:ext cx="885569" cy="253005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en-US" altLang="ko-KR" sz="14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2022. 9.</a:t>
              </a:r>
              <a:endParaRPr kumimoji="0"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73" name="오른쪽 화살표 72"/>
          <p:cNvSpPr/>
          <p:nvPr/>
        </p:nvSpPr>
        <p:spPr>
          <a:xfrm>
            <a:off x="5617570" y="6043259"/>
            <a:ext cx="163304" cy="1285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400">
              <a:solidFill>
                <a:prstClr val="white"/>
              </a:solidFill>
            </a:endParaRPr>
          </a:p>
        </p:txBody>
      </p:sp>
      <p:grpSp>
        <p:nvGrpSpPr>
          <p:cNvPr id="74" name="그룹 73"/>
          <p:cNvGrpSpPr/>
          <p:nvPr/>
        </p:nvGrpSpPr>
        <p:grpSpPr>
          <a:xfrm>
            <a:off x="5789794" y="5671164"/>
            <a:ext cx="1411950" cy="763693"/>
            <a:chOff x="1404065" y="4691040"/>
            <a:chExt cx="885570" cy="911586"/>
          </a:xfrm>
        </p:grpSpPr>
        <p:sp>
          <p:nvSpPr>
            <p:cNvPr id="75" name="대각선 방향의 모서리가 둥근 사각형 74"/>
            <p:cNvSpPr/>
            <p:nvPr/>
          </p:nvSpPr>
          <p:spPr bwMode="auto">
            <a:xfrm>
              <a:off x="1404065" y="4691040"/>
              <a:ext cx="885570" cy="587282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dist" latinLnBrk="0">
                <a:defRPr/>
              </a:pPr>
              <a:r>
                <a:rPr kumimoji="0" lang="ko-KR" altLang="en-US" sz="1300" b="1" spc="-300" dirty="0" err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도시∙건축공동위원회</a:t>
              </a:r>
              <a:endParaRPr kumimoji="0" lang="en-US" altLang="ko-KR" sz="1300" b="1" spc="-300" dirty="0" smtClean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dist" latinLnBrk="0">
                <a:defRPr/>
              </a:pPr>
              <a:r>
                <a:rPr kumimoji="0" lang="ko-KR" altLang="en-US" sz="13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심의</a:t>
              </a:r>
              <a:endParaRPr kumimoji="0"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76" name="대각선 방향의 모서리가 둥근 사각형 75"/>
            <p:cNvSpPr/>
            <p:nvPr/>
          </p:nvSpPr>
          <p:spPr bwMode="auto">
            <a:xfrm>
              <a:off x="1404066" y="5349621"/>
              <a:ext cx="885569" cy="253005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en-US" altLang="ko-KR" sz="14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2022. 11.</a:t>
              </a:r>
              <a:endParaRPr kumimoji="0"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77" name="오른쪽 화살표 76"/>
          <p:cNvSpPr/>
          <p:nvPr/>
        </p:nvSpPr>
        <p:spPr>
          <a:xfrm>
            <a:off x="7254466" y="6043259"/>
            <a:ext cx="163304" cy="1285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400">
              <a:solidFill>
                <a:prstClr val="white"/>
              </a:solidFill>
            </a:endParaRPr>
          </a:p>
        </p:txBody>
      </p:sp>
      <p:grpSp>
        <p:nvGrpSpPr>
          <p:cNvPr id="78" name="그룹 77"/>
          <p:cNvGrpSpPr/>
          <p:nvPr/>
        </p:nvGrpSpPr>
        <p:grpSpPr>
          <a:xfrm>
            <a:off x="7422572" y="5671162"/>
            <a:ext cx="1435358" cy="763689"/>
            <a:chOff x="1404064" y="4676989"/>
            <a:chExt cx="885571" cy="1060642"/>
          </a:xfrm>
        </p:grpSpPr>
        <p:sp>
          <p:nvSpPr>
            <p:cNvPr id="79" name="대각선 방향의 모서리가 둥근 사각형 78"/>
            <p:cNvSpPr/>
            <p:nvPr/>
          </p:nvSpPr>
          <p:spPr bwMode="auto">
            <a:xfrm>
              <a:off x="1404064" y="4676989"/>
              <a:ext cx="885570" cy="601334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dist" latinLnBrk="0">
                <a:defRPr/>
              </a:pPr>
              <a:r>
                <a:rPr kumimoji="0" lang="ko-KR" altLang="en-US" sz="1400" b="1" spc="-3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지구단위계획</a:t>
              </a:r>
              <a:endParaRPr kumimoji="0" lang="en-US" altLang="ko-KR" sz="1400" b="1" spc="-3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dist" latinLnBrk="0">
                <a:defRPr/>
              </a:pPr>
              <a:r>
                <a:rPr kumimoji="0" lang="ko-KR" altLang="en-US" sz="14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변경고시</a:t>
              </a:r>
              <a:endParaRPr kumimoji="0"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80" name="대각선 방향의 모서리가 둥근 사각형 79"/>
            <p:cNvSpPr/>
            <p:nvPr/>
          </p:nvSpPr>
          <p:spPr bwMode="auto">
            <a:xfrm>
              <a:off x="1404066" y="5349621"/>
              <a:ext cx="885569" cy="388010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en-US" altLang="ko-KR" sz="14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2022. 12.</a:t>
              </a:r>
              <a:endParaRPr kumimoji="0"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28024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35435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보행로 환경개선</a:t>
            </a:r>
            <a:r>
              <a:rPr lang="en-US" altLang="ko-KR" b="1" dirty="0">
                <a:solidFill>
                  <a:prstClr val="black"/>
                </a:solidFill>
                <a:latin typeface="맑은 고딕" pitchFamily="50" charset="-127"/>
              </a:rPr>
              <a:t>, </a:t>
            </a:r>
            <a:r>
              <a:rPr lang="ko-KR" altLang="en-US" b="1" dirty="0" err="1">
                <a:solidFill>
                  <a:prstClr val="black"/>
                </a:solidFill>
                <a:latin typeface="맑은 고딕" pitchFamily="50" charset="-127"/>
              </a:rPr>
              <a:t>거점시설</a:t>
            </a: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 조성</a:t>
            </a:r>
            <a:r>
              <a:rPr lang="en-US" altLang="ko-KR" b="1" dirty="0">
                <a:solidFill>
                  <a:prstClr val="black"/>
                </a:solidFill>
                <a:latin typeface="맑은 고딕" pitchFamily="50" charset="-127"/>
              </a:rPr>
              <a:t>, </a:t>
            </a:r>
            <a:r>
              <a:rPr lang="ko-KR" altLang="en-US" b="1" dirty="0" err="1">
                <a:solidFill>
                  <a:prstClr val="black"/>
                </a:solidFill>
                <a:latin typeface="맑은 고딕" pitchFamily="50" charset="-127"/>
              </a:rPr>
              <a:t>주민역량</a:t>
            </a: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 강화 등 도시재생 </a:t>
            </a:r>
            <a:r>
              <a:rPr lang="ko-KR" altLang="en-US" b="1" dirty="0" err="1">
                <a:solidFill>
                  <a:prstClr val="black"/>
                </a:solidFill>
                <a:latin typeface="맑은 고딕" pitchFamily="50" charset="-127"/>
              </a:rPr>
              <a:t>뉴딜사업</a:t>
            </a:r>
            <a:endParaRPr lang="en-US" altLang="ko-KR" b="1" dirty="0">
              <a:solidFill>
                <a:prstClr val="black"/>
              </a:solidFill>
              <a:latin typeface="맑은 고딕" pitchFamily="50" charset="-127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b="1" dirty="0">
                <a:solidFill>
                  <a:prstClr val="black"/>
                </a:solidFill>
                <a:latin typeface="맑은 고딕" pitchFamily="50" charset="-127"/>
              </a:rPr>
              <a:t>    </a:t>
            </a: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추진으로 </a:t>
            </a:r>
            <a:r>
              <a:rPr lang="ko-KR" altLang="en-US" b="1" dirty="0" err="1">
                <a:solidFill>
                  <a:prstClr val="black"/>
                </a:solidFill>
                <a:latin typeface="맑은 고딕" pitchFamily="50" charset="-127"/>
              </a:rPr>
              <a:t>금촌으로의</a:t>
            </a: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 인구 유입을 유도하여 원도심 활성화</a:t>
            </a:r>
            <a:endParaRPr lang="en-US" altLang="ko-KR" b="1" dirty="0">
              <a:solidFill>
                <a:prstClr val="black"/>
              </a:solidFill>
              <a:latin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sz="2400" spc="-15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금촌</a:t>
            </a:r>
            <a:r>
              <a:rPr lang="ko-KR" altLang="en-US" sz="2400" spc="-1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도시재생 </a:t>
            </a:r>
            <a:r>
              <a:rPr lang="ko-KR" altLang="en-US" sz="2400" spc="-15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뉴딜사업</a:t>
            </a:r>
            <a:endParaRPr lang="en-US" altLang="ko-KR" sz="2400" spc="-15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도시재생과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Text Box 3"/>
          <p:cNvSpPr txBox="1">
            <a:spLocks noChangeArrowheads="1"/>
          </p:cNvSpPr>
          <p:nvPr/>
        </p:nvSpPr>
        <p:spPr bwMode="auto">
          <a:xfrm>
            <a:off x="1403648" y="2949154"/>
            <a:ext cx="3888433" cy="3575471"/>
          </a:xfrm>
          <a:prstGeom prst="rect">
            <a:avLst/>
          </a:prstGeom>
          <a:noFill/>
          <a:ln w="9525">
            <a:solidFill>
              <a:schemeClr val="accent3">
                <a:lumMod val="50000"/>
                <a:alpha val="74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사업개요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endParaRPr kumimoji="0" lang="en-US" altLang="ko-KR" sz="1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- 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위     치 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</a:t>
            </a:r>
            <a:r>
              <a:rPr kumimoji="0" lang="ko-KR" altLang="en-US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금촌동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319-3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번지 일원</a:t>
            </a:r>
            <a:endParaRPr kumimoji="0" lang="en-US" altLang="ko-KR" sz="1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- 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기     간 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2022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년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~ 2025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년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(4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년간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</a:p>
          <a:p>
            <a:pPr marL="0" marR="0" lvl="0" indent="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- 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사 업 비 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15,056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백만원</a:t>
            </a:r>
            <a:endParaRPr kumimoji="0" lang="en-US" altLang="ko-KR" sz="1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  (</a:t>
            </a:r>
            <a:r>
              <a:rPr kumimoji="0" lang="ko-KR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국</a:t>
            </a:r>
            <a:r>
              <a:rPr kumimoji="0" lang="en-US" altLang="ko-KR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7,200 </a:t>
            </a:r>
            <a:r>
              <a:rPr kumimoji="0" lang="ko-KR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도</a:t>
            </a:r>
            <a:r>
              <a:rPr kumimoji="0" lang="en-US" altLang="ko-KR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1,440 </a:t>
            </a:r>
            <a:r>
              <a:rPr kumimoji="0" lang="ko-KR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시</a:t>
            </a:r>
            <a:r>
              <a:rPr kumimoji="0" lang="en-US" altLang="ko-KR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3,360, </a:t>
            </a:r>
            <a:r>
              <a:rPr kumimoji="0" lang="ko-KR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자체</a:t>
            </a:r>
            <a:r>
              <a:rPr kumimoji="0" lang="en-US" altLang="ko-KR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2,219, </a:t>
            </a:r>
            <a:r>
              <a:rPr kumimoji="0" lang="ko-KR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기금</a:t>
            </a:r>
            <a:r>
              <a:rPr kumimoji="0" lang="en-US" altLang="ko-KR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800, </a:t>
            </a:r>
            <a:r>
              <a:rPr kumimoji="0" lang="ko-KR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민간 </a:t>
            </a:r>
            <a:r>
              <a:rPr kumimoji="0" lang="en-US" altLang="ko-KR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37)</a:t>
            </a:r>
          </a:p>
          <a:p>
            <a:pPr marL="285750" marR="0" lvl="0" indent="-28575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22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년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(1</a:t>
            </a:r>
            <a:r>
              <a:rPr kumimoji="0" lang="ko-KR" alt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년차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주요 추진 사업</a:t>
            </a:r>
            <a:endParaRPr kumimoji="0" lang="en-US" altLang="ko-KR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- </a:t>
            </a:r>
            <a:r>
              <a:rPr kumimoji="0" lang="ko-KR" alt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거점시설</a:t>
            </a:r>
            <a:r>
              <a:rPr kumimoji="0" lang="ko-KR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조성</a:t>
            </a: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ko-KR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골목상권컨설팅센터 등</a:t>
            </a: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</a:p>
          <a:p>
            <a:pPr marL="285750" marR="0" lvl="0" indent="-28575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- </a:t>
            </a:r>
            <a:r>
              <a:rPr kumimoji="0" lang="ko-KR" alt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금촌</a:t>
            </a:r>
            <a:r>
              <a:rPr kumimoji="0" lang="ko-KR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도시재생 현장지원센터 개소</a:t>
            </a:r>
            <a:endParaRPr kumimoji="0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</a:t>
            </a: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- </a:t>
            </a:r>
            <a:r>
              <a:rPr kumimoji="0" lang="ko-KR" alt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명동공원</a:t>
            </a:r>
            <a:r>
              <a:rPr kumimoji="0" lang="ko-KR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DMZ</a:t>
            </a:r>
            <a:r>
              <a:rPr kumimoji="0" lang="ko-KR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야생화 </a:t>
            </a:r>
            <a:r>
              <a:rPr kumimoji="0" lang="ko-KR" alt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복합쉼터</a:t>
            </a:r>
            <a:r>
              <a:rPr kumimoji="0" lang="ko-KR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설계</a:t>
            </a:r>
            <a:endParaRPr kumimoji="0" lang="en-US" altLang="ko-KR" sz="1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- 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주민역량강화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교육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도시재생대학 등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</a:p>
        </p:txBody>
      </p:sp>
      <p:pic>
        <p:nvPicPr>
          <p:cNvPr id="31" name="_x988706800" descr="EMB000034b805c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207"/>
          <a:stretch>
            <a:fillRect/>
          </a:stretch>
        </p:blipFill>
        <p:spPr bwMode="auto">
          <a:xfrm>
            <a:off x="1403647" y="2348880"/>
            <a:ext cx="7458857" cy="563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_x377165144" descr="EMB00004cec242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0240" y="2949154"/>
            <a:ext cx="3492264" cy="1760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_x379547128" descr="EMB00004cec242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8802" y="4729297"/>
            <a:ext cx="3493702" cy="1979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7774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       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35435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marL="0" marR="0" lvl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◈ </a:t>
            </a:r>
            <a:r>
              <a:rPr kumimoji="0" lang="ko-KR" alt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금촌동</a:t>
            </a: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 금정</a:t>
            </a:r>
            <a:r>
              <a:rPr kumimoji="0" lang="en-US" altLang="ko-K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22</a:t>
            </a: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길</a:t>
            </a:r>
            <a:r>
              <a:rPr kumimoji="0" lang="en-US" altLang="ko-K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금촌동</a:t>
            </a: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65-15</a:t>
            </a: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번지</a:t>
            </a:r>
            <a:r>
              <a:rPr kumimoji="0" lang="en-US" altLang="ko-K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) </a:t>
            </a: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일원을 </a:t>
            </a:r>
            <a:r>
              <a:rPr kumimoji="0" lang="ko-KR" alt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주민쉼터</a:t>
            </a:r>
            <a:r>
              <a:rPr kumimoji="0" lang="en-US" altLang="ko-K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플리마켓</a:t>
            </a:r>
            <a:r>
              <a:rPr kumimoji="0" lang="en-US" altLang="ko-K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,</a:t>
            </a:r>
          </a:p>
          <a:p>
            <a:pPr marL="0" marR="0" lvl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    </a:t>
            </a:r>
            <a:r>
              <a:rPr kumimoji="0" lang="ko-KR" alt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야외공연</a:t>
            </a: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 등 다용도의 광장으로 조성하여 커뮤니티 공간 마련</a:t>
            </a:r>
            <a:endParaRPr kumimoji="0" lang="en-US" altLang="ko-KR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2. </a:t>
            </a:r>
            <a:r>
              <a:rPr kumimoji="0" lang="ko-KR" altLang="en-US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금정</a:t>
            </a:r>
            <a:r>
              <a:rPr kumimoji="0" lang="en-US" altLang="ko-KR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22</a:t>
            </a:r>
            <a:r>
              <a:rPr kumimoji="0" lang="ko-KR" altLang="en-US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길 </a:t>
            </a:r>
            <a:r>
              <a:rPr kumimoji="0" lang="ko-KR" altLang="en-US" sz="2400" b="0" i="0" u="none" strike="noStrike" kern="1200" cap="none" spc="-15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광장조성</a:t>
            </a:r>
            <a:r>
              <a:rPr kumimoji="0" lang="ko-KR" altLang="en-US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 사업</a:t>
            </a:r>
            <a:endParaRPr kumimoji="0" lang="en-US" altLang="ko-KR" sz="2400" b="0" i="0" u="none" strike="noStrike" kern="1200" cap="none" spc="-15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목 표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주 요</a:t>
            </a:r>
            <a:endParaRPr kumimoji="0" lang="en-US" altLang="ko-KR" sz="2000" b="0" i="0" u="none" strike="noStrike" kern="1200" cap="none" spc="-15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계 획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도시재생과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3" name="Text Box 3"/>
          <p:cNvSpPr txBox="1">
            <a:spLocks noChangeArrowheads="1"/>
          </p:cNvSpPr>
          <p:nvPr/>
        </p:nvSpPr>
        <p:spPr bwMode="auto">
          <a:xfrm>
            <a:off x="1405155" y="2454572"/>
            <a:ext cx="3598893" cy="2129172"/>
          </a:xfrm>
          <a:prstGeom prst="rect">
            <a:avLst/>
          </a:prstGeom>
          <a:noFill/>
          <a:ln w="9525">
            <a:solidFill>
              <a:schemeClr val="accent3">
                <a:lumMod val="50000"/>
                <a:alpha val="74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사업개요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- 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위   치 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</a:t>
            </a:r>
            <a:r>
              <a:rPr kumimoji="0" lang="ko-KR" altLang="en-US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금촌동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65-15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번지 일원</a:t>
            </a:r>
            <a:endParaRPr kumimoji="0" lang="en-US" altLang="ko-KR" sz="1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- 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기   간 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2021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년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~ 2022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년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(2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년간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- 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사업비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: 9,000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백만원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시 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100)</a:t>
            </a: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- 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토지 및 건물 매입 철거 후 광장 조성</a:t>
            </a:r>
            <a:endParaRPr kumimoji="0" lang="en-US" altLang="ko-KR" sz="1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31" name="Text Box 3"/>
          <p:cNvSpPr txBox="1">
            <a:spLocks noChangeArrowheads="1"/>
          </p:cNvSpPr>
          <p:nvPr/>
        </p:nvSpPr>
        <p:spPr bwMode="auto">
          <a:xfrm>
            <a:off x="5077290" y="2455776"/>
            <a:ext cx="3887198" cy="2127968"/>
          </a:xfrm>
          <a:prstGeom prst="rect">
            <a:avLst/>
          </a:prstGeom>
          <a:noFill/>
          <a:ln w="9525">
            <a:solidFill>
              <a:schemeClr val="accent3">
                <a:lumMod val="50000"/>
                <a:alpha val="74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추진현황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- '21. 3. </a:t>
            </a:r>
            <a:r>
              <a:rPr kumimoji="0" lang="ko-KR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사업계획 수립</a:t>
            </a:r>
            <a:endParaRPr kumimoji="0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- '22. 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6. </a:t>
            </a:r>
            <a:r>
              <a:rPr kumimoji="0" lang="ko-KR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토지</a:t>
            </a:r>
            <a:r>
              <a:rPr kumimoji="1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·</a:t>
            </a:r>
            <a:r>
              <a:rPr kumimoji="0" lang="ko-KR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건물</a:t>
            </a: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ko-KR" alt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지장물</a:t>
            </a: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 </a:t>
            </a:r>
            <a:r>
              <a:rPr kumimoji="0" lang="ko-KR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매수 및 </a:t>
            </a:r>
            <a:endParaRPr kumimoji="0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          </a:t>
            </a:r>
            <a:r>
              <a:rPr kumimoji="0" lang="ko-KR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보상금 지급</a:t>
            </a: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ko-KR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전체 부지의 약</a:t>
            </a: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80%)</a:t>
            </a: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향후계획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itchFamily="50" charset="-127"/>
                <a:cs typeface="+mn-cs"/>
              </a:rPr>
              <a:t> - </a:t>
            </a:r>
            <a:r>
              <a:rPr kumimoji="0" lang="ko-KR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itchFamily="50" charset="-127"/>
                <a:cs typeface="+mn-cs"/>
              </a:rPr>
              <a:t>토지 매수 지연으로 도시계획시설 결정 검토</a:t>
            </a:r>
            <a:endParaRPr kumimoji="0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itchFamily="50" charset="-127"/>
                <a:cs typeface="+mn-cs"/>
              </a:rPr>
              <a:t> - </a:t>
            </a:r>
            <a:r>
              <a:rPr kumimoji="0" lang="ko-KR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itchFamily="50" charset="-127"/>
                <a:cs typeface="+mn-cs"/>
              </a:rPr>
              <a:t>도시계획시설 결정에 따른 사업계획 변경</a:t>
            </a:r>
            <a:endParaRPr kumimoji="0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itchFamily="50" charset="-127"/>
              <a:cs typeface="+mn-cs"/>
            </a:endParaRPr>
          </a:p>
        </p:txBody>
      </p:sp>
      <p:pic>
        <p:nvPicPr>
          <p:cNvPr id="32" name="_x323725336" descr="EMB000056c8295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658942"/>
            <a:ext cx="3600400" cy="1865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_x452935136" descr="EMB000056c8295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5784" y="4654428"/>
            <a:ext cx="3888704" cy="1870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4508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       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35435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◈ </a:t>
            </a: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낙후된 주거환경을 물리적</a:t>
            </a:r>
            <a:r>
              <a:rPr lang="en-US" altLang="ko-KR" b="1" dirty="0">
                <a:solidFill>
                  <a:prstClr val="black"/>
                </a:solidFill>
                <a:latin typeface="맑은 고딕" pitchFamily="50" charset="-127"/>
              </a:rPr>
              <a:t>, </a:t>
            </a: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사회</a:t>
            </a:r>
            <a:r>
              <a:rPr lang="en-US" altLang="ko-KR" b="1" dirty="0">
                <a:solidFill>
                  <a:prstClr val="black"/>
                </a:solidFill>
                <a:latin typeface="맑은 고딕" pitchFamily="50" charset="-127"/>
              </a:rPr>
              <a:t>·</a:t>
            </a: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경제분야 모두 종합적으로 지원하여</a:t>
            </a:r>
            <a:endParaRPr lang="en-US" altLang="ko-KR" b="1" dirty="0">
              <a:solidFill>
                <a:prstClr val="black"/>
              </a:solidFill>
              <a:latin typeface="맑은 고딕" pitchFamily="50" charset="-127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b="1" dirty="0">
                <a:solidFill>
                  <a:prstClr val="black"/>
                </a:solidFill>
                <a:latin typeface="맑은 고딕" pitchFamily="50" charset="-127"/>
              </a:rPr>
              <a:t>    </a:t>
            </a: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주민들의 기본적인 삶의 수준을 보장</a:t>
            </a:r>
            <a:endParaRPr lang="en-US" altLang="ko-KR" b="1" dirty="0">
              <a:solidFill>
                <a:prstClr val="black"/>
              </a:solidFill>
              <a:latin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sz="2400" spc="-1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3. </a:t>
            </a:r>
            <a:r>
              <a:rPr lang="ko-KR" altLang="en-US" sz="2400" spc="-1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법원 </a:t>
            </a:r>
            <a:r>
              <a:rPr lang="ko-KR" altLang="en-US" sz="2400" spc="-15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대능</a:t>
            </a:r>
            <a:r>
              <a:rPr lang="en-US" altLang="ko-KR" sz="2400" spc="-1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·</a:t>
            </a:r>
            <a:r>
              <a:rPr lang="ko-KR" altLang="en-US" sz="2400" spc="-1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파주 연풍 </a:t>
            </a:r>
            <a:r>
              <a:rPr lang="ko-KR" altLang="en-US" sz="2400" spc="-15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새뜰마을</a:t>
            </a:r>
            <a:r>
              <a:rPr lang="en-US" altLang="ko-KR" sz="2400" spc="-1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목 표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주 요</a:t>
            </a:r>
            <a:endParaRPr kumimoji="0" lang="en-US" altLang="ko-KR" sz="2000" b="0" i="0" u="none" strike="noStrike" kern="1200" cap="none" spc="-15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계 획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도시재생과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75656" y="2492896"/>
            <a:ext cx="7416824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주민스스로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참여하여 함께 만들어가는 도시재생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새뜰마을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사업</a:t>
            </a:r>
            <a:endParaRPr kumimoji="0" lang="ko-KR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34" name="Text Box 3"/>
          <p:cNvSpPr txBox="1">
            <a:spLocks noChangeArrowheads="1"/>
          </p:cNvSpPr>
          <p:nvPr/>
        </p:nvSpPr>
        <p:spPr bwMode="auto">
          <a:xfrm>
            <a:off x="1475656" y="3068960"/>
            <a:ext cx="3600400" cy="1800200"/>
          </a:xfrm>
          <a:prstGeom prst="rect">
            <a:avLst/>
          </a:prstGeom>
          <a:noFill/>
          <a:ln w="9525">
            <a:solidFill>
              <a:schemeClr val="accent3">
                <a:lumMod val="50000"/>
                <a:alpha val="74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법원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대능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새뜰마을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- 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위   치 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</a:t>
            </a:r>
            <a:r>
              <a:rPr kumimoji="0" lang="ko-KR" altLang="en-US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법원읍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대능리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93-8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일원</a:t>
            </a:r>
            <a:endParaRPr kumimoji="0" lang="en-US" altLang="ko-KR" sz="1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- 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기   간 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2019 ~ 2022</a:t>
            </a: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- 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사업비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: 4,663</a:t>
            </a:r>
            <a:r>
              <a:rPr kumimoji="0" lang="ko-KR" altLang="en-US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백만원</a:t>
            </a:r>
            <a:endParaRPr kumimoji="0" lang="en-US" altLang="ko-KR" sz="1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               (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국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3,124 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도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402 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시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937 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자체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200)</a:t>
            </a: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- 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주요사업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커뮤니티센터 및 쉼터 조성 등</a:t>
            </a:r>
            <a:endParaRPr kumimoji="0" lang="en-US" altLang="ko-KR" sz="1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35" name="Text Box 3"/>
          <p:cNvSpPr txBox="1">
            <a:spLocks noChangeArrowheads="1"/>
          </p:cNvSpPr>
          <p:nvPr/>
        </p:nvSpPr>
        <p:spPr bwMode="auto">
          <a:xfrm>
            <a:off x="5076056" y="3068960"/>
            <a:ext cx="3816424" cy="1800200"/>
          </a:xfrm>
          <a:prstGeom prst="rect">
            <a:avLst/>
          </a:prstGeom>
          <a:noFill/>
          <a:ln w="9525">
            <a:solidFill>
              <a:schemeClr val="accent3">
                <a:lumMod val="50000"/>
                <a:alpha val="74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파주 연풍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새뜰마을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- 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위   치 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</a:t>
            </a:r>
            <a:r>
              <a:rPr kumimoji="0" lang="ko-KR" altLang="en-US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파주읍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연풍리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299-5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일원</a:t>
            </a:r>
            <a:endParaRPr kumimoji="0" lang="en-US" altLang="ko-KR" sz="1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- 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기   간 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2020 ~ 2023</a:t>
            </a: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- 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사업비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: 3,730</a:t>
            </a:r>
            <a:r>
              <a:rPr kumimoji="0" lang="ko-KR" altLang="en-US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백만원</a:t>
            </a:r>
            <a:endParaRPr kumimoji="0" lang="en-US" altLang="ko-KR" sz="1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                (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국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2,401 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도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307 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시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722 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자체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300)</a:t>
            </a: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- </a:t>
            </a:r>
            <a:r>
              <a:rPr kumimoji="0" lang="ko-KR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주요사업</a:t>
            </a: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: </a:t>
            </a:r>
            <a:r>
              <a:rPr kumimoji="0" lang="ko-KR" altLang="en-US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공폐가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철거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마을길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정비 등</a:t>
            </a:r>
            <a:endParaRPr kumimoji="0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pic>
        <p:nvPicPr>
          <p:cNvPr id="36" name="_x615477344" descr="EMB00003aa00ef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4918338"/>
            <a:ext cx="3600400" cy="1679014"/>
          </a:xfrm>
          <a:prstGeom prst="rect">
            <a:avLst/>
          </a:prstGeom>
          <a:noFill/>
        </p:spPr>
      </p:pic>
      <p:pic>
        <p:nvPicPr>
          <p:cNvPr id="37" name="그림 3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76056" y="4918338"/>
            <a:ext cx="3816424" cy="1679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340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       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35435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◈ </a:t>
            </a:r>
            <a:r>
              <a:rPr lang="ko-KR" altLang="en-US" b="1" dirty="0" err="1">
                <a:solidFill>
                  <a:prstClr val="black"/>
                </a:solidFill>
                <a:latin typeface="맑은 고딕" pitchFamily="50" charset="-127"/>
              </a:rPr>
              <a:t>파주읍</a:t>
            </a: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ko-KR" altLang="en-US" b="1" dirty="0" err="1">
                <a:solidFill>
                  <a:prstClr val="black"/>
                </a:solidFill>
                <a:latin typeface="맑은 고딕" pitchFamily="50" charset="-127"/>
              </a:rPr>
              <a:t>연풍리</a:t>
            </a: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ko-KR" altLang="en-US" b="1" dirty="0" err="1">
                <a:solidFill>
                  <a:prstClr val="black"/>
                </a:solidFill>
                <a:latin typeface="맑은 고딕" pitchFamily="50" charset="-127"/>
              </a:rPr>
              <a:t>술이홀로</a:t>
            </a: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 일원 가로환경개선 사업을 통해 </a:t>
            </a:r>
            <a:r>
              <a:rPr lang="ko-KR" altLang="en-US" b="1" dirty="0" err="1">
                <a:solidFill>
                  <a:prstClr val="black"/>
                </a:solidFill>
                <a:latin typeface="맑은 고딕" pitchFamily="50" charset="-127"/>
              </a:rPr>
              <a:t>주민보행</a:t>
            </a:r>
            <a:endParaRPr lang="en-US" altLang="ko-KR" b="1" dirty="0">
              <a:solidFill>
                <a:prstClr val="black"/>
              </a:solidFill>
              <a:latin typeface="맑은 고딕" pitchFamily="50" charset="-127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b="1" dirty="0">
                <a:solidFill>
                  <a:prstClr val="black"/>
                </a:solidFill>
                <a:latin typeface="맑은 고딕" pitchFamily="50" charset="-127"/>
              </a:rPr>
              <a:t>    </a:t>
            </a: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안전 확보와 방문객 접근성 제고</a:t>
            </a:r>
            <a:endParaRPr lang="en-US" altLang="ko-KR" b="1" dirty="0">
              <a:solidFill>
                <a:prstClr val="black"/>
              </a:solidFill>
              <a:latin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sz="2400" spc="-1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4. </a:t>
            </a:r>
            <a:r>
              <a:rPr lang="ko-KR" altLang="en-US" sz="2400" spc="-15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술이홀로</a:t>
            </a:r>
            <a:r>
              <a:rPr lang="ko-KR" altLang="en-US" sz="2400" spc="-1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가로환경개선 사업</a:t>
            </a:r>
            <a:endParaRPr lang="en-US" altLang="ko-KR" sz="2400" spc="-15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목 표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주 요</a:t>
            </a:r>
            <a:endParaRPr kumimoji="0" lang="en-US" altLang="ko-KR" sz="2000" b="0" i="0" u="none" strike="noStrike" kern="1200" cap="none" spc="-15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계 획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도시재생과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graphicFrame>
        <p:nvGraphicFramePr>
          <p:cNvPr id="22" name="표 21"/>
          <p:cNvGraphicFramePr>
            <a:graphicFrameLocks noGrp="1"/>
          </p:cNvGraphicFramePr>
          <p:nvPr>
            <p:extLst/>
          </p:nvPr>
        </p:nvGraphicFramePr>
        <p:xfrm>
          <a:off x="1691680" y="2387968"/>
          <a:ext cx="7128645" cy="2767584"/>
        </p:xfrm>
        <a:graphic>
          <a:graphicData uri="http://schemas.openxmlformats.org/drawingml/2006/table">
            <a:tbl>
              <a:tblPr/>
              <a:tblGrid>
                <a:gridCol w="83905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01026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279329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2473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구 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단계 사업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추진 중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단계 사업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473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사업명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용주골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창조문화밸리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프로젝트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계속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가로환경개선 사업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473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위 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파주읍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연풍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길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40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일원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파주읍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술이홀로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일원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8333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 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2017 ∼ 2022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8333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사업비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104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억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국비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52,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시비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52)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19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억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자체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19)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99771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내 용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EBS</a:t>
                      </a: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연풍길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커뮤니티센터</a:t>
                      </a:r>
                    </a:p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상설문화공간 및 주차장조성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주민역량강화 등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구간 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: 119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안전센터 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~ </a:t>
                      </a:r>
                      <a:r>
                        <a:rPr lang="ko-KR" altLang="en-US" sz="1100" kern="0" spc="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연풍삼거리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규모 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폭 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 ~ 12m,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연장 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700m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보도확장 및 정비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도로포장 및 개선</a:t>
                      </a:r>
                    </a:p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2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공공시설물 설치 및 정비</a:t>
                      </a:r>
                      <a:r>
                        <a:rPr lang="en-US" altLang="ko-KR" sz="1100" kern="0" spc="-2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kern="0" spc="-2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가로환경개선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기존도로 포장 및 패턴 도입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34" name="_x626144408" descr="EMB0000311c00a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4588" y="5155551"/>
            <a:ext cx="3275885" cy="1560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_x712348960" descr="EMB0000311c00a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533" y="5155551"/>
            <a:ext cx="3852908" cy="1560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9263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       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35435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◈ 도시재생 사업의 효율적 추진을 위한 협력 및 연계 강화</a:t>
            </a:r>
            <a:endParaRPr lang="en-US" altLang="ko-KR" b="1" dirty="0">
              <a:solidFill>
                <a:prstClr val="black"/>
              </a:solidFill>
              <a:latin typeface="맑은 고딕" pitchFamily="50" charset="-127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◈ </a:t>
            </a:r>
            <a:r>
              <a:rPr lang="ko-KR" altLang="en-US" b="1" dirty="0" err="1">
                <a:solidFill>
                  <a:prstClr val="black"/>
                </a:solidFill>
                <a:latin typeface="맑은 고딕" pitchFamily="50" charset="-127"/>
              </a:rPr>
              <a:t>지속가능한</a:t>
            </a: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 도시재생사업 추진을 위한 거버넌스 구축</a:t>
            </a:r>
            <a:endParaRPr lang="en-US" altLang="ko-KR" b="1" dirty="0">
              <a:solidFill>
                <a:prstClr val="black"/>
              </a:solidFill>
              <a:latin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kumimoji="0" lang="en-US" altLang="ko-KR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5. </a:t>
            </a:r>
            <a:r>
              <a:rPr lang="ko-KR" altLang="en-US" sz="2400" spc="-1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도시재생지원센터 역할 강화</a:t>
            </a:r>
            <a:endParaRPr lang="en-US" altLang="ko-KR" sz="2400" spc="-15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목 표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주 요</a:t>
            </a:r>
            <a:endParaRPr kumimoji="0" lang="en-US" altLang="ko-KR" sz="2000" b="0" i="0" u="none" strike="noStrike" kern="1200" cap="none" spc="-15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계 획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도시재생과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6" name="Text Box 3"/>
          <p:cNvSpPr txBox="1">
            <a:spLocks noChangeArrowheads="1"/>
          </p:cNvSpPr>
          <p:nvPr/>
        </p:nvSpPr>
        <p:spPr bwMode="auto">
          <a:xfrm>
            <a:off x="1385719" y="2903061"/>
            <a:ext cx="7740352" cy="700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marR="0" lvl="0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도시재생 사업 추진을 위한 민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·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관 협력 네트워크 구성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정책 및 사업 추진 지원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도시재생 교육 프로그램 개발 및 시행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도시재생 역량 증진과 전문가 양성 지원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37" name="Rectangle 23"/>
          <p:cNvSpPr>
            <a:spLocks noChangeArrowheads="1"/>
          </p:cNvSpPr>
          <p:nvPr/>
        </p:nvSpPr>
        <p:spPr bwMode="auto">
          <a:xfrm>
            <a:off x="1475656" y="2492896"/>
            <a:ext cx="5832648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파주형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도시재생 사업 추진을 위한 </a:t>
            </a:r>
            <a:r>
              <a:rPr kumimoji="0" lang="ko-KR" alt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중간조직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운영</a:t>
            </a:r>
            <a:endParaRPr kumimoji="0" lang="ko-KR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grpSp>
        <p:nvGrpSpPr>
          <p:cNvPr id="38" name="그룹 1002"/>
          <p:cNvGrpSpPr/>
          <p:nvPr/>
        </p:nvGrpSpPr>
        <p:grpSpPr>
          <a:xfrm>
            <a:off x="1438799" y="3789040"/>
            <a:ext cx="7453681" cy="2443279"/>
            <a:chOff x="1438799" y="1638095"/>
            <a:chExt cx="15408116" cy="5602336"/>
          </a:xfrm>
        </p:grpSpPr>
        <p:grpSp>
          <p:nvGrpSpPr>
            <p:cNvPr id="39" name="그룹 1003"/>
            <p:cNvGrpSpPr/>
            <p:nvPr/>
          </p:nvGrpSpPr>
          <p:grpSpPr>
            <a:xfrm>
              <a:off x="1438799" y="3271678"/>
              <a:ext cx="3711467" cy="3968753"/>
              <a:chOff x="1438799" y="3271678"/>
              <a:chExt cx="3711467" cy="3968753"/>
            </a:xfrm>
          </p:grpSpPr>
          <p:pic>
            <p:nvPicPr>
              <p:cNvPr id="71" name="Object 7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1438799" y="3271678"/>
                <a:ext cx="3711467" cy="3968753"/>
              </a:xfrm>
              <a:prstGeom prst="rect">
                <a:avLst/>
              </a:prstGeom>
            </p:spPr>
          </p:pic>
        </p:grpSp>
        <p:pic>
          <p:nvPicPr>
            <p:cNvPr id="4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573861" y="3437153"/>
              <a:ext cx="3519710" cy="540034"/>
            </a:xfrm>
            <a:prstGeom prst="rect">
              <a:avLst/>
            </a:prstGeom>
          </p:spPr>
        </p:pic>
        <p:grpSp>
          <p:nvGrpSpPr>
            <p:cNvPr id="41" name="그룹 1004"/>
            <p:cNvGrpSpPr/>
            <p:nvPr/>
          </p:nvGrpSpPr>
          <p:grpSpPr>
            <a:xfrm>
              <a:off x="1438799" y="1652471"/>
              <a:ext cx="3711467" cy="1654582"/>
              <a:chOff x="1438799" y="1652471"/>
              <a:chExt cx="3711467" cy="1654582"/>
            </a:xfrm>
          </p:grpSpPr>
          <p:pic>
            <p:nvPicPr>
              <p:cNvPr id="70" name="Object 11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1438799" y="1652471"/>
                <a:ext cx="3711467" cy="1654582"/>
              </a:xfrm>
              <a:prstGeom prst="rect">
                <a:avLst/>
              </a:prstGeom>
            </p:spPr>
          </p:pic>
        </p:grpSp>
        <p:pic>
          <p:nvPicPr>
            <p:cNvPr id="42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689554" y="2188758"/>
              <a:ext cx="3259861" cy="724822"/>
            </a:xfrm>
            <a:prstGeom prst="rect">
              <a:avLst/>
            </a:prstGeom>
          </p:spPr>
        </p:pic>
        <p:grpSp>
          <p:nvGrpSpPr>
            <p:cNvPr id="43" name="그룹 1005"/>
            <p:cNvGrpSpPr/>
            <p:nvPr/>
          </p:nvGrpSpPr>
          <p:grpSpPr>
            <a:xfrm>
              <a:off x="5337682" y="3257303"/>
              <a:ext cx="3711467" cy="3983129"/>
              <a:chOff x="5337682" y="3257303"/>
              <a:chExt cx="3711467" cy="3983129"/>
            </a:xfrm>
          </p:grpSpPr>
          <p:pic>
            <p:nvPicPr>
              <p:cNvPr id="69" name="Object 15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5337682" y="3257303"/>
                <a:ext cx="3711467" cy="3983129"/>
              </a:xfrm>
              <a:prstGeom prst="rect">
                <a:avLst/>
              </a:prstGeom>
            </p:spPr>
          </p:pic>
        </p:grpSp>
        <p:grpSp>
          <p:nvGrpSpPr>
            <p:cNvPr id="44" name="그룹 1006"/>
            <p:cNvGrpSpPr/>
            <p:nvPr/>
          </p:nvGrpSpPr>
          <p:grpSpPr>
            <a:xfrm>
              <a:off x="5337682" y="1638095"/>
              <a:ext cx="3711467" cy="1654582"/>
              <a:chOff x="5337682" y="1638095"/>
              <a:chExt cx="3711467" cy="1654582"/>
            </a:xfrm>
          </p:grpSpPr>
          <p:pic>
            <p:nvPicPr>
              <p:cNvPr id="68" name="Object 18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5337682" y="1638095"/>
                <a:ext cx="3711467" cy="1654582"/>
              </a:xfrm>
              <a:prstGeom prst="rect">
                <a:avLst/>
              </a:prstGeom>
            </p:spPr>
          </p:pic>
        </p:grpSp>
        <p:pic>
          <p:nvPicPr>
            <p:cNvPr id="45" name="Object 20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588440" y="2174382"/>
              <a:ext cx="3078670" cy="724822"/>
            </a:xfrm>
            <a:prstGeom prst="rect">
              <a:avLst/>
            </a:prstGeom>
          </p:spPr>
        </p:pic>
        <p:grpSp>
          <p:nvGrpSpPr>
            <p:cNvPr id="46" name="그룹 1007"/>
            <p:cNvGrpSpPr/>
            <p:nvPr/>
          </p:nvGrpSpPr>
          <p:grpSpPr>
            <a:xfrm>
              <a:off x="9236565" y="3257303"/>
              <a:ext cx="3711467" cy="3983129"/>
              <a:chOff x="9236565" y="3257303"/>
              <a:chExt cx="3711467" cy="3983129"/>
            </a:xfrm>
          </p:grpSpPr>
          <p:pic>
            <p:nvPicPr>
              <p:cNvPr id="67" name="Object 22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9236565" y="3257303"/>
                <a:ext cx="3711467" cy="3983129"/>
              </a:xfrm>
              <a:prstGeom prst="rect">
                <a:avLst/>
              </a:prstGeom>
            </p:spPr>
          </p:pic>
        </p:grpSp>
        <p:grpSp>
          <p:nvGrpSpPr>
            <p:cNvPr id="47" name="그룹 1008"/>
            <p:cNvGrpSpPr/>
            <p:nvPr/>
          </p:nvGrpSpPr>
          <p:grpSpPr>
            <a:xfrm>
              <a:off x="9236565" y="1638095"/>
              <a:ext cx="3711467" cy="1654582"/>
              <a:chOff x="9236565" y="1638095"/>
              <a:chExt cx="3711467" cy="1654582"/>
            </a:xfrm>
          </p:grpSpPr>
          <p:pic>
            <p:nvPicPr>
              <p:cNvPr id="66" name="Object 25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9236565" y="1638095"/>
                <a:ext cx="3711467" cy="1654582"/>
              </a:xfrm>
              <a:prstGeom prst="rect">
                <a:avLst/>
              </a:prstGeom>
            </p:spPr>
          </p:pic>
        </p:grpSp>
        <p:pic>
          <p:nvPicPr>
            <p:cNvPr id="48" name="Object 27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487335" y="2174382"/>
              <a:ext cx="2916232" cy="724822"/>
            </a:xfrm>
            <a:prstGeom prst="rect">
              <a:avLst/>
            </a:prstGeom>
          </p:spPr>
        </p:pic>
        <p:grpSp>
          <p:nvGrpSpPr>
            <p:cNvPr id="49" name="그룹 1009"/>
            <p:cNvGrpSpPr/>
            <p:nvPr/>
          </p:nvGrpSpPr>
          <p:grpSpPr>
            <a:xfrm>
              <a:off x="13135448" y="3257303"/>
              <a:ext cx="3711467" cy="3983129"/>
              <a:chOff x="13135448" y="3257303"/>
              <a:chExt cx="3711467" cy="3983129"/>
            </a:xfrm>
          </p:grpSpPr>
          <p:pic>
            <p:nvPicPr>
              <p:cNvPr id="65" name="Object 29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13135448" y="3257303"/>
                <a:ext cx="3711467" cy="3983129"/>
              </a:xfrm>
              <a:prstGeom prst="rect">
                <a:avLst/>
              </a:prstGeom>
            </p:spPr>
          </p:pic>
        </p:grpSp>
        <p:grpSp>
          <p:nvGrpSpPr>
            <p:cNvPr id="50" name="그룹 1010"/>
            <p:cNvGrpSpPr/>
            <p:nvPr/>
          </p:nvGrpSpPr>
          <p:grpSpPr>
            <a:xfrm>
              <a:off x="13135448" y="1638095"/>
              <a:ext cx="3711467" cy="1654582"/>
              <a:chOff x="13135448" y="1638095"/>
              <a:chExt cx="3711467" cy="1654582"/>
            </a:xfrm>
          </p:grpSpPr>
          <p:pic>
            <p:nvPicPr>
              <p:cNvPr id="64" name="Object 32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13135448" y="1638095"/>
                <a:ext cx="3711467" cy="1654582"/>
              </a:xfrm>
              <a:prstGeom prst="rect">
                <a:avLst/>
              </a:prstGeom>
            </p:spPr>
          </p:pic>
        </p:grpSp>
        <p:pic>
          <p:nvPicPr>
            <p:cNvPr id="51" name="Object 34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3386192" y="2174382"/>
              <a:ext cx="3307480" cy="724822"/>
            </a:xfrm>
            <a:prstGeom prst="rect">
              <a:avLst/>
            </a:prstGeom>
          </p:spPr>
        </p:pic>
        <p:pic>
          <p:nvPicPr>
            <p:cNvPr id="52" name="Object 35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02612" y="5471657"/>
              <a:ext cx="3519710" cy="540034"/>
            </a:xfrm>
            <a:prstGeom prst="rect">
              <a:avLst/>
            </a:prstGeom>
          </p:spPr>
        </p:pic>
        <p:pic>
          <p:nvPicPr>
            <p:cNvPr id="53" name="Object 36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640029" y="3928953"/>
              <a:ext cx="3450597" cy="1104739"/>
            </a:xfrm>
            <a:prstGeom prst="rect">
              <a:avLst/>
            </a:prstGeom>
          </p:spPr>
        </p:pic>
        <p:pic>
          <p:nvPicPr>
            <p:cNvPr id="54" name="Object 37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445373" y="3437154"/>
              <a:ext cx="2850795" cy="540034"/>
            </a:xfrm>
            <a:prstGeom prst="rect">
              <a:avLst/>
            </a:prstGeom>
          </p:spPr>
        </p:pic>
        <p:pic>
          <p:nvPicPr>
            <p:cNvPr id="55" name="Object 38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474124" y="5471658"/>
              <a:ext cx="3094519" cy="540034"/>
            </a:xfrm>
            <a:prstGeom prst="rect">
              <a:avLst/>
            </a:prstGeom>
          </p:spPr>
        </p:pic>
        <p:pic>
          <p:nvPicPr>
            <p:cNvPr id="56" name="Object 39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511544" y="3940382"/>
              <a:ext cx="3345901" cy="1081873"/>
            </a:xfrm>
            <a:prstGeom prst="rect">
              <a:avLst/>
            </a:prstGeom>
          </p:spPr>
        </p:pic>
        <p:pic>
          <p:nvPicPr>
            <p:cNvPr id="57" name="Object 40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9344258" y="3465906"/>
              <a:ext cx="3397967" cy="540034"/>
            </a:xfrm>
            <a:prstGeom prst="rect">
              <a:avLst/>
            </a:prstGeom>
          </p:spPr>
        </p:pic>
        <p:pic>
          <p:nvPicPr>
            <p:cNvPr id="58" name="Object 41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9373009" y="5500411"/>
              <a:ext cx="3134491" cy="540034"/>
            </a:xfrm>
            <a:prstGeom prst="rect">
              <a:avLst/>
            </a:prstGeom>
          </p:spPr>
        </p:pic>
        <p:pic>
          <p:nvPicPr>
            <p:cNvPr id="59" name="Object 42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9410429" y="3969134"/>
              <a:ext cx="3193016" cy="396178"/>
            </a:xfrm>
            <a:prstGeom prst="rect">
              <a:avLst/>
            </a:prstGeom>
          </p:spPr>
        </p:pic>
        <p:pic>
          <p:nvPicPr>
            <p:cNvPr id="60" name="Object 43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3243144" y="3437154"/>
              <a:ext cx="2616614" cy="540034"/>
            </a:xfrm>
            <a:prstGeom prst="rect">
              <a:avLst/>
            </a:prstGeom>
          </p:spPr>
        </p:pic>
        <p:pic>
          <p:nvPicPr>
            <p:cNvPr id="61" name="Object 44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3271895" y="5471658"/>
              <a:ext cx="3114519" cy="540034"/>
            </a:xfrm>
            <a:prstGeom prst="rect">
              <a:avLst/>
            </a:prstGeom>
          </p:spPr>
        </p:pic>
        <p:pic>
          <p:nvPicPr>
            <p:cNvPr id="62" name="Object 45"/>
            <p:cNvPicPr>
              <a:picLocks noChangeAspect="1"/>
            </p:cNvPicPr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13309334" y="3940382"/>
              <a:ext cx="2628968" cy="797120"/>
            </a:xfrm>
            <a:prstGeom prst="rect">
              <a:avLst/>
            </a:prstGeom>
          </p:spPr>
        </p:pic>
        <p:pic>
          <p:nvPicPr>
            <p:cNvPr id="63" name="Object 46"/>
            <p:cNvPicPr>
              <a:picLocks noChangeAspect="1"/>
            </p:cNvPicPr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5498552" y="5969487"/>
              <a:ext cx="3444635" cy="108187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77449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       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35435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◈ 지역문제 해결을 위한 사업 기획과 소규모 점 단위 재생사업 추진</a:t>
            </a:r>
            <a:endParaRPr lang="en-US" altLang="ko-KR" b="1" dirty="0">
              <a:solidFill>
                <a:prstClr val="black"/>
              </a:solidFill>
              <a:latin typeface="맑은 고딕" pitchFamily="50" charset="-127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◈ </a:t>
            </a:r>
            <a:r>
              <a:rPr lang="ko-KR" altLang="en-US" b="1" dirty="0" err="1">
                <a:solidFill>
                  <a:prstClr val="black"/>
                </a:solidFill>
                <a:latin typeface="맑은 고딕" pitchFamily="50" charset="-127"/>
              </a:rPr>
              <a:t>주민역량</a:t>
            </a: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 강화와 지역 거버넌스 구축을 통한 도시재생 뉴딜 발판 마련</a:t>
            </a:r>
            <a:endParaRPr lang="en-US" altLang="ko-KR" b="1" dirty="0">
              <a:solidFill>
                <a:prstClr val="black"/>
              </a:solidFill>
              <a:latin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sz="2400" spc="-1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6. </a:t>
            </a:r>
            <a:r>
              <a:rPr lang="ko-KR" altLang="en-US" sz="2400" spc="-1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도시재생예비사업 추진</a:t>
            </a:r>
            <a:endParaRPr lang="en-US" altLang="ko-KR" sz="2400" spc="-15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목 표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주 요</a:t>
            </a:r>
            <a:endParaRPr kumimoji="0" lang="en-US" altLang="ko-KR" sz="2000" b="0" i="0" u="none" strike="noStrike" kern="1200" cap="none" spc="-15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계 획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도시재생과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4" name="Rectangle 23"/>
          <p:cNvSpPr>
            <a:spLocks noChangeArrowheads="1"/>
          </p:cNvSpPr>
          <p:nvPr/>
        </p:nvSpPr>
        <p:spPr bwMode="auto">
          <a:xfrm>
            <a:off x="1475656" y="2492896"/>
            <a:ext cx="6120680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주민공동체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역량강화 및 지역활성화 기반 구축</a:t>
            </a:r>
            <a:endParaRPr kumimoji="0" lang="ko-KR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35" name="Text Box 3"/>
          <p:cNvSpPr txBox="1">
            <a:spLocks noChangeArrowheads="1"/>
          </p:cNvSpPr>
          <p:nvPr/>
        </p:nvSpPr>
        <p:spPr bwMode="auto">
          <a:xfrm>
            <a:off x="1475656" y="2996952"/>
            <a:ext cx="3528393" cy="3542687"/>
          </a:xfrm>
          <a:prstGeom prst="rect">
            <a:avLst/>
          </a:prstGeom>
          <a:noFill/>
          <a:ln w="9525">
            <a:solidFill>
              <a:schemeClr val="accent3">
                <a:lumMod val="50000"/>
                <a:alpha val="74000"/>
              </a:schemeClr>
            </a:solidFill>
            <a:miter lim="800000"/>
            <a:headEnd/>
            <a:tailEnd/>
          </a:ln>
        </p:spPr>
        <p:txBody>
          <a:bodyPr wrap="none" anchor="t"/>
          <a:lstStyle/>
          <a:p>
            <a:pPr marL="285750" marR="0" lvl="0" indent="-28575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endParaRPr kumimoji="0" lang="en-US" altLang="ko-KR" sz="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endParaRPr kumimoji="0" lang="en-US" altLang="ko-KR" sz="1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위   치 </a:t>
            </a:r>
            <a:r>
              <a:rPr kumimoji="0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</a:t>
            </a:r>
            <a:r>
              <a:rPr kumimoji="0" lang="ko-KR" altLang="en-US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문산읍</a:t>
            </a:r>
            <a:r>
              <a:rPr kumimoji="0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문산</a:t>
            </a: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1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리 </a:t>
            </a: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93-8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번지 </a:t>
            </a:r>
            <a:r>
              <a:rPr kumimoji="0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일원</a:t>
            </a:r>
            <a:endParaRPr kumimoji="0" lang="en-US" altLang="ko-KR" sz="1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기   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간 </a:t>
            </a: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2022. 1. ~ 12.</a:t>
            </a:r>
          </a:p>
          <a:p>
            <a:pPr marL="285750" marR="0" lvl="0" indent="-28575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사업비</a:t>
            </a:r>
            <a:r>
              <a:rPr kumimoji="0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200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백만원</a:t>
            </a:r>
            <a:r>
              <a:rPr kumimoji="0" lang="en-US" altLang="ko-KR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ko-KR" altLang="en-US" sz="105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국</a:t>
            </a:r>
            <a:r>
              <a:rPr kumimoji="0" lang="en-US" altLang="ko-KR" sz="105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50 </a:t>
            </a:r>
            <a:r>
              <a:rPr kumimoji="0" lang="ko-KR" altLang="en-US" sz="105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도</a:t>
            </a:r>
            <a:r>
              <a:rPr kumimoji="0" lang="en-US" altLang="ko-KR" sz="105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15 </a:t>
            </a:r>
            <a:r>
              <a:rPr kumimoji="0" lang="ko-KR" altLang="en-US" sz="105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시</a:t>
            </a:r>
            <a:r>
              <a:rPr kumimoji="0" lang="en-US" altLang="ko-KR" sz="105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35)</a:t>
            </a: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주요사업</a:t>
            </a:r>
            <a:r>
              <a:rPr kumimoji="0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</a:t>
            </a:r>
            <a:r>
              <a:rPr kumimoji="0" lang="ko-KR" alt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거점조성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및 주민역량강화 등</a:t>
            </a: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추진사항 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및 </a:t>
            </a:r>
            <a:r>
              <a:rPr kumimoji="0" lang="ko-KR" altLang="en-US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향후계획</a:t>
            </a: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- </a:t>
            </a: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‘22. 4.〜5. </a:t>
            </a:r>
            <a:r>
              <a:rPr kumimoji="0" lang="ko-KR" alt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공동체교육</a:t>
            </a:r>
            <a:r>
              <a:rPr kumimoji="0" lang="ko-KR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프로그램 운영</a:t>
            </a:r>
          </a:p>
          <a:p>
            <a:pPr marL="285750" marR="0" lvl="0" indent="-28575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- ’22. 5.〜7. </a:t>
            </a:r>
            <a:r>
              <a:rPr kumimoji="0" lang="ko-KR" altLang="en-US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골목관리사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이야기 </a:t>
            </a:r>
            <a:r>
              <a:rPr kumimoji="0" lang="ko-KR" altLang="en-US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채굴단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양성 </a:t>
            </a:r>
            <a:endParaRPr kumimoji="0" lang="en-US" altLang="ko-KR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               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프로그램</a:t>
            </a: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운영</a:t>
            </a:r>
            <a:endParaRPr kumimoji="0" lang="ko-KR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- ’22. 6.〜7. </a:t>
            </a:r>
            <a:r>
              <a:rPr kumimoji="0" lang="ko-KR" alt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거점공간</a:t>
            </a:r>
            <a:r>
              <a:rPr kumimoji="0" lang="ko-KR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조성</a:t>
            </a:r>
          </a:p>
          <a:p>
            <a:pPr marL="285750" marR="0" lvl="0" indent="-28575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- ’22. 7.〜9. </a:t>
            </a:r>
            <a:r>
              <a:rPr kumimoji="0" lang="ko-KR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상권활성화</a:t>
            </a: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이야기길</a:t>
            </a: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·ZONE </a:t>
            </a:r>
            <a:r>
              <a:rPr kumimoji="0" lang="ko-KR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조성</a:t>
            </a: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endParaRPr kumimoji="0" lang="en-US" altLang="ko-KR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               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주민참여 아이디어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·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사진 공모전</a:t>
            </a:r>
            <a:endParaRPr kumimoji="0" lang="ko-KR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- ‘22. 10.     </a:t>
            </a:r>
            <a:r>
              <a:rPr kumimoji="0" lang="ko-KR" alt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장터한마당</a:t>
            </a:r>
            <a:r>
              <a:rPr kumimoji="0" lang="ko-KR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개최</a:t>
            </a:r>
          </a:p>
          <a:p>
            <a:pPr marL="285750" marR="0" lvl="0" indent="-28575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- ’22. 10.〜11. </a:t>
            </a:r>
            <a:r>
              <a:rPr kumimoji="0" lang="ko-KR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협동조합 교육 및 설립</a:t>
            </a:r>
            <a:endParaRPr kumimoji="0" lang="en-US" altLang="ko-K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36" name="Text Box 3"/>
          <p:cNvSpPr txBox="1">
            <a:spLocks noChangeArrowheads="1"/>
          </p:cNvSpPr>
          <p:nvPr/>
        </p:nvSpPr>
        <p:spPr bwMode="auto">
          <a:xfrm>
            <a:off x="5076056" y="2996952"/>
            <a:ext cx="3600400" cy="3542690"/>
          </a:xfrm>
          <a:prstGeom prst="rect">
            <a:avLst/>
          </a:prstGeom>
          <a:noFill/>
          <a:ln w="9525">
            <a:solidFill>
              <a:schemeClr val="accent3">
                <a:lumMod val="50000"/>
                <a:alpha val="74000"/>
              </a:schemeClr>
            </a:solidFill>
            <a:miter lim="800000"/>
            <a:headEnd/>
            <a:tailEnd/>
          </a:ln>
        </p:spPr>
        <p:txBody>
          <a:bodyPr wrap="none" anchor="t"/>
          <a:lstStyle/>
          <a:p>
            <a:pPr marL="0" marR="0" lvl="0" indent="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7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위   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치 </a:t>
            </a: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</a:t>
            </a:r>
            <a:r>
              <a:rPr kumimoji="0" lang="ko-KR" alt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법원읍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대능리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87-6 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일원</a:t>
            </a: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기   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간 </a:t>
            </a: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2022. 1. ~ 12.</a:t>
            </a:r>
          </a:p>
          <a:p>
            <a:pPr marL="285750" marR="0" lvl="0" indent="-28575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사업비</a:t>
            </a:r>
            <a:r>
              <a:rPr kumimoji="0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336</a:t>
            </a:r>
            <a:r>
              <a:rPr kumimoji="0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백만원</a:t>
            </a:r>
            <a:r>
              <a:rPr kumimoji="0" lang="en-US" altLang="ko-KR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국</a:t>
            </a:r>
            <a:r>
              <a:rPr kumimoji="0" lang="en-US" altLang="ko-KR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50 </a:t>
            </a:r>
            <a:r>
              <a: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도</a:t>
            </a:r>
            <a:r>
              <a:rPr kumimoji="0" lang="en-US" altLang="ko-KR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15 </a:t>
            </a:r>
            <a:r>
              <a: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시</a:t>
            </a:r>
            <a:r>
              <a:rPr kumimoji="0" lang="en-US" altLang="ko-KR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35)</a:t>
            </a: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주요사업</a:t>
            </a:r>
            <a:r>
              <a:rPr kumimoji="0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집수리</a:t>
            </a: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골목 및 상권 재생 등</a:t>
            </a: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추진사항 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및 </a:t>
            </a:r>
            <a:r>
              <a:rPr kumimoji="0" lang="ko-KR" altLang="en-US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향후계획</a:t>
            </a:r>
            <a:endParaRPr kumimoji="0" lang="en-US" altLang="ko-KR" sz="1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 - </a:t>
            </a: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‘22. 4.〜5. </a:t>
            </a:r>
            <a:r>
              <a:rPr kumimoji="0" lang="ko-KR" alt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공동체교육</a:t>
            </a:r>
            <a:r>
              <a:rPr kumimoji="0" lang="ko-KR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프로그램 운영</a:t>
            </a:r>
          </a:p>
          <a:p>
            <a:pPr marL="0" marR="0" lvl="0" indent="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 - </a:t>
            </a: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’22. 5.〜6. </a:t>
            </a:r>
            <a:r>
              <a:rPr kumimoji="0" lang="ko-KR" alt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집수리학교</a:t>
            </a:r>
            <a:r>
              <a:rPr kumimoji="0" lang="ko-KR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운영</a:t>
            </a:r>
          </a:p>
          <a:p>
            <a:pPr marL="0" marR="0" lvl="0" indent="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 - </a:t>
            </a: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‘22. 5.〜8. </a:t>
            </a:r>
            <a:r>
              <a:rPr kumimoji="0" lang="ko-KR" alt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마을투어</a:t>
            </a: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·</a:t>
            </a:r>
            <a:r>
              <a:rPr kumimoji="0" lang="ko-KR" alt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해설사</a:t>
            </a:r>
            <a:r>
              <a:rPr kumimoji="0" lang="ko-KR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양성과정</a:t>
            </a:r>
          </a:p>
          <a:p>
            <a:pPr marL="0" marR="0" lvl="0" indent="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 - </a:t>
            </a: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’22. 6.〜8. </a:t>
            </a:r>
            <a:r>
              <a:rPr kumimoji="0" lang="ko-KR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골목길 환경개선</a:t>
            </a: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ko-KR" alt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대능</a:t>
            </a: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2·4</a:t>
            </a:r>
            <a:r>
              <a:rPr kumimoji="0" lang="ko-KR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리</a:t>
            </a: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</a:p>
          <a:p>
            <a:pPr marL="0" marR="0" lvl="0" indent="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 - </a:t>
            </a: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’22. 6.〜11. </a:t>
            </a:r>
            <a:r>
              <a:rPr kumimoji="0" lang="ko-KR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골목상권 콘텐츠 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발굴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예비사업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endParaRPr kumimoji="0" lang="en-US" altLang="ko-KR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                 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기록물 생산</a:t>
            </a:r>
            <a:endParaRPr kumimoji="0" lang="ko-KR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 - ’22</a:t>
            </a: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. 8.〜10. </a:t>
            </a:r>
            <a:r>
              <a:rPr kumimoji="0" lang="ko-KR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문화예술 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전시프로그램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집수리사업</a:t>
            </a:r>
            <a:endParaRPr kumimoji="0" lang="ko-KR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 - </a:t>
            </a: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‘22. 10.     </a:t>
            </a:r>
            <a:r>
              <a:rPr kumimoji="0" lang="ko-KR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아프리카 문화축제</a:t>
            </a:r>
            <a:endParaRPr kumimoji="0" lang="en-US" altLang="ko-K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37" name="대각선 방향의 모서리가 둥근 사각형 36"/>
          <p:cNvSpPr/>
          <p:nvPr/>
        </p:nvSpPr>
        <p:spPr bwMode="auto">
          <a:xfrm>
            <a:off x="1584673" y="3034321"/>
            <a:ext cx="3347367" cy="322671"/>
          </a:xfrm>
          <a:prstGeom prst="round2DiagRect">
            <a:avLst/>
          </a:prstGeom>
          <a:solidFill>
            <a:srgbClr val="99CC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문산 도시재생예비사업</a:t>
            </a:r>
            <a:endParaRPr kumimoji="0" lang="ko-KR" altLang="en-US" sz="15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8" name="대각선 방향의 모서리가 둥근 사각형 37"/>
          <p:cNvSpPr/>
          <p:nvPr/>
        </p:nvSpPr>
        <p:spPr bwMode="auto">
          <a:xfrm>
            <a:off x="5132391" y="3032597"/>
            <a:ext cx="3472057" cy="324395"/>
          </a:xfrm>
          <a:prstGeom prst="round2DiagRect">
            <a:avLst/>
          </a:prstGeom>
          <a:solidFill>
            <a:schemeClr val="accent6">
              <a:lumMod val="60000"/>
              <a:lumOff val="40000"/>
              <a:alpha val="30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법원 도시재생예비사업</a:t>
            </a:r>
            <a:endParaRPr kumimoji="0" lang="ko-KR" altLang="en-US" sz="15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4641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       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35435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◈ 주민 스스로 마을의 문제점을 찾고 해결하는 주민주도형 </a:t>
            </a:r>
            <a:r>
              <a:rPr lang="ko-KR" altLang="en-US" b="1" dirty="0" err="1">
                <a:solidFill>
                  <a:prstClr val="black"/>
                </a:solidFill>
                <a:latin typeface="맑은 고딕" pitchFamily="50" charset="-127"/>
              </a:rPr>
              <a:t>마을살리기</a:t>
            </a:r>
            <a:endParaRPr lang="en-US" altLang="ko-KR" b="1" dirty="0">
              <a:solidFill>
                <a:prstClr val="black"/>
              </a:solidFill>
              <a:latin typeface="맑은 고딕" pitchFamily="50" charset="-127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◈ 공동체 활성화 및 지속 가능한 </a:t>
            </a:r>
            <a:r>
              <a:rPr lang="ko-KR" altLang="en-US" b="1" dirty="0" err="1">
                <a:solidFill>
                  <a:prstClr val="black"/>
                </a:solidFill>
                <a:latin typeface="맑은 고딕" pitchFamily="50" charset="-127"/>
              </a:rPr>
              <a:t>마을별</a:t>
            </a: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 맞춤형 사업 추진</a:t>
            </a:r>
            <a:endParaRPr lang="en-US" altLang="ko-KR" b="1" dirty="0">
              <a:solidFill>
                <a:prstClr val="black"/>
              </a:solidFill>
              <a:latin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622062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sz="2400" spc="-1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7. </a:t>
            </a:r>
            <a:r>
              <a:rPr lang="ko-KR" altLang="en-US" sz="2400" spc="-1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살고 싶은 파주를 만드는 </a:t>
            </a:r>
            <a:r>
              <a:rPr lang="ko-KR" altLang="en-US" sz="2400" spc="-15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파주형</a:t>
            </a:r>
            <a:r>
              <a:rPr lang="ko-KR" altLang="en-US" sz="2400" spc="-1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400" spc="-15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마을살리기</a:t>
            </a:r>
            <a:endParaRPr lang="en-US" altLang="ko-KR" sz="2400" spc="-15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목 표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주 요</a:t>
            </a:r>
            <a:endParaRPr kumimoji="0" lang="en-US" altLang="ko-KR" sz="2000" b="0" i="0" u="none" strike="noStrike" kern="1200" cap="none" spc="-15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계 획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도시재생과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75656" y="2346695"/>
            <a:ext cx="3384376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분기별 사업 추진계획</a:t>
            </a:r>
            <a:endParaRPr kumimoji="0" lang="ko-KR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34" name="Rectangle 23"/>
          <p:cNvSpPr>
            <a:spLocks noChangeArrowheads="1"/>
          </p:cNvSpPr>
          <p:nvPr/>
        </p:nvSpPr>
        <p:spPr bwMode="auto">
          <a:xfrm>
            <a:off x="1475656" y="4392725"/>
            <a:ext cx="7056784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파주형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마을살리기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공모사업 추진방향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</a:t>
            </a:r>
            <a:r>
              <a:rPr kumimoji="0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790</a:t>
            </a:r>
            <a:r>
              <a:rPr kumimoji="0" lang="ko-KR" altLang="en-US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백만원</a:t>
            </a:r>
            <a:r>
              <a:rPr kumimoji="0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편성</a:t>
            </a:r>
            <a:r>
              <a:rPr kumimoji="0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(5</a:t>
            </a:r>
            <a:r>
              <a:rPr kumimoji="0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개 유형</a:t>
            </a:r>
            <a:r>
              <a:rPr kumimoji="0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pic>
        <p:nvPicPr>
          <p:cNvPr id="35" name="_x768612752" descr="EMB0000396c02ac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855605"/>
            <a:ext cx="7056784" cy="1885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6" name="그룹 35"/>
          <p:cNvGrpSpPr/>
          <p:nvPr/>
        </p:nvGrpSpPr>
        <p:grpSpPr>
          <a:xfrm>
            <a:off x="1475656" y="2821939"/>
            <a:ext cx="7056785" cy="1555370"/>
            <a:chOff x="1676853" y="2175232"/>
            <a:chExt cx="8533007" cy="1641059"/>
          </a:xfrm>
        </p:grpSpPr>
        <p:sp>
          <p:nvSpPr>
            <p:cNvPr id="37" name="직사각형 36"/>
            <p:cNvSpPr/>
            <p:nvPr/>
          </p:nvSpPr>
          <p:spPr>
            <a:xfrm>
              <a:off x="1759007" y="2281996"/>
              <a:ext cx="1963998" cy="1534295"/>
            </a:xfrm>
            <a:prstGeom prst="rect">
              <a:avLst/>
            </a:prstGeom>
            <a:pattFill prst="ltUpDiag">
              <a:fgClr>
                <a:schemeClr val="tx1">
                  <a:lumMod val="65000"/>
                  <a:lumOff val="35000"/>
                </a:schemeClr>
              </a:fgClr>
              <a:bgClr>
                <a:schemeClr val="bg1"/>
              </a:bgClr>
            </a:pattFill>
            <a:ln w="1905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8" name="직사각형 37"/>
            <p:cNvSpPr/>
            <p:nvPr/>
          </p:nvSpPr>
          <p:spPr>
            <a:xfrm>
              <a:off x="1676853" y="2175233"/>
              <a:ext cx="1963998" cy="154022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○</a:t>
              </a:r>
            </a:p>
          </p:txBody>
        </p:sp>
        <p:sp>
          <p:nvSpPr>
            <p:cNvPr id="39" name="모서리가 둥근 직사각형 30">
              <a:extLst>
                <a:ext uri="{FF2B5EF4-FFF2-40B4-BE49-F238E27FC236}">
                  <a16:creationId xmlns="" xmlns:a16="http://schemas.microsoft.com/office/drawing/2014/main" id="{D7408A00-4F54-4F13-972A-4406A8C448B2}"/>
                </a:ext>
              </a:extLst>
            </p:cNvPr>
            <p:cNvSpPr/>
            <p:nvPr/>
          </p:nvSpPr>
          <p:spPr>
            <a:xfrm>
              <a:off x="1788045" y="2175233"/>
              <a:ext cx="1852806" cy="310792"/>
            </a:xfrm>
            <a:prstGeom prst="rect">
              <a:avLst/>
            </a:prstGeom>
            <a:solidFill>
              <a:srgbClr val="52677C"/>
            </a:solidFill>
            <a:ln w="1905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rtlCol="0" anchor="ctr"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300" b="1" i="0" u="none" strike="noStrike" kern="120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01 </a:t>
              </a:r>
              <a:r>
                <a:rPr kumimoji="1" lang="ko-KR" altLang="en-US" sz="1300" b="1" i="0" u="none" strike="noStrike" kern="120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분기</a:t>
              </a:r>
              <a:endParaRPr kumimoji="1" lang="en-US" altLang="ko-KR" sz="1200" b="1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40" name="모서리가 둥근 직사각형 30">
              <a:extLst>
                <a:ext uri="{FF2B5EF4-FFF2-40B4-BE49-F238E27FC236}">
                  <a16:creationId xmlns="" xmlns:a16="http://schemas.microsoft.com/office/drawing/2014/main" id="{FCC8F9AE-BA66-4192-9704-B1DD67ED1E14}"/>
                </a:ext>
              </a:extLst>
            </p:cNvPr>
            <p:cNvSpPr/>
            <p:nvPr/>
          </p:nvSpPr>
          <p:spPr>
            <a:xfrm>
              <a:off x="1680045" y="2175232"/>
              <a:ext cx="108000" cy="310791"/>
            </a:xfrm>
            <a:prstGeom prst="rect">
              <a:avLst/>
            </a:prstGeom>
            <a:noFill/>
            <a:ln w="1905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altLang="ko-KR" sz="1600" b="1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41" name="직사각형 40"/>
            <p:cNvSpPr/>
            <p:nvPr/>
          </p:nvSpPr>
          <p:spPr>
            <a:xfrm>
              <a:off x="1759007" y="2900253"/>
              <a:ext cx="1852807" cy="4183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000" b="1" i="0" u="none" strike="noStrike" kern="1200" cap="none" spc="0" normalizeH="0" baseline="0" noProof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맑은 고딕"/>
                  <a:ea typeface="굴림" pitchFamily="50" charset="-127"/>
                  <a:cs typeface="+mn-cs"/>
                </a:rPr>
                <a:t>읍면동별 특색사업 발굴</a:t>
              </a:r>
              <a:endParaRPr kumimoji="1" lang="en-US" altLang="ko-KR" sz="10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/>
                <a:ea typeface="굴림" pitchFamily="50" charset="-127"/>
                <a:cs typeface="+mn-cs"/>
              </a:endParaRP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000" b="1" i="0" u="none" strike="noStrike" kern="1200" cap="none" spc="0" normalizeH="0" baseline="0" noProof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맑은 고딕"/>
                  <a:ea typeface="굴림" pitchFamily="50" charset="-127"/>
                  <a:cs typeface="+mn-cs"/>
                </a:rPr>
                <a:t>자체사업비로 사업 추진</a:t>
              </a:r>
              <a:endParaRPr kumimoji="1" lang="en-US" altLang="ko-KR" sz="10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/>
                <a:ea typeface="굴림" pitchFamily="50" charset="-127"/>
                <a:cs typeface="+mn-cs"/>
              </a:endParaRPr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1759007" y="2577196"/>
              <a:ext cx="1852807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400" b="1" i="0" u="none" strike="noStrike" kern="1200" cap="none" spc="0" normalizeH="0" baseline="0" noProof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굴림" pitchFamily="50" charset="-127"/>
                  <a:ea typeface="굴림" pitchFamily="50" charset="-127"/>
                  <a:cs typeface="+mn-cs"/>
                </a:rPr>
                <a:t>읍면동 자체사업</a:t>
              </a:r>
              <a:endParaRPr kumimoji="1" lang="en-US" altLang="ko-KR" sz="14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43" name="직사각형 42"/>
            <p:cNvSpPr/>
            <p:nvPr/>
          </p:nvSpPr>
          <p:spPr>
            <a:xfrm>
              <a:off x="3919164" y="2281996"/>
              <a:ext cx="1963998" cy="1534295"/>
            </a:xfrm>
            <a:prstGeom prst="rect">
              <a:avLst/>
            </a:prstGeom>
            <a:pattFill prst="ltUpDiag">
              <a:fgClr>
                <a:schemeClr val="tx1">
                  <a:lumMod val="65000"/>
                  <a:lumOff val="35000"/>
                </a:schemeClr>
              </a:fgClr>
              <a:bgClr>
                <a:schemeClr val="bg1"/>
              </a:bgClr>
            </a:pattFill>
            <a:ln w="1905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3837010" y="2175233"/>
              <a:ext cx="1963998" cy="154022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○</a:t>
              </a:r>
            </a:p>
          </p:txBody>
        </p:sp>
        <p:sp>
          <p:nvSpPr>
            <p:cNvPr id="45" name="모서리가 둥근 직사각형 30">
              <a:extLst>
                <a:ext uri="{FF2B5EF4-FFF2-40B4-BE49-F238E27FC236}">
                  <a16:creationId xmlns="" xmlns:a16="http://schemas.microsoft.com/office/drawing/2014/main" id="{D7408A00-4F54-4F13-972A-4406A8C448B2}"/>
                </a:ext>
              </a:extLst>
            </p:cNvPr>
            <p:cNvSpPr/>
            <p:nvPr/>
          </p:nvSpPr>
          <p:spPr>
            <a:xfrm>
              <a:off x="3948202" y="2175233"/>
              <a:ext cx="1852806" cy="310792"/>
            </a:xfrm>
            <a:prstGeom prst="rect">
              <a:avLst/>
            </a:prstGeom>
            <a:solidFill>
              <a:srgbClr val="52677C"/>
            </a:solidFill>
            <a:ln w="1905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rtlCol="0" anchor="ctr"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300" b="1" i="0" u="none" strike="noStrike" kern="120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02 </a:t>
              </a:r>
              <a:r>
                <a:rPr kumimoji="1" lang="ko-KR" altLang="en-US" sz="1300" b="1" i="0" u="none" strike="noStrike" kern="120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분기</a:t>
              </a:r>
              <a:endParaRPr kumimoji="1" lang="en-US" altLang="ko-KR" sz="1200" b="1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46" name="모서리가 둥근 직사각형 30">
              <a:extLst>
                <a:ext uri="{FF2B5EF4-FFF2-40B4-BE49-F238E27FC236}">
                  <a16:creationId xmlns="" xmlns:a16="http://schemas.microsoft.com/office/drawing/2014/main" id="{FCC8F9AE-BA66-4192-9704-B1DD67ED1E14}"/>
                </a:ext>
              </a:extLst>
            </p:cNvPr>
            <p:cNvSpPr/>
            <p:nvPr/>
          </p:nvSpPr>
          <p:spPr>
            <a:xfrm>
              <a:off x="3840202" y="2175232"/>
              <a:ext cx="108000" cy="310791"/>
            </a:xfrm>
            <a:prstGeom prst="rect">
              <a:avLst/>
            </a:prstGeom>
            <a:noFill/>
            <a:ln w="1905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altLang="ko-KR" sz="1600" b="1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47" name="직사각형 46"/>
            <p:cNvSpPr/>
            <p:nvPr/>
          </p:nvSpPr>
          <p:spPr>
            <a:xfrm>
              <a:off x="3919164" y="2900253"/>
              <a:ext cx="1852807" cy="5792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000" b="1" i="0" u="none" strike="noStrike" kern="1200" cap="none" spc="0" normalizeH="0" baseline="0" noProof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맑은 고딕"/>
                  <a:ea typeface="굴림" pitchFamily="50" charset="-127"/>
                  <a:cs typeface="+mn-cs"/>
                </a:rPr>
                <a:t>행복농촌</a:t>
              </a:r>
              <a:r>
                <a:rPr kumimoji="1" lang="en-US" altLang="ko-KR" sz="1000" b="1" i="0" u="none" strike="noStrike" kern="1200" cap="none" spc="0" normalizeH="0" baseline="0" noProof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맑은 고딕"/>
                  <a:ea typeface="굴림" pitchFamily="50" charset="-127"/>
                  <a:cs typeface="+mn-cs"/>
                </a:rPr>
                <a:t>, </a:t>
              </a:r>
              <a:r>
                <a:rPr kumimoji="1" lang="ko-KR" altLang="en-US" sz="1000" b="1" i="0" u="none" strike="noStrike" kern="1200" cap="none" spc="0" normalizeH="0" baseline="0" noProof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맑은 고딕"/>
                  <a:ea typeface="굴림" pitchFamily="50" charset="-127"/>
                  <a:cs typeface="+mn-cs"/>
                </a:rPr>
                <a:t>공동체활성화</a:t>
              </a:r>
              <a:endParaRPr kumimoji="1" lang="en-US" altLang="ko-KR" sz="10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/>
                <a:ea typeface="굴림" pitchFamily="50" charset="-127"/>
                <a:cs typeface="+mn-cs"/>
              </a:endParaRP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000" b="1" i="0" u="none" strike="noStrike" kern="1200" cap="none" spc="0" normalizeH="0" baseline="0" noProof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맑은 고딕"/>
                  <a:ea typeface="굴림" pitchFamily="50" charset="-127"/>
                  <a:cs typeface="+mn-cs"/>
                </a:rPr>
                <a:t>테마별 공모사업의 추진</a:t>
              </a:r>
              <a:endParaRPr kumimoji="1" lang="en-US" altLang="ko-KR" sz="10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/>
                <a:ea typeface="굴림" pitchFamily="50" charset="-127"/>
                <a:cs typeface="+mn-cs"/>
              </a:endParaRP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000" b="1" i="0" u="none" strike="noStrike" kern="1200" cap="none" spc="0" normalizeH="0" baseline="0" noProof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맑은 고딕"/>
                  <a:ea typeface="굴림" pitchFamily="50" charset="-127"/>
                  <a:cs typeface="+mn-cs"/>
                </a:rPr>
                <a:t>기존 특색사업의 활성화</a:t>
              </a:r>
              <a:endParaRPr kumimoji="1" lang="en-US" altLang="ko-KR" sz="10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/>
                <a:ea typeface="굴림" pitchFamily="50" charset="-127"/>
                <a:cs typeface="+mn-cs"/>
              </a:endParaRPr>
            </a:p>
          </p:txBody>
        </p:sp>
        <p:sp>
          <p:nvSpPr>
            <p:cNvPr id="48" name="직사각형 47"/>
            <p:cNvSpPr/>
            <p:nvPr/>
          </p:nvSpPr>
          <p:spPr>
            <a:xfrm>
              <a:off x="6082513" y="2281996"/>
              <a:ext cx="1963998" cy="1534295"/>
            </a:xfrm>
            <a:prstGeom prst="rect">
              <a:avLst/>
            </a:prstGeom>
            <a:pattFill prst="ltUpDiag">
              <a:fgClr>
                <a:schemeClr val="tx1">
                  <a:lumMod val="65000"/>
                  <a:lumOff val="35000"/>
                </a:schemeClr>
              </a:fgClr>
              <a:bgClr>
                <a:schemeClr val="bg1"/>
              </a:bgClr>
            </a:pattFill>
            <a:ln w="1905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49" name="직사각형 48"/>
            <p:cNvSpPr/>
            <p:nvPr/>
          </p:nvSpPr>
          <p:spPr>
            <a:xfrm>
              <a:off x="6000359" y="2175233"/>
              <a:ext cx="1963998" cy="154022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○</a:t>
              </a:r>
            </a:p>
          </p:txBody>
        </p:sp>
        <p:sp>
          <p:nvSpPr>
            <p:cNvPr id="50" name="모서리가 둥근 직사각형 30">
              <a:extLst>
                <a:ext uri="{FF2B5EF4-FFF2-40B4-BE49-F238E27FC236}">
                  <a16:creationId xmlns="" xmlns:a16="http://schemas.microsoft.com/office/drawing/2014/main" id="{D7408A00-4F54-4F13-972A-4406A8C448B2}"/>
                </a:ext>
              </a:extLst>
            </p:cNvPr>
            <p:cNvSpPr/>
            <p:nvPr/>
          </p:nvSpPr>
          <p:spPr>
            <a:xfrm>
              <a:off x="6111551" y="2175233"/>
              <a:ext cx="1852806" cy="310792"/>
            </a:xfrm>
            <a:prstGeom prst="rect">
              <a:avLst/>
            </a:prstGeom>
            <a:solidFill>
              <a:srgbClr val="52677C"/>
            </a:solidFill>
            <a:ln w="1905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rtlCol="0" anchor="ctr"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300" b="1" i="0" u="none" strike="noStrike" kern="120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03 </a:t>
              </a:r>
              <a:r>
                <a:rPr kumimoji="1" lang="ko-KR" altLang="en-US" sz="1300" b="1" i="0" u="none" strike="noStrike" kern="120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분기</a:t>
              </a:r>
              <a:endParaRPr kumimoji="1" lang="en-US" altLang="ko-KR" sz="1200" b="1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1" name="모서리가 둥근 직사각형 30">
              <a:extLst>
                <a:ext uri="{FF2B5EF4-FFF2-40B4-BE49-F238E27FC236}">
                  <a16:creationId xmlns="" xmlns:a16="http://schemas.microsoft.com/office/drawing/2014/main" id="{FCC8F9AE-BA66-4192-9704-B1DD67ED1E14}"/>
                </a:ext>
              </a:extLst>
            </p:cNvPr>
            <p:cNvSpPr/>
            <p:nvPr/>
          </p:nvSpPr>
          <p:spPr>
            <a:xfrm>
              <a:off x="6003551" y="2175232"/>
              <a:ext cx="108000" cy="310791"/>
            </a:xfrm>
            <a:prstGeom prst="rect">
              <a:avLst/>
            </a:prstGeom>
            <a:noFill/>
            <a:ln w="1905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altLang="ko-KR" sz="1600" b="1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2" name="직사각형 51"/>
            <p:cNvSpPr/>
            <p:nvPr/>
          </p:nvSpPr>
          <p:spPr>
            <a:xfrm>
              <a:off x="6082513" y="2900254"/>
              <a:ext cx="1852807" cy="7401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000" b="1" i="0" u="none" strike="noStrike" kern="1200" cap="none" spc="0" normalizeH="0" baseline="0" noProof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굴림" pitchFamily="50" charset="-127"/>
                  <a:ea typeface="굴림" pitchFamily="50" charset="-127"/>
                  <a:cs typeface="+mn-cs"/>
                </a:rPr>
                <a:t>주민역량교육 실시</a:t>
              </a:r>
              <a:endParaRPr kumimoji="1" lang="en-US" altLang="ko-KR" sz="10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000" b="1" i="0" u="none" strike="noStrike" kern="1200" cap="none" spc="0" normalizeH="0" baseline="0" noProof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굴림" pitchFamily="50" charset="-127"/>
                  <a:ea typeface="굴림" pitchFamily="50" charset="-127"/>
                  <a:cs typeface="+mn-cs"/>
                </a:rPr>
                <a:t>마을별 소규모 축제</a:t>
              </a:r>
              <a:endParaRPr kumimoji="1" lang="en-US" altLang="ko-KR" sz="10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000" b="1" i="0" u="none" strike="noStrike" kern="1200" cap="none" spc="0" normalizeH="0" baseline="0" noProof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굴림" pitchFamily="50" charset="-127"/>
                  <a:ea typeface="굴림" pitchFamily="50" charset="-127"/>
                  <a:cs typeface="+mn-cs"/>
                </a:rPr>
                <a:t>선진지 벤치마킹 추진</a:t>
              </a:r>
              <a:endParaRPr kumimoji="1" lang="en-US" altLang="ko-KR" sz="10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000" b="1" i="0" u="none" strike="noStrike" kern="1200" cap="none" spc="0" normalizeH="0" baseline="0" noProof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굴림" pitchFamily="50" charset="-127"/>
                  <a:ea typeface="굴림" pitchFamily="50" charset="-127"/>
                  <a:cs typeface="+mn-cs"/>
                </a:rPr>
                <a:t>도시재생박람회 등 참가</a:t>
              </a:r>
              <a:endParaRPr kumimoji="1" lang="en-US" altLang="ko-KR" sz="10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53" name="직사각형 52"/>
            <p:cNvSpPr/>
            <p:nvPr/>
          </p:nvSpPr>
          <p:spPr>
            <a:xfrm>
              <a:off x="8245862" y="2281996"/>
              <a:ext cx="1963998" cy="1534295"/>
            </a:xfrm>
            <a:prstGeom prst="rect">
              <a:avLst/>
            </a:prstGeom>
            <a:pattFill prst="ltUpDiag">
              <a:fgClr>
                <a:schemeClr val="tx1">
                  <a:lumMod val="65000"/>
                  <a:lumOff val="35000"/>
                </a:schemeClr>
              </a:fgClr>
              <a:bgClr>
                <a:schemeClr val="bg1"/>
              </a:bgClr>
            </a:pattFill>
            <a:ln w="1905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4" name="직사각형 53"/>
            <p:cNvSpPr/>
            <p:nvPr/>
          </p:nvSpPr>
          <p:spPr>
            <a:xfrm>
              <a:off x="8163708" y="2175233"/>
              <a:ext cx="1963998" cy="154022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○</a:t>
              </a:r>
            </a:p>
          </p:txBody>
        </p:sp>
        <p:sp>
          <p:nvSpPr>
            <p:cNvPr id="55" name="모서리가 둥근 직사각형 30">
              <a:extLst>
                <a:ext uri="{FF2B5EF4-FFF2-40B4-BE49-F238E27FC236}">
                  <a16:creationId xmlns="" xmlns:a16="http://schemas.microsoft.com/office/drawing/2014/main" id="{D7408A00-4F54-4F13-972A-4406A8C448B2}"/>
                </a:ext>
              </a:extLst>
            </p:cNvPr>
            <p:cNvSpPr/>
            <p:nvPr/>
          </p:nvSpPr>
          <p:spPr>
            <a:xfrm>
              <a:off x="8274900" y="2175233"/>
              <a:ext cx="1852806" cy="310792"/>
            </a:xfrm>
            <a:prstGeom prst="rect">
              <a:avLst/>
            </a:prstGeom>
            <a:solidFill>
              <a:srgbClr val="52677C"/>
            </a:solidFill>
            <a:ln w="1905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rtlCol="0" anchor="ctr"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300" b="1" i="0" u="none" strike="noStrike" kern="120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04 </a:t>
              </a:r>
              <a:r>
                <a:rPr kumimoji="1" lang="ko-KR" altLang="en-US" sz="1300" b="1" i="0" u="none" strike="noStrike" kern="120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분기</a:t>
              </a:r>
              <a:endParaRPr kumimoji="1" lang="en-US" altLang="ko-KR" sz="1200" b="1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6" name="모서리가 둥근 직사각형 30">
              <a:extLst>
                <a:ext uri="{FF2B5EF4-FFF2-40B4-BE49-F238E27FC236}">
                  <a16:creationId xmlns="" xmlns:a16="http://schemas.microsoft.com/office/drawing/2014/main" id="{FCC8F9AE-BA66-4192-9704-B1DD67ED1E14}"/>
                </a:ext>
              </a:extLst>
            </p:cNvPr>
            <p:cNvSpPr/>
            <p:nvPr/>
          </p:nvSpPr>
          <p:spPr>
            <a:xfrm>
              <a:off x="8166900" y="2175232"/>
              <a:ext cx="108000" cy="310791"/>
            </a:xfrm>
            <a:prstGeom prst="rect">
              <a:avLst/>
            </a:prstGeom>
            <a:noFill/>
            <a:ln w="1905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altLang="ko-KR" sz="1600" b="1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7" name="직사각형 56"/>
            <p:cNvSpPr/>
            <p:nvPr/>
          </p:nvSpPr>
          <p:spPr>
            <a:xfrm>
              <a:off x="8245862" y="2900254"/>
              <a:ext cx="1852807" cy="5792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000" b="1" i="0" u="none" strike="noStrike" kern="1200" cap="none" spc="0" normalizeH="0" baseline="0" noProof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굴림" pitchFamily="50" charset="-127"/>
                  <a:ea typeface="굴림" pitchFamily="50" charset="-127"/>
                  <a:cs typeface="+mn-cs"/>
                </a:rPr>
                <a:t>추진한 사업별 리뷰</a:t>
              </a:r>
              <a:endParaRPr kumimoji="1" lang="en-US" altLang="ko-KR" sz="1000" b="1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000" b="1" i="0" u="none" strike="noStrike" kern="1200" cap="none" spc="0" normalizeH="0" baseline="0" noProof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굴림" pitchFamily="50" charset="-127"/>
                  <a:ea typeface="굴림" pitchFamily="50" charset="-127"/>
                  <a:cs typeface="+mn-cs"/>
                </a:rPr>
                <a:t>공동체 성과공유회 개최</a:t>
              </a:r>
              <a:endParaRPr kumimoji="1" lang="en-US" altLang="ko-KR" sz="10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000" b="1" i="0" u="none" strike="noStrike" kern="1200" cap="none" spc="0" normalizeH="0" baseline="0" noProof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굴림" pitchFamily="50" charset="-127"/>
                  <a:ea typeface="굴림" pitchFamily="50" charset="-127"/>
                  <a:cs typeface="+mn-cs"/>
                </a:rPr>
                <a:t>마을콘텐츠 영상 상영회</a:t>
              </a:r>
              <a:endParaRPr kumimoji="1" lang="en-US" altLang="ko-KR" sz="10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58" name="직사각형 57"/>
            <p:cNvSpPr/>
            <p:nvPr/>
          </p:nvSpPr>
          <p:spPr>
            <a:xfrm>
              <a:off x="3892605" y="2577196"/>
              <a:ext cx="1852807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400" b="1" i="0" u="none" strike="noStrike" kern="1200" cap="none" spc="0" normalizeH="0" baseline="0" noProof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굴림" pitchFamily="50" charset="-127"/>
                  <a:ea typeface="굴림" pitchFamily="50" charset="-127"/>
                  <a:cs typeface="+mn-cs"/>
                </a:rPr>
                <a:t>공모사업 추진</a:t>
              </a:r>
              <a:endParaRPr kumimoji="1" lang="en-US" altLang="ko-KR" sz="14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59" name="직사각형 58"/>
            <p:cNvSpPr/>
            <p:nvPr/>
          </p:nvSpPr>
          <p:spPr>
            <a:xfrm>
              <a:off x="6003551" y="2577195"/>
              <a:ext cx="1852807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400" b="1" i="0" u="none" strike="noStrike" kern="1200" cap="none" spc="0" normalizeH="0" baseline="0" noProof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굴림" pitchFamily="50" charset="-127"/>
                  <a:ea typeface="굴림" pitchFamily="50" charset="-127"/>
                  <a:cs typeface="+mn-cs"/>
                </a:rPr>
                <a:t>교육</a:t>
              </a:r>
              <a:r>
                <a:rPr kumimoji="1" lang="en-US" altLang="ko-KR" sz="1400" b="1" i="0" u="none" strike="noStrike" kern="1200" cap="none" spc="0" normalizeH="0" baseline="0" noProof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굴림" pitchFamily="50" charset="-127"/>
                  <a:ea typeface="굴림" pitchFamily="50" charset="-127"/>
                  <a:cs typeface="+mn-cs"/>
                </a:rPr>
                <a:t>, </a:t>
              </a:r>
              <a:r>
                <a:rPr kumimoji="1" lang="ko-KR" altLang="en-US" sz="1400" b="1" i="0" u="none" strike="noStrike" kern="1200" cap="none" spc="0" normalizeH="0" baseline="0" noProof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굴림" pitchFamily="50" charset="-127"/>
                  <a:ea typeface="굴림" pitchFamily="50" charset="-127"/>
                  <a:cs typeface="+mn-cs"/>
                </a:rPr>
                <a:t>행사</a:t>
              </a:r>
              <a:r>
                <a:rPr kumimoji="1" lang="en-US" altLang="ko-KR" sz="1400" b="1" i="0" u="none" strike="noStrike" kern="1200" cap="none" spc="0" normalizeH="0" baseline="0" noProof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굴림" pitchFamily="50" charset="-127"/>
                  <a:ea typeface="굴림" pitchFamily="50" charset="-127"/>
                  <a:cs typeface="+mn-cs"/>
                </a:rPr>
                <a:t>, </a:t>
              </a:r>
              <a:r>
                <a:rPr kumimoji="1" lang="ko-KR" altLang="en-US" sz="1400" b="1" i="0" u="none" strike="noStrike" kern="1200" cap="none" spc="0" normalizeH="0" baseline="0" noProof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굴림" pitchFamily="50" charset="-127"/>
                  <a:ea typeface="굴림" pitchFamily="50" charset="-127"/>
                  <a:cs typeface="+mn-cs"/>
                </a:rPr>
                <a:t>축제</a:t>
              </a:r>
              <a:endParaRPr kumimoji="1" lang="en-US" altLang="ko-KR" sz="14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60" name="직사각형 59"/>
            <p:cNvSpPr/>
            <p:nvPr/>
          </p:nvSpPr>
          <p:spPr>
            <a:xfrm>
              <a:off x="8163708" y="2577195"/>
              <a:ext cx="1852807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400" b="1" i="0" u="none" strike="noStrike" kern="1200" cap="none" spc="0" normalizeH="0" baseline="0" noProof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굴림" pitchFamily="50" charset="-127"/>
                  <a:ea typeface="굴림" pitchFamily="50" charset="-127"/>
                  <a:cs typeface="+mn-cs"/>
                </a:rPr>
                <a:t>성과공유 및 분석</a:t>
              </a:r>
              <a:endParaRPr kumimoji="1" lang="en-US" altLang="ko-KR" sz="14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66080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       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35435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◈ 기존 </a:t>
            </a:r>
            <a:r>
              <a:rPr lang="en-US" altLang="ko-KR" b="1" dirty="0">
                <a:solidFill>
                  <a:prstClr val="black"/>
                </a:solidFill>
                <a:latin typeface="맑은 고딕" pitchFamily="50" charset="-127"/>
              </a:rPr>
              <a:t>SOC</a:t>
            </a: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사업 중심으로 추진했던 특수상황지역 </a:t>
            </a:r>
            <a:r>
              <a:rPr lang="ko-KR" altLang="en-US" b="1" dirty="0" smtClean="0">
                <a:solidFill>
                  <a:prstClr val="black"/>
                </a:solidFill>
                <a:latin typeface="맑은 고딕" pitchFamily="50" charset="-127"/>
              </a:rPr>
              <a:t>개발사업을 지역</a:t>
            </a:r>
            <a:endParaRPr lang="en-US" altLang="ko-KR" b="1" dirty="0" smtClean="0">
              <a:solidFill>
                <a:prstClr val="black"/>
              </a:solidFill>
              <a:latin typeface="맑은 고딕" pitchFamily="50" charset="-127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b="1" dirty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en-US" altLang="ko-KR" b="1" dirty="0" smtClean="0">
                <a:solidFill>
                  <a:prstClr val="black"/>
                </a:solidFill>
                <a:latin typeface="맑은 고딕" pitchFamily="50" charset="-127"/>
              </a:rPr>
              <a:t>   </a:t>
            </a:r>
            <a:r>
              <a:rPr lang="ko-KR" altLang="en-US" b="1" dirty="0" smtClean="0">
                <a:solidFill>
                  <a:prstClr val="black"/>
                </a:solidFill>
                <a:latin typeface="맑은 고딕" pitchFamily="50" charset="-127"/>
              </a:rPr>
              <a:t>주민들이 </a:t>
            </a: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체감할 수 있는 관광개발이나 </a:t>
            </a:r>
            <a:r>
              <a:rPr lang="ko-KR" altLang="en-US" b="1" dirty="0" smtClean="0">
                <a:solidFill>
                  <a:prstClr val="black"/>
                </a:solidFill>
                <a:latin typeface="맑은 고딕" pitchFamily="50" charset="-127"/>
              </a:rPr>
              <a:t>마을사업으로</a:t>
            </a:r>
            <a:r>
              <a:rPr lang="en-US" altLang="ko-KR" b="1" dirty="0" smtClean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ko-KR" altLang="en-US" b="1" dirty="0" smtClean="0">
                <a:solidFill>
                  <a:prstClr val="black"/>
                </a:solidFill>
                <a:latin typeface="맑은 고딕" pitchFamily="50" charset="-127"/>
              </a:rPr>
              <a:t>적극 </a:t>
            </a: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발굴 추진</a:t>
            </a:r>
            <a:endParaRPr lang="en-US" altLang="ko-KR" b="1" dirty="0">
              <a:solidFill>
                <a:prstClr val="black"/>
              </a:solidFill>
              <a:latin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sz="2400" spc="-1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8. </a:t>
            </a:r>
            <a:r>
              <a:rPr lang="ko-KR" altLang="en-US" sz="2400" spc="-1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특수상황지역 개발사업 추진 </a:t>
            </a:r>
            <a:endParaRPr lang="en-US" altLang="ko-KR" sz="2400" spc="-15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목 표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주 요</a:t>
            </a:r>
            <a:endParaRPr kumimoji="0" lang="en-US" altLang="ko-KR" sz="2000" b="0" i="0" u="none" strike="noStrike" kern="1200" cap="none" spc="-15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계 획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도시재생과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2" name="Text Box 3"/>
          <p:cNvSpPr txBox="1">
            <a:spLocks noChangeArrowheads="1"/>
          </p:cNvSpPr>
          <p:nvPr/>
        </p:nvSpPr>
        <p:spPr bwMode="auto">
          <a:xfrm>
            <a:off x="1475656" y="2564904"/>
            <a:ext cx="7272809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2022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년도 </a:t>
            </a:r>
            <a:r>
              <a:rPr lang="ko-KR" altLang="en-US" sz="1600" b="1" noProof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추진중인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사업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</a:p>
        </p:txBody>
      </p:sp>
      <p:sp>
        <p:nvSpPr>
          <p:cNvPr id="34" name="Text Box 3"/>
          <p:cNvSpPr txBox="1">
            <a:spLocks noChangeArrowheads="1"/>
          </p:cNvSpPr>
          <p:nvPr/>
        </p:nvSpPr>
        <p:spPr bwMode="auto">
          <a:xfrm>
            <a:off x="1475656" y="4941168"/>
            <a:ext cx="7272809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신규사업 추진절차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grpSp>
        <p:nvGrpSpPr>
          <p:cNvPr id="35" name="그룹 34"/>
          <p:cNvGrpSpPr/>
          <p:nvPr/>
        </p:nvGrpSpPr>
        <p:grpSpPr>
          <a:xfrm>
            <a:off x="1691680" y="5373217"/>
            <a:ext cx="6682927" cy="1296143"/>
            <a:chOff x="1683367" y="4869160"/>
            <a:chExt cx="6905139" cy="1298839"/>
          </a:xfrm>
        </p:grpSpPr>
        <p:sp>
          <p:nvSpPr>
            <p:cNvPr id="36" name="직사각형 35"/>
            <p:cNvSpPr/>
            <p:nvPr/>
          </p:nvSpPr>
          <p:spPr>
            <a:xfrm>
              <a:off x="1691680" y="4869160"/>
              <a:ext cx="1152128" cy="504056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05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사업공모</a:t>
              </a:r>
              <a:endParaRPr kumimoji="1" lang="en-US" altLang="ko-KR" sz="105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05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1" lang="ko-KR" altLang="en-US" sz="1050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행안부</a:t>
              </a:r>
              <a:r>
                <a:rPr kumimoji="1" lang="en-US" altLang="ko-KR" sz="105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)</a:t>
              </a:r>
              <a:endParaRPr kumimoji="1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3131840" y="4869160"/>
              <a:ext cx="1152128" cy="504056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05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계획수립 </a:t>
              </a:r>
              <a:endParaRPr kumimoji="1" lang="en-US" altLang="ko-KR" sz="105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05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및 신청</a:t>
              </a:r>
              <a:endParaRPr kumimoji="1" lang="en-US" altLang="ko-KR" sz="105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05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1" lang="ko-KR" altLang="en-US" sz="1050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지차체</a:t>
              </a:r>
              <a:r>
                <a:rPr kumimoji="1" lang="en-US" altLang="ko-KR" sz="105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)</a:t>
              </a:r>
              <a:endParaRPr kumimoji="1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8" name="직사각형 37"/>
            <p:cNvSpPr/>
            <p:nvPr/>
          </p:nvSpPr>
          <p:spPr>
            <a:xfrm>
              <a:off x="4567180" y="4869160"/>
              <a:ext cx="1152128" cy="504056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05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1</a:t>
              </a:r>
              <a:r>
                <a:rPr kumimoji="1" lang="ko-KR" altLang="en-US" sz="105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차 심사</a:t>
              </a:r>
              <a:endParaRPr kumimoji="1" lang="en-US" altLang="ko-KR" sz="105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05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1" lang="ko-KR" altLang="en-US" sz="1050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행안부</a:t>
              </a:r>
              <a:r>
                <a:rPr kumimoji="1" lang="en-US" altLang="ko-KR" sz="105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)</a:t>
              </a:r>
              <a:endParaRPr kumimoji="1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9" name="직사각형 38"/>
            <p:cNvSpPr/>
            <p:nvPr/>
          </p:nvSpPr>
          <p:spPr>
            <a:xfrm>
              <a:off x="6004531" y="4869160"/>
              <a:ext cx="1152128" cy="504056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05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2</a:t>
              </a:r>
              <a:r>
                <a:rPr kumimoji="1" lang="ko-KR" altLang="en-US" sz="105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차</a:t>
              </a:r>
              <a:r>
                <a:rPr kumimoji="1" lang="en-US" altLang="ko-KR" sz="105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1" lang="ko-KR" altLang="en-US" sz="105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심사</a:t>
              </a:r>
              <a:endParaRPr kumimoji="1" lang="en-US" altLang="ko-KR" sz="105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05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1" lang="ko-KR" altLang="en-US" sz="1050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행안부</a:t>
              </a:r>
              <a:r>
                <a:rPr kumimoji="1" lang="en-US" altLang="ko-KR" sz="105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)</a:t>
              </a:r>
              <a:endParaRPr kumimoji="1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7436378" y="4869160"/>
              <a:ext cx="1152128" cy="504056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05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발표</a:t>
              </a:r>
              <a:endParaRPr kumimoji="1" lang="en-US" altLang="ko-KR" sz="105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05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1" lang="ko-KR" altLang="en-US" sz="1050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행안부</a:t>
              </a:r>
              <a:r>
                <a:rPr kumimoji="1" lang="en-US" altLang="ko-KR" sz="105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)</a:t>
              </a:r>
              <a:endParaRPr kumimoji="1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41" name="직사각형 40"/>
            <p:cNvSpPr/>
            <p:nvPr/>
          </p:nvSpPr>
          <p:spPr>
            <a:xfrm>
              <a:off x="1683367" y="5412086"/>
              <a:ext cx="1152128" cy="753218"/>
            </a:xfrm>
            <a:prstGeom prst="rect">
              <a:avLst/>
            </a:prstGeom>
            <a:noFill/>
            <a:ln>
              <a:solidFill>
                <a:schemeClr val="accent6">
                  <a:alpha val="5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1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선정지침 수립 및 공모</a:t>
              </a:r>
              <a:endParaRPr kumimoji="1" lang="en-US" altLang="ko-KR" sz="11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1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(3</a:t>
              </a:r>
              <a:r>
                <a:rPr kumimoji="1" lang="ko-KR" altLang="en-US" sz="11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월</a:t>
              </a:r>
              <a:r>
                <a:rPr kumimoji="1" lang="en-US" altLang="ko-KR" sz="11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)</a:t>
              </a:r>
              <a:endParaRPr kumimoji="1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3127020" y="5411972"/>
              <a:ext cx="1152128" cy="753218"/>
            </a:xfrm>
            <a:prstGeom prst="rect">
              <a:avLst/>
            </a:prstGeom>
            <a:noFill/>
            <a:ln>
              <a:solidFill>
                <a:schemeClr val="accent6">
                  <a:alpha val="5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1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신규사업 제출</a:t>
              </a:r>
              <a:endParaRPr kumimoji="1" lang="en-US" altLang="ko-KR" sz="11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1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(4</a:t>
              </a:r>
              <a:r>
                <a:rPr kumimoji="1" lang="ko-KR" altLang="en-US" sz="11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월</a:t>
              </a:r>
              <a:r>
                <a:rPr kumimoji="1" lang="en-US" altLang="ko-KR" sz="11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)</a:t>
              </a:r>
              <a:endParaRPr kumimoji="1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43" name="직사각형 42"/>
            <p:cNvSpPr/>
            <p:nvPr/>
          </p:nvSpPr>
          <p:spPr>
            <a:xfrm>
              <a:off x="4564371" y="5414781"/>
              <a:ext cx="1152128" cy="753218"/>
            </a:xfrm>
            <a:prstGeom prst="rect">
              <a:avLst/>
            </a:prstGeom>
            <a:noFill/>
            <a:ln>
              <a:solidFill>
                <a:schemeClr val="accent6">
                  <a:alpha val="5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1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심사 및 </a:t>
              </a:r>
              <a:endParaRPr kumimoji="1" lang="en-US" altLang="ko-KR" sz="11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1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현장점검</a:t>
              </a:r>
              <a:endParaRPr kumimoji="1" lang="en-US" altLang="ko-KR" sz="11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1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(5~6</a:t>
              </a:r>
              <a:r>
                <a:rPr kumimoji="1" lang="ko-KR" altLang="en-US" sz="11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월</a:t>
              </a:r>
              <a:r>
                <a:rPr kumimoji="1" lang="en-US" altLang="ko-KR" sz="11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)</a:t>
              </a:r>
              <a:endParaRPr kumimoji="1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6004531" y="5414781"/>
              <a:ext cx="1152128" cy="753218"/>
            </a:xfrm>
            <a:prstGeom prst="rect">
              <a:avLst/>
            </a:prstGeom>
            <a:noFill/>
            <a:ln>
              <a:solidFill>
                <a:schemeClr val="accent6">
                  <a:alpha val="5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1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위원회심사</a:t>
              </a:r>
              <a:endParaRPr kumimoji="1" lang="en-US" altLang="ko-KR" sz="11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1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(7</a:t>
              </a:r>
              <a:r>
                <a:rPr kumimoji="1" lang="ko-KR" altLang="en-US" sz="11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월</a:t>
              </a:r>
              <a:r>
                <a:rPr kumimoji="1" lang="en-US" altLang="ko-KR" sz="11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)</a:t>
              </a:r>
              <a:endParaRPr kumimoji="1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45" name="직사각형 44"/>
            <p:cNvSpPr/>
            <p:nvPr/>
          </p:nvSpPr>
          <p:spPr>
            <a:xfrm>
              <a:off x="7436378" y="5414781"/>
              <a:ext cx="1152128" cy="753218"/>
            </a:xfrm>
            <a:prstGeom prst="rect">
              <a:avLst/>
            </a:prstGeom>
            <a:noFill/>
            <a:ln>
              <a:solidFill>
                <a:schemeClr val="accent6">
                  <a:alpha val="5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1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신규사업</a:t>
              </a:r>
              <a:endParaRPr kumimoji="1" lang="en-US" altLang="ko-KR" sz="11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1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대상지 선정</a:t>
              </a:r>
              <a:endParaRPr kumimoji="1" lang="en-US" altLang="ko-KR" sz="11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1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(8</a:t>
              </a:r>
              <a:r>
                <a:rPr kumimoji="1" lang="ko-KR" altLang="en-US" sz="11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월</a:t>
              </a:r>
              <a:r>
                <a:rPr kumimoji="1" lang="en-US" altLang="ko-KR" sz="11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)</a:t>
              </a:r>
              <a:endParaRPr kumimoji="1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graphicFrame>
        <p:nvGraphicFramePr>
          <p:cNvPr id="46" name="표 45"/>
          <p:cNvGraphicFramePr>
            <a:graphicFrameLocks noGrp="1"/>
          </p:cNvGraphicFramePr>
          <p:nvPr>
            <p:extLst/>
          </p:nvPr>
        </p:nvGraphicFramePr>
        <p:xfrm>
          <a:off x="1691680" y="2952984"/>
          <a:ext cx="6696744" cy="1916176"/>
        </p:xfrm>
        <a:graphic>
          <a:graphicData uri="http://schemas.openxmlformats.org/drawingml/2006/table">
            <a:tbl>
              <a:tblPr/>
              <a:tblGrid>
                <a:gridCol w="90898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68086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99536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116171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995362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239522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선정년도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사업명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총사업비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2022</a:t>
                      </a: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예산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사업기간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39522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계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건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16,473</a:t>
                      </a:r>
                      <a:endParaRPr 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1,762</a:t>
                      </a:r>
                      <a:endParaRPr 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39522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2017</a:t>
                      </a:r>
                      <a:endParaRPr 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용주골 창조문화밸리 프로젝트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10,400</a:t>
                      </a:r>
                      <a:endParaRPr 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-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2017~2022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39522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2020</a:t>
                      </a:r>
                      <a:endParaRPr 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이등병 마을 편지길 조성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4,073</a:t>
                      </a:r>
                      <a:endParaRPr 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934</a:t>
                      </a:r>
                      <a:endParaRPr 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2020-2022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39522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2020</a:t>
                      </a:r>
                      <a:endParaRPr 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파주 밤고지 평화생태마을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특성화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500</a:t>
                      </a:r>
                      <a:endParaRPr 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</a:t>
                      </a:r>
                      <a:endParaRPr 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2020-2022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39522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2021</a:t>
                      </a:r>
                      <a:endParaRPr 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눈 내리는 초리골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500</a:t>
                      </a:r>
                      <a:endParaRPr 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225</a:t>
                      </a:r>
                      <a:endParaRPr 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2021-2023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39522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2022</a:t>
                      </a:r>
                      <a:endParaRPr 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파주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리 행복마을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500</a:t>
                      </a:r>
                      <a:endParaRPr 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90</a:t>
                      </a:r>
                      <a:endParaRPr 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2022-2024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39522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2022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봉일천 원도심 근대문화 조성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500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500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L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2022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0172124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06142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       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35435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lvl="0" fontAlgn="base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◈ 천혜의 자연환경인 </a:t>
            </a:r>
            <a:r>
              <a:rPr lang="ko-KR" altLang="en-US" b="1" dirty="0" err="1">
                <a:solidFill>
                  <a:prstClr val="black"/>
                </a:solidFill>
                <a:latin typeface="맑은 고딕" pitchFamily="50" charset="-127"/>
              </a:rPr>
              <a:t>애룡호수를</a:t>
            </a: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 관광 자원화하여 </a:t>
            </a:r>
            <a:r>
              <a:rPr lang="ko-KR" altLang="en-US" b="1" dirty="0" err="1">
                <a:solidFill>
                  <a:prstClr val="black"/>
                </a:solidFill>
                <a:latin typeface="맑은 고딕" pitchFamily="50" charset="-127"/>
              </a:rPr>
              <a:t>법원읍</a:t>
            </a:r>
            <a:r>
              <a:rPr lang="en-US" altLang="ko-KR" b="1" dirty="0">
                <a:solidFill>
                  <a:prstClr val="black"/>
                </a:solidFill>
                <a:latin typeface="맑은 고딕" pitchFamily="50" charset="-127"/>
              </a:rPr>
              <a:t>, </a:t>
            </a:r>
            <a:r>
              <a:rPr lang="ko-KR" altLang="en-US" b="1" dirty="0" err="1">
                <a:solidFill>
                  <a:prstClr val="black"/>
                </a:solidFill>
                <a:latin typeface="맑은 고딕" pitchFamily="50" charset="-127"/>
              </a:rPr>
              <a:t>파주읍</a:t>
            </a:r>
            <a:r>
              <a:rPr lang="en-US" altLang="ko-KR" b="1" dirty="0">
                <a:solidFill>
                  <a:prstClr val="black"/>
                </a:solidFill>
                <a:latin typeface="맑은 고딕" pitchFamily="50" charset="-127"/>
              </a:rPr>
              <a:t>, </a:t>
            </a:r>
          </a:p>
          <a:p>
            <a:pPr lvl="0" fontAlgn="base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b="1" dirty="0">
                <a:solidFill>
                  <a:prstClr val="black"/>
                </a:solidFill>
                <a:latin typeface="맑은 고딕" pitchFamily="50" charset="-127"/>
              </a:rPr>
              <a:t>    </a:t>
            </a:r>
            <a:r>
              <a:rPr lang="ko-KR" altLang="en-US" b="1" dirty="0" err="1">
                <a:solidFill>
                  <a:prstClr val="black"/>
                </a:solidFill>
                <a:latin typeface="맑은 고딕" pitchFamily="50" charset="-127"/>
              </a:rPr>
              <a:t>광탄면</a:t>
            </a: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 관광자원을 연결하고 허준 한방 클러스터 구축사업과 </a:t>
            </a:r>
            <a:endParaRPr lang="en-US" altLang="ko-KR" b="1" dirty="0">
              <a:solidFill>
                <a:prstClr val="black"/>
              </a:solidFill>
              <a:latin typeface="맑은 고딕" pitchFamily="50" charset="-127"/>
            </a:endParaRPr>
          </a:p>
          <a:p>
            <a:pPr lvl="0" fontAlgn="base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b="1" dirty="0">
                <a:solidFill>
                  <a:prstClr val="black"/>
                </a:solidFill>
                <a:latin typeface="맑은 고딕" pitchFamily="50" charset="-127"/>
              </a:rPr>
              <a:t>    </a:t>
            </a: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연계 추진  </a:t>
            </a:r>
            <a:endParaRPr lang="en-US" altLang="ko-KR" b="1" dirty="0">
              <a:solidFill>
                <a:prstClr val="black"/>
              </a:solidFill>
              <a:latin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sz="2400" spc="-1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9. </a:t>
            </a:r>
            <a:r>
              <a:rPr lang="ko-KR" altLang="en-US" sz="2400" spc="-15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애룡호수</a:t>
            </a:r>
            <a:r>
              <a:rPr lang="ko-KR" altLang="en-US" sz="2400" spc="-1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400" spc="-15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힐링명소</a:t>
            </a:r>
            <a:r>
              <a:rPr lang="ko-KR" altLang="en-US" sz="2400" spc="-1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조성사업</a:t>
            </a:r>
            <a:endParaRPr lang="en-US" altLang="ko-KR" sz="2400" spc="-15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목 표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주 요</a:t>
            </a:r>
            <a:endParaRPr kumimoji="0" lang="en-US" altLang="ko-KR" sz="2000" b="0" i="0" u="none" strike="noStrike" kern="1200" cap="none" spc="-15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계 획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도시재생과</a:t>
            </a: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2" name="Text Box 3"/>
          <p:cNvSpPr txBox="1">
            <a:spLocks noChangeArrowheads="1"/>
          </p:cNvSpPr>
          <p:nvPr/>
        </p:nvSpPr>
        <p:spPr bwMode="auto">
          <a:xfrm>
            <a:off x="1450987" y="2237729"/>
            <a:ext cx="7272809" cy="4014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사 업  명 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</a:t>
            </a:r>
            <a:r>
              <a:rPr kumimoji="0" lang="ko-KR" altLang="en-US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애룡호수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힐링명소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조성</a:t>
            </a:r>
            <a:endParaRPr kumimoji="0" lang="en-US" altLang="ko-KR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위      치 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</a:t>
            </a:r>
            <a:r>
              <a:rPr kumimoji="0" lang="ko-KR" altLang="en-US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법원읍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삼방리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일원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ko-KR" altLang="en-US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애룡호수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사 업  비 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55</a:t>
            </a:r>
            <a:r>
              <a:rPr kumimoji="0" lang="ko-KR" altLang="en-US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억원</a:t>
            </a:r>
            <a:endParaRPr kumimoji="0" lang="en-US" altLang="ko-KR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주요내용 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</a:t>
            </a:r>
            <a:r>
              <a:rPr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힐링명상길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조성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기본 및 실시설계 용역</a:t>
            </a:r>
            <a:endParaRPr kumimoji="0" lang="en-US" altLang="ko-KR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추진계획</a:t>
            </a:r>
            <a:endParaRPr kumimoji="0" lang="en-US" altLang="ko-KR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endParaRPr kumimoji="0" lang="en-US" altLang="ko-KR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endParaRPr kumimoji="0" lang="en-US" altLang="ko-KR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- ‘23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년 특수상황지역개발 공모사업 신청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 (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사업비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50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억원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</a:p>
        </p:txBody>
      </p:sp>
      <p:pic>
        <p:nvPicPr>
          <p:cNvPr id="34" name="그림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8981" y="4025208"/>
            <a:ext cx="3547634" cy="2064816"/>
          </a:xfrm>
          <a:prstGeom prst="rect">
            <a:avLst/>
          </a:prstGeom>
        </p:spPr>
      </p:pic>
      <p:graphicFrame>
        <p:nvGraphicFramePr>
          <p:cNvPr id="35" name="표 34"/>
          <p:cNvGraphicFramePr>
            <a:graphicFrameLocks noGrp="1"/>
          </p:cNvGraphicFramePr>
          <p:nvPr>
            <p:extLst/>
          </p:nvPr>
        </p:nvGraphicFramePr>
        <p:xfrm>
          <a:off x="1500218" y="4407402"/>
          <a:ext cx="3914394" cy="725424"/>
        </p:xfrm>
        <a:graphic>
          <a:graphicData uri="http://schemas.openxmlformats.org/drawingml/2006/table">
            <a:tbl>
              <a:tblPr/>
              <a:tblGrid>
                <a:gridCol w="86512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270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89014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39573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89786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00228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894461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</a:tblGrid>
              <a:tr h="35737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중간보고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⇒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도시관리계획결정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⇒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최종보고회 및 용역 준공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⇒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err="1" smtClean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사업선정시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 공사 착공 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9570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휴먼명조"/>
                        </a:rPr>
                        <a:t>2022. </a:t>
                      </a:r>
                      <a:r>
                        <a:rPr 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휴먼명조"/>
                        </a:rPr>
                        <a:t>8.</a:t>
                      </a:r>
                      <a:endParaRPr 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휴먼명조"/>
                        </a:rPr>
                        <a:t>2022. 10.</a:t>
                      </a:r>
                      <a:endParaRPr lang="en-US" altLang="ko-KR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휴먼명조"/>
                        </a:rPr>
                        <a:t>2023. 3.</a:t>
                      </a:r>
                      <a:endParaRPr 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휴먼명조"/>
                        </a:rPr>
                        <a:t>2023. 3. ~</a:t>
                      </a:r>
                      <a:endParaRPr 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62585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       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35435"/>
            <a:ext cx="7488832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◈ </a:t>
            </a: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미군부대가 </a:t>
            </a:r>
            <a:r>
              <a:rPr lang="ko-KR" altLang="en-US" b="1" dirty="0" smtClean="0">
                <a:solidFill>
                  <a:prstClr val="black"/>
                </a:solidFill>
                <a:latin typeface="맑은 고딕" pitchFamily="50" charset="-127"/>
              </a:rPr>
              <a:t>이전하며 </a:t>
            </a: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경기 침체와 </a:t>
            </a:r>
            <a:r>
              <a:rPr lang="ko-KR" altLang="en-US" b="1" dirty="0" err="1">
                <a:solidFill>
                  <a:prstClr val="black"/>
                </a:solidFill>
                <a:latin typeface="맑은 고딕" pitchFamily="50" charset="-127"/>
              </a:rPr>
              <a:t>정주환경이</a:t>
            </a: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 열악한 신산</a:t>
            </a:r>
            <a:r>
              <a:rPr lang="en-US" altLang="ko-KR" b="1" dirty="0">
                <a:solidFill>
                  <a:prstClr val="black"/>
                </a:solidFill>
                <a:latin typeface="맑은 고딕" pitchFamily="50" charset="-127"/>
              </a:rPr>
              <a:t>2</a:t>
            </a: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리 </a:t>
            </a:r>
            <a:r>
              <a:rPr lang="ko-KR" altLang="en-US" b="1" dirty="0" smtClean="0">
                <a:solidFill>
                  <a:prstClr val="black"/>
                </a:solidFill>
                <a:latin typeface="맑은 고딕" pitchFamily="50" charset="-127"/>
              </a:rPr>
              <a:t>일원에 </a:t>
            </a:r>
            <a:endParaRPr lang="en-US" altLang="ko-KR" b="1" dirty="0" smtClean="0">
              <a:solidFill>
                <a:prstClr val="black"/>
              </a:solidFill>
              <a:latin typeface="맑은 고딕" pitchFamily="50" charset="-127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b="1" dirty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en-US" altLang="ko-KR" b="1" dirty="0" smtClean="0">
                <a:solidFill>
                  <a:prstClr val="black"/>
                </a:solidFill>
                <a:latin typeface="맑은 고딕" pitchFamily="50" charset="-127"/>
              </a:rPr>
              <a:t>  ＂</a:t>
            </a:r>
            <a:r>
              <a:rPr lang="ko-KR" altLang="en-US" b="1" dirty="0" smtClean="0">
                <a:solidFill>
                  <a:prstClr val="black"/>
                </a:solidFill>
                <a:latin typeface="맑은 고딕" pitchFamily="50" charset="-127"/>
              </a:rPr>
              <a:t>이등병의 편지</a:t>
            </a:r>
            <a:r>
              <a:rPr lang="en-US" altLang="ko-KR" b="1" dirty="0">
                <a:solidFill>
                  <a:prstClr val="black"/>
                </a:solidFill>
                <a:latin typeface="맑은 고딕" pitchFamily="50" charset="-127"/>
              </a:rPr>
              <a:t> ”</a:t>
            </a:r>
            <a:r>
              <a:rPr lang="ko-KR" altLang="en-US" b="1" dirty="0" smtClean="0">
                <a:solidFill>
                  <a:prstClr val="black"/>
                </a:solidFill>
                <a:latin typeface="맑은 고딕" pitchFamily="50" charset="-127"/>
              </a:rPr>
              <a:t> 노래</a:t>
            </a: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를</a:t>
            </a:r>
            <a:r>
              <a:rPr lang="ko-KR" altLang="en-US" b="1" dirty="0" smtClean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테마로 마을 정체성 강화 및 지역발전 </a:t>
            </a:r>
            <a:r>
              <a:rPr lang="ko-KR" altLang="en-US" b="1" dirty="0" smtClean="0">
                <a:solidFill>
                  <a:prstClr val="black"/>
                </a:solidFill>
                <a:latin typeface="맑은 고딕" pitchFamily="50" charset="-127"/>
              </a:rPr>
              <a:t>도모</a:t>
            </a:r>
            <a:endParaRPr lang="en-US" altLang="ko-KR" b="1" dirty="0">
              <a:solidFill>
                <a:prstClr val="black"/>
              </a:solidFill>
              <a:latin typeface="맑은 고딕" pitchFamily="50" charset="-127"/>
            </a:endParaRPr>
          </a:p>
          <a:p>
            <a:pPr marL="0" marR="0" lvl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sz="2400" spc="-1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10. </a:t>
            </a:r>
            <a:r>
              <a:rPr lang="ko-KR" altLang="en-US" sz="2400" spc="-1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이등병 마을 편지길 조성사업</a:t>
            </a:r>
            <a:endParaRPr lang="en-US" altLang="ko-KR" sz="2400" spc="-15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목 표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주 요</a:t>
            </a:r>
            <a:endParaRPr kumimoji="0" lang="en-US" altLang="ko-KR" sz="2000" b="0" i="0" u="none" strike="noStrike" kern="1200" cap="none" spc="-15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계 획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도시재생과</a:t>
            </a: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2" name="Text Box 3"/>
          <p:cNvSpPr txBox="1">
            <a:spLocks noChangeArrowheads="1"/>
          </p:cNvSpPr>
          <p:nvPr/>
        </p:nvSpPr>
        <p:spPr bwMode="auto">
          <a:xfrm>
            <a:off x="1450987" y="2237729"/>
            <a:ext cx="7272809" cy="4014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사 업  명 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이등병 마을 편지길 조성</a:t>
            </a:r>
            <a:endParaRPr kumimoji="0" lang="en-US" altLang="ko-KR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위      치 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</a:t>
            </a:r>
            <a:r>
              <a:rPr kumimoji="0" lang="ko-KR" altLang="en-US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광탄면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신산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2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리 일원</a:t>
            </a:r>
            <a:endParaRPr kumimoji="0" lang="en-US" altLang="ko-KR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사업기간 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2020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~ 2022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(3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사 업  비 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</a:t>
            </a:r>
            <a:r>
              <a:rPr lang="en-US" altLang="ko-KR" sz="1600" noProof="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,073</a:t>
            </a:r>
            <a:r>
              <a:rPr kumimoji="0" lang="ko-KR" altLang="en-US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백만원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국 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2,058,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시 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2,015)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endParaRPr kumimoji="0" lang="en-US" altLang="ko-KR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주요내용 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마을환경정비공사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이등병 마을 주민커뮤니티센터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</a:p>
          <a:p>
            <a:pPr marL="0" marR="0" lvl="0" indent="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                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이등병 마을 스토리하우스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주민역량강화교육 등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</a:t>
            </a: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추진현황</a:t>
            </a:r>
            <a:endParaRPr kumimoji="0" lang="en-US" altLang="ko-KR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endParaRPr kumimoji="0" lang="en-US" altLang="ko-KR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endParaRPr kumimoji="0" lang="en-US" altLang="ko-KR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pic>
        <p:nvPicPr>
          <p:cNvPr id="34" name="그림 3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32224" y="5032508"/>
            <a:ext cx="1866506" cy="1368000"/>
          </a:xfrm>
          <a:prstGeom prst="rect">
            <a:avLst/>
          </a:prstGeom>
        </p:spPr>
      </p:pic>
      <p:pic>
        <p:nvPicPr>
          <p:cNvPr id="35" name="그림 3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77953" y="5028830"/>
            <a:ext cx="1854271" cy="1368000"/>
          </a:xfrm>
          <a:prstGeom prst="rect">
            <a:avLst/>
          </a:prstGeom>
        </p:spPr>
      </p:pic>
      <p:pic>
        <p:nvPicPr>
          <p:cNvPr id="36" name="그림 3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987" y="5022208"/>
            <a:ext cx="1842213" cy="1368000"/>
          </a:xfrm>
          <a:prstGeom prst="rect">
            <a:avLst/>
          </a:prstGeom>
        </p:spPr>
      </p:pic>
      <p:pic>
        <p:nvPicPr>
          <p:cNvPr id="37" name="_x887387864" descr="EMB000048b011c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65" r="12957"/>
          <a:stretch/>
        </p:blipFill>
        <p:spPr bwMode="auto">
          <a:xfrm>
            <a:off x="3305258" y="5028830"/>
            <a:ext cx="1872209" cy="1361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1329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       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35435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◈ </a:t>
            </a:r>
            <a:r>
              <a:rPr kumimoji="1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행복마을관리소 확대 운영으로 주거취약지역 공공서비스 확대</a:t>
            </a:r>
            <a:endParaRPr kumimoji="1" lang="en-US" altLang="ko-KR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맑은 고딕" panose="020B0503020000020004" pitchFamily="50" charset="-127"/>
                <a:cs typeface="+mn-cs"/>
              </a:rPr>
              <a:t>◈ </a:t>
            </a: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맑은 고딕" panose="020B0503020000020004" pitchFamily="50" charset="-127"/>
                <a:cs typeface="+mn-cs"/>
              </a:rPr>
              <a:t>실업대책의 일환으로 저소득층의 공공일자리 창출에 기여</a:t>
            </a:r>
            <a:endParaRPr kumimoji="1" lang="ko-KR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-15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11. </a:t>
            </a:r>
            <a:r>
              <a:rPr kumimoji="0" lang="ko-KR" altLang="en-US" sz="2400" b="0" i="0" u="none" strike="noStrike" kern="1200" cap="none" spc="-15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파주형</a:t>
            </a:r>
            <a:r>
              <a:rPr kumimoji="0" lang="ko-KR" altLang="en-US" sz="2400" b="0" i="0" u="none" strike="noStrike" kern="1200" cap="none" spc="-15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 행복마을관리소 </a:t>
            </a:r>
            <a:r>
              <a:rPr kumimoji="0" lang="ko-KR" altLang="en-US" sz="2400" b="0" i="0" u="none" strike="noStrike" kern="1200" cap="none" spc="-15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확대운영</a:t>
            </a:r>
            <a:endParaRPr kumimoji="0" lang="en-US" altLang="ko-KR" sz="2400" b="0" i="0" u="none" strike="noStrike" kern="1200" cap="none" spc="-15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목 표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주 요</a:t>
            </a:r>
            <a:endParaRPr kumimoji="0" lang="en-US" altLang="ko-KR" sz="2000" b="0" i="0" u="none" strike="noStrike" kern="1200" cap="none" spc="-15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계 획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도시재생과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2" name="Text Box 3"/>
          <p:cNvSpPr txBox="1">
            <a:spLocks noChangeArrowheads="1"/>
          </p:cNvSpPr>
          <p:nvPr/>
        </p:nvSpPr>
        <p:spPr bwMode="auto">
          <a:xfrm>
            <a:off x="1475655" y="2276872"/>
            <a:ext cx="7057157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현재 운영지역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(11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개소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  <a:endParaRPr kumimoji="0" lang="en-US" altLang="ko-KR" sz="1600" b="1" i="0" u="none" strike="noStrike" kern="1200" cap="none" spc="0" normalizeH="0" baseline="3000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graphicFrame>
        <p:nvGraphicFramePr>
          <p:cNvPr id="34" name="표 33"/>
          <p:cNvGraphicFramePr>
            <a:graphicFrameLocks noGrp="1"/>
          </p:cNvGraphicFramePr>
          <p:nvPr>
            <p:extLst/>
          </p:nvPr>
        </p:nvGraphicFramePr>
        <p:xfrm>
          <a:off x="1619672" y="2708917"/>
          <a:ext cx="5400600" cy="3337472"/>
        </p:xfrm>
        <a:graphic>
          <a:graphicData uri="http://schemas.openxmlformats.org/drawingml/2006/table">
            <a:tbl>
              <a:tblPr/>
              <a:tblGrid>
                <a:gridCol w="94246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72182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15212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72712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857048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26480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위치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D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관리소 위치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D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선정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D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인원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D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5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개소일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DE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47690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합 계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60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44800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6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문산읍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8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선유</a:t>
                      </a:r>
                      <a:r>
                        <a:rPr lang="en-US" altLang="ko-KR" sz="1100" b="1" kern="0" spc="-8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r>
                        <a:rPr lang="ko-KR" altLang="en-US" sz="1100" b="1" kern="0" spc="-8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리 마을회관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2019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년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472440" marR="0" indent="-47244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96000" algn="r"/>
                        </a:tabLs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8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2019.11. 1.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44800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6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파주읍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8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파주</a:t>
                      </a:r>
                      <a:r>
                        <a:rPr lang="en-US" altLang="ko-KR" sz="1100" b="1" kern="0" spc="-8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1100" b="1" kern="0" spc="-8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리 마을회관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9">
                  <a:txBody>
                    <a:bodyPr/>
                    <a:lstStyle/>
                    <a:p>
                      <a:pPr marL="0" marR="0" indent="0" algn="ctr" fontAlgn="ctr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2021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년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472440" marR="0" indent="-47244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96000" algn="r"/>
                        </a:tabLs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8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2021. 1.18.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44800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6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운정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동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472440" marR="0" indent="-47244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96000" algn="r"/>
                        </a:tabLs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운정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동 출장민원실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ctr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472440" marR="0" indent="-47244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96000" algn="r"/>
                        </a:tabLs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8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2021. 5. 3.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44800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6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금촌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동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472440" marR="0" indent="-47244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96000" algn="r"/>
                        </a:tabLst>
                      </a:pPr>
                      <a:r>
                        <a:rPr lang="ko-KR" altLang="en-US" sz="11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금촌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동 행정복지센터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72440" marR="0" indent="-47244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96000" algn="r"/>
                        </a:tabLs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8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2021. 5. 3.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44800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6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조리읍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8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뇌조</a:t>
                      </a:r>
                      <a:r>
                        <a:rPr lang="en-US" altLang="ko-KR" sz="1100" b="1" kern="0" spc="-8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100" b="1" kern="0" spc="-8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리 마을회관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ctr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472440" marR="0" indent="-47244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96000" algn="r"/>
                        </a:tabLs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8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2021. 9. 1.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44800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6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탄현면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8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탄현면</a:t>
                      </a:r>
                      <a:r>
                        <a:rPr lang="ko-KR" altLang="en-US" sz="1100" b="1" kern="0" spc="-8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문화복지센터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72440" marR="0" indent="-47244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96000" algn="r"/>
                        </a:tabLs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8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2021. 9. 1.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244800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6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적성면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8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적성면</a:t>
                      </a:r>
                      <a:r>
                        <a:rPr lang="ko-KR" altLang="en-US" sz="1100" b="1" kern="0" spc="-8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문화센터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72440" marR="0" indent="-47244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96000" algn="r"/>
                        </a:tabLs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8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2021.10. 1.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244800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6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파평면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472440" marR="0" indent="-47244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96000" algn="r"/>
                        </a:tabLst>
                      </a:pPr>
                      <a:r>
                        <a:rPr lang="ko-KR" altLang="en-US" sz="11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파평면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행정복지센터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ctr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472440" marR="0" indent="-47244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96000" algn="r"/>
                        </a:tabLs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8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2021. 9. 1.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244800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6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교하동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472440" marR="0" indent="-47244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96000" algn="r"/>
                        </a:tabLst>
                      </a:pPr>
                      <a:r>
                        <a:rPr lang="ko-KR" altLang="en-US" sz="11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교하동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행정복지센터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ctr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472440" marR="0" indent="-47244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96000" algn="r"/>
                        </a:tabLs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8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2021. 9.13.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244800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6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금촌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동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472440" marR="0" indent="-47244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96000" algn="r"/>
                        </a:tabLst>
                      </a:pPr>
                      <a:r>
                        <a:rPr lang="ko-KR" altLang="en-US" sz="11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금촌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동 행정복지센터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ctr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472440" marR="0" indent="-47244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96000" algn="r"/>
                        </a:tabLs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8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2021. 9.13.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244800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6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광탄면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472440" marR="0" indent="-47244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96000" algn="r"/>
                        </a:tabLst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신산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리 마을회관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2022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년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472440" marR="0" indent="-47244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96000" algn="r"/>
                        </a:tabLst>
                      </a:pPr>
                      <a:r>
                        <a:rPr 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2022.</a:t>
                      </a:r>
                      <a:r>
                        <a:rPr lang="en-US" sz="11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3.2.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2505016345"/>
                  </a:ext>
                </a:extLst>
              </a:tr>
            </a:tbl>
          </a:graphicData>
        </a:graphic>
      </p:graphicFrame>
      <p:pic>
        <p:nvPicPr>
          <p:cNvPr id="35" name="_x881333944" descr="EMB00003588019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862" y="2708919"/>
            <a:ext cx="1798638" cy="1281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_x414619352" descr="EMB00004c2801d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4149080"/>
            <a:ext cx="1778204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_x473760544" descr="EMB0000354801eb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2299" y="5460135"/>
            <a:ext cx="1792201" cy="11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직사각형 37"/>
          <p:cNvSpPr/>
          <p:nvPr/>
        </p:nvSpPr>
        <p:spPr>
          <a:xfrm>
            <a:off x="1561323" y="6093296"/>
            <a:ext cx="46378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-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미운영지역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법원읍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월롱면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장단면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운정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1∙2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동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금촌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2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동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(6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개소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  <a:endParaRPr kumimoji="1" lang="ko-KR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1019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       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35435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◈ </a:t>
            </a: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지역별 차별화된 특화사업 추진을 통해 경쟁력 있고</a:t>
            </a:r>
            <a:r>
              <a:rPr lang="en-US" altLang="ko-KR" b="1" dirty="0">
                <a:solidFill>
                  <a:prstClr val="black"/>
                </a:solidFill>
                <a:latin typeface="맑은 고딕" pitchFamily="50" charset="-127"/>
              </a:rPr>
              <a:t>, </a:t>
            </a: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b="1" dirty="0">
                <a:solidFill>
                  <a:prstClr val="black"/>
                </a:solidFill>
                <a:latin typeface="맑은 고딕" pitchFamily="50" charset="-127"/>
              </a:rPr>
              <a:t>    </a:t>
            </a: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지속 </a:t>
            </a:r>
            <a:r>
              <a:rPr lang="ko-KR" altLang="en-US" b="1" dirty="0" err="1">
                <a:solidFill>
                  <a:prstClr val="black"/>
                </a:solidFill>
                <a:latin typeface="맑은 고딕" pitchFamily="50" charset="-127"/>
              </a:rPr>
              <a:t>발전가능한</a:t>
            </a: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 전통시장으로 육성하여 지역상권 활성화</a:t>
            </a:r>
            <a:endParaRPr lang="en-US" altLang="ko-KR" b="1" dirty="0">
              <a:solidFill>
                <a:prstClr val="black"/>
              </a:solidFill>
              <a:latin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sz="2400" spc="-1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12. </a:t>
            </a:r>
            <a:r>
              <a:rPr lang="ko-KR" altLang="en-US" sz="2400" spc="-15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공모맞춤형</a:t>
            </a:r>
            <a:r>
              <a:rPr lang="ko-KR" altLang="en-US" sz="2400" spc="-1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400" spc="-15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특성화시장</a:t>
            </a:r>
            <a:r>
              <a:rPr lang="ko-KR" altLang="en-US" sz="2400" spc="-1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육성</a:t>
            </a:r>
            <a:endParaRPr lang="en-US" altLang="ko-KR" sz="2400" spc="-15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목 표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주 요</a:t>
            </a:r>
            <a:endParaRPr kumimoji="0" lang="en-US" altLang="ko-KR" sz="2000" b="0" i="0" u="none" strike="noStrike" kern="1200" cap="none" spc="-15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계 획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도시재생과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2" name="Text Box 3"/>
          <p:cNvSpPr txBox="1">
            <a:spLocks noChangeArrowheads="1"/>
          </p:cNvSpPr>
          <p:nvPr/>
        </p:nvSpPr>
        <p:spPr bwMode="auto">
          <a:xfrm>
            <a:off x="1475656" y="2542075"/>
            <a:ext cx="3473574" cy="3911113"/>
          </a:xfrm>
          <a:prstGeom prst="rect">
            <a:avLst/>
          </a:prstGeom>
          <a:noFill/>
          <a:ln w="9525">
            <a:solidFill>
              <a:schemeClr val="accent3">
                <a:lumMod val="50000"/>
                <a:alpha val="74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금촌통일상권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상권진흥사업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- 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기   간 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2020. 6. ~ 2024. 5.</a:t>
            </a: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- 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사업비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: 4,000</a:t>
            </a:r>
            <a:r>
              <a:rPr kumimoji="0" lang="ko-KR" altLang="en-US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백만원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도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2,000  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시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2,000)</a:t>
            </a: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- 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내   용</a:t>
            </a:r>
            <a:endParaRPr kumimoji="0" lang="en-US" altLang="ko-KR" sz="1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34" name="Text Box 3"/>
          <p:cNvSpPr txBox="1">
            <a:spLocks noChangeArrowheads="1"/>
          </p:cNvSpPr>
          <p:nvPr/>
        </p:nvSpPr>
        <p:spPr bwMode="auto">
          <a:xfrm>
            <a:off x="5076056" y="2542075"/>
            <a:ext cx="4032448" cy="3911113"/>
          </a:xfrm>
          <a:prstGeom prst="rect">
            <a:avLst/>
          </a:prstGeom>
          <a:noFill/>
          <a:ln w="9525">
            <a:solidFill>
              <a:schemeClr val="accent3">
                <a:lumMod val="50000"/>
                <a:alpha val="74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광탄시장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문화관광형시장 육성사업</a:t>
            </a:r>
            <a:endParaRPr kumimoji="0" lang="en-US" altLang="ko-KR" sz="1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- 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기   간 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2022. 1. ~ 2023. 12.</a:t>
            </a: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- 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사업비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: 1,000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백만원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국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500  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시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500)</a:t>
            </a: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- </a:t>
            </a:r>
            <a:r>
              <a:rPr kumimoji="0" lang="ko-KR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내   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용</a:t>
            </a:r>
            <a:endParaRPr kumimoji="0" lang="en-US" altLang="ko-KR" sz="1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 </a:t>
            </a:r>
            <a:endParaRPr kumimoji="0" lang="en-US" altLang="ko-KR" sz="1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graphicFrame>
        <p:nvGraphicFramePr>
          <p:cNvPr id="35" name="표 34"/>
          <p:cNvGraphicFramePr>
            <a:graphicFrameLocks noGrp="1"/>
          </p:cNvGraphicFramePr>
          <p:nvPr>
            <p:extLst/>
          </p:nvPr>
        </p:nvGraphicFramePr>
        <p:xfrm>
          <a:off x="5199461" y="3989664"/>
          <a:ext cx="3765027" cy="21271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55009">
                  <a:extLst>
                    <a:ext uri="{9D8B030D-6E8A-4147-A177-3AD203B41FA5}">
                      <a16:colId xmlns="" xmlns:a16="http://schemas.microsoft.com/office/drawing/2014/main" val="2665370316"/>
                    </a:ext>
                  </a:extLst>
                </a:gridCol>
                <a:gridCol w="1255009">
                  <a:extLst>
                    <a:ext uri="{9D8B030D-6E8A-4147-A177-3AD203B41FA5}">
                      <a16:colId xmlns="" xmlns:a16="http://schemas.microsoft.com/office/drawing/2014/main" val="2794629596"/>
                    </a:ext>
                  </a:extLst>
                </a:gridCol>
                <a:gridCol w="1255009">
                  <a:extLst>
                    <a:ext uri="{9D8B030D-6E8A-4147-A177-3AD203B41FA5}">
                      <a16:colId xmlns="" xmlns:a16="http://schemas.microsoft.com/office/drawing/2014/main" val="2856757056"/>
                    </a:ext>
                  </a:extLst>
                </a:gridCol>
              </a:tblGrid>
              <a:tr h="3213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온라인</a:t>
                      </a:r>
                      <a:r>
                        <a:rPr lang="en-US" altLang="ko-KR" sz="1100" dirty="0" smtClean="0"/>
                        <a:t>, </a:t>
                      </a:r>
                      <a:r>
                        <a:rPr lang="ko-KR" altLang="en-US" sz="1100" dirty="0" smtClean="0"/>
                        <a:t>판촉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드라이브 스루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상인교육</a:t>
                      </a:r>
                      <a:r>
                        <a:rPr lang="en-US" altLang="ko-KR" sz="1100" dirty="0" smtClean="0"/>
                        <a:t>, </a:t>
                      </a:r>
                      <a:r>
                        <a:rPr lang="ko-KR" altLang="en-US" sz="1100" dirty="0" smtClean="0"/>
                        <a:t>활성화</a:t>
                      </a:r>
                      <a:endParaRPr lang="ko-KR" altLang="en-US" sz="11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050771348"/>
                  </a:ext>
                </a:extLst>
              </a:tr>
              <a:tr h="1805792"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40000"/>
                        </a:lnSpc>
                      </a:pPr>
                      <a:r>
                        <a:rPr kumimoji="0" lang="ko-KR" altLang="en-US" sz="1200" spc="-150" dirty="0" smtClean="0">
                          <a:latin typeface="맑은 고딕" pitchFamily="50" charset="-127"/>
                          <a:ea typeface="+mn-ea"/>
                        </a:rPr>
                        <a:t> → </a:t>
                      </a:r>
                      <a:r>
                        <a:rPr kumimoji="0" lang="ko-KR" altLang="en-US" sz="1200" spc="-150" dirty="0" err="1" smtClean="0">
                          <a:latin typeface="맑은 고딕" pitchFamily="50" charset="-127"/>
                          <a:ea typeface="+mn-ea"/>
                        </a:rPr>
                        <a:t>라이브커머스</a:t>
                      </a:r>
                      <a:endParaRPr kumimoji="0" lang="en-US" altLang="ko-KR" sz="1200" spc="-150" dirty="0" smtClean="0">
                        <a:latin typeface="맑은 고딕" pitchFamily="50" charset="-127"/>
                        <a:ea typeface="+mn-ea"/>
                      </a:endParaRPr>
                    </a:p>
                    <a:p>
                      <a:pPr marL="285750" indent="-285750">
                        <a:lnSpc>
                          <a:spcPct val="140000"/>
                        </a:lnSpc>
                      </a:pPr>
                      <a:r>
                        <a:rPr kumimoji="0" lang="en-US" altLang="ko-KR" sz="1200" spc="-150" dirty="0" smtClean="0">
                          <a:latin typeface="맑은 고딕" pitchFamily="50" charset="-127"/>
                          <a:ea typeface="+mn-ea"/>
                        </a:rPr>
                        <a:t> </a:t>
                      </a:r>
                      <a:r>
                        <a:rPr kumimoji="0" lang="ko-KR" altLang="en-US" sz="1200" spc="-150" dirty="0" smtClean="0">
                          <a:latin typeface="맑은 고딕" pitchFamily="50" charset="-127"/>
                          <a:ea typeface="+mn-ea"/>
                        </a:rPr>
                        <a:t>→ 광고방송제작</a:t>
                      </a:r>
                      <a:endParaRPr kumimoji="0" lang="en-US" altLang="ko-KR" sz="1200" spc="-150" dirty="0" smtClean="0">
                        <a:latin typeface="맑은 고딕" pitchFamily="50" charset="-127"/>
                        <a:ea typeface="+mn-ea"/>
                      </a:endParaRPr>
                    </a:p>
                    <a:p>
                      <a:pPr marL="285750" indent="-285750">
                        <a:lnSpc>
                          <a:spcPct val="140000"/>
                        </a:lnSpc>
                      </a:pPr>
                      <a:r>
                        <a:rPr kumimoji="0" lang="en-US" altLang="ko-KR" sz="1200" spc="-150" dirty="0" smtClean="0">
                          <a:latin typeface="맑은 고딕" pitchFamily="50" charset="-127"/>
                          <a:ea typeface="+mn-ea"/>
                        </a:rPr>
                        <a:t> </a:t>
                      </a:r>
                      <a:r>
                        <a:rPr kumimoji="0" lang="ko-KR" altLang="en-US" sz="1200" spc="-150" dirty="0" smtClean="0">
                          <a:latin typeface="맑은 고딕" pitchFamily="50" charset="-127"/>
                          <a:ea typeface="+mn-ea"/>
                        </a:rPr>
                        <a:t>→ 네이버온라인</a:t>
                      </a:r>
                      <a:endParaRPr kumimoji="0" lang="en-US" altLang="ko-KR" sz="1200" spc="-150" dirty="0" smtClean="0">
                        <a:latin typeface="맑은 고딕" pitchFamily="50" charset="-127"/>
                        <a:ea typeface="+mn-ea"/>
                      </a:endParaRPr>
                    </a:p>
                    <a:p>
                      <a:pPr marL="285750" indent="-285750">
                        <a:lnSpc>
                          <a:spcPct val="140000"/>
                        </a:lnSpc>
                      </a:pPr>
                      <a:r>
                        <a:rPr kumimoji="0" lang="en-US" altLang="ko-KR" sz="1200" spc="-150" dirty="0" smtClean="0">
                          <a:latin typeface="맑은 고딕" pitchFamily="50" charset="-127"/>
                          <a:ea typeface="+mn-ea"/>
                        </a:rPr>
                        <a:t>      </a:t>
                      </a:r>
                      <a:r>
                        <a:rPr kumimoji="0" lang="ko-KR" altLang="en-US" sz="1200" spc="-150" dirty="0" smtClean="0">
                          <a:latin typeface="맑은 고딕" pitchFamily="50" charset="-127"/>
                          <a:ea typeface="+mn-ea"/>
                        </a:rPr>
                        <a:t>플랫폼 교육</a:t>
                      </a:r>
                      <a:endParaRPr kumimoji="0" lang="en-US" altLang="ko-KR" sz="1200" spc="-150" dirty="0" smtClean="0">
                        <a:latin typeface="맑은 고딕" pitchFamily="50" charset="-127"/>
                        <a:ea typeface="+mn-ea"/>
                      </a:endParaRPr>
                    </a:p>
                    <a:p>
                      <a:pPr marL="285750" indent="-285750">
                        <a:lnSpc>
                          <a:spcPct val="140000"/>
                        </a:lnSpc>
                      </a:pPr>
                      <a:r>
                        <a:rPr kumimoji="0" lang="en-US" altLang="ko-KR" sz="1200" spc="-150" dirty="0" smtClean="0">
                          <a:latin typeface="맑은 고딕" pitchFamily="50" charset="-127"/>
                          <a:ea typeface="+mn-ea"/>
                        </a:rPr>
                        <a:t> </a:t>
                      </a:r>
                    </a:p>
                    <a:p>
                      <a:pPr marL="285750" indent="-285750">
                        <a:lnSpc>
                          <a:spcPct val="140000"/>
                        </a:lnSpc>
                      </a:pPr>
                      <a:r>
                        <a:rPr kumimoji="0" lang="ko-KR" altLang="en-US" sz="1200" dirty="0" smtClean="0">
                          <a:latin typeface="맑은 고딕" pitchFamily="50" charset="-127"/>
                          <a:ea typeface="+mn-ea"/>
                        </a:rPr>
                        <a:t> 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40000"/>
                        </a:lnSpc>
                      </a:pPr>
                      <a:r>
                        <a:rPr kumimoji="0" lang="ko-KR" altLang="en-US" sz="1200" spc="-150" dirty="0" smtClean="0">
                          <a:latin typeface="맑은 고딕" pitchFamily="50" charset="-127"/>
                          <a:ea typeface="+mn-ea"/>
                        </a:rPr>
                        <a:t>→ </a:t>
                      </a:r>
                      <a:r>
                        <a:rPr kumimoji="0" lang="ko-KR" altLang="en-US" sz="1200" spc="-300" dirty="0" err="1" smtClean="0">
                          <a:latin typeface="맑은 고딕" pitchFamily="50" charset="-127"/>
                          <a:ea typeface="+mn-ea"/>
                        </a:rPr>
                        <a:t>밀키트</a:t>
                      </a:r>
                      <a:r>
                        <a:rPr kumimoji="0" lang="ko-KR" altLang="en-US" sz="1200" spc="-300" dirty="0" smtClean="0">
                          <a:latin typeface="맑은 고딕" pitchFamily="50" charset="-127"/>
                          <a:ea typeface="+mn-ea"/>
                        </a:rPr>
                        <a:t> 드라이브 </a:t>
                      </a:r>
                      <a:endParaRPr kumimoji="0" lang="en-US" altLang="ko-KR" sz="1200" spc="-300" dirty="0" smtClean="0">
                        <a:latin typeface="맑은 고딕" pitchFamily="50" charset="-127"/>
                        <a:ea typeface="+mn-ea"/>
                      </a:endParaRPr>
                    </a:p>
                    <a:p>
                      <a:pPr marL="285750" indent="-285750">
                        <a:lnSpc>
                          <a:spcPct val="140000"/>
                        </a:lnSpc>
                      </a:pPr>
                      <a:r>
                        <a:rPr kumimoji="0" lang="en-US" altLang="ko-KR" sz="1200" spc="-150" dirty="0" smtClean="0">
                          <a:latin typeface="맑은 고딕" pitchFamily="50" charset="-127"/>
                          <a:ea typeface="+mn-ea"/>
                        </a:rPr>
                        <a:t>     </a:t>
                      </a:r>
                      <a:r>
                        <a:rPr kumimoji="0" lang="ko-KR" altLang="en-US" sz="1200" spc="-150" dirty="0" smtClean="0">
                          <a:latin typeface="맑은 고딕" pitchFamily="50" charset="-127"/>
                          <a:ea typeface="+mn-ea"/>
                        </a:rPr>
                        <a:t>스루 운영</a:t>
                      </a:r>
                      <a:endParaRPr kumimoji="0" lang="en-US" altLang="ko-KR" sz="1200" spc="-150" dirty="0" smtClean="0">
                        <a:latin typeface="맑은 고딕" pitchFamily="50" charset="-127"/>
                        <a:ea typeface="+mn-ea"/>
                      </a:endParaRPr>
                    </a:p>
                    <a:p>
                      <a:pPr marL="285750" indent="-285750">
                        <a:lnSpc>
                          <a:spcPct val="140000"/>
                        </a:lnSpc>
                      </a:pPr>
                      <a:r>
                        <a:rPr kumimoji="0" lang="ko-KR" altLang="en-US" sz="1200" spc="-150" dirty="0" smtClean="0">
                          <a:latin typeface="맑은 고딕" pitchFamily="50" charset="-127"/>
                          <a:ea typeface="+mn-ea"/>
                        </a:rPr>
                        <a:t>→ </a:t>
                      </a:r>
                      <a:r>
                        <a:rPr kumimoji="0" lang="ko-KR" altLang="en-US" sz="1200" spc="-300" dirty="0" err="1" smtClean="0">
                          <a:latin typeface="맑은 고딕" pitchFamily="50" charset="-127"/>
                          <a:ea typeface="+mn-ea"/>
                        </a:rPr>
                        <a:t>밀키트</a:t>
                      </a:r>
                      <a:r>
                        <a:rPr kumimoji="0" lang="ko-KR" altLang="en-US" sz="1200" spc="-300" dirty="0" smtClean="0">
                          <a:latin typeface="맑은 고딕" pitchFamily="50" charset="-127"/>
                          <a:ea typeface="+mn-ea"/>
                        </a:rPr>
                        <a:t> 협동조합</a:t>
                      </a:r>
                      <a:endParaRPr kumimoji="0" lang="en-US" altLang="ko-KR" sz="1200" spc="-300" dirty="0" smtClean="0">
                        <a:latin typeface="맑은 고딕" pitchFamily="50" charset="-127"/>
                        <a:ea typeface="+mn-ea"/>
                      </a:endParaRPr>
                    </a:p>
                    <a:p>
                      <a:pPr marL="285750" indent="-285750">
                        <a:lnSpc>
                          <a:spcPct val="140000"/>
                        </a:lnSpc>
                      </a:pPr>
                      <a:r>
                        <a:rPr kumimoji="0" lang="en-US" altLang="ko-KR" sz="1200" spc="-150" dirty="0" smtClean="0">
                          <a:latin typeface="맑은 고딕" pitchFamily="50" charset="-127"/>
                          <a:ea typeface="+mn-ea"/>
                        </a:rPr>
                        <a:t>     </a:t>
                      </a:r>
                      <a:r>
                        <a:rPr kumimoji="0" lang="ko-KR" altLang="en-US" sz="1200" spc="-150" dirty="0" smtClean="0">
                          <a:latin typeface="맑은 고딕" pitchFamily="50" charset="-127"/>
                          <a:ea typeface="+mn-ea"/>
                        </a:rPr>
                        <a:t>제조설비 구축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40000"/>
                        </a:lnSpc>
                      </a:pPr>
                      <a:r>
                        <a:rPr kumimoji="0" lang="ko-KR" altLang="en-US" sz="1200" spc="-150" dirty="0" smtClean="0">
                          <a:latin typeface="맑은 고딕" pitchFamily="50" charset="-127"/>
                          <a:ea typeface="+mn-ea"/>
                        </a:rPr>
                        <a:t>→ </a:t>
                      </a:r>
                      <a:r>
                        <a:rPr kumimoji="0" lang="ko-KR" altLang="en-US" sz="1200" spc="-300" dirty="0" smtClean="0">
                          <a:latin typeface="맑은 고딕" pitchFamily="50" charset="-127"/>
                          <a:ea typeface="+mn-ea"/>
                        </a:rPr>
                        <a:t>상인 토크 콘서트</a:t>
                      </a:r>
                      <a:endParaRPr kumimoji="0" lang="en-US" altLang="ko-KR" sz="1200" spc="-300" dirty="0" smtClean="0">
                        <a:latin typeface="맑은 고딕" pitchFamily="50" charset="-127"/>
                        <a:ea typeface="+mn-ea"/>
                      </a:endParaRPr>
                    </a:p>
                    <a:p>
                      <a:pPr marL="285750" indent="-285750">
                        <a:lnSpc>
                          <a:spcPct val="140000"/>
                        </a:lnSpc>
                      </a:pPr>
                      <a:r>
                        <a:rPr kumimoji="0" lang="ko-KR" altLang="en-US" sz="1200" spc="-150" dirty="0" smtClean="0">
                          <a:latin typeface="맑은 고딕" pitchFamily="50" charset="-127"/>
                          <a:ea typeface="+mn-ea"/>
                        </a:rPr>
                        <a:t>→ </a:t>
                      </a:r>
                      <a:r>
                        <a:rPr kumimoji="0" lang="ko-KR" altLang="en-US" sz="1200" spc="-150" dirty="0" err="1" smtClean="0">
                          <a:latin typeface="맑은 고딕" pitchFamily="50" charset="-127"/>
                          <a:ea typeface="+mn-ea"/>
                        </a:rPr>
                        <a:t>상인현장</a:t>
                      </a:r>
                      <a:r>
                        <a:rPr kumimoji="0" lang="ko-KR" altLang="en-US" sz="1200" spc="-150" dirty="0" smtClean="0">
                          <a:latin typeface="맑은 고딕" pitchFamily="50" charset="-127"/>
                          <a:ea typeface="+mn-ea"/>
                        </a:rPr>
                        <a:t> 교육</a:t>
                      </a:r>
                      <a:endParaRPr lang="ko-KR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61054265"/>
                  </a:ext>
                </a:extLst>
              </a:tr>
            </a:tbl>
          </a:graphicData>
        </a:graphic>
      </p:graphicFrame>
      <p:graphicFrame>
        <p:nvGraphicFramePr>
          <p:cNvPr id="36" name="표 35"/>
          <p:cNvGraphicFramePr>
            <a:graphicFrameLocks noGrp="1"/>
          </p:cNvGraphicFramePr>
          <p:nvPr>
            <p:extLst/>
          </p:nvPr>
        </p:nvGraphicFramePr>
        <p:xfrm>
          <a:off x="1537102" y="3989665"/>
          <a:ext cx="3314298" cy="21955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7149">
                  <a:extLst>
                    <a:ext uri="{9D8B030D-6E8A-4147-A177-3AD203B41FA5}">
                      <a16:colId xmlns="" xmlns:a16="http://schemas.microsoft.com/office/drawing/2014/main" val="2665370316"/>
                    </a:ext>
                  </a:extLst>
                </a:gridCol>
                <a:gridCol w="1657149">
                  <a:extLst>
                    <a:ext uri="{9D8B030D-6E8A-4147-A177-3AD203B41FA5}">
                      <a16:colId xmlns="" xmlns:a16="http://schemas.microsoft.com/office/drawing/2014/main" val="231744525"/>
                    </a:ext>
                  </a:extLst>
                </a:gridCol>
              </a:tblGrid>
              <a:tr h="31185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환경개선</a:t>
                      </a:r>
                      <a:r>
                        <a:rPr lang="en-US" altLang="ko-KR" sz="1200" dirty="0" smtClean="0"/>
                        <a:t>(H/W)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활성화</a:t>
                      </a:r>
                      <a:r>
                        <a:rPr lang="en-US" altLang="ko-KR" sz="1200" dirty="0" smtClean="0"/>
                        <a:t>(S/W)</a:t>
                      </a:r>
                      <a:endParaRPr lang="ko-KR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050771348"/>
                  </a:ext>
                </a:extLst>
              </a:tr>
              <a:tr h="1815332"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40000"/>
                        </a:lnSpc>
                      </a:pPr>
                      <a:r>
                        <a:rPr kumimoji="0" lang="ko-KR" altLang="en-US" sz="1200" dirty="0" smtClean="0">
                          <a:latin typeface="맑은 고딕" pitchFamily="50" charset="-127"/>
                          <a:ea typeface="+mn-ea"/>
                        </a:rPr>
                        <a:t> → 보행환경개선</a:t>
                      </a:r>
                      <a:endParaRPr kumimoji="0" lang="en-US" altLang="ko-KR" sz="1200" dirty="0" smtClean="0">
                        <a:latin typeface="맑은 고딕" pitchFamily="50" charset="-127"/>
                        <a:ea typeface="+mn-ea"/>
                      </a:endParaRPr>
                    </a:p>
                    <a:p>
                      <a:pPr marL="285750" indent="-285750">
                        <a:lnSpc>
                          <a:spcPct val="140000"/>
                        </a:lnSpc>
                      </a:pPr>
                      <a:r>
                        <a:rPr kumimoji="0" lang="en-US" altLang="ko-KR" sz="1200" dirty="0" smtClean="0">
                          <a:latin typeface="맑은 고딕" pitchFamily="50" charset="-127"/>
                          <a:ea typeface="+mn-ea"/>
                        </a:rPr>
                        <a:t> </a:t>
                      </a:r>
                      <a:r>
                        <a:rPr kumimoji="0" lang="ko-KR" altLang="en-US" sz="1200" spc="-150" dirty="0" smtClean="0">
                          <a:latin typeface="맑은 고딕" pitchFamily="50" charset="-127"/>
                          <a:ea typeface="+mn-ea"/>
                        </a:rPr>
                        <a:t>→  </a:t>
                      </a:r>
                      <a:r>
                        <a:rPr kumimoji="0" lang="ko-KR" altLang="en-US" sz="1200" spc="-150" dirty="0" err="1" smtClean="0">
                          <a:latin typeface="맑은 고딕" pitchFamily="50" charset="-127"/>
                          <a:ea typeface="+mn-ea"/>
                        </a:rPr>
                        <a:t>특화골목길</a:t>
                      </a:r>
                      <a:r>
                        <a:rPr kumimoji="0" lang="ko-KR" altLang="en-US" sz="1200" spc="-150" dirty="0" smtClean="0">
                          <a:latin typeface="맑은 고딕" pitchFamily="50" charset="-127"/>
                          <a:ea typeface="+mn-ea"/>
                        </a:rPr>
                        <a:t> 조성</a:t>
                      </a:r>
                      <a:endParaRPr kumimoji="0" lang="en-US" altLang="ko-KR" sz="1200" spc="-150" dirty="0" smtClean="0">
                        <a:latin typeface="맑은 고딕" pitchFamily="50" charset="-127"/>
                        <a:ea typeface="+mn-ea"/>
                      </a:endParaRPr>
                    </a:p>
                    <a:p>
                      <a:pPr marL="285750" indent="-285750">
                        <a:lnSpc>
                          <a:spcPct val="140000"/>
                        </a:lnSpc>
                      </a:pPr>
                      <a:r>
                        <a:rPr kumimoji="0" lang="en-US" altLang="ko-KR" sz="1200" dirty="0" smtClean="0">
                          <a:latin typeface="맑은 고딕" pitchFamily="50" charset="-127"/>
                          <a:ea typeface="+mn-ea"/>
                        </a:rPr>
                        <a:t> </a:t>
                      </a:r>
                      <a:r>
                        <a:rPr kumimoji="0" lang="ko-KR" altLang="en-US" sz="1200" dirty="0" smtClean="0">
                          <a:latin typeface="맑은 고딕" pitchFamily="50" charset="-127"/>
                          <a:ea typeface="+mn-ea"/>
                        </a:rPr>
                        <a:t>→ 경관조명 조성</a:t>
                      </a:r>
                      <a:endParaRPr kumimoji="0" lang="en-US" altLang="ko-KR" sz="1200" dirty="0" smtClean="0">
                        <a:latin typeface="맑은 고딕" pitchFamily="50" charset="-127"/>
                        <a:ea typeface="+mn-ea"/>
                      </a:endParaRPr>
                    </a:p>
                    <a:p>
                      <a:pPr marL="285750" indent="-285750">
                        <a:lnSpc>
                          <a:spcPct val="140000"/>
                        </a:lnSpc>
                      </a:pPr>
                      <a:r>
                        <a:rPr kumimoji="0" lang="ko-KR" altLang="en-US" sz="1200" dirty="0" smtClean="0">
                          <a:latin typeface="맑은 고딕" pitchFamily="50" charset="-127"/>
                          <a:ea typeface="+mn-ea"/>
                        </a:rPr>
                        <a:t> → 상권환경개선</a:t>
                      </a:r>
                      <a:endParaRPr kumimoji="0" lang="en-US" altLang="ko-KR" sz="1200" dirty="0" smtClean="0">
                        <a:latin typeface="맑은 고딕" pitchFamily="50" charset="-127"/>
                        <a:ea typeface="+mn-ea"/>
                      </a:endParaRPr>
                    </a:p>
                    <a:p>
                      <a:pPr marL="285750" indent="-285750">
                        <a:lnSpc>
                          <a:spcPct val="140000"/>
                        </a:lnSpc>
                      </a:pPr>
                      <a:r>
                        <a:rPr kumimoji="0" lang="ko-KR" altLang="en-US" sz="1200" dirty="0" smtClean="0">
                          <a:latin typeface="맑은 고딕" pitchFamily="50" charset="-127"/>
                          <a:ea typeface="+mn-ea"/>
                        </a:rPr>
                        <a:t> → </a:t>
                      </a:r>
                      <a:r>
                        <a:rPr kumimoji="0" lang="en-US" altLang="ko-KR" sz="1200" dirty="0" smtClean="0">
                          <a:latin typeface="맑은 고딕" pitchFamily="50" charset="-127"/>
                          <a:ea typeface="+mn-ea"/>
                        </a:rPr>
                        <a:t>DMZ</a:t>
                      </a:r>
                      <a:r>
                        <a:rPr kumimoji="0" lang="en-US" altLang="ko-KR" sz="1200" baseline="0" dirty="0" smtClean="0">
                          <a:latin typeface="맑은 고딕" pitchFamily="50" charset="-127"/>
                          <a:ea typeface="+mn-ea"/>
                        </a:rPr>
                        <a:t> LED </a:t>
                      </a:r>
                      <a:r>
                        <a:rPr kumimoji="0" lang="ko-KR" altLang="en-US" sz="1200" baseline="0" dirty="0" smtClean="0">
                          <a:latin typeface="맑은 고딕" pitchFamily="50" charset="-127"/>
                          <a:ea typeface="+mn-ea"/>
                        </a:rPr>
                        <a:t>야생화 </a:t>
                      </a:r>
                      <a:endParaRPr kumimoji="0" lang="en-US" altLang="ko-KR" sz="1200" baseline="0" dirty="0" smtClean="0">
                        <a:latin typeface="맑은 고딕" pitchFamily="50" charset="-127"/>
                        <a:ea typeface="+mn-ea"/>
                      </a:endParaRPr>
                    </a:p>
                    <a:p>
                      <a:pPr marL="285750" indent="-285750">
                        <a:lnSpc>
                          <a:spcPct val="140000"/>
                        </a:lnSpc>
                      </a:pPr>
                      <a:r>
                        <a:rPr kumimoji="0" lang="en-US" altLang="ko-KR" sz="1200" baseline="0" dirty="0" smtClean="0">
                          <a:latin typeface="맑은 고딕" pitchFamily="50" charset="-127"/>
                          <a:ea typeface="+mn-ea"/>
                        </a:rPr>
                        <a:t>     </a:t>
                      </a:r>
                      <a:r>
                        <a:rPr kumimoji="0" lang="ko-KR" altLang="en-US" sz="1200" baseline="0" dirty="0" smtClean="0">
                          <a:latin typeface="맑은 고딕" pitchFamily="50" charset="-127"/>
                          <a:ea typeface="+mn-ea"/>
                        </a:rPr>
                        <a:t>거리 조성</a:t>
                      </a:r>
                      <a:endParaRPr kumimoji="0" lang="en-US" altLang="ko-KR" sz="1200" dirty="0" smtClean="0">
                        <a:latin typeface="맑은 고딕" pitchFamily="50" charset="-127"/>
                        <a:ea typeface="+mn-ea"/>
                      </a:endParaRPr>
                    </a:p>
                    <a:p>
                      <a:pPr marL="285750" indent="-285750">
                        <a:lnSpc>
                          <a:spcPct val="140000"/>
                        </a:lnSpc>
                      </a:pPr>
                      <a:r>
                        <a:rPr kumimoji="0" lang="en-US" altLang="ko-KR" sz="1200" dirty="0" smtClean="0">
                          <a:latin typeface="맑은 고딕" pitchFamily="50" charset="-127"/>
                          <a:ea typeface="+mn-ea"/>
                        </a:rPr>
                        <a:t>   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40000"/>
                        </a:lnSpc>
                      </a:pPr>
                      <a:r>
                        <a:rPr kumimoji="0" lang="en-US" altLang="ko-KR" sz="1200" dirty="0" smtClean="0">
                          <a:latin typeface="맑은 고딕" pitchFamily="50" charset="-127"/>
                          <a:ea typeface="+mn-ea"/>
                        </a:rPr>
                        <a:t> </a:t>
                      </a:r>
                      <a:r>
                        <a:rPr kumimoji="0" lang="ko-KR" altLang="en-US" sz="1200" dirty="0" smtClean="0">
                          <a:latin typeface="맑은 고딕" pitchFamily="50" charset="-127"/>
                          <a:ea typeface="+mn-ea"/>
                        </a:rPr>
                        <a:t>→ 문화거리 운영</a:t>
                      </a:r>
                      <a:endParaRPr kumimoji="0" lang="en-US" altLang="ko-KR" sz="1200" dirty="0" smtClean="0">
                        <a:latin typeface="맑은 고딕" pitchFamily="50" charset="-127"/>
                        <a:ea typeface="+mn-ea"/>
                      </a:endParaRPr>
                    </a:p>
                    <a:p>
                      <a:pPr marL="285750" indent="-285750">
                        <a:lnSpc>
                          <a:spcPct val="140000"/>
                        </a:lnSpc>
                      </a:pPr>
                      <a:r>
                        <a:rPr kumimoji="0" lang="en-US" altLang="ko-KR" sz="1200" dirty="0" smtClean="0">
                          <a:latin typeface="맑은 고딕" pitchFamily="50" charset="-127"/>
                          <a:ea typeface="+mn-ea"/>
                        </a:rPr>
                        <a:t> </a:t>
                      </a:r>
                      <a:r>
                        <a:rPr kumimoji="0" lang="ko-KR" altLang="en-US" sz="1200" dirty="0" smtClean="0">
                          <a:latin typeface="맑은 고딕" pitchFamily="50" charset="-127"/>
                          <a:ea typeface="+mn-ea"/>
                        </a:rPr>
                        <a:t>→ 스마트상권구축</a:t>
                      </a:r>
                      <a:endParaRPr kumimoji="0" lang="en-US" altLang="ko-KR" sz="1200" dirty="0" smtClean="0">
                        <a:latin typeface="맑은 고딕" pitchFamily="50" charset="-127"/>
                        <a:ea typeface="+mn-ea"/>
                      </a:endParaRPr>
                    </a:p>
                    <a:p>
                      <a:pPr marL="285750" indent="-285750">
                        <a:lnSpc>
                          <a:spcPct val="140000"/>
                        </a:lnSpc>
                      </a:pPr>
                      <a:r>
                        <a:rPr kumimoji="0" lang="en-US" altLang="ko-KR" sz="1200" dirty="0" smtClean="0">
                          <a:latin typeface="맑은 고딕" pitchFamily="50" charset="-127"/>
                          <a:ea typeface="+mn-ea"/>
                        </a:rPr>
                        <a:t> </a:t>
                      </a:r>
                      <a:r>
                        <a:rPr kumimoji="0" lang="ko-KR" altLang="en-US" sz="1200" dirty="0" smtClean="0">
                          <a:latin typeface="맑은 고딕" pitchFamily="50" charset="-127"/>
                          <a:ea typeface="+mn-ea"/>
                        </a:rPr>
                        <a:t>→ 이벤트행사</a:t>
                      </a:r>
                      <a:r>
                        <a:rPr kumimoji="0" lang="en-US" altLang="ko-KR" sz="1200" dirty="0" smtClean="0">
                          <a:latin typeface="맑은 고딕" pitchFamily="50" charset="-127"/>
                          <a:ea typeface="+mn-ea"/>
                        </a:rPr>
                        <a:t>,</a:t>
                      </a:r>
                      <a:r>
                        <a:rPr kumimoji="0" lang="ko-KR" altLang="en-US" sz="1200" dirty="0" smtClean="0">
                          <a:latin typeface="맑은 고딕" pitchFamily="50" charset="-127"/>
                          <a:ea typeface="+mn-ea"/>
                        </a:rPr>
                        <a:t> </a:t>
                      </a:r>
                      <a:endParaRPr kumimoji="0" lang="en-US" altLang="ko-KR" sz="1200" dirty="0" smtClean="0">
                        <a:latin typeface="맑은 고딕" pitchFamily="50" charset="-127"/>
                        <a:ea typeface="+mn-ea"/>
                      </a:endParaRPr>
                    </a:p>
                    <a:p>
                      <a:pPr marL="285750" indent="-285750">
                        <a:lnSpc>
                          <a:spcPct val="140000"/>
                        </a:lnSpc>
                      </a:pPr>
                      <a:r>
                        <a:rPr kumimoji="0" lang="en-US" altLang="ko-KR" sz="1200" dirty="0" smtClean="0">
                          <a:latin typeface="맑은 고딕" pitchFamily="50" charset="-127"/>
                          <a:ea typeface="+mn-ea"/>
                        </a:rPr>
                        <a:t>     </a:t>
                      </a:r>
                      <a:r>
                        <a:rPr kumimoji="0" lang="ko-KR" altLang="en-US" sz="1200" dirty="0" smtClean="0">
                          <a:latin typeface="맑은 고딕" pitchFamily="50" charset="-127"/>
                          <a:ea typeface="+mn-ea"/>
                        </a:rPr>
                        <a:t>홍보 마케팅 </a:t>
                      </a:r>
                      <a:endParaRPr kumimoji="0" lang="en-US" altLang="ko-KR" sz="1200" dirty="0" smtClean="0">
                        <a:latin typeface="맑은 고딕" pitchFamily="50" charset="-127"/>
                        <a:ea typeface="+mn-ea"/>
                      </a:endParaRPr>
                    </a:p>
                    <a:p>
                      <a:pPr marL="285750" indent="-285750">
                        <a:lnSpc>
                          <a:spcPct val="140000"/>
                        </a:lnSpc>
                      </a:pPr>
                      <a:r>
                        <a:rPr kumimoji="0" lang="en-US" altLang="ko-KR" sz="1200" dirty="0" smtClean="0">
                          <a:latin typeface="맑은 고딕" pitchFamily="50" charset="-127"/>
                          <a:ea typeface="+mn-ea"/>
                        </a:rPr>
                        <a:t> </a:t>
                      </a:r>
                      <a:r>
                        <a:rPr kumimoji="0" lang="ko-KR" altLang="en-US" sz="1200" dirty="0" smtClean="0">
                          <a:latin typeface="맑은 고딕" pitchFamily="50" charset="-127"/>
                          <a:ea typeface="+mn-ea"/>
                        </a:rPr>
                        <a:t>→ </a:t>
                      </a:r>
                      <a:r>
                        <a:rPr kumimoji="0" lang="ko-KR" altLang="en-US" sz="1200" spc="-150" dirty="0" smtClean="0">
                          <a:latin typeface="맑은 고딕" pitchFamily="50" charset="-127"/>
                          <a:ea typeface="+mn-ea"/>
                        </a:rPr>
                        <a:t>상인역량강화 교육</a:t>
                      </a:r>
                      <a:endParaRPr kumimoji="0" lang="en-US" altLang="ko-KR" sz="1200" dirty="0" smtClean="0">
                        <a:latin typeface="맑은 고딕" pitchFamily="50" charset="-127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610542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8243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       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35435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marL="0" marR="0" lvl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◈ </a:t>
            </a:r>
            <a:r>
              <a:rPr kumimoji="0" lang="ko-KR" alt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노후ㆍ불량</a:t>
            </a: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건축물을 효율적으로 개량하여 도시환경을 개선하고</a:t>
            </a:r>
            <a:endParaRPr kumimoji="0" lang="en-US" altLang="ko-KR" sz="18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  </a:t>
            </a: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주거생활의 질을 높이는데 이바지</a:t>
            </a:r>
            <a:endParaRPr kumimoji="0" lang="en-US" altLang="ko-KR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701271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13-1. </a:t>
            </a:r>
            <a:r>
              <a:rPr kumimoji="0" lang="ko-KR" altLang="en-US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파주시 내 </a:t>
            </a:r>
            <a:r>
              <a:rPr kumimoji="0" lang="ko-KR" altLang="en-US" sz="2400" b="0" i="0" u="none" strike="noStrike" kern="1200" cap="none" spc="-15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재개발ㆍ재건축</a:t>
            </a:r>
            <a:r>
              <a:rPr kumimoji="0" lang="ko-KR" altLang="en-US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 정비사업 추진 현황</a:t>
            </a:r>
            <a:endParaRPr kumimoji="0" lang="en-US" altLang="ko-KR" sz="2400" b="0" i="0" u="none" strike="noStrike" kern="1200" cap="none" spc="-15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목 표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추 진</a:t>
            </a:r>
            <a:endParaRPr kumimoji="0" lang="en-US" altLang="ko-KR" sz="2000" b="0" i="0" u="none" strike="noStrike" kern="1200" cap="none" spc="-15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현 황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도시재생과</a:t>
            </a: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8" name="Rectangle 23"/>
          <p:cNvSpPr>
            <a:spLocks noChangeArrowheads="1"/>
          </p:cNvSpPr>
          <p:nvPr/>
        </p:nvSpPr>
        <p:spPr bwMode="auto">
          <a:xfrm>
            <a:off x="1475656" y="5373216"/>
            <a:ext cx="5904656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재건축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정비사업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: 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1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개소</a:t>
            </a:r>
            <a:endParaRPr kumimoji="0" lang="ko-KR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9" name="Rectangle 23"/>
          <p:cNvSpPr>
            <a:spLocks noChangeArrowheads="1"/>
          </p:cNvSpPr>
          <p:nvPr/>
        </p:nvSpPr>
        <p:spPr bwMode="auto">
          <a:xfrm>
            <a:off x="1475656" y="2348880"/>
            <a:ext cx="5400600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재개발 정비사업 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: 6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개소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공공지원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2, 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일반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4)</a:t>
            </a:r>
            <a:endParaRPr kumimoji="0" lang="ko-KR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0" name="Text Box 3"/>
          <p:cNvSpPr txBox="1">
            <a:spLocks noChangeArrowheads="1"/>
          </p:cNvSpPr>
          <p:nvPr/>
        </p:nvSpPr>
        <p:spPr bwMode="auto">
          <a:xfrm>
            <a:off x="1403648" y="2780928"/>
            <a:ext cx="7668344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marR="0" lvl="0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5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공공지원민간임대연계형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정비사업 </a:t>
            </a: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: 2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개소</a:t>
            </a:r>
            <a:endParaRPr kumimoji="0" lang="en-US" altLang="ko-KR" sz="15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5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 </a:t>
            </a:r>
            <a:r>
              <a:rPr kumimoji="1" lang="en-US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- </a:t>
            </a:r>
            <a:r>
              <a:rPr kumimoji="0" lang="ko-KR" altLang="en-US" sz="15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금촌율목지구</a:t>
            </a:r>
            <a:r>
              <a:rPr kumimoji="0" lang="en-US" altLang="ko-KR" sz="15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5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금촌</a:t>
            </a:r>
            <a:r>
              <a:rPr kumimoji="0" lang="en-US" altLang="ko-KR" sz="15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2</a:t>
            </a:r>
            <a:r>
              <a:rPr kumimoji="0" lang="ko-KR" altLang="en-US" sz="15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동제</a:t>
            </a:r>
            <a:r>
              <a:rPr kumimoji="0" lang="en-US" altLang="ko-KR" sz="15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2</a:t>
            </a:r>
            <a:r>
              <a:rPr kumimoji="0" lang="ko-KR" altLang="en-US" sz="15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지구 </a:t>
            </a:r>
            <a:r>
              <a:rPr kumimoji="0" lang="en-US" altLang="ko-KR" sz="15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: </a:t>
            </a:r>
            <a:r>
              <a:rPr kumimoji="0" lang="ko-KR" altLang="en-US" sz="15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이주 및 철거 완료 및 하반기 내 </a:t>
            </a:r>
            <a:r>
              <a:rPr kumimoji="0" lang="ko-KR" altLang="en-US" sz="15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본공사</a:t>
            </a:r>
            <a:r>
              <a:rPr kumimoji="0" lang="ko-KR" altLang="en-US" sz="15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착공 예정</a:t>
            </a:r>
            <a:endParaRPr kumimoji="0" lang="en-US" altLang="ko-KR" sz="15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※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공공지원 민간임대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연계형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정비사업</a:t>
            </a:r>
            <a:endParaRPr kumimoji="0" lang="en-US" altLang="ko-KR" sz="12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   </a:t>
            </a:r>
            <a:r>
              <a:rPr kumimoji="0" lang="ko-KR" altLang="en-US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ㆍ정비사업에서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발생하는 일반분양 주택을 공공지원민간임대주택으로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기업형임대사업자가 일괄 매수하여</a:t>
            </a:r>
            <a:endParaRPr kumimoji="0" lang="en-US" altLang="ko-KR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     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기존 주민에게 시세보다 저렴하게 공급하는 사업</a:t>
            </a:r>
            <a:endParaRPr kumimoji="0" lang="en-US" altLang="ko-KR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일반 정비사업 </a:t>
            </a: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: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4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개소</a:t>
            </a:r>
            <a:endParaRPr kumimoji="0" lang="en-US" altLang="ko-KR" sz="15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5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 </a:t>
            </a:r>
            <a:r>
              <a:rPr kumimoji="1" lang="en-US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- </a:t>
            </a:r>
            <a:r>
              <a:rPr kumimoji="1" lang="ko-KR" altLang="en-US" sz="15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금촌새말지구</a:t>
            </a:r>
            <a:r>
              <a:rPr kumimoji="1" lang="en-US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, </a:t>
            </a:r>
            <a:r>
              <a:rPr kumimoji="1" lang="ko-KR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문산</a:t>
            </a:r>
            <a:r>
              <a:rPr kumimoji="1" lang="en-US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3</a:t>
            </a:r>
            <a:r>
              <a:rPr kumimoji="1" lang="ko-KR" altLang="en-US" sz="15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리지구</a:t>
            </a:r>
            <a:r>
              <a:rPr kumimoji="0" lang="ko-KR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: </a:t>
            </a:r>
            <a:r>
              <a:rPr kumimoji="0" lang="ko-KR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이주 </a:t>
            </a:r>
            <a:r>
              <a:rPr kumimoji="0" lang="ko-KR" altLang="en-US" sz="15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진행 </a:t>
            </a:r>
            <a:r>
              <a:rPr kumimoji="0" lang="ko-KR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중</a:t>
            </a:r>
            <a:endParaRPr kumimoji="0" lang="en-US" altLang="ko-KR" sz="1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 - </a:t>
            </a:r>
            <a:r>
              <a:rPr kumimoji="1" lang="ko-KR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문산</a:t>
            </a:r>
            <a:r>
              <a:rPr kumimoji="1" lang="en-US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1-5</a:t>
            </a:r>
            <a:r>
              <a:rPr kumimoji="1" lang="ko-KR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구역</a:t>
            </a:r>
            <a:r>
              <a:rPr kumimoji="0" lang="ko-KR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: </a:t>
            </a:r>
            <a:r>
              <a:rPr kumimoji="0" lang="ko-KR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사업시행계획인가 고시 후 관리처분계획 수립 중</a:t>
            </a:r>
            <a:endParaRPr kumimoji="0" lang="en-US" altLang="ko-KR" sz="1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 - </a:t>
            </a:r>
            <a:r>
              <a:rPr kumimoji="1" lang="ko-KR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파주</a:t>
            </a:r>
            <a:r>
              <a:rPr kumimoji="1" lang="en-US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1-3</a:t>
            </a:r>
            <a:r>
              <a:rPr kumimoji="1" lang="ko-KR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구역</a:t>
            </a:r>
            <a:r>
              <a:rPr kumimoji="0" lang="ko-KR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: </a:t>
            </a:r>
            <a:r>
              <a:rPr kumimoji="0" lang="ko-KR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조합설립인가 후 </a:t>
            </a:r>
            <a:r>
              <a:rPr kumimoji="0" lang="ko-KR" altLang="en-US" sz="15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사업시행계획 수립 중</a:t>
            </a:r>
            <a:endParaRPr kumimoji="1" lang="en-US" altLang="ko-KR" sz="1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2" name="Text Box 3"/>
          <p:cNvSpPr txBox="1">
            <a:spLocks noChangeArrowheads="1"/>
          </p:cNvSpPr>
          <p:nvPr/>
        </p:nvSpPr>
        <p:spPr bwMode="auto">
          <a:xfrm>
            <a:off x="1475656" y="5810597"/>
            <a:ext cx="7668344" cy="10027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marR="0" lvl="0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1" lang="ko-KR" altLang="en-US" sz="15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협신주택</a:t>
            </a:r>
            <a:r>
              <a:rPr kumimoji="1" lang="ko-KR" altLang="en-US" sz="15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재건축</a:t>
            </a:r>
            <a:endParaRPr kumimoji="1" lang="en-US" altLang="ko-KR" sz="15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- </a:t>
            </a:r>
            <a:r>
              <a:rPr kumimoji="0" lang="en-US" altLang="ko-KR" sz="15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2013</a:t>
            </a:r>
            <a:r>
              <a:rPr kumimoji="0" lang="ko-KR" altLang="en-US" sz="15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년 공사대금 미지급 관련 소송 등으로 인한 공사중지</a:t>
            </a:r>
            <a:endParaRPr kumimoji="0" lang="en-US" altLang="ko-KR" sz="15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- </a:t>
            </a:r>
            <a:r>
              <a:rPr kumimoji="1" lang="ko-KR" altLang="en-US" sz="15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신탁방식으로 사업방식 변경을 통한 자금조달계획 마련 후 사업재개 도모</a:t>
            </a:r>
            <a:endParaRPr kumimoji="1" lang="en-US" altLang="ko-KR" sz="1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7129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       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35435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marL="0" marR="0" lvl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◈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방치된 빈집을 효율적으로 </a:t>
            </a: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정비하여 주거생활의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질을 </a:t>
            </a: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향상</a:t>
            </a:r>
            <a:endParaRPr kumimoji="0" lang="en-US" altLang="ko-KR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13-2. </a:t>
            </a:r>
            <a:r>
              <a:rPr kumimoji="0" lang="ko-KR" altLang="en-US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빈집 정비사업</a:t>
            </a:r>
            <a:endParaRPr kumimoji="0" lang="en-US" altLang="ko-KR" sz="2400" b="0" i="0" u="none" strike="noStrike" kern="1200" cap="none" spc="-15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목 표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주 요</a:t>
            </a:r>
            <a:endParaRPr kumimoji="0" lang="en-US" altLang="ko-KR" sz="2000" b="0" i="0" u="none" strike="noStrike" kern="1200" cap="none" spc="-15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계 획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도시재생과</a:t>
            </a: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8" name="Rectangle 23"/>
          <p:cNvSpPr>
            <a:spLocks noChangeArrowheads="1"/>
          </p:cNvSpPr>
          <p:nvPr/>
        </p:nvSpPr>
        <p:spPr bwMode="auto">
          <a:xfrm>
            <a:off x="1475656" y="2348880"/>
            <a:ext cx="5904656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빈집 정비사업</a:t>
            </a:r>
            <a:endParaRPr kumimoji="0" lang="ko-KR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1" name="Text Box 3"/>
          <p:cNvSpPr txBox="1">
            <a:spLocks noChangeArrowheads="1"/>
          </p:cNvSpPr>
          <p:nvPr/>
        </p:nvSpPr>
        <p:spPr bwMode="auto">
          <a:xfrm>
            <a:off x="1475656" y="2780928"/>
            <a:ext cx="7668344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marR="0" lvl="0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접경지역 빈집 정비사업 </a:t>
            </a: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(21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개소 철거</a:t>
            </a: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, 271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백만원</a:t>
            </a: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)</a:t>
            </a:r>
          </a:p>
          <a:p>
            <a:pPr marL="0" marR="0" lvl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5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 - </a:t>
            </a:r>
            <a:r>
              <a:rPr kumimoji="0" lang="ko-KR" altLang="en-US" sz="15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사고 발생 우려가 있는 농어촌지역의 방치된 빈집을 철거하여 쾌적한 주거환경 조성</a:t>
            </a:r>
            <a:endParaRPr kumimoji="0" lang="en-US" altLang="ko-KR" sz="15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5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빈집철거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및 재생사업 </a:t>
            </a: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(4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개소 공공용지 조성</a:t>
            </a: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, 125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백만원</a:t>
            </a: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)</a:t>
            </a:r>
          </a:p>
          <a:p>
            <a:pPr marL="0" marR="0" lvl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5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 - </a:t>
            </a:r>
            <a:r>
              <a:rPr kumimoji="0" lang="ko-KR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도시미관을 저해하는 방치된 빈집을 철거하여</a:t>
            </a:r>
            <a:r>
              <a:rPr kumimoji="0" lang="en-US" altLang="ko-KR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주민활용 공공용지 </a:t>
            </a:r>
            <a:r>
              <a:rPr kumimoji="0" lang="ko-KR" altLang="en-US" sz="15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조성</a:t>
            </a:r>
            <a:endParaRPr kumimoji="0" lang="en-US" altLang="ko-KR" sz="15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3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2021</a:t>
            </a:r>
            <a:r>
              <a:rPr kumimoji="0" lang="ko-KR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년도 빈집 정비사업 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현장사진</a:t>
            </a:r>
            <a:endParaRPr kumimoji="0" lang="en-US" altLang="ko-KR" sz="15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612900" y="275431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/>
          </p:nvPr>
        </p:nvGraphicFramePr>
        <p:xfrm>
          <a:off x="1342150" y="4797152"/>
          <a:ext cx="3888828" cy="1752357"/>
        </p:xfrm>
        <a:graphic>
          <a:graphicData uri="http://schemas.openxmlformats.org/drawingml/2006/table">
            <a:tbl>
              <a:tblPr/>
              <a:tblGrid>
                <a:gridCol w="1944414">
                  <a:extLst>
                    <a:ext uri="{9D8B030D-6E8A-4147-A177-3AD203B41FA5}">
                      <a16:colId xmlns="" xmlns:a16="http://schemas.microsoft.com/office/drawing/2014/main" val="1601256116"/>
                    </a:ext>
                  </a:extLst>
                </a:gridCol>
                <a:gridCol w="1944414">
                  <a:extLst>
                    <a:ext uri="{9D8B030D-6E8A-4147-A177-3AD203B41FA5}">
                      <a16:colId xmlns="" xmlns:a16="http://schemas.microsoft.com/office/drawing/2014/main" val="3655960022"/>
                    </a:ext>
                  </a:extLst>
                </a:gridCol>
              </a:tblGrid>
              <a:tr h="33419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>
                          <a:solidFill>
                            <a:prstClr val="black"/>
                          </a:solidFill>
                          <a:latin typeface="맑은 고딕" pitchFamily="50" charset="-127"/>
                          <a:ea typeface="+mn-ea"/>
                          <a:cs typeface="+mn-cs"/>
                        </a:rPr>
                        <a:t>빈집 </a:t>
                      </a:r>
                      <a:r>
                        <a:rPr lang="ko-KR" altLang="en-US" sz="1200" b="1" kern="1200" dirty="0" err="1">
                          <a:solidFill>
                            <a:prstClr val="black"/>
                          </a:solidFill>
                          <a:latin typeface="맑은 고딕" pitchFamily="50" charset="-127"/>
                          <a:ea typeface="+mn-ea"/>
                          <a:cs typeface="+mn-cs"/>
                        </a:rPr>
                        <a:t>철거전</a:t>
                      </a:r>
                      <a:endParaRPr lang="ko-KR" altLang="en-US" sz="1600" b="1" kern="1200" dirty="0">
                        <a:solidFill>
                          <a:prstClr val="black"/>
                        </a:solidFill>
                        <a:latin typeface="맑은 고딕" pitchFamily="50" charset="-127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>
                          <a:solidFill>
                            <a:prstClr val="black"/>
                          </a:solidFill>
                          <a:latin typeface="맑은 고딕" pitchFamily="50" charset="-127"/>
                          <a:ea typeface="+mn-ea"/>
                          <a:cs typeface="+mn-cs"/>
                        </a:rPr>
                        <a:t>공원 조성</a:t>
                      </a:r>
                    </a:p>
                  </a:txBody>
                  <a:tcPr marL="64770" marR="64770" marT="17907" marB="17907" anchor="ctr">
                    <a:lnL w="25146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047841827"/>
                  </a:ext>
                </a:extLst>
              </a:tr>
              <a:tr h="141816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25146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551364141"/>
                  </a:ext>
                </a:extLst>
              </a:tr>
            </a:tbl>
          </a:graphicData>
        </a:graphic>
      </p:graphicFrame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graphicFrame>
        <p:nvGraphicFramePr>
          <p:cNvPr id="42" name="표 41"/>
          <p:cNvGraphicFramePr>
            <a:graphicFrameLocks noGrp="1"/>
          </p:cNvGraphicFramePr>
          <p:nvPr>
            <p:extLst/>
          </p:nvPr>
        </p:nvGraphicFramePr>
        <p:xfrm>
          <a:off x="5220467" y="4797152"/>
          <a:ext cx="3888828" cy="1752357"/>
        </p:xfrm>
        <a:graphic>
          <a:graphicData uri="http://schemas.openxmlformats.org/drawingml/2006/table">
            <a:tbl>
              <a:tblPr/>
              <a:tblGrid>
                <a:gridCol w="1944414">
                  <a:extLst>
                    <a:ext uri="{9D8B030D-6E8A-4147-A177-3AD203B41FA5}">
                      <a16:colId xmlns="" xmlns:a16="http://schemas.microsoft.com/office/drawing/2014/main" val="1601256116"/>
                    </a:ext>
                  </a:extLst>
                </a:gridCol>
                <a:gridCol w="1944414">
                  <a:extLst>
                    <a:ext uri="{9D8B030D-6E8A-4147-A177-3AD203B41FA5}">
                      <a16:colId xmlns="" xmlns:a16="http://schemas.microsoft.com/office/drawing/2014/main" val="3655960022"/>
                    </a:ext>
                  </a:extLst>
                </a:gridCol>
              </a:tblGrid>
              <a:tr h="33419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>
                          <a:solidFill>
                            <a:prstClr val="black"/>
                          </a:solidFill>
                          <a:latin typeface="맑은 고딕" pitchFamily="50" charset="-127"/>
                          <a:ea typeface="+mn-ea"/>
                          <a:cs typeface="+mn-cs"/>
                        </a:rPr>
                        <a:t>빈집 </a:t>
                      </a:r>
                      <a:r>
                        <a:rPr lang="ko-KR" altLang="en-US" sz="1200" b="1" kern="1200" dirty="0" err="1">
                          <a:solidFill>
                            <a:prstClr val="black"/>
                          </a:solidFill>
                          <a:latin typeface="맑은 고딕" pitchFamily="50" charset="-127"/>
                          <a:ea typeface="+mn-ea"/>
                          <a:cs typeface="+mn-cs"/>
                        </a:rPr>
                        <a:t>철거전</a:t>
                      </a:r>
                      <a:endParaRPr lang="ko-KR" altLang="en-US" sz="1600" b="1" kern="1200" dirty="0">
                        <a:solidFill>
                          <a:prstClr val="black"/>
                        </a:solidFill>
                        <a:latin typeface="맑은 고딕" pitchFamily="50" charset="-127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>
                          <a:solidFill>
                            <a:prstClr val="black"/>
                          </a:solidFill>
                          <a:latin typeface="맑은 고딕" pitchFamily="50" charset="-127"/>
                          <a:ea typeface="+mn-ea"/>
                          <a:cs typeface="+mn-cs"/>
                        </a:rPr>
                        <a:t>공원 조성</a:t>
                      </a:r>
                    </a:p>
                  </a:txBody>
                  <a:tcPr marL="64770" marR="64770" marT="17907" marB="17907" anchor="ctr">
                    <a:lnL w="25146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047841827"/>
                  </a:ext>
                </a:extLst>
              </a:tr>
              <a:tr h="141816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25146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551364141"/>
                  </a:ext>
                </a:extLst>
              </a:tr>
            </a:tbl>
          </a:graphicData>
        </a:graphic>
      </p:graphicFrame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1612900" y="275431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1031" name="_x239759160" descr="EMB000052c0320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2751" y="5157193"/>
            <a:ext cx="1868400" cy="1366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_x239757216" descr="EMB000052c0320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6967" y="5155968"/>
            <a:ext cx="1868400" cy="136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_x239757720" descr="EMB000052c0320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1183" y="5155968"/>
            <a:ext cx="1868400" cy="136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_x239757288" descr="EMB000052c0320a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96" b="7283"/>
          <a:stretch>
            <a:fillRect/>
          </a:stretch>
        </p:blipFill>
        <p:spPr bwMode="auto">
          <a:xfrm>
            <a:off x="7205399" y="5155968"/>
            <a:ext cx="1868400" cy="136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5448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       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35435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◈ 지역사회에 공헌할 수 있는 사회적경제기업 발굴</a:t>
            </a:r>
            <a:r>
              <a:rPr lang="en-US" altLang="ko-KR" b="1" dirty="0">
                <a:solidFill>
                  <a:prstClr val="black"/>
                </a:solidFill>
                <a:latin typeface="맑은 고딕" pitchFamily="50" charset="-127"/>
              </a:rPr>
              <a:t>·</a:t>
            </a: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육성</a:t>
            </a:r>
            <a:endParaRPr lang="en-US" altLang="ko-KR" b="1" dirty="0">
              <a:solidFill>
                <a:prstClr val="black"/>
              </a:solidFill>
              <a:latin typeface="맑은 고딕" pitchFamily="50" charset="-127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◈ </a:t>
            </a:r>
            <a:r>
              <a:rPr lang="ko-KR" altLang="en-US" b="1" dirty="0" err="1">
                <a:solidFill>
                  <a:prstClr val="black"/>
                </a:solidFill>
                <a:latin typeface="맑은 고딕" pitchFamily="50" charset="-127"/>
              </a:rPr>
              <a:t>지속가능한</a:t>
            </a: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 마을공동체 육성을 위한 맞춤 지원으로 마을공동체 활성화</a:t>
            </a:r>
            <a:endParaRPr lang="en-US" altLang="ko-KR" b="1" dirty="0">
              <a:solidFill>
                <a:prstClr val="black"/>
              </a:solidFill>
              <a:latin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sz="2400" spc="-15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14. </a:t>
            </a:r>
            <a:r>
              <a:rPr lang="ko-KR" altLang="en-US" sz="2400" spc="-15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사회적경제</a:t>
            </a:r>
            <a:r>
              <a:rPr lang="en-US" altLang="ko-KR" sz="2400" spc="-1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·</a:t>
            </a:r>
            <a:r>
              <a:rPr lang="ko-KR" altLang="en-US" sz="2400" spc="-1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마을공동체 지원체계 강화</a:t>
            </a:r>
            <a:endParaRPr lang="en-US" altLang="ko-KR" sz="2400" spc="-15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목 표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주 요</a:t>
            </a:r>
            <a:endParaRPr kumimoji="0" lang="en-US" altLang="ko-KR" sz="2000" b="0" i="0" u="none" strike="noStrike" kern="1200" cap="none" spc="-15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계 획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도시재생과</a:t>
            </a: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75656" y="4581128"/>
            <a:ext cx="5904656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공모사업 지원 공동체 확대 및 공동체 역량 강화</a:t>
            </a:r>
          </a:p>
        </p:txBody>
      </p:sp>
      <p:sp>
        <p:nvSpPr>
          <p:cNvPr id="23" name="Rectangle 23"/>
          <p:cNvSpPr>
            <a:spLocks noChangeArrowheads="1"/>
          </p:cNvSpPr>
          <p:nvPr/>
        </p:nvSpPr>
        <p:spPr bwMode="auto">
          <a:xfrm>
            <a:off x="1475656" y="2492896"/>
            <a:ext cx="5400600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사회적경제기업 자립 지원</a:t>
            </a:r>
            <a:endParaRPr kumimoji="0" lang="ko-KR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31" name="Text Box 3"/>
          <p:cNvSpPr txBox="1">
            <a:spLocks noChangeArrowheads="1"/>
          </p:cNvSpPr>
          <p:nvPr/>
        </p:nvSpPr>
        <p:spPr bwMode="auto">
          <a:xfrm>
            <a:off x="1475656" y="2924944"/>
            <a:ext cx="7668344" cy="1515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marR="0" lvl="0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일자리 창출 및 사업 개발 등을 위한 재정지원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39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개 기업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139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명</a:t>
            </a:r>
            <a:r>
              <a:rPr kumimoji="0" lang="en-US" altLang="ko-KR" sz="16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445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백만원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기업별 맞춤형 컨설팅 실시로 공모사업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선정률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제고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사회적경제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제품 판로 개척을 위한 인식 제고 및 홍보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- </a:t>
            </a:r>
            <a:r>
              <a:rPr kumimoji="1" lang="en-US" altLang="ko-KR" sz="16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3.30</a:t>
            </a:r>
            <a:r>
              <a:rPr kumimoji="1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관내 </a:t>
            </a:r>
            <a:r>
              <a:rPr kumimoji="1" lang="en-US" altLang="ko-KR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경제단체</a:t>
            </a:r>
            <a:r>
              <a:rPr kumimoji="1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en-US" altLang="ko-KR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상생협약</a:t>
            </a:r>
            <a:r>
              <a:rPr kumimoji="1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en-US" altLang="ko-KR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체결</a:t>
            </a:r>
            <a:r>
              <a:rPr kumimoji="1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</a:t>
            </a:r>
            <a:r>
              <a:rPr kumimoji="1" lang="en-US" altLang="ko-KR" sz="16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5.12</a:t>
            </a:r>
            <a:r>
              <a:rPr kumimoji="1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계약공무원 </a:t>
            </a:r>
            <a:r>
              <a:rPr kumimoji="1" lang="en-US" altLang="ko-KR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교육</a:t>
            </a:r>
            <a:r>
              <a:rPr kumimoji="1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</a:t>
            </a:r>
            <a:r>
              <a:rPr kumimoji="1" lang="en-US" altLang="ko-KR" sz="1600" baseline="30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9</a:t>
            </a:r>
            <a:r>
              <a:rPr kumimoji="1" lang="en-US" altLang="ko-KR" sz="1600" b="0" i="0" u="none" strike="noStrike" kern="1200" cap="none" spc="0" normalizeH="0" baseline="3000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월</a:t>
            </a:r>
            <a:r>
              <a:rPr kumimoji="1" lang="en-US" altLang="ko-KR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판매장</a:t>
            </a:r>
            <a:r>
              <a:rPr kumimoji="1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en-US" altLang="ko-KR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조성</a:t>
            </a:r>
            <a:r>
              <a:rPr kumimoji="1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</a:p>
        </p:txBody>
      </p:sp>
      <p:sp>
        <p:nvSpPr>
          <p:cNvPr id="32" name="Text Box 3"/>
          <p:cNvSpPr txBox="1">
            <a:spLocks noChangeArrowheads="1"/>
          </p:cNvSpPr>
          <p:nvPr/>
        </p:nvSpPr>
        <p:spPr bwMode="auto">
          <a:xfrm>
            <a:off x="1475656" y="5013176"/>
            <a:ext cx="7668344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marR="0" lvl="0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지원 공동체 확대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49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개소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(’22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년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◀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38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개소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(’21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년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◀ 29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개소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(’20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년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</a:p>
          <a:p>
            <a:pPr marL="285750" marR="0" lvl="0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마을공동체 지원센터 운영을 통한 공동체 역량강화 및 네트워크 활성화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 - </a:t>
            </a:r>
            <a:r>
              <a:rPr kumimoji="0" lang="ko-KR" altLang="en-US" sz="16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성장단계별 맞춤 교육 및 컨설팅</a:t>
            </a:r>
            <a:r>
              <a:rPr kumimoji="0" lang="en-US" altLang="ko-KR" sz="16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6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네트워크 활성화 사업</a:t>
            </a:r>
            <a:r>
              <a:rPr kumimoji="0" lang="en-US" altLang="ko-KR" sz="16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600" b="0" i="0" u="none" strike="noStrike" kern="1200" cap="none" spc="-15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권역별</a:t>
            </a:r>
            <a:r>
              <a:rPr kumimoji="0" lang="ko-KR" altLang="en-US" sz="16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공동체 활동 공간 확보</a:t>
            </a:r>
            <a:endParaRPr kumimoji="0" lang="en-US" altLang="ko-KR" sz="1600" b="0" i="0" u="none" strike="noStrike" kern="1200" cap="none" spc="-15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8457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69706" y="-169159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343672" y="1256703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행정기관과 대행업체의 협업을 통해 신속한 개발행위허가 추진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체계적인 사후관리를 통한 재해예방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9474" y="2185311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48255" y="1295598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체계적이고 신속한 인허가 행정 추진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34972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72627" y="2258359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지역발전과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Rectangle 23"/>
          <p:cNvSpPr>
            <a:spLocks noChangeArrowheads="1"/>
          </p:cNvSpPr>
          <p:nvPr/>
        </p:nvSpPr>
        <p:spPr bwMode="auto">
          <a:xfrm>
            <a:off x="1470430" y="3175574"/>
            <a:ext cx="3787582" cy="271274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ko-KR" altLang="en-US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추 진 개 요</a:t>
            </a:r>
            <a:endParaRPr kumimoji="0" lang="ko-KR" altLang="en-US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74657" y="2232591"/>
            <a:ext cx="4113658" cy="282984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ko-KR" altLang="en-US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현     황</a:t>
            </a:r>
            <a:endParaRPr kumimoji="0" lang="ko-KR" altLang="en-US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Text Box 3"/>
          <p:cNvSpPr txBox="1">
            <a:spLocks noChangeArrowheads="1"/>
          </p:cNvSpPr>
          <p:nvPr/>
        </p:nvSpPr>
        <p:spPr bwMode="auto">
          <a:xfrm>
            <a:off x="1387836" y="2476009"/>
            <a:ext cx="7740352" cy="700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개발행위허가 처리 소요기간 증가</a:t>
            </a:r>
            <a:endParaRPr kumimoji="0" lang="en-US" altLang="ko-KR" sz="15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개발행위증가에 따른 재해예방조치 미비 </a:t>
            </a:r>
            <a:r>
              <a:rPr kumimoji="0" lang="ko-KR" altLang="en-US" sz="15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사업지</a:t>
            </a:r>
            <a:r>
              <a:rPr kumimoji="0" lang="ko-KR" altLang="en-US" sz="15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발생 </a:t>
            </a:r>
            <a:endParaRPr kumimoji="0" lang="en-US" altLang="ko-KR" sz="15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2" name="Text Box 3"/>
          <p:cNvSpPr txBox="1">
            <a:spLocks noChangeArrowheads="1"/>
          </p:cNvSpPr>
          <p:nvPr/>
        </p:nvSpPr>
        <p:spPr bwMode="auto">
          <a:xfrm>
            <a:off x="1387836" y="3716560"/>
            <a:ext cx="7740352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5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시민참여형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도시계획심의 운영</a:t>
            </a:r>
            <a:endParaRPr kumimoji="0" lang="en-US" altLang="ko-KR" sz="15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사전 체크리스트 제도 활성화</a:t>
            </a:r>
            <a:endParaRPr kumimoji="0" lang="en-US" altLang="ko-KR" sz="15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개발행위허가 업무개선 간담회 개최</a:t>
            </a:r>
            <a:endParaRPr kumimoji="0" lang="en-US" altLang="ko-KR" sz="15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재해취약지역 및 </a:t>
            </a:r>
            <a:r>
              <a:rPr kumimoji="0" lang="ko-KR" altLang="en-US" sz="15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안전우려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민원발생지의 정기적인 안전점검</a:t>
            </a:r>
            <a:endParaRPr kumimoji="0" lang="en-US" altLang="ko-KR" sz="15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인허가 </a:t>
            </a:r>
            <a:r>
              <a:rPr kumimoji="0" lang="ko-KR" altLang="en-US" sz="15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수시상담</a:t>
            </a:r>
            <a:r>
              <a:rPr kumimoji="0" lang="ko-KR" altLang="en-US" sz="15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진행</a:t>
            </a:r>
            <a:endParaRPr kumimoji="0" lang="en-US" altLang="ko-KR" sz="15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3" name="Rectangle 23"/>
          <p:cNvSpPr>
            <a:spLocks noChangeArrowheads="1"/>
          </p:cNvSpPr>
          <p:nvPr/>
        </p:nvSpPr>
        <p:spPr bwMode="auto">
          <a:xfrm>
            <a:off x="1470430" y="5178789"/>
            <a:ext cx="6912768" cy="310872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향 후 계 획</a:t>
            </a:r>
            <a:endParaRPr kumimoji="0" lang="ko-KR" altLang="en-US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7" name="Text Box 3"/>
          <p:cNvSpPr txBox="1">
            <a:spLocks noChangeArrowheads="1"/>
          </p:cNvSpPr>
          <p:nvPr/>
        </p:nvSpPr>
        <p:spPr bwMode="auto">
          <a:xfrm>
            <a:off x="1377231" y="5656838"/>
            <a:ext cx="7740352" cy="700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직원 교육을 통한 </a:t>
            </a:r>
            <a:r>
              <a:rPr kumimoji="0" lang="ko-KR" altLang="en-US" sz="15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신속∙정확한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업무처리능력 배양</a:t>
            </a:r>
            <a:endParaRPr kumimoji="0" lang="en-US" altLang="ko-KR" sz="15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우기철 개발행위허가지 안전점검 실시</a:t>
            </a:r>
            <a:endParaRPr kumimoji="0" lang="en-US" altLang="ko-KR" sz="15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허가기간 </a:t>
            </a:r>
            <a:r>
              <a:rPr kumimoji="0" lang="ko-KR" altLang="en-US" sz="15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만료사업의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청문회를 통해 체계적인 사후관리 추진 </a:t>
            </a:r>
            <a:endParaRPr kumimoji="0" lang="en-US" altLang="ko-KR" sz="15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0322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35435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대형 및 동시 다발적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산불대응을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위한 신속한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진화체계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구축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산림재난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예방시설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설치로 산림자원 보호 및 산림병해충 선제적 대응</a:t>
            </a:r>
            <a:endParaRPr lang="en-US" altLang="ko-KR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20241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산림재해 없는 안전한 도시 조성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산림농지과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Rectangle 23"/>
          <p:cNvSpPr>
            <a:spLocks noChangeArrowheads="1"/>
          </p:cNvSpPr>
          <p:nvPr/>
        </p:nvSpPr>
        <p:spPr bwMode="auto">
          <a:xfrm>
            <a:off x="1430658" y="2205577"/>
            <a:ext cx="3786558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신속한 </a:t>
            </a:r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산불대응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진화체계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+mn-lt"/>
                <a:ea typeface="맑은 고딕" pitchFamily="50" charset="-127"/>
              </a:rPr>
              <a:t>구축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+mn-ea"/>
                <a:ea typeface="+mn-ea"/>
              </a:rPr>
              <a:t> </a:t>
            </a:r>
            <a:endParaRPr kumimoji="0" lang="ko-KR" altLang="en-US" sz="20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grpSp>
        <p:nvGrpSpPr>
          <p:cNvPr id="43" name="그룹 42"/>
          <p:cNvGrpSpPr/>
          <p:nvPr/>
        </p:nvGrpSpPr>
        <p:grpSpPr>
          <a:xfrm>
            <a:off x="1691682" y="3069671"/>
            <a:ext cx="4582824" cy="1401176"/>
            <a:chOff x="3412525" y="4636718"/>
            <a:chExt cx="3923266" cy="1401176"/>
          </a:xfrm>
        </p:grpSpPr>
        <p:grpSp>
          <p:nvGrpSpPr>
            <p:cNvPr id="44" name="그룹 43"/>
            <p:cNvGrpSpPr/>
            <p:nvPr/>
          </p:nvGrpSpPr>
          <p:grpSpPr>
            <a:xfrm>
              <a:off x="3412525" y="4636718"/>
              <a:ext cx="3923266" cy="1401174"/>
              <a:chOff x="3040375" y="2764390"/>
              <a:chExt cx="3267186" cy="821559"/>
            </a:xfrm>
          </p:grpSpPr>
          <p:sp>
            <p:nvSpPr>
              <p:cNvPr id="46" name="대각선 방향의 모서리가 둥근 사각형 45"/>
              <p:cNvSpPr/>
              <p:nvPr/>
            </p:nvSpPr>
            <p:spPr bwMode="auto">
              <a:xfrm>
                <a:off x="3040375" y="2764391"/>
                <a:ext cx="1261939" cy="821558"/>
              </a:xfrm>
              <a:prstGeom prst="round2DiagRect">
                <a:avLst/>
              </a:prstGeom>
              <a:solidFill>
                <a:srgbClr val="99CC00">
                  <a:alpha val="20000"/>
                </a:srgb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algn="ctr" latinLnBrk="0">
                  <a:spcBef>
                    <a:spcPts val="12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15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농업 부산물</a:t>
                </a:r>
                <a:endParaRPr kumimoji="0" lang="en-US" altLang="ko-KR" sz="15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spcBef>
                    <a:spcPts val="12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15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소각 행위</a:t>
                </a:r>
                <a:endParaRPr kumimoji="0" lang="en-US" altLang="ko-KR" sz="15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spcBef>
                    <a:spcPts val="12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1500" b="1" dirty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계도</a:t>
                </a:r>
                <a:r>
                  <a:rPr lang="en-US" altLang="ko-KR" sz="1600" dirty="0"/>
                  <a:t>·</a:t>
                </a:r>
                <a:r>
                  <a:rPr kumimoji="0" lang="ko-KR" altLang="en-US" sz="1500" b="1" dirty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단속</a:t>
                </a:r>
                <a:endParaRPr kumimoji="0" lang="en-US" altLang="ko-KR" sz="1500" b="1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spcBef>
                    <a:spcPts val="120"/>
                  </a:spcBef>
                  <a:spcAft>
                    <a:spcPts val="0"/>
                  </a:spcAft>
                  <a:defRPr/>
                </a:pPr>
                <a:r>
                  <a:rPr kumimoji="0" lang="en-US" altLang="ko-KR" sz="1500" b="1" dirty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SMS </a:t>
                </a:r>
                <a:r>
                  <a:rPr kumimoji="0" lang="ko-KR" altLang="en-US" sz="1500" b="1" dirty="0" err="1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문자홍보</a:t>
                </a:r>
                <a:endParaRPr kumimoji="0" lang="ko-KR" altLang="en-US" sz="1500" b="1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47" name="대각선 방향의 모서리가 둥근 사각형 46"/>
              <p:cNvSpPr/>
              <p:nvPr/>
            </p:nvSpPr>
            <p:spPr bwMode="auto">
              <a:xfrm>
                <a:off x="4858783" y="2764390"/>
                <a:ext cx="1448778" cy="389612"/>
              </a:xfrm>
              <a:prstGeom prst="round2DiagRect">
                <a:avLst/>
              </a:prstGeom>
              <a:solidFill>
                <a:schemeClr val="tx2">
                  <a:lumMod val="75000"/>
                  <a:alpha val="15000"/>
                </a:scheme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algn="ctr" latinLnBrk="0">
                  <a:defRPr/>
                </a:pPr>
                <a:r>
                  <a:rPr kumimoji="0" lang="ko-KR" altLang="en-US" sz="1500" b="1" dirty="0" err="1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진화헬기</a:t>
                </a:r>
                <a:r>
                  <a:rPr kumimoji="0" lang="ko-KR" altLang="en-US" sz="15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kumimoji="0" lang="ko-KR" altLang="en-US" sz="1500" b="1" dirty="0" err="1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골든타임제</a:t>
                </a:r>
                <a:r>
                  <a:rPr kumimoji="0" lang="en-US" altLang="ko-KR" sz="15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(30</a:t>
                </a:r>
                <a:r>
                  <a:rPr kumimoji="0" lang="ko-KR" altLang="en-US" sz="15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분</a:t>
                </a:r>
                <a:r>
                  <a:rPr kumimoji="0" lang="en-US" altLang="ko-KR" sz="15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</a:t>
                </a:r>
                <a:endParaRPr kumimoji="0" lang="en-US" altLang="ko-KR" sz="1500" b="1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48" name="오른쪽 화살표 47"/>
              <p:cNvSpPr/>
              <p:nvPr/>
            </p:nvSpPr>
            <p:spPr>
              <a:xfrm>
                <a:off x="4477780" y="3100200"/>
                <a:ext cx="227403" cy="147982"/>
              </a:xfrm>
              <a:prstGeom prst="right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5" name="대각선 방향의 모서리가 둥근 사각형 44"/>
            <p:cNvSpPr/>
            <p:nvPr/>
          </p:nvSpPr>
          <p:spPr bwMode="auto">
            <a:xfrm>
              <a:off x="5596086" y="5382979"/>
              <a:ext cx="1739700" cy="654915"/>
            </a:xfrm>
            <a:prstGeom prst="round2DiagRect">
              <a:avLst/>
            </a:prstGeom>
            <a:solidFill>
              <a:schemeClr val="tx2">
                <a:lumMod val="75000"/>
                <a:alpha val="15000"/>
              </a:scheme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latinLnBrk="0">
                <a:defRPr/>
              </a:pPr>
              <a:r>
                <a:rPr kumimoji="0" lang="ko-KR" altLang="en-US" sz="1050" b="1" spc="1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kumimoji="0" lang="ko-KR" altLang="en-US" sz="1400" b="1" spc="1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신속한 </a:t>
              </a:r>
              <a:r>
                <a:rPr kumimoji="0" lang="ko-KR" altLang="en-US" sz="1400" b="1" spc="100" dirty="0" err="1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현장대응</a:t>
              </a:r>
              <a:r>
                <a:rPr kumimoji="0" lang="ko-KR" altLang="en-US" sz="1400" b="1" spc="1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및</a:t>
              </a:r>
              <a:endParaRPr kumimoji="0" lang="en-US" altLang="ko-KR" sz="1400" b="1" spc="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latinLnBrk="0">
                <a:defRPr/>
              </a:pPr>
              <a:r>
                <a:rPr kumimoji="0" lang="ko-KR" altLang="en-US" sz="1400" b="1" spc="1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kumimoji="0" lang="ko-KR" altLang="en-US" sz="1400" b="1" spc="100" dirty="0" err="1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인접시군</a:t>
              </a:r>
              <a:r>
                <a:rPr kumimoji="0" lang="ko-KR" altLang="en-US" sz="1400" b="1" spc="100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kumimoji="0" lang="ko-KR" altLang="en-US" sz="1400" b="1" spc="1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협조체계</a:t>
              </a:r>
              <a:r>
                <a:rPr kumimoji="0" lang="en-US" altLang="ko-KR" sz="1400" b="1" spc="100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kumimoji="0" lang="ko-KR" altLang="en-US" sz="1400" b="1" spc="1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endParaRPr kumimoji="0" lang="en-US" altLang="ko-KR" sz="1400" b="1" spc="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latinLnBrk="0">
                <a:defRPr/>
              </a:pPr>
              <a:r>
                <a:rPr kumimoji="0" lang="en-US" altLang="ko-KR" sz="1400" b="1" spc="1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(</a:t>
              </a:r>
              <a:r>
                <a:rPr kumimoji="0" lang="ko-KR" altLang="en-US" sz="1400" b="1" spc="100" dirty="0" smtClean="0">
                  <a:solidFill>
                    <a:prstClr val="black"/>
                  </a:solidFill>
                  <a:latin typeface="+mn-ea"/>
                  <a:ea typeface="+mn-ea"/>
                </a:rPr>
                <a:t>고양</a:t>
              </a:r>
              <a:r>
                <a:rPr lang="en-US" altLang="ko-KR" sz="1600" b="1" spc="100" dirty="0">
                  <a:latin typeface="+mn-ea"/>
                  <a:ea typeface="+mn-ea"/>
                </a:rPr>
                <a:t> </a:t>
              </a:r>
              <a:r>
                <a:rPr lang="en-US" altLang="ko-KR" sz="1600" b="1" spc="100" dirty="0" smtClean="0">
                  <a:latin typeface="+mn-ea"/>
                  <a:ea typeface="+mn-ea"/>
                </a:rPr>
                <a:t>·</a:t>
              </a:r>
              <a:r>
                <a:rPr lang="ko-KR" altLang="en-US" sz="1400" b="1" spc="100" dirty="0" smtClean="0">
                  <a:latin typeface="+mn-ea"/>
                  <a:ea typeface="+mn-ea"/>
                </a:rPr>
                <a:t>양주</a:t>
              </a:r>
              <a:r>
                <a:rPr lang="en-US" altLang="ko-KR" sz="1400" b="1" spc="100" dirty="0" smtClean="0">
                  <a:latin typeface="+mn-ea"/>
                  <a:ea typeface="+mn-ea"/>
                </a:rPr>
                <a:t>·</a:t>
              </a:r>
              <a:r>
                <a:rPr lang="ko-KR" altLang="en-US" sz="1400" b="1" spc="100" dirty="0" smtClean="0">
                  <a:latin typeface="+mn-ea"/>
                  <a:ea typeface="+mn-ea"/>
                </a:rPr>
                <a:t>연천</a:t>
              </a:r>
              <a:r>
                <a:rPr lang="en-US" altLang="ko-KR" sz="1400" b="1" spc="100" dirty="0" smtClean="0">
                  <a:latin typeface="+mn-ea"/>
                  <a:ea typeface="+mn-ea"/>
                </a:rPr>
                <a:t>)</a:t>
              </a:r>
              <a:endParaRPr kumimoji="0" lang="en-US" altLang="ko-KR" sz="1400" b="1" spc="1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49" name="Text Box 3"/>
          <p:cNvSpPr txBox="1">
            <a:spLocks noChangeArrowheads="1"/>
          </p:cNvSpPr>
          <p:nvPr/>
        </p:nvSpPr>
        <p:spPr bwMode="auto">
          <a:xfrm>
            <a:off x="1403648" y="2637625"/>
            <a:ext cx="6480720" cy="3607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산불방지대책본부 운영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(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봄철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)2.1. ~ 5.15. (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가을철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)11.1. ~12.15.</a:t>
            </a:r>
          </a:p>
        </p:txBody>
      </p:sp>
      <p:pic>
        <p:nvPicPr>
          <p:cNvPr id="50" name="그림 4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1" r="15710"/>
          <a:stretch/>
        </p:blipFill>
        <p:spPr>
          <a:xfrm>
            <a:off x="6372200" y="3078891"/>
            <a:ext cx="2546537" cy="1403874"/>
          </a:xfrm>
          <a:prstGeom prst="rect">
            <a:avLst/>
          </a:prstGeom>
        </p:spPr>
      </p:pic>
      <p:sp>
        <p:nvSpPr>
          <p:cNvPr id="51" name="Rectangle 23"/>
          <p:cNvSpPr>
            <a:spLocks noChangeArrowheads="1"/>
          </p:cNvSpPr>
          <p:nvPr/>
        </p:nvSpPr>
        <p:spPr bwMode="auto">
          <a:xfrm>
            <a:off x="1430658" y="4581841"/>
            <a:ext cx="4941542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산림재난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예방 및 산림병해충 선제적 대응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+mn-ea"/>
                <a:ea typeface="+mn-ea"/>
              </a:rPr>
              <a:t> </a:t>
            </a:r>
            <a:endParaRPr kumimoji="0" lang="ko-KR" altLang="en-US" sz="20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2" name="Text Box 3"/>
          <p:cNvSpPr txBox="1">
            <a:spLocks noChangeArrowheads="1"/>
          </p:cNvSpPr>
          <p:nvPr/>
        </p:nvSpPr>
        <p:spPr bwMode="auto">
          <a:xfrm>
            <a:off x="1414410" y="5013176"/>
            <a:ext cx="4957790" cy="149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산사태 대책 상황실 운영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5.15. ~ 10.15.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spc="-9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사방사업</a:t>
            </a:r>
            <a:r>
              <a:rPr kumimoji="0" lang="ko-KR" altLang="en-US" sz="1600" b="1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추진 </a:t>
            </a:r>
            <a:r>
              <a:rPr kumimoji="0" lang="en-US" altLang="ko-KR" sz="1600" b="1" spc="-9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사방댐 </a:t>
            </a:r>
            <a:r>
              <a:rPr kumimoji="0" lang="en-US" altLang="ko-KR" sz="1600" b="1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kumimoji="0" lang="ko-KR" altLang="en-US" sz="1600" b="1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개소</a:t>
            </a:r>
            <a:r>
              <a:rPr kumimoji="0" lang="en-US" altLang="ko-KR" sz="1600" b="1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spc="-9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계류보전</a:t>
            </a:r>
            <a:r>
              <a:rPr kumimoji="0" lang="ko-KR" altLang="en-US" sz="1600" b="1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0.4km </a:t>
            </a:r>
            <a:r>
              <a:rPr kumimoji="0" lang="ko-KR" altLang="en-US" sz="1600" b="1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등</a:t>
            </a:r>
            <a:endParaRPr kumimoji="0" lang="en-US" altLang="ko-KR" sz="1600" b="1" spc="-9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위험수목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제거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임야 인접 주택 등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재해우려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수목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44000" indent="-285750" algn="dist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kern="600" spc="-24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산림병해충 방제 </a:t>
            </a:r>
            <a:r>
              <a:rPr kumimoji="0" lang="en-US" altLang="ko-KR" sz="1600" b="1" kern="600" spc="-24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kern="600" spc="-24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소나무재선충</a:t>
            </a:r>
            <a:r>
              <a:rPr kumimoji="0" lang="en-US" altLang="ko-KR" sz="1600" b="1" kern="600" spc="-24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kern="600" spc="-24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연중</a:t>
            </a:r>
            <a:r>
              <a:rPr kumimoji="0" lang="en-US" altLang="ko-KR" sz="1600" b="1" kern="600" spc="-24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), </a:t>
            </a:r>
            <a:r>
              <a:rPr kumimoji="0" lang="ko-KR" altLang="en-US" sz="1600" b="1" kern="600" spc="-24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기타 해충</a:t>
            </a:r>
            <a:r>
              <a:rPr kumimoji="0" lang="en-US" altLang="ko-KR" sz="1600" b="1" kern="600" spc="-24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(5.23.~10.31.)</a:t>
            </a:r>
            <a:endParaRPr kumimoji="0" lang="en-US" altLang="ko-KR" sz="1600" b="1" kern="600" spc="-24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53" name="그림 5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40" t="13820" r="15135" b="22933"/>
          <a:stretch/>
        </p:blipFill>
        <p:spPr>
          <a:xfrm>
            <a:off x="6372199" y="5124883"/>
            <a:ext cx="2558623" cy="1401174"/>
          </a:xfrm>
          <a:prstGeom prst="rect">
            <a:avLst/>
          </a:prstGeom>
        </p:spPr>
      </p:pic>
      <p:grpSp>
        <p:nvGrpSpPr>
          <p:cNvPr id="54" name="그룹 24"/>
          <p:cNvGrpSpPr>
            <a:grpSpLocks/>
          </p:cNvGrpSpPr>
          <p:nvPr/>
        </p:nvGrpSpPr>
        <p:grpSpPr bwMode="auto">
          <a:xfrm>
            <a:off x="528956" y="2204864"/>
            <a:ext cx="793750" cy="4536504"/>
            <a:chOff x="538808" y="3212976"/>
            <a:chExt cx="792658" cy="3312368"/>
          </a:xfrm>
        </p:grpSpPr>
        <p:sp>
          <p:nvSpPr>
            <p:cNvPr id="55" name="직사각형 54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56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57" name="TextBox 56"/>
          <p:cNvSpPr txBox="1"/>
          <p:nvPr/>
        </p:nvSpPr>
        <p:spPr>
          <a:xfrm>
            <a:off x="539552" y="2276872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57284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35435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◈ 보전과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이용이 조화를 이루는 합리적인 산지관리체계 정립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◈ 농지의 체계적인 관리를 통한 효율적 이용 도모</a:t>
            </a:r>
            <a:endParaRPr lang="en-US" altLang="ko-KR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204864"/>
            <a:ext cx="793750" cy="4536504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791417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650866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2. </a:t>
            </a:r>
            <a:r>
              <a:rPr kumimoji="0"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지속가능한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산림</a:t>
            </a:r>
            <a:r>
              <a:rPr kumimoji="0"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〮</a:t>
            </a:r>
            <a:r>
              <a:rPr kumimoji="0"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농지의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이용과 관리체계 구축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276872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산림농지과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Rectangle 23"/>
          <p:cNvSpPr>
            <a:spLocks noChangeArrowheads="1"/>
          </p:cNvSpPr>
          <p:nvPr/>
        </p:nvSpPr>
        <p:spPr bwMode="auto">
          <a:xfrm>
            <a:off x="1450397" y="2060848"/>
            <a:ext cx="6237686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보전과 이용이 조화되는 합리적인 산지관리체계 정립</a:t>
            </a:r>
            <a:endParaRPr kumimoji="0" lang="ko-KR" altLang="en-US" sz="20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31" name="Text Box 3"/>
          <p:cNvSpPr txBox="1">
            <a:spLocks noChangeArrowheads="1"/>
          </p:cNvSpPr>
          <p:nvPr/>
        </p:nvSpPr>
        <p:spPr bwMode="auto">
          <a:xfrm>
            <a:off x="1440160" y="2636912"/>
            <a:ext cx="7740352" cy="1511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지역특성에 맞는 탄력적이고 합리적인 개발 추진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dirty="0">
                <a:solidFill>
                  <a:prstClr val="black"/>
                </a:solidFill>
                <a:latin typeface="+mn-ea"/>
                <a:ea typeface="+mn-ea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+mn-ea"/>
                <a:ea typeface="+mn-ea"/>
              </a:rPr>
              <a:t> - </a:t>
            </a:r>
            <a:r>
              <a:rPr kumimoji="0" lang="ko-KR" altLang="en-US" sz="1600" dirty="0">
                <a:latin typeface="+mn-ea"/>
                <a:ea typeface="+mn-ea"/>
              </a:rPr>
              <a:t>도시</a:t>
            </a:r>
            <a:r>
              <a:rPr lang="en-US" altLang="ko-KR" sz="1600" dirty="0">
                <a:latin typeface="+mn-ea"/>
                <a:ea typeface="+mn-ea"/>
              </a:rPr>
              <a:t>·</a:t>
            </a:r>
            <a:r>
              <a:rPr lang="ko-KR" altLang="en-US" sz="1600" dirty="0">
                <a:latin typeface="+mn-ea"/>
                <a:ea typeface="+mn-ea"/>
              </a:rPr>
              <a:t>계획관리지역 등 준보전산지는 주변여건을 반영한 조화로운 개발 유도</a:t>
            </a:r>
            <a:endParaRPr kumimoji="0" lang="en-US" altLang="ko-KR" sz="16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>
                <a:solidFill>
                  <a:prstClr val="black"/>
                </a:solidFill>
                <a:latin typeface="+mn-ea"/>
                <a:ea typeface="+mn-ea"/>
              </a:rPr>
              <a:t>  -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+mn-ea"/>
                <a:ea typeface="+mn-ea"/>
              </a:rPr>
              <a:t>생태계보전</a:t>
            </a:r>
            <a:r>
              <a:rPr kumimoji="0" lang="en-US" altLang="ko-KR" sz="1600" dirty="0">
                <a:solidFill>
                  <a:prstClr val="black"/>
                </a:solidFill>
                <a:latin typeface="+mn-ea"/>
                <a:ea typeface="+mn-ea"/>
              </a:rPr>
              <a:t>, </a:t>
            </a:r>
            <a:r>
              <a:rPr kumimoji="0" lang="ko-KR" altLang="en-US" sz="1600" dirty="0">
                <a:solidFill>
                  <a:prstClr val="black"/>
                </a:solidFill>
                <a:latin typeface="+mn-ea"/>
                <a:ea typeface="+mn-ea"/>
              </a:rPr>
              <a:t>재해방지</a:t>
            </a:r>
            <a:r>
              <a:rPr kumimoji="0" lang="en-US" altLang="ko-KR" sz="1600" dirty="0">
                <a:solidFill>
                  <a:prstClr val="black"/>
                </a:solidFill>
                <a:latin typeface="+mn-ea"/>
                <a:ea typeface="+mn-ea"/>
              </a:rPr>
              <a:t>, 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+mn-ea"/>
                <a:ea typeface="+mn-ea"/>
              </a:rPr>
              <a:t>수원보호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+mn-ea"/>
                <a:ea typeface="+mn-ea"/>
              </a:rPr>
              <a:t>, 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+mn-ea"/>
                <a:ea typeface="+mn-ea"/>
              </a:rPr>
              <a:t>조림지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+mn-ea"/>
                <a:ea typeface="+mn-ea"/>
              </a:rPr>
              <a:t> </a:t>
            </a:r>
            <a:r>
              <a:rPr kumimoji="0" lang="ko-KR" altLang="en-US" sz="1600" dirty="0">
                <a:solidFill>
                  <a:prstClr val="black"/>
                </a:solidFill>
                <a:latin typeface="+mn-ea"/>
                <a:ea typeface="+mn-ea"/>
              </a:rPr>
              <a:t>등을 고려한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+mn-ea"/>
                <a:ea typeface="+mn-ea"/>
              </a:rPr>
              <a:t>분석 강화</a:t>
            </a:r>
            <a:endParaRPr kumimoji="0" lang="en-US" altLang="ko-KR" sz="1600" dirty="0">
              <a:solidFill>
                <a:prstClr val="black"/>
              </a:solidFill>
              <a:latin typeface="+mn-ea"/>
              <a:ea typeface="+mn-ea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산림 내 불법행위 상시 단속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산지전용</a:t>
            </a:r>
            <a:r>
              <a:rPr lang="en-US" altLang="ko-KR" dirty="0" smtClean="0"/>
              <a:t>·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훼손 장기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미복구지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사후관리 강화로 재해예방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2" name="Rectangle 23"/>
          <p:cNvSpPr>
            <a:spLocks noChangeArrowheads="1"/>
          </p:cNvSpPr>
          <p:nvPr/>
        </p:nvSpPr>
        <p:spPr bwMode="auto">
          <a:xfrm>
            <a:off x="1450397" y="4365104"/>
            <a:ext cx="5606387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농지의 체계적인 관리를 통한 효율적 이용 도모</a:t>
            </a:r>
            <a:endParaRPr kumimoji="0" lang="ko-KR" altLang="en-US" sz="20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33" name="Text Box 3"/>
          <p:cNvSpPr txBox="1">
            <a:spLocks noChangeArrowheads="1"/>
          </p:cNvSpPr>
          <p:nvPr/>
        </p:nvSpPr>
        <p:spPr bwMode="auto">
          <a:xfrm>
            <a:off x="1440160" y="4797338"/>
            <a:ext cx="6247923" cy="1800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국민식량의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안정적인 공급기반을 위해 우량농지 체계적 관리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농업진흥지역 중 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우량농지는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농번기철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(5~10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성토행위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제한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농지의 합리적 이용 및 주변 환경과 조화로운 개발 추진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농지 성토에 대한 업무 일원화로 성토 민원 체계적인 관리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- </a:t>
            </a:r>
            <a:r>
              <a:rPr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난개발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방지를 위한 </a:t>
            </a:r>
            <a:r>
              <a:rPr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농지성토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규제 강화로 개발행위 허가 대상 확대</a:t>
            </a:r>
            <a:endParaRPr lang="en-US" altLang="ko-KR" sz="16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77357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35435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 anchorCtr="0"/>
          <a:lstStyle/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지적불부합지 해소와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디지털지적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전환으로 시민 재산권 보호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</a:t>
            </a:r>
            <a:r>
              <a:rPr kumimoji="0" lang="en-US" altLang="ko-KR" sz="2400" spc="-15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kumimoji="0" lang="ko-KR" altLang="en-US" sz="2400" spc="-15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시민만족 토지행정 구현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토지정보과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74657" y="2342419"/>
            <a:ext cx="4969552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시민 재산권 보호를 위한 지적재조사 추진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3" name="Text Box 3"/>
          <p:cNvSpPr txBox="1">
            <a:spLocks noChangeArrowheads="1"/>
          </p:cNvSpPr>
          <p:nvPr/>
        </p:nvSpPr>
        <p:spPr bwMode="auto">
          <a:xfrm>
            <a:off x="1440160" y="2774467"/>
            <a:ext cx="7487469" cy="39669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사업 개요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집단불부합지에 대한 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연차별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지적재조사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사업 추진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- 2030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년까지 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61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 지구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추진 대상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12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 지구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3,055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필지</a:t>
            </a:r>
            <a:endParaRPr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en-US" altLang="ko-KR" sz="16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6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기대 효과</a:t>
            </a:r>
            <a:endParaRPr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경계가 명확해져 경계 분쟁이 감소하고 소송 등 경제적 비용 절감</a:t>
            </a:r>
            <a:endParaRPr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- 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건축물 저촉 해소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진입도로 확보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토지 형상 정형화로 토지 가치 상승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kumimoji="0" lang="en-US" altLang="ko-KR" sz="11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41" name="표 40"/>
          <p:cNvGraphicFramePr>
            <a:graphicFrameLocks noGrp="1"/>
          </p:cNvGraphicFramePr>
          <p:nvPr>
            <p:extLst/>
          </p:nvPr>
        </p:nvGraphicFramePr>
        <p:xfrm>
          <a:off x="1474657" y="3926992"/>
          <a:ext cx="7345815" cy="1411224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153127">
                  <a:extLst>
                    <a:ext uri="{9D8B030D-6E8A-4147-A177-3AD203B41FA5}">
                      <a16:colId xmlns:a16="http://schemas.microsoft.com/office/drawing/2014/main" xmlns="" val="3649132412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xmlns="" val="3985251199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xmlns="" val="3462262800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xmlns="" val="4198285451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xmlns="" val="2216135507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xmlns="" val="133976998"/>
                    </a:ext>
                  </a:extLst>
                </a:gridCol>
              </a:tblGrid>
              <a:tr h="27977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>
                          <a:solidFill>
                            <a:schemeClr val="tx1"/>
                          </a:solidFill>
                        </a:rPr>
                        <a:t>구 분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>
                          <a:solidFill>
                            <a:schemeClr val="tx1"/>
                          </a:solidFill>
                        </a:rPr>
                        <a:t>지구 수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>
                          <a:solidFill>
                            <a:schemeClr val="tx1"/>
                          </a:solidFill>
                        </a:rPr>
                        <a:t>추진 기간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>
                          <a:solidFill>
                            <a:schemeClr val="tx1"/>
                          </a:solidFill>
                        </a:rPr>
                        <a:t>필지 수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>
                          <a:solidFill>
                            <a:schemeClr val="tx1"/>
                          </a:solidFill>
                        </a:rPr>
                        <a:t>면적</a:t>
                      </a:r>
                      <a:r>
                        <a:rPr lang="en-US" altLang="ko-KR" sz="140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smtClean="0">
                          <a:solidFill>
                            <a:schemeClr val="tx1"/>
                          </a:solidFill>
                        </a:rPr>
                        <a:t>㎡</a:t>
                      </a:r>
                      <a:r>
                        <a:rPr lang="en-US" altLang="ko-KR" sz="140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>
                          <a:solidFill>
                            <a:schemeClr val="tx1"/>
                          </a:solidFill>
                        </a:rPr>
                        <a:t>예산</a:t>
                      </a:r>
                      <a:r>
                        <a:rPr lang="en-US" altLang="ko-KR" sz="140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smtClean="0">
                          <a:solidFill>
                            <a:schemeClr val="tx1"/>
                          </a:solidFill>
                        </a:rPr>
                        <a:t>국비</a:t>
                      </a:r>
                      <a:r>
                        <a:rPr lang="en-US" altLang="ko-KR" sz="140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811502211"/>
                  </a:ext>
                </a:extLst>
              </a:tr>
              <a:tr h="34081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spc="0" smtClean="0">
                          <a:latin typeface="+mn-lt"/>
                        </a:rPr>
                        <a:t>계</a:t>
                      </a:r>
                      <a:endParaRPr lang="ko-KR" altLang="en-US" sz="1400" b="1" spc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ct val="13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400" b="1" spc="0" baseline="0" smtClean="0">
                          <a:latin typeface="맑은 고딕" panose="020B0503020000020004" pitchFamily="50" charset="-127"/>
                          <a:ea typeface="+mn-ea"/>
                        </a:rPr>
                        <a:t>12</a:t>
                      </a:r>
                      <a:r>
                        <a:rPr lang="ko-KR" altLang="en-US" sz="1400" b="1" spc="0" baseline="0" smtClean="0">
                          <a:latin typeface="맑은 고딕" panose="020B0503020000020004" pitchFamily="50" charset="-127"/>
                          <a:ea typeface="+mn-ea"/>
                        </a:rPr>
                        <a:t>개</a:t>
                      </a:r>
                      <a:endParaRPr lang="en-US" altLang="ko-KR" sz="1400" b="1" spc="0" baseline="0" dirty="0" smtClean="0"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altLang="ko-KR" sz="1400" b="1" spc="0" baseline="0" dirty="0" smtClean="0"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ct val="13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400" b="1" spc="0" baseline="0" smtClean="0">
                          <a:latin typeface="맑은 고딕" panose="020B0503020000020004" pitchFamily="50" charset="-127"/>
                          <a:ea typeface="+mn-ea"/>
                        </a:rPr>
                        <a:t>3,055</a:t>
                      </a:r>
                      <a:endParaRPr lang="en-US" altLang="ko-KR" sz="1400" b="1" spc="0" baseline="0" dirty="0" smtClean="0"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r" latinLnBrk="1">
                        <a:lnSpc>
                          <a:spcPct val="13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400" b="1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2,061,782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ct val="13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400" b="1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618</a:t>
                      </a:r>
                      <a:r>
                        <a:rPr lang="ko-KR" altLang="en-US" sz="1400" b="1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백만원</a:t>
                      </a:r>
                      <a:endParaRPr lang="en-US" altLang="ko-KR" sz="1400" b="1" spc="0" baseline="0" dirty="0" smtClean="0"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624439107"/>
                  </a:ext>
                </a:extLst>
              </a:tr>
              <a:tr h="34081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spc="0" smtClean="0">
                          <a:latin typeface="+mn-lt"/>
                        </a:rPr>
                        <a:t>‘21</a:t>
                      </a:r>
                      <a:r>
                        <a:rPr lang="ko-KR" altLang="en-US" sz="1400" b="1" spc="0" smtClean="0">
                          <a:latin typeface="+mn-lt"/>
                        </a:rPr>
                        <a:t>년 지구</a:t>
                      </a:r>
                      <a:endParaRPr lang="ko-KR" altLang="en-US" sz="1400" b="1" spc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400" b="1" spc="0" baseline="0" smtClean="0">
                          <a:latin typeface="맑은 고딕" panose="020B0503020000020004" pitchFamily="50" charset="-127"/>
                          <a:ea typeface="+mn-ea"/>
                        </a:rPr>
                        <a:t>5</a:t>
                      </a:r>
                      <a:r>
                        <a:rPr lang="ko-KR" altLang="en-US" sz="1400" b="1" spc="0" baseline="0" smtClean="0">
                          <a:latin typeface="맑은 고딕" panose="020B0503020000020004" pitchFamily="50" charset="-127"/>
                          <a:ea typeface="+mn-ea"/>
                        </a:rPr>
                        <a:t>개</a:t>
                      </a:r>
                      <a:endParaRPr lang="en-US" altLang="ko-KR" sz="1400" b="1" spc="0" baseline="0" smtClean="0"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400" b="1" spc="0" baseline="0" smtClean="0">
                          <a:latin typeface="맑은 고딕" panose="020B0503020000020004" pitchFamily="50" charset="-127"/>
                          <a:ea typeface="+mn-ea"/>
                        </a:rPr>
                        <a:t>’20. 11. ~ ’22. 10.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ct val="13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400" b="1" spc="0" baseline="0" smtClean="0">
                          <a:latin typeface="맑은 고딕" panose="020B0503020000020004" pitchFamily="50" charset="-127"/>
                          <a:ea typeface="+mn-ea"/>
                        </a:rPr>
                        <a:t>1,678</a:t>
                      </a:r>
                      <a:endParaRPr lang="en-US" altLang="ko-KR" sz="1400" b="1" spc="0" baseline="0" dirty="0" smtClean="0"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400" b="1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1,359,024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400" b="1" spc="0" baseline="0" smtClean="0">
                          <a:latin typeface="맑은 고딕" panose="020B0503020000020004" pitchFamily="50" charset="-127"/>
                          <a:ea typeface="+mn-ea"/>
                        </a:rPr>
                        <a:t>335</a:t>
                      </a:r>
                      <a:r>
                        <a:rPr lang="ko-KR" altLang="en-US" sz="1400" b="1" spc="0" baseline="0" smtClean="0">
                          <a:latin typeface="맑은 고딕" panose="020B0503020000020004" pitchFamily="50" charset="-127"/>
                          <a:ea typeface="+mn-ea"/>
                        </a:rPr>
                        <a:t>백만원</a:t>
                      </a:r>
                      <a:endParaRPr lang="en-US" altLang="ko-KR" sz="1400" b="1" spc="0" baseline="0" smtClean="0"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652807281"/>
                  </a:ext>
                </a:extLst>
              </a:tr>
              <a:tr h="340812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spc="0" smtClean="0">
                          <a:latin typeface="+mn-lt"/>
                        </a:rPr>
                        <a:t>‘22</a:t>
                      </a:r>
                      <a:r>
                        <a:rPr lang="ko-KR" altLang="en-US" sz="1400" b="1" spc="0" smtClean="0">
                          <a:latin typeface="+mn-lt"/>
                        </a:rPr>
                        <a:t>년 지구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400" b="1" spc="0" baseline="0" smtClean="0">
                          <a:latin typeface="맑은 고딕" panose="020B0503020000020004" pitchFamily="50" charset="-127"/>
                          <a:ea typeface="+mn-ea"/>
                        </a:rPr>
                        <a:t>7</a:t>
                      </a:r>
                      <a:r>
                        <a:rPr lang="ko-KR" altLang="en-US" sz="1400" b="1" spc="0" baseline="0" smtClean="0">
                          <a:latin typeface="맑은 고딕" panose="020B0503020000020004" pitchFamily="50" charset="-127"/>
                          <a:ea typeface="+mn-ea"/>
                        </a:rPr>
                        <a:t>개</a:t>
                      </a:r>
                      <a:endParaRPr lang="en-US" altLang="ko-KR" sz="1400" b="1" spc="0" baseline="0" smtClean="0"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400" b="1" spc="0" baseline="0" smtClean="0">
                          <a:latin typeface="맑은 고딕" panose="020B0503020000020004" pitchFamily="50" charset="-127"/>
                          <a:ea typeface="+mn-ea"/>
                        </a:rPr>
                        <a:t>‘21. 11. ~ ’23. 10.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ct val="13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400" b="1" spc="0" baseline="0" smtClean="0">
                          <a:latin typeface="맑은 고딕" panose="020B0503020000020004" pitchFamily="50" charset="-127"/>
                          <a:ea typeface="+mn-ea"/>
                        </a:rPr>
                        <a:t>1,377</a:t>
                      </a:r>
                      <a:endParaRPr lang="en-US" altLang="ko-KR" sz="1400" b="1" spc="0" baseline="0" dirty="0" smtClean="0"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400" b="1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702,758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400" b="1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283</a:t>
                      </a:r>
                      <a:r>
                        <a:rPr lang="ko-KR" altLang="en-US" sz="1400" b="1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백만원</a:t>
                      </a:r>
                      <a:endParaRPr lang="en-US" altLang="ko-KR" sz="1400" b="1" spc="0" baseline="0" dirty="0" smtClean="0"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267333298"/>
                  </a:ext>
                </a:extLst>
              </a:tr>
            </a:tbl>
          </a:graphicData>
        </a:graphic>
      </p:graphicFrame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6708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35434"/>
            <a:ext cx="7416824" cy="94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lang="ko-KR" altLang="en-US" b="1" dirty="0">
                <a:latin typeface="맑은 고딕" pitchFamily="50" charset="-127"/>
              </a:rPr>
              <a:t>◈ 파주시 </a:t>
            </a:r>
            <a:r>
              <a:rPr lang="en-US" altLang="ko-KR" b="1" dirty="0">
                <a:latin typeface="맑은 고딕" pitchFamily="50" charset="-127"/>
              </a:rPr>
              <a:t>‘</a:t>
            </a:r>
            <a:r>
              <a:rPr lang="ko-KR" altLang="en-US" b="1" dirty="0" err="1">
                <a:latin typeface="맑은 고딕" pitchFamily="50" charset="-127"/>
              </a:rPr>
              <a:t>경의중앙선</a:t>
            </a:r>
            <a:r>
              <a:rPr lang="ko-KR" altLang="en-US" b="1" dirty="0">
                <a:latin typeface="맑은 고딕" pitchFamily="50" charset="-127"/>
              </a:rPr>
              <a:t> 축</a:t>
            </a:r>
            <a:r>
              <a:rPr lang="en-US" altLang="ko-KR" b="1" dirty="0">
                <a:latin typeface="맑은 고딕" pitchFamily="50" charset="-127"/>
              </a:rPr>
              <a:t>‘ </a:t>
            </a:r>
            <a:r>
              <a:rPr lang="ko-KR" altLang="en-US" b="1" dirty="0">
                <a:latin typeface="맑은 고딕" pitchFamily="50" charset="-127"/>
              </a:rPr>
              <a:t>공간환경전략계획 수립</a:t>
            </a:r>
            <a:endParaRPr lang="en-US" altLang="ko-KR" b="1" dirty="0">
              <a:latin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b="1" dirty="0">
                <a:latin typeface="맑은 고딕" pitchFamily="50" charset="-127"/>
              </a:rPr>
              <a:t>◈ 품격 있는 공공건축물 건립 추진</a:t>
            </a:r>
            <a:endParaRPr lang="en-US" altLang="ko-KR" b="1" dirty="0">
              <a:latin typeface="맑은 고딕" pitchFamily="50" charset="-127"/>
            </a:endParaRPr>
          </a:p>
          <a:p>
            <a:pPr>
              <a:lnSpc>
                <a:spcPct val="120000"/>
              </a:lnSpc>
            </a:pP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공공건축 건립 고도화 지속 추진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24860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공공건축건립추진단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Rectangle 23"/>
          <p:cNvSpPr>
            <a:spLocks noChangeArrowheads="1"/>
          </p:cNvSpPr>
          <p:nvPr/>
        </p:nvSpPr>
        <p:spPr bwMode="auto">
          <a:xfrm>
            <a:off x="1475656" y="2348880"/>
            <a:ext cx="5544616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파주시 </a:t>
            </a:r>
            <a:r>
              <a:rPr kumimoji="0"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‘</a:t>
            </a:r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경의중앙선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축</a:t>
            </a:r>
            <a:r>
              <a:rPr kumimoji="0"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‘ 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공간환경전략계획 수립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3" name="Text Box 3"/>
          <p:cNvSpPr txBox="1">
            <a:spLocks noChangeArrowheads="1"/>
          </p:cNvSpPr>
          <p:nvPr/>
        </p:nvSpPr>
        <p:spPr bwMode="auto">
          <a:xfrm>
            <a:off x="1621258" y="3025030"/>
            <a:ext cx="7416824" cy="29962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 anchorCtr="0"/>
          <a:lstStyle/>
          <a:p>
            <a:pPr marL="285750" indent="-285750">
              <a:lnSpc>
                <a:spcPct val="150000"/>
              </a:lnSpc>
              <a:spcBef>
                <a:spcPts val="300"/>
              </a:spcBef>
              <a:buFont typeface="Wingdings" panose="05000000000000000000" pitchFamily="2" charset="2"/>
              <a:buChar char="l"/>
              <a:defRPr/>
            </a:pP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사업개요</a:t>
            </a:r>
            <a:endParaRPr lang="en-US" altLang="ko-KR" sz="1600" b="1" dirty="0" smtClean="0">
              <a:latin typeface="+mn-ea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  <a:spcBef>
                <a:spcPts val="300"/>
              </a:spcBef>
              <a:defRPr/>
            </a:pPr>
            <a:r>
              <a:rPr lang="en-US" altLang="ko-KR" sz="1600" b="1" dirty="0" smtClean="0">
                <a:latin typeface="+mn-ea"/>
                <a:ea typeface="맑은 고딕" panose="020B0503020000020004" pitchFamily="50" charset="-127"/>
              </a:rPr>
              <a:t>  - </a:t>
            </a:r>
            <a:r>
              <a:rPr lang="ko-KR" altLang="en-US" sz="1600" b="1" dirty="0" smtClean="0">
                <a:latin typeface="+mn-ea"/>
                <a:ea typeface="맑은 고딕" panose="020B0503020000020004" pitchFamily="50" charset="-127"/>
              </a:rPr>
              <a:t>위   치 </a:t>
            </a:r>
            <a:r>
              <a:rPr lang="en-US" altLang="ko-KR" sz="1600" b="1" dirty="0" smtClean="0">
                <a:latin typeface="+mn-ea"/>
                <a:ea typeface="맑은 고딕" panose="020B0503020000020004" pitchFamily="50" charset="-127"/>
              </a:rPr>
              <a:t>:</a:t>
            </a:r>
            <a:r>
              <a:rPr lang="ko-KR" altLang="en-US" sz="1600" b="1" dirty="0" smtClean="0">
                <a:latin typeface="+mn-ea"/>
                <a:ea typeface="맑은 고딕" panose="020B0503020000020004" pitchFamily="50" charset="-127"/>
              </a:rPr>
              <a:t> 파주시 전역 및 </a:t>
            </a:r>
            <a:r>
              <a:rPr lang="en-US" altLang="ko-KR" sz="1600" b="1" dirty="0" smtClean="0">
                <a:latin typeface="+mn-ea"/>
                <a:ea typeface="맑은 고딕" panose="020B0503020000020004" pitchFamily="50" charset="-127"/>
              </a:rPr>
              <a:t>‘</a:t>
            </a:r>
            <a:r>
              <a:rPr lang="ko-KR" altLang="en-US" sz="1600" b="1" dirty="0" err="1" smtClean="0">
                <a:latin typeface="+mn-ea"/>
                <a:ea typeface="맑은 고딕" panose="020B0503020000020004" pitchFamily="50" charset="-127"/>
              </a:rPr>
              <a:t>경의중앙선</a:t>
            </a:r>
            <a:r>
              <a:rPr lang="ko-KR" altLang="en-US" sz="1600" b="1" dirty="0" smtClean="0">
                <a:latin typeface="+mn-ea"/>
                <a:ea typeface="맑은 고딕" panose="020B0503020000020004" pitchFamily="50" charset="-127"/>
              </a:rPr>
              <a:t> 축</a:t>
            </a:r>
            <a:r>
              <a:rPr lang="en-US" altLang="ko-KR" sz="1600" b="1" dirty="0" smtClean="0">
                <a:latin typeface="+mn-ea"/>
                <a:ea typeface="맑은 고딕" panose="020B0503020000020004" pitchFamily="50" charset="-127"/>
              </a:rPr>
              <a:t>＇</a:t>
            </a:r>
          </a:p>
          <a:p>
            <a:pPr>
              <a:lnSpc>
                <a:spcPct val="150000"/>
              </a:lnSpc>
              <a:spcBef>
                <a:spcPts val="300"/>
              </a:spcBef>
              <a:defRPr/>
            </a:pPr>
            <a:r>
              <a:rPr lang="en-US" altLang="ko-KR" sz="1600" b="1" dirty="0">
                <a:latin typeface="+mn-ea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+mn-ea"/>
                <a:ea typeface="맑은 고딕" panose="020B0503020000020004" pitchFamily="50" charset="-127"/>
              </a:rPr>
              <a:t> - </a:t>
            </a:r>
            <a:r>
              <a:rPr lang="ko-KR" altLang="en-US" sz="1600" b="1" dirty="0" smtClean="0">
                <a:latin typeface="+mn-ea"/>
                <a:ea typeface="맑은 고딕" panose="020B0503020000020004" pitchFamily="50" charset="-127"/>
              </a:rPr>
              <a:t>사업비 </a:t>
            </a:r>
            <a:r>
              <a:rPr lang="en-US" altLang="ko-KR" sz="1600" b="1" dirty="0" smtClean="0">
                <a:latin typeface="+mn-ea"/>
                <a:ea typeface="맑은 고딕" panose="020B0503020000020004" pitchFamily="50" charset="-127"/>
              </a:rPr>
              <a:t>: 253</a:t>
            </a:r>
            <a:r>
              <a:rPr lang="ko-KR" altLang="en-US" sz="1600" b="1" dirty="0" smtClean="0">
                <a:latin typeface="+mn-ea"/>
                <a:ea typeface="맑은 고딕" panose="020B0503020000020004" pitchFamily="50" charset="-127"/>
              </a:rPr>
              <a:t>백만원</a:t>
            </a:r>
            <a:r>
              <a:rPr lang="en-US" altLang="ko-KR" sz="1600" b="1" dirty="0" smtClean="0">
                <a:latin typeface="+mn-ea"/>
                <a:ea typeface="맑은 고딕" panose="020B0503020000020004" pitchFamily="50" charset="-127"/>
              </a:rPr>
              <a:t>(</a:t>
            </a:r>
            <a:r>
              <a:rPr lang="ko-KR" altLang="en-US" sz="1600" b="1" dirty="0" smtClean="0">
                <a:latin typeface="+mn-ea"/>
                <a:ea typeface="맑은 고딕" panose="020B0503020000020004" pitchFamily="50" charset="-127"/>
              </a:rPr>
              <a:t>국비 </a:t>
            </a:r>
            <a:r>
              <a:rPr lang="en-US" altLang="ko-KR" sz="1600" b="1" dirty="0" smtClean="0">
                <a:latin typeface="+mn-ea"/>
                <a:ea typeface="맑은 고딕" panose="020B0503020000020004" pitchFamily="50" charset="-127"/>
              </a:rPr>
              <a:t>50%, </a:t>
            </a:r>
            <a:r>
              <a:rPr lang="ko-KR" altLang="en-US" sz="1600" b="1" dirty="0" smtClean="0">
                <a:latin typeface="+mn-ea"/>
                <a:ea typeface="맑은 고딕" panose="020B0503020000020004" pitchFamily="50" charset="-127"/>
              </a:rPr>
              <a:t>시비 </a:t>
            </a:r>
            <a:r>
              <a:rPr lang="en-US" altLang="ko-KR" sz="1600" b="1" dirty="0" smtClean="0">
                <a:latin typeface="+mn-ea"/>
                <a:ea typeface="맑은 고딕" panose="020B0503020000020004" pitchFamily="50" charset="-127"/>
              </a:rPr>
              <a:t>50%)</a:t>
            </a:r>
          </a:p>
          <a:p>
            <a:pPr>
              <a:lnSpc>
                <a:spcPct val="150000"/>
              </a:lnSpc>
              <a:spcBef>
                <a:spcPts val="300"/>
              </a:spcBef>
              <a:defRPr/>
            </a:pPr>
            <a:r>
              <a:rPr kumimoji="0" lang="en-US" altLang="ko-KR" sz="1600" b="1" dirty="0">
                <a:latin typeface="+mn-ea"/>
                <a:ea typeface="맑은 고딕" panose="020B0503020000020004" pitchFamily="50" charset="-127"/>
              </a:rPr>
              <a:t> </a:t>
            </a:r>
            <a:r>
              <a:rPr kumimoji="0" lang="en-US" altLang="ko-KR" sz="1600" b="1" dirty="0" smtClean="0">
                <a:latin typeface="+mn-ea"/>
                <a:ea typeface="맑은 고딕" panose="020B0503020000020004" pitchFamily="50" charset="-127"/>
              </a:rPr>
              <a:t>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ko-KR" altLang="en-US" sz="1600" b="1" dirty="0" smtClean="0">
                <a:latin typeface="+mn-ea"/>
                <a:ea typeface="맑은 고딕" panose="020B0503020000020004" pitchFamily="50" charset="-127"/>
              </a:rPr>
              <a:t> 기   간 </a:t>
            </a:r>
            <a:r>
              <a:rPr lang="en-US" altLang="ko-KR" sz="1600" b="1" dirty="0" smtClean="0">
                <a:latin typeface="+mn-ea"/>
                <a:ea typeface="맑은 고딕" panose="020B0503020000020004" pitchFamily="50" charset="-127"/>
              </a:rPr>
              <a:t>: 2021. 8. ~ 2022. 7.</a:t>
            </a:r>
          </a:p>
          <a:p>
            <a:pPr>
              <a:lnSpc>
                <a:spcPct val="150000"/>
              </a:lnSpc>
              <a:spcBef>
                <a:spcPts val="300"/>
              </a:spcBef>
              <a:defRPr/>
            </a:pPr>
            <a:r>
              <a:rPr lang="en-US" altLang="ko-KR" sz="1600" b="1" dirty="0">
                <a:latin typeface="+mn-ea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+mn-ea"/>
                <a:ea typeface="맑은 고딕" panose="020B0503020000020004" pitchFamily="50" charset="-127"/>
              </a:rPr>
              <a:t> - </a:t>
            </a:r>
            <a:r>
              <a:rPr lang="ko-KR" altLang="en-US" sz="1600" b="1" dirty="0" smtClean="0">
                <a:latin typeface="+mn-ea"/>
                <a:ea typeface="맑은 고딕" panose="020B0503020000020004" pitchFamily="50" charset="-127"/>
              </a:rPr>
              <a:t>내   용 </a:t>
            </a:r>
            <a:r>
              <a:rPr lang="en-US" altLang="ko-KR" sz="1600" b="1" dirty="0" smtClean="0">
                <a:latin typeface="+mn-ea"/>
                <a:ea typeface="맑은 고딕" panose="020B0503020000020004" pitchFamily="50" charset="-127"/>
              </a:rPr>
              <a:t>: </a:t>
            </a:r>
            <a:r>
              <a:rPr lang="ko-KR" altLang="en-US" sz="1600" b="1" dirty="0" err="1" smtClean="0">
                <a:latin typeface="+mn-ea"/>
                <a:ea typeface="맑은 고딕" panose="020B0503020000020004" pitchFamily="50" charset="-127"/>
              </a:rPr>
              <a:t>경의중앙선</a:t>
            </a:r>
            <a:r>
              <a:rPr lang="ko-KR" altLang="en-US" sz="1600" b="1" dirty="0" smtClean="0">
                <a:latin typeface="+mn-ea"/>
                <a:ea typeface="맑은 고딕" panose="020B0503020000020004" pitchFamily="50" charset="-127"/>
              </a:rPr>
              <a:t> 역사 </a:t>
            </a:r>
            <a:r>
              <a:rPr lang="en-US" altLang="ko-KR" sz="1600" b="1" dirty="0" smtClean="0">
                <a:latin typeface="+mn-ea"/>
                <a:ea typeface="맑은 고딕" panose="020B0503020000020004" pitchFamily="50" charset="-127"/>
              </a:rPr>
              <a:t>9</a:t>
            </a:r>
            <a:r>
              <a:rPr lang="ko-KR" altLang="en-US" sz="1600" b="1" dirty="0" smtClean="0">
                <a:latin typeface="+mn-ea"/>
                <a:ea typeface="맑은 고딕" panose="020B0503020000020004" pitchFamily="50" charset="-127"/>
              </a:rPr>
              <a:t>개소</a:t>
            </a:r>
            <a:r>
              <a:rPr lang="en-US" altLang="ko-KR" sz="1600" b="1" dirty="0" smtClean="0">
                <a:latin typeface="+mn-ea"/>
                <a:ea typeface="맑은 고딕" panose="020B0503020000020004" pitchFamily="50" charset="-127"/>
              </a:rPr>
              <a:t>,</a:t>
            </a:r>
            <a:r>
              <a:rPr lang="ko-KR" altLang="en-US" sz="1600" b="1" dirty="0" smtClean="0">
                <a:latin typeface="+mn-ea"/>
                <a:ea typeface="맑은 고딕" panose="020B0503020000020004" pitchFamily="50" charset="-127"/>
              </a:rPr>
              <a:t> 역세권의 </a:t>
            </a:r>
            <a:r>
              <a:rPr lang="ko-KR" altLang="en-US" sz="1600" b="1" dirty="0" err="1" smtClean="0">
                <a:latin typeface="+mn-ea"/>
                <a:ea typeface="맑은 고딕" panose="020B0503020000020004" pitchFamily="50" charset="-127"/>
              </a:rPr>
              <a:t>권역화</a:t>
            </a:r>
            <a:r>
              <a:rPr lang="ko-KR" altLang="en-US" sz="1600" b="1" dirty="0" smtClean="0">
                <a:latin typeface="+mn-ea"/>
                <a:ea typeface="맑은 고딕" panose="020B0503020000020004" pitchFamily="50" charset="-127"/>
              </a:rPr>
              <a:t> 및 마스터플랜 제시</a:t>
            </a:r>
            <a:endParaRPr lang="en-US" altLang="ko-KR" sz="1600" b="1" dirty="0" smtClean="0">
              <a:latin typeface="+mn-ea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spcBef>
                <a:spcPts val="300"/>
              </a:spcBef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기대효과 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spcBef>
                <a:spcPts val="300"/>
              </a:spcBef>
            </a:pPr>
            <a:r>
              <a:rPr lang="en-US" altLang="ko-KR" sz="1600" dirty="0">
                <a:latin typeface="+mn-ea"/>
                <a:ea typeface="맑은 고딕" panose="020B0503020000020004" pitchFamily="50" charset="-127"/>
              </a:rPr>
              <a:t> </a:t>
            </a:r>
            <a:r>
              <a:rPr lang="en-US" altLang="ko-KR" sz="1600" dirty="0" smtClean="0">
                <a:latin typeface="+mn-ea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+mn-ea"/>
                <a:ea typeface="맑은 고딕" panose="020B0503020000020004" pitchFamily="50" charset="-127"/>
              </a:rPr>
              <a:t>- 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공간적</a:t>
            </a:r>
            <a:r>
              <a:rPr lang="en-US" altLang="ko-KR" b="1" dirty="0" smtClean="0"/>
              <a:t>·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도시적 분석을 통한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‘</a:t>
            </a:r>
            <a:r>
              <a:rPr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경의중앙선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축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＇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의 현황 및 방향성 검토</a:t>
            </a:r>
            <a:endParaRPr lang="en-US" altLang="ko-KR" sz="1600" b="1" dirty="0" smtClean="0">
              <a:latin typeface="+mn-ea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  <a:spcBef>
                <a:spcPts val="300"/>
              </a:spcBef>
            </a:pPr>
            <a:r>
              <a:rPr lang="en-US" altLang="ko-KR" sz="1600" b="1" dirty="0" smtClean="0">
                <a:latin typeface="+mn-ea"/>
                <a:ea typeface="맑은 고딕" panose="020B0503020000020004" pitchFamily="50" charset="-127"/>
              </a:rPr>
              <a:t>  - </a:t>
            </a:r>
            <a:r>
              <a:rPr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공공건축을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기반으로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‘</a:t>
            </a:r>
            <a:r>
              <a:rPr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경의중앙선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축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‘ 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및 역세권 활성화</a:t>
            </a:r>
            <a:endParaRPr kumimoji="0" lang="en-US" altLang="ko-KR" sz="1600" b="1" dirty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39678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67596" y="663079"/>
            <a:ext cx="576064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2. 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공공건축 건립 고도화 지속 추진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24860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공공건축건립추진단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3" name="그룹 24"/>
          <p:cNvGrpSpPr>
            <a:grpSpLocks/>
          </p:cNvGrpSpPr>
          <p:nvPr/>
        </p:nvGrpSpPr>
        <p:grpSpPr bwMode="auto">
          <a:xfrm>
            <a:off x="538163" y="1405494"/>
            <a:ext cx="793750" cy="5335874"/>
            <a:chOff x="538808" y="3212976"/>
            <a:chExt cx="792658" cy="3312368"/>
          </a:xfrm>
        </p:grpSpPr>
        <p:sp>
          <p:nvSpPr>
            <p:cNvPr id="31" name="직사각형 30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4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539552" y="1693525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6" name="Rectangle 23"/>
          <p:cNvSpPr>
            <a:spLocks noChangeArrowheads="1"/>
          </p:cNvSpPr>
          <p:nvPr/>
        </p:nvSpPr>
        <p:spPr bwMode="auto">
          <a:xfrm>
            <a:off x="1475655" y="1412776"/>
            <a:ext cx="6480721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품격 있는 공공건축물 건립 추진 </a:t>
            </a:r>
            <a:r>
              <a:rPr kumimoji="0"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(19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개소 </a:t>
            </a:r>
            <a:r>
              <a:rPr kumimoji="0"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/ 3,804</a:t>
            </a:r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억원</a:t>
            </a:r>
            <a:r>
              <a:rPr kumimoji="0"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37" name="표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8091673"/>
              </p:ext>
            </p:extLst>
          </p:nvPr>
        </p:nvGraphicFramePr>
        <p:xfrm>
          <a:off x="1477521" y="1988840"/>
          <a:ext cx="7198935" cy="4777830"/>
        </p:xfrm>
        <a:graphic>
          <a:graphicData uri="http://schemas.openxmlformats.org/drawingml/2006/table">
            <a:tbl>
              <a:tblPr/>
              <a:tblGrid>
                <a:gridCol w="2446408">
                  <a:extLst>
                    <a:ext uri="{9D8B030D-6E8A-4147-A177-3AD203B41FA5}">
                      <a16:colId xmlns="" xmlns:a16="http://schemas.microsoft.com/office/drawing/2014/main" val="2879267259"/>
                    </a:ext>
                  </a:extLst>
                </a:gridCol>
                <a:gridCol w="1075971">
                  <a:extLst>
                    <a:ext uri="{9D8B030D-6E8A-4147-A177-3AD203B41FA5}">
                      <a16:colId xmlns="" xmlns:a16="http://schemas.microsoft.com/office/drawing/2014/main" val="366115265"/>
                    </a:ext>
                  </a:extLst>
                </a:gridCol>
                <a:gridCol w="2524428">
                  <a:extLst>
                    <a:ext uri="{9D8B030D-6E8A-4147-A177-3AD203B41FA5}">
                      <a16:colId xmlns="" xmlns:a16="http://schemas.microsoft.com/office/drawing/2014/main" val="820849091"/>
                    </a:ext>
                  </a:extLst>
                </a:gridCol>
                <a:gridCol w="1152128">
                  <a:extLst>
                    <a:ext uri="{9D8B030D-6E8A-4147-A177-3AD203B41FA5}">
                      <a16:colId xmlns="" xmlns:a16="http://schemas.microsoft.com/office/drawing/2014/main" val="716746965"/>
                    </a:ext>
                  </a:extLst>
                </a:gridCol>
              </a:tblGrid>
              <a:tr h="43723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 업 명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사업비</a:t>
                      </a:r>
                      <a:endParaRPr lang="en-US" altLang="ko-KR" sz="1400" b="1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준공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 업 명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사업비</a:t>
                      </a:r>
                      <a:endParaRPr lang="en-US" altLang="ko-KR" sz="1400" b="1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준공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094096662"/>
                  </a:ext>
                </a:extLst>
              </a:tr>
              <a:tr h="363896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조리배드민턴 전용구장 설치</a:t>
                      </a:r>
                      <a:endParaRPr lang="ko-KR" altLang="en-US" sz="1400" b="1" kern="0" spc="0" baseline="3000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58(‘22. 2)</a:t>
                      </a:r>
                    </a:p>
                  </a:txBody>
                  <a:tcPr anchor="ctr">
                    <a:lnL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1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문산 청소년수련관 건립</a:t>
                      </a:r>
                      <a:endParaRPr lang="ko-KR" altLang="en-US" sz="1400" b="1" kern="0" spc="0" baseline="300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685800" rtl="0" eaLnBrk="1" fontAlgn="base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kern="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246(‘23. 7)</a:t>
                      </a: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4093814029"/>
                  </a:ext>
                </a:extLst>
              </a:tr>
              <a:tr h="427017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5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교하 청소년 </a:t>
                      </a:r>
                      <a:r>
                        <a:rPr lang="ko-KR" altLang="en-US" sz="1400" kern="0" spc="-150" dirty="0" err="1"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문화의집</a:t>
                      </a:r>
                      <a:r>
                        <a:rPr lang="ko-KR" altLang="en-US" sz="1400" kern="0" spc="-15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400" kern="0" spc="-150" dirty="0" err="1"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리모델링</a:t>
                      </a:r>
                      <a:endParaRPr lang="ko-KR" altLang="en-US" sz="1800" kern="0" spc="-15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17(‘22. 4)</a:t>
                      </a:r>
                    </a:p>
                  </a:txBody>
                  <a:tcPr anchor="ctr">
                    <a:lnL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50" dirty="0" err="1"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금촌동</a:t>
                      </a:r>
                      <a:r>
                        <a:rPr lang="ko-KR" altLang="en-US" sz="1400" kern="0" spc="-15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400" kern="0" spc="-150" dirty="0" err="1"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원앙길</a:t>
                      </a:r>
                      <a:r>
                        <a:rPr lang="ko-KR" altLang="en-US" sz="1400" kern="0" spc="-15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공영주차장 건설</a:t>
                      </a:r>
                      <a:endParaRPr lang="ko-KR" altLang="en-US" sz="1800" kern="0" spc="-15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52(‘23.10)</a:t>
                      </a: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526277570"/>
                  </a:ext>
                </a:extLst>
              </a:tr>
              <a:tr h="408242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5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광탄도서관</a:t>
                      </a:r>
                      <a:r>
                        <a:rPr lang="ko-KR" altLang="en-US" sz="1400" kern="0" spc="-15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복합문화공간 건립</a:t>
                      </a:r>
                      <a:endParaRPr lang="ko-KR" altLang="en-US" sz="1400" b="1" kern="0" spc="-150" baseline="3000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72(‘22. 5)</a:t>
                      </a:r>
                    </a:p>
                  </a:txBody>
                  <a:tcPr anchor="ctr">
                    <a:lnL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5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운정호수공원 공영주차장 건설</a:t>
                      </a:r>
                      <a:endParaRPr lang="ko-KR" altLang="en-US" sz="1800" kern="0" spc="-15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98(‘23.10)</a:t>
                      </a: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772021525"/>
                  </a:ext>
                </a:extLst>
              </a:tr>
              <a:tr h="521227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금촌</a:t>
                      </a:r>
                      <a:r>
                        <a:rPr lang="ko-KR" altLang="en-US" sz="1400" kern="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다목적실내체육관 신축</a:t>
                      </a:r>
                      <a:endParaRPr lang="ko-KR" altLang="en-US" sz="1400" b="1" kern="0" spc="0" baseline="3000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210(‘22. </a:t>
                      </a:r>
                      <a:r>
                        <a:rPr lang="en-US" sz="1400" kern="0" spc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8)</a:t>
                      </a:r>
                      <a:endParaRPr lang="en-US" sz="1800" kern="0" spc="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50" dirty="0" err="1"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금촌</a:t>
                      </a:r>
                      <a:r>
                        <a:rPr lang="ko-KR" altLang="en-US" sz="1400" kern="0" spc="-15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민</a:t>
                      </a:r>
                      <a:r>
                        <a:rPr lang="en-US" altLang="ko-KR" sz="1400" kern="0" spc="-15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1400" kern="0" spc="-15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군 복합커뮤니티센터 건립</a:t>
                      </a:r>
                      <a:endParaRPr lang="ko-KR" altLang="en-US" sz="1800" kern="0" spc="-15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191(‘23.12)</a:t>
                      </a:r>
                      <a:endParaRPr lang="en-US" sz="1800" kern="0" spc="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9078156"/>
                  </a:ext>
                </a:extLst>
              </a:tr>
              <a:tr h="387441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광탄면</a:t>
                      </a:r>
                      <a:r>
                        <a:rPr lang="ko-KR" altLang="en-US" sz="1400" kern="0" spc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행정복지센터 증축</a:t>
                      </a:r>
                      <a:endParaRPr lang="ko-KR" altLang="en-US" sz="1800" kern="0" spc="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39(‘22. </a:t>
                      </a:r>
                      <a:r>
                        <a:rPr lang="en-US" sz="1400" kern="0" spc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8)</a:t>
                      </a:r>
                      <a:endParaRPr lang="en-US" sz="1400" kern="0" spc="0" dirty="0"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출판단지 복합문화센터 건립</a:t>
                      </a:r>
                      <a:endParaRPr lang="ko-KR" altLang="en-US" sz="1800" kern="0" spc="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65(‘23.12)</a:t>
                      </a: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992560823"/>
                  </a:ext>
                </a:extLst>
              </a:tr>
              <a:tr h="387441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조리읍</a:t>
                      </a:r>
                      <a:r>
                        <a:rPr lang="ko-KR" altLang="en-US" sz="1400" kern="0" spc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행정복지센터 건립</a:t>
                      </a:r>
                      <a:endParaRPr lang="ko-KR" altLang="en-US" sz="1800" kern="0" spc="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145(‘22. </a:t>
                      </a:r>
                      <a:r>
                        <a:rPr lang="en-US" sz="1400" kern="0" spc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8)</a:t>
                      </a:r>
                      <a:endParaRPr lang="en-US" sz="1800" kern="0" spc="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문산중앙도서관 건립</a:t>
                      </a:r>
                      <a:endParaRPr lang="ko-KR" altLang="en-US" sz="1400" b="1" kern="0" spc="0" baseline="3000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218(‘23.12)</a:t>
                      </a:r>
                      <a:endParaRPr lang="en-US" sz="1800" kern="0" spc="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94241710"/>
                  </a:ext>
                </a:extLst>
              </a:tr>
              <a:tr h="521227"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0" spc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금촌로터리</a:t>
                      </a:r>
                      <a:r>
                        <a:rPr lang="ko-KR" altLang="en-US" sz="1400" kern="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공영주차장 건설</a:t>
                      </a:r>
                      <a:endParaRPr lang="ko-KR" altLang="en-US" sz="1800" kern="0" spc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6858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kern="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118(‘23. 3)</a:t>
                      </a:r>
                      <a:endParaRPr lang="en-US" altLang="ko-KR" sz="1800" kern="0" spc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교하 다목적 실내체육관 건립</a:t>
                      </a:r>
                      <a:endParaRPr lang="ko-KR" altLang="en-US" sz="1400" b="1" kern="0" spc="0" baseline="3000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315(‘24.12)</a:t>
                      </a:r>
                      <a:endParaRPr lang="en-US" sz="1800" kern="0" spc="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4090246003"/>
                  </a:ext>
                </a:extLst>
              </a:tr>
              <a:tr h="457338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3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운정  </a:t>
                      </a:r>
                      <a:r>
                        <a:rPr lang="ko-KR" altLang="en-US" sz="1400" kern="0" spc="-3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다누림</a:t>
                      </a:r>
                      <a:r>
                        <a:rPr lang="ko-KR" altLang="en-US" sz="1400" kern="0" spc="-3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노인</a:t>
                      </a:r>
                      <a:r>
                        <a:rPr lang="en-US" altLang="ko-KR" sz="1400" kern="0" spc="-3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400" kern="0" spc="-3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장애인복지관  건립</a:t>
                      </a:r>
                      <a:endParaRPr lang="ko-KR" altLang="en-US" sz="1400" b="1" kern="0" spc="0" baseline="3000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383(‘23. 4)</a:t>
                      </a:r>
                      <a:endParaRPr lang="en-US" sz="1400" kern="0" spc="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운정</a:t>
                      </a:r>
                      <a:r>
                        <a:rPr lang="en-US" altLang="ko-KR" sz="1400" kern="0" spc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1400" kern="0" spc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동 행정복지센터 건립</a:t>
                      </a:r>
                      <a:endParaRPr lang="ko-KR" altLang="en-US" sz="1800" kern="0" spc="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178(‘25.10)</a:t>
                      </a:r>
                      <a:endParaRPr lang="en-US" sz="1800" kern="0" spc="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628137278"/>
                  </a:ext>
                </a:extLst>
              </a:tr>
              <a:tr h="477571"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0" spc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운정광역보건지소</a:t>
                      </a:r>
                      <a:r>
                        <a:rPr lang="ko-KR" altLang="en-US" sz="1400" kern="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건립</a:t>
                      </a:r>
                      <a:endParaRPr lang="ko-KR" altLang="en-US" sz="1400" b="1" kern="0" spc="0" baseline="300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685800" rtl="0" eaLnBrk="1" fontAlgn="base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kern="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216(‘23. 4)</a:t>
                      </a:r>
                      <a:endParaRPr lang="en-US" altLang="ko-KR" sz="1800" kern="0" spc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5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파주시 행정융합지원센터 건립</a:t>
                      </a:r>
                      <a:endParaRPr lang="ko-KR" altLang="en-US" sz="1400" b="1" kern="0" spc="-150" baseline="3000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1,153(‘25.12)</a:t>
                      </a:r>
                      <a:endParaRPr lang="en-US" sz="1800" kern="0" spc="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28084431"/>
                  </a:ext>
                </a:extLst>
              </a:tr>
              <a:tr h="363896"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0" spc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금촌</a:t>
                      </a:r>
                      <a:r>
                        <a:rPr lang="ko-KR" altLang="en-US" sz="1400" kern="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테니스장 </a:t>
                      </a:r>
                      <a:r>
                        <a:rPr lang="ko-KR" altLang="en-US" sz="1400" kern="0" spc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개보수</a:t>
                      </a:r>
                      <a:endParaRPr lang="ko-KR" altLang="en-US" sz="1800" kern="0" spc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30(‘23. 6)</a:t>
                      </a:r>
                      <a:endParaRPr lang="en-US" sz="1400" kern="0" spc="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baseline="3000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6432965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7090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3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제</a:t>
            </a:r>
            <a:r>
              <a:rPr lang="en-US" altLang="ko-K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</a:t>
            </a:r>
            <a:r>
              <a:rPr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회 파주 공공건축문화제 개최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24860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공공건축건립추진단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0" name="그룹 24"/>
          <p:cNvGrpSpPr>
            <a:grpSpLocks/>
          </p:cNvGrpSpPr>
          <p:nvPr/>
        </p:nvGrpSpPr>
        <p:grpSpPr bwMode="auto">
          <a:xfrm>
            <a:off x="539750" y="2857150"/>
            <a:ext cx="793750" cy="3508991"/>
            <a:chOff x="538808" y="3212976"/>
            <a:chExt cx="792658" cy="3312368"/>
          </a:xfrm>
        </p:grpSpPr>
        <p:sp>
          <p:nvSpPr>
            <p:cNvPr id="21" name="직사각형 20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2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3" name="그룹 27"/>
          <p:cNvGrpSpPr>
            <a:grpSpLocks/>
          </p:cNvGrpSpPr>
          <p:nvPr/>
        </p:nvGrpSpPr>
        <p:grpSpPr bwMode="auto">
          <a:xfrm>
            <a:off x="539750" y="1341440"/>
            <a:ext cx="792163" cy="1515710"/>
            <a:chOff x="395288" y="1628800"/>
            <a:chExt cx="792162" cy="2232967"/>
          </a:xfrm>
        </p:grpSpPr>
        <p:sp>
          <p:nvSpPr>
            <p:cNvPr id="31" name="직사각형 30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4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581116" y="1412776"/>
            <a:ext cx="65915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추진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방향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39552" y="3009146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" name="Text Box 3"/>
          <p:cNvSpPr txBox="1">
            <a:spLocks noChangeArrowheads="1"/>
          </p:cNvSpPr>
          <p:nvPr/>
        </p:nvSpPr>
        <p:spPr bwMode="auto">
          <a:xfrm>
            <a:off x="1475656" y="1196752"/>
            <a:ext cx="7128594" cy="1337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20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공공건축의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품격 향상과 안전을 위한 비전 공유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20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공공건축의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다양화와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복합화에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따른 패러다임 전환 및 혁신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8" name="Text Box 3"/>
          <p:cNvSpPr txBox="1">
            <a:spLocks noChangeArrowheads="1"/>
          </p:cNvSpPr>
          <p:nvPr/>
        </p:nvSpPr>
        <p:spPr bwMode="auto">
          <a:xfrm>
            <a:off x="1547664" y="3212976"/>
            <a:ext cx="7416824" cy="3168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 anchorCtr="0"/>
          <a:lstStyle/>
          <a:p>
            <a:pPr marL="285750" indent="-285750">
              <a:lnSpc>
                <a:spcPct val="150000"/>
              </a:lnSpc>
              <a:spcBef>
                <a:spcPts val="300"/>
              </a:spcBef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latin typeface="+mn-ea"/>
                <a:ea typeface="+mn-ea"/>
              </a:rPr>
              <a:t>공모</a:t>
            </a:r>
            <a:r>
              <a:rPr lang="en-US" altLang="ko-KR" sz="1600" b="1" dirty="0" smtClean="0">
                <a:latin typeface="+mn-ea"/>
                <a:ea typeface="+mn-ea"/>
              </a:rPr>
              <a:t>·</a:t>
            </a:r>
            <a:r>
              <a:rPr lang="ko-KR" altLang="en-US" sz="1600" b="1" dirty="0" smtClean="0">
                <a:latin typeface="+mn-ea"/>
                <a:ea typeface="+mn-ea"/>
              </a:rPr>
              <a:t>전시</a:t>
            </a:r>
            <a:endParaRPr lang="en-US" altLang="ko-KR" sz="1600" b="1" dirty="0">
              <a:latin typeface="+mn-ea"/>
              <a:ea typeface="+mn-ea"/>
            </a:endParaRPr>
          </a:p>
          <a:p>
            <a:pPr>
              <a:lnSpc>
                <a:spcPct val="150000"/>
              </a:lnSpc>
              <a:spcBef>
                <a:spcPts val="300"/>
              </a:spcBef>
            </a:pPr>
            <a:r>
              <a:rPr lang="en-US" altLang="ko-KR" sz="1600" dirty="0">
                <a:latin typeface="+mn-ea"/>
                <a:ea typeface="맑은 고딕" panose="020B0503020000020004" pitchFamily="50" charset="-127"/>
              </a:rPr>
              <a:t> </a:t>
            </a:r>
            <a:r>
              <a:rPr lang="en-US" altLang="ko-KR" sz="1600" dirty="0" smtClean="0">
                <a:latin typeface="+mn-ea"/>
                <a:ea typeface="맑은 고딕" panose="020B0503020000020004" pitchFamily="50" charset="-127"/>
              </a:rPr>
              <a:t> -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파주 공공건축물 설계</a:t>
            </a:r>
            <a:r>
              <a:rPr lang="en-US" altLang="ko-KR" sz="1600" b="1" dirty="0">
                <a:latin typeface="+mn-ea"/>
              </a:rPr>
              <a:t> · 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착공</a:t>
            </a:r>
            <a:r>
              <a:rPr lang="en-US" altLang="ko-KR" sz="1600" b="1" dirty="0">
                <a:latin typeface="+mn-ea"/>
              </a:rPr>
              <a:t> · 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준공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도시재생 프로젝트</a:t>
            </a:r>
            <a:endParaRPr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spcBef>
                <a:spcPts val="300"/>
              </a:spcBef>
            </a:pPr>
            <a:r>
              <a:rPr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- 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공간환경전략계획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파주 콜라주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기타 전시행사</a:t>
            </a:r>
            <a:endParaRPr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spcBef>
                <a:spcPts val="300"/>
              </a:spcBef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참여</a:t>
            </a:r>
            <a:r>
              <a:rPr lang="en-US" altLang="ko-KR" sz="1600" b="1" dirty="0" smtClean="0">
                <a:latin typeface="+mn-ea"/>
              </a:rPr>
              <a:t> </a:t>
            </a:r>
            <a:r>
              <a:rPr lang="en-US" altLang="ko-KR" sz="1600" b="1" dirty="0">
                <a:latin typeface="+mn-ea"/>
              </a:rPr>
              <a:t>·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체험</a:t>
            </a:r>
            <a:endParaRPr kumimoji="0" lang="en-US" altLang="ko-KR" sz="1600" b="1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spcBef>
                <a:spcPts val="300"/>
              </a:spcBef>
            </a:pP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공공건축포럼 및 강연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파주시 건축사</a:t>
            </a:r>
            <a:r>
              <a:rPr lang="en-US" altLang="ko-KR" sz="1600" b="1" dirty="0">
                <a:latin typeface="+mn-ea"/>
              </a:rPr>
              <a:t> · </a:t>
            </a:r>
            <a:r>
              <a:rPr lang="ko-KR" altLang="en-US" sz="16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공공건축가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등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285750" indent="-285750">
              <a:lnSpc>
                <a:spcPct val="150000"/>
              </a:lnSpc>
              <a:spcBef>
                <a:spcPts val="300"/>
              </a:spcBef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    타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spcBef>
                <a:spcPts val="300"/>
              </a:spcBef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시상식 및 개막식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홈페이지 제작 운영 및 홍보</a:t>
            </a:r>
            <a:endParaRPr kumimoji="0" lang="en-US" altLang="ko-KR" sz="16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9" name="Rectangle 23"/>
          <p:cNvSpPr>
            <a:spLocks noChangeArrowheads="1"/>
          </p:cNvSpPr>
          <p:nvPr/>
        </p:nvSpPr>
        <p:spPr bwMode="auto">
          <a:xfrm>
            <a:off x="1475657" y="2852936"/>
            <a:ext cx="1800200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주 요 내 용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69986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2563614"/>
            <a:ext cx="9144000" cy="1441450"/>
          </a:xfrm>
          <a:prstGeom prst="rect">
            <a:avLst/>
          </a:prstGeom>
          <a:solidFill>
            <a:srgbClr val="99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104293" y="2917626"/>
            <a:ext cx="293542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6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감 사 합 </a:t>
            </a:r>
            <a:r>
              <a:rPr kumimoji="0" lang="ko-KR" altLang="en-US" sz="36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니</a:t>
            </a:r>
            <a:r>
              <a:rPr kumimoji="0" lang="ko-KR" altLang="en-US" sz="36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다</a:t>
            </a:r>
            <a:endParaRPr kumimoji="0" lang="en-US" altLang="ko-KR" sz="36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 flipV="1">
            <a:off x="0" y="2492896"/>
            <a:ext cx="2843808" cy="72008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6" name="직사각형 5"/>
          <p:cNvSpPr/>
          <p:nvPr/>
        </p:nvSpPr>
        <p:spPr>
          <a:xfrm flipV="1">
            <a:off x="6300192" y="4005064"/>
            <a:ext cx="2843808" cy="72008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11693</TotalTime>
  <Words>5200</Words>
  <Application>Microsoft Office PowerPoint</Application>
  <PresentationFormat>화면 슬라이드 쇼(4:3)</PresentationFormat>
  <Paragraphs>1043</Paragraphs>
  <Slides>27</Slides>
  <Notes>27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27</vt:i4>
      </vt:variant>
    </vt:vector>
  </HeadingPairs>
  <TitlesOfParts>
    <vt:vector size="38" baseType="lpstr">
      <vt:lpstr>HY견고딕</vt:lpstr>
      <vt:lpstr>HY헤드라인M</vt:lpstr>
      <vt:lpstr>굴림</vt:lpstr>
      <vt:lpstr>맑은 고딕</vt:lpstr>
      <vt:lpstr>바탕</vt:lpstr>
      <vt:lpstr>바탕체</vt:lpstr>
      <vt:lpstr>한양신명조</vt:lpstr>
      <vt:lpstr>휴먼명조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시정지원관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윤혜경</dc:creator>
  <cp:lastModifiedBy>.</cp:lastModifiedBy>
  <cp:revision>1170</cp:revision>
  <cp:lastPrinted>2022-07-05T07:59:46Z</cp:lastPrinted>
  <dcterms:created xsi:type="dcterms:W3CDTF">2011-10-11T08:37:54Z</dcterms:created>
  <dcterms:modified xsi:type="dcterms:W3CDTF">2022-07-28T06:12:59Z</dcterms:modified>
</cp:coreProperties>
</file>