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28"/>
  </p:notesMasterIdLst>
  <p:handoutMasterIdLst>
    <p:handoutMasterId r:id="rId29"/>
  </p:handoutMasterIdLst>
  <p:sldIdLst>
    <p:sldId id="274" r:id="rId2"/>
    <p:sldId id="482" r:id="rId3"/>
    <p:sldId id="483" r:id="rId4"/>
    <p:sldId id="484" r:id="rId5"/>
    <p:sldId id="517" r:id="rId6"/>
    <p:sldId id="486" r:id="rId7"/>
    <p:sldId id="507" r:id="rId8"/>
    <p:sldId id="508" r:id="rId9"/>
    <p:sldId id="509" r:id="rId10"/>
    <p:sldId id="510" r:id="rId11"/>
    <p:sldId id="511" r:id="rId12"/>
    <p:sldId id="512" r:id="rId13"/>
    <p:sldId id="513" r:id="rId14"/>
    <p:sldId id="514" r:id="rId15"/>
    <p:sldId id="515" r:id="rId16"/>
    <p:sldId id="516" r:id="rId17"/>
    <p:sldId id="497" r:id="rId18"/>
    <p:sldId id="498" r:id="rId19"/>
    <p:sldId id="499" r:id="rId20"/>
    <p:sldId id="500" r:id="rId21"/>
    <p:sldId id="501" r:id="rId22"/>
    <p:sldId id="502" r:id="rId23"/>
    <p:sldId id="503" r:id="rId24"/>
    <p:sldId id="504" r:id="rId25"/>
    <p:sldId id="505" r:id="rId26"/>
    <p:sldId id="435" r:id="rId2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91" autoAdjust="0"/>
    <p:restoredTop sz="75691" autoAdjust="0"/>
  </p:normalViewPr>
  <p:slideViewPr>
    <p:cSldViewPr>
      <p:cViewPr varScale="1">
        <p:scale>
          <a:sx n="88" d="100"/>
          <a:sy n="88" d="100"/>
        </p:scale>
        <p:origin x="2652" y="84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0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도시발전국장 김영수입니다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시정업무를 보고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도시발전국은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미래지향적 도시계획으로 시민중심의 자족도시를 구현하고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경제 거점조성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지역특화재생을 통한 도시공간을 재창조하고자 노력하고 있습니다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 맞춤형 도시개발 및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산단조성을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통한 지역경제 인프라를 구축하고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신뢰받는 시민만족의 토지정보 서비스 제공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공정하고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신속정확한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부동산행정 서비스 구현을 목표로 정책을 추진하고 있습니다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5668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먼저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도시계획과 소관 업무를 보고 드리겠습니다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‘2040 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 도시기본계획 수립</a:t>
            </a:r>
            <a:r>
              <a:rPr lang="en-US" altLang="ko-KR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은</a:t>
            </a:r>
            <a:endParaRPr lang="en-US" altLang="ko-KR" sz="1200" b="1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파주시의 급격한 여건변화에 따른 잔여인구 부족과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원활한 시책사업을 추진을 위해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도시기본계획의 재검토가 필요하여 추진하는 사항으로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사회적 인구 증가 동력 마련을 위해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/>
            </a:r>
            <a:b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</a:b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성장거점 개발구상</a:t>
            </a:r>
            <a:r>
              <a:rPr lang="ko-KR" altLang="en-US" sz="1200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용역과의 연계 및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주민이 참여하는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/>
            </a:r>
            <a:b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</a:b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도시전략 수립을 통해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‘100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만 도시 파주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의 기틀을 마련할 계획입니다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총 사업비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13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억원으로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작년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3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용역을 착수하여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금년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월까지 </a:t>
            </a:r>
            <a:r>
              <a:rPr lang="ko-KR" altLang="en-US" sz="1200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시민계획단을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운영하여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지역별 특성을 반영하고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/>
            </a:r>
            <a:b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</a:b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내년 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주민 및 의회 의견 청취 후 </a:t>
            </a:r>
            <a:endParaRPr lang="en-US" altLang="ko-KR" sz="1200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5</a:t>
            </a:r>
            <a:r>
              <a:rPr lang="ko-KR" altLang="en-US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월 승인권자인 경기도에 승인 신청할 예정입니다</a:t>
            </a:r>
            <a:r>
              <a:rPr lang="en-US" altLang="ko-KR" sz="12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912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다음은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파주시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3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차 성장관리계획 수립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성장관리계획은 비시가화지역 중 개발압력이 높아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난개발이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예상되는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지역에 대해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계획적 개발 및 체계적 관리를 유도하기 위한 제도로써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「국토의 계획 및 이용에 관한 법률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시행령」이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개정됨에 따라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계획관리지역 내 공장 및 제조업소 입지의 집적화를 유도하여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질서있는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개발을 위한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 성장관리계획을 수립할 계획입니다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총 사업비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백만원으로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착수하여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현재는 과업 중지 중에 있으며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주민 및 시의회 의견을 청취하여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4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도시계획위원회심의를 거쳐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5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사업을 마무리할 예정입니다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0783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 다음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지구단위계획 수립 추진 현황입니다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우선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주거형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지구단위계획으로 </a:t>
            </a:r>
            <a:endParaRPr lang="en-US" altLang="ko-KR" sz="1200" kern="1200" dirty="0" smtClean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운정신도시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남측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동패동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일원에 아파트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17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개동을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조성하고자 </a:t>
            </a:r>
            <a:endParaRPr lang="en-US" altLang="ko-KR" sz="1200" kern="1200" dirty="0" smtClean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월 가칭  운정지역주택조합 추진위원회가 제안하여</a:t>
            </a:r>
            <a:endParaRPr lang="en-US" altLang="ko-KR" sz="1200" kern="1200" dirty="0" smtClean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월 주민의견청취를 완료하였습니다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금년도 전략환경영향평가 협의를 완료하고</a:t>
            </a:r>
            <a:endParaRPr lang="en-US" altLang="ko-KR" sz="1200" kern="1200" dirty="0" smtClean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지구단위계획을 결정 고시 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</a:p>
          <a:p>
            <a:endParaRPr lang="en-US" altLang="ko-KR" sz="1200" kern="1200" dirty="0" smtClean="0">
              <a:solidFill>
                <a:schemeClr val="tx1"/>
              </a:solidFill>
              <a:latin typeface="바탕체" panose="02030609000101010101" pitchFamily="17" charset="-127"/>
              <a:ea typeface="바탕체" panose="02030609000101010101" pitchFamily="17" charset="-127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다음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문지리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아쿠아랜드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부지에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관광휴양형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지구단위계획 변경 추진 중 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작년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월 서울소재 중견기업이 토지 약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95%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를 매입한 후 지구단위계획 변경 제안하였습니다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군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작전성</a:t>
            </a:r>
            <a:r>
              <a:rPr lang="ko-KR" altLang="en-US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 검토 협의 완료 후 관련 절차를 이행 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  <a:cs typeface="+mn-cs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670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 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민관군 상생발전 협력사업 추진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fontAlgn="base" latinLnBrk="0"/>
            <a:endParaRPr lang="en-US" altLang="ko-KR" dirty="0"/>
          </a:p>
          <a:p>
            <a:pPr lvl="0">
              <a:defRPr/>
            </a:pPr>
            <a:r>
              <a:rPr lang="ko-KR" altLang="en-US" dirty="0"/>
              <a:t>○ 파주시 </a:t>
            </a:r>
            <a:r>
              <a:rPr lang="ko-KR" altLang="en-US" dirty="0" smtClean="0"/>
              <a:t>상생발전과 </a:t>
            </a:r>
            <a:r>
              <a:rPr lang="ko-KR" altLang="en-US" dirty="0"/>
              <a:t>시민의 재산권 보호를 위해 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군사시설 보호구역 규제 완화를 적극 </a:t>
            </a:r>
            <a:r>
              <a:rPr lang="ko-KR" altLang="en-US" dirty="0" smtClean="0"/>
              <a:t>추진하고자 </a:t>
            </a:r>
            <a:r>
              <a:rPr lang="ko-KR" altLang="en-US" dirty="0"/>
              <a:t>합니다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각 부서 </a:t>
            </a:r>
            <a:r>
              <a:rPr lang="ko-KR" altLang="en-US" dirty="0" smtClean="0"/>
              <a:t>수요 조사와 </a:t>
            </a:r>
            <a:r>
              <a:rPr lang="ko-KR" altLang="en-US" dirty="0"/>
              <a:t>주택</a:t>
            </a:r>
            <a:r>
              <a:rPr lang="en-US" altLang="ko-KR" dirty="0"/>
              <a:t>, </a:t>
            </a:r>
            <a:r>
              <a:rPr lang="ko-KR" altLang="en-US" dirty="0"/>
              <a:t>공장 밀집지역에 대해 조사를 실시해 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3</a:t>
            </a:r>
            <a:r>
              <a:rPr lang="ko-KR" altLang="en-US" dirty="0"/>
              <a:t>월까지 </a:t>
            </a:r>
            <a:r>
              <a:rPr lang="ko-KR" altLang="en-US" dirty="0" smtClean="0"/>
              <a:t>사단 별 </a:t>
            </a:r>
            <a:r>
              <a:rPr lang="ko-KR" altLang="en-US" dirty="0"/>
              <a:t>군사시설 보호구역 규제완화를 </a:t>
            </a:r>
            <a:r>
              <a:rPr lang="ko-KR" altLang="en-US" dirty="0" smtClean="0"/>
              <a:t>신청하고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 err="1" smtClean="0"/>
              <a:t>사단별로</a:t>
            </a:r>
            <a:r>
              <a:rPr lang="ko-KR" altLang="en-US" dirty="0" smtClean="0"/>
              <a:t> </a:t>
            </a:r>
            <a:r>
              <a:rPr lang="ko-KR" altLang="en-US" dirty="0"/>
              <a:t>지속 협의해 군사시설 보호구역이 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최대한 완화될 수 있도록 노력 하겠습니다</a:t>
            </a:r>
            <a:r>
              <a:rPr lang="en-US" altLang="ko-KR" dirty="0"/>
              <a:t>.</a:t>
            </a:r>
          </a:p>
          <a:p>
            <a:pPr lvl="0">
              <a:defRPr/>
            </a:pPr>
            <a:endParaRPr lang="en-US" altLang="ko-KR" dirty="0"/>
          </a:p>
          <a:p>
            <a:pPr lvl="0">
              <a:defRPr/>
            </a:pPr>
            <a:r>
              <a:rPr lang="ko-KR" altLang="en-US" dirty="0"/>
              <a:t>○ 다음은 </a:t>
            </a:r>
            <a:r>
              <a:rPr lang="ko-KR" altLang="en-US" dirty="0" smtClean="0"/>
              <a:t>군과의 협력강화를 위해 </a:t>
            </a:r>
            <a:endParaRPr lang="en-US" altLang="ko-KR" dirty="0" smtClean="0"/>
          </a:p>
          <a:p>
            <a:pPr lvl="0"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군관 상생발전 협의체 및 실무협의회를 통해</a:t>
            </a:r>
            <a:endParaRPr lang="en-US" altLang="ko-KR" dirty="0" smtClean="0"/>
          </a:p>
          <a:p>
            <a:pPr lvl="0"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파주시 </a:t>
            </a:r>
            <a:r>
              <a:rPr lang="ko-KR" altLang="en-US" dirty="0"/>
              <a:t>주요 정책과 현안이 원활히 추진될 수 </a:t>
            </a:r>
            <a:r>
              <a:rPr lang="ko-KR" altLang="en-US" dirty="0" smtClean="0"/>
              <a:t>있도록 운영할 계획입니다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 smtClean="0"/>
              <a:t>상생발전 협의회는 시장님과 </a:t>
            </a:r>
            <a:r>
              <a:rPr lang="en-US" altLang="ko-KR" dirty="0"/>
              <a:t>1, 9, 25</a:t>
            </a:r>
            <a:r>
              <a:rPr lang="ko-KR" altLang="en-US" dirty="0"/>
              <a:t>사단 등 </a:t>
            </a:r>
            <a:r>
              <a:rPr lang="en-US" altLang="ko-KR" dirty="0"/>
              <a:t>3</a:t>
            </a:r>
            <a:r>
              <a:rPr lang="ko-KR" altLang="en-US" dirty="0"/>
              <a:t>개 사단장이 직접 만나 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주요 정책을 협의할 수 있는 자리를 만들어</a:t>
            </a:r>
            <a:endParaRPr lang="en-US" altLang="ko-KR" dirty="0"/>
          </a:p>
          <a:p>
            <a:pPr lvl="0">
              <a:defRPr/>
            </a:pPr>
            <a:r>
              <a:rPr lang="en-US" altLang="ko-KR" dirty="0"/>
              <a:t>    </a:t>
            </a:r>
            <a:r>
              <a:rPr lang="ko-KR" altLang="en-US" dirty="0"/>
              <a:t>군과의 상호 협력관계를 강화해 주요 시책이 적기에 추진될 수 있도록 </a:t>
            </a:r>
            <a:endParaRPr lang="en-US" altLang="ko-KR" dirty="0" smtClean="0"/>
          </a:p>
          <a:p>
            <a:pPr lvl="0"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최선을 </a:t>
            </a:r>
            <a:r>
              <a:rPr lang="ko-KR" altLang="en-US" dirty="0"/>
              <a:t>다 하도록 하겠습니다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0735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□ 다음은 도시재생과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소관입니다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  <a:endParaRPr lang="en-US" altLang="ko-KR" b="1" dirty="0">
              <a:latin typeface="바탕" pitchFamily="18" charset="-127"/>
              <a:ea typeface="바탕" pitchFamily="18" charset="-127"/>
            </a:endParaRP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" pitchFamily="18" charset="-127"/>
              <a:ea typeface="바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도시재생사업</a:t>
            </a:r>
            <a:r>
              <a:rPr lang="en-US" altLang="ko-KR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’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은 </a:t>
            </a:r>
            <a:endParaRPr lang="en-US" altLang="ko-KR" b="1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년부터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25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년까지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년간        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전통시장 일원에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총사업비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150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억원을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투입하여</a:t>
            </a:r>
            <a:endParaRPr lang="en-US" altLang="ko-KR" dirty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보행로 환경개선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거점시설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조성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주민역량강화를 통해 원도심을 활성화하는 사업으로 </a:t>
            </a:r>
          </a:p>
          <a:p>
            <a:pPr defTabSz="915589" latinLnBrk="0">
              <a:lnSpc>
                <a:spcPct val="150000"/>
              </a:lnSpc>
              <a:defRPr/>
            </a:pP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2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년차인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금년에는 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명동공원 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DMZ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야생화 </a:t>
            </a:r>
            <a:r>
              <a:rPr lang="ko-KR" altLang="en-US" dirty="0" err="1">
                <a:latin typeface="바탕체" panose="02030609000101010101" pitchFamily="17" charset="-127"/>
                <a:ea typeface="바탕체" panose="02030609000101010101" pitchFamily="17" charset="-127"/>
              </a:rPr>
              <a:t>복합쉼터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,</a:t>
            </a:r>
          </a:p>
          <a:p>
            <a:pPr defTabSz="915589" latinLnBrk="0">
              <a:lnSpc>
                <a:spcPct val="150000"/>
              </a:lnSpc>
              <a:defRPr/>
            </a:pP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  </a:t>
            </a:r>
            <a:r>
              <a:rPr lang="ko-KR" altLang="en-US" dirty="0" smtClean="0">
                <a:solidFill>
                  <a:prstClr val="black"/>
                </a:solidFill>
                <a:latin typeface="맑은 고딕" pitchFamily="50" charset="-127"/>
              </a:rPr>
              <a:t>안심골목 </a:t>
            </a:r>
            <a:r>
              <a:rPr lang="ko-KR" altLang="en-US" dirty="0">
                <a:solidFill>
                  <a:prstClr val="black"/>
                </a:solidFill>
                <a:latin typeface="맑은 고딕" pitchFamily="50" charset="-127"/>
              </a:rPr>
              <a:t>조성</a:t>
            </a:r>
            <a:r>
              <a:rPr lang="en-US" altLang="ko-KR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dirty="0" err="1">
                <a:solidFill>
                  <a:prstClr val="black"/>
                </a:solidFill>
                <a:latin typeface="맑은 고딕" pitchFamily="50" charset="-127"/>
              </a:rPr>
              <a:t>사업등을</a:t>
            </a:r>
            <a:r>
              <a:rPr lang="ko-KR" altLang="en-US" dirty="0">
                <a:latin typeface="바탕체" panose="02030609000101010101" pitchFamily="17" charset="-127"/>
                <a:ea typeface="바탕체" panose="02030609000101010101" pitchFamily="17" charset="-127"/>
              </a:rPr>
              <a:t> 추진할 예정입니다</a:t>
            </a:r>
            <a:r>
              <a:rPr lang="en-US" altLang="ko-KR" dirty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159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바탕체" panose="02030609000101010101" pitchFamily="17" charset="-127"/>
                <a:ea typeface="바탕체" panose="02030609000101010101" pitchFamily="17" charset="-127"/>
              </a:rPr>
              <a:t>□ 다음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,  ‘</a:t>
            </a:r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금정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 22</a:t>
            </a:r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길 </a:t>
            </a:r>
            <a:r>
              <a:rPr lang="ko-KR" altLang="en-US" b="1" dirty="0" err="1">
                <a:latin typeface="바탕" pitchFamily="18" charset="-127"/>
                <a:ea typeface="바탕" pitchFamily="18" charset="-127"/>
              </a:rPr>
              <a:t>광장조성</a:t>
            </a:r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 사업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’ </a:t>
            </a:r>
            <a:r>
              <a:rPr lang="ko-KR" altLang="en-US" b="1" dirty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dirty="0">
                <a:latin typeface="바탕" pitchFamily="18" charset="-127"/>
                <a:ea typeface="바탕" pitchFamily="18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>
              <a:latin typeface="바탕" pitchFamily="18" charset="-127"/>
              <a:ea typeface="바탕" pitchFamily="18" charset="-127"/>
            </a:endParaRPr>
          </a:p>
          <a:p>
            <a:pPr defTabSz="915589" latinLnBrk="0">
              <a:lnSpc>
                <a:spcPct val="150000"/>
              </a:lnSpc>
              <a:defRPr/>
            </a:pP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○ </a:t>
            </a:r>
            <a:r>
              <a:rPr lang="ko-KR" altLang="en-US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금정</a:t>
            </a:r>
            <a:r>
              <a:rPr lang="en-US" altLang="ko-KR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22</a:t>
            </a:r>
            <a:r>
              <a:rPr lang="ko-KR" altLang="en-US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길 광장조성 사업은 </a:t>
            </a:r>
            <a:r>
              <a:rPr lang="ko-KR" altLang="en-US" dirty="0" err="1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도시재생사업과 </a:t>
            </a:r>
            <a:r>
              <a:rPr lang="ko-KR" altLang="en-US" dirty="0">
                <a:solidFill>
                  <a:prstClr val="black"/>
                </a:solidFill>
                <a:latin typeface="바탕체" panose="02030609000101010101" pitchFamily="17" charset="-127"/>
                <a:ea typeface="바탕체" panose="02030609000101010101" pitchFamily="17" charset="-127"/>
              </a:rPr>
              <a:t>연계하여 주민쉼터 등 다용도 광장을 조성하기 위한 사업으로</a:t>
            </a:r>
            <a:endParaRPr lang="en-US" altLang="ko-KR" dirty="0">
              <a:solidFill>
                <a:prstClr val="black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defTabSz="915589" latinLnBrk="0">
              <a:lnSpc>
                <a:spcPct val="150000"/>
              </a:lnSpc>
              <a:defRPr/>
            </a:pPr>
            <a:endParaRPr lang="en-US" altLang="ko-KR" dirty="0">
              <a:solidFill>
                <a:prstClr val="black"/>
              </a:solidFill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defTabSz="915589" latinLnBrk="0">
              <a:lnSpc>
                <a:spcPct val="150000"/>
              </a:lnSpc>
              <a:defRPr/>
            </a:pP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○ 현재까지 </a:t>
            </a: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15</a:t>
            </a:r>
            <a:r>
              <a:rPr lang="ko-KR" altLang="en-US" dirty="0" err="1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개필지를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협의 매입하였으나</a:t>
            </a: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나머지 토지에 대한 </a:t>
            </a:r>
            <a:r>
              <a:rPr lang="ko-KR" altLang="en-US" dirty="0" err="1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협의매입이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어려워</a:t>
            </a: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,</a:t>
            </a:r>
          </a:p>
          <a:p>
            <a:pPr defTabSz="915589" latinLnBrk="0">
              <a:lnSpc>
                <a:spcPct val="150000"/>
              </a:lnSpc>
              <a:defRPr/>
            </a:pP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   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광장으로의 도시계획시설 결정 및 실시계획인가를 통해 </a:t>
            </a:r>
            <a:r>
              <a:rPr lang="ko-KR" altLang="en-US" dirty="0" err="1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수용권을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확보하고</a:t>
            </a:r>
            <a:endParaRPr lang="en-US" altLang="ko-KR" dirty="0">
              <a:solidFill>
                <a:prstClr val="black"/>
              </a:solidFill>
              <a:latin typeface="바탕" pitchFamily="18" charset="-127"/>
              <a:ea typeface="바탕" pitchFamily="18" charset="-127"/>
            </a:endParaRPr>
          </a:p>
          <a:p>
            <a:pPr defTabSz="915589" latinLnBrk="0">
              <a:lnSpc>
                <a:spcPct val="150000"/>
              </a:lnSpc>
              <a:defRPr/>
            </a:pP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   </a:t>
            </a:r>
            <a:r>
              <a:rPr lang="ko-KR" altLang="en-US" dirty="0" err="1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문화로와의</a:t>
            </a:r>
            <a:r>
              <a:rPr lang="ko-KR" altLang="en-US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 접근성 개선 및 전통시장과의 소방차 진입도로를 마련하는 방향으로 추진할 계획입니다</a:t>
            </a:r>
            <a:r>
              <a:rPr lang="en-US" altLang="ko-KR" dirty="0">
                <a:solidFill>
                  <a:prstClr val="black"/>
                </a:solidFill>
                <a:latin typeface="바탕" pitchFamily="18" charset="-127"/>
                <a:ea typeface="바탕" pitchFamily="18" charset="-127"/>
              </a:rPr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D5DECCFA-514C-4E30-826A-48A21F3329DF}" type="slidenum">
              <a:rPr lang="ko-KR" altLang="en-US">
                <a:solidFill>
                  <a:prstClr val="black"/>
                </a:solidFill>
              </a:rPr>
              <a:pPr defTabSz="915589">
                <a:defRPr/>
              </a:pPr>
              <a:t>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734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새뜰마을사업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먼저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법원 새뜰마을사업은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2019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년부터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2023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년까지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대능리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법원리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일원에 </a:t>
            </a:r>
            <a:r>
              <a:rPr lang="ko-KR" altLang="en-US" baseline="0" dirty="0" err="1" smtClean="0">
                <a:latin typeface="바탕" pitchFamily="18" charset="-127"/>
                <a:ea typeface="바탕" pitchFamily="18" charset="-127"/>
              </a:rPr>
              <a:t>총사업비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46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억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6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천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3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백만원으로 추진되는 사업으로 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 2021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년까지 마스터플랜 수립 및 실시설계하여 주민 커뮤니티센터 신축공사 발주하였고 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latinLnBrk="0"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2022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보행로 정비 및 쉼터 조성 등 토목공사를 발주하여 공사가 진행 중입니다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ko-KR" altLang="en-US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defTabSz="915589" latinLnBrk="0">
              <a:lnSpc>
                <a:spcPct val="150000"/>
              </a:lnSpc>
              <a:defRPr/>
            </a:pP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금년에 토목공사를 마무리하고 주민 커뮤니티센터에서 주민역량강화교육을 진행할 예정입니다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/>
              <a:t>○ 다음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연풍 새뜰마을사업은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2023</a:t>
            </a:r>
            <a:r>
              <a:rPr lang="ko-KR" altLang="en-US" dirty="0" smtClean="0"/>
              <a:t>년까지 </a:t>
            </a:r>
            <a:r>
              <a:rPr lang="ko-KR" altLang="en-US" dirty="0" err="1" smtClean="0"/>
              <a:t>연풍리</a:t>
            </a:r>
            <a:r>
              <a:rPr lang="ko-KR" altLang="en-US" dirty="0" smtClean="0"/>
              <a:t> 일원에 </a:t>
            </a:r>
            <a:r>
              <a:rPr lang="ko-KR" altLang="en-US" dirty="0" err="1" smtClean="0"/>
              <a:t>총사업비</a:t>
            </a:r>
            <a:r>
              <a:rPr lang="ko-KR" altLang="en-US" dirty="0" smtClean="0"/>
              <a:t> </a:t>
            </a:r>
            <a:r>
              <a:rPr lang="en-US" altLang="ko-KR" dirty="0" smtClean="0"/>
              <a:t>37</a:t>
            </a:r>
            <a:r>
              <a:rPr lang="ko-KR" altLang="en-US" dirty="0" smtClean="0"/>
              <a:t>억 </a:t>
            </a:r>
            <a:r>
              <a:rPr lang="en-US" altLang="ko-KR" dirty="0" smtClean="0"/>
              <a:t>3</a:t>
            </a:r>
            <a:r>
              <a:rPr lang="ko-KR" altLang="en-US" dirty="0" smtClean="0"/>
              <a:t>천만원으로</a:t>
            </a:r>
            <a:r>
              <a:rPr lang="en-US" altLang="ko-KR" dirty="0" smtClean="0"/>
              <a:t>, </a:t>
            </a:r>
          </a:p>
          <a:p>
            <a:r>
              <a:rPr lang="ko-KR" altLang="en-US" baseline="0" dirty="0" smtClean="0"/>
              <a:t>마스터플랜 수립 및 실시설계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집수리사업을 진행하였고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 금년에 쉼터 조성 및 골목길 환경정비 등 인프라정비 사업과 </a:t>
            </a:r>
            <a:endParaRPr lang="en-US" altLang="ko-KR" baseline="0" dirty="0" smtClean="0"/>
          </a:p>
          <a:p>
            <a:r>
              <a:rPr lang="ko-KR" altLang="en-US" baseline="0" dirty="0" err="1" smtClean="0"/>
              <a:t>주민공동체</a:t>
            </a:r>
            <a:r>
              <a:rPr lang="ko-KR" altLang="en-US" baseline="0" dirty="0" smtClean="0"/>
              <a:t> 활성화 프로그램을 추진할 계획입니다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4422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 ‘EBS</a:t>
            </a:r>
            <a:r>
              <a:rPr lang="ko-KR" altLang="en-US" b="1" baseline="0" dirty="0" err="1" smtClean="0">
                <a:latin typeface="바탕" pitchFamily="18" charset="-127"/>
                <a:ea typeface="바탕" pitchFamily="18" charset="-127"/>
              </a:rPr>
              <a:t>연풍길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 활성화 사업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‘ 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 smtClean="0"/>
              <a:t>○ </a:t>
            </a:r>
            <a:r>
              <a:rPr lang="ko-KR" altLang="en-US" dirty="0" err="1" smtClean="0"/>
              <a:t>용주골</a:t>
            </a:r>
            <a:r>
              <a:rPr lang="ko-KR" altLang="en-US" dirty="0" smtClean="0"/>
              <a:t> 창조문화밸리 프로젝트의 일환인 </a:t>
            </a:r>
            <a:r>
              <a:rPr lang="en-US" altLang="ko-KR" dirty="0" smtClean="0"/>
              <a:t>EBS</a:t>
            </a:r>
            <a:r>
              <a:rPr lang="ko-KR" altLang="en-US" dirty="0" smtClean="0"/>
              <a:t>연풍길이 작년에 조성 완료되었습니다</a:t>
            </a:r>
            <a:r>
              <a:rPr lang="en-US" altLang="ko-KR" dirty="0" smtClean="0"/>
              <a:t>.</a:t>
            </a:r>
          </a:p>
          <a:p>
            <a:pPr fontAlgn="base" latinLnBrk="0"/>
            <a:r>
              <a:rPr lang="en-US" altLang="ko-KR" dirty="0" smtClean="0"/>
              <a:t>    </a:t>
            </a:r>
            <a:r>
              <a:rPr lang="ko-KR" altLang="en-US" dirty="0" smtClean="0"/>
              <a:t>향후</a:t>
            </a:r>
            <a:r>
              <a:rPr lang="en-US" altLang="ko-KR" dirty="0" smtClean="0"/>
              <a:t>,</a:t>
            </a:r>
            <a:r>
              <a:rPr lang="ko-KR" altLang="en-US" dirty="0" smtClean="0"/>
              <a:t> 주요 </a:t>
            </a:r>
            <a:r>
              <a:rPr lang="ko-KR" altLang="en-US" dirty="0" err="1" smtClean="0"/>
              <a:t>거점시설</a:t>
            </a:r>
            <a:r>
              <a:rPr lang="ko-KR" altLang="en-US" dirty="0" smtClean="0"/>
              <a:t> 운영 활성화를 위해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</a:t>
            </a:r>
            <a:r>
              <a:rPr lang="ko-KR" altLang="en-US" dirty="0" err="1" smtClean="0"/>
              <a:t>연풍길</a:t>
            </a:r>
            <a:r>
              <a:rPr lang="en-US" altLang="ko-KR" dirty="0" smtClean="0"/>
              <a:t>~</a:t>
            </a:r>
            <a:r>
              <a:rPr lang="ko-KR" altLang="en-US" dirty="0" err="1" smtClean="0"/>
              <a:t>술이홀로길</a:t>
            </a:r>
            <a:r>
              <a:rPr lang="ko-KR" altLang="en-US" dirty="0" smtClean="0"/>
              <a:t> 연계 </a:t>
            </a:r>
            <a:r>
              <a:rPr lang="ko-KR" altLang="en-US" dirty="0" err="1" smtClean="0"/>
              <a:t>소광장인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연풍마중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을 조성하여 지역 정주여건을 개선하고</a:t>
            </a:r>
          </a:p>
          <a:p>
            <a:pPr fontAlgn="base" latinLnBrk="0"/>
            <a:r>
              <a:rPr lang="ko-KR" altLang="en-US" dirty="0" smtClean="0"/>
              <a:t>    주민협의체 </a:t>
            </a:r>
            <a:r>
              <a:rPr lang="ko-KR" altLang="en-US" dirty="0" err="1" smtClean="0"/>
              <a:t>공유공간인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연풍다움</a:t>
            </a:r>
            <a:r>
              <a:rPr lang="en-US" altLang="ko-KR" dirty="0" smtClean="0"/>
              <a:t>’</a:t>
            </a:r>
            <a:r>
              <a:rPr lang="ko-KR" altLang="en-US" baseline="0" dirty="0" smtClean="0"/>
              <a:t> 운영</a:t>
            </a:r>
            <a:r>
              <a:rPr lang="en-US" altLang="ko-KR" baseline="0" dirty="0" smtClean="0"/>
              <a:t>, </a:t>
            </a:r>
          </a:p>
          <a:p>
            <a:pPr fontAlgn="base" latinLnBrk="0"/>
            <a:r>
              <a:rPr lang="en-US" altLang="ko-KR" baseline="0" dirty="0" smtClean="0"/>
              <a:t>    </a:t>
            </a:r>
            <a:r>
              <a:rPr lang="ko-KR" altLang="en-US" baseline="0" dirty="0" err="1" smtClean="0"/>
              <a:t>거점시설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운영매뉴얼</a:t>
            </a:r>
            <a:r>
              <a:rPr lang="ko-KR" altLang="en-US" baseline="0" dirty="0" smtClean="0"/>
              <a:t> 수립 등 </a:t>
            </a:r>
            <a:r>
              <a:rPr lang="ko-KR" altLang="en-US" dirty="0" err="1" smtClean="0"/>
              <a:t>주민역량을</a:t>
            </a:r>
            <a:r>
              <a:rPr lang="ko-KR" altLang="en-US" dirty="0" smtClean="0"/>
              <a:t> 강화하여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</a:t>
            </a:r>
            <a:r>
              <a:rPr lang="ko-KR" altLang="en-US" dirty="0" smtClean="0"/>
              <a:t>주민 자생적 기반을 마련하겠습니다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7307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사회적경제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마을공동체 친화도시 조성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 smtClean="0"/>
              <a:t>  ○ </a:t>
            </a:r>
            <a:r>
              <a:rPr lang="ko-KR" altLang="en-US" dirty="0" err="1" smtClean="0"/>
              <a:t>사회적경제기업을</a:t>
            </a:r>
            <a:r>
              <a:rPr lang="ko-KR" altLang="en-US" dirty="0" smtClean="0"/>
              <a:t> 발굴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dirty="0" smtClean="0"/>
              <a:t>육성을 위해 맞춤형 교육</a:t>
            </a:r>
            <a:r>
              <a:rPr lang="ko-KR" altLang="en-US" dirty="0" smtClean="0">
                <a:latin typeface="맑은 고딕" panose="020B0503020000020004" pitchFamily="50" charset="-127"/>
                <a:ea typeface="+mn-ea"/>
              </a:rPr>
              <a:t>〮</a:t>
            </a:r>
            <a:r>
              <a:rPr lang="ko-KR" altLang="en-US" dirty="0" smtClean="0"/>
              <a:t>컨설팅을 추진하고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기업이 자립할 수 있도록 재정지원과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역량 강화 사업들을 추진하겠습니다</a:t>
            </a:r>
            <a:r>
              <a:rPr lang="en-US" altLang="ko-KR" dirty="0" smtClean="0"/>
              <a:t>.</a:t>
            </a:r>
            <a:endParaRPr lang="en-US" altLang="ko-KR" baseline="0" dirty="0" smtClean="0"/>
          </a:p>
          <a:p>
            <a:pPr fontAlgn="base" latinLnBrk="0"/>
            <a:endParaRPr lang="en-US" altLang="ko-KR" baseline="0" dirty="0" smtClean="0"/>
          </a:p>
          <a:p>
            <a:pPr fontAlgn="base" latinLnBrk="0"/>
            <a:r>
              <a:rPr lang="ko-KR" altLang="en-US" dirty="0" smtClean="0"/>
              <a:t>  ○ 또한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지역별 공동체를 확대 발굴하고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기본계획을 수립하여 </a:t>
            </a:r>
            <a:r>
              <a:rPr lang="ko-KR" altLang="en-US" dirty="0" err="1" smtClean="0"/>
              <a:t>지속가능한</a:t>
            </a:r>
            <a:r>
              <a:rPr lang="ko-KR" altLang="en-US" dirty="0" smtClean="0"/>
              <a:t> 협력 체계를 구축하도록 하겠습니다</a:t>
            </a:r>
            <a:r>
              <a:rPr lang="en-US" altLang="ko-KR" dirty="0" smtClean="0"/>
              <a:t>.</a:t>
            </a:r>
            <a:endParaRPr lang="en-US" altLang="ko-KR" baseline="0" dirty="0" smtClean="0"/>
          </a:p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4271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다음은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, </a:t>
            </a: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‘경기행복마을관리소 </a:t>
            </a:r>
            <a:r>
              <a:rPr lang="ko-KR" altLang="en-US" b="1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운영’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○ 경기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행복마을관리소는 원도심 등 주거취약지역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복지수요가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많은 지역에 생활밀착형 공공서비스를 제공하는 사업으로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현재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문산읍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선유리행복마을관리소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등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11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개소를 운영 중입니다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 marL="0" marR="0" lvl="0" indent="0" algn="l" defTabSz="914400" rtl="0" eaLnBrk="0" fontAlgn="base" latinLnBrk="1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분동에 따른 운정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3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동 행복마을관리소는 운정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4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동으로 이관 하여 운영될 예정이며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2023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년 신규 관리소로 </a:t>
            </a:r>
            <a:r>
              <a:rPr lang="ko-KR" altLang="en-US" dirty="0" err="1" smtClean="0">
                <a:latin typeface="바탕" pitchFamily="18" charset="-127"/>
                <a:ea typeface="바탕" pitchFamily="18" charset="-127"/>
              </a:rPr>
              <a:t>법원읍이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선정되어 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3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월 개소 예정으로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</a:t>
            </a:r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pPr marL="0" marR="0" lvl="0" indent="0" algn="l" defTabSz="914400" rtl="0" eaLnBrk="0" fontAlgn="base" latinLnBrk="1" hangingPunct="0">
              <a:lnSpc>
                <a:spcPct val="15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파주시 행복마을관리소는 총 </a:t>
            </a:r>
            <a:r>
              <a:rPr lang="en-US" altLang="ko-KR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12</a:t>
            </a:r>
            <a:r>
              <a:rPr lang="ko-KR" altLang="en-US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개소로 운영되어 보다 지역특색에 맞는 파주시 행복마을관리소로 운영하겠습니다</a:t>
            </a:r>
            <a:r>
              <a:rPr lang="en-US" altLang="ko-KR" baseline="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 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646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□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다음은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,  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특수상황지역 개발사업 추진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’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현재 추진중인 특수상황지역 개발사업은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금촌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민군 복합커뮤니티센터 건립 등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11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건의 사업을 추진중에 있으며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2023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년 신규사업으로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애룡호수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힐링명소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조성사업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등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4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건의 사업과</a:t>
            </a:r>
            <a:endParaRPr lang="en-US" altLang="ko-KR" dirty="0" smtClean="0">
              <a:latin typeface="바탕체" panose="02030609000101010101" pitchFamily="17" charset="-127"/>
              <a:ea typeface="바탕체" panose="02030609000101010101" pitchFamily="17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    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특성화 마을 사업인 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“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파주 </a:t>
            </a:r>
            <a:r>
              <a:rPr lang="ko-KR" altLang="en-US" dirty="0" err="1" smtClean="0">
                <a:latin typeface="바탕체" panose="02030609000101010101" pitchFamily="17" charset="-127"/>
                <a:ea typeface="바탕체" panose="02030609000101010101" pitchFamily="17" charset="-127"/>
              </a:rPr>
              <a:t>밤고지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평화생태마을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”</a:t>
            </a:r>
            <a:r>
              <a:rPr lang="ko-KR" altLang="en-US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조성사업을 추진 할 계획입니다</a:t>
            </a:r>
            <a:r>
              <a:rPr lang="en-US" altLang="ko-KR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.</a:t>
            </a:r>
            <a:endParaRPr lang="en-US" altLang="ko-KR" sz="1600" dirty="0" smtClean="0">
              <a:latin typeface="바탕" pitchFamily="18" charset="-127"/>
              <a:ea typeface="바탕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600" dirty="0" smtClean="0">
                <a:latin typeface="바탕체" panose="02030609000101010101" pitchFamily="17" charset="-127"/>
                <a:ea typeface="바탕체" panose="02030609000101010101" pitchFamily="17" charset="-127"/>
              </a:rPr>
              <a:t> 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국가균형발전 특별법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접경지역지원법 시행령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따라 신규사업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선정시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국비 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80%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지원하여 </a:t>
            </a:r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재정 확충에 크게 기여하는 공모사업으로 보다 적극적인 신규사업 발굴</a:t>
            </a:r>
            <a:r>
              <a:rPr lang="ko-KR" alt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추진하겠습니다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482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다음은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, ‘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애룡호수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b="1" dirty="0" err="1" smtClean="0">
                <a:latin typeface="바탕" pitchFamily="18" charset="-127"/>
                <a:ea typeface="바탕" pitchFamily="18" charset="-127"/>
              </a:rPr>
              <a:t>힐링명소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 조성사업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‘ </a:t>
            </a:r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입니다</a:t>
            </a:r>
            <a:r>
              <a:rPr lang="en-US" altLang="ko-KR" b="1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/>
              <a:t>○ </a:t>
            </a:r>
            <a:r>
              <a:rPr lang="ko-KR" altLang="en-US" dirty="0" err="1" smtClean="0"/>
              <a:t>애룡호수가</a:t>
            </a:r>
            <a:r>
              <a:rPr lang="ko-KR" altLang="en-US" dirty="0" smtClean="0"/>
              <a:t> 가지고 있는 자연환경을 기반으로 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힐링명상공간을 조성하여 관광자원화 하는 지역특색사업으로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주변지역에서 추진하고 있는 마을활력사업의 효과를 극대화하고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지역경제 활성화에 기여하는 사업입니다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○ 작년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월부터 </a:t>
            </a:r>
            <a:r>
              <a:rPr lang="ko-KR" altLang="en-US" dirty="0" err="1" smtClean="0"/>
              <a:t>애룡호수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힐링명소</a:t>
            </a:r>
            <a:r>
              <a:rPr lang="ko-KR" altLang="en-US" dirty="0" smtClean="0"/>
              <a:t> 조성사업 기본 및 실시설계용역을 진행하고 있으며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지난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4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2023</a:t>
            </a:r>
            <a:r>
              <a:rPr lang="ko-KR" altLang="en-US" dirty="0" smtClean="0"/>
              <a:t>년 특수상황지역 공모사업 선정되었습니다</a:t>
            </a:r>
            <a:r>
              <a:rPr lang="en-US" altLang="ko-KR" dirty="0" smtClean="0"/>
              <a:t>. </a:t>
            </a:r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금년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 기본 및 실시설계용역 준공 이후 사업의 준공까지 차질 없이 진행될 수 있도록 하겠습니다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379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/>
              <a:t>□ 다음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‘문산 도시재생활성화계획 </a:t>
            </a:r>
            <a:r>
              <a:rPr lang="ko-KR" altLang="en-US" b="1" dirty="0" err="1" smtClean="0"/>
              <a:t>수립’입니다</a:t>
            </a:r>
            <a:r>
              <a:rPr lang="en-US" altLang="ko-KR" b="1" dirty="0" smtClean="0"/>
              <a:t>.</a:t>
            </a:r>
            <a:endParaRPr lang="ko-KR" altLang="en-US" b="1" dirty="0" smtClean="0"/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○ 해당 사업은 </a:t>
            </a:r>
            <a:r>
              <a:rPr lang="ko-KR" altLang="en-US" dirty="0" err="1" smtClean="0"/>
              <a:t>문산읍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문산리</a:t>
            </a:r>
            <a:r>
              <a:rPr lang="ko-KR" altLang="en-US" dirty="0" smtClean="0"/>
              <a:t> </a:t>
            </a:r>
            <a:r>
              <a:rPr lang="en-US" altLang="ko-KR" dirty="0" smtClean="0"/>
              <a:t>10-23</a:t>
            </a:r>
            <a:r>
              <a:rPr lang="ko-KR" altLang="en-US" dirty="0" smtClean="0"/>
              <a:t>일원 도시재생 활성화지역을 대상으로 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도시재생사업을 추진할 수 있는 종합적인 실행계획을 수립하는 사업이며</a:t>
            </a:r>
            <a:r>
              <a:rPr lang="en-US" altLang="ko-KR" baseline="0" dirty="0" smtClean="0"/>
              <a:t>, </a:t>
            </a:r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○ 총 사업비는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억원으로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도시재생활성화계획을</a:t>
            </a:r>
            <a:r>
              <a:rPr lang="ko-KR" altLang="en-US" dirty="0" smtClean="0"/>
              <a:t> 수립하고</a:t>
            </a:r>
            <a:r>
              <a:rPr lang="en-US" altLang="ko-KR" dirty="0" smtClean="0"/>
              <a:t>,</a:t>
            </a:r>
          </a:p>
          <a:p>
            <a:pPr fontAlgn="base" latinLnBrk="0"/>
            <a:r>
              <a:rPr lang="en-US" altLang="ko-KR" baseline="0" dirty="0" smtClean="0"/>
              <a:t>    </a:t>
            </a:r>
            <a:r>
              <a:rPr lang="ko-KR" altLang="en-US" baseline="0" dirty="0" err="1" smtClean="0"/>
              <a:t>국토부</a:t>
            </a:r>
            <a:r>
              <a:rPr lang="ko-KR" altLang="en-US" baseline="0" dirty="0" smtClean="0"/>
              <a:t> 도시재생 공모사업을 추진할 계획입니다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8995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/>
              <a:t>□ 다음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‘희망마을만들기 프로젝트</a:t>
            </a:r>
            <a:r>
              <a:rPr lang="en-US" altLang="ko-KR" b="1" baseline="0" dirty="0" smtClean="0"/>
              <a:t> 1</a:t>
            </a:r>
            <a:r>
              <a:rPr lang="ko-KR" altLang="en-US" b="1" baseline="0" dirty="0" smtClean="0"/>
              <a:t>단계 </a:t>
            </a:r>
            <a:r>
              <a:rPr lang="ko-KR" altLang="en-US" b="1" dirty="0" smtClean="0"/>
              <a:t>’입니다</a:t>
            </a:r>
            <a:r>
              <a:rPr lang="en-US" altLang="ko-KR" b="1" dirty="0" smtClean="0"/>
              <a:t>.</a:t>
            </a:r>
            <a:endParaRPr lang="ko-KR" altLang="en-US" b="1" dirty="0" smtClean="0"/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○ 희망마을만들기 프로젝트는</a:t>
            </a:r>
            <a:r>
              <a:rPr lang="ko-KR" altLang="en-US" baseline="0" dirty="0" smtClean="0"/>
              <a:t> 주민 스스로 마을의 문제점을 찾고 해결하는 주민주도형 사업으로</a:t>
            </a:r>
            <a:endParaRPr lang="en-US" altLang="ko-KR" baseline="0" dirty="0" smtClean="0"/>
          </a:p>
          <a:p>
            <a:pPr fontAlgn="base" latinLnBrk="0"/>
            <a:r>
              <a:rPr lang="en-US" altLang="ko-KR" baseline="0" dirty="0" smtClean="0"/>
              <a:t>    </a:t>
            </a:r>
            <a:endParaRPr lang="en-US" altLang="ko-KR" dirty="0" smtClean="0"/>
          </a:p>
          <a:p>
            <a:pPr fontAlgn="base" latinLnBrk="0"/>
            <a:r>
              <a:rPr lang="ko-KR" altLang="en-US" dirty="0" smtClean="0"/>
              <a:t>○ 마을만들기사업의 지속가능성을 </a:t>
            </a:r>
            <a:r>
              <a:rPr lang="en-US" altLang="ko-KR" dirty="0" smtClean="0"/>
              <a:t>1</a:t>
            </a:r>
            <a:r>
              <a:rPr lang="ko-KR" altLang="en-US" dirty="0" smtClean="0"/>
              <a:t>단계부터 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단계로 구분하여</a:t>
            </a:r>
            <a:r>
              <a:rPr lang="en-US" altLang="ko-KR" baseline="0" dirty="0" smtClean="0"/>
              <a:t>,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1</a:t>
            </a:r>
            <a:r>
              <a:rPr lang="ko-KR" altLang="en-US" dirty="0" smtClean="0"/>
              <a:t>단계 사업은</a:t>
            </a:r>
            <a:r>
              <a:rPr lang="ko-KR" altLang="en-US" baseline="0" dirty="0" smtClean="0"/>
              <a:t> 기초역량강화와 소규모 </a:t>
            </a:r>
            <a:r>
              <a:rPr lang="ko-KR" altLang="en-US" baseline="0" dirty="0" err="1" smtClean="0"/>
              <a:t>마을사업을</a:t>
            </a:r>
            <a:r>
              <a:rPr lang="ko-KR" altLang="en-US" baseline="0" dirty="0" smtClean="0"/>
              <a:t> 시도하도록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지원하고</a:t>
            </a:r>
            <a:r>
              <a:rPr lang="en-US" altLang="ko-KR" baseline="0" dirty="0" smtClean="0"/>
              <a:t>,</a:t>
            </a:r>
          </a:p>
          <a:p>
            <a:pPr fontAlgn="base" latinLnBrk="0"/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향후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단계와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단계까지 단계별로 </a:t>
            </a:r>
            <a:r>
              <a:rPr lang="ko-KR" altLang="en-US" baseline="0" dirty="0" err="1" smtClean="0"/>
              <a:t>마을별</a:t>
            </a:r>
            <a:r>
              <a:rPr lang="ko-KR" altLang="en-US" baseline="0" dirty="0" smtClean="0"/>
              <a:t> 특성화된 </a:t>
            </a:r>
            <a:r>
              <a:rPr lang="ko-KR" altLang="en-US" baseline="0" dirty="0" err="1" smtClean="0"/>
              <a:t>마을만들기</a:t>
            </a:r>
            <a:r>
              <a:rPr lang="ko-KR" altLang="en-US" baseline="0" dirty="0" smtClean="0"/>
              <a:t> 사업을 추진할 계획입니다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0256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lvl="0">
              <a:defRPr/>
            </a:pPr>
            <a:r>
              <a:rPr lang="ko-KR" altLang="en-US" sz="16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다음으로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1600" b="1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공영개발과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소관 업무입니다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+mn-ea"/>
              </a:rPr>
              <a:t>○</a:t>
            </a:r>
            <a:r>
              <a:rPr lang="ko-KR" altLang="en-US" sz="1600" b="1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먼저 「주한미군 반환공여지 개발 활성화」입니다</a:t>
            </a:r>
            <a:r>
              <a:rPr lang="en-US" altLang="ko-KR" sz="1600" b="1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공여지 반환 후 장기간 방치되었던 지역에 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대규모 민간 개발사업 유치를 통하여 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지역경제 활성화와 지역균형발전을 도모하겠습니다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+mn-ea"/>
              </a:rPr>
              <a:t>○</a:t>
            </a:r>
            <a:r>
              <a:rPr lang="ko-KR" altLang="en-US" sz="1600" kern="12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조리읍의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캠프하우즈와 주변지역에 근린공원과 도시개발사업을 추진 중에 있으며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근린공원은</a:t>
            </a:r>
            <a:r>
              <a:rPr lang="ko-KR" altLang="en-US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실시계획인가 등 행정절차가 완료되어 본격적인 공사 추진 중입니다</a:t>
            </a:r>
            <a:r>
              <a:rPr lang="en-US" altLang="ko-KR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kern="1200" baseline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+mn-ea"/>
              </a:rPr>
              <a:t>○</a:t>
            </a:r>
            <a:r>
              <a:rPr lang="ko-KR" altLang="en-US" sz="1600" kern="1200" baseline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캠프하우즈</a:t>
            </a:r>
            <a:r>
              <a:rPr lang="ko-KR" altLang="en-US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도시개발사업을 비롯한</a:t>
            </a:r>
            <a:r>
              <a:rPr lang="en-US" altLang="ko-KR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lang="ko-KR" altLang="en-US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캠프 에드워즈</a:t>
            </a:r>
            <a:r>
              <a:rPr lang="en-US" altLang="ko-KR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자이언트</a:t>
            </a:r>
            <a:r>
              <a:rPr lang="en-US" altLang="ko-KR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kern="1200" baseline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게리오웬</a:t>
            </a:r>
            <a:r>
              <a:rPr lang="ko-KR" altLang="en-US" sz="160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도시개발사업은</a:t>
            </a:r>
            <a:endParaRPr lang="en-US" altLang="ko-KR" sz="1600" kern="1200" baseline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민간제안공모를 통해 사업자를 선정해 추진하던 중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2021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월 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25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일자 미군공여구역법 시행령 개정으로 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재무건전성기준이 신설되면서 사업추진이 보류된 상태였으나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+mn-ea"/>
              </a:rPr>
              <a:t>○</a:t>
            </a:r>
            <a:r>
              <a:rPr lang="ko-KR" altLang="en-US" sz="1600" kern="12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우리시에서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lang="ko-KR" altLang="en-US" sz="1600" kern="12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행안부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국무조정실 등에 제도개선을 지속 건의 한 결과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2022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12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월 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8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일자로 시행령 개정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안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이 입법예고되어 남은 절차를 거쳐 금년 상반기 공포될 예정입니다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dirty="0" smtClean="0">
                <a:latin typeface="맑은 고딕" panose="020B0503020000020004" pitchFamily="50" charset="-127"/>
                <a:ea typeface="+mn-ea"/>
              </a:rPr>
              <a:t>○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참고로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캠프하우즈와 에드워즈는 협약체결 완료하였고 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사업자로부터 사업시행승인 신청이 접수되어 행정절차</a:t>
            </a: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진행중이며</a:t>
            </a:r>
            <a:r>
              <a:rPr lang="en-US" altLang="ko-KR" sz="1600" kern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lang="ko-KR" altLang="en-US" sz="1600" b="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캠프 자이언트와 </a:t>
            </a:r>
            <a:r>
              <a:rPr lang="ko-KR" altLang="en-US" sz="1600" b="0" kern="1200" baseline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게리오웬은</a:t>
            </a:r>
            <a:r>
              <a:rPr lang="ko-KR" altLang="en-US" sz="1600" b="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우선협상자 선정 후 협약 체결 전으로</a:t>
            </a:r>
            <a:endParaRPr lang="en-US" altLang="ko-KR" sz="1600" b="0" kern="1200" baseline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제도개선 후 조속히 협약 체결 및 행정절차를 진행하도록 하겠습니다</a:t>
            </a:r>
            <a:r>
              <a:rPr lang="en-US" altLang="ko-KR" sz="1600" b="0" kern="1200" baseline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kern="12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5301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20999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다음으로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시민 중심의 성공적인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운정신도시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개발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920999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+mn-ea"/>
              </a:rPr>
              <a:t>○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운정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지구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GTX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역세권에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환승시설과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함께 특화된 상업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업무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문화시설이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도입되어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수도권 서북부 랜드마크 중심지로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20999">
              <a:defRPr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도약하고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특화개발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사업들이 원활히 추진될 수 있도록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국토교통부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LH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업무협력 체계를 강화하도록 하겠습니다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920999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20999" latinLnBrk="0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○ 또한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국지도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호선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신설예정인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당하교차로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입체화 실시설계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등 조기착공을 목표로 행정절차를 신속히 이행할 계획이며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defTabSz="920999" latinLnBrk="0">
              <a:defRPr/>
            </a:pP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도로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공원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상하수도 등 각종 기반시설이 적기에 반영 설치되어 신도시 입주민들의 불편함이 발생하지 않도록 조치하겠습니다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20999" latinLnBrk="0">
              <a:defRPr/>
            </a:pP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20999" latinLnBrk="0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○ 운정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지구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별하람마을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인근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유보지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토지이용계획을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국토교통부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LH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금년도 상반기에 토지이용계획을 수립할 예정인데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defTabSz="920999" latinLnBrk="0">
              <a:defRPr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자족기능 중심의 도시지원시설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상업업무시설 등이 반영되어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운정신도시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활성화에 이바지 할 수 있도록 추진하겠습니다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920999" latinLnBrk="0">
              <a:defRPr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defTabSz="920999" latinLnBrk="0">
              <a:defRPr/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○ 운정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지구 내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도로개설로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단절된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주요지점에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보행육교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신설을 통해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운정신도시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전체가 하나의 보행네트워크로 연결되어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20999" latinLnBrk="0">
              <a:defRPr/>
            </a:pP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안전하고 편리한 보행환경을 조성하도록 하겠습니다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97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□ </a:t>
            </a:r>
            <a:r>
              <a:rPr lang="ko-KR" altLang="en-US" b="1" dirty="0">
                <a:latin typeface="맑은 고딕" panose="020B0503020000020004" pitchFamily="50" charset="-127"/>
              </a:rPr>
              <a:t>이어서</a:t>
            </a:r>
            <a:r>
              <a:rPr lang="en-US" altLang="ko-KR" b="1" dirty="0">
                <a:latin typeface="맑은 고딕" panose="020B0503020000020004" pitchFamily="50" charset="-127"/>
              </a:rPr>
              <a:t>, </a:t>
            </a:r>
            <a:r>
              <a:rPr lang="en-US" altLang="ko-KR" b="1" dirty="0" smtClean="0">
                <a:latin typeface="맑은 고딕" panose="020B0503020000020004" pitchFamily="50" charset="-127"/>
              </a:rPr>
              <a:t>‘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지역경제 </a:t>
            </a:r>
            <a:r>
              <a:rPr lang="ko-KR" altLang="en-US" b="1" dirty="0">
                <a:latin typeface="맑은 고딕" panose="020B0503020000020004" pitchFamily="50" charset="-127"/>
              </a:rPr>
              <a:t>활성화를 위한 산업단지 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조성</a:t>
            </a:r>
            <a:r>
              <a:rPr lang="en-US" altLang="ko-KR" b="1" dirty="0" smtClean="0">
                <a:latin typeface="맑은 고딕" panose="020B0503020000020004" pitchFamily="50" charset="-127"/>
              </a:rPr>
              <a:t>’</a:t>
            </a:r>
            <a:r>
              <a:rPr lang="ko-KR" altLang="en-US" b="1" dirty="0" smtClean="0">
                <a:latin typeface="맑은 고딕" panose="020B0503020000020004" pitchFamily="50" charset="-127"/>
              </a:rPr>
              <a:t>입니다</a:t>
            </a:r>
            <a:r>
              <a:rPr lang="en-US" altLang="ko-KR" b="1" dirty="0">
                <a:latin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파주시의 산업구조 고도화와 新 </a:t>
            </a:r>
            <a:r>
              <a:rPr lang="ko-KR" altLang="en-US" dirty="0" err="1">
                <a:latin typeface="맑은 고딕" panose="020B0503020000020004" pitchFamily="50" charset="-127"/>
              </a:rPr>
              <a:t>거점개발</a:t>
            </a:r>
            <a:r>
              <a:rPr lang="ko-KR" altLang="en-US" dirty="0">
                <a:latin typeface="맑은 고딕" panose="020B0503020000020004" pitchFamily="50" charset="-127"/>
              </a:rPr>
              <a:t> 추진을 위해서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파주 </a:t>
            </a:r>
            <a:r>
              <a:rPr lang="ko-KR" altLang="en-US" dirty="0" err="1">
                <a:latin typeface="맑은 고딕" panose="020B0503020000020004" pitchFamily="50" charset="-127"/>
              </a:rPr>
              <a:t>운정신도시</a:t>
            </a:r>
            <a:r>
              <a:rPr lang="ko-KR" altLang="en-US" dirty="0">
                <a:latin typeface="맑은 고딕" panose="020B0503020000020004" pitchFamily="50" charset="-127"/>
              </a:rPr>
              <a:t> 자족기능 강화를 위한 </a:t>
            </a:r>
            <a:r>
              <a:rPr lang="en-US" altLang="ko-KR" dirty="0">
                <a:latin typeface="맑은 고딕" panose="020B0503020000020004" pitchFamily="50" charset="-127"/>
              </a:rPr>
              <a:t>＇</a:t>
            </a:r>
            <a:r>
              <a:rPr lang="ko-KR" altLang="en-US" dirty="0">
                <a:latin typeface="맑은 고딕" panose="020B0503020000020004" pitchFamily="50" charset="-127"/>
              </a:rPr>
              <a:t>운정테크노밸리</a:t>
            </a:r>
            <a:r>
              <a:rPr lang="en-US" altLang="ko-KR" dirty="0">
                <a:latin typeface="맑은 고딕" panose="020B0503020000020004" pitchFamily="50" charset="-127"/>
              </a:rPr>
              <a:t>＇</a:t>
            </a:r>
            <a:r>
              <a:rPr lang="ko-KR" altLang="en-US" dirty="0">
                <a:latin typeface="맑은 고딕" panose="020B0503020000020004" pitchFamily="50" charset="-127"/>
              </a:rPr>
              <a:t>는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작년 </a:t>
            </a:r>
            <a:r>
              <a:rPr lang="en-US" altLang="ko-KR" dirty="0">
                <a:latin typeface="맑은 고딕" panose="020B0503020000020004" pitchFamily="50" charset="-127"/>
              </a:rPr>
              <a:t>10</a:t>
            </a:r>
            <a:r>
              <a:rPr lang="ko-KR" altLang="en-US" dirty="0">
                <a:latin typeface="맑은 고딕" panose="020B0503020000020004" pitchFamily="50" charset="-127"/>
              </a:rPr>
              <a:t>월 우선협상대상자 선정 이후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</a:t>
            </a:r>
            <a:r>
              <a:rPr lang="ko-KR" altLang="en-US" dirty="0" err="1">
                <a:latin typeface="맑은 고딕" panose="020B0503020000020004" pitchFamily="50" charset="-127"/>
              </a:rPr>
              <a:t>협약체결과</a:t>
            </a:r>
            <a:r>
              <a:rPr lang="ko-KR" altLang="en-US" dirty="0">
                <a:latin typeface="맑은 고딕" panose="020B0503020000020004" pitchFamily="50" charset="-127"/>
              </a:rPr>
              <a:t> 특수목적법인 설립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 smtClean="0">
                <a:latin typeface="맑은 고딕" panose="020B0503020000020004" pitchFamily="50" charset="-127"/>
              </a:rPr>
              <a:t>산업단지계획</a:t>
            </a:r>
            <a:r>
              <a:rPr lang="ko-KR" altLang="en-US" baseline="0" dirty="0" smtClean="0">
                <a:latin typeface="맑은 고딕" panose="020B0503020000020004" pitchFamily="50" charset="-127"/>
              </a:rPr>
              <a:t> 수립을 </a:t>
            </a:r>
            <a:r>
              <a:rPr lang="ko-KR" altLang="en-US" dirty="0" smtClean="0">
                <a:latin typeface="맑은 고딕" panose="020B0503020000020004" pitchFamily="50" charset="-127"/>
              </a:rPr>
              <a:t>목표로 </a:t>
            </a:r>
            <a:r>
              <a:rPr lang="ko-KR" altLang="en-US" dirty="0">
                <a:latin typeface="맑은 고딕" panose="020B0503020000020004" pitchFamily="50" charset="-127"/>
              </a:rPr>
              <a:t>하고 있으며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그간 공여구역으로 인한 상대적 낙후지역인 캠프스탠턴은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금년</a:t>
            </a:r>
            <a:r>
              <a:rPr lang="en-US" altLang="ko-KR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상반기 </a:t>
            </a:r>
            <a:r>
              <a:rPr lang="ko-KR" altLang="en-US" dirty="0" err="1">
                <a:latin typeface="맑은 고딕" panose="020B0503020000020004" pitchFamily="50" charset="-127"/>
              </a:rPr>
              <a:t>국토부</a:t>
            </a:r>
            <a:r>
              <a:rPr lang="ko-KR" altLang="en-US" dirty="0">
                <a:latin typeface="맑은 고딕" panose="020B0503020000020004" pitchFamily="50" charset="-127"/>
              </a:rPr>
              <a:t> 산업단지 </a:t>
            </a:r>
            <a:r>
              <a:rPr lang="ko-KR" altLang="en-US" dirty="0" err="1">
                <a:latin typeface="맑은 고딕" panose="020B0503020000020004" pitchFamily="50" charset="-127"/>
              </a:rPr>
              <a:t>지정계획에</a:t>
            </a:r>
            <a:r>
              <a:rPr lang="ko-KR" altLang="en-US" dirty="0">
                <a:latin typeface="맑은 고딕" panose="020B0503020000020004" pitchFamily="50" charset="-127"/>
              </a:rPr>
              <a:t> 반영하고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</a:t>
            </a:r>
            <a:r>
              <a:rPr lang="ko-KR" altLang="en-US" dirty="0" err="1">
                <a:latin typeface="맑은 고딕" panose="020B0503020000020004" pitchFamily="50" charset="-127"/>
              </a:rPr>
              <a:t>후속절차인</a:t>
            </a:r>
            <a:r>
              <a:rPr lang="ko-KR" altLang="en-US" dirty="0">
                <a:latin typeface="맑은 고딕" panose="020B0503020000020004" pitchFamily="50" charset="-127"/>
              </a:rPr>
              <a:t> 산업단지계획승인을 신청할 계획입니다</a:t>
            </a:r>
            <a:r>
              <a:rPr lang="en-US" altLang="ko-KR" dirty="0">
                <a:latin typeface="맑은 고딕" panose="020B0503020000020004" pitchFamily="50" charset="-127"/>
              </a:rPr>
              <a:t>. 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또한</a:t>
            </a:r>
            <a:r>
              <a:rPr lang="en-US" altLang="ko-KR" dirty="0">
                <a:latin typeface="맑은 고딕" panose="020B0503020000020004" pitchFamily="50" charset="-127"/>
              </a:rPr>
              <a:t>,</a:t>
            </a:r>
            <a:r>
              <a:rPr lang="ko-KR" altLang="en-US" dirty="0">
                <a:latin typeface="맑은 고딕" panose="020B0503020000020004" pitchFamily="50" charset="-127"/>
              </a:rPr>
              <a:t> 지역별 성장동력 확보를 위해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>
                <a:latin typeface="맑은 고딕" panose="020B0503020000020004" pitchFamily="50" charset="-127"/>
              </a:rPr>
              <a:t>지역 맞춤형 산업단지 조성을 추진하고 있습니다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r>
              <a:rPr lang="ko-KR" altLang="en-US" dirty="0">
                <a:latin typeface="맑은 고딕" panose="020B0503020000020004" pitchFamily="50" charset="-127"/>
              </a:rPr>
              <a:t>     법원</a:t>
            </a:r>
            <a:r>
              <a:rPr lang="en-US" altLang="ko-KR" dirty="0">
                <a:latin typeface="맑은 고딕" panose="020B0503020000020004" pitchFamily="50" charset="-127"/>
              </a:rPr>
              <a:t>1</a:t>
            </a:r>
            <a:r>
              <a:rPr lang="ko-KR" altLang="en-US" dirty="0" smtClean="0">
                <a:latin typeface="맑은 고딕" panose="020B0503020000020004" pitchFamily="50" charset="-127"/>
              </a:rPr>
              <a:t>산업단지는</a:t>
            </a:r>
            <a:r>
              <a:rPr lang="ko-KR" altLang="en-US" baseline="0" dirty="0" smtClean="0">
                <a:latin typeface="맑은 고딕" panose="020B0503020000020004" pitchFamily="50" charset="-127"/>
              </a:rPr>
              <a:t> 금</a:t>
            </a:r>
            <a:r>
              <a:rPr lang="ko-KR" altLang="en-US" dirty="0" smtClean="0">
                <a:latin typeface="맑은 고딕" panose="020B0503020000020004" pitchFamily="50" charset="-127"/>
              </a:rPr>
              <a:t>년 </a:t>
            </a:r>
            <a:r>
              <a:rPr lang="en-US" altLang="ko-KR" dirty="0" smtClean="0">
                <a:latin typeface="맑은 고딕" panose="020B0503020000020004" pitchFamily="50" charset="-127"/>
              </a:rPr>
              <a:t>1</a:t>
            </a:r>
            <a:r>
              <a:rPr lang="ko-KR" altLang="en-US" dirty="0" smtClean="0">
                <a:latin typeface="맑은 고딕" panose="020B0503020000020004" pitchFamily="50" charset="-127"/>
              </a:rPr>
              <a:t>월 산단계획변경 </a:t>
            </a:r>
            <a:r>
              <a:rPr lang="ko-KR" altLang="en-US" dirty="0">
                <a:latin typeface="맑은 고딕" panose="020B0503020000020004" pitchFamily="50" charset="-127"/>
              </a:rPr>
              <a:t>승인 후 탄력적으로 </a:t>
            </a:r>
            <a:r>
              <a:rPr lang="ko-KR" altLang="en-US" dirty="0" smtClean="0">
                <a:latin typeface="맑은 고딕" panose="020B0503020000020004" pitchFamily="50" charset="-127"/>
              </a:rPr>
              <a:t>추진할 </a:t>
            </a:r>
            <a:r>
              <a:rPr lang="ko-KR" altLang="en-US" dirty="0">
                <a:latin typeface="맑은 고딕" panose="020B0503020000020004" pitchFamily="50" charset="-127"/>
              </a:rPr>
              <a:t>예정이고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</a:t>
            </a:r>
            <a:r>
              <a:rPr lang="ko-KR" altLang="en-US" dirty="0" smtClean="0">
                <a:latin typeface="맑은 고딕" panose="020B0503020000020004" pitchFamily="50" charset="-127"/>
              </a:rPr>
              <a:t>파평일반산업단지</a:t>
            </a:r>
            <a:r>
              <a:rPr lang="en-US" altLang="ko-KR" dirty="0" smtClean="0">
                <a:latin typeface="맑은 고딕" panose="020B0503020000020004" pitchFamily="50" charset="-127"/>
              </a:rPr>
              <a:t>,</a:t>
            </a:r>
            <a:r>
              <a:rPr lang="ko-KR" altLang="en-US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 err="1">
                <a:latin typeface="맑은 고딕" panose="020B0503020000020004" pitchFamily="50" charset="-127"/>
              </a:rPr>
              <a:t>센트럴밸리</a:t>
            </a:r>
            <a:r>
              <a:rPr lang="ko-KR" altLang="en-US" dirty="0">
                <a:latin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</a:rPr>
              <a:t>일반산업단지</a:t>
            </a:r>
            <a:r>
              <a:rPr lang="en-US" altLang="ko-KR" dirty="0" smtClean="0">
                <a:latin typeface="맑은 고딕" panose="020B0503020000020004" pitchFamily="50" charset="-127"/>
              </a:rPr>
              <a:t>,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파주스튜디오시티 일반산업단지는 올해 하반기 </a:t>
            </a:r>
            <a:r>
              <a:rPr lang="ko-KR" altLang="en-US" dirty="0">
                <a:latin typeface="맑은 고딕" panose="020B0503020000020004" pitchFamily="50" charset="-127"/>
              </a:rPr>
              <a:t>준공을 목표로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한층 속도감 있게 추진할 계획입니다</a:t>
            </a:r>
            <a:r>
              <a:rPr lang="en-US" altLang="ko-KR" dirty="0">
                <a:latin typeface="맑은 고딕" panose="020B0503020000020004" pitchFamily="50" charset="-127"/>
              </a:rPr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3215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+mn-ea"/>
              </a:rPr>
              <a:t>□ 다음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+mn-ea"/>
              </a:rPr>
              <a:t>, ‘</a:t>
            </a:r>
            <a:r>
              <a:rPr lang="ko-KR" altLang="en-US" sz="1200" b="1" dirty="0" err="1" smtClean="0">
                <a:latin typeface="맑은 고딕" panose="020B0503020000020004" pitchFamily="50" charset="-127"/>
                <a:ea typeface="+mn-ea"/>
              </a:rPr>
              <a:t>파주메디컬클러스터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+mn-ea"/>
              </a:rPr>
              <a:t> 조성사업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+mn-ea"/>
              </a:rPr>
              <a:t>’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+mn-ea"/>
              </a:rPr>
              <a:t>입니다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endParaRPr lang="ko-KR" altLang="en-US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시민들의 오랜 염원인 대학병원 건립을 통해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보건의료 인프라를 확충하고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혁신의료연구단지 조성과 의료바이오기업 유치를 통한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4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차 산업 중심의 신성장 산업을 육성하기 위하여 추진하는 사업으로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지난해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민관합동 특수목적법인을 설립하고 행정절차</a:t>
            </a:r>
            <a:r>
              <a:rPr lang="ko-KR" altLang="en-US" sz="1200" baseline="0" dirty="0" smtClean="0">
                <a:latin typeface="맑은 고딕" panose="020B0503020000020004" pitchFamily="50" charset="-127"/>
                <a:ea typeface="+mn-ea"/>
              </a:rPr>
              <a:t> 착수 이후</a:t>
            </a:r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/>
            </a:r>
            <a:b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</a:br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11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경기도 도시계획위원회 자문 통과함에 따라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올해 상반기 중 실시계획인가 고시하여 관련 행정 절차를 모두 이행하겠습니다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또한 금년 상반기</a:t>
            </a:r>
            <a:r>
              <a:rPr lang="ko-KR" altLang="en-US" sz="1200" baseline="0" dirty="0" smtClean="0">
                <a:latin typeface="맑은 고딕" panose="020B0503020000020004" pitchFamily="50" charset="-127"/>
                <a:ea typeface="+mn-ea"/>
              </a:rPr>
              <a:t> 중 </a:t>
            </a:r>
            <a:r>
              <a:rPr lang="ko-KR" altLang="en-US" sz="1200" baseline="0" dirty="0" err="1" smtClean="0">
                <a:latin typeface="맑은 고딕" panose="020B0503020000020004" pitchFamily="50" charset="-127"/>
                <a:ea typeface="+mn-ea"/>
              </a:rPr>
              <a:t>협의보상</a:t>
            </a:r>
            <a:r>
              <a:rPr lang="ko-KR" altLang="en-US" sz="1200" baseline="0" dirty="0" smtClean="0">
                <a:latin typeface="맑은 고딕" panose="020B0503020000020004" pitchFamily="50" charset="-127"/>
                <a:ea typeface="+mn-ea"/>
              </a:rPr>
              <a:t> 착수하여</a:t>
            </a:r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baseline="0" dirty="0" smtClean="0">
                <a:latin typeface="맑은 고딕" panose="020B0503020000020004" pitchFamily="50" charset="-127"/>
                <a:ea typeface="+mn-ea"/>
              </a:rPr>
              <a:t>보상 완료 후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2025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년말 사업 준공을 목표로 추진하고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파주시는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메디컬클러스터 사업이 차질없이 추진되도록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적극 지원하겠습니다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  <a:endParaRPr lang="en-US" altLang="ko-KR" sz="1200" dirty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42414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/>
              <a:t>다음은 </a:t>
            </a:r>
            <a:r>
              <a:rPr lang="ko-KR" altLang="en-US" b="1" dirty="0" err="1"/>
              <a:t>토지정보과</a:t>
            </a:r>
            <a:r>
              <a:rPr lang="ko-KR" altLang="en-US" b="1" dirty="0"/>
              <a:t> 소관</a:t>
            </a:r>
            <a:r>
              <a:rPr lang="en-US" altLang="ko-KR" b="1" dirty="0"/>
              <a:t>, </a:t>
            </a:r>
            <a:r>
              <a:rPr lang="ko-KR" altLang="en-US" b="1" dirty="0"/>
              <a:t>‘지적재조사사업 추진’</a:t>
            </a:r>
            <a:r>
              <a:rPr lang="ko-KR" altLang="en-US" b="1" dirty="0" smtClean="0"/>
              <a:t>입니다</a:t>
            </a:r>
            <a:r>
              <a:rPr lang="en-US" altLang="ko-KR" b="1" dirty="0" smtClean="0"/>
              <a:t>.</a:t>
            </a:r>
            <a:endParaRPr lang="ko-KR" altLang="en-US" b="1" dirty="0"/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1">
              <a:lnSpc>
                <a:spcPct val="200000"/>
              </a:lnSpc>
            </a:pPr>
            <a:r>
              <a:rPr lang="ko-KR" altLang="en-US" dirty="0"/>
              <a:t>○ </a:t>
            </a:r>
            <a:r>
              <a:rPr lang="ko-KR" altLang="en-US" dirty="0" smtClean="0"/>
              <a:t>토지의 실제 현황과 일치하지 않는 </a:t>
            </a:r>
            <a:r>
              <a:rPr lang="ko-KR" altLang="en-US" dirty="0" err="1" smtClean="0"/>
              <a:t>지적공부의</a:t>
            </a:r>
            <a:r>
              <a:rPr lang="ko-KR" altLang="en-US" dirty="0" smtClean="0"/>
              <a:t> 등록사항을 바로잡기 위해</a:t>
            </a:r>
            <a:endParaRPr lang="ko-KR" altLang="en-US" dirty="0"/>
          </a:p>
          <a:p>
            <a:pPr fontAlgn="base" latinLnBrk="1">
              <a:lnSpc>
                <a:spcPct val="200000"/>
              </a:lnSpc>
            </a:pPr>
            <a:r>
              <a:rPr lang="ko-KR" altLang="en-US" dirty="0"/>
              <a:t>    </a:t>
            </a:r>
            <a:r>
              <a:rPr lang="ko-KR" altLang="en-US" dirty="0" err="1"/>
              <a:t>삼방</a:t>
            </a:r>
            <a:r>
              <a:rPr lang="en-US" altLang="ko-KR" dirty="0"/>
              <a:t>·</a:t>
            </a:r>
            <a:r>
              <a:rPr lang="ko-KR" altLang="en-US" dirty="0" err="1"/>
              <a:t>눌노</a:t>
            </a:r>
            <a:r>
              <a:rPr lang="en-US" altLang="ko-KR" dirty="0"/>
              <a:t>·</a:t>
            </a:r>
            <a:r>
              <a:rPr lang="ko-KR" altLang="en-US" dirty="0" err="1"/>
              <a:t>상지석</a:t>
            </a:r>
            <a:r>
              <a:rPr lang="en-US" altLang="ko-KR" dirty="0"/>
              <a:t>·</a:t>
            </a:r>
            <a:r>
              <a:rPr lang="ko-KR" altLang="en-US" dirty="0" err="1"/>
              <a:t>마정</a:t>
            </a:r>
            <a:r>
              <a:rPr lang="en-US" altLang="ko-KR" dirty="0"/>
              <a:t>1 </a:t>
            </a:r>
            <a:r>
              <a:rPr lang="ko-KR" altLang="en-US" dirty="0"/>
              <a:t>지구에 지적재조사사업을 실시하여 </a:t>
            </a:r>
          </a:p>
          <a:p>
            <a:pPr fontAlgn="base" latinLnBrk="1">
              <a:lnSpc>
                <a:spcPct val="200000"/>
              </a:lnSpc>
            </a:pPr>
            <a:r>
              <a:rPr lang="ko-KR" altLang="en-US" dirty="0"/>
              <a:t>    </a:t>
            </a:r>
            <a:r>
              <a:rPr lang="ko-KR" altLang="en-US" dirty="0" err="1"/>
              <a:t>경계분쟁에</a:t>
            </a:r>
            <a:r>
              <a:rPr lang="ko-KR" altLang="en-US" dirty="0"/>
              <a:t> 따른 민원을 해소하겠습니다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27162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/>
              <a:t>다음</a:t>
            </a:r>
            <a:r>
              <a:rPr lang="en-US" altLang="ko-KR" b="1" dirty="0"/>
              <a:t>, ‘</a:t>
            </a:r>
            <a:r>
              <a:rPr lang="ko-KR" altLang="en-US" b="1" dirty="0"/>
              <a:t>건물번호판 정비 사업 </a:t>
            </a:r>
            <a:r>
              <a:rPr lang="ko-KR" altLang="en-US" b="1" dirty="0" err="1"/>
              <a:t>추진’입니다</a:t>
            </a:r>
            <a:r>
              <a:rPr lang="en-US" altLang="ko-KR" b="1" dirty="0"/>
              <a:t>.</a:t>
            </a:r>
            <a:endParaRPr lang="ko-KR" altLang="en-US" b="1" dirty="0"/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/>
              <a:t>○ 내구연한이 경과되어 훼손된 건물번호판의 정비를 통해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</a:t>
            </a:r>
            <a:r>
              <a:rPr lang="ko-KR" altLang="en-US" dirty="0" err="1"/>
              <a:t>도로명주소</a:t>
            </a:r>
            <a:r>
              <a:rPr lang="ko-KR" altLang="en-US" dirty="0"/>
              <a:t> 사용 편의를 증진시키고</a:t>
            </a:r>
            <a:r>
              <a:rPr lang="en-US" altLang="ko-KR" dirty="0"/>
              <a:t>, </a:t>
            </a:r>
            <a:r>
              <a:rPr lang="ko-KR" altLang="en-US" dirty="0"/>
              <a:t>도시미관 향상을 도모하여</a:t>
            </a:r>
            <a:endParaRPr lang="en-US" altLang="ko-KR" dirty="0"/>
          </a:p>
          <a:p>
            <a:pPr fontAlgn="base" latinLnBrk="0"/>
            <a:r>
              <a:rPr lang="en-US" altLang="ko-KR" dirty="0"/>
              <a:t>    </a:t>
            </a:r>
            <a:r>
              <a:rPr lang="ko-KR" altLang="en-US" dirty="0" smtClean="0"/>
              <a:t>시민들이 </a:t>
            </a:r>
            <a:r>
              <a:rPr lang="ko-KR" altLang="en-US" dirty="0" err="1" smtClean="0"/>
              <a:t>도로명</a:t>
            </a:r>
            <a:r>
              <a:rPr lang="ko-KR" altLang="en-US" dirty="0" smtClean="0"/>
              <a:t> 주소 사용하는데 </a:t>
            </a:r>
            <a:r>
              <a:rPr lang="ko-KR" altLang="en-US" dirty="0"/>
              <a:t>불편이 없도록 최선을 다하겠습니다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06190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 smtClean="0"/>
              <a:t>다음은 부동산과 소관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개별공시지가 결정 공시 추진</a:t>
            </a:r>
            <a:r>
              <a:rPr lang="en-US" altLang="ko-KR" b="1" dirty="0" smtClean="0"/>
              <a:t>＇</a:t>
            </a:r>
            <a:r>
              <a:rPr lang="ko-KR" altLang="en-US" b="1" dirty="0" smtClean="0"/>
              <a:t>입니다</a:t>
            </a:r>
            <a:r>
              <a:rPr lang="en-US" altLang="ko-KR" b="1" dirty="0" smtClean="0"/>
              <a:t>.</a:t>
            </a:r>
            <a:endParaRPr lang="en-US" altLang="ko-KR" b="1" dirty="0"/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 ○  </a:t>
            </a:r>
            <a:r>
              <a:rPr lang="ko-KR" altLang="en-US" dirty="0" smtClean="0"/>
              <a:t>개별공시지가의 정확한 토지특성 조사를 통해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  </a:t>
            </a:r>
            <a:r>
              <a:rPr lang="ko-KR" altLang="en-US" dirty="0" smtClean="0"/>
              <a:t>적정한 가격형성과 과세 형평성을 도모하여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      부동산 공시행정의 신뢰도 향상에 최선을 다하겠습니다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7391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0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/>
              <a:t>다음</a:t>
            </a:r>
            <a:r>
              <a:rPr lang="en-US" altLang="ko-KR" b="1" dirty="0"/>
              <a:t>,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개발이익 환수를 위한 개발부담금 부과 징수 </a:t>
            </a:r>
            <a:r>
              <a:rPr lang="ko-KR" altLang="en-US" b="1" dirty="0"/>
              <a:t>추진</a:t>
            </a:r>
            <a:r>
              <a:rPr lang="ko-KR" altLang="en-US" b="1" dirty="0" smtClean="0"/>
              <a:t>’ 입니다</a:t>
            </a:r>
            <a:r>
              <a:rPr lang="en-US" altLang="ko-KR" b="1" dirty="0"/>
              <a:t>.</a:t>
            </a:r>
            <a:endParaRPr lang="ko-KR" altLang="en-US" b="1" dirty="0"/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dirty="0"/>
              <a:t>○ </a:t>
            </a:r>
            <a:r>
              <a:rPr lang="ko-KR" altLang="en-US" dirty="0" smtClean="0"/>
              <a:t>택지개발사업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산업단지개발사업 등의 토지개발로 발생되는</a:t>
            </a:r>
            <a:endParaRPr lang="en-US" altLang="ko-KR" baseline="0" dirty="0" smtClean="0"/>
          </a:p>
          <a:p>
            <a:pPr fontAlgn="base" latinLnBrk="0"/>
            <a:r>
              <a:rPr lang="ko-KR" altLang="en-US" baseline="0" dirty="0" smtClean="0"/>
              <a:t>    개발이익을 환수하여 부동산 투기 행위를 방지하고</a:t>
            </a:r>
            <a:endParaRPr lang="en-US" altLang="ko-KR" baseline="0" dirty="0" smtClean="0"/>
          </a:p>
          <a:p>
            <a:pPr fontAlgn="base" latinLnBrk="0"/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토지의 효율적 이용에 기여하겠습니다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0857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1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dirty="0"/>
              <a:t>다음 </a:t>
            </a:r>
            <a:r>
              <a:rPr lang="en-US" altLang="ko-KR" b="1" dirty="0"/>
              <a:t>,‘</a:t>
            </a:r>
            <a:r>
              <a:rPr lang="ko-KR" altLang="en-US" b="1" dirty="0" smtClean="0"/>
              <a:t>영구지적기록물 전산화 </a:t>
            </a:r>
            <a:r>
              <a:rPr lang="ko-KR" altLang="en-US" b="1" dirty="0" err="1"/>
              <a:t>사업’입니다</a:t>
            </a:r>
            <a:r>
              <a:rPr lang="en-US" altLang="ko-KR" b="1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 ○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구지적도</a:t>
            </a:r>
            <a:r>
              <a:rPr lang="en-US" altLang="ko-KR" dirty="0" smtClean="0"/>
              <a:t>, </a:t>
            </a:r>
            <a:r>
              <a:rPr lang="ko-KR" altLang="en-US" dirty="0" err="1"/>
              <a:t>측량결과도</a:t>
            </a:r>
            <a:r>
              <a:rPr lang="ko-KR" altLang="en-US" dirty="0"/>
              <a:t> 등 </a:t>
            </a:r>
            <a:r>
              <a:rPr lang="ko-KR" altLang="en-US" dirty="0" smtClean="0"/>
              <a:t>영구보존 지적기록물의 </a:t>
            </a:r>
            <a:r>
              <a:rPr lang="ko-KR" altLang="en-US" dirty="0"/>
              <a:t>전산화를 통해</a:t>
            </a:r>
          </a:p>
          <a:p>
            <a:pPr fontAlgn="base" latinLnBrk="1"/>
            <a:r>
              <a:rPr lang="ko-KR" altLang="en-US" dirty="0"/>
              <a:t>     </a:t>
            </a:r>
            <a:r>
              <a:rPr lang="ko-KR" altLang="en-US" dirty="0" smtClean="0"/>
              <a:t> 온라인 </a:t>
            </a:r>
            <a:r>
              <a:rPr lang="ko-KR" altLang="en-US" dirty="0"/>
              <a:t>민원 발급을 실시하여 신속</a:t>
            </a:r>
            <a:r>
              <a:rPr lang="en-US" altLang="ko-KR" dirty="0"/>
              <a:t>·</a:t>
            </a:r>
            <a:r>
              <a:rPr lang="ko-KR" altLang="en-US" dirty="0"/>
              <a:t>정확한 </a:t>
            </a:r>
            <a:r>
              <a:rPr lang="ko-KR" altLang="en-US" dirty="0" smtClean="0"/>
              <a:t>민원처리 </a:t>
            </a:r>
            <a:r>
              <a:rPr lang="ko-KR" altLang="en-US" dirty="0"/>
              <a:t>및 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  </a:t>
            </a:r>
            <a:r>
              <a:rPr lang="ko-KR" altLang="en-US" dirty="0" smtClean="0"/>
              <a:t>고품질 민원서비스 </a:t>
            </a:r>
            <a:r>
              <a:rPr lang="ko-KR" altLang="en-US" dirty="0"/>
              <a:t>제공으로 </a:t>
            </a:r>
            <a:r>
              <a:rPr lang="ko-KR" altLang="en-US" dirty="0" smtClean="0"/>
              <a:t>시민 만족도 향상에 </a:t>
            </a:r>
            <a:r>
              <a:rPr lang="ko-KR" altLang="en-US" dirty="0"/>
              <a:t>최선을 다하겠습니다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DECCFA-514C-4E30-826A-48A21F3329DF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4442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소관시정업무보고를 마치며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도시발전국은 시민중심의 도시정책 추진으로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상생도시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더큰파주를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만들도록 노력해 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652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 </a:t>
            </a:r>
            <a:r>
              <a:rPr kumimoji="0" lang="en-US" altLang="ko-KR" sz="2200" dirty="0"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37569" y="4384738"/>
            <a:ext cx="18838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도시발전국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621739" y="4470322"/>
            <a:ext cx="2155708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도시발전국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도시발전국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272867"/>
              </p:ext>
            </p:extLst>
          </p:nvPr>
        </p:nvGraphicFramePr>
        <p:xfrm>
          <a:off x="250365" y="4082248"/>
          <a:ext cx="8552430" cy="2443096"/>
        </p:xfrm>
        <a:graphic>
          <a:graphicData uri="http://schemas.openxmlformats.org/drawingml/2006/table">
            <a:tbl>
              <a:tblPr/>
              <a:tblGrid>
                <a:gridCol w="787720">
                  <a:extLst>
                    <a:ext uri="{9D8B030D-6E8A-4147-A177-3AD203B41FA5}">
                      <a16:colId xmlns:a16="http://schemas.microsoft.com/office/drawing/2014/main" xmlns="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xmlns="" val="2037635389"/>
                    </a:ext>
                  </a:extLst>
                </a:gridCol>
                <a:gridCol w="3818323">
                  <a:extLst>
                    <a:ext uri="{9D8B030D-6E8A-4147-A177-3AD203B41FA5}">
                      <a16:colId xmlns:a16="http://schemas.microsoft.com/office/drawing/2014/main" xmlns="" val="1120083904"/>
                    </a:ext>
                  </a:extLst>
                </a:gridCol>
                <a:gridCol w="3798003">
                  <a:extLst>
                    <a:ext uri="{9D8B030D-6E8A-4147-A177-3AD203B41FA5}">
                      <a16:colId xmlns:a16="http://schemas.microsoft.com/office/drawing/2014/main" xmlns="" val="3314134136"/>
                    </a:ext>
                  </a:extLst>
                </a:gridCol>
              </a:tblGrid>
              <a:tr h="24430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2040 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 도시기본계획 수립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파주시 성장관리계획 수립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도시재생사업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금정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길 광장조성사업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법원 연풍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새뜰마을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EBS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연풍길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활성화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경기행복마을관리소 운영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특수상황지역 개발사업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애룡호수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힐링명소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조성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희망마을 만들기 프로젝트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단계</a:t>
                      </a:r>
                      <a:r>
                        <a:rPr lang="en-US" altLang="ko-KR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시민중심 자족도시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운정신도시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개발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활력경제 기반 산업단지 조성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파주메디컬클러스터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조성 사업</a:t>
                      </a:r>
                      <a:endParaRPr lang="en-US" altLang="ko-KR" sz="1400" b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캠프하우즈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도시숲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조성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spc="-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주한미군 반환공여지 개발</a:t>
                      </a:r>
                      <a:endParaRPr lang="en-US" altLang="ko-KR" sz="1400" b="1" kern="1200" spc="-15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지적재조사사업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개별공시지가 결정</a:t>
                      </a:r>
                      <a:r>
                        <a:rPr lang="en-US" altLang="ko-KR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고시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ko-KR" sz="14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개발부담금 부과</a:t>
                      </a:r>
                      <a:r>
                        <a:rPr lang="en-US" altLang="ko-KR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징수</a:t>
                      </a:r>
                      <a:endParaRPr lang="en-US" altLang="ko-KR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91385"/>
              </p:ext>
            </p:extLst>
          </p:nvPr>
        </p:nvGraphicFramePr>
        <p:xfrm>
          <a:off x="250365" y="1529526"/>
          <a:ext cx="8552430" cy="2109606"/>
        </p:xfrm>
        <a:graphic>
          <a:graphicData uri="http://schemas.openxmlformats.org/drawingml/2006/table">
            <a:tbl>
              <a:tblPr/>
              <a:tblGrid>
                <a:gridCol w="775567">
                  <a:extLst>
                    <a:ext uri="{9D8B030D-6E8A-4147-A177-3AD203B41FA5}">
                      <a16:colId xmlns:a16="http://schemas.microsoft.com/office/drawing/2014/main" xmlns="" val="2839248858"/>
                    </a:ext>
                  </a:extLst>
                </a:gridCol>
                <a:gridCol w="148384">
                  <a:extLst>
                    <a:ext uri="{9D8B030D-6E8A-4147-A177-3AD203B41FA5}">
                      <a16:colId xmlns:a16="http://schemas.microsoft.com/office/drawing/2014/main" xmlns="" val="2037635389"/>
                    </a:ext>
                  </a:extLst>
                </a:gridCol>
                <a:gridCol w="7628479">
                  <a:extLst>
                    <a:ext uri="{9D8B030D-6E8A-4147-A177-3AD203B41FA5}">
                      <a16:colId xmlns:a16="http://schemas.microsoft.com/office/drawing/2014/main" xmlns="" val="1120083904"/>
                    </a:ext>
                  </a:extLst>
                </a:gridCol>
              </a:tblGrid>
              <a:tr h="21096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미래지향적 도시계획으로 시민 중심의 자족도시 구현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경제 거점조성 및 지역특화재생을 통한 도시공간 재창조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지역 맞춤형 도시개발 및 </a:t>
                      </a:r>
                      <a:r>
                        <a:rPr lang="ko-KR" altLang="en-US" sz="18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산단조성을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통한 지역경제 인프라 구축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신뢰받는 시민만족의 토지정보 서비스 제공</a:t>
                      </a:r>
                      <a:endParaRPr lang="en-US" altLang="ko-KR" sz="18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ko-KR" altLang="en-US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공정하고 신속</a:t>
                      </a:r>
                      <a:r>
                        <a:rPr lang="en-US" altLang="ko-KR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정확한 부동산행정 서비스 구현</a:t>
                      </a:r>
                      <a:endParaRPr lang="en-US" altLang="ko-KR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17985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3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8216" y="-30892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자족도시 기반을 강화하고 파주시의 급격한 여건변화를 고려하여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지속가능한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발전방향 수립으로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‘100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만 도시 파주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‘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기틀 마련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989584"/>
            <a:ext cx="793750" cy="475178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9432"/>
            <a:ext cx="792163" cy="66981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2040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 도시기본계획 수립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02268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1988840"/>
            <a:ext cx="1441158" cy="38359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사업개요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34380" y="2372497"/>
            <a:ext cx="7602116" cy="268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시간범위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~ 2040. /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공간범위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파주시전역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(680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㎢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3. ~ 2024. 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1,300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재해영향성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검토 포함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주요내용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「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국토계획법」에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따른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재정비시기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도래와 국토종합계획 등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상위계획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변경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반영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 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기존 도시기본계획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상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미반영사업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및 민선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8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기 공약사항 반영으로 자족도시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기반강화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 -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시민이 참여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 지역별 특성을 반영한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생활권계획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수립으로 상생발전을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위한 발전방향 제시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 - </a:t>
            </a:r>
            <a:r>
              <a:rPr lang="ko-KR" altLang="en-US" sz="1400" b="1" dirty="0" err="1" smtClean="0">
                <a:solidFill>
                  <a:prstClr val="black"/>
                </a:solidFill>
                <a:latin typeface="맑은 고딕" pitchFamily="50" charset="-127"/>
              </a:rPr>
              <a:t>사회적인구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증가 동력 마련을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위한 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『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성장거점 </a:t>
            </a:r>
            <a:r>
              <a:rPr lang="ko-KR" altLang="en-US" sz="1400" b="1" dirty="0" err="1">
                <a:solidFill>
                  <a:prstClr val="black"/>
                </a:solidFill>
                <a:latin typeface="맑은 고딕" pitchFamily="50" charset="-127"/>
              </a:rPr>
              <a:t>개발구상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 용역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』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과 연계로 </a:t>
            </a:r>
            <a:endParaRPr lang="en-US" altLang="ko-KR" sz="14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    ‘</a:t>
            </a:r>
            <a:r>
              <a:rPr lang="en-US" altLang="ko-KR" sz="1400" b="1" dirty="0">
                <a:solidFill>
                  <a:prstClr val="black"/>
                </a:solidFill>
                <a:latin typeface="맑은 고딕" pitchFamily="50" charset="-127"/>
              </a:rPr>
              <a:t>100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만 도시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파주</a:t>
            </a:r>
            <a:r>
              <a:rPr lang="en-US" altLang="ko-KR" sz="1400" b="1" dirty="0" smtClean="0">
                <a:solidFill>
                  <a:prstClr val="black"/>
                </a:solidFill>
                <a:latin typeface="맑은 고딕" pitchFamily="50" charset="-127"/>
              </a:rPr>
              <a:t>‘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의 </a:t>
            </a:r>
            <a:r>
              <a:rPr lang="ko-KR" altLang="en-US" sz="1400" b="1" dirty="0">
                <a:solidFill>
                  <a:prstClr val="black"/>
                </a:solidFill>
                <a:latin typeface="맑은 고딕" pitchFamily="50" charset="-127"/>
              </a:rPr>
              <a:t>전략 </a:t>
            </a:r>
            <a:r>
              <a:rPr lang="ko-KR" altLang="en-US" sz="1400" b="1" dirty="0" smtClean="0">
                <a:solidFill>
                  <a:prstClr val="black"/>
                </a:solidFill>
                <a:latin typeface="맑은 고딕" pitchFamily="50" charset="-127"/>
              </a:rPr>
              <a:t>마련</a:t>
            </a:r>
            <a:endParaRPr lang="en-US" altLang="ko-KR" sz="1400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sp>
        <p:nvSpPr>
          <p:cNvPr id="53" name="Rectangle 23"/>
          <p:cNvSpPr>
            <a:spLocks noChangeArrowheads="1"/>
          </p:cNvSpPr>
          <p:nvPr/>
        </p:nvSpPr>
        <p:spPr bwMode="auto">
          <a:xfrm>
            <a:off x="1474655" y="5157191"/>
            <a:ext cx="1441159" cy="360040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추진일정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1475656" y="5589240"/>
            <a:ext cx="1074654" cy="1080119"/>
            <a:chOff x="1404064" y="4686930"/>
            <a:chExt cx="885571" cy="911584"/>
          </a:xfrm>
        </p:grpSpPr>
        <p:sp>
          <p:nvSpPr>
            <p:cNvPr id="55" name="대각선 방향의 모서리가 둥근 사각형 54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대각선 방향의 모서리가 둥근 사각형 55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2022. 3.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7" name="오른쪽 화살표 56"/>
          <p:cNvSpPr/>
          <p:nvPr/>
        </p:nvSpPr>
        <p:spPr>
          <a:xfrm>
            <a:off x="2594832" y="6149463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2769361" y="5589240"/>
            <a:ext cx="1074319" cy="1080120"/>
            <a:chOff x="1404064" y="4691041"/>
            <a:chExt cx="885571" cy="911585"/>
          </a:xfrm>
        </p:grpSpPr>
        <p:sp>
          <p:nvSpPr>
            <p:cNvPr id="59" name="대각선 방향의 모서리가 둥근 사각형 58"/>
            <p:cNvSpPr/>
            <p:nvPr/>
          </p:nvSpPr>
          <p:spPr bwMode="auto">
            <a:xfrm>
              <a:off x="1404064" y="4691041"/>
              <a:ext cx="885571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 및 </a:t>
              </a:r>
              <a:r>
                <a:rPr kumimoji="0" lang="ko-KR" altLang="en-US" sz="14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모집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0" name="대각선 방향의 모서리가 둥근 사각형 59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2022. 11.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1" name="오른쪽 화살표 60"/>
          <p:cNvSpPr/>
          <p:nvPr/>
        </p:nvSpPr>
        <p:spPr>
          <a:xfrm>
            <a:off x="3921794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2" name="그룹 61"/>
          <p:cNvGrpSpPr/>
          <p:nvPr/>
        </p:nvGrpSpPr>
        <p:grpSpPr>
          <a:xfrm>
            <a:off x="4112799" y="5589240"/>
            <a:ext cx="1074321" cy="1080120"/>
            <a:chOff x="1404064" y="4691041"/>
            <a:chExt cx="885571" cy="911585"/>
          </a:xfrm>
        </p:grpSpPr>
        <p:sp>
          <p:nvSpPr>
            <p:cNvPr id="63" name="대각선 방향의 모서리가 둥근 사각형 62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endPara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대각선 방향의 모서리가 둥근 사각형 63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5" name="오른쪽 화살표 64"/>
          <p:cNvSpPr/>
          <p:nvPr/>
        </p:nvSpPr>
        <p:spPr>
          <a:xfrm>
            <a:off x="5224042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5415047" y="5589240"/>
            <a:ext cx="1074655" cy="1080120"/>
            <a:chOff x="1404064" y="4691041"/>
            <a:chExt cx="885571" cy="911585"/>
          </a:xfrm>
        </p:grpSpPr>
        <p:sp>
          <p:nvSpPr>
            <p:cNvPr id="67" name="대각선 방향의 모서리가 둥근 사각형 66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주요지표설정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국토계획평가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실시</a:t>
              </a:r>
              <a:endPara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8" name="대각선 방향의 모서리가 둥근 사각형 67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2023. 8.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9" name="오른쪽 화살표 68"/>
          <p:cNvSpPr/>
          <p:nvPr/>
        </p:nvSpPr>
        <p:spPr>
          <a:xfrm>
            <a:off x="6526290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6717601" y="5589238"/>
            <a:ext cx="1075318" cy="1080115"/>
            <a:chOff x="1404064" y="4676988"/>
            <a:chExt cx="885571" cy="1060642"/>
          </a:xfrm>
        </p:grpSpPr>
        <p:sp>
          <p:nvSpPr>
            <p:cNvPr id="71" name="대각선 방향의 모서리가 둥근 사각형 70"/>
            <p:cNvSpPr/>
            <p:nvPr/>
          </p:nvSpPr>
          <p:spPr bwMode="auto">
            <a:xfrm>
              <a:off x="1404064" y="4676988"/>
              <a:ext cx="885570" cy="68469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 및 의회 </a:t>
              </a:r>
              <a:r>
                <a:rPr kumimoji="0" lang="ko-KR" altLang="en-US" sz="1400" b="1" spc="-3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</a:p>
          </p:txBody>
        </p:sp>
        <p:sp>
          <p:nvSpPr>
            <p:cNvPr id="72" name="대각선 방향의 모서리가 둥근 사각형 71"/>
            <p:cNvSpPr/>
            <p:nvPr/>
          </p:nvSpPr>
          <p:spPr bwMode="auto">
            <a:xfrm>
              <a:off x="1404066" y="5443258"/>
              <a:ext cx="885569" cy="29437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2024. 1.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3" name="오른쪽 화살표 72"/>
          <p:cNvSpPr/>
          <p:nvPr/>
        </p:nvSpPr>
        <p:spPr>
          <a:xfrm>
            <a:off x="7828844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8019544" y="5589240"/>
            <a:ext cx="1005570" cy="1080118"/>
            <a:chOff x="1404064" y="4691043"/>
            <a:chExt cx="885571" cy="911583"/>
          </a:xfrm>
        </p:grpSpPr>
        <p:sp>
          <p:nvSpPr>
            <p:cNvPr id="75" name="대각선 방향의 모서리가 둥근 사각형 74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 </a:t>
              </a:r>
              <a:endParaRPr kumimoji="0" lang="en-US" altLang="ko-KR" sz="14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승인신청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대각선 방향의 모서리가 둥근 사각형 75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2024. 5.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39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8216" y="-30892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96752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비도시지역의 특성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개발여건을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고려한 계획적인 개발 유도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</a:rPr>
              <a:t>토지현황</a:t>
            </a:r>
            <a:r>
              <a:rPr lang="en-US" altLang="ko-KR" b="1" dirty="0" smtClean="0">
                <a:latin typeface="맑은 고딕" pitchFamily="50" charset="-127"/>
              </a:rPr>
              <a:t>, </a:t>
            </a:r>
            <a:r>
              <a:rPr lang="ko-KR" altLang="en-US" b="1" dirty="0" smtClean="0">
                <a:latin typeface="맑은 고딕" pitchFamily="50" charset="-127"/>
              </a:rPr>
              <a:t>지역특성에 부합한 합리적인 규제 및 관리방안 마련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989584"/>
            <a:ext cx="793750" cy="4751784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9432"/>
            <a:ext cx="792163" cy="66981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파주시 성장관리계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획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수립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(3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차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02268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1988840"/>
            <a:ext cx="1441158" cy="383595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용역개요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34380" y="2372497"/>
            <a:ext cx="7602116" cy="268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위     치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성장관리계획이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 수립된 계획관리지역 및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1·2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수립지역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(98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㎢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2021.6.25. ~ 2022.12.16. </a:t>
            </a:r>
            <a:r>
              <a:rPr kumimoji="0" lang="en-US" altLang="ko-KR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현재 용역 중지 </a:t>
            </a:r>
            <a:r>
              <a:rPr lang="en-US" altLang="ko-KR" sz="1200" b="1" dirty="0" smtClean="0"/>
              <a:t>중</a:t>
            </a:r>
            <a:r>
              <a:rPr lang="en-US" altLang="ko-KR" sz="1200" b="1" baseline="60000" dirty="0"/>
              <a:t>‘</a:t>
            </a:r>
            <a:r>
              <a:rPr lang="en-US" altLang="ko-KR" sz="1200" b="1" baseline="60000" dirty="0" smtClean="0"/>
              <a:t>22.11.24</a:t>
            </a:r>
            <a:r>
              <a:rPr lang="en-US" altLang="ko-KR" sz="1200" b="1" dirty="0"/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305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주요내용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en-US" altLang="ko-KR" sz="14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「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국토계획법 시행령」 개정에 따른 계획관리지역 내 공장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·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제조업소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입지제한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     (’24.1.27.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시행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  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성장관리계획 구역 설정을 통한 질서 있는 개발 유도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조화로운 경관 형성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기존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·2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차 성장관리계획에서 제기된 민원과 문제점 해소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sp>
        <p:nvSpPr>
          <p:cNvPr id="53" name="Rectangle 23"/>
          <p:cNvSpPr>
            <a:spLocks noChangeArrowheads="1"/>
          </p:cNvSpPr>
          <p:nvPr/>
        </p:nvSpPr>
        <p:spPr bwMode="auto">
          <a:xfrm>
            <a:off x="1474655" y="5157191"/>
            <a:ext cx="1441159" cy="360040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추진일정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1475656" y="5589240"/>
            <a:ext cx="1074654" cy="1080119"/>
            <a:chOff x="1404064" y="4686930"/>
            <a:chExt cx="885571" cy="911584"/>
          </a:xfrm>
        </p:grpSpPr>
        <p:sp>
          <p:nvSpPr>
            <p:cNvPr id="55" name="대각선 방향의 모서리가 둥근 사각형 54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6" name="대각선 방향의 모서리가 둥근 사각형 55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2021. 6.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57" name="오른쪽 화살표 56"/>
          <p:cNvSpPr/>
          <p:nvPr/>
        </p:nvSpPr>
        <p:spPr>
          <a:xfrm>
            <a:off x="2594832" y="6149463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2769361" y="5589240"/>
            <a:ext cx="1074319" cy="1080120"/>
            <a:chOff x="1404064" y="4691041"/>
            <a:chExt cx="885571" cy="911585"/>
          </a:xfrm>
        </p:grpSpPr>
        <p:sp>
          <p:nvSpPr>
            <p:cNvPr id="59" name="대각선 방향의 모서리가 둥근 사각형 58"/>
            <p:cNvSpPr/>
            <p:nvPr/>
          </p:nvSpPr>
          <p:spPr bwMode="auto">
            <a:xfrm>
              <a:off x="1404064" y="4691041"/>
              <a:ext cx="885571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0" name="대각선 방향의 모서리가 둥근 사각형 59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2021. 12.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1" name="오른쪽 화살표 60"/>
          <p:cNvSpPr/>
          <p:nvPr/>
        </p:nvSpPr>
        <p:spPr>
          <a:xfrm>
            <a:off x="3921794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2" name="그룹 61"/>
          <p:cNvGrpSpPr/>
          <p:nvPr/>
        </p:nvGrpSpPr>
        <p:grpSpPr>
          <a:xfrm>
            <a:off x="4112799" y="5589238"/>
            <a:ext cx="1074321" cy="1080122"/>
            <a:chOff x="1404064" y="4691041"/>
            <a:chExt cx="885571" cy="911587"/>
          </a:xfrm>
        </p:grpSpPr>
        <p:sp>
          <p:nvSpPr>
            <p:cNvPr id="63" name="대각선 방향의 모서리가 둥근 사각형 62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주민설명회</a:t>
              </a:r>
              <a:endPara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4" name="대각선 방향의 모서리가 둥근 사각형 63"/>
            <p:cNvSpPr/>
            <p:nvPr/>
          </p:nvSpPr>
          <p:spPr bwMode="auto">
            <a:xfrm>
              <a:off x="1404066" y="5349623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2022.1.~7.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5" name="오른쪽 화살표 64"/>
          <p:cNvSpPr/>
          <p:nvPr/>
        </p:nvSpPr>
        <p:spPr>
          <a:xfrm>
            <a:off x="5224042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5415047" y="5589240"/>
            <a:ext cx="1074655" cy="1080120"/>
            <a:chOff x="1404064" y="4691041"/>
            <a:chExt cx="885571" cy="911585"/>
          </a:xfrm>
        </p:grpSpPr>
        <p:sp>
          <p:nvSpPr>
            <p:cNvPr id="67" name="대각선 방향의 모서리가 둥근 사각형 66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주민및의회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  <a:endPara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68" name="대각선 방향의 모서리가 둥근 사각형 67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2023. 3.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9" name="오른쪽 화살표 68"/>
          <p:cNvSpPr/>
          <p:nvPr/>
        </p:nvSpPr>
        <p:spPr>
          <a:xfrm>
            <a:off x="6526290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6717601" y="5589238"/>
            <a:ext cx="1075318" cy="1080115"/>
            <a:chOff x="1404064" y="4676988"/>
            <a:chExt cx="885571" cy="1060642"/>
          </a:xfrm>
        </p:grpSpPr>
        <p:sp>
          <p:nvSpPr>
            <p:cNvPr id="71" name="대각선 방향의 모서리가 둥근 사각형 70"/>
            <p:cNvSpPr/>
            <p:nvPr/>
          </p:nvSpPr>
          <p:spPr bwMode="auto">
            <a:xfrm>
              <a:off x="1404064" y="4676988"/>
              <a:ext cx="885570" cy="68469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市 도시계획</a:t>
              </a:r>
              <a:endParaRPr kumimoji="0" lang="en-US" altLang="ko-KR" sz="14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4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위원회 심의</a:t>
              </a:r>
              <a:endParaRPr kumimoji="0" lang="ko-KR" altLang="en-US" sz="14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2" name="대각선 방향의 모서리가 둥근 사각형 71"/>
            <p:cNvSpPr/>
            <p:nvPr/>
          </p:nvSpPr>
          <p:spPr bwMode="auto">
            <a:xfrm>
              <a:off x="1404066" y="5443258"/>
              <a:ext cx="885569" cy="29437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2023. 4.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73" name="오른쪽 화살표 72"/>
          <p:cNvSpPr/>
          <p:nvPr/>
        </p:nvSpPr>
        <p:spPr>
          <a:xfrm>
            <a:off x="7828844" y="6146018"/>
            <a:ext cx="144016" cy="150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8019544" y="5589240"/>
            <a:ext cx="1005570" cy="1080118"/>
            <a:chOff x="1404064" y="4691043"/>
            <a:chExt cx="885571" cy="911583"/>
          </a:xfrm>
        </p:grpSpPr>
        <p:sp>
          <p:nvSpPr>
            <p:cNvPr id="75" name="대각선 방향의 모서리가 둥근 사각형 74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4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결정 및 고시</a:t>
              </a:r>
              <a:endPara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76" name="대각선 방향의 모서리가 둥근 사각형 75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4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2023. 5.</a:t>
              </a:r>
              <a:endPara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66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27061" y="1263659"/>
            <a:ext cx="7560840" cy="472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dist">
              <a:lnSpc>
                <a:spcPct val="120000"/>
              </a:lnSpc>
            </a:pPr>
            <a:r>
              <a:rPr kumimoji="0" lang="ko-KR" altLang="en-US" b="1" spc="-100" dirty="0" smtClean="0">
                <a:latin typeface="맑은 고딕" pitchFamily="50" charset="-127"/>
                <a:ea typeface="맑은 고딕" pitchFamily="50" charset="-127"/>
              </a:rPr>
              <a:t>◈ 도시지역 외 지역의 계획적인 개발을 통한 기능 증진 및 양호한 환경</a:t>
            </a:r>
            <a:r>
              <a:rPr lang="en-US" altLang="ko-KR" b="1" spc="-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spc="-100" dirty="0" smtClean="0">
                <a:latin typeface="맑은 고딕" pitchFamily="50" charset="-127"/>
                <a:ea typeface="맑은 고딕" pitchFamily="50" charset="-127"/>
              </a:rPr>
              <a:t>확보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809327"/>
            <a:ext cx="793750" cy="4932041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9432"/>
            <a:ext cx="792163" cy="53989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지구단위계획 수립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0069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02268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 Box 3"/>
          <p:cNvSpPr txBox="1">
            <a:spLocks noChangeArrowheads="1"/>
          </p:cNvSpPr>
          <p:nvPr/>
        </p:nvSpPr>
        <p:spPr bwMode="auto">
          <a:xfrm>
            <a:off x="1405155" y="1809327"/>
            <a:ext cx="3707474" cy="2707981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1.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동패동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>
                <a:solidFill>
                  <a:prstClr val="black"/>
                </a:solidFill>
                <a:latin typeface="맑은 고딕" pitchFamily="50" charset="-127"/>
              </a:rPr>
              <a:t>주거형</a:t>
            </a: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지구단위계획</a:t>
            </a:r>
            <a:r>
              <a:rPr lang="ko-KR" altLang="en-US" sz="1600" b="1" dirty="0" smtClean="0">
                <a:latin typeface="맑은 고딕" pitchFamily="50" charset="-127"/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endParaRPr lang="en-US" altLang="ko-KR" sz="1600" b="1" dirty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위     치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300" dirty="0" err="1">
                <a:solidFill>
                  <a:prstClr val="black"/>
                </a:solidFill>
                <a:latin typeface="맑은 고딕" pitchFamily="50" charset="-127"/>
              </a:rPr>
              <a:t>동패동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117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번지 일원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규     모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127,612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㎡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, 1,546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세대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토지이용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공동주택용지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300" dirty="0" err="1" smtClean="0">
                <a:solidFill>
                  <a:prstClr val="black"/>
                </a:solidFill>
                <a:latin typeface="맑은 고딕" pitchFamily="50" charset="-127"/>
              </a:rPr>
              <a:t>근생용지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공원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도로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추진현황 및 계획 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 · ‘21.  9. 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제안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 · ‘22. 12.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주민의견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청취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 </a:t>
            </a: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‘23.  6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. 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도시계획건축 공동위원회 심의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‘23.  8.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지구단위계획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결정 고시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</p:txBody>
      </p:sp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5184067" y="1809327"/>
            <a:ext cx="3852429" cy="2707981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</a:rPr>
              <a:t>2.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아쿠아랜드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</a:rPr>
              <a:t>관광휴양형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</a:rPr>
              <a:t> 지구단위계획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위     치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300" dirty="0" err="1" smtClean="0">
                <a:solidFill>
                  <a:prstClr val="black"/>
                </a:solidFill>
                <a:latin typeface="맑은 고딕" pitchFamily="50" charset="-127"/>
              </a:rPr>
              <a:t>탄현면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 문지리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304-1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번지 일원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규     모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: 94,641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㎡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토지이용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관광휴양시설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300" dirty="0" err="1" smtClean="0">
                <a:solidFill>
                  <a:prstClr val="black"/>
                </a:solidFill>
                <a:latin typeface="맑은 고딕" pitchFamily="50" charset="-127"/>
              </a:rPr>
              <a:t>캠핑장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 등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),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도로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녹지</a:t>
            </a:r>
            <a:endParaRPr lang="en-US" altLang="ko-KR" sz="13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추진현황 및 계획 </a:t>
            </a:r>
            <a:endParaRPr lang="en-US" altLang="ko-KR" sz="1300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‘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22. 12. 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제안</a:t>
            </a:r>
            <a:endParaRPr lang="en-US" altLang="ko-KR" sz="1300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‘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23.  4.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주민의견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청취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 </a:t>
            </a: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‘23.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6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도시계획건축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공동위원회 심의</a:t>
            </a:r>
            <a:endParaRPr lang="en-US" altLang="ko-KR" sz="1300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·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‘23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. 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8.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지구단위계획 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결정 고시</a:t>
            </a:r>
            <a:endParaRPr lang="en-US" altLang="ko-KR" sz="1300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912291600" descr="EMB00004fac20c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63" b="11897"/>
          <a:stretch>
            <a:fillRect/>
          </a:stretch>
        </p:blipFill>
        <p:spPr bwMode="auto">
          <a:xfrm>
            <a:off x="1405156" y="4548387"/>
            <a:ext cx="3707474" cy="224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751844544" descr="EMB00004fac20c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4" r="7932" b="19547"/>
          <a:stretch>
            <a:fillRect/>
          </a:stretch>
        </p:blipFill>
        <p:spPr bwMode="auto">
          <a:xfrm>
            <a:off x="5184067" y="4548389"/>
            <a:ext cx="3847182" cy="2240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06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68240" y="1284573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군사시설 보호구역 규제완화를 통한 상생발전 및 시민 재산권 보호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주요 정책 및 현안에 대한 군관 협력강화를 위한 협의체 운영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04864"/>
            <a:ext cx="793750" cy="456141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68760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9553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견고딕"/>
                <a:ea typeface="HY견고딕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민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관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군  상생발전  협력사업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23796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204864"/>
            <a:ext cx="403396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군사시설 보호구역 규제완화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2027094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Rectangle 23"/>
          <p:cNvSpPr>
            <a:spLocks noChangeArrowheads="1"/>
          </p:cNvSpPr>
          <p:nvPr/>
        </p:nvSpPr>
        <p:spPr bwMode="auto">
          <a:xfrm>
            <a:off x="1465225" y="4212698"/>
            <a:ext cx="465357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군관 상생발전 협의회 운영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3792014" y="3112157"/>
            <a:ext cx="3629376" cy="32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사단별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군사시설 보호구역 규제완화 신청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592263" y="34258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대각선 방향의 모서리가 둥근 사각형 30"/>
          <p:cNvSpPr/>
          <p:nvPr/>
        </p:nvSpPr>
        <p:spPr bwMode="auto">
          <a:xfrm>
            <a:off x="2981906" y="3114889"/>
            <a:ext cx="5318137" cy="30928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1464358" y="2704918"/>
            <a:ext cx="1855639" cy="34125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규제완화 추진계획</a:t>
            </a:r>
          </a:p>
        </p:txBody>
      </p:sp>
      <p:sp>
        <p:nvSpPr>
          <p:cNvPr id="33" name="대각선 방향의 모서리가 둥근 사각형 32"/>
          <p:cNvSpPr/>
          <p:nvPr/>
        </p:nvSpPr>
        <p:spPr bwMode="auto">
          <a:xfrm>
            <a:off x="1474656" y="3103976"/>
            <a:ext cx="1438593" cy="311770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2023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500" b="1" dirty="0">
                <a:latin typeface="맑은 고딕" pitchFamily="50" charset="-127"/>
                <a:ea typeface="맑은 고딕" pitchFamily="50" charset="-127"/>
              </a:rPr>
              <a:t>월</a:t>
            </a:r>
            <a:endParaRPr lang="ko-KR" altLang="en-US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대각선 방향의 모서리가 둥근 사각형 33"/>
          <p:cNvSpPr/>
          <p:nvPr/>
        </p:nvSpPr>
        <p:spPr bwMode="auto">
          <a:xfrm>
            <a:off x="1454837" y="4678693"/>
            <a:ext cx="740899" cy="414342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ko-KR" altLang="en-US" sz="1500" b="1" smtClean="0">
                <a:latin typeface="맑은 고딕" pitchFamily="50" charset="-127"/>
                <a:ea typeface="맑은 고딕" pitchFamily="50" charset="-127"/>
              </a:rPr>
              <a:t>시기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대각선 방향의 모서리가 둥근 사각형 34"/>
          <p:cNvSpPr/>
          <p:nvPr/>
        </p:nvSpPr>
        <p:spPr bwMode="auto">
          <a:xfrm>
            <a:off x="1433400" y="5157192"/>
            <a:ext cx="740899" cy="414342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대 상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대각선 방향의 모서리가 둥근 사각형 35"/>
          <p:cNvSpPr/>
          <p:nvPr/>
        </p:nvSpPr>
        <p:spPr bwMode="auto">
          <a:xfrm>
            <a:off x="1430385" y="5630270"/>
            <a:ext cx="740899" cy="414342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참 석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대각선 방향의 모서리가 둥근 사각형 36"/>
          <p:cNvSpPr/>
          <p:nvPr/>
        </p:nvSpPr>
        <p:spPr bwMode="auto">
          <a:xfrm>
            <a:off x="1454837" y="6103348"/>
            <a:ext cx="740899" cy="504056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주요내용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대각선 방향의 모서리가 둥근 사각형 37"/>
          <p:cNvSpPr/>
          <p:nvPr/>
        </p:nvSpPr>
        <p:spPr bwMode="auto">
          <a:xfrm>
            <a:off x="2277772" y="4692031"/>
            <a:ext cx="6038012" cy="409325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하반기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대각선 방향의 모서리가 둥근 사각형 38"/>
          <p:cNvSpPr/>
          <p:nvPr/>
        </p:nvSpPr>
        <p:spPr bwMode="auto">
          <a:xfrm>
            <a:off x="2277772" y="5169362"/>
            <a:ext cx="6038012" cy="41434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사단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(1·9</a:t>
            </a:r>
            <a:r>
              <a: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·25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사단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대각선 방향의 모서리가 둥근 사각형 39"/>
          <p:cNvSpPr/>
          <p:nvPr/>
        </p:nvSpPr>
        <p:spPr bwMode="auto">
          <a:xfrm>
            <a:off x="2267744" y="5651710"/>
            <a:ext cx="2016224" cy="41434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 이내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대각선 방향의 모서리가 둥근 사각형 41"/>
          <p:cNvSpPr/>
          <p:nvPr/>
        </p:nvSpPr>
        <p:spPr bwMode="auto">
          <a:xfrm>
            <a:off x="2277772" y="6126287"/>
            <a:ext cx="6038012" cy="500918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파주시 주요 정책 및 현안사항 협의 및 교류협력 강화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대각선 방향의 모서리가 둥근 사각형 43"/>
          <p:cNvSpPr/>
          <p:nvPr/>
        </p:nvSpPr>
        <p:spPr bwMode="auto">
          <a:xfrm>
            <a:off x="4345588" y="5673418"/>
            <a:ext cx="3970196" cy="392385"/>
          </a:xfrm>
          <a:prstGeom prst="round2DiagRect">
            <a:avLst/>
          </a:prstGeom>
          <a:solidFill>
            <a:schemeClr val="tx2">
              <a:lumMod val="75000"/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市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 시장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>
                <a:latin typeface="맑은 고딕" pitchFamily="50" charset="-127"/>
                <a:ea typeface="맑은 고딕" pitchFamily="50" charset="-127"/>
              </a:rPr>
              <a:t>국장</a:t>
            </a:r>
            <a:r>
              <a:rPr lang="en-US" altLang="ko-KR" sz="11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과장 등</a:t>
            </a:r>
            <a:endParaRPr lang="en-US" altLang="ko-KR" sz="1100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sz="11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100" b="1" dirty="0">
                <a:latin typeface="맑은 고딕" pitchFamily="50" charset="-127"/>
                <a:ea typeface="맑은 고딕" pitchFamily="50" charset="-127"/>
              </a:rPr>
              <a:t>軍</a:t>
            </a:r>
            <a:r>
              <a:rPr kumimoji="0" lang="en-US" altLang="ko-KR" sz="1100" b="1" dirty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100" b="1" dirty="0">
                <a:latin typeface="맑은 고딕" pitchFamily="50" charset="-127"/>
                <a:ea typeface="맑은 고딕" pitchFamily="50" charset="-127"/>
              </a:rPr>
              <a:t>사단장</a:t>
            </a:r>
            <a:r>
              <a:rPr kumimoji="0" lang="en-US" altLang="ko-KR" sz="11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100" b="1" dirty="0">
                <a:latin typeface="맑은 고딕" pitchFamily="50" charset="-127"/>
                <a:ea typeface="맑은 고딕" pitchFamily="50" charset="-127"/>
              </a:rPr>
              <a:t>참모장</a:t>
            </a:r>
            <a:r>
              <a:rPr kumimoji="0" lang="en-US" altLang="ko-KR" sz="11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100" b="1" dirty="0">
                <a:latin typeface="맑은 고딕" pitchFamily="50" charset="-127"/>
                <a:ea typeface="맑은 고딕" pitchFamily="50" charset="-127"/>
              </a:rPr>
              <a:t>작전참모 </a:t>
            </a:r>
            <a:r>
              <a:rPr kumimoji="0" lang="ko-KR" altLang="en-US" sz="1100" b="1" dirty="0" smtClean="0">
                <a:latin typeface="맑은 고딕" pitchFamily="50" charset="-127"/>
                <a:ea typeface="맑은 고딕" pitchFamily="50" charset="-127"/>
              </a:rPr>
              <a:t>등</a:t>
            </a:r>
            <a:endParaRPr kumimoji="0" lang="en-US" altLang="ko-KR" sz="11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대각선 방향의 모서리가 둥근 사각형 46"/>
          <p:cNvSpPr/>
          <p:nvPr/>
        </p:nvSpPr>
        <p:spPr bwMode="auto">
          <a:xfrm>
            <a:off x="1468240" y="3455073"/>
            <a:ext cx="1438593" cy="311770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2023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월</a:t>
            </a:r>
          </a:p>
        </p:txBody>
      </p:sp>
      <p:sp>
        <p:nvSpPr>
          <p:cNvPr id="48" name="대각선 방향의 모서리가 둥근 사각형 47"/>
          <p:cNvSpPr/>
          <p:nvPr/>
        </p:nvSpPr>
        <p:spPr bwMode="auto">
          <a:xfrm>
            <a:off x="1483287" y="3806575"/>
            <a:ext cx="1438593" cy="311770"/>
          </a:xfrm>
          <a:prstGeom prst="round2DiagRect">
            <a:avLst/>
          </a:prstGeom>
          <a:solidFill>
            <a:schemeClr val="accent6">
              <a:lumMod val="60000"/>
              <a:lumOff val="40000"/>
              <a:alpha val="30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dist" latinLnBrk="0">
              <a:defRPr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 </a:t>
            </a:r>
            <a:r>
              <a:rPr lang="en-US" altLang="ko-KR" sz="1500" b="1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500" b="1" smtClean="0">
                <a:latin typeface="맑은 고딕" pitchFamily="50" charset="-127"/>
                <a:ea typeface="맑은 고딕" pitchFamily="50" charset="-127"/>
              </a:rPr>
              <a:t>월</a:t>
            </a:r>
            <a:endParaRPr lang="ko-KR" altLang="en-US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대각선 방향의 모서리가 둥근 사각형 49"/>
          <p:cNvSpPr/>
          <p:nvPr/>
        </p:nvSpPr>
        <p:spPr bwMode="auto">
          <a:xfrm>
            <a:off x="2977286" y="3463959"/>
            <a:ext cx="5318137" cy="30928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대각선 방향의 모서리가 둥근 사각형 50"/>
          <p:cNvSpPr/>
          <p:nvPr/>
        </p:nvSpPr>
        <p:spPr bwMode="auto">
          <a:xfrm>
            <a:off x="2977286" y="3806387"/>
            <a:ext cx="5318137" cy="309282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Text Box 3"/>
          <p:cNvSpPr txBox="1">
            <a:spLocks noChangeArrowheads="1"/>
          </p:cNvSpPr>
          <p:nvPr/>
        </p:nvSpPr>
        <p:spPr bwMode="auto">
          <a:xfrm>
            <a:off x="4390761" y="3446354"/>
            <a:ext cx="2491185" cy="32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sz="1500" b="1" dirty="0" smtClean="0">
                <a:latin typeface="맑은 고딕" pitchFamily="50" charset="-127"/>
              </a:rPr>
              <a:t>사단</a:t>
            </a:r>
            <a:r>
              <a:rPr lang="en-US" altLang="ko-KR" sz="1500" b="1" dirty="0">
                <a:latin typeface="맑은 고딕" pitchFamily="50" charset="-127"/>
              </a:rPr>
              <a:t>·</a:t>
            </a:r>
            <a:r>
              <a:rPr lang="ko-KR" altLang="en-US" sz="1500" b="1" dirty="0">
                <a:latin typeface="맑은 고딕" pitchFamily="50" charset="-127"/>
              </a:rPr>
              <a:t>군단</a:t>
            </a:r>
            <a:r>
              <a:rPr lang="en-US" altLang="ko-KR" sz="1500" b="1" dirty="0">
                <a:latin typeface="맑은 고딕" pitchFamily="50" charset="-127"/>
              </a:rPr>
              <a:t>·</a:t>
            </a:r>
            <a:r>
              <a:rPr lang="ko-KR" altLang="en-US" sz="1500" b="1" dirty="0" err="1">
                <a:latin typeface="맑은 고딕" pitchFamily="50" charset="-127"/>
              </a:rPr>
              <a:t>지작사</a:t>
            </a:r>
            <a:r>
              <a:rPr lang="en-US" altLang="ko-KR" sz="1500" b="1" dirty="0">
                <a:latin typeface="맑은 고딕" pitchFamily="50" charset="-127"/>
              </a:rPr>
              <a:t>·</a:t>
            </a:r>
            <a:r>
              <a:rPr lang="ko-KR" altLang="en-US" sz="1500" b="1" dirty="0">
                <a:latin typeface="맑은 고딕" pitchFamily="50" charset="-127"/>
              </a:rPr>
              <a:t>합참 검토</a:t>
            </a:r>
            <a:endParaRPr lang="en-US" altLang="ko-KR" sz="1500" b="1" dirty="0">
              <a:latin typeface="맑은 고딕" pitchFamily="50" charset="-127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3517684" y="3784338"/>
            <a:ext cx="4248472" cy="32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sz="1500" b="1" dirty="0">
                <a:latin typeface="맑은 고딕" pitchFamily="50" charset="-127"/>
              </a:rPr>
              <a:t>국방부 군사시설 보호구역 규제완화 고시</a:t>
            </a:r>
            <a:r>
              <a:rPr lang="en-US" altLang="ko-KR" sz="1500" b="1" dirty="0">
                <a:latin typeface="맑은 고딕" pitchFamily="50" charset="-127"/>
              </a:rPr>
              <a:t>(</a:t>
            </a:r>
            <a:r>
              <a:rPr lang="ko-KR" altLang="en-US" sz="1500" b="1" dirty="0">
                <a:latin typeface="맑은 고딕" pitchFamily="50" charset="-127"/>
              </a:rPr>
              <a:t>예정</a:t>
            </a:r>
            <a:r>
              <a:rPr lang="en-US" altLang="ko-KR" sz="1500" b="1" dirty="0">
                <a:latin typeface="맑은 고딕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6390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1905" y="65463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4"/>
            <a:ext cx="7416824" cy="798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보행로 환경개선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거점시설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조성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 err="1">
                <a:solidFill>
                  <a:prstClr val="black"/>
                </a:solidFill>
                <a:latin typeface="맑은 고딕" pitchFamily="50" charset="-127"/>
              </a:rPr>
              <a:t>주민역량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 강화 등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도시재생사업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추진으로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원도심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활성화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금촌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도시재생사업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539750" y="1413447"/>
            <a:ext cx="792163" cy="863425"/>
            <a:chOff x="539750" y="1413447"/>
            <a:chExt cx="792163" cy="863425"/>
          </a:xfrm>
        </p:grpSpPr>
        <p:grpSp>
          <p:nvGrpSpPr>
            <p:cNvPr id="6151" name="그룹 27"/>
            <p:cNvGrpSpPr>
              <a:grpSpLocks/>
            </p:cNvGrpSpPr>
            <p:nvPr/>
          </p:nvGrpSpPr>
          <p:grpSpPr bwMode="auto">
            <a:xfrm>
              <a:off x="539750" y="1413447"/>
              <a:ext cx="792163" cy="863425"/>
              <a:chOff x="395288" y="1628800"/>
              <a:chExt cx="792162" cy="2232967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395288" y="1628800"/>
                <a:ext cx="792162" cy="223296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30" name="Rectangle 23"/>
              <p:cNvSpPr>
                <a:spLocks noChangeArrowheads="1"/>
              </p:cNvSpPr>
              <p:nvPr/>
            </p:nvSpPr>
            <p:spPr bwMode="auto">
              <a:xfrm>
                <a:off x="395288" y="1667701"/>
                <a:ext cx="720724" cy="176095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548255" y="1444714"/>
              <a:ext cx="72487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목 표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_x988706800" descr="EMB000034b805c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07"/>
          <a:stretch>
            <a:fillRect/>
          </a:stretch>
        </p:blipFill>
        <p:spPr bwMode="auto">
          <a:xfrm>
            <a:off x="1403647" y="2348880"/>
            <a:ext cx="7458857" cy="56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_x377165144" descr="EMB00004cec242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240" y="2949154"/>
            <a:ext cx="3492264" cy="176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379547128" descr="EMB00004cec242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802" y="4729297"/>
            <a:ext cx="3493702" cy="197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 Box 3"/>
          <p:cNvSpPr txBox="1">
            <a:spLocks noChangeArrowheads="1"/>
          </p:cNvSpPr>
          <p:nvPr/>
        </p:nvSpPr>
        <p:spPr bwMode="auto">
          <a:xfrm>
            <a:off x="1403647" y="2941561"/>
            <a:ext cx="3888433" cy="3767349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사업개요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위     치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금촌동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319-3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번지 일원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기     간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2022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~ 2025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사 업 비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150.19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억원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            (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국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72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14.4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시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33.60,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자체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22.19,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기금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8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(2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년차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주요 추진 사업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lvl="0" indent="-28575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300" noProof="0" dirty="0">
                <a:solidFill>
                  <a:prstClr val="black"/>
                </a:solidFill>
                <a:latin typeface="맑은 고딕" pitchFamily="50" charset="-127"/>
              </a:rPr>
              <a:t>명</a:t>
            </a:r>
            <a:r>
              <a:rPr lang="ko-KR" altLang="en-US" sz="1300" dirty="0" err="1" smtClean="0">
                <a:solidFill>
                  <a:prstClr val="black"/>
                </a:solidFill>
                <a:latin typeface="맑은 고딕" pitchFamily="50" charset="-127"/>
              </a:rPr>
              <a:t>동공원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DMZ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야생화 </a:t>
            </a:r>
            <a:r>
              <a:rPr lang="ko-KR" altLang="en-US" sz="1300" dirty="0" err="1">
                <a:solidFill>
                  <a:prstClr val="black"/>
                </a:solidFill>
                <a:latin typeface="맑은 고딕" pitchFamily="50" charset="-127"/>
              </a:rPr>
              <a:t>복합쉼터</a:t>
            </a:r>
            <a:r>
              <a:rPr lang="ko-KR" altLang="en-US" sz="13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조성</a:t>
            </a:r>
            <a:endParaRPr lang="en-US" altLang="ko-KR" sz="1300" dirty="0">
              <a:solidFill>
                <a:prstClr val="black"/>
              </a:solidFill>
              <a:latin typeface="맑은 고딕" pitchFamily="50" charset="-127"/>
            </a:endParaRPr>
          </a:p>
          <a:p>
            <a:pPr marL="285750" lvl="0" indent="-28575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안심골목 조성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거점시설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개소 공사 진행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주민역량강화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사업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집수리 교육 등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294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금정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22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길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금촌동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65-15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번지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일원을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주민쉼터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플리마켓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,</a:t>
            </a: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  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야외공연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등 다용도의 광장으로 조성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금정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22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길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광장조성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사업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1405155" y="2454572"/>
            <a:ext cx="3598893" cy="1894992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사업개요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금촌동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65-15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번지 일원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기   간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2021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~ 2024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(4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년간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lvl="0" indent="-28575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  </a:t>
            </a:r>
            <a:r>
              <a:rPr lang="en-US" altLang="ko-KR" sz="1300" dirty="0">
                <a:solidFill>
                  <a:prstClr val="black"/>
                </a:solidFill>
                <a:latin typeface="맑은 고딕" pitchFamily="50" charset="-127"/>
              </a:rPr>
              <a:t>-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규   모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: 3,089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㎡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(31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개 필지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300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300" noProof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300" noProof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원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도시계획시설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광장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결정 및 광장 조성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5077290" y="2455776"/>
            <a:ext cx="3887198" cy="1893788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추진실적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- '21.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3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사업계획 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수립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- '22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. 12.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토지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15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개 필지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협의매입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 pitchFamily="50" charset="-127"/>
              </a:rPr>
              <a:t>'22. 12.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 pitchFamily="50" charset="-127"/>
              </a:rPr>
              <a:t>도시계획시설 결정 용역 발주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향후계획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</a:rPr>
              <a:t> -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</a:rPr>
              <a:t>‘23. 7.  </a:t>
            </a:r>
            <a:r>
              <a:rPr lang="ko-KR" altLang="en-US" sz="1300" noProof="0" dirty="0" smtClean="0">
                <a:solidFill>
                  <a:prstClr val="black"/>
                </a:solidFill>
                <a:latin typeface="맑은 고딕"/>
                <a:ea typeface="맑은 고딕" pitchFamily="50" charset="-127"/>
              </a:rPr>
              <a:t>도시계획시설 결정 및 실시계획인가 고시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</a:rPr>
              <a:t> - </a:t>
            </a:r>
            <a:r>
              <a:rPr lang="en-US" altLang="ko-KR" sz="1300" dirty="0">
                <a:solidFill>
                  <a:prstClr val="black"/>
                </a:solidFill>
              </a:rPr>
              <a:t>‘</a:t>
            </a:r>
            <a:r>
              <a:rPr lang="en-US" altLang="ko-KR" sz="1300" dirty="0" smtClean="0">
                <a:solidFill>
                  <a:prstClr val="black"/>
                </a:solidFill>
              </a:rPr>
              <a:t>24. 5. 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</a:rPr>
              <a:t>토지 등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/>
                <a:ea typeface="맑은 고딕" pitchFamily="50" charset="-127"/>
              </a:rPr>
              <a:t>보상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itchFamily="50" charset="-127"/>
              </a:rPr>
              <a:t> 완료 및 공사 착공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</a:rPr>
              <a:t> - </a:t>
            </a:r>
            <a:r>
              <a:rPr lang="en-US" altLang="ko-KR" sz="1300" dirty="0" smtClean="0">
                <a:solidFill>
                  <a:prstClr val="black"/>
                </a:solidFill>
              </a:rPr>
              <a:t>‘</a:t>
            </a:r>
            <a:r>
              <a:rPr lang="en-US" altLang="ko-KR" sz="1300" dirty="0" smtClean="0">
                <a:solidFill>
                  <a:prstClr val="black"/>
                </a:solidFill>
              </a:rPr>
              <a:t>24.12</a:t>
            </a:r>
            <a:r>
              <a:rPr lang="en-US" altLang="ko-KR" sz="1300" dirty="0" smtClean="0">
                <a:solidFill>
                  <a:prstClr val="black"/>
                </a:solidFill>
              </a:rPr>
              <a:t>. </a:t>
            </a:r>
            <a:r>
              <a:rPr lang="ko-KR" altLang="en-US" sz="1300" dirty="0" err="1" smtClean="0">
                <a:solidFill>
                  <a:prstClr val="black"/>
                </a:solidFill>
              </a:rPr>
              <a:t>공사준공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itchFamily="50" charset="-127"/>
            </a:endParaRPr>
          </a:p>
        </p:txBody>
      </p:sp>
      <p:pic>
        <p:nvPicPr>
          <p:cNvPr id="33" name="_x452935136" descr="EMB000056c8295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784" y="4437112"/>
            <a:ext cx="3888704" cy="208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08122" y="423746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731955824" descr="EMB00004a243ef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673" y="4437112"/>
            <a:ext cx="3578375" cy="2087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73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9706" y="1206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b="1">
                <a:solidFill>
                  <a:prstClr val="white"/>
                </a:solidFill>
                <a:latin typeface="맑은 고딕" pitchFamily="50" charset="-127"/>
              </a:rPr>
              <a:t>주민스스로 참여하여 함께 만들어가는 도시재생</a:t>
            </a:r>
            <a:r>
              <a:rPr lang="en-US" altLang="ko-KR" b="1">
                <a:solidFill>
                  <a:prstClr val="white"/>
                </a:solidFill>
                <a:latin typeface="맑은 고딕" pitchFamily="50" charset="-127"/>
              </a:rPr>
              <a:t>, </a:t>
            </a:r>
            <a:r>
              <a:rPr lang="ko-KR" altLang="en-US" b="1">
                <a:solidFill>
                  <a:prstClr val="white"/>
                </a:solidFill>
                <a:latin typeface="맑은 고딕" pitchFamily="50" charset="-127"/>
              </a:rPr>
              <a:t>새뜰마을</a:t>
            </a:r>
            <a:endParaRPr lang="ko-KR" altLang="en-US" b="1" dirty="0">
              <a:solidFill>
                <a:prstClr val="white"/>
              </a:solidFill>
              <a:latin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4"/>
            <a:ext cx="7416824" cy="857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낙후된 주거환경을 물리적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사회</a:t>
            </a: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경제분야 모두 종합적으로 지원하여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b="1" dirty="0">
                <a:solidFill>
                  <a:prstClr val="black"/>
                </a:solidFill>
                <a:latin typeface="맑은 고딕" pitchFamily="50" charset="-127"/>
              </a:rPr>
              <a:t>    </a:t>
            </a:r>
            <a:r>
              <a:rPr lang="ko-KR" altLang="en-US" b="1" dirty="0">
                <a:solidFill>
                  <a:prstClr val="black"/>
                </a:solidFill>
                <a:latin typeface="맑은 고딕" pitchFamily="50" charset="-127"/>
              </a:rPr>
              <a:t>주민들의 </a:t>
            </a:r>
            <a:r>
              <a:rPr lang="ko-KR" altLang="en-US" b="1" dirty="0" smtClean="0">
                <a:solidFill>
                  <a:prstClr val="black"/>
                </a:solidFill>
                <a:latin typeface="맑은 고딕" pitchFamily="50" charset="-127"/>
              </a:rPr>
              <a:t>삶의 질을 향상</a:t>
            </a:r>
            <a:endParaRPr lang="en-US" altLang="ko-KR" b="1" dirty="0">
              <a:solidFill>
                <a:prstClr val="black"/>
              </a:solidFill>
              <a:latin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법원</a:t>
            </a: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연풍 </a:t>
            </a:r>
            <a:r>
              <a:rPr lang="ko-KR" altLang="en-US" sz="2400" spc="-15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새뜰마을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74178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>
                <a:solidFill>
                  <a:prstClr val="white"/>
                </a:solidFill>
                <a:latin typeface="맑은 고딕" pitchFamily="50" charset="-127"/>
              </a:rPr>
              <a:t>주민스스로 참여하여 함께 만들어가는 도시재생</a:t>
            </a:r>
            <a:r>
              <a:rPr lang="en-US" altLang="ko-KR" sz="2000" b="1">
                <a:solidFill>
                  <a:prstClr val="white"/>
                </a:solidFill>
                <a:latin typeface="맑은 고딕" pitchFamily="50" charset="-127"/>
              </a:rPr>
              <a:t>, </a:t>
            </a:r>
            <a:r>
              <a:rPr lang="ko-KR" altLang="en-US" sz="2000" b="1">
                <a:solidFill>
                  <a:prstClr val="white"/>
                </a:solidFill>
                <a:latin typeface="맑은 고딕" pitchFamily="50" charset="-127"/>
              </a:rPr>
              <a:t>새뜰마을</a:t>
            </a:r>
            <a:endParaRPr lang="ko-KR" altLang="en-US" sz="2000" b="1" dirty="0">
              <a:solidFill>
                <a:prstClr val="white"/>
              </a:solidFill>
              <a:latin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923637"/>
            <a:ext cx="3681342" cy="194552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대능리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94-215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2019 ~ 2023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4,663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3,124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402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937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커뮤니티센터 및 쉼터 조성 등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5229006" y="2923637"/>
            <a:ext cx="3663474" cy="194552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연풍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새뜰마을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치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파주읍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연풍리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299-5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   간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2020 ~ 2023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사업비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3,730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백만원</a:t>
            </a:r>
            <a:endParaRPr kumimoji="0" lang="en-US" altLang="ko-KR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(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2,401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도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307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722 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자체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300)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주요사업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: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쉼터 조성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골목길 환경정비 등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52" name="_x615477344" descr="EMB00003aa00ef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918338"/>
            <a:ext cx="3681342" cy="1679014"/>
          </a:xfrm>
          <a:prstGeom prst="rect">
            <a:avLst/>
          </a:prstGeom>
          <a:noFill/>
        </p:spPr>
      </p:pic>
      <p:pic>
        <p:nvPicPr>
          <p:cNvPr id="53" name="그림 5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9006" y="4918338"/>
            <a:ext cx="3663474" cy="167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1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51972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511395" y="1319052"/>
            <a:ext cx="7416824" cy="899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just"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용주골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창조문화밸리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프로젝트의 일환으로 조성된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EBS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연풍길의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생활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문화환경개선으로 주민 삶의 질 향상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EBS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연풍길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619672" y="2297408"/>
            <a:ext cx="7416824" cy="4102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 algn="just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사  업  명 </a:t>
            </a:r>
            <a:r>
              <a:rPr kumimoji="0" lang="en-US" altLang="ko-KR" sz="1400" dirty="0" smtClean="0">
                <a:latin typeface="맑은 고딕" pitchFamily="50" charset="-127"/>
                <a:ea typeface="맑은 고딕" pitchFamily="50" charset="-127"/>
              </a:rPr>
              <a:t>: EBS</a:t>
            </a:r>
            <a:r>
              <a:rPr kumimoji="0" lang="ko-KR" altLang="en-US" sz="1400" dirty="0" err="1" smtClean="0">
                <a:latin typeface="맑은 고딕" pitchFamily="50" charset="-127"/>
                <a:ea typeface="맑은 고딕" pitchFamily="50" charset="-127"/>
              </a:rPr>
              <a:t>연풍길</a:t>
            </a:r>
            <a:r>
              <a:rPr kumimoji="0" lang="ko-KR" altLang="en-US" sz="1400" dirty="0" smtClean="0">
                <a:latin typeface="맑은 고딕" pitchFamily="50" charset="-127"/>
                <a:ea typeface="맑은 고딕" pitchFamily="50" charset="-127"/>
              </a:rPr>
              <a:t> 활성화</a:t>
            </a:r>
            <a:endParaRPr kumimoji="0"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 algn="just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400" dirty="0" smtClean="0">
                <a:latin typeface="맑은 고딕" pitchFamily="50" charset="-127"/>
              </a:rPr>
              <a:t>사  업  비 </a:t>
            </a:r>
            <a:r>
              <a:rPr lang="en-US" altLang="ko-KR" sz="1400" dirty="0" smtClean="0">
                <a:latin typeface="맑은 고딕" pitchFamily="50" charset="-127"/>
              </a:rPr>
              <a:t>: 135</a:t>
            </a:r>
            <a:r>
              <a:rPr lang="ko-KR" altLang="en-US" sz="1400" dirty="0" err="1" smtClean="0">
                <a:latin typeface="맑은 고딕" pitchFamily="50" charset="-127"/>
              </a:rPr>
              <a:t>백만원</a:t>
            </a:r>
            <a:r>
              <a:rPr lang="en-US" altLang="ko-KR" sz="1400" dirty="0" smtClean="0">
                <a:latin typeface="맑은 고딕" pitchFamily="50" charset="-127"/>
              </a:rPr>
              <a:t>(</a:t>
            </a:r>
            <a:r>
              <a:rPr lang="ko-KR" altLang="en-US" sz="1400" dirty="0" smtClean="0">
                <a:latin typeface="맑은 고딕" pitchFamily="50" charset="-127"/>
              </a:rPr>
              <a:t>시비</a:t>
            </a:r>
            <a:r>
              <a:rPr lang="en-US" altLang="ko-KR" sz="1400" dirty="0" smtClean="0">
                <a:latin typeface="맑은 고딕" pitchFamily="50" charset="-127"/>
              </a:rPr>
              <a:t>)</a:t>
            </a:r>
          </a:p>
          <a:p>
            <a:pPr marL="285750" indent="-285750" algn="just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400" dirty="0" smtClean="0">
                <a:latin typeface="맑은 고딕" pitchFamily="50" charset="-127"/>
              </a:rPr>
              <a:t>사업 기간 </a:t>
            </a:r>
            <a:r>
              <a:rPr lang="en-US" altLang="ko-KR" sz="1400" dirty="0" smtClean="0">
                <a:latin typeface="맑은 고딕" pitchFamily="50" charset="-127"/>
              </a:rPr>
              <a:t>: 2023. 1. ~ 12.</a:t>
            </a:r>
          </a:p>
          <a:p>
            <a:pPr marL="285750" indent="-285750" algn="just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400" dirty="0" smtClean="0">
                <a:latin typeface="맑은 고딕" pitchFamily="50" charset="-127"/>
              </a:rPr>
              <a:t>사업 내용</a:t>
            </a:r>
            <a:r>
              <a:rPr lang="en-US" altLang="ko-KR" sz="1400" dirty="0" smtClean="0">
                <a:latin typeface="맑은 고딕" pitchFamily="50" charset="-127"/>
              </a:rPr>
              <a:t> : EBS</a:t>
            </a:r>
            <a:r>
              <a:rPr lang="ko-KR" altLang="en-US" sz="1400" dirty="0" err="1" smtClean="0">
                <a:latin typeface="맑은 고딕" pitchFamily="50" charset="-127"/>
              </a:rPr>
              <a:t>연풍길</a:t>
            </a:r>
            <a:r>
              <a:rPr lang="ko-KR" altLang="en-US" sz="1400" dirty="0" smtClean="0">
                <a:latin typeface="맑은 고딕" pitchFamily="50" charset="-127"/>
              </a:rPr>
              <a:t> 활성화</a:t>
            </a:r>
            <a:r>
              <a:rPr lang="en-US" altLang="ko-KR" sz="1400" dirty="0" smtClean="0">
                <a:latin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</a:rPr>
              <a:t>주요 거점시설 운영</a:t>
            </a:r>
            <a:r>
              <a:rPr lang="en-US" altLang="ko-KR" sz="1400" dirty="0" smtClean="0">
                <a:latin typeface="맑은 고딕" pitchFamily="50" charset="-127"/>
              </a:rPr>
              <a:t>·</a:t>
            </a:r>
            <a:r>
              <a:rPr lang="ko-KR" altLang="en-US" sz="1400" dirty="0" smtClean="0">
                <a:latin typeface="맑은 고딕" pitchFamily="50" charset="-127"/>
              </a:rPr>
              <a:t>관리</a:t>
            </a:r>
            <a:r>
              <a:rPr lang="en-US" altLang="ko-KR" sz="1400" dirty="0" smtClean="0">
                <a:latin typeface="맑은 고딕" pitchFamily="50" charset="-127"/>
              </a:rPr>
              <a:t>, </a:t>
            </a:r>
            <a:r>
              <a:rPr lang="ko-KR" altLang="en-US" sz="1400" dirty="0" smtClean="0">
                <a:latin typeface="맑은 고딕" pitchFamily="50" charset="-127"/>
              </a:rPr>
              <a:t>주민역량강화</a:t>
            </a:r>
            <a:endParaRPr lang="en-US" altLang="ko-KR" sz="1400" dirty="0" smtClean="0">
              <a:latin typeface="맑은 고딕" pitchFamily="50" charset="-127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300" dirty="0" smtClean="0">
                <a:latin typeface="맑은 고딕" pitchFamily="50" charset="-127"/>
              </a:rPr>
              <a:t>                  - 2017. ~ 2022.  </a:t>
            </a:r>
            <a:r>
              <a:rPr lang="ko-KR" altLang="en-US" sz="1300" dirty="0" err="1" smtClean="0">
                <a:latin typeface="맑은 고딕" pitchFamily="50" charset="-127"/>
              </a:rPr>
              <a:t>용주골</a:t>
            </a:r>
            <a:r>
              <a:rPr lang="ko-KR" altLang="en-US" sz="1300" dirty="0" smtClean="0">
                <a:latin typeface="맑은 고딕" pitchFamily="50" charset="-127"/>
              </a:rPr>
              <a:t> </a:t>
            </a:r>
            <a:r>
              <a:rPr lang="ko-KR" altLang="en-US" sz="1300" dirty="0" err="1" smtClean="0">
                <a:latin typeface="맑은 고딕" pitchFamily="50" charset="-127"/>
              </a:rPr>
              <a:t>창조문화밸리</a:t>
            </a:r>
            <a:r>
              <a:rPr lang="ko-KR" altLang="en-US" sz="1300" dirty="0" smtClean="0">
                <a:latin typeface="맑은 고딕" pitchFamily="50" charset="-127"/>
              </a:rPr>
              <a:t> 프로젝트</a:t>
            </a:r>
            <a:r>
              <a:rPr lang="en-US" altLang="ko-KR" sz="1300" dirty="0" smtClean="0">
                <a:latin typeface="맑은 고딕" pitchFamily="50" charset="-127"/>
              </a:rPr>
              <a:t>(</a:t>
            </a:r>
            <a:r>
              <a:rPr lang="ko-KR" altLang="en-US" sz="1300" dirty="0" smtClean="0">
                <a:latin typeface="맑은 고딕" pitchFamily="50" charset="-127"/>
              </a:rPr>
              <a:t>완료</a:t>
            </a:r>
            <a:r>
              <a:rPr lang="en-US" altLang="ko-KR" sz="1300" dirty="0" smtClean="0">
                <a:latin typeface="맑은 고딕" pitchFamily="50" charset="-127"/>
              </a:rPr>
              <a:t>)</a:t>
            </a:r>
          </a:p>
          <a:p>
            <a:pPr algn="just">
              <a:lnSpc>
                <a:spcPct val="120000"/>
              </a:lnSpc>
            </a:pPr>
            <a:r>
              <a:rPr lang="en-US" altLang="ko-KR" sz="1300" dirty="0">
                <a:latin typeface="맑은 고딕" pitchFamily="50" charset="-127"/>
              </a:rPr>
              <a:t> </a:t>
            </a:r>
            <a:r>
              <a:rPr lang="en-US" altLang="ko-KR" sz="1300" dirty="0" smtClean="0">
                <a:latin typeface="맑은 고딕" pitchFamily="50" charset="-127"/>
              </a:rPr>
              <a:t>                   (2019. ~ 2022.) EBS</a:t>
            </a:r>
            <a:r>
              <a:rPr lang="ko-KR" altLang="en-US" sz="1300" dirty="0" err="1" smtClean="0">
                <a:latin typeface="맑은 고딕" pitchFamily="50" charset="-127"/>
              </a:rPr>
              <a:t>연풍길</a:t>
            </a:r>
            <a:r>
              <a:rPr lang="ko-KR" altLang="en-US" sz="1300" dirty="0" smtClean="0">
                <a:latin typeface="맑은 고딕" pitchFamily="50" charset="-127"/>
              </a:rPr>
              <a:t> 조성사업 준공</a:t>
            </a:r>
            <a:endParaRPr lang="en-US" altLang="ko-KR" sz="1300" dirty="0" smtClean="0">
              <a:latin typeface="맑은 고딕" pitchFamily="50" charset="-127"/>
            </a:endParaRPr>
          </a:p>
          <a:p>
            <a:pPr marL="171450" indent="-171450" algn="just">
              <a:lnSpc>
                <a:spcPct val="120000"/>
              </a:lnSpc>
              <a:buFont typeface="Wingdings" panose="05000000000000000000" pitchFamily="2" charset="2"/>
              <a:buChar char="l"/>
            </a:pPr>
            <a:r>
              <a:rPr lang="ko-KR" altLang="en-US" sz="1200" dirty="0" smtClean="0">
                <a:latin typeface="맑은 고딕" pitchFamily="50" charset="-127"/>
              </a:rPr>
              <a:t> </a:t>
            </a:r>
            <a:r>
              <a:rPr lang="ko-KR" altLang="en-US" sz="1400" dirty="0" smtClean="0">
                <a:latin typeface="맑은 고딕" pitchFamily="50" charset="-127"/>
              </a:rPr>
              <a:t>거점시설현황</a:t>
            </a:r>
            <a:endParaRPr lang="en-US" altLang="ko-KR" sz="1300" dirty="0" smtClean="0">
              <a:latin typeface="맑은 고딕" pitchFamily="50" charset="-127"/>
            </a:endParaRPr>
          </a:p>
        </p:txBody>
      </p:sp>
      <p:pic>
        <p:nvPicPr>
          <p:cNvPr id="43" name="_x712348960" descr="EMB0000311c00a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358" y="3889027"/>
            <a:ext cx="5535772" cy="251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968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66834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사회적경제기업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발굴〮육성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및 자립기반 마련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공동체 지원 확대 및 기본계획 수립을 통한 공동체 활성화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5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.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사회적경제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·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마을공동체 </a:t>
            </a:r>
            <a:r>
              <a:rPr kumimoji="0" lang="ko-KR" altLang="en-US" sz="24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친화도시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조성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10717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도시재생과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5416"/>
            <a:ext cx="525758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사회적경제기업 발굴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육성 및 자립기반 마련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5656" y="2783924"/>
            <a:ext cx="7668344" cy="1749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맞춤형 교육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컨설팅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통한 사회적경제기업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발굴〮육성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사회적경제기업가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양성교육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(연2회),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심화교육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협동조합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설립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전 </a:t>
            </a:r>
            <a:r>
              <a:rPr kumimoji="0" lang="en-US" altLang="ko-KR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교육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사회적경제기업 자립을 위한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재정지원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dist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일자리창출 등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 사업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1,114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endParaRPr kumimoji="0" lang="en-US" altLang="ko-KR" sz="14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사회적경제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인식 확산 및 역량 강화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-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사회적경제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나눔장터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연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회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), ‘Shop In Shop’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운영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조직별</a:t>
            </a: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네트워크 지원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1439160" y="4549823"/>
            <a:ext cx="673324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공동체 지원 확대 및 기본계획 수립을 통한 공동체 활성화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40160" y="4988332"/>
            <a:ext cx="7668344" cy="1183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29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3.7</a:t>
            </a:r>
            <a:r>
              <a:rPr kumimoji="0" lang="ko-KR" altLang="en-US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→’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21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38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→’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22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49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</a:t>
            </a:r>
            <a:r>
              <a:rPr kumimoji="0" lang="en-US" altLang="ko-KR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3.6</a:t>
            </a:r>
            <a:r>
              <a:rPr kumimoji="0" lang="ko-KR" altLang="en-US" sz="16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23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56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</a:t>
            </a:r>
            <a:r>
              <a:rPr kumimoji="0" lang="en-US" altLang="ko-KR" sz="16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2.9</a:t>
            </a:r>
            <a:r>
              <a:rPr kumimoji="0" lang="ko-KR" altLang="en-US" sz="16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목표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인 이상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신규 공동체 발굴 확대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를 통한 공동체 활성화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(13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 →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20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※ 市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발굴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→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읍면동별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발굴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체계로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전환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동일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생활권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활동으로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참여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활성화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기대</a:t>
            </a:r>
            <a:r>
              <a:rPr kumimoji="0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파주시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마을공동체 기본계획 수립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을 통하여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지속가능한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협력체계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구축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735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 smtClean="0">
                <a:solidFill>
                  <a:prstClr val="white"/>
                </a:solidFill>
              </a:rPr>
              <a:t>        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4"/>
            <a:ext cx="7416824" cy="979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prstClr val="black"/>
                </a:solidFill>
              </a:rPr>
              <a:t>◈ </a:t>
            </a:r>
            <a:r>
              <a:rPr kumimoji="1" lang="ko-KR" altLang="en-US" b="1" dirty="0" smtClean="0">
                <a:solidFill>
                  <a:prstClr val="black"/>
                </a:solidFill>
              </a:rPr>
              <a:t>주거취약지역의 </a:t>
            </a:r>
            <a:r>
              <a:rPr kumimoji="1" lang="ko-KR" altLang="en-US" b="1" dirty="0">
                <a:solidFill>
                  <a:prstClr val="black"/>
                </a:solidFill>
              </a:rPr>
              <a:t>공공서비스 </a:t>
            </a:r>
            <a:r>
              <a:rPr kumimoji="1" lang="ko-KR" altLang="en-US" b="1" dirty="0" smtClean="0">
                <a:solidFill>
                  <a:prstClr val="black"/>
                </a:solidFill>
              </a:rPr>
              <a:t>지원 및 저소득층 공공일자리 창출 기여</a:t>
            </a:r>
            <a:endParaRPr kumimoji="1" lang="ko-KR" altLang="en-US" b="1" dirty="0">
              <a:solidFill>
                <a:prstClr val="black"/>
              </a:solidFill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경기행복마을관리소 운영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rgbClr val="44546A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74178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b="1" dirty="0">
                <a:solidFill>
                  <a:schemeClr val="bg1"/>
                </a:solidFill>
              </a:rPr>
              <a:t>◈</a:t>
            </a:r>
            <a:r>
              <a:rPr lang="ko-KR" altLang="en-US" b="1" dirty="0">
                <a:solidFill>
                  <a:prstClr val="black"/>
                </a:solidFill>
              </a:rPr>
              <a:t> </a:t>
            </a:r>
            <a:r>
              <a:rPr lang="ko-KR" altLang="en-US" b="1" dirty="0" smtClean="0">
                <a:solidFill>
                  <a:prstClr val="white"/>
                </a:solidFill>
              </a:rPr>
              <a:t>행복마을관리소 현황</a:t>
            </a:r>
            <a:r>
              <a:rPr lang="en-US" altLang="ko-KR" b="1" dirty="0" smtClean="0">
                <a:solidFill>
                  <a:prstClr val="white"/>
                </a:solidFill>
              </a:rPr>
              <a:t>(12</a:t>
            </a:r>
            <a:r>
              <a:rPr lang="ko-KR" altLang="en-US" b="1" dirty="0" smtClean="0">
                <a:solidFill>
                  <a:prstClr val="white"/>
                </a:solidFill>
              </a:rPr>
              <a:t>개소</a:t>
            </a:r>
            <a:r>
              <a:rPr lang="en-US" altLang="ko-KR" b="1" dirty="0" smtClean="0">
                <a:solidFill>
                  <a:prstClr val="white"/>
                </a:solidFill>
              </a:rPr>
              <a:t>, 65</a:t>
            </a:r>
            <a:r>
              <a:rPr lang="ko-KR" altLang="en-US" b="1" dirty="0" smtClean="0">
                <a:solidFill>
                  <a:prstClr val="white"/>
                </a:solidFill>
              </a:rPr>
              <a:t>명</a:t>
            </a:r>
            <a:r>
              <a:rPr lang="en-US" altLang="ko-KR" b="1" dirty="0">
                <a:solidFill>
                  <a:prstClr val="white"/>
                </a:solidFill>
              </a:rPr>
              <a:t>)</a:t>
            </a:r>
            <a:endParaRPr lang="en-US" altLang="ko-KR" b="1" baseline="30000" dirty="0">
              <a:solidFill>
                <a:prstClr val="white"/>
              </a:solidFill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1486966" y="2876623"/>
          <a:ext cx="7405514" cy="3556254"/>
        </p:xfrm>
        <a:graphic>
          <a:graphicData uri="http://schemas.openxmlformats.org/drawingml/2006/table">
            <a:tbl>
              <a:tblPr/>
              <a:tblGrid>
                <a:gridCol w="14065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316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2197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575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877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5425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50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위 치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관리소 위치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개소년도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인원</a:t>
                      </a:r>
                      <a:r>
                        <a:rPr lang="en-US" altLang="ko-KR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(</a:t>
                      </a:r>
                      <a:r>
                        <a:rPr lang="ko-KR" altLang="en-US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명</a:t>
                      </a:r>
                      <a:r>
                        <a:rPr lang="en-US" altLang="ko-KR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5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비 고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D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04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문산읍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선유</a:t>
                      </a:r>
                      <a:r>
                        <a:rPr lang="en-US" altLang="ko-KR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4</a:t>
                      </a: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리 마을회관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2019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10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파주읍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파주</a:t>
                      </a:r>
                      <a:r>
                        <a:rPr lang="en-US" altLang="ko-KR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리 마을회관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9"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2021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운정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4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운정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4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 행정복지센터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운정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3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동에서 이관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금촌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금촌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1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17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통 마을회관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04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조리읍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뇌조</a:t>
                      </a:r>
                      <a:r>
                        <a:rPr lang="en-US" altLang="ko-KR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</a:t>
                      </a: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리 마을회관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04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탄현면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탄현면 문화복지센터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적성면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적성면 문화센터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파평면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파평면 행정복지센터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교하동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교하동 행정복지센터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5425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금촌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3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금촌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3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동 행정복지센터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604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광탄면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신산</a:t>
                      </a:r>
                      <a:r>
                        <a:rPr lang="en-US" altLang="ko-KR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</a:t>
                      </a: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리 구경로당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2022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-8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604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6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법원읍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대능</a:t>
                      </a:r>
                      <a:r>
                        <a:rPr lang="en-US" altLang="ko-KR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r>
                        <a:rPr lang="ko-KR" altLang="en-US" sz="1100" kern="0" spc="-8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리 주민편의시설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2023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2440" marR="0" indent="-47244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96000" algn="r"/>
                        </a:tabLs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5</a:t>
                      </a:r>
                      <a:endParaRPr 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경기천년바탕 Regular" panose="02020503020101020101" pitchFamily="18" charset="-127"/>
                          <a:ea typeface="경기천년바탕 Regular" panose="02020503020101020101" pitchFamily="18" charset="-127"/>
                        </a:rPr>
                        <a:t>신규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60500" y="2058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82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1647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 smtClean="0">
                <a:solidFill>
                  <a:prstClr val="white"/>
                </a:solidFill>
              </a:rPr>
              <a:t>        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344816" cy="888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fontAlgn="base" latinLnBrk="0"/>
            <a:r>
              <a:rPr lang="ko-KR" altLang="en-US" b="1" dirty="0" smtClean="0">
                <a:solidFill>
                  <a:prstClr val="black"/>
                </a:solidFill>
              </a:rPr>
              <a:t>◈  </a:t>
            </a:r>
            <a:r>
              <a:rPr lang="en-US" altLang="ko-KR" b="1" dirty="0" smtClean="0">
                <a:solidFill>
                  <a:prstClr val="black"/>
                </a:solidFill>
              </a:rPr>
              <a:t>『</a:t>
            </a:r>
            <a:r>
              <a:rPr lang="ko-KR" altLang="en-US" b="1" dirty="0">
                <a:solidFill>
                  <a:prstClr val="black"/>
                </a:solidFill>
              </a:rPr>
              <a:t>국가균형발전 특별법</a:t>
            </a:r>
            <a:r>
              <a:rPr lang="en-US" altLang="ko-KR" b="1" dirty="0" smtClean="0">
                <a:solidFill>
                  <a:prstClr val="black"/>
                </a:solidFill>
              </a:rPr>
              <a:t>』 </a:t>
            </a:r>
            <a:r>
              <a:rPr lang="ko-KR" altLang="en-US" b="1" dirty="0" smtClean="0">
                <a:solidFill>
                  <a:prstClr val="black"/>
                </a:solidFill>
              </a:rPr>
              <a:t>및 </a:t>
            </a:r>
            <a:r>
              <a:rPr lang="en-US" altLang="ko-KR" b="1" dirty="0" smtClean="0">
                <a:solidFill>
                  <a:prstClr val="black"/>
                </a:solidFill>
              </a:rPr>
              <a:t>『</a:t>
            </a:r>
            <a:r>
              <a:rPr lang="ko-KR" altLang="en-US" b="1" dirty="0" err="1" smtClean="0">
                <a:solidFill>
                  <a:prstClr val="black"/>
                </a:solidFill>
              </a:rPr>
              <a:t>접경지역지원법</a:t>
            </a:r>
            <a:r>
              <a:rPr lang="en-US" altLang="ko-KR" b="1" dirty="0" smtClean="0">
                <a:solidFill>
                  <a:prstClr val="black"/>
                </a:solidFill>
              </a:rPr>
              <a:t>』</a:t>
            </a:r>
            <a:r>
              <a:rPr lang="ko-KR" altLang="en-US" b="1" dirty="0">
                <a:solidFill>
                  <a:prstClr val="black"/>
                </a:solidFill>
              </a:rPr>
              <a:t>에 </a:t>
            </a:r>
            <a:r>
              <a:rPr lang="ko-KR" altLang="en-US" b="1" dirty="0" smtClean="0">
                <a:solidFill>
                  <a:prstClr val="black"/>
                </a:solidFill>
              </a:rPr>
              <a:t>따른 신규사업을 </a:t>
            </a:r>
            <a:endParaRPr lang="en-US" altLang="ko-KR" b="1" dirty="0" smtClean="0">
              <a:solidFill>
                <a:prstClr val="black"/>
              </a:solidFill>
            </a:endParaRPr>
          </a:p>
          <a:p>
            <a:pPr fontAlgn="base" latinLnBrk="0"/>
            <a:r>
              <a:rPr lang="en-US" altLang="ko-KR" b="1" dirty="0">
                <a:solidFill>
                  <a:prstClr val="black"/>
                </a:solidFill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</a:rPr>
              <a:t>     </a:t>
            </a:r>
            <a:r>
              <a:rPr lang="ko-KR" altLang="en-US" b="1" dirty="0" smtClean="0">
                <a:solidFill>
                  <a:prstClr val="black"/>
                </a:solidFill>
              </a:rPr>
              <a:t>적극적으로 발굴</a:t>
            </a:r>
            <a:r>
              <a:rPr lang="en-US" altLang="ko-KR" b="1" dirty="0" smtClean="0">
                <a:solidFill>
                  <a:prstClr val="black"/>
                </a:solidFill>
              </a:rPr>
              <a:t>, </a:t>
            </a:r>
            <a:r>
              <a:rPr lang="ko-KR" altLang="en-US" b="1" dirty="0" smtClean="0">
                <a:solidFill>
                  <a:prstClr val="black"/>
                </a:solidFill>
              </a:rPr>
              <a:t>지역 기반시설확충으로 주민 삶의 질 향상</a:t>
            </a:r>
            <a:endParaRPr lang="ko-KR" altLang="en-US" b="1" dirty="0">
              <a:solidFill>
                <a:prstClr val="black"/>
              </a:solidFill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13819" y="2284014"/>
            <a:ext cx="793750" cy="396757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</a:t>
            </a:r>
            <a:r>
              <a:rPr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특수상황지역 개발사업 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 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39552" y="1420589"/>
            <a:ext cx="792163" cy="863425"/>
            <a:chOff x="539552" y="1420589"/>
            <a:chExt cx="792163" cy="863425"/>
          </a:xfrm>
        </p:grpSpPr>
        <p:grpSp>
          <p:nvGrpSpPr>
            <p:cNvPr id="6151" name="그룹 27"/>
            <p:cNvGrpSpPr>
              <a:grpSpLocks/>
            </p:cNvGrpSpPr>
            <p:nvPr/>
          </p:nvGrpSpPr>
          <p:grpSpPr bwMode="auto">
            <a:xfrm>
              <a:off x="539552" y="1420589"/>
              <a:ext cx="792163" cy="863425"/>
              <a:chOff x="395288" y="1628800"/>
              <a:chExt cx="792162" cy="2232967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395288" y="1628800"/>
                <a:ext cx="792162" cy="223296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Rectangle 23"/>
              <p:cNvSpPr>
                <a:spLocks noChangeArrowheads="1"/>
              </p:cNvSpPr>
              <p:nvPr/>
            </p:nvSpPr>
            <p:spPr bwMode="auto">
              <a:xfrm>
                <a:off x="395288" y="1667701"/>
                <a:ext cx="720724" cy="176095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>
                  <a:defRPr/>
                </a:pPr>
                <a:endParaRPr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548255" y="1444714"/>
              <a:ext cx="72487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목 표</a:t>
              </a:r>
              <a:endParaRPr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rgbClr val="44546A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409499"/>
              </p:ext>
            </p:extLst>
          </p:nvPr>
        </p:nvGraphicFramePr>
        <p:xfrm>
          <a:off x="1439652" y="2649471"/>
          <a:ext cx="7416823" cy="3706309"/>
        </p:xfrm>
        <a:graphic>
          <a:graphicData uri="http://schemas.openxmlformats.org/drawingml/2006/table">
            <a:tbl>
              <a:tblPr/>
              <a:tblGrid>
                <a:gridCol w="10067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691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238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361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023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98022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선정년도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사업명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총사업비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2023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년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국비 예산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비고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9427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2021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금촌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·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군 복합커뮤니티센터 건립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26,200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4,060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공공건축과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눈 내리는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초리골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500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도시재생과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6453">
                <a:tc rowSpan="4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2022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야당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~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상지석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동측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연결도로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7,500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3,481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건설과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캠프하우즈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야구전용구장 건립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3,000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2,000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체육과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법원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초리골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도로확포장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7,200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2,003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건설과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파주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5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리 행복마을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500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280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도시재생과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66453">
                <a:tc rowSpan="5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2023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애룡호수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힐링명소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조성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5,500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568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도시재생과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연풍지구 농업기반시설 조성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3,000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농업정책과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감악산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자연휴양림 진입도로 개설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6,600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160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건설과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위전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~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영태간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도로확포장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13,450</a:t>
                      </a:r>
                      <a:endParaRPr lang="en-US" sz="16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363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건설과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66453">
                <a:tc v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파주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밤고지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 평화생태마을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2,400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352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경기천년바탕 Bold" panose="02020803020101020101" pitchFamily="18" charset="-127"/>
                          <a:ea typeface="경기천년바탕 Bold" panose="02020803020101020101" pitchFamily="18" charset="-127"/>
                        </a:rPr>
                        <a:t>도시재생과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경기천년바탕 Bold" panose="02020803020101020101" pitchFamily="18" charset="-127"/>
                        <a:ea typeface="경기천년바탕 Bold" panose="0202080302010102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1360" y="2284014"/>
            <a:ext cx="7417267" cy="326562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bg1"/>
                </a:solidFill>
              </a:rPr>
              <a:t>◈</a:t>
            </a:r>
            <a:r>
              <a:rPr lang="ko-KR" altLang="en-US" sz="1600" b="1" dirty="0">
                <a:solidFill>
                  <a:prstClr val="black"/>
                </a:solidFill>
              </a:rPr>
              <a:t> </a:t>
            </a:r>
            <a:r>
              <a:rPr lang="ko-KR" altLang="en-US" sz="16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2023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년도 주요사업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(11</a:t>
            </a:r>
            <a:r>
              <a:rPr lang="ko-KR" altLang="en-US" sz="1600" b="1" dirty="0" err="1" smtClean="0">
                <a:solidFill>
                  <a:schemeClr val="bg1"/>
                </a:solidFill>
              </a:rPr>
              <a:t>개사업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, 13,487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백만원 확보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                    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단위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:</a:t>
            </a:r>
            <a:r>
              <a:rPr lang="ko-KR" altLang="en-US" sz="1100" b="1" dirty="0" err="1" smtClean="0">
                <a:solidFill>
                  <a:schemeClr val="bg1"/>
                </a:solidFill>
              </a:rPr>
              <a:t>백만원</a:t>
            </a:r>
            <a:r>
              <a:rPr lang="en-US" altLang="ko-KR" sz="1100" b="1" dirty="0" smtClean="0">
                <a:solidFill>
                  <a:schemeClr val="bg1"/>
                </a:solidFill>
              </a:rPr>
              <a:t>)</a:t>
            </a:r>
            <a:r>
              <a:rPr lang="ko-KR" altLang="en-US" sz="1100" b="1" dirty="0" smtClean="0">
                <a:solidFill>
                  <a:schemeClr val="bg1"/>
                </a:solidFill>
              </a:rPr>
              <a:t> </a:t>
            </a:r>
            <a:endParaRPr lang="en-US" altLang="ko-KR" b="1" baseline="30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1647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 smtClean="0">
                <a:solidFill>
                  <a:prstClr val="white"/>
                </a:solidFill>
              </a:rPr>
              <a:t>        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344816" cy="888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prstClr val="black"/>
                </a:solidFill>
              </a:rPr>
              <a:t>◈ </a:t>
            </a:r>
            <a:r>
              <a:rPr lang="ko-KR" altLang="en-US" b="1" dirty="0" smtClean="0">
                <a:solidFill>
                  <a:prstClr val="black"/>
                </a:solidFill>
              </a:rPr>
              <a:t>주변지역에서 </a:t>
            </a:r>
            <a:r>
              <a:rPr lang="ko-KR" altLang="en-US" b="1" dirty="0">
                <a:solidFill>
                  <a:prstClr val="black"/>
                </a:solidFill>
              </a:rPr>
              <a:t>추진하고 있는 </a:t>
            </a:r>
            <a:r>
              <a:rPr lang="ko-KR" altLang="en-US" b="1" dirty="0" smtClean="0">
                <a:solidFill>
                  <a:prstClr val="black"/>
                </a:solidFill>
              </a:rPr>
              <a:t>마을활력사업의 </a:t>
            </a:r>
            <a:r>
              <a:rPr lang="ko-KR" altLang="en-US" b="1" dirty="0">
                <a:solidFill>
                  <a:prstClr val="black"/>
                </a:solidFill>
              </a:rPr>
              <a:t>효과 극대화 및 </a:t>
            </a:r>
            <a:endParaRPr lang="en-US" altLang="ko-KR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prstClr val="black"/>
                </a:solidFill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</a:rPr>
              <a:t>   </a:t>
            </a:r>
            <a:r>
              <a:rPr lang="ko-KR" altLang="en-US" b="1" dirty="0" smtClean="0">
                <a:solidFill>
                  <a:prstClr val="black"/>
                </a:solidFill>
              </a:rPr>
              <a:t>지역경제 </a:t>
            </a:r>
            <a:r>
              <a:rPr lang="ko-KR" altLang="en-US" b="1" dirty="0">
                <a:solidFill>
                  <a:prstClr val="black"/>
                </a:solidFill>
              </a:rPr>
              <a:t>활성화에 기여</a:t>
            </a:r>
            <a:endParaRPr lang="en-US" altLang="ko-KR" b="1" dirty="0">
              <a:solidFill>
                <a:prstClr val="black"/>
              </a:solidFill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13819" y="2284014"/>
            <a:ext cx="793750" cy="396757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8.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애룡호수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힐링명소</a:t>
            </a:r>
            <a:r>
              <a:rPr lang="ko-KR" altLang="en-US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조성 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39552" y="1420589"/>
            <a:ext cx="792163" cy="863425"/>
            <a:chOff x="539552" y="1420589"/>
            <a:chExt cx="792163" cy="863425"/>
          </a:xfrm>
        </p:grpSpPr>
        <p:grpSp>
          <p:nvGrpSpPr>
            <p:cNvPr id="6151" name="그룹 27"/>
            <p:cNvGrpSpPr>
              <a:grpSpLocks/>
            </p:cNvGrpSpPr>
            <p:nvPr/>
          </p:nvGrpSpPr>
          <p:grpSpPr bwMode="auto">
            <a:xfrm>
              <a:off x="539552" y="1420589"/>
              <a:ext cx="792163" cy="863425"/>
              <a:chOff x="395288" y="1628800"/>
              <a:chExt cx="792162" cy="2232967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395288" y="1628800"/>
                <a:ext cx="792162" cy="223296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Rectangle 23"/>
              <p:cNvSpPr>
                <a:spLocks noChangeArrowheads="1"/>
              </p:cNvSpPr>
              <p:nvPr/>
            </p:nvSpPr>
            <p:spPr bwMode="auto">
              <a:xfrm>
                <a:off x="395288" y="1667701"/>
                <a:ext cx="720724" cy="176095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>
                  <a:defRPr/>
                </a:pPr>
                <a:endParaRPr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548255" y="1444714"/>
              <a:ext cx="72487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목 표</a:t>
              </a:r>
              <a:endParaRPr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  <a:endParaRPr lang="ko-KR" altLang="en-US" dirty="0">
              <a:solidFill>
                <a:srgbClr val="44546A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1360" y="2284014"/>
            <a:ext cx="7417267" cy="496914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사업개요</a:t>
            </a:r>
            <a:endParaRPr lang="en-US" altLang="ko-KR" sz="2000" b="1" baseline="30000" dirty="0">
              <a:solidFill>
                <a:schemeClr val="bg1"/>
              </a:solidFill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71360" y="2670590"/>
            <a:ext cx="7417267" cy="33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 명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애룡호수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힐링명소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조성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위      치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법원읍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삼방리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500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일원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애룡호수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cap="none" spc="10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사 업 비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55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억원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국비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40,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시비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15)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~ 2025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주요내용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몸챙김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힐링길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힐링산책길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애룡관장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수변스탠드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마음챙김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명상길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워터테라피스팟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명상원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산책길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애룡호수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주차장 및 방문자센터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랜드마크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조형사인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어귀광장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ko-KR" sz="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136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문산 활성화지역의 자원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특성 등 여건을 분석하여 종합적인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도시재생사업을 추진할 수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있는 실행계획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수립</a:t>
            </a: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9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문산 도시재생활성화계획 수립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4656" y="2852936"/>
            <a:ext cx="756184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2023. 1. ~ 2024. 6.</a:t>
            </a:r>
          </a:p>
          <a:p>
            <a:pPr marL="285750" indent="-28575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>
                <a:latin typeface="맑은 고딕" pitchFamily="50" charset="-127"/>
              </a:rPr>
              <a:t>위      치 </a:t>
            </a:r>
            <a:r>
              <a:rPr lang="en-US" altLang="ko-KR" sz="1600" b="1" dirty="0">
                <a:latin typeface="맑은 고딕" pitchFamily="50" charset="-127"/>
              </a:rPr>
              <a:t>: </a:t>
            </a:r>
            <a:r>
              <a:rPr lang="ko-KR" altLang="en-US" sz="1600" b="1" dirty="0" err="1" smtClean="0">
                <a:latin typeface="맑은 고딕" pitchFamily="50" charset="-127"/>
              </a:rPr>
              <a:t>문산읍</a:t>
            </a:r>
            <a:r>
              <a:rPr lang="ko-KR" altLang="en-US" sz="1600" b="1" dirty="0" smtClean="0">
                <a:latin typeface="맑은 고딕" pitchFamily="50" charset="-127"/>
              </a:rPr>
              <a:t> </a:t>
            </a:r>
            <a:r>
              <a:rPr lang="ko-KR" altLang="en-US" sz="1600" b="1" dirty="0" err="1">
                <a:latin typeface="맑은 고딕" pitchFamily="50" charset="-127"/>
              </a:rPr>
              <a:t>문산리</a:t>
            </a:r>
            <a:r>
              <a:rPr lang="ko-KR" altLang="en-US" sz="1600" b="1" dirty="0">
                <a:latin typeface="맑은 고딕" pitchFamily="50" charset="-127"/>
              </a:rPr>
              <a:t> </a:t>
            </a:r>
            <a:r>
              <a:rPr lang="en-US" altLang="ko-KR" sz="1600" b="1" dirty="0">
                <a:latin typeface="맑은 고딕" pitchFamily="50" charset="-127"/>
              </a:rPr>
              <a:t>10-23 </a:t>
            </a:r>
            <a:r>
              <a:rPr lang="ko-KR" altLang="en-US" sz="1600" b="1" dirty="0" smtClean="0">
                <a:latin typeface="맑은 고딕" pitchFamily="50" charset="-127"/>
              </a:rPr>
              <a:t>일원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: 300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백만원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주요내용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파주시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문산읍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도시재생활성화계획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수립 및 공모사업 추진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4656" y="2342419"/>
            <a:ext cx="465357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문산 도시재생활성화계획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195736" y="323553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484167800" descr="EMB00000ce0270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3" b="10693"/>
          <a:stretch>
            <a:fillRect/>
          </a:stretch>
        </p:blipFill>
        <p:spPr bwMode="auto">
          <a:xfrm>
            <a:off x="1619672" y="4368861"/>
            <a:ext cx="5760639" cy="208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293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46689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시민중심 더 큰 파주를 만들기 위한 주민주도형 상향식 사업 추진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인구소멸과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농촌의 공동화를 막기 위한 주민이 주체가 된 공동체 활동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10.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희망마을만들기 프로젝트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(1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단계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도시재생과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65357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희망마을만들기 공모사업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단계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74656" y="2730207"/>
            <a:ext cx="7272809" cy="1058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단계 사업으로 역량강화를 시작하여 향후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단계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 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단계 지원으로 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R="0" lvl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마을별로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특성화된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지속가능한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마을만들기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사업 추진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1921125" y="3879717"/>
          <a:ext cx="6677406" cy="2251776"/>
        </p:xfrm>
        <a:graphic>
          <a:graphicData uri="http://schemas.openxmlformats.org/drawingml/2006/table">
            <a:tbl>
              <a:tblPr/>
              <a:tblGrid>
                <a:gridCol w="1426739">
                  <a:extLst>
                    <a:ext uri="{9D8B030D-6E8A-4147-A177-3AD203B41FA5}">
                      <a16:colId xmlns:a16="http://schemas.microsoft.com/office/drawing/2014/main" xmlns="" val="793366387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xmlns="" val="3759074602"/>
                    </a:ext>
                  </a:extLst>
                </a:gridCol>
                <a:gridCol w="1774195">
                  <a:extLst>
                    <a:ext uri="{9D8B030D-6E8A-4147-A177-3AD203B41FA5}">
                      <a16:colId xmlns:a16="http://schemas.microsoft.com/office/drawing/2014/main" xmlns="" val="874224068"/>
                    </a:ext>
                  </a:extLst>
                </a:gridCol>
                <a:gridCol w="1604264">
                  <a:extLst>
                    <a:ext uri="{9D8B030D-6E8A-4147-A177-3AD203B41FA5}">
                      <a16:colId xmlns:a16="http://schemas.microsoft.com/office/drawing/2014/main" xmlns="" val="336295752"/>
                    </a:ext>
                  </a:extLst>
                </a:gridCol>
              </a:tblGrid>
              <a:tr h="28371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파종기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성장기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수확기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9323790"/>
                  </a:ext>
                </a:extLst>
              </a:tr>
              <a:tr h="286893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 용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신규협의체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공동체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발굴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역량강화 추진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일자리 창출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15202344"/>
                  </a:ext>
                </a:extLst>
              </a:tr>
              <a:tr h="286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기초역량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기르기 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사업인프라 구축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소득의 증대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40184058"/>
                  </a:ext>
                </a:extLst>
              </a:tr>
              <a:tr h="2868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소규모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마을사업 시도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주민주도형 마을 사업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지속가능한 자립형 사업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7358885"/>
                  </a:ext>
                </a:extLst>
              </a:tr>
              <a:tr h="283591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사업방법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시비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100%)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파종기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완료 후 단계적 지원</a:t>
                      </a:r>
                      <a:endParaRPr lang="ko-KR" altLang="en-US" sz="15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5784855"/>
                  </a:ext>
                </a:extLst>
              </a:tr>
              <a:tr h="28359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행안부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‧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경기도 등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상위기관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공모 신청 및 지원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8034" marB="18034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9104849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91284" y="393288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67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825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spc="-80" dirty="0">
                <a:latin typeface="+mn-ea"/>
                <a:ea typeface="+mn-ea"/>
              </a:rPr>
              <a:t>◈ 주한미군 반환공여구역 및 주변지역에 대규모 민간개발사업</a:t>
            </a:r>
            <a:endParaRPr lang="en-US" altLang="ko-KR" b="1" spc="-8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spc="-80" dirty="0">
                <a:latin typeface="+mn-ea"/>
                <a:ea typeface="+mn-ea"/>
              </a:rPr>
              <a:t>   </a:t>
            </a:r>
            <a:r>
              <a:rPr lang="ko-KR" altLang="en-US" b="1" spc="-80" dirty="0">
                <a:latin typeface="+mn-ea"/>
                <a:ea typeface="+mn-ea"/>
              </a:rPr>
              <a:t> 유치를 통한 </a:t>
            </a:r>
            <a:r>
              <a:rPr lang="ko-KR" altLang="en-US" b="1" spc="-80" dirty="0" smtClean="0">
                <a:latin typeface="+mn-ea"/>
                <a:ea typeface="+mn-ea"/>
              </a:rPr>
              <a:t>지역 상생발전 </a:t>
            </a:r>
            <a:r>
              <a:rPr lang="ko-KR" altLang="en-US" b="1" spc="-80" dirty="0">
                <a:latin typeface="+mn-ea"/>
                <a:ea typeface="+mn-ea"/>
              </a:rPr>
              <a:t>및 미래 평화도시 조성</a:t>
            </a:r>
            <a:endParaRPr lang="en-US" altLang="ko-KR" b="1" spc="-80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276873"/>
            <a:ext cx="793750" cy="4177208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주한미군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반환공여지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개발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공영개발과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280479"/>
            <a:ext cx="465358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협약체결 완료 사업</a:t>
            </a: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61581" y="2737284"/>
          <a:ext cx="3975606" cy="18214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75606">
                  <a:extLst>
                    <a:ext uri="{9D8B030D-6E8A-4147-A177-3AD203B41FA5}">
                      <a16:colId xmlns="" xmlns:a16="http://schemas.microsoft.com/office/drawing/2014/main" val="3649132412"/>
                    </a:ext>
                  </a:extLst>
                </a:gridCol>
              </a:tblGrid>
              <a:tr h="6451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캠프하우즈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근린공원 및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조리읍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                   </a:t>
                      </a:r>
                      <a:r>
                        <a:rPr lang="en-US" altLang="ko-KR" sz="16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면적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: 611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㎡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/488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ko-KR" altLang="en-US" sz="1200" b="0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1502211"/>
                  </a:ext>
                </a:extLst>
              </a:tr>
              <a:tr h="1176319"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[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근린공원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] 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완료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본격 공사 추진</a:t>
                      </a:r>
                      <a:endParaRPr lang="en-US" altLang="ko-KR" sz="13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’23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기반시설 공사추진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’24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공원</a:t>
                      </a: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1</a:t>
                      </a:r>
                      <a:r>
                        <a:rPr lang="ko-KR" altLang="en-US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단계 준공</a:t>
                      </a:r>
                      <a:endParaRPr lang="en-US" altLang="ko-KR" sz="13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[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도시개발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] ‘23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이행 및 사업시행승인</a:t>
                      </a:r>
                      <a:endParaRPr lang="en-US" altLang="ko-KR" sz="13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5480025" y="2730207"/>
          <a:ext cx="3631062" cy="182857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31062">
                  <a:extLst>
                    <a:ext uri="{9D8B030D-6E8A-4147-A177-3AD203B41FA5}">
                      <a16:colId xmlns="" xmlns:a16="http://schemas.microsoft.com/office/drawing/2014/main" val="3649132412"/>
                    </a:ext>
                  </a:extLst>
                </a:gridCol>
              </a:tblGrid>
              <a:tr h="63825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캠프에드워즈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월롱면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                                           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면적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677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1502211"/>
                  </a:ext>
                </a:extLst>
              </a:tr>
              <a:tr h="1190320"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</a:t>
                      </a:r>
                      <a:r>
                        <a:rPr lang="ko-KR" altLang="en-US" sz="14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월롱면</a:t>
                      </a:r>
                      <a:r>
                        <a:rPr lang="ko-KR" altLang="en-US" sz="14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지역에 주거 기능의 도시개발 추진</a:t>
                      </a:r>
                      <a:endParaRPr lang="en-US" altLang="ko-KR" sz="14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‘23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이행 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‘24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사업시행승인</a:t>
                      </a:r>
                      <a:endParaRPr lang="en-US" altLang="ko-KR" sz="1400" b="1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49437539"/>
                  </a:ext>
                </a:extLst>
              </a:tr>
            </a:tbl>
          </a:graphicData>
        </a:graphic>
      </p:graphicFrame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1474656" y="4605958"/>
            <a:ext cx="465358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협약체결 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이전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사업</a:t>
            </a:r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/>
          </p:nvPr>
        </p:nvGraphicFramePr>
        <p:xfrm>
          <a:off x="1474656" y="5085185"/>
          <a:ext cx="3889432" cy="16347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89432">
                  <a:extLst>
                    <a:ext uri="{9D8B030D-6E8A-4147-A177-3AD203B41FA5}">
                      <a16:colId xmlns="" xmlns:a16="http://schemas.microsoft.com/office/drawing/2014/main" val="3649132412"/>
                    </a:ext>
                  </a:extLst>
                </a:gridCol>
              </a:tblGrid>
              <a:tr h="54203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캠프자이언트 도시개발사업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ko-KR" altLang="en-US" sz="1600" baseline="0" dirty="0" err="1" smtClean="0">
                          <a:solidFill>
                            <a:schemeClr val="tx1"/>
                          </a:solidFill>
                        </a:rPr>
                        <a:t>문산읍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                                                 -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면적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749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1502211"/>
                  </a:ext>
                </a:extLst>
              </a:tr>
              <a:tr h="1092717"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의료</a:t>
                      </a: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관광이 복합된 도시개발 추진</a:t>
                      </a:r>
                      <a:endParaRPr lang="en-US" altLang="ko-KR" sz="15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‘23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협약체결 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‘24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이행</a:t>
                      </a:r>
                      <a:endParaRPr lang="en-US" altLang="ko-KR" sz="1400" b="1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49437539"/>
                  </a:ext>
                </a:extLst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5437187" y="5085185"/>
          <a:ext cx="3673900" cy="163475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73900">
                  <a:extLst>
                    <a:ext uri="{9D8B030D-6E8A-4147-A177-3AD203B41FA5}">
                      <a16:colId xmlns="" xmlns:a16="http://schemas.microsoft.com/office/drawing/2014/main" val="3649132412"/>
                    </a:ext>
                  </a:extLst>
                </a:gridCol>
              </a:tblGrid>
              <a:tr h="523644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캠프게리오웬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문산읍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                                             -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면적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504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천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1502211"/>
                  </a:ext>
                </a:extLst>
              </a:tr>
              <a:tr h="1111108">
                <a:tc>
                  <a:txBody>
                    <a:bodyPr/>
                    <a:lstStyle/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</a:t>
                      </a:r>
                      <a:r>
                        <a:rPr lang="ko-KR" altLang="en-US" sz="14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문산읍</a:t>
                      </a:r>
                      <a:r>
                        <a:rPr lang="ko-KR" altLang="en-US" sz="14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지역에 주거 기능의 도시개발 추진</a:t>
                      </a:r>
                      <a:endParaRPr lang="en-US" altLang="ko-KR" sz="14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· ‘23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협약체결 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‘24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년</a:t>
                      </a:r>
                      <a:r>
                        <a:rPr lang="en-US" altLang="ko-KR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400" b="1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이행</a:t>
                      </a:r>
                      <a:endParaRPr lang="en-US" altLang="ko-KR" sz="1400" b="1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49437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448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882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180126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j-lt"/>
                <a:ea typeface="맑은 고딕" pitchFamily="50" charset="-127"/>
              </a:rPr>
              <a:t>◈ </a:t>
            </a:r>
            <a:r>
              <a:rPr kumimoji="0" lang="en-US" altLang="ko-KR" b="1" dirty="0" smtClean="0">
                <a:latin typeface="+mn-ea"/>
                <a:ea typeface="+mn-ea"/>
              </a:rPr>
              <a:t>GTX </a:t>
            </a:r>
            <a:r>
              <a:rPr kumimoji="0" lang="ko-KR" altLang="en-US" b="1" dirty="0" smtClean="0">
                <a:latin typeface="+mn-ea"/>
                <a:ea typeface="+mn-ea"/>
              </a:rPr>
              <a:t>역세권 상업</a:t>
            </a:r>
            <a:r>
              <a:rPr kumimoji="0" lang="en-US" altLang="ko-KR" b="1" dirty="0" smtClean="0">
                <a:latin typeface="+mn-ea"/>
                <a:ea typeface="+mn-ea"/>
              </a:rPr>
              <a:t>·</a:t>
            </a:r>
            <a:r>
              <a:rPr kumimoji="0" lang="ko-KR" altLang="en-US" b="1" dirty="0" smtClean="0">
                <a:latin typeface="+mn-ea"/>
                <a:ea typeface="+mn-ea"/>
              </a:rPr>
              <a:t>업무</a:t>
            </a:r>
            <a:r>
              <a:rPr lang="en-US" altLang="ko-KR" b="1" dirty="0" smtClean="0">
                <a:latin typeface="+mn-ea"/>
                <a:ea typeface="+mn-ea"/>
              </a:rPr>
              <a:t>·</a:t>
            </a:r>
            <a:r>
              <a:rPr lang="ko-KR" altLang="en-US" b="1" dirty="0" smtClean="0">
                <a:latin typeface="+mn-ea"/>
                <a:ea typeface="+mn-ea"/>
              </a:rPr>
              <a:t>문화시설 관련 랜드마크 </a:t>
            </a:r>
            <a:r>
              <a:rPr lang="ko-KR" altLang="en-US" b="1" dirty="0" err="1" smtClean="0">
                <a:latin typeface="+mn-ea"/>
                <a:ea typeface="+mn-ea"/>
              </a:rPr>
              <a:t>특화개발</a:t>
            </a:r>
            <a:r>
              <a:rPr lang="ko-KR" altLang="en-US" b="1" dirty="0" smtClean="0">
                <a:latin typeface="+mn-ea"/>
                <a:ea typeface="+mn-ea"/>
              </a:rPr>
              <a:t> 사업 추진</a:t>
            </a:r>
            <a:endParaRPr kumimoji="0" lang="en-US" altLang="ko-KR" b="1" dirty="0" smtClean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+mj-lt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+mn-ea"/>
                <a:ea typeface="+mn-ea"/>
              </a:rPr>
              <a:t>필수 공공기반시설 적기 확충 및 각종 현안사업 추진</a:t>
            </a:r>
            <a:endParaRPr kumimoji="0" lang="en-US" altLang="ko-KR" b="1" dirty="0"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135348"/>
            <a:ext cx="793750" cy="432619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252805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중심의 성공적인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운정신도시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개발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37270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168449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117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공영개발과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142911"/>
            <a:ext cx="522478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GTX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역세권 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특화개발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사업 추진 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1466966" y="2631904"/>
            <a:ext cx="7281912" cy="1847267"/>
            <a:chOff x="1484190" y="2880860"/>
            <a:chExt cx="7281912" cy="1847267"/>
          </a:xfrm>
        </p:grpSpPr>
        <p:grpSp>
          <p:nvGrpSpPr>
            <p:cNvPr id="31" name="그룹 30"/>
            <p:cNvGrpSpPr/>
            <p:nvPr/>
          </p:nvGrpSpPr>
          <p:grpSpPr>
            <a:xfrm>
              <a:off x="1491880" y="2880860"/>
              <a:ext cx="3623176" cy="437059"/>
              <a:chOff x="1053490" y="1812525"/>
              <a:chExt cx="2929399" cy="295921"/>
            </a:xfrm>
          </p:grpSpPr>
          <p:sp>
            <p:nvSpPr>
              <p:cNvPr id="50" name="대각선 방향의 모서리가 둥근 사각형 49"/>
              <p:cNvSpPr/>
              <p:nvPr/>
            </p:nvSpPr>
            <p:spPr bwMode="auto">
              <a:xfrm>
                <a:off x="1053490" y="1812525"/>
                <a:ext cx="574792" cy="293945"/>
              </a:xfrm>
              <a:prstGeom prst="round2DiagRect">
                <a:avLst/>
              </a:prstGeom>
              <a:solidFill>
                <a:srgbClr val="99CC00">
                  <a:alpha val="20000"/>
                </a:srgb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500" b="1" dirty="0" smtClean="0">
                    <a:solidFill>
                      <a:prstClr val="black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 치</a:t>
                </a:r>
                <a:endPara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1" name="대각선 방향의 모서리가 둥근 사각형 50"/>
              <p:cNvSpPr/>
              <p:nvPr/>
            </p:nvSpPr>
            <p:spPr bwMode="auto">
              <a:xfrm>
                <a:off x="1643001" y="1814501"/>
                <a:ext cx="2339888" cy="293945"/>
              </a:xfrm>
              <a:prstGeom prst="round2DiagRect">
                <a:avLst/>
              </a:prstGeom>
              <a:solidFill>
                <a:schemeClr val="accent5">
                  <a:alpha val="15000"/>
                </a:schemeClr>
              </a:solidFill>
              <a:ln w="9525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r>
                  <a:rPr kumimoji="0" lang="ko-KR" altLang="en-US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운정</a:t>
                </a:r>
                <a:r>
                  <a:rPr kumimoji="0" lang="en-US" altLang="ko-KR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3</a:t>
                </a:r>
                <a:r>
                  <a:rPr kumimoji="0" lang="ko-KR" altLang="en-US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지구 </a:t>
                </a:r>
                <a:r>
                  <a:rPr kumimoji="0" lang="en-US" altLang="ko-KR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GTX </a:t>
                </a:r>
                <a:r>
                  <a:rPr kumimoji="0" lang="ko-KR" altLang="en-US" sz="1500" b="1" spc="-100" baseline="300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가칭</a:t>
                </a:r>
                <a:r>
                  <a:rPr kumimoji="0" lang="en-US" altLang="ko-KR" sz="1500" b="1" spc="-100" baseline="300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)</a:t>
                </a:r>
                <a:r>
                  <a:rPr kumimoji="0" lang="en-US" altLang="ko-KR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 </a:t>
                </a:r>
                <a:r>
                  <a:rPr kumimoji="0" lang="ko-KR" altLang="en-US" sz="1500" b="1" spc="-100" dirty="0" err="1" smtClean="0">
                    <a:solidFill>
                      <a:prstClr val="black"/>
                    </a:solidFill>
                    <a:latin typeface="+mn-ea"/>
                    <a:ea typeface="+mn-ea"/>
                  </a:rPr>
                  <a:t>운정역</a:t>
                </a:r>
                <a:r>
                  <a:rPr kumimoji="0" lang="ko-KR" altLang="en-US" sz="1500" b="1" spc="-100" dirty="0" smtClean="0">
                    <a:solidFill>
                      <a:prstClr val="black"/>
                    </a:solidFill>
                    <a:latin typeface="+mn-ea"/>
                    <a:ea typeface="+mn-ea"/>
                  </a:rPr>
                  <a:t> 일원</a:t>
                </a:r>
                <a:endParaRPr kumimoji="0" lang="ko-KR" altLang="en-US" sz="1500" b="1" spc="-100" dirty="0">
                  <a:solidFill>
                    <a:prstClr val="black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35" name="대각선 방향의 모서리가 둥근 사각형 34"/>
            <p:cNvSpPr/>
            <p:nvPr/>
          </p:nvSpPr>
          <p:spPr bwMode="auto">
            <a:xfrm>
              <a:off x="1484190" y="3343348"/>
              <a:ext cx="718612" cy="529828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추 진 전 </a:t>
              </a:r>
              <a:r>
                <a:rPr kumimoji="0" lang="ko-KR" altLang="en-US" sz="15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략</a:t>
              </a:r>
              <a:endPara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501230" y="3927725"/>
              <a:ext cx="676548" cy="80040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</a:t>
              </a:r>
              <a:endPara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내용</a:t>
              </a:r>
              <a:endPara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대각선 방향의 모서리가 둥근 사각형 37"/>
            <p:cNvSpPr/>
            <p:nvPr/>
          </p:nvSpPr>
          <p:spPr bwMode="auto">
            <a:xfrm>
              <a:off x="2221006" y="3905959"/>
              <a:ext cx="2156581" cy="395806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endParaRPr kumimoji="0"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대각선 방향의 모서리가 둥근 사각형 38"/>
            <p:cNvSpPr/>
            <p:nvPr/>
          </p:nvSpPr>
          <p:spPr bwMode="auto">
            <a:xfrm>
              <a:off x="4420815" y="3905959"/>
              <a:ext cx="2127837" cy="398815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latin typeface="+mj-ea"/>
                  <a:ea typeface="+mj-ea"/>
                </a:rPr>
                <a:t>상업</a:t>
              </a:r>
              <a:r>
                <a:rPr kumimoji="0" lang="en-US" altLang="ko-KR" sz="1600" b="1" dirty="0">
                  <a:latin typeface="+mj-ea"/>
                  <a:ea typeface="+mj-ea"/>
                </a:rPr>
                <a:t> · </a:t>
              </a:r>
              <a:r>
                <a:rPr kumimoji="0" lang="ko-KR" altLang="en-US" sz="1500" b="1" dirty="0" smtClean="0">
                  <a:latin typeface="+mj-ea"/>
                  <a:ea typeface="+mj-ea"/>
                </a:rPr>
                <a:t>업무</a:t>
              </a:r>
              <a:endParaRPr kumimoji="0" lang="en-US" altLang="ko-KR" sz="1500" b="1" dirty="0">
                <a:latin typeface="+mj-ea"/>
                <a:ea typeface="+mj-ea"/>
              </a:endParaRPr>
            </a:p>
          </p:txBody>
        </p:sp>
        <p:sp>
          <p:nvSpPr>
            <p:cNvPr id="40" name="대각선 방향의 모서리가 둥근 사각형 39"/>
            <p:cNvSpPr/>
            <p:nvPr/>
          </p:nvSpPr>
          <p:spPr bwMode="auto">
            <a:xfrm>
              <a:off x="6591880" y="3893980"/>
              <a:ext cx="2174222" cy="402022"/>
            </a:xfrm>
            <a:prstGeom prst="round2DiagRect">
              <a:avLst/>
            </a:prstGeom>
            <a:solidFill>
              <a:schemeClr val="tx2">
                <a:lumMod val="75000"/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문화시설</a:t>
              </a:r>
              <a:endParaRPr kumimoji="0"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대각선 방향의 모서리가 둥근 사각형 46"/>
            <p:cNvSpPr/>
            <p:nvPr/>
          </p:nvSpPr>
          <p:spPr bwMode="auto">
            <a:xfrm>
              <a:off x="2221006" y="4328293"/>
              <a:ext cx="2156581" cy="399834"/>
            </a:xfrm>
            <a:prstGeom prst="round2DiagRect">
              <a:avLst/>
            </a:prstGeom>
            <a:solidFill>
              <a:schemeClr val="accent5"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r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3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GTX </a:t>
              </a: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효율적 </a:t>
              </a:r>
              <a:r>
                <a:rPr kumimoji="0" lang="ko-KR" altLang="en-US" sz="13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환승체계</a:t>
              </a:r>
              <a:r>
                <a:rPr kumimoji="0" lang="ko-KR" altLang="en-US" sz="13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구축</a:t>
              </a:r>
              <a:endParaRPr kumimoji="0" lang="ko-KR" altLang="en-US" sz="13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1" name="대각선 방향의 모서리가 둥근 사각형 40"/>
          <p:cNvSpPr/>
          <p:nvPr/>
        </p:nvSpPr>
        <p:spPr bwMode="auto">
          <a:xfrm>
            <a:off x="2203782" y="3140858"/>
            <a:ext cx="6559659" cy="43414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GTX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역세권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복합기능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발휘 및 자족기능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강화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대각선 방향의 모서리가 둥근 사각형 52"/>
          <p:cNvSpPr/>
          <p:nvPr/>
        </p:nvSpPr>
        <p:spPr bwMode="auto">
          <a:xfrm>
            <a:off x="5220125" y="2640216"/>
            <a:ext cx="711715" cy="423735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면 적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대각선 방향의 모서리가 둥근 사각형 54"/>
          <p:cNvSpPr/>
          <p:nvPr/>
        </p:nvSpPr>
        <p:spPr bwMode="auto">
          <a:xfrm>
            <a:off x="5978908" y="2640216"/>
            <a:ext cx="2784534" cy="43414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en-US" altLang="ko-KR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36</a:t>
            </a:r>
            <a:r>
              <a:rPr kumimoji="0" lang="ko-KR" altLang="en-US" sz="1500" b="1" spc="-1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㎡</a:t>
            </a:r>
            <a:r>
              <a:rPr kumimoji="0"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500" b="1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일반상업</a:t>
            </a:r>
            <a:r>
              <a:rPr kumimoji="0"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500" b="1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준주거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지역</a:t>
            </a:r>
            <a:r>
              <a:rPr kumimoji="0"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942085" y="3698320"/>
            <a:ext cx="95410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0">
              <a:defRPr/>
            </a:pPr>
            <a:r>
              <a:rPr lang="ko-KR" altLang="en-US" sz="1500" b="1" dirty="0" err="1" smtClean="0">
                <a:latin typeface="+mj-ea"/>
                <a:ea typeface="+mj-ea"/>
              </a:rPr>
              <a:t>환승시설</a:t>
            </a:r>
            <a:endParaRPr lang="en-US" altLang="ko-KR" sz="1500" b="1" dirty="0">
              <a:latin typeface="+mj-ea"/>
              <a:ea typeface="+mj-ea"/>
            </a:endParaRPr>
          </a:p>
        </p:txBody>
      </p:sp>
      <p:sp>
        <p:nvSpPr>
          <p:cNvPr id="56" name="대각선 방향의 모서리가 둥근 사각형 55"/>
          <p:cNvSpPr/>
          <p:nvPr/>
        </p:nvSpPr>
        <p:spPr bwMode="auto">
          <a:xfrm>
            <a:off x="4403591" y="4088691"/>
            <a:ext cx="2127837" cy="39478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3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앵커기업</a:t>
            </a:r>
            <a:r>
              <a:rPr kumimoji="0" lang="ko-KR" altLang="en-US" sz="13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유치로 </a:t>
            </a:r>
            <a:r>
              <a:rPr kumimoji="0" lang="ko-KR" altLang="en-US" sz="13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중심역할</a:t>
            </a:r>
            <a:endParaRPr kumimoji="0" lang="ko-KR" altLang="en-US" sz="13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대각선 방향의 모서리가 둥근 사각형 56"/>
          <p:cNvSpPr/>
          <p:nvPr/>
        </p:nvSpPr>
        <p:spPr bwMode="auto">
          <a:xfrm>
            <a:off x="6574657" y="4095330"/>
            <a:ext cx="2157182" cy="383840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0">
              <a:defRPr/>
            </a:pPr>
            <a:r>
              <a:rPr kumimoji="0" lang="ko-KR" altLang="en-US" sz="13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공연</a:t>
            </a:r>
            <a:r>
              <a:rPr kumimoji="0" lang="en-US" altLang="ko-KR" sz="14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3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전시 등 </a:t>
            </a:r>
            <a:r>
              <a:rPr kumimoji="0" lang="ko-KR" altLang="en-US" sz="13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문화기능</a:t>
            </a:r>
            <a:r>
              <a:rPr kumimoji="0" lang="ko-KR" altLang="en-US" sz="13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확대</a:t>
            </a:r>
            <a:endParaRPr kumimoji="0" lang="ko-KR" altLang="en-US" sz="13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Rectangle 23"/>
          <p:cNvSpPr>
            <a:spLocks noChangeArrowheads="1"/>
          </p:cNvSpPr>
          <p:nvPr/>
        </p:nvSpPr>
        <p:spPr bwMode="auto">
          <a:xfrm>
            <a:off x="1499788" y="4589334"/>
            <a:ext cx="519965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spc="-1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필수 공공기반시설 확충 및 각종 현안사업 추진 </a:t>
            </a:r>
            <a:endParaRPr kumimoji="0" lang="ko-KR" altLang="en-US" sz="2000" b="1" spc="-1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대각선 방향의 모서리가 둥근 사각형 58"/>
          <p:cNvSpPr/>
          <p:nvPr/>
        </p:nvSpPr>
        <p:spPr bwMode="auto">
          <a:xfrm>
            <a:off x="1484005" y="5096909"/>
            <a:ext cx="7264873" cy="305874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b="1" dirty="0"/>
              <a:t>▪</a:t>
            </a:r>
            <a:r>
              <a:rPr lang="ko-KR" altLang="en-US" dirty="0" smtClean="0"/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국지도</a:t>
            </a:r>
            <a:r>
              <a:rPr kumimoji="0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56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호선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신설예정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당하교차로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입체화 실시설계 등 행정절차 이행 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대각선 방향의 모서리가 둥근 사각형 59"/>
          <p:cNvSpPr/>
          <p:nvPr/>
        </p:nvSpPr>
        <p:spPr bwMode="auto">
          <a:xfrm>
            <a:off x="1466965" y="5460634"/>
            <a:ext cx="7264873" cy="305874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b="1" dirty="0"/>
              <a:t>▪</a:t>
            </a:r>
            <a:r>
              <a:rPr lang="ko-KR" altLang="en-US" dirty="0" smtClean="0"/>
              <a:t>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도로</a:t>
            </a:r>
            <a:r>
              <a:rPr kumimoji="0" lang="en-US" altLang="ko-KR" sz="1500" b="1" dirty="0"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공원</a:t>
            </a:r>
            <a:r>
              <a:rPr kumimoji="0" lang="en-US" altLang="ko-KR" sz="1500" b="1" dirty="0">
                <a:latin typeface="맑은 고딕" pitchFamily="50" charset="-127"/>
                <a:ea typeface="맑은 고딕" pitchFamily="50" charset="-127"/>
              </a:rPr>
              <a:t> · 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상하수도 등  각종 기반시설 관련 개발계획 적기 반영 추진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대각선 방향의 모서리가 둥근 사각형 60"/>
          <p:cNvSpPr/>
          <p:nvPr/>
        </p:nvSpPr>
        <p:spPr bwMode="auto">
          <a:xfrm>
            <a:off x="1475656" y="5838516"/>
            <a:ext cx="7273222" cy="305874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b="1" dirty="0"/>
              <a:t>▪</a:t>
            </a:r>
            <a:r>
              <a:rPr lang="ko-KR" altLang="en-US" dirty="0" smtClean="0"/>
              <a:t> 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운정</a:t>
            </a:r>
            <a:r>
              <a:rPr kumimoji="0" lang="en-US" altLang="ko-KR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</a:t>
            </a:r>
            <a:r>
              <a:rPr kumimoji="0" lang="ko-KR" altLang="en-US" sz="1500" b="1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유보지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spc="-1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도시지원</a:t>
            </a:r>
            <a:r>
              <a:rPr kumimoji="0" lang="ko-KR" altLang="en-US" sz="1500" b="1" spc="-1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업무시설 등 자족기능 중심 합리적인 토지이용계획 수립 </a:t>
            </a:r>
            <a:endParaRPr kumimoji="0" lang="ko-KR" altLang="en-US" sz="1500" b="1" spc="-1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2" name="대각선 방향의 모서리가 둥근 사각형 61"/>
          <p:cNvSpPr/>
          <p:nvPr/>
        </p:nvSpPr>
        <p:spPr bwMode="auto">
          <a:xfrm>
            <a:off x="1475656" y="6219470"/>
            <a:ext cx="7264873" cy="305874"/>
          </a:xfrm>
          <a:prstGeom prst="round2DiagRect">
            <a:avLst/>
          </a:prstGeom>
          <a:solidFill>
            <a:schemeClr val="accent5">
              <a:alpha val="1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defRPr/>
            </a:pPr>
            <a:r>
              <a:rPr lang="ko-KR" altLang="en-US" b="1" dirty="0"/>
              <a:t>▪</a:t>
            </a:r>
            <a:r>
              <a:rPr lang="ko-KR" altLang="en-US" dirty="0" smtClean="0"/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주요지점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보행육교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신설을 통해 </a:t>
            </a:r>
            <a:r>
              <a:rPr kumimoji="0"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운정신도시</a:t>
            </a:r>
            <a:r>
              <a:rPr kumimoji="0"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전체 하나의 보행네트워크 연결 </a:t>
            </a:r>
            <a:endParaRPr kumimoji="0" lang="ko-KR" altLang="en-US" sz="15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222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활력 경제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!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산업단지 조성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공영개발과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산업구조 고도화 </a:t>
            </a:r>
            <a:r>
              <a:rPr lang="en-US" altLang="ko-KR" sz="2000" b="1" dirty="0">
                <a:solidFill>
                  <a:prstClr val="white"/>
                </a:solidFill>
                <a:latin typeface="+mn-ea"/>
                <a:ea typeface="+mn-ea"/>
              </a:rPr>
              <a:t>· </a:t>
            </a: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新</a:t>
            </a:r>
            <a:r>
              <a:rPr lang="en-US" altLang="ko-KR" sz="2000" b="1" dirty="0">
                <a:solidFill>
                  <a:prstClr val="white"/>
                </a:solidFill>
                <a:latin typeface="+mn-ea"/>
                <a:ea typeface="+mn-ea"/>
              </a:rPr>
              <a:t> </a:t>
            </a:r>
            <a:r>
              <a:rPr lang="ko-KR" altLang="en-US" sz="2000" b="1" dirty="0" err="1">
                <a:solidFill>
                  <a:prstClr val="white"/>
                </a:solidFill>
                <a:latin typeface="+mn-ea"/>
                <a:ea typeface="+mn-ea"/>
              </a:rPr>
              <a:t>거점개발</a:t>
            </a: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 추진 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24195" y="1266115"/>
            <a:ext cx="74168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지역경제 활성화를 위한 산업단지 및 기반시설 확충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산업단지 내 입주기업 지원을 통한 기업 경쟁력 강화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23" name="그룹 83"/>
          <p:cNvGrpSpPr>
            <a:grpSpLocks/>
          </p:cNvGrpSpPr>
          <p:nvPr/>
        </p:nvGrpSpPr>
        <p:grpSpPr bwMode="auto">
          <a:xfrm>
            <a:off x="1424195" y="2969214"/>
            <a:ext cx="3673475" cy="1560763"/>
            <a:chOff x="3476484" y="3933540"/>
            <a:chExt cx="2147489" cy="2340260"/>
          </a:xfrm>
        </p:grpSpPr>
        <p:grpSp>
          <p:nvGrpSpPr>
            <p:cNvPr id="25" name="그룹 68"/>
            <p:cNvGrpSpPr>
              <a:grpSpLocks/>
            </p:cNvGrpSpPr>
            <p:nvPr/>
          </p:nvGrpSpPr>
          <p:grpSpPr bwMode="auto">
            <a:xfrm>
              <a:off x="3476484" y="3933540"/>
              <a:ext cx="2147489" cy="2340260"/>
              <a:chOff x="912293" y="2060848"/>
              <a:chExt cx="2363563" cy="2340260"/>
            </a:xfrm>
          </p:grpSpPr>
          <p:sp>
            <p:nvSpPr>
              <p:cNvPr id="33" name="AutoShape 60"/>
              <p:cNvSpPr>
                <a:spLocks noChangeArrowheads="1"/>
              </p:cNvSpPr>
              <p:nvPr/>
            </p:nvSpPr>
            <p:spPr bwMode="auto">
              <a:xfrm>
                <a:off x="974442" y="2060848"/>
                <a:ext cx="2301414" cy="2340260"/>
              </a:xfrm>
              <a:prstGeom prst="roundRect">
                <a:avLst>
                  <a:gd name="adj" fmla="val 2332"/>
                </a:avLst>
              </a:prstGeom>
              <a:gradFill flip="none" rotWithShape="1">
                <a:gsLst>
                  <a:gs pos="0">
                    <a:srgbClr val="4F81BD">
                      <a:lumMod val="75000"/>
                    </a:srgbClr>
                  </a:gs>
                  <a:gs pos="51000">
                    <a:srgbClr val="1F497D">
                      <a:lumMod val="60000"/>
                      <a:lumOff val="40000"/>
                    </a:srgbClr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3500000" scaled="1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>
                <a:bevelT w="31750" h="31750" prst="coolSlant"/>
              </a:sp3d>
            </p:spPr>
            <p:txBody>
              <a:bodyPr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grpSp>
            <p:nvGrpSpPr>
              <p:cNvPr id="35" name="그룹 121"/>
              <p:cNvGrpSpPr>
                <a:grpSpLocks/>
              </p:cNvGrpSpPr>
              <p:nvPr/>
            </p:nvGrpSpPr>
            <p:grpSpPr bwMode="auto">
              <a:xfrm rot="8428946">
                <a:off x="912293" y="2092302"/>
                <a:ext cx="401258" cy="261762"/>
                <a:chOff x="-903916" y="2503239"/>
                <a:chExt cx="466972" cy="279744"/>
              </a:xfrm>
            </p:grpSpPr>
            <p:sp>
              <p:nvSpPr>
                <p:cNvPr id="36" name="반짝 327"/>
                <p:cNvSpPr/>
                <p:nvPr/>
              </p:nvSpPr>
              <p:spPr>
                <a:xfrm rot="16418035">
                  <a:off x="-810302" y="2409625"/>
                  <a:ext cx="279744" cy="466972"/>
                </a:xfrm>
                <a:prstGeom prst="moon">
                  <a:avLst>
                    <a:gd name="adj" fmla="val 35500"/>
                  </a:avLst>
                </a:prstGeom>
                <a:gradFill>
                  <a:gsLst>
                    <a:gs pos="23000">
                      <a:sysClr val="window" lastClr="FFFFFF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37" name="타원 36"/>
                <p:cNvSpPr/>
                <p:nvPr/>
              </p:nvSpPr>
              <p:spPr bwMode="auto">
                <a:xfrm rot="1226546">
                  <a:off x="-628881" y="2600298"/>
                  <a:ext cx="153770" cy="91377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ysClr val="window" lastClr="FFFFFF"/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</p:grpSp>
        <p:sp>
          <p:nvSpPr>
            <p:cNvPr id="31" name="AutoShape 60"/>
            <p:cNvSpPr>
              <a:spLocks noChangeArrowheads="1"/>
            </p:cNvSpPr>
            <p:nvPr/>
          </p:nvSpPr>
          <p:spPr bwMode="auto">
            <a:xfrm>
              <a:off x="3577990" y="4602186"/>
              <a:ext cx="2000920" cy="1565237"/>
            </a:xfrm>
            <a:prstGeom prst="roundRect">
              <a:avLst>
                <a:gd name="adj" fmla="val 2489"/>
              </a:avLst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>
              <a:bevelT w="31750" h="31750" prst="coolSlant"/>
            </a:sp3d>
          </p:spPr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grpSp>
        <p:nvGrpSpPr>
          <p:cNvPr id="38" name="그룹 83"/>
          <p:cNvGrpSpPr>
            <a:grpSpLocks/>
          </p:cNvGrpSpPr>
          <p:nvPr/>
        </p:nvGrpSpPr>
        <p:grpSpPr bwMode="auto">
          <a:xfrm>
            <a:off x="5240545" y="2959689"/>
            <a:ext cx="3451225" cy="1560763"/>
            <a:chOff x="3476484" y="3933540"/>
            <a:chExt cx="2147489" cy="2340260"/>
          </a:xfrm>
        </p:grpSpPr>
        <p:grpSp>
          <p:nvGrpSpPr>
            <p:cNvPr id="39" name="그룹 68"/>
            <p:cNvGrpSpPr>
              <a:grpSpLocks/>
            </p:cNvGrpSpPr>
            <p:nvPr/>
          </p:nvGrpSpPr>
          <p:grpSpPr bwMode="auto">
            <a:xfrm>
              <a:off x="3476484" y="3933540"/>
              <a:ext cx="2147489" cy="2340260"/>
              <a:chOff x="912293" y="2060848"/>
              <a:chExt cx="2363563" cy="2340260"/>
            </a:xfrm>
          </p:grpSpPr>
          <p:sp>
            <p:nvSpPr>
              <p:cNvPr id="42" name="AutoShape 60"/>
              <p:cNvSpPr>
                <a:spLocks noChangeArrowheads="1"/>
              </p:cNvSpPr>
              <p:nvPr/>
            </p:nvSpPr>
            <p:spPr bwMode="auto">
              <a:xfrm>
                <a:off x="974442" y="2060848"/>
                <a:ext cx="2301414" cy="2340260"/>
              </a:xfrm>
              <a:prstGeom prst="roundRect">
                <a:avLst>
                  <a:gd name="adj" fmla="val 2332"/>
                </a:avLst>
              </a:prstGeom>
              <a:gradFill flip="none" rotWithShape="1">
                <a:gsLst>
                  <a:gs pos="0">
                    <a:srgbClr val="4F81BD">
                      <a:lumMod val="75000"/>
                    </a:srgbClr>
                  </a:gs>
                  <a:gs pos="51000">
                    <a:srgbClr val="1F497D">
                      <a:lumMod val="60000"/>
                      <a:lumOff val="40000"/>
                    </a:srgbClr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3500000" scaled="1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>
                <a:bevelT w="31750" h="31750" prst="coolSlant"/>
              </a:sp3d>
            </p:spPr>
            <p:txBody>
              <a:bodyPr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grpSp>
            <p:nvGrpSpPr>
              <p:cNvPr id="43" name="그룹 121"/>
              <p:cNvGrpSpPr>
                <a:grpSpLocks/>
              </p:cNvGrpSpPr>
              <p:nvPr/>
            </p:nvGrpSpPr>
            <p:grpSpPr bwMode="auto">
              <a:xfrm rot="8428946">
                <a:off x="912293" y="2092302"/>
                <a:ext cx="401258" cy="261762"/>
                <a:chOff x="-903916" y="2503239"/>
                <a:chExt cx="466972" cy="279744"/>
              </a:xfrm>
            </p:grpSpPr>
            <p:sp>
              <p:nvSpPr>
                <p:cNvPr id="44" name="반짝 327"/>
                <p:cNvSpPr/>
                <p:nvPr/>
              </p:nvSpPr>
              <p:spPr>
                <a:xfrm rot="16418035">
                  <a:off x="-810302" y="2409625"/>
                  <a:ext cx="279744" cy="466972"/>
                </a:xfrm>
                <a:prstGeom prst="moon">
                  <a:avLst>
                    <a:gd name="adj" fmla="val 35500"/>
                  </a:avLst>
                </a:prstGeom>
                <a:gradFill>
                  <a:gsLst>
                    <a:gs pos="23000">
                      <a:sysClr val="window" lastClr="FFFFFF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45" name="타원 44"/>
                <p:cNvSpPr/>
                <p:nvPr/>
              </p:nvSpPr>
              <p:spPr bwMode="auto">
                <a:xfrm rot="1226546">
                  <a:off x="-628881" y="2600298"/>
                  <a:ext cx="153770" cy="91377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ysClr val="window" lastClr="FFFFFF"/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</p:grpSp>
        <p:sp>
          <p:nvSpPr>
            <p:cNvPr id="40" name="AutoShape 60"/>
            <p:cNvSpPr>
              <a:spLocks noChangeArrowheads="1"/>
            </p:cNvSpPr>
            <p:nvPr/>
          </p:nvSpPr>
          <p:spPr bwMode="auto">
            <a:xfrm>
              <a:off x="3577990" y="4602186"/>
              <a:ext cx="2000920" cy="1565237"/>
            </a:xfrm>
            <a:prstGeom prst="roundRect">
              <a:avLst>
                <a:gd name="adj" fmla="val 2489"/>
              </a:avLst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>
              <a:bevelT w="31750" h="31750" prst="coolSlant"/>
            </a:sp3d>
          </p:spPr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660535" y="3023256"/>
            <a:ext cx="33537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운정테크노밸리 </a:t>
            </a:r>
            <a:r>
              <a:rPr kumimoji="1" lang="en-US" altLang="ko-KR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(A=473</a:t>
            </a:r>
            <a:r>
              <a:rPr kumimoji="1" lang="ko-KR" altLang="en-US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천㎡</a:t>
            </a:r>
            <a:r>
              <a:rPr kumimoji="1" lang="en-US" altLang="ko-KR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1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47" name="Text Box 14"/>
          <p:cNvSpPr txBox="1">
            <a:spLocks noChangeArrowheads="1"/>
          </p:cNvSpPr>
          <p:nvPr/>
        </p:nvSpPr>
        <p:spPr bwMode="gray">
          <a:xfrm>
            <a:off x="1597830" y="3360863"/>
            <a:ext cx="3344220" cy="10618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22. 10.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우선협상대상자 선정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lang="ko-KR" altLang="en-US" sz="1400" kern="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上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협약체결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&amp;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특수목적법인설립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lang="ko-KR" altLang="en-US" sz="1400" kern="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下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산단계획승인 신청 </a:t>
            </a:r>
            <a:endParaRPr kumimoji="1" lang="en-US" altLang="ko-K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593319" y="3004206"/>
            <a:ext cx="28797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캠프스탠턴 </a:t>
            </a:r>
            <a:r>
              <a:rPr kumimoji="1" lang="en-US" altLang="ko-KR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(A=870</a:t>
            </a:r>
            <a:r>
              <a:rPr kumimoji="1" lang="ko-KR" altLang="en-US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천</a:t>
            </a:r>
            <a:r>
              <a:rPr kumimoji="1" lang="ko-KR" altLang="en-US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㎡</a:t>
            </a:r>
            <a:r>
              <a:rPr kumimoji="1" lang="en-US" altLang="ko-KR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1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gray">
          <a:xfrm>
            <a:off x="5449105" y="3489678"/>
            <a:ext cx="3024188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lang="ko-KR" altLang="en-US" sz="1400" b="1" dirty="0"/>
              <a:t>上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 산단 </a:t>
            </a:r>
            <a:r>
              <a:rPr kumimoji="1" lang="ko-KR" alt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지정계획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반영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下  산단계획승인 신청 </a:t>
            </a:r>
            <a:endParaRPr kumimoji="1" lang="en-US" altLang="ko-K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50" name="Rectangle 23"/>
          <p:cNvSpPr>
            <a:spLocks noChangeArrowheads="1"/>
          </p:cNvSpPr>
          <p:nvPr/>
        </p:nvSpPr>
        <p:spPr bwMode="auto">
          <a:xfrm>
            <a:off x="1462769" y="4663414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지역별 맞춤형 산업단지 조성 </a:t>
            </a:r>
          </a:p>
        </p:txBody>
      </p:sp>
      <p:graphicFrame>
        <p:nvGraphicFramePr>
          <p:cNvPr id="51" name="표 50"/>
          <p:cNvGraphicFramePr>
            <a:graphicFrameLocks noGrp="1"/>
          </p:cNvGraphicFramePr>
          <p:nvPr>
            <p:extLst/>
          </p:nvPr>
        </p:nvGraphicFramePr>
        <p:xfrm>
          <a:off x="1485536" y="5241220"/>
          <a:ext cx="1790320" cy="1158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03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58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법원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(A=305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변경승인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上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보상</a:t>
                      </a:r>
                      <a:r>
                        <a:rPr lang="en-US" altLang="ko-KR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&amp;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착공</a:t>
                      </a:r>
                      <a:endParaRPr lang="en-US" altLang="ko-KR" sz="1200" b="1" kern="1200" spc="-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(25. 12.) 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ko-KR" altLang="en-US" sz="1200" b="1" kern="1200" spc="-1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3" name="표 52"/>
          <p:cNvGraphicFramePr>
            <a:graphicFrameLocks noGrp="1"/>
          </p:cNvGraphicFramePr>
          <p:nvPr>
            <p:extLst/>
          </p:nvPr>
        </p:nvGraphicFramePr>
        <p:xfrm>
          <a:off x="3462342" y="5237874"/>
          <a:ext cx="1635328" cy="1161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53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418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파평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(A=596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9771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en-US" altLang="ko-KR" sz="1200" b="1" kern="1200" spc="-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4" name="표 53"/>
          <p:cNvGraphicFramePr>
            <a:graphicFrameLocks noGrp="1"/>
          </p:cNvGraphicFramePr>
          <p:nvPr>
            <p:extLst/>
          </p:nvPr>
        </p:nvGraphicFramePr>
        <p:xfrm>
          <a:off x="5284156" y="5247532"/>
          <a:ext cx="1592100" cy="1152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21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373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센트럴밸리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(A=491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4618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en-US" altLang="ko-KR" sz="1200" b="1" kern="1200" spc="-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5" name="표 54"/>
          <p:cNvGraphicFramePr>
            <a:graphicFrameLocks noGrp="1"/>
          </p:cNvGraphicFramePr>
          <p:nvPr>
            <p:extLst/>
          </p:nvPr>
        </p:nvGraphicFramePr>
        <p:xfrm>
          <a:off x="7062742" y="5247533"/>
          <a:ext cx="1629028" cy="1152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0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373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파주스튜디오시티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(A=119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4618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899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파주메디컬클러스터 조성사업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공영개발과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1619673" y="2376264"/>
          <a:ext cx="6984775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="" xmlns:a16="http://schemas.microsoft.com/office/drawing/2014/main" val="645981830"/>
                    </a:ext>
                  </a:extLst>
                </a:gridCol>
                <a:gridCol w="3816423">
                  <a:extLst>
                    <a:ext uri="{9D8B030D-6E8A-4147-A177-3AD203B41FA5}">
                      <a16:colId xmlns="" xmlns:a16="http://schemas.microsoft.com/office/drawing/2014/main" val="1535494981"/>
                    </a:ext>
                  </a:extLst>
                </a:gridCol>
                <a:gridCol w="1872208">
                  <a:extLst>
                    <a:ext uri="{9D8B030D-6E8A-4147-A177-3AD203B41FA5}">
                      <a16:colId xmlns="" xmlns:a16="http://schemas.microsoft.com/office/drawing/2014/main" val="2371465298"/>
                    </a:ext>
                  </a:extLst>
                </a:gridCol>
              </a:tblGrid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사업방식</a:t>
                      </a:r>
                      <a:endParaRPr lang="ko-KR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도시개발사업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48025925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면      적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dirty="0" smtClean="0"/>
                        <a:t>  45</a:t>
                      </a:r>
                      <a:r>
                        <a:rPr lang="ko-KR" altLang="en-US" sz="1600" b="1" dirty="0" smtClean="0"/>
                        <a:t>만㎡</a:t>
                      </a:r>
                      <a:r>
                        <a:rPr lang="en-US" altLang="ko-KR" sz="1600" b="1" dirty="0" smtClean="0"/>
                        <a:t>(13.6</a:t>
                      </a:r>
                      <a:r>
                        <a:rPr lang="ko-KR" altLang="en-US" sz="1600" b="1" dirty="0" smtClean="0"/>
                        <a:t>만평</a:t>
                      </a:r>
                      <a:r>
                        <a:rPr lang="en-US" altLang="ko-KR" sz="1600" b="1" dirty="0" smtClean="0"/>
                        <a:t>) </a:t>
                      </a:r>
                      <a:endParaRPr lang="ko-KR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543997636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사업기간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dirty="0" smtClean="0"/>
                        <a:t>  2021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en-US" altLang="ko-KR" sz="1600" b="1" baseline="0" smtClean="0"/>
                        <a:t>~ 2025</a:t>
                      </a:r>
                      <a:endParaRPr lang="ko-KR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53123773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사업주체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 파주메디컬클러스터㈜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372455935"/>
                  </a:ext>
                </a:extLst>
              </a:tr>
              <a:tr h="11401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주요시설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종합의료시설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아주대학교병원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국립암센터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혁신의료연구단지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바이오융복합단지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96181287"/>
                  </a:ext>
                </a:extLst>
              </a:tr>
              <a:tr h="10019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추진계획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841581406"/>
                  </a:ext>
                </a:extLst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3131840" y="5554964"/>
          <a:ext cx="1512168" cy="7610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0385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23.</a:t>
                      </a:r>
                      <a:r>
                        <a:rPr lang="en-US" altLang="ko-KR" sz="1200" b="0" kern="0" baseline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200" b="0" kern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</a:t>
                      </a:r>
                      <a:r>
                        <a:rPr lang="ko-KR" altLang="en-US" sz="1200" b="0" kern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106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사업시행승인</a:t>
                      </a:r>
                      <a:r>
                        <a:rPr lang="en-US" altLang="ko-KR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altLang="ko-KR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실시계획인가 고시</a:t>
                      </a:r>
                      <a:r>
                        <a:rPr lang="en-US" altLang="ko-KR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3" name="이등변 삼각형 32"/>
          <p:cNvSpPr/>
          <p:nvPr/>
        </p:nvSpPr>
        <p:spPr>
          <a:xfrm rot="5400000">
            <a:off x="4711184" y="5891766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4919201" y="5554962"/>
          <a:ext cx="1512168" cy="734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949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24. </a:t>
                      </a:r>
                      <a:r>
                        <a:rPr lang="ko-KR" altLang="en-US" sz="1200" b="0" kern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9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부지조성공사 착공</a:t>
                      </a:r>
                      <a:endParaRPr lang="en-US" altLang="ko-KR" sz="1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6" name="이등변 삼각형 35"/>
          <p:cNvSpPr/>
          <p:nvPr/>
        </p:nvSpPr>
        <p:spPr>
          <a:xfrm rot="5400000">
            <a:off x="6495370" y="5897514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/>
          </p:nvPr>
        </p:nvGraphicFramePr>
        <p:xfrm>
          <a:off x="6703386" y="5554963"/>
          <a:ext cx="1613029" cy="734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302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9495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en-US" altLang="ko-KR" sz="1200" b="0" kern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25.</a:t>
                      </a:r>
                      <a:r>
                        <a:rPr lang="en-US" altLang="ko-KR" sz="1200" b="0" kern="0" baseline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200" b="0" kern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9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도시개발사업 준공</a:t>
                      </a:r>
                      <a:endParaRPr lang="en-US" altLang="ko-KR" sz="1200" b="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1445102" y="1327338"/>
            <a:ext cx="7416824" cy="74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보건의료 인프라 확충 및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차산업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중심의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新성장산업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육성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[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대학병원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혁신의료연구단지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의료바이오기업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]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1025" name="_x134258968" descr="EMB000048e803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1" t="7231" r="24539" b="4692"/>
          <a:stretch>
            <a:fillRect/>
          </a:stretch>
        </p:blipFill>
        <p:spPr bwMode="auto">
          <a:xfrm>
            <a:off x="5952980" y="2325100"/>
            <a:ext cx="2651468" cy="30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61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99550" y="1263168"/>
            <a:ext cx="7416824" cy="773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실제 토지 현황과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지적공부의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사항을 일치시켜 지적불부합을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해소하고 시민의 재산권 보호와 효율적인 토지 관리 추진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지적재조사사업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03497" y="2317761"/>
            <a:ext cx="7131936" cy="261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>
            <a:noAutofit/>
          </a:bodyPr>
          <a:lstStyle/>
          <a:p>
            <a:pPr marL="285750" lvl="0" indent="-2857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   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</a:rPr>
              <a:t>2022. 11. ~ 2024. 10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.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266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국비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100%)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사업대상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총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 지구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(1,263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필지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1,193,456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맑은 고딕" panose="020B0503020000020004" pitchFamily="50" charset="-127"/>
                <a:cs typeface="+mn-cs"/>
              </a:rPr>
              <a:t>㎡</a:t>
            </a:r>
            <a:r>
              <a:rPr kumimoji="1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30000"/>
              </a:lnSpc>
              <a:defRPr/>
            </a:pPr>
            <a:endParaRPr kumimoji="1" lang="en-US" altLang="ko-KR" sz="1600" b="1" kern="0" dirty="0">
              <a:solidFill>
                <a:srgbClr val="000000"/>
              </a:solidFill>
              <a:latin typeface="굴림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주요내용</a:t>
            </a:r>
            <a:endParaRPr kumimoji="0" lang="en-US" altLang="ko-KR" sz="16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지적불부합지 정리를 통한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경계 분쟁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해소 및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디지털 지적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구축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건물 저촉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해소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진입도로 확보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토지정형화를 통한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토지 가치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상승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1780224" y="3613708"/>
          <a:ext cx="5888119" cy="1555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575">
                  <a:extLst>
                    <a:ext uri="{9D8B030D-6E8A-4147-A177-3AD203B41FA5}">
                      <a16:colId xmlns="" xmlns:a16="http://schemas.microsoft.com/office/drawing/2014/main" val="3172468298"/>
                    </a:ext>
                  </a:extLst>
                </a:gridCol>
                <a:gridCol w="2550436">
                  <a:extLst>
                    <a:ext uri="{9D8B030D-6E8A-4147-A177-3AD203B41FA5}">
                      <a16:colId xmlns="" xmlns:a16="http://schemas.microsoft.com/office/drawing/2014/main" val="180712173"/>
                    </a:ext>
                  </a:extLst>
                </a:gridCol>
                <a:gridCol w="1049964">
                  <a:extLst>
                    <a:ext uri="{9D8B030D-6E8A-4147-A177-3AD203B41FA5}">
                      <a16:colId xmlns="" xmlns:a16="http://schemas.microsoft.com/office/drawing/2014/main" val="1176957577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3566506000"/>
                    </a:ext>
                  </a:extLst>
                </a:gridCol>
              </a:tblGrid>
              <a:tr h="311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지구명칭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토지소재지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필지 수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면적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㎡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74082135"/>
                  </a:ext>
                </a:extLst>
              </a:tr>
              <a:tr h="311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삼방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법원읍 삼방리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500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번지 일원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124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654,090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937552398"/>
                  </a:ext>
                </a:extLst>
              </a:tr>
              <a:tr h="311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눌노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파평면 눌노리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47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번지 일원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260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117,592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194056096"/>
                  </a:ext>
                </a:extLst>
              </a:tr>
              <a:tr h="311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상지석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상지석동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177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번지 일원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315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115,432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769262338"/>
                  </a:ext>
                </a:extLst>
              </a:tr>
              <a:tr h="3111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마정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문산읍 마정리 </a:t>
                      </a:r>
                      <a:r>
                        <a:rPr lang="en-US" altLang="ko-KR" sz="1200" smtClean="0">
                          <a:solidFill>
                            <a:schemeClr val="tx1"/>
                          </a:solidFill>
                        </a:rPr>
                        <a:t>540</a:t>
                      </a:r>
                      <a:r>
                        <a:rPr lang="ko-KR" altLang="en-US" sz="1200" smtClean="0">
                          <a:solidFill>
                            <a:schemeClr val="tx1"/>
                          </a:solidFill>
                        </a:rPr>
                        <a:t>번지 일원</a:t>
                      </a:r>
                      <a:endParaRPr lang="ko-KR" altLang="en-US" sz="120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564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306,342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304262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834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331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35952"/>
            <a:ext cx="7272808" cy="50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건물번호판 정비를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도로명주소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사용편의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및 도시미관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향상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82850"/>
            <a:ext cx="793750" cy="436598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8"/>
            <a:ext cx="792163" cy="86940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9706" y="663079"/>
            <a:ext cx="7526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   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건물번호판  정비 사업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5597" y="1399023"/>
            <a:ext cx="796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7655" y="232413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541884" y="2445008"/>
            <a:ext cx="7602116" cy="404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2022. 12. ~ 2023. 12.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   상</a:t>
            </a: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1,700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자연훼손 및 망실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연풍새뜰마을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 포함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   - (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</a:rPr>
              <a:t>시민홍보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)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언론보도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읍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면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·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동 각종 회의 적극 홍보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    - 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신청접수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)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방문 접수 등 다양한 방법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매체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을 통한 신청 유도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(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연차별정비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년간 정비대상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7,700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건 건물번호판 정비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무료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정비효과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kumimoji="0" lang="ko-KR" altLang="en-US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932" y="4797152"/>
            <a:ext cx="6726072" cy="15600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27144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19571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03648" y="1340768"/>
            <a:ext cx="7416824" cy="797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개별공시지가의 정확한 토지특성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조사를 통해 적정한 가격 형성과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과세 형평성 도모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개별공시지가 결정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공시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부동산과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20342" y="2326691"/>
            <a:ext cx="713193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>
            <a:noAutofit/>
          </a:bodyPr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     간</a:t>
            </a:r>
            <a:r>
              <a:rPr kumimoji="0" lang="en-US" altLang="ko-KR" sz="16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2023. 1. ~ 12.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 업 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210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백만원 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조사대상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311,498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필지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endParaRPr lang="en-US" altLang="ko-KR" sz="1600" b="1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추진일정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- 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상반기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’23.1.1.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기준 조사 결정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공시일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4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28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일</a:t>
            </a: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- (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하반기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‘23.7.1.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기준 조사 결정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공시일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10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31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일</a:t>
            </a: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추진계획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정확한 토지특성 조사 및 지가산정</a:t>
            </a: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-</a:t>
            </a:r>
            <a:r>
              <a:rPr lang="ko-KR" altLang="en-US" sz="16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토지소유자 의견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지역 동향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지가균형 분석</a:t>
            </a: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기대효과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정확한 개별공시지가 결정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공시로 과세 기초자료 공신력 제고</a:t>
            </a: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endParaRPr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30000"/>
              </a:lnSpc>
              <a:defRPr/>
            </a:pP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kern="0" dirty="0">
              <a:solidFill>
                <a:srgbClr val="000000"/>
              </a:solidFill>
              <a:latin typeface="굴림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85925" y="3257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35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23315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35952"/>
            <a:ext cx="7272808" cy="50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토지개발로 발생되는 개발이익을 환수하여 투기 행위를 방지하고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효율적인 토지이용 촉진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38163" y="2282850"/>
            <a:ext cx="793750" cy="436598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8"/>
            <a:ext cx="792163" cy="86940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9706" y="663079"/>
            <a:ext cx="752663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   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개발이익 환수를 위한 개발부담금 부과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징수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5597" y="1399023"/>
            <a:ext cx="796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7655" y="232413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부동산과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541884" y="2114220"/>
            <a:ext cx="7602116" cy="4041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 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2023. 1. ~ 12.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 업 비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350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부과대상</a:t>
            </a: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택지개발사업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산업단지개발사업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지목변경 수반사업 등</a:t>
            </a: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도시지역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990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㎡ 이상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그외지역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1,650</a:t>
            </a:r>
            <a:r>
              <a:rPr lang="ko-KR" altLang="en-US" sz="1600" dirty="0">
                <a:solidFill>
                  <a:prstClr val="black"/>
                </a:solidFill>
                <a:latin typeface="맑은 고딕" pitchFamily="50" charset="-127"/>
              </a:rPr>
              <a:t>㎡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이상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추진계획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개발부담금 부과대상 사업 상시 모니터링으로 부과 누락 방지</a:t>
            </a: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전문기관 검증을 통한 정확한 개발비용과 토지 감정평가로 투명성 확보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신고 안내문 전수 발송하여 미신고 과태료 발생 사전 방지</a:t>
            </a:r>
          </a:p>
          <a:p>
            <a:pPr>
              <a:lnSpc>
                <a:spcPct val="130000"/>
              </a:lnSpc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406525" y="34845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980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t>        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99550" y="1263168"/>
            <a:ext cx="7416824" cy="773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영구보존문서인 지적기록물의 전산화 추진으로 온라인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민원발급을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실시하여 신속</a:t>
            </a:r>
            <a:r>
              <a:rPr kumimoji="1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·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정확한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민원서비스 제공 및 업무 효율성 향상 도모 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3. 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영구지적기록물 전산화 사업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부동산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386812" y="2276872"/>
            <a:ext cx="7131936" cy="261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>
            <a:noAutofit/>
          </a:bodyPr>
          <a:lstStyle/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   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2023. 3. ~ 12.</a:t>
            </a: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199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백만원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사업량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지적기록물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49,220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매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구지적도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6,720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매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측량결과도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2,500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매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토지이동결의서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40,000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매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사업공정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기대효과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-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온라인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민원발급을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통한 고품질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민원서비스 제공으로 시민 만족도 향상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1698913" y="4077072"/>
          <a:ext cx="6384362" cy="1511808"/>
        </p:xfrm>
        <a:graphic>
          <a:graphicData uri="http://schemas.openxmlformats.org/drawingml/2006/table">
            <a:tbl>
              <a:tblPr/>
              <a:tblGrid>
                <a:gridCol w="1277856">
                  <a:extLst>
                    <a:ext uri="{9D8B030D-6E8A-4147-A177-3AD203B41FA5}">
                      <a16:colId xmlns:a16="http://schemas.microsoft.com/office/drawing/2014/main" xmlns="" val="586700727"/>
                    </a:ext>
                  </a:extLst>
                </a:gridCol>
                <a:gridCol w="486972">
                  <a:extLst>
                    <a:ext uri="{9D8B030D-6E8A-4147-A177-3AD203B41FA5}">
                      <a16:colId xmlns:a16="http://schemas.microsoft.com/office/drawing/2014/main" xmlns="" val="2653265875"/>
                    </a:ext>
                  </a:extLst>
                </a:gridCol>
                <a:gridCol w="1188738">
                  <a:extLst>
                    <a:ext uri="{9D8B030D-6E8A-4147-A177-3AD203B41FA5}">
                      <a16:colId xmlns:a16="http://schemas.microsoft.com/office/drawing/2014/main" xmlns="" val="4128300149"/>
                    </a:ext>
                  </a:extLst>
                </a:gridCol>
                <a:gridCol w="477089">
                  <a:extLst>
                    <a:ext uri="{9D8B030D-6E8A-4147-A177-3AD203B41FA5}">
                      <a16:colId xmlns:a16="http://schemas.microsoft.com/office/drawing/2014/main" xmlns="" val="1767440188"/>
                    </a:ext>
                  </a:extLst>
                </a:gridCol>
                <a:gridCol w="1317754">
                  <a:extLst>
                    <a:ext uri="{9D8B030D-6E8A-4147-A177-3AD203B41FA5}">
                      <a16:colId xmlns:a16="http://schemas.microsoft.com/office/drawing/2014/main" xmlns="" val="2887086825"/>
                    </a:ext>
                  </a:extLst>
                </a:gridCol>
                <a:gridCol w="477089">
                  <a:extLst>
                    <a:ext uri="{9D8B030D-6E8A-4147-A177-3AD203B41FA5}">
                      <a16:colId xmlns:a16="http://schemas.microsoft.com/office/drawing/2014/main" xmlns="" val="3511918577"/>
                    </a:ext>
                  </a:extLst>
                </a:gridCol>
                <a:gridCol w="1158864">
                  <a:extLst>
                    <a:ext uri="{9D8B030D-6E8A-4147-A177-3AD203B41FA5}">
                      <a16:colId xmlns:a16="http://schemas.microsoft.com/office/drawing/2014/main" xmlns="" val="3060310649"/>
                    </a:ext>
                  </a:extLst>
                </a:gridCol>
              </a:tblGrid>
              <a:tr h="393611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문서정리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및 넘버링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문서반출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문서스캔</a:t>
                      </a:r>
                      <a:endParaRPr lang="en-US" altLang="ko-KR" sz="1100" b="1" kern="0" spc="-70" dirty="0" smtClean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이미지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보정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11789366"/>
                  </a:ext>
                </a:extLst>
              </a:tr>
              <a:tr h="38504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3168765"/>
                  </a:ext>
                </a:extLst>
              </a:tr>
              <a:tr h="46910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기관검수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문서반입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품질검사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및 </a:t>
                      </a: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납품준비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색인입력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5F5F5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864120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685925" y="3257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오른쪽 화살표 6"/>
          <p:cNvSpPr/>
          <p:nvPr/>
        </p:nvSpPr>
        <p:spPr>
          <a:xfrm>
            <a:off x="3103900" y="4262085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오른쪽 화살표 30"/>
          <p:cNvSpPr/>
          <p:nvPr/>
        </p:nvSpPr>
        <p:spPr>
          <a:xfrm>
            <a:off x="4747078" y="4278128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2" name="오른쪽 화살표 31"/>
          <p:cNvSpPr/>
          <p:nvPr/>
        </p:nvSpPr>
        <p:spPr>
          <a:xfrm>
            <a:off x="6516216" y="4249893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아래쪽 화살표 7"/>
          <p:cNvSpPr/>
          <p:nvPr/>
        </p:nvSpPr>
        <p:spPr>
          <a:xfrm>
            <a:off x="7380312" y="4698595"/>
            <a:ext cx="216024" cy="285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오른쪽 화살표 32"/>
          <p:cNvSpPr/>
          <p:nvPr/>
        </p:nvSpPr>
        <p:spPr>
          <a:xfrm rot="10800000">
            <a:off x="6516216" y="5230228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오른쪽 화살표 33"/>
          <p:cNvSpPr/>
          <p:nvPr/>
        </p:nvSpPr>
        <p:spPr>
          <a:xfrm rot="10800000">
            <a:off x="4744573" y="5230102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5" name="오른쪽 화살표 34"/>
          <p:cNvSpPr/>
          <p:nvPr/>
        </p:nvSpPr>
        <p:spPr>
          <a:xfrm rot="10800000">
            <a:off x="3097721" y="5230228"/>
            <a:ext cx="288032" cy="1988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42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12194</TotalTime>
  <Words>4838</Words>
  <Application>Microsoft Office PowerPoint</Application>
  <PresentationFormat>화면 슬라이드 쇼(4:3)</PresentationFormat>
  <Paragraphs>932</Paragraphs>
  <Slides>26</Slides>
  <Notes>26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41" baseType="lpstr">
      <vt:lpstr>HY견고딕</vt:lpstr>
      <vt:lpstr>HY헤드라인M</vt:lpstr>
      <vt:lpstr>경기천년바탕 Bold</vt:lpstr>
      <vt:lpstr>경기천년바탕 Regular</vt:lpstr>
      <vt:lpstr>경기천년제목 Medium</vt:lpstr>
      <vt:lpstr>굴림</vt:lpstr>
      <vt:lpstr>돋움</vt:lpstr>
      <vt:lpstr>맑은 고딕</vt:lpstr>
      <vt:lpstr>바탕</vt:lpstr>
      <vt:lpstr>바탕체</vt:lpstr>
      <vt:lpstr>한양신명조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1203</cp:revision>
  <cp:lastPrinted>2022-07-05T07:59:46Z</cp:lastPrinted>
  <dcterms:created xsi:type="dcterms:W3CDTF">2011-10-11T08:37:54Z</dcterms:created>
  <dcterms:modified xsi:type="dcterms:W3CDTF">2023-01-14T04:32:59Z</dcterms:modified>
</cp:coreProperties>
</file>