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6027" r:id="rId1"/>
  </p:sldMasterIdLst>
  <p:notesMasterIdLst>
    <p:notesMasterId r:id="rId14"/>
  </p:notesMasterIdLst>
  <p:handoutMasterIdLst>
    <p:handoutMasterId r:id="rId15"/>
  </p:handoutMasterIdLst>
  <p:sldIdLst>
    <p:sldId id="274" r:id="rId2"/>
    <p:sldId id="482" r:id="rId3"/>
    <p:sldId id="507" r:id="rId4"/>
    <p:sldId id="516" r:id="rId5"/>
    <p:sldId id="517" r:id="rId6"/>
    <p:sldId id="513" r:id="rId7"/>
    <p:sldId id="514" r:id="rId8"/>
    <p:sldId id="515" r:id="rId9"/>
    <p:sldId id="510" r:id="rId10"/>
    <p:sldId id="511" r:id="rId11"/>
    <p:sldId id="512" r:id="rId12"/>
    <p:sldId id="435" r:id="rId13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>
          <p15:clr>
            <a:srgbClr val="A4A3A4"/>
          </p15:clr>
        </p15:guide>
        <p15:guide id="2" orient="horz" pos="709">
          <p15:clr>
            <a:srgbClr val="A4A3A4"/>
          </p15:clr>
        </p15:guide>
        <p15:guide id="3" orient="horz" pos="1117">
          <p15:clr>
            <a:srgbClr val="A4A3A4"/>
          </p15:clr>
        </p15:guide>
        <p15:guide id="4" orient="horz" pos="4110">
          <p15:clr>
            <a:srgbClr val="A4A3A4"/>
          </p15:clr>
        </p15:guide>
        <p15:guide id="5" orient="horz" pos="799">
          <p15:clr>
            <a:srgbClr val="A4A3A4"/>
          </p15:clr>
        </p15:guide>
        <p15:guide id="6" orient="horz" pos="1207">
          <p15:clr>
            <a:srgbClr val="A4A3A4"/>
          </p15:clr>
        </p15:guide>
        <p15:guide id="7" orient="horz" pos="845">
          <p15:clr>
            <a:srgbClr val="A4A3A4"/>
          </p15:clr>
        </p15:guide>
        <p15:guide id="8" pos="340">
          <p15:clr>
            <a:srgbClr val="A4A3A4"/>
          </p15:clr>
        </p15:guide>
        <p15:guide id="9" pos="5193">
          <p15:clr>
            <a:srgbClr val="A4A3A4"/>
          </p15:clr>
        </p15:guide>
        <p15:guide id="10" pos="839">
          <p15:clr>
            <a:srgbClr val="A4A3A4"/>
          </p15:clr>
        </p15:guide>
        <p15:guide id="11" pos="1066">
          <p15:clr>
            <a:srgbClr val="A4A3A4"/>
          </p15:clr>
        </p15:guide>
        <p15:guide id="12" pos="2880">
          <p15:clr>
            <a:srgbClr val="A4A3A4"/>
          </p15:clr>
        </p15:guide>
        <p15:guide id="13" pos="5420">
          <p15:clr>
            <a:srgbClr val="A4A3A4"/>
          </p15:clr>
        </p15:guide>
        <p15:guide id="14" pos="4694">
          <p15:clr>
            <a:srgbClr val="A4A3A4"/>
          </p15:clr>
        </p15:guide>
        <p15:guide id="15" pos="65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9999FF"/>
    <a:srgbClr val="FDB200"/>
    <a:srgbClr val="12458B"/>
    <a:srgbClr val="00A5B8"/>
    <a:srgbClr val="0066FF"/>
    <a:srgbClr val="9933FF"/>
    <a:srgbClr val="6600FF"/>
    <a:srgbClr val="0000FF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986" autoAdjust="0"/>
    <p:restoredTop sz="75691" autoAdjust="0"/>
  </p:normalViewPr>
  <p:slideViewPr>
    <p:cSldViewPr>
      <p:cViewPr varScale="1">
        <p:scale>
          <a:sx n="88" d="100"/>
          <a:sy n="88" d="100"/>
        </p:scale>
        <p:origin x="2658" y="84"/>
      </p:cViewPr>
      <p:guideLst>
        <p:guide orient="horz" pos="2432"/>
        <p:guide orient="horz" pos="709"/>
        <p:guide orient="horz" pos="1117"/>
        <p:guide orient="horz" pos="4110"/>
        <p:guide orient="horz" pos="799"/>
        <p:guide orient="horz" pos="1207"/>
        <p:guide orient="horz" pos="845"/>
        <p:guide pos="340"/>
        <p:guide pos="5193"/>
        <p:guide pos="839"/>
        <p:guide pos="1066"/>
        <p:guide pos="2880"/>
        <p:guide pos="5420"/>
        <p:guide pos="4694"/>
        <p:guide pos="65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3990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2948675" cy="496888"/>
          </a:xfrm>
          <a:prstGeom prst="rect">
            <a:avLst/>
          </a:prstGeom>
        </p:spPr>
        <p:txBody>
          <a:bodyPr vert="horz" lIns="90478" tIns="45241" rIns="90478" bIns="4524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938" y="3"/>
            <a:ext cx="2948674" cy="496888"/>
          </a:xfrm>
          <a:prstGeom prst="rect">
            <a:avLst/>
          </a:prstGeom>
        </p:spPr>
        <p:txBody>
          <a:bodyPr vert="horz" lIns="90478" tIns="45241" rIns="90478" bIns="4524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319426D-9418-4E7D-883A-821CBB2D3D26}" type="datetimeFigureOut">
              <a:rPr lang="ko-KR" altLang="en-US"/>
              <a:pPr>
                <a:defRPr/>
              </a:pPr>
              <a:t>2023-01-05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40865"/>
            <a:ext cx="2948675" cy="496887"/>
          </a:xfrm>
          <a:prstGeom prst="rect">
            <a:avLst/>
          </a:prstGeom>
        </p:spPr>
        <p:txBody>
          <a:bodyPr vert="horz" lIns="90478" tIns="45241" rIns="90478" bIns="4524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938" y="9440865"/>
            <a:ext cx="2948674" cy="496887"/>
          </a:xfrm>
          <a:prstGeom prst="rect">
            <a:avLst/>
          </a:prstGeom>
        </p:spPr>
        <p:txBody>
          <a:bodyPr vert="horz" lIns="90478" tIns="45241" rIns="90478" bIns="4524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A13536C-BBE8-469A-88C3-FAFB2142657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1205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2950263" cy="496888"/>
          </a:xfrm>
          <a:prstGeom prst="rect">
            <a:avLst/>
          </a:prstGeom>
        </p:spPr>
        <p:txBody>
          <a:bodyPr vert="horz" lIns="91413" tIns="45705" rIns="91413" bIns="45705" rtlCol="0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352" y="3"/>
            <a:ext cx="2950263" cy="496888"/>
          </a:xfrm>
          <a:prstGeom prst="rect">
            <a:avLst/>
          </a:prstGeom>
        </p:spPr>
        <p:txBody>
          <a:bodyPr vert="horz" lIns="91413" tIns="45705" rIns="91413" bIns="45705" rtlCol="0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9A2ECFCB-1AA4-4BAF-8F0F-53F0E8A2E65F}" type="datetimeFigureOut">
              <a:rPr lang="ko-KR" altLang="en-US"/>
              <a:pPr>
                <a:defRPr/>
              </a:pPr>
              <a:t>2023-01-05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2338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3" tIns="45705" rIns="91413" bIns="45705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202" y="4721227"/>
            <a:ext cx="5444806" cy="4471987"/>
          </a:xfrm>
          <a:prstGeom prst="rect">
            <a:avLst/>
          </a:prstGeom>
        </p:spPr>
        <p:txBody>
          <a:bodyPr vert="horz" lIns="91413" tIns="45705" rIns="91413" bIns="45705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9440865"/>
            <a:ext cx="2950263" cy="496887"/>
          </a:xfrm>
          <a:prstGeom prst="rect">
            <a:avLst/>
          </a:prstGeom>
        </p:spPr>
        <p:txBody>
          <a:bodyPr vert="horz" lIns="91413" tIns="45705" rIns="91413" bIns="45705" rtlCol="0" anchor="b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352" y="9440865"/>
            <a:ext cx="2950263" cy="496887"/>
          </a:xfrm>
          <a:prstGeom prst="rect">
            <a:avLst/>
          </a:prstGeom>
        </p:spPr>
        <p:txBody>
          <a:bodyPr vert="horz" lIns="91413" tIns="45705" rIns="91413" bIns="45705" rtlCol="0" anchor="b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D5DECCFA-514C-4E30-826A-48A21F3329D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766829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r>
              <a:rPr lang="ko-KR" altLang="en-US" b="1" dirty="0"/>
              <a:t>건축주택국장 </a:t>
            </a:r>
            <a:r>
              <a:rPr lang="ko-KR" altLang="en-US" b="1" dirty="0" err="1"/>
              <a:t>이종칠입니다</a:t>
            </a:r>
            <a:r>
              <a:rPr lang="en-US" altLang="ko-KR" b="1" dirty="0"/>
              <a:t>. </a:t>
            </a:r>
            <a:endParaRPr lang="en-US" altLang="ko-KR" b="1" dirty="0" smtClean="0"/>
          </a:p>
          <a:p>
            <a:pPr fontAlgn="base" latinLnBrk="0"/>
            <a:endParaRPr lang="ko-KR" altLang="en-US" dirty="0"/>
          </a:p>
          <a:p>
            <a:pPr fontAlgn="base" latinLnBrk="0"/>
            <a:r>
              <a:rPr lang="en-US" altLang="ko-KR" dirty="0"/>
              <a:t>2023</a:t>
            </a:r>
            <a:r>
              <a:rPr lang="ko-KR" altLang="en-US" dirty="0"/>
              <a:t>년도 </a:t>
            </a:r>
            <a:r>
              <a:rPr lang="ko-KR" altLang="en-US" dirty="0" err="1"/>
              <a:t>건축주택국</a:t>
            </a:r>
            <a:r>
              <a:rPr lang="ko-KR" altLang="en-US" dirty="0"/>
              <a:t> 소관 </a:t>
            </a:r>
            <a:r>
              <a:rPr lang="ko-KR" altLang="en-US" dirty="0" smtClean="0"/>
              <a:t>시정업무를 </a:t>
            </a:r>
            <a:r>
              <a:rPr lang="ko-KR" altLang="en-US" dirty="0" err="1" smtClean="0"/>
              <a:t>보고드리겠습니다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5788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</a:t>
            </a:r>
            <a:r>
              <a:rPr lang="ko-KR" altLang="en-US" b="1" dirty="0" smtClean="0"/>
              <a:t>건축주택국은 </a:t>
            </a:r>
            <a:endParaRPr lang="en-US" altLang="ko-KR" b="1" dirty="0" smtClean="0"/>
          </a:p>
          <a:p>
            <a:pPr fontAlgn="base" latinLnBrk="0"/>
            <a:endParaRPr lang="en-US" altLang="ko-KR" b="1" dirty="0"/>
          </a:p>
          <a:p>
            <a:pPr fontAlgn="base" latinLnBrk="0"/>
            <a:r>
              <a:rPr lang="ko-KR" altLang="en-US" dirty="0" smtClean="0"/>
              <a:t>   시민이 </a:t>
            </a:r>
            <a:r>
              <a:rPr lang="ko-KR" altLang="en-US" dirty="0"/>
              <a:t>안전하고 시민이 편안한 건축행정을 </a:t>
            </a:r>
            <a:r>
              <a:rPr lang="ko-KR" altLang="en-US" dirty="0" smtClean="0"/>
              <a:t>구현하고</a:t>
            </a:r>
            <a:endParaRPr lang="en-US" altLang="ko-KR" dirty="0" smtClean="0"/>
          </a:p>
          <a:p>
            <a:pPr fontAlgn="base" latinLnBrk="0"/>
            <a:r>
              <a:rPr lang="en-US" altLang="ko-KR" dirty="0" smtClean="0"/>
              <a:t> </a:t>
            </a:r>
            <a:endParaRPr lang="en-US" altLang="ko-KR" dirty="0"/>
          </a:p>
          <a:p>
            <a:pPr fontAlgn="base" latinLnBrk="0"/>
            <a:r>
              <a:rPr lang="ko-KR" altLang="en-US" dirty="0" smtClean="0"/>
              <a:t>   시민과 </a:t>
            </a:r>
            <a:r>
              <a:rPr lang="ko-KR" altLang="en-US" dirty="0"/>
              <a:t>함께하는 선진 광고문화 </a:t>
            </a:r>
            <a:r>
              <a:rPr lang="ko-KR" altLang="en-US" dirty="0" smtClean="0"/>
              <a:t>정착과 </a:t>
            </a:r>
            <a:r>
              <a:rPr lang="ko-KR" altLang="en-US" dirty="0" err="1" smtClean="0"/>
              <a:t>고품격</a:t>
            </a:r>
            <a:r>
              <a:rPr lang="ko-KR" altLang="en-US" dirty="0" smtClean="0"/>
              <a:t> </a:t>
            </a:r>
            <a:r>
              <a:rPr lang="ko-KR" altLang="en-US" dirty="0"/>
              <a:t>도시경관을 조성하고자 노력하고 있습니다</a:t>
            </a:r>
            <a:r>
              <a:rPr lang="en-US" altLang="ko-KR" dirty="0" smtClean="0"/>
              <a:t>.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ko-KR" altLang="en-US" dirty="0" smtClean="0"/>
              <a:t>   또한</a:t>
            </a:r>
            <a:r>
              <a:rPr lang="en-US" altLang="ko-KR" dirty="0"/>
              <a:t>, </a:t>
            </a:r>
            <a:r>
              <a:rPr lang="ko-KR" altLang="en-US" dirty="0"/>
              <a:t>안전하고 쾌적한 주거환경을 조성하고 주거안정을 위한 복지서비스 확충</a:t>
            </a:r>
            <a:r>
              <a:rPr lang="en-US" altLang="ko-KR" dirty="0" smtClean="0"/>
              <a:t>,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ko-KR" altLang="en-US" dirty="0" smtClean="0"/>
              <a:t>   복합민원 </a:t>
            </a:r>
            <a:r>
              <a:rPr lang="ko-KR" altLang="en-US" dirty="0"/>
              <a:t>한 부서 일괄처리로 신속한 인허가 행정을 구축하기 위한 목표로 정책을 추진하고 있습니다</a:t>
            </a:r>
            <a:r>
              <a:rPr lang="en-US" altLang="ko-KR" dirty="0"/>
              <a:t>.</a:t>
            </a:r>
          </a:p>
          <a:p>
            <a:pPr fontAlgn="base" latinLnBrk="0"/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8566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5589" latinLnBrk="0">
              <a:defRPr/>
            </a:pP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먼저 건축디자인과 소관 업무보고입니다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pPr fontAlgn="base" latinLnBrk="0"/>
            <a:endParaRPr lang="en-US" altLang="ko-KR" dirty="0" smtClean="0"/>
          </a:p>
          <a:p>
            <a:pPr fontAlgn="base" latinLnBrk="0"/>
            <a:r>
              <a:rPr lang="ko-KR" altLang="en-US" dirty="0" smtClean="0"/>
              <a:t> 시민이 안전하고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시민이 편안한 </a:t>
            </a:r>
            <a:r>
              <a:rPr lang="ko-KR" altLang="en-US" dirty="0" err="1" smtClean="0"/>
              <a:t>건축행정을</a:t>
            </a:r>
            <a:r>
              <a:rPr lang="ko-KR" altLang="en-US" dirty="0" smtClean="0"/>
              <a:t> 추진하기 위해 생애이력시스템을 통하여 안전관리를 강화하겠습니다</a:t>
            </a:r>
            <a:r>
              <a:rPr lang="en-US" altLang="ko-KR" dirty="0" smtClean="0"/>
              <a:t>.</a:t>
            </a:r>
          </a:p>
          <a:p>
            <a:pPr fontAlgn="base" latinLnBrk="0"/>
            <a:endParaRPr lang="en-US" altLang="ko-KR" dirty="0" smtClean="0"/>
          </a:p>
          <a:p>
            <a:pPr fontAlgn="base" latinLnBrk="0"/>
            <a:r>
              <a:rPr lang="en-US" altLang="ko-KR" dirty="0" smtClean="0"/>
              <a:t> </a:t>
            </a:r>
            <a:r>
              <a:rPr lang="ko-KR" altLang="en-US" dirty="0" smtClean="0"/>
              <a:t>건축물 생애이력시스템을 통해 다중이용건축물 및 집합건축물 등 시설에 대해 검사 시기 사전 알림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점검 결과 입력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과태료 부과 등 정기점검 관리를 통하여 건축물 정기점검의 내실화를 추진하겠습니다</a:t>
            </a:r>
            <a:r>
              <a:rPr lang="en-US" altLang="ko-KR" dirty="0" smtClean="0"/>
              <a:t>.</a:t>
            </a:r>
          </a:p>
          <a:p>
            <a:pPr fontAlgn="base" latinLnBrk="0"/>
            <a:endParaRPr lang="en-US" altLang="ko-KR" dirty="0" smtClean="0"/>
          </a:p>
          <a:p>
            <a:pPr fontAlgn="base" latinLnBrk="0"/>
            <a:r>
              <a:rPr lang="en-US" altLang="ko-KR" dirty="0" smtClean="0"/>
              <a:t> </a:t>
            </a:r>
            <a:r>
              <a:rPr lang="ko-KR" altLang="en-US" dirty="0" smtClean="0"/>
              <a:t>또한</a:t>
            </a:r>
            <a:r>
              <a:rPr lang="en-US" altLang="ko-KR" dirty="0" smtClean="0"/>
              <a:t>, </a:t>
            </a:r>
            <a:r>
              <a:rPr lang="ko-KR" altLang="en-US" dirty="0" smtClean="0"/>
              <a:t>버스정류장</a:t>
            </a:r>
            <a:r>
              <a:rPr lang="en-US" altLang="ko-KR" dirty="0" smtClean="0"/>
              <a:t>, </a:t>
            </a:r>
            <a:r>
              <a:rPr lang="ko-KR" altLang="en-US" dirty="0" smtClean="0"/>
              <a:t>횡단보도 등이 해체 현장 인근에 있는 경우 해체 신고를 해체 허가로 상향하고 </a:t>
            </a:r>
            <a:r>
              <a:rPr lang="ko-KR" altLang="en-US" dirty="0" err="1" smtClean="0"/>
              <a:t>해체허가에</a:t>
            </a:r>
            <a:r>
              <a:rPr lang="ko-KR" altLang="en-US" dirty="0" smtClean="0"/>
              <a:t> 대해서는 건축위원회 심의를 통하도록 하는 등 해체 허가 대상을 확대하고 절차를 강화하여 시민 안전을 강화하겠습니다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65216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5589" latinLnBrk="0">
              <a:defRPr/>
            </a:pP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다음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, 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시민과 함께하는 쾌적한 생활 환경 조성을 위해</a:t>
            </a:r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defTabSz="915589" latinLnBrk="0">
              <a:defRPr/>
            </a:pPr>
            <a:endParaRPr lang="en-US" altLang="ko-KR" dirty="0" smtClean="0"/>
          </a:p>
          <a:p>
            <a:pPr fontAlgn="base" latinLnBrk="0"/>
            <a:r>
              <a:rPr lang="ko-KR" altLang="en-US" dirty="0" smtClean="0"/>
              <a:t>   </a:t>
            </a:r>
            <a:r>
              <a:rPr lang="en-US" altLang="ko-KR" dirty="0" smtClean="0"/>
              <a:t>30</a:t>
            </a:r>
            <a:r>
              <a:rPr lang="ko-KR" altLang="en-US" dirty="0" smtClean="0"/>
              <a:t>개 내외의 </a:t>
            </a:r>
            <a:r>
              <a:rPr lang="ko-KR" altLang="en-US" dirty="0" err="1" smtClean="0"/>
              <a:t>미관저해</a:t>
            </a:r>
            <a:r>
              <a:rPr lang="ko-KR" altLang="en-US" dirty="0" smtClean="0"/>
              <a:t> </a:t>
            </a:r>
            <a:r>
              <a:rPr lang="en-US" altLang="ko-KR" dirty="0" smtClean="0"/>
              <a:t>· </a:t>
            </a:r>
            <a:r>
              <a:rPr lang="ko-KR" altLang="en-US" dirty="0" smtClean="0"/>
              <a:t>노후 간판을 </a:t>
            </a:r>
            <a:r>
              <a:rPr lang="en-US" altLang="ko-KR" dirty="0" smtClean="0"/>
              <a:t>LED </a:t>
            </a:r>
            <a:r>
              <a:rPr lang="ko-KR" altLang="en-US" dirty="0" err="1" smtClean="0"/>
              <a:t>입체형</a:t>
            </a:r>
            <a:r>
              <a:rPr lang="ko-KR" altLang="en-US" dirty="0" smtClean="0"/>
              <a:t> 간판으로 교체하는 간판개선사업을 추진하여</a:t>
            </a:r>
            <a:endParaRPr lang="en-US" altLang="ko-KR" dirty="0" smtClean="0"/>
          </a:p>
          <a:p>
            <a:pPr fontAlgn="base" latinLnBrk="0"/>
            <a:endParaRPr lang="en-US" altLang="ko-KR" dirty="0" smtClean="0"/>
          </a:p>
          <a:p>
            <a:pPr fontAlgn="base" latinLnBrk="0"/>
            <a:r>
              <a:rPr lang="en-US" altLang="ko-KR" dirty="0" smtClean="0"/>
              <a:t>   </a:t>
            </a:r>
            <a:r>
              <a:rPr lang="ko-KR" altLang="en-US" dirty="0" smtClean="0"/>
              <a:t>옥외광고물의 질적 수준 향상 및 바람직한 옥외 광고문화를 정립하는데 앞장서겠습니다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72389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 </a:t>
            </a:r>
            <a:r>
              <a:rPr lang="ko-KR" altLang="en-US" b="1" dirty="0" smtClean="0"/>
              <a:t>또한</a:t>
            </a:r>
            <a:r>
              <a:rPr lang="en-US" altLang="ko-KR" b="1" dirty="0"/>
              <a:t>, </a:t>
            </a:r>
            <a:r>
              <a:rPr lang="ko-KR" altLang="en-US" b="1" dirty="0"/>
              <a:t>선진화된 옥외광고물 안전관리 체계 구축을 </a:t>
            </a:r>
            <a:r>
              <a:rPr lang="ko-KR" altLang="en-US" b="1" dirty="0" smtClean="0"/>
              <a:t>위해</a:t>
            </a:r>
            <a:endParaRPr lang="en-US" altLang="ko-KR" b="1" dirty="0" smtClean="0"/>
          </a:p>
          <a:p>
            <a:pPr fontAlgn="base" latinLnBrk="0"/>
            <a:endParaRPr lang="en-US" altLang="ko-KR" dirty="0" smtClean="0"/>
          </a:p>
          <a:p>
            <a:pPr fontAlgn="base" latinLnBrk="0"/>
            <a:r>
              <a:rPr lang="en-US" altLang="ko-KR" dirty="0" smtClean="0"/>
              <a:t>    </a:t>
            </a:r>
            <a:r>
              <a:rPr lang="ko-KR" altLang="en-US" dirty="0" smtClean="0"/>
              <a:t>전국 </a:t>
            </a:r>
            <a:r>
              <a:rPr lang="ko-KR" altLang="en-US" dirty="0"/>
              <a:t>최초 </a:t>
            </a:r>
            <a:r>
              <a:rPr lang="en-US" altLang="ko-KR" dirty="0"/>
              <a:t>‘</a:t>
            </a:r>
            <a:r>
              <a:rPr lang="ko-KR" altLang="en-US" dirty="0"/>
              <a:t>혁신기술 </a:t>
            </a:r>
            <a:r>
              <a:rPr lang="ko-KR" altLang="en-US" dirty="0" err="1"/>
              <a:t>드론을</a:t>
            </a:r>
            <a:r>
              <a:rPr lang="ko-KR" altLang="en-US" dirty="0"/>
              <a:t> 활용한 옥외광고물 안전점검</a:t>
            </a:r>
            <a:r>
              <a:rPr lang="en-US" altLang="ko-KR" dirty="0" smtClean="0"/>
              <a:t>’,  ‘</a:t>
            </a:r>
            <a:r>
              <a:rPr lang="ko-KR" altLang="en-US" dirty="0"/>
              <a:t>찾아가는 </a:t>
            </a:r>
            <a:r>
              <a:rPr lang="ko-KR" altLang="en-US" dirty="0" err="1"/>
              <a:t>튼튼간판</a:t>
            </a:r>
            <a:r>
              <a:rPr lang="ko-KR" altLang="en-US" dirty="0"/>
              <a:t> 안전점검 서비스</a:t>
            </a:r>
            <a:r>
              <a:rPr lang="en-US" altLang="ko-KR" dirty="0"/>
              <a:t>’ </a:t>
            </a:r>
            <a:r>
              <a:rPr lang="ko-KR" altLang="en-US" dirty="0"/>
              <a:t>실시로</a:t>
            </a:r>
            <a:endParaRPr lang="en-US" altLang="ko-KR" dirty="0"/>
          </a:p>
          <a:p>
            <a:pPr fontAlgn="base" latinLnBrk="0"/>
            <a:r>
              <a:rPr lang="en-US" altLang="ko-KR" dirty="0"/>
              <a:t>  </a:t>
            </a:r>
          </a:p>
          <a:p>
            <a:pPr fontAlgn="base" latinLnBrk="0"/>
            <a:r>
              <a:rPr lang="en-US" altLang="ko-KR" dirty="0"/>
              <a:t>    </a:t>
            </a:r>
            <a:r>
              <a:rPr lang="ko-KR" altLang="en-US" dirty="0"/>
              <a:t>광고물로 인한 안전사고를 사전 </a:t>
            </a:r>
            <a:r>
              <a:rPr lang="ko-KR" altLang="en-US" dirty="0" smtClean="0"/>
              <a:t>방지하여 예방 </a:t>
            </a:r>
            <a:r>
              <a:rPr lang="ko-KR" altLang="en-US" dirty="0"/>
              <a:t>중심의 안전 사회로 도약하고자 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74126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5589">
              <a:defRPr/>
            </a:pPr>
            <a:r>
              <a:rPr lang="ko-KR" altLang="en-US" sz="1200" b="1" dirty="0" smtClean="0">
                <a:latin typeface="바탕" pitchFamily="18" charset="-127"/>
                <a:ea typeface="바탕" pitchFamily="18" charset="-127"/>
              </a:rPr>
              <a:t>□ </a:t>
            </a:r>
            <a:r>
              <a:rPr lang="ko-KR" altLang="en-US" sz="1200" b="1" dirty="0" smtClean="0"/>
              <a:t>다음으로 주택</a:t>
            </a:r>
            <a:r>
              <a:rPr lang="ko-KR" altLang="en-US" sz="1200" b="1" dirty="0" smtClean="0">
                <a:latin typeface="바탕" pitchFamily="18" charset="-127"/>
                <a:ea typeface="바탕" pitchFamily="18" charset="-127"/>
              </a:rPr>
              <a:t>과 소관 업무보고입니다</a:t>
            </a:r>
            <a:r>
              <a:rPr lang="en-US" altLang="ko-KR" sz="1200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pPr defTabSz="915589">
              <a:defRPr/>
            </a:pPr>
            <a:endParaRPr lang="en-US" altLang="ko-KR" sz="1200" b="1" dirty="0" smtClean="0">
              <a:latin typeface="바탕" pitchFamily="18" charset="-127"/>
              <a:ea typeface="바탕" pitchFamily="18" charset="-127"/>
            </a:endParaRPr>
          </a:p>
          <a:p>
            <a:r>
              <a:rPr lang="ko-KR" altLang="en-US" sz="1200" dirty="0" smtClean="0"/>
              <a:t>  다세대 및 연립주택 등 소규모 공동주택을 포함하여 건축계획 시 안전하고 편안한 입주자 중심의 설계기준을 운영하고</a:t>
            </a:r>
            <a:r>
              <a:rPr lang="en-US" altLang="ko-KR" sz="1200" dirty="0" smtClean="0"/>
              <a:t>,</a:t>
            </a:r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  </a:t>
            </a:r>
            <a:r>
              <a:rPr lang="ko-KR" altLang="en-US" sz="1200" dirty="0" smtClean="0"/>
              <a:t>하자를 사전에 예방하여 견실한 공동주택 건설로 입주민의 주거만족도를 향상시키겠습니다</a:t>
            </a:r>
            <a:r>
              <a:rPr lang="en-US" altLang="ko-KR" sz="1200" dirty="0" smtClean="0"/>
              <a:t>.</a:t>
            </a:r>
            <a:endParaRPr lang="ko-KR" altLang="en-US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  </a:t>
            </a:r>
            <a:r>
              <a:rPr lang="ko-KR" altLang="en-US" sz="1200" dirty="0" smtClean="0"/>
              <a:t>아울러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노후된</a:t>
            </a:r>
            <a:r>
              <a:rPr lang="ko-KR" altLang="en-US" sz="1200" dirty="0" smtClean="0"/>
              <a:t> 공동주택의 보수 지원으로 안전한 주거환경 조성하고 취약계층을 위한 주거환경을 개선하여 입주민 </a:t>
            </a:r>
            <a:r>
              <a:rPr lang="ko-KR" altLang="en-US" sz="1200" dirty="0" err="1" smtClean="0"/>
              <a:t>공감행정을</a:t>
            </a:r>
            <a:r>
              <a:rPr lang="ko-KR" altLang="en-US" sz="1200" dirty="0" smtClean="0"/>
              <a:t> 지속 실시하겠습니다</a:t>
            </a:r>
            <a:r>
              <a:rPr lang="en-US" altLang="ko-KR" sz="1200" dirty="0" smtClean="0"/>
              <a:t>.</a:t>
            </a:r>
            <a:endParaRPr lang="ko-KR" altLang="en-US" sz="12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6687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b="1" dirty="0"/>
              <a:t>□ 다음</a:t>
            </a:r>
            <a:r>
              <a:rPr lang="en-US" altLang="ko-KR" b="1" dirty="0"/>
              <a:t>, </a:t>
            </a:r>
            <a:r>
              <a:rPr lang="ko-KR" altLang="en-US" b="1" dirty="0"/>
              <a:t>‘파주시 내 재개발</a:t>
            </a:r>
            <a:r>
              <a:rPr lang="en-US" altLang="ko-KR" b="1" dirty="0"/>
              <a:t>, </a:t>
            </a:r>
            <a:r>
              <a:rPr lang="ko-KR" altLang="en-US" b="1" dirty="0"/>
              <a:t>재건축 정비사업 </a:t>
            </a:r>
            <a:r>
              <a:rPr lang="ko-KR" altLang="en-US" b="1" dirty="0" err="1"/>
              <a:t>추진현황’입니다</a:t>
            </a:r>
            <a:r>
              <a:rPr lang="en-US" altLang="ko-KR" b="1" dirty="0"/>
              <a:t>.</a:t>
            </a:r>
          </a:p>
          <a:p>
            <a:pPr fontAlgn="base" latinLnBrk="1"/>
            <a:endParaRPr lang="ko-KR" altLang="en-US" dirty="0"/>
          </a:p>
          <a:p>
            <a:pPr fontAlgn="base" latinLnBrk="0"/>
            <a:r>
              <a:rPr lang="ko-KR" altLang="en-US" dirty="0" smtClean="0"/>
              <a:t>   </a:t>
            </a:r>
            <a:r>
              <a:rPr lang="ko-KR" altLang="en-US" dirty="0"/>
              <a:t>현재 파주시 내 진행 중인 재개발 정비사업은 총 </a:t>
            </a:r>
            <a:r>
              <a:rPr lang="en-US" altLang="ko-KR" dirty="0"/>
              <a:t>6</a:t>
            </a:r>
            <a:r>
              <a:rPr lang="ko-KR" altLang="en-US" dirty="0"/>
              <a:t>개소이며</a:t>
            </a:r>
            <a:r>
              <a:rPr lang="en-US" altLang="ko-KR" dirty="0"/>
              <a:t>, </a:t>
            </a:r>
          </a:p>
          <a:p>
            <a:pPr fontAlgn="base" latinLnBrk="0"/>
            <a:endParaRPr lang="ko-KR" altLang="en-US" dirty="0"/>
          </a:p>
          <a:p>
            <a:pPr fontAlgn="base" latinLnBrk="0"/>
            <a:r>
              <a:rPr lang="ko-KR" altLang="en-US" dirty="0" smtClean="0"/>
              <a:t>   그 </a:t>
            </a:r>
            <a:r>
              <a:rPr lang="ko-KR" altLang="en-US" dirty="0"/>
              <a:t>중 ‘공공지원 민간임대 </a:t>
            </a:r>
            <a:r>
              <a:rPr lang="ko-KR" altLang="en-US" dirty="0" err="1"/>
              <a:t>연계형</a:t>
            </a:r>
            <a:r>
              <a:rPr lang="ko-KR" altLang="en-US" dirty="0"/>
              <a:t> 정비사업＇은 </a:t>
            </a:r>
            <a:r>
              <a:rPr lang="en-US" altLang="ko-KR" dirty="0"/>
              <a:t>2</a:t>
            </a:r>
            <a:r>
              <a:rPr lang="ko-KR" altLang="en-US" dirty="0"/>
              <a:t>개소이며</a:t>
            </a:r>
            <a:r>
              <a:rPr lang="en-US" altLang="ko-KR" dirty="0"/>
              <a:t>,</a:t>
            </a:r>
            <a:endParaRPr lang="ko-KR" altLang="en-US" dirty="0"/>
          </a:p>
          <a:p>
            <a:pPr fontAlgn="base" latinLnBrk="0"/>
            <a:r>
              <a:rPr lang="ko-KR" altLang="en-US" dirty="0"/>
              <a:t>   </a:t>
            </a:r>
            <a:r>
              <a:rPr lang="ko-KR" altLang="en-US" dirty="0" smtClean="0"/>
              <a:t>‘</a:t>
            </a:r>
            <a:r>
              <a:rPr lang="ko-KR" altLang="en-US" dirty="0" err="1"/>
              <a:t>금촌</a:t>
            </a:r>
            <a:r>
              <a:rPr lang="en-US" altLang="ko-KR" dirty="0"/>
              <a:t>2</a:t>
            </a:r>
            <a:r>
              <a:rPr lang="ko-KR" altLang="en-US" dirty="0"/>
              <a:t>동제</a:t>
            </a:r>
            <a:r>
              <a:rPr lang="en-US" altLang="ko-KR" dirty="0"/>
              <a:t>2</a:t>
            </a:r>
            <a:r>
              <a:rPr lang="ko-KR" altLang="en-US" dirty="0" err="1"/>
              <a:t>지구’는</a:t>
            </a:r>
            <a:r>
              <a:rPr lang="ko-KR" altLang="en-US" dirty="0"/>
              <a:t> </a:t>
            </a:r>
            <a:r>
              <a:rPr lang="en-US" altLang="ko-KR" dirty="0"/>
              <a:t>2022</a:t>
            </a:r>
            <a:r>
              <a:rPr lang="ko-KR" altLang="en-US" dirty="0"/>
              <a:t>년 </a:t>
            </a:r>
            <a:r>
              <a:rPr lang="en-US" altLang="ko-KR" dirty="0"/>
              <a:t>6</a:t>
            </a:r>
            <a:r>
              <a:rPr lang="ko-KR" altLang="en-US" dirty="0"/>
              <a:t>월 이주</a:t>
            </a:r>
            <a:r>
              <a:rPr lang="en-US" altLang="ko-KR" dirty="0"/>
              <a:t>,</a:t>
            </a:r>
            <a:r>
              <a:rPr lang="ko-KR" altLang="en-US" dirty="0"/>
              <a:t>철거가 완료되어 </a:t>
            </a:r>
            <a:r>
              <a:rPr lang="en-US" altLang="ko-KR" dirty="0"/>
              <a:t>11</a:t>
            </a:r>
            <a:r>
              <a:rPr lang="ko-KR" altLang="en-US" dirty="0"/>
              <a:t>월 본 공사에 착수하였고</a:t>
            </a:r>
            <a:r>
              <a:rPr lang="en-US" altLang="ko-KR" dirty="0"/>
              <a:t>, </a:t>
            </a:r>
            <a:endParaRPr lang="ko-KR" altLang="en-US" dirty="0"/>
          </a:p>
          <a:p>
            <a:pPr fontAlgn="base" latinLnBrk="0"/>
            <a:r>
              <a:rPr lang="ko-KR" altLang="en-US" dirty="0"/>
              <a:t>   </a:t>
            </a:r>
            <a:r>
              <a:rPr lang="ko-KR" altLang="en-US" dirty="0" smtClean="0"/>
              <a:t>‘</a:t>
            </a:r>
            <a:r>
              <a:rPr lang="ko-KR" altLang="en-US" dirty="0" err="1"/>
              <a:t>금촌율목지구</a:t>
            </a:r>
            <a:r>
              <a:rPr lang="ko-KR" altLang="en-US" dirty="0"/>
              <a:t>’는 </a:t>
            </a:r>
            <a:r>
              <a:rPr lang="en-US" altLang="ko-KR" dirty="0"/>
              <a:t>7</a:t>
            </a:r>
            <a:r>
              <a:rPr lang="ko-KR" altLang="en-US" dirty="0"/>
              <a:t>월에 이주</a:t>
            </a:r>
            <a:r>
              <a:rPr lang="en-US" altLang="ko-KR" dirty="0"/>
              <a:t>,</a:t>
            </a:r>
            <a:r>
              <a:rPr lang="ko-KR" altLang="en-US" dirty="0"/>
              <a:t>철거가 완료되었으나 현재 소송 등의 사유로 착공이 다소 지연되고 있습니다</a:t>
            </a:r>
            <a:r>
              <a:rPr lang="en-US" altLang="ko-KR" dirty="0"/>
              <a:t>.</a:t>
            </a:r>
          </a:p>
          <a:p>
            <a:pPr fontAlgn="base" latinLnBrk="0"/>
            <a:endParaRPr lang="ko-KR" altLang="en-US" dirty="0"/>
          </a:p>
          <a:p>
            <a:pPr fontAlgn="base" latinLnBrk="0"/>
            <a:r>
              <a:rPr lang="ko-KR" altLang="en-US" dirty="0" smtClean="0"/>
              <a:t>   </a:t>
            </a:r>
            <a:r>
              <a:rPr lang="ko-KR" altLang="en-US" dirty="0"/>
              <a:t>그 외 </a:t>
            </a:r>
            <a:r>
              <a:rPr lang="en-US" altLang="ko-KR" dirty="0"/>
              <a:t>'</a:t>
            </a:r>
            <a:r>
              <a:rPr lang="ko-KR" altLang="en-US" dirty="0"/>
              <a:t>금촌새말지구</a:t>
            </a:r>
            <a:r>
              <a:rPr lang="en-US" altLang="ko-KR" dirty="0"/>
              <a:t>'</a:t>
            </a:r>
            <a:r>
              <a:rPr lang="ko-KR" altLang="en-US" dirty="0"/>
              <a:t>등 일반 정비사업으로 시행되는 </a:t>
            </a:r>
            <a:r>
              <a:rPr lang="en-US" altLang="ko-KR" dirty="0"/>
              <a:t>4</a:t>
            </a:r>
            <a:r>
              <a:rPr lang="ko-KR" altLang="en-US" dirty="0"/>
              <a:t>개소는 본 공사 착공을 위해 조합 측에서 사업 추진 중에 있습니다</a:t>
            </a:r>
            <a:r>
              <a:rPr lang="en-US" altLang="ko-KR" dirty="0"/>
              <a:t>.</a:t>
            </a:r>
          </a:p>
          <a:p>
            <a:pPr fontAlgn="base" latinLnBrk="0"/>
            <a:endParaRPr lang="ko-KR" altLang="en-US" dirty="0"/>
          </a:p>
          <a:p>
            <a:pPr fontAlgn="base" latinLnBrk="0"/>
            <a:r>
              <a:rPr lang="ko-KR" altLang="en-US" dirty="0" smtClean="0"/>
              <a:t>   </a:t>
            </a:r>
            <a:r>
              <a:rPr lang="ko-KR" altLang="en-US" dirty="0" err="1"/>
              <a:t>협신주택</a:t>
            </a:r>
            <a:r>
              <a:rPr lang="ko-KR" altLang="en-US" dirty="0"/>
              <a:t> 재건축 정비사업은 </a:t>
            </a:r>
            <a:r>
              <a:rPr lang="en-US" altLang="ko-KR" dirty="0"/>
              <a:t>2013</a:t>
            </a:r>
            <a:r>
              <a:rPr lang="ko-KR" altLang="en-US" dirty="0"/>
              <a:t>년 공사대금 미지급으로 인해 공사가 중지된 상황이며</a:t>
            </a:r>
            <a:r>
              <a:rPr lang="en-US" altLang="ko-KR" dirty="0"/>
              <a:t>, </a:t>
            </a:r>
            <a:r>
              <a:rPr lang="ko-KR" altLang="en-US" dirty="0"/>
              <a:t>조합 측에서는 </a:t>
            </a:r>
            <a:r>
              <a:rPr lang="ko-KR" altLang="en-US" dirty="0" err="1"/>
              <a:t>사업재개를</a:t>
            </a:r>
            <a:r>
              <a:rPr lang="ko-KR" altLang="en-US" dirty="0"/>
              <a:t> 위해 조달 등의 방법을 모색 중에 있습니다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67744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b="1" dirty="0"/>
              <a:t>□ 다음</a:t>
            </a:r>
            <a:r>
              <a:rPr lang="en-US" altLang="ko-KR" b="1" dirty="0"/>
              <a:t>, </a:t>
            </a:r>
            <a:r>
              <a:rPr lang="ko-KR" altLang="en-US" b="1" dirty="0"/>
              <a:t>‘</a:t>
            </a:r>
            <a:r>
              <a:rPr lang="en-US" altLang="ko-KR" b="1" dirty="0"/>
              <a:t>2030 </a:t>
            </a:r>
            <a:r>
              <a:rPr lang="ko-KR" altLang="en-US" b="1" dirty="0"/>
              <a:t>파주 도시</a:t>
            </a:r>
            <a:r>
              <a:rPr lang="en-US" altLang="ko-KR" b="1" dirty="0"/>
              <a:t>·</a:t>
            </a:r>
            <a:r>
              <a:rPr lang="ko-KR" altLang="en-US" b="1" dirty="0"/>
              <a:t>주거환경정비 기본계획 </a:t>
            </a:r>
            <a:r>
              <a:rPr lang="ko-KR" altLang="en-US" b="1" dirty="0" err="1"/>
              <a:t>수립’입니다</a:t>
            </a:r>
            <a:r>
              <a:rPr lang="en-US" altLang="ko-KR" b="1" dirty="0"/>
              <a:t>.</a:t>
            </a:r>
            <a:endParaRPr lang="ko-KR" altLang="en-US" b="1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ko-KR" altLang="en-US" dirty="0" smtClean="0"/>
              <a:t>   </a:t>
            </a:r>
            <a:r>
              <a:rPr lang="ko-KR" altLang="en-US" dirty="0"/>
              <a:t>해당 사업은 「도시 및 주거환경정비법」에 따라 인구 </a:t>
            </a:r>
            <a:r>
              <a:rPr lang="en-US" altLang="ko-KR" dirty="0"/>
              <a:t>50</a:t>
            </a:r>
            <a:r>
              <a:rPr lang="ko-KR" altLang="en-US" dirty="0"/>
              <a:t>만 이상 대도시의 경우 </a:t>
            </a:r>
            <a:r>
              <a:rPr lang="en-US" altLang="ko-KR" dirty="0"/>
              <a:t>10</a:t>
            </a:r>
            <a:r>
              <a:rPr lang="ko-KR" altLang="en-US" dirty="0"/>
              <a:t>년마다 수립하여야 하는 </a:t>
            </a:r>
            <a:r>
              <a:rPr lang="ko-KR" altLang="en-US" dirty="0" err="1"/>
              <a:t>의무사업이며</a:t>
            </a:r>
            <a:r>
              <a:rPr lang="en-US" altLang="ko-KR" dirty="0"/>
              <a:t>,</a:t>
            </a:r>
            <a:endParaRPr lang="ko-KR" altLang="en-US" dirty="0"/>
          </a:p>
          <a:p>
            <a:pPr fontAlgn="base" latinLnBrk="0"/>
            <a:r>
              <a:rPr lang="en-US" altLang="ko-KR" dirty="0"/>
              <a:t>    </a:t>
            </a:r>
          </a:p>
          <a:p>
            <a:pPr fontAlgn="base" latinLnBrk="0"/>
            <a:r>
              <a:rPr lang="en-US" altLang="ko-KR" dirty="0"/>
              <a:t>   </a:t>
            </a:r>
            <a:r>
              <a:rPr lang="en-US" altLang="ko-KR" dirty="0" smtClean="0"/>
              <a:t>2013</a:t>
            </a:r>
            <a:r>
              <a:rPr lang="ko-KR" altLang="en-US" dirty="0"/>
              <a:t>년에 수립하였던 </a:t>
            </a:r>
            <a:r>
              <a:rPr lang="en-US" altLang="ko-KR" dirty="0"/>
              <a:t>2020 </a:t>
            </a:r>
            <a:r>
              <a:rPr lang="ko-KR" altLang="en-US" dirty="0"/>
              <a:t>기본계획의 타당성을 검토</a:t>
            </a:r>
            <a:r>
              <a:rPr lang="en-US" altLang="ko-KR" dirty="0"/>
              <a:t>, </a:t>
            </a:r>
            <a:r>
              <a:rPr lang="ko-KR" altLang="en-US" dirty="0"/>
              <a:t>보완하여 파주시 여건에 맞는 정비사업의 방향을 제시하고 목표를 설정하겠습니다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ko-KR" altLang="en-US" dirty="0" smtClean="0"/>
              <a:t>   총 </a:t>
            </a:r>
            <a:r>
              <a:rPr lang="ko-KR" altLang="en-US" dirty="0"/>
              <a:t>사업비 </a:t>
            </a:r>
            <a:r>
              <a:rPr lang="en-US" altLang="ko-KR" dirty="0"/>
              <a:t>7</a:t>
            </a:r>
            <a:r>
              <a:rPr lang="ko-KR" altLang="en-US" dirty="0"/>
              <a:t>억</a:t>
            </a:r>
            <a:r>
              <a:rPr lang="en-US" altLang="ko-KR" dirty="0"/>
              <a:t>5</a:t>
            </a:r>
            <a:r>
              <a:rPr lang="ko-KR" altLang="en-US" dirty="0"/>
              <a:t>천</a:t>
            </a:r>
            <a:r>
              <a:rPr lang="en-US" altLang="ko-KR" dirty="0"/>
              <a:t>1</a:t>
            </a:r>
            <a:r>
              <a:rPr lang="ko-KR" altLang="en-US" dirty="0"/>
              <a:t>백만원 중 </a:t>
            </a:r>
            <a:r>
              <a:rPr lang="en-US" altLang="ko-KR" dirty="0"/>
              <a:t>50</a:t>
            </a:r>
            <a:r>
              <a:rPr lang="ko-KR" altLang="en-US" dirty="0"/>
              <a:t>퍼센트 </a:t>
            </a:r>
            <a:r>
              <a:rPr lang="ko-KR" altLang="en-US" dirty="0" err="1"/>
              <a:t>도비지원을</a:t>
            </a:r>
            <a:r>
              <a:rPr lang="ko-KR" altLang="en-US" dirty="0"/>
              <a:t> 받아 </a:t>
            </a:r>
            <a:r>
              <a:rPr lang="en-US" altLang="ko-KR" dirty="0"/>
              <a:t>2024</a:t>
            </a:r>
            <a:r>
              <a:rPr lang="ko-KR" altLang="en-US" dirty="0"/>
              <a:t>년까지 기본계획을 수립할 예정이며</a:t>
            </a:r>
            <a:r>
              <a:rPr lang="en-US" altLang="ko-KR" dirty="0"/>
              <a:t>, </a:t>
            </a:r>
            <a:r>
              <a:rPr lang="en-US" altLang="ko-KR" dirty="0" smtClean="0"/>
              <a:t>‘</a:t>
            </a:r>
            <a:r>
              <a:rPr lang="en-US" altLang="ko-KR" dirty="0"/>
              <a:t>100</a:t>
            </a:r>
            <a:r>
              <a:rPr lang="ko-KR" altLang="en-US" dirty="0"/>
              <a:t>만 도시 </a:t>
            </a:r>
            <a:r>
              <a:rPr lang="ko-KR" altLang="en-US" dirty="0" err="1"/>
              <a:t>파주’의</a:t>
            </a:r>
            <a:r>
              <a:rPr lang="ko-KR" altLang="en-US" dirty="0"/>
              <a:t> 기틀을 마련하는 정비사업 모델을 제시하겠습니다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31070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5589" latinLnBrk="0">
              <a:defRPr/>
            </a:pP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다음으로 허가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1,2,3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과 소관 주요업무 추진계획입니다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ko-KR" altLang="en-US" dirty="0" smtClean="0"/>
              <a:t>    </a:t>
            </a:r>
            <a:r>
              <a:rPr lang="ko-KR" altLang="en-US" dirty="0"/>
              <a:t>민선</a:t>
            </a:r>
            <a:r>
              <a:rPr lang="en-US" altLang="ko-KR" dirty="0"/>
              <a:t>9</a:t>
            </a:r>
            <a:r>
              <a:rPr lang="ko-KR" altLang="en-US" dirty="0"/>
              <a:t>기의 </a:t>
            </a:r>
            <a:r>
              <a:rPr lang="ko-KR" altLang="en-US" dirty="0" err="1"/>
              <a:t>정책기조인</a:t>
            </a:r>
            <a:r>
              <a:rPr lang="ko-KR" altLang="en-US" dirty="0"/>
              <a:t> </a:t>
            </a:r>
            <a:r>
              <a:rPr lang="en-US" altLang="ko-KR" dirty="0"/>
              <a:t>“</a:t>
            </a:r>
            <a:r>
              <a:rPr lang="ko-KR" altLang="en-US" dirty="0"/>
              <a:t>시민중심</a:t>
            </a:r>
            <a:r>
              <a:rPr lang="en-US" altLang="ko-KR" dirty="0"/>
              <a:t>”</a:t>
            </a:r>
            <a:r>
              <a:rPr lang="ko-KR" altLang="en-US" dirty="0"/>
              <a:t>의 건축행정서비스 제공을 위하여</a:t>
            </a:r>
            <a:r>
              <a:rPr lang="en-US" altLang="ko-KR" dirty="0"/>
              <a:t> </a:t>
            </a:r>
            <a:r>
              <a:rPr lang="ko-KR" altLang="en-US" dirty="0"/>
              <a:t>건축위원회를 정례화 운영하고자 합니다</a:t>
            </a:r>
            <a:r>
              <a:rPr lang="en-US" altLang="ko-KR" dirty="0"/>
              <a:t>.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ko-KR" altLang="en-US" dirty="0"/>
              <a:t>    현재 건축위원회 심의는 </a:t>
            </a:r>
            <a:r>
              <a:rPr lang="ko-KR" altLang="en-US" dirty="0" err="1"/>
              <a:t>심의일정</a:t>
            </a:r>
            <a:r>
              <a:rPr lang="ko-KR" altLang="en-US" dirty="0"/>
              <a:t> 문의 후 일정을 조율하고</a:t>
            </a:r>
            <a:r>
              <a:rPr lang="en-US" altLang="ko-KR" dirty="0"/>
              <a:t>, </a:t>
            </a:r>
            <a:r>
              <a:rPr lang="ko-KR" altLang="en-US" dirty="0" err="1"/>
              <a:t>심의장소</a:t>
            </a:r>
            <a:r>
              <a:rPr lang="ko-KR" altLang="en-US" dirty="0"/>
              <a:t> 섭외 등 기간에 소요되어</a:t>
            </a:r>
            <a:r>
              <a:rPr lang="en-US" altLang="ko-KR" dirty="0"/>
              <a:t>, </a:t>
            </a:r>
            <a:r>
              <a:rPr lang="ko-KR" altLang="en-US" dirty="0"/>
              <a:t>신속한 개최가 어렵습니다</a:t>
            </a:r>
            <a:r>
              <a:rPr lang="en-US" altLang="ko-KR" dirty="0"/>
              <a:t>.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ko-KR" altLang="en-US" dirty="0"/>
              <a:t>    이를 개선하고자</a:t>
            </a:r>
            <a:r>
              <a:rPr lang="en-US" altLang="ko-KR" dirty="0"/>
              <a:t>, </a:t>
            </a:r>
            <a:r>
              <a:rPr lang="ko-KR" altLang="en-US" dirty="0"/>
              <a:t>건축위원회 심의일정을 정례화하고</a:t>
            </a:r>
            <a:r>
              <a:rPr lang="en-US" altLang="ko-KR" dirty="0"/>
              <a:t>, </a:t>
            </a:r>
            <a:r>
              <a:rPr lang="ko-KR" altLang="en-US" dirty="0"/>
              <a:t>홈페이지 공개 등 방법으로 홍보하여</a:t>
            </a:r>
            <a:r>
              <a:rPr lang="en-US" altLang="ko-KR" dirty="0"/>
              <a:t>,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ko-KR" altLang="en-US" dirty="0"/>
              <a:t>    시민중심의 시민이 체감하는 신속하고 투명한 건축행정서비스 제공하고자 합니다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43427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다음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,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 민원수요 중심의 인허가 행정 추진입니다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dirty="0" smtClean="0"/>
              <a:t>    </a:t>
            </a:r>
            <a:r>
              <a:rPr lang="ko-KR" altLang="en-US" dirty="0"/>
              <a:t>인허가 통합부서 </a:t>
            </a:r>
            <a:r>
              <a:rPr lang="ko-KR" altLang="en-US" dirty="0" err="1"/>
              <a:t>허가과</a:t>
            </a:r>
            <a:r>
              <a:rPr lang="ko-KR" altLang="en-US" dirty="0"/>
              <a:t> 운영을 </a:t>
            </a:r>
            <a:r>
              <a:rPr lang="ko-KR" altLang="en-US" dirty="0" smtClean="0"/>
              <a:t>통해 복합민원의 </a:t>
            </a:r>
            <a:r>
              <a:rPr lang="ko-KR" altLang="en-US" dirty="0"/>
              <a:t>신속한 일괄처리</a:t>
            </a:r>
            <a:r>
              <a:rPr lang="en-US" altLang="ko-KR" dirty="0"/>
              <a:t>, </a:t>
            </a:r>
            <a:r>
              <a:rPr lang="ko-KR" altLang="en-US" dirty="0"/>
              <a:t>민원 불편사항 해소 뿐만 아니라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</a:t>
            </a:r>
            <a:r>
              <a:rPr lang="ko-KR" altLang="en-US" dirty="0"/>
              <a:t>원활한 </a:t>
            </a:r>
            <a:r>
              <a:rPr lang="ko-KR" altLang="en-US" dirty="0" err="1"/>
              <a:t>업무교류로</a:t>
            </a:r>
            <a:r>
              <a:rPr lang="ko-KR" altLang="en-US" dirty="0"/>
              <a:t> 합리적인 인허가 행정을 구현하여 시민 만족도 향상을 도모하겠습니다</a:t>
            </a:r>
            <a:r>
              <a:rPr lang="en-US" altLang="ko-KR" dirty="0"/>
              <a:t>.</a:t>
            </a:r>
          </a:p>
          <a:p>
            <a:pPr fontAlgn="base" latinLnBrk="0"/>
            <a:endParaRPr lang="en-US" altLang="ko-KR" dirty="0"/>
          </a:p>
          <a:p>
            <a:pPr defTabSz="915589" latinLnBrk="0">
              <a:defRPr/>
            </a:pPr>
            <a:r>
              <a:rPr lang="ko-KR" altLang="en-US" dirty="0" smtClean="0"/>
              <a:t>    </a:t>
            </a:r>
            <a:r>
              <a:rPr lang="ko-KR" altLang="en-US" dirty="0"/>
              <a:t>또한 민원편의 증진을 위해 종이서류 없는 개발행위허가 운영을 추진하겠습니다</a:t>
            </a:r>
            <a:r>
              <a:rPr lang="en-US" altLang="ko-KR" dirty="0"/>
              <a:t>.</a:t>
            </a:r>
          </a:p>
          <a:p>
            <a:pPr defTabSz="915589" latinLnBrk="0">
              <a:defRPr/>
            </a:pPr>
            <a:endParaRPr lang="en-US" altLang="ko-KR" dirty="0"/>
          </a:p>
          <a:p>
            <a:pPr defTabSz="915589" latinLnBrk="0">
              <a:defRPr/>
            </a:pPr>
            <a:r>
              <a:rPr lang="ko-KR" altLang="en-US" dirty="0" smtClean="0"/>
              <a:t>    </a:t>
            </a:r>
            <a:r>
              <a:rPr lang="ko-KR" altLang="en-US" dirty="0"/>
              <a:t>인허가 담당직원 통합 워크숍을 통해 직원 업무역량을 강화하고</a:t>
            </a:r>
            <a:endParaRPr lang="en-US" altLang="ko-KR" dirty="0"/>
          </a:p>
          <a:p>
            <a:pPr defTabSz="915589" latinLnBrk="0">
              <a:defRPr/>
            </a:pPr>
            <a:r>
              <a:rPr lang="en-US" altLang="ko-KR" dirty="0"/>
              <a:t>    </a:t>
            </a:r>
            <a:r>
              <a:rPr lang="ko-KR" altLang="en-US" dirty="0"/>
              <a:t>대행업체와의 간담회를 개최하여 건의사항 수렴 및 안내사항 전파 등 업무협의를 진행하겠습니다</a:t>
            </a:r>
            <a:r>
              <a:rPr lang="en-US" altLang="ko-KR" dirty="0"/>
              <a:t>.</a:t>
            </a:r>
          </a:p>
          <a:p>
            <a:pPr defTabSz="915589" latinLnBrk="0">
              <a:defRPr/>
            </a:pPr>
            <a:endParaRPr lang="en-US" altLang="ko-KR" dirty="0"/>
          </a:p>
          <a:p>
            <a:pPr defTabSz="915589" latinLnBrk="0">
              <a:defRPr/>
            </a:pPr>
            <a:r>
              <a:rPr lang="ko-KR" altLang="en-US" dirty="0" smtClean="0"/>
              <a:t>    </a:t>
            </a:r>
            <a:r>
              <a:rPr lang="ko-KR" altLang="en-US" dirty="0"/>
              <a:t>해빙기∙우기 등 각 시기별 일제점검과 집중관리 대상지 수시점검</a:t>
            </a:r>
            <a:r>
              <a:rPr lang="en-US" altLang="ko-KR" dirty="0"/>
              <a:t>,</a:t>
            </a:r>
          </a:p>
          <a:p>
            <a:pPr defTabSz="915589" latinLnBrk="0">
              <a:defRPr/>
            </a:pPr>
            <a:r>
              <a:rPr lang="en-US" altLang="ko-KR" dirty="0"/>
              <a:t>    </a:t>
            </a:r>
            <a:r>
              <a:rPr lang="ko-KR" altLang="en-US" dirty="0"/>
              <a:t>토목</a:t>
            </a:r>
            <a:r>
              <a:rPr lang="en-US" altLang="ko-KR" dirty="0"/>
              <a:t>,</a:t>
            </a:r>
            <a:r>
              <a:rPr lang="ko-KR" altLang="en-US" dirty="0"/>
              <a:t>건축</a:t>
            </a:r>
            <a:r>
              <a:rPr lang="en-US" altLang="ko-KR" dirty="0"/>
              <a:t>,</a:t>
            </a:r>
            <a:r>
              <a:rPr lang="ko-KR" altLang="en-US" dirty="0"/>
              <a:t>산림</a:t>
            </a:r>
            <a:r>
              <a:rPr lang="en-US" altLang="ko-KR" dirty="0"/>
              <a:t>,</a:t>
            </a:r>
            <a:r>
              <a:rPr lang="ko-KR" altLang="en-US" dirty="0"/>
              <a:t>농지 합동점검으로 효율적이고 체계적인 </a:t>
            </a:r>
            <a:r>
              <a:rPr lang="ko-KR" altLang="en-US" dirty="0" err="1"/>
              <a:t>허가지</a:t>
            </a:r>
            <a:r>
              <a:rPr lang="ko-KR" altLang="en-US" dirty="0"/>
              <a:t> 안전관리를 추진하겠습니다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11013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다음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, </a:t>
            </a:r>
            <a:r>
              <a:rPr lang="ko-KR" altLang="en-US" b="1" dirty="0" err="1" smtClean="0">
                <a:latin typeface="바탕" pitchFamily="18" charset="-127"/>
                <a:ea typeface="바탕" pitchFamily="18" charset="-127"/>
              </a:rPr>
              <a:t>지속가능한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 산림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, 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농지의 효율적 관리체계를 구축하기 위해</a:t>
            </a:r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en-US" altLang="ko-KR" dirty="0" smtClean="0"/>
              <a:t>  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97194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dirty="0"/>
              <a:t>이상으로 </a:t>
            </a:r>
            <a:r>
              <a:rPr lang="ko-KR" altLang="en-US" dirty="0" err="1"/>
              <a:t>건축주택국</a:t>
            </a:r>
            <a:r>
              <a:rPr lang="ko-KR" altLang="en-US" dirty="0"/>
              <a:t> 소관 시정업무보고를 마치며</a:t>
            </a:r>
            <a:r>
              <a:rPr lang="en-US" altLang="ko-KR" dirty="0" smtClean="0"/>
              <a:t>,</a:t>
            </a:r>
          </a:p>
          <a:p>
            <a:pPr fontAlgn="base" latinLnBrk="1"/>
            <a:endParaRPr lang="ko-KR" altLang="en-US" dirty="0"/>
          </a:p>
          <a:p>
            <a:pPr fontAlgn="base" latinLnBrk="1"/>
            <a:r>
              <a:rPr lang="ko-KR" altLang="en-US" dirty="0"/>
              <a:t>건축주택국은 시민이 안심하고 거주할 수 있는 </a:t>
            </a:r>
            <a:r>
              <a:rPr lang="ko-KR" altLang="en-US" dirty="0" smtClean="0"/>
              <a:t>도시 </a:t>
            </a:r>
            <a:r>
              <a:rPr lang="ko-KR" altLang="en-US" dirty="0"/>
              <a:t>환경을 조성하여 </a:t>
            </a:r>
            <a:endParaRPr lang="en-US" altLang="ko-KR" dirty="0" smtClean="0"/>
          </a:p>
          <a:p>
            <a:pPr fontAlgn="base" latinLnBrk="1"/>
            <a:endParaRPr lang="en-US" altLang="ko-KR" dirty="0"/>
          </a:p>
          <a:p>
            <a:pPr fontAlgn="base" latinLnBrk="1"/>
            <a:r>
              <a:rPr lang="ko-KR" altLang="en-US" dirty="0"/>
              <a:t>시민을 위한</a:t>
            </a:r>
            <a:r>
              <a:rPr lang="en-US" altLang="ko-KR" dirty="0"/>
              <a:t>, </a:t>
            </a:r>
            <a:r>
              <a:rPr lang="ko-KR" altLang="en-US" dirty="0"/>
              <a:t>시민이 </a:t>
            </a:r>
            <a:r>
              <a:rPr lang="ko-KR" altLang="en-US" dirty="0" smtClean="0"/>
              <a:t>행복한 </a:t>
            </a:r>
            <a:r>
              <a:rPr lang="ko-KR" altLang="en-US" dirty="0"/>
              <a:t>보금자리가 될 수 있도록 노력해 나가겠습니다</a:t>
            </a:r>
            <a:r>
              <a:rPr lang="en-US" altLang="ko-KR" dirty="0" smtClean="0"/>
              <a:t>.</a:t>
            </a:r>
          </a:p>
          <a:p>
            <a:pPr fontAlgn="base" latinLnBrk="1"/>
            <a:endParaRPr lang="ko-KR" altLang="en-US" dirty="0"/>
          </a:p>
          <a:p>
            <a:pPr fontAlgn="base" latinLnBrk="1"/>
            <a:r>
              <a:rPr lang="ko-KR" altLang="en-US" dirty="0"/>
              <a:t>감사합니다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6652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A3FEFA-8972-4FF0-963F-47E7AAE52FED}" type="datetimeFigureOut">
              <a:rPr lang="ko-KR" altLang="en-US" smtClean="0"/>
              <a:pPr>
                <a:defRPr/>
              </a:pPr>
              <a:t>2023-01-05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7133E2-7F46-497E-AEFE-3BACD4C03871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4342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A4F47EC-F708-4AB9-8423-BEBA8F0833B5}" type="datetimeFigureOut">
              <a:rPr lang="ko-KR" altLang="en-US" smtClean="0"/>
              <a:pPr>
                <a:defRPr/>
              </a:pPr>
              <a:t>2023-01-05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57A71F-2E27-4C88-8E87-0D3501DBA78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9424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C5EEBB-240F-4AD7-9FAD-042C7B9FC834}" type="datetimeFigureOut">
              <a:rPr lang="ko-KR" altLang="en-US" smtClean="0"/>
              <a:pPr>
                <a:defRPr/>
              </a:pPr>
              <a:t>2023-01-05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9D736A-7025-412C-BA0B-8C331F156779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4476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2AE731-C1B7-4E69-9EF5-98021F406B51}" type="datetimeFigureOut">
              <a:rPr lang="ko-KR" altLang="en-US" smtClean="0"/>
              <a:pPr>
                <a:defRPr/>
              </a:pPr>
              <a:t>2023-01-05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C0581B-87B5-4817-A037-85B69FADF0FD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9170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88ACAF-7DE0-40AB-A83C-0A106C3CB3E7}" type="datetimeFigureOut">
              <a:rPr lang="ko-KR" altLang="en-US" smtClean="0"/>
              <a:pPr>
                <a:defRPr/>
              </a:pPr>
              <a:t>2023-01-05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9E9583-17E2-407B-8090-991FF4BF695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8175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8F27F1-86D2-429B-9105-6134BA85370A}" type="datetimeFigureOut">
              <a:rPr lang="ko-KR" altLang="en-US" smtClean="0"/>
              <a:pPr>
                <a:defRPr/>
              </a:pPr>
              <a:t>2023-01-05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3E6964-8DC9-4549-B49E-E02F82F9AFCB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673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4D3648-BDCB-4D00-951D-DCF83DC21596}" type="datetimeFigureOut">
              <a:rPr lang="ko-KR" altLang="en-US" smtClean="0"/>
              <a:pPr>
                <a:defRPr/>
              </a:pPr>
              <a:t>2023-01-05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9010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E1EBF1-E3A4-4F1F-8F39-B1AD7EEAA079}" type="datetimeFigureOut">
              <a:rPr lang="ko-KR" altLang="en-US" smtClean="0"/>
              <a:pPr>
                <a:defRPr/>
              </a:pPr>
              <a:t>2023-01-05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9B58C-7F2D-4F21-B7E2-77987E8174D7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6116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A366D4-B502-4DE3-BFD7-59FFCCDDD926}" type="datetimeFigureOut">
              <a:rPr lang="ko-KR" altLang="en-US" smtClean="0"/>
              <a:pPr>
                <a:defRPr/>
              </a:pPr>
              <a:t>2023-01-05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5F38D6-A69B-4A83-B977-2CAE833E0508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3251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9494DD-B15F-484E-9761-B5D04E6B0476}" type="datetimeFigureOut">
              <a:rPr lang="ko-KR" altLang="en-US" smtClean="0"/>
              <a:pPr>
                <a:defRPr/>
              </a:pPr>
              <a:t>2023-01-05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552211-1DAF-4D0B-B8C9-E03BC9E6255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9997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57CAE8-F7D3-4ED1-B73A-69B83881FD6F}" type="datetimeFigureOut">
              <a:rPr lang="ko-KR" altLang="en-US" smtClean="0"/>
              <a:pPr>
                <a:defRPr/>
              </a:pPr>
              <a:t>2023-01-05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086F23-8490-4E89-8081-117F6C10A2BC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50211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2362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E072E05-B7F7-4FB7-98E5-B5F6FFD81A2D}" type="datetimeFigureOut">
              <a:rPr lang="ko-KR" altLang="en-US" smtClean="0"/>
              <a:pPr>
                <a:defRPr/>
              </a:pPr>
              <a:t>2023-01-05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A075315-9BC2-493F-A339-61167B0C32A7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8924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6028" r:id="rId1"/>
    <p:sldLayoutId id="2147486029" r:id="rId2"/>
    <p:sldLayoutId id="2147486030" r:id="rId3"/>
    <p:sldLayoutId id="2147486031" r:id="rId4"/>
    <p:sldLayoutId id="2147486032" r:id="rId5"/>
    <p:sldLayoutId id="2147486033" r:id="rId6"/>
    <p:sldLayoutId id="2147486034" r:id="rId7"/>
    <p:sldLayoutId id="2147486035" r:id="rId8"/>
    <p:sldLayoutId id="2147486036" r:id="rId9"/>
    <p:sldLayoutId id="2147486037" r:id="rId10"/>
    <p:sldLayoutId id="2147486038" r:id="rId11"/>
    <p:sldLayoutId id="2147486039" r:id="rId12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0" y="1987335"/>
            <a:ext cx="9144000" cy="161725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72114" y="2472797"/>
            <a:ext cx="405110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2023 </a:t>
            </a:r>
            <a:r>
              <a:rPr kumimoji="0" lang="ko-KR" altLang="en-US" sz="36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시정업무보고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25" name="TextBox 3"/>
          <p:cNvSpPr txBox="1">
            <a:spLocks noChangeArrowheads="1"/>
          </p:cNvSpPr>
          <p:nvPr/>
        </p:nvSpPr>
        <p:spPr bwMode="auto">
          <a:xfrm>
            <a:off x="3779912" y="5504452"/>
            <a:ext cx="192552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en-US" altLang="ko-KR" sz="2200" dirty="0" smtClean="0">
                <a:latin typeface="HY견고딕" pitchFamily="18" charset="-127"/>
                <a:ea typeface="HY견고딕" pitchFamily="18" charset="-127"/>
              </a:rPr>
              <a:t>2023. 1.  </a:t>
            </a:r>
            <a:r>
              <a:rPr kumimoji="0" lang="en-US" altLang="ko-KR" sz="2200" dirty="0">
                <a:latin typeface="HY견고딕" pitchFamily="18" charset="-127"/>
                <a:ea typeface="HY견고딕" pitchFamily="18" charset="-127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37569" y="4384738"/>
            <a:ext cx="188385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spc="-150" dirty="0" err="1" smtClean="0">
                <a:solidFill>
                  <a:srgbClr val="12458B"/>
                </a:solidFill>
                <a:latin typeface="HY견고딕" pitchFamily="18" charset="-127"/>
                <a:ea typeface="HY견고딕" pitchFamily="18" charset="-127"/>
              </a:rPr>
              <a:t>건축주택국</a:t>
            </a:r>
            <a:endParaRPr kumimoji="0" lang="en-US" altLang="ko-KR" sz="2800" spc="-150" dirty="0">
              <a:solidFill>
                <a:srgbClr val="12458B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272" y="683278"/>
            <a:ext cx="1554791" cy="839587"/>
          </a:xfrm>
          <a:prstGeom prst="rect">
            <a:avLst/>
          </a:prstGeom>
        </p:spPr>
      </p:pic>
      <p:grpSp>
        <p:nvGrpSpPr>
          <p:cNvPr id="34" name="그룹 33"/>
          <p:cNvGrpSpPr/>
          <p:nvPr/>
        </p:nvGrpSpPr>
        <p:grpSpPr>
          <a:xfrm>
            <a:off x="-36512" y="1975539"/>
            <a:ext cx="1879916" cy="1655014"/>
            <a:chOff x="-15637" y="1975539"/>
            <a:chExt cx="1879916" cy="1655014"/>
          </a:xfrm>
        </p:grpSpPr>
        <p:sp>
          <p:nvSpPr>
            <p:cNvPr id="43" name="자유형 42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1" name="자유형 40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5" name="그룹 44"/>
          <p:cNvGrpSpPr/>
          <p:nvPr/>
        </p:nvGrpSpPr>
        <p:grpSpPr>
          <a:xfrm flipH="1">
            <a:off x="7290025" y="1975539"/>
            <a:ext cx="1879916" cy="1655014"/>
            <a:chOff x="-15637" y="1975539"/>
            <a:chExt cx="1879916" cy="1655014"/>
          </a:xfrm>
        </p:grpSpPr>
        <p:sp>
          <p:nvSpPr>
            <p:cNvPr id="46" name="자유형 45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자유형 46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8" name="자유형 47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3621739" y="4470322"/>
            <a:ext cx="2155708" cy="470846"/>
            <a:chOff x="3621739" y="4410925"/>
            <a:chExt cx="2155708" cy="470846"/>
          </a:xfrm>
        </p:grpSpPr>
        <p:sp>
          <p:nvSpPr>
            <p:cNvPr id="44" name="왼쪽 대괄호 43"/>
            <p:cNvSpPr/>
            <p:nvPr/>
          </p:nvSpPr>
          <p:spPr>
            <a:xfrm>
              <a:off x="36217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왼쪽 대괄호 54"/>
            <p:cNvSpPr/>
            <p:nvPr/>
          </p:nvSpPr>
          <p:spPr>
            <a:xfrm flipH="1">
              <a:off x="57054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2023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년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건축주택국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업무추진 방향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건축주택국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3" name="표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8069418"/>
              </p:ext>
            </p:extLst>
          </p:nvPr>
        </p:nvGraphicFramePr>
        <p:xfrm>
          <a:off x="251520" y="3445960"/>
          <a:ext cx="8552430" cy="2071271"/>
        </p:xfrm>
        <a:graphic>
          <a:graphicData uri="http://schemas.openxmlformats.org/drawingml/2006/table">
            <a:tbl>
              <a:tblPr/>
              <a:tblGrid>
                <a:gridCol w="787720">
                  <a:extLst>
                    <a:ext uri="{9D8B030D-6E8A-4147-A177-3AD203B41FA5}">
                      <a16:colId xmlns:a16="http://schemas.microsoft.com/office/drawing/2014/main" xmlns="" val="2839248858"/>
                    </a:ext>
                  </a:extLst>
                </a:gridCol>
                <a:gridCol w="148384">
                  <a:extLst>
                    <a:ext uri="{9D8B030D-6E8A-4147-A177-3AD203B41FA5}">
                      <a16:colId xmlns:a16="http://schemas.microsoft.com/office/drawing/2014/main" xmlns="" val="2037635389"/>
                    </a:ext>
                  </a:extLst>
                </a:gridCol>
                <a:gridCol w="3672408">
                  <a:extLst>
                    <a:ext uri="{9D8B030D-6E8A-4147-A177-3AD203B41FA5}">
                      <a16:colId xmlns:a16="http://schemas.microsoft.com/office/drawing/2014/main" xmlns="" val="1120083904"/>
                    </a:ext>
                  </a:extLst>
                </a:gridCol>
                <a:gridCol w="3943918"/>
              </a:tblGrid>
              <a:tr h="20712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역점</a:t>
                      </a:r>
                      <a:endParaRPr lang="en-US" altLang="ko-KR" sz="1600" b="1" kern="0" spc="0" dirty="0" smtClean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사업</a:t>
                      </a:r>
                      <a:endParaRPr lang="ko-KR" altLang="en-US" sz="1600" kern="0" spc="0" dirty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600" b="1" kern="1200" spc="-15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건축물 생애이력시스템을 통한 안전관리</a:t>
                      </a:r>
                      <a:endParaRPr lang="en-US" altLang="ko-KR" sz="1600" b="1" kern="1200" spc="-1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간판 개선 사업</a:t>
                      </a:r>
                      <a:endParaRPr lang="en-US" altLang="ko-KR" sz="16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ko-KR" altLang="en-US" sz="16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1" kern="1200" spc="-15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선진화된 옥외광고물 안전관리 체계 구축</a:t>
                      </a:r>
                      <a:endParaRPr lang="en-US" altLang="ko-KR" sz="1600" b="1" kern="1200" spc="-15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600" b="1" kern="1200" spc="-1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입주자 중심의 공동주택 설계기준 운영</a:t>
                      </a:r>
                      <a:endParaRPr lang="en-US" altLang="ko-KR" sz="1600" b="1" kern="1200" spc="-15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공동주택 </a:t>
                      </a:r>
                      <a:r>
                        <a:rPr lang="en-US" altLang="ko-KR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대 하자예방</a:t>
                      </a:r>
                      <a:endParaRPr lang="en-US" altLang="ko-KR" sz="16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공동주택 시설물 관리지원</a:t>
                      </a:r>
                      <a:endParaRPr lang="en-US" altLang="ko-KR" sz="16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취약계층 주거환경 개선</a:t>
                      </a:r>
                      <a:endParaRPr lang="en-US" altLang="ko-KR" sz="16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재개발</a:t>
                      </a:r>
                      <a:r>
                        <a:rPr lang="en-US" altLang="ko-KR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재건축 정비사업</a:t>
                      </a:r>
                      <a:endParaRPr lang="en-US" altLang="ko-KR" sz="16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en-US" altLang="ko-KR" sz="1600" b="1" kern="1200" spc="-1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2030 </a:t>
                      </a:r>
                      <a:r>
                        <a:rPr lang="ko-KR" altLang="en-US" sz="1600" b="1" kern="1200" spc="-1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파주 도시</a:t>
                      </a:r>
                      <a:r>
                        <a:rPr lang="en-US" altLang="ko-KR" sz="1600" b="1" kern="1200" spc="-1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600" b="1" kern="1200" spc="-1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주거환경정비 기본계획 수립</a:t>
                      </a:r>
                      <a:endParaRPr lang="en-US" altLang="ko-KR" sz="16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시민중심 건축위원회 정례화 운영</a:t>
                      </a:r>
                      <a:endParaRPr lang="en-US" altLang="ko-KR" sz="1600" b="1" kern="1200" spc="-15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600" b="1" kern="1200" spc="-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지속가능한</a:t>
                      </a:r>
                      <a:r>
                        <a:rPr lang="ko-KR" altLang="en-US" sz="1600" b="1" kern="1200" spc="-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산림</a:t>
                      </a:r>
                      <a:r>
                        <a:rPr lang="en-US" altLang="ko-KR" sz="1600" b="1" kern="1200" spc="-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600" b="1" kern="1200" spc="-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농지의 효율적 관리체계 구축</a:t>
                      </a:r>
                      <a:endParaRPr lang="en-US" altLang="ko-KR" sz="1600" b="1" kern="1200" spc="-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17985559"/>
                  </a:ext>
                </a:extLst>
              </a:tr>
            </a:tbl>
          </a:graphicData>
        </a:graphic>
      </p:graphicFrame>
      <p:graphicFrame>
        <p:nvGraphicFramePr>
          <p:cNvPr id="52" name="표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0795123"/>
              </p:ext>
            </p:extLst>
          </p:nvPr>
        </p:nvGraphicFramePr>
        <p:xfrm>
          <a:off x="250365" y="1529525"/>
          <a:ext cx="8552430" cy="1700409"/>
        </p:xfrm>
        <a:graphic>
          <a:graphicData uri="http://schemas.openxmlformats.org/drawingml/2006/table">
            <a:tbl>
              <a:tblPr/>
              <a:tblGrid>
                <a:gridCol w="775567">
                  <a:extLst>
                    <a:ext uri="{9D8B030D-6E8A-4147-A177-3AD203B41FA5}">
                      <a16:colId xmlns:a16="http://schemas.microsoft.com/office/drawing/2014/main" xmlns="" val="2839248858"/>
                    </a:ext>
                  </a:extLst>
                </a:gridCol>
                <a:gridCol w="148384">
                  <a:extLst>
                    <a:ext uri="{9D8B030D-6E8A-4147-A177-3AD203B41FA5}">
                      <a16:colId xmlns:a16="http://schemas.microsoft.com/office/drawing/2014/main" xmlns="" val="2037635389"/>
                    </a:ext>
                  </a:extLst>
                </a:gridCol>
                <a:gridCol w="7628479">
                  <a:extLst>
                    <a:ext uri="{9D8B030D-6E8A-4147-A177-3AD203B41FA5}">
                      <a16:colId xmlns:a16="http://schemas.microsoft.com/office/drawing/2014/main" xmlns="" val="1120083904"/>
                    </a:ext>
                  </a:extLst>
                </a:gridCol>
              </a:tblGrid>
              <a:tr h="170040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추진</a:t>
                      </a:r>
                      <a:endParaRPr lang="en-US" altLang="ko-KR" sz="2000" b="1" kern="0" spc="0" dirty="0" smtClean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목표</a:t>
                      </a:r>
                      <a:endParaRPr lang="ko-KR" altLang="en-US" sz="2000" kern="0" spc="0" dirty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30000"/>
                        </a:lnSpc>
                      </a:pP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시민이 안전하고 시민이 편안한 건축행정 구현</a:t>
                      </a:r>
                      <a:endParaRPr lang="en-US" altLang="ko-KR" sz="1800" b="1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30000"/>
                        </a:lnSpc>
                      </a:pP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시민과 함께하는 선진 광고문화 정착과 </a:t>
                      </a:r>
                      <a:r>
                        <a:rPr lang="ko-KR" altLang="en-US" sz="1800" b="1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고품격</a:t>
                      </a: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도시경관 조성</a:t>
                      </a:r>
                      <a:endParaRPr lang="en-US" altLang="ko-KR" sz="1800" b="1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30000"/>
                        </a:lnSpc>
                      </a:pP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ko-KR" altLang="en-US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안전하고 쾌적한 주거환경 조성 및 주거안정 복지서비스 확충</a:t>
                      </a:r>
                      <a:endParaRPr lang="en-US" altLang="ko-KR" sz="18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ko-KR" altLang="en-US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복합민원 한 부서 일괄처리로 신속한 인허가 행정 구축</a:t>
                      </a:r>
                      <a:endParaRPr lang="en-US" altLang="ko-KR" sz="18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17985559"/>
                  </a:ext>
                </a:extLst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6157580"/>
              </p:ext>
            </p:extLst>
          </p:nvPr>
        </p:nvGraphicFramePr>
        <p:xfrm>
          <a:off x="250365" y="5733256"/>
          <a:ext cx="8552430" cy="720080"/>
        </p:xfrm>
        <a:graphic>
          <a:graphicData uri="http://schemas.openxmlformats.org/drawingml/2006/table">
            <a:tbl>
              <a:tblPr/>
              <a:tblGrid>
                <a:gridCol w="787720">
                  <a:extLst>
                    <a:ext uri="{9D8B030D-6E8A-4147-A177-3AD203B41FA5}">
                      <a16:colId xmlns:a16="http://schemas.microsoft.com/office/drawing/2014/main" xmlns="" val="2839248858"/>
                    </a:ext>
                  </a:extLst>
                </a:gridCol>
                <a:gridCol w="148384">
                  <a:extLst>
                    <a:ext uri="{9D8B030D-6E8A-4147-A177-3AD203B41FA5}">
                      <a16:colId xmlns:a16="http://schemas.microsoft.com/office/drawing/2014/main" xmlns="" val="2037635389"/>
                    </a:ext>
                  </a:extLst>
                </a:gridCol>
                <a:gridCol w="7616326">
                  <a:extLst>
                    <a:ext uri="{9D8B030D-6E8A-4147-A177-3AD203B41FA5}">
                      <a16:colId xmlns:a16="http://schemas.microsoft.com/office/drawing/2014/main" xmlns="" val="1120083904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신규</a:t>
                      </a:r>
                      <a:endParaRPr lang="en-US" altLang="ko-KR" sz="1600" b="1" kern="0" spc="0" dirty="0" smtClean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사업</a:t>
                      </a:r>
                      <a:endParaRPr lang="ko-KR" altLang="en-US" sz="1600" kern="0" spc="0" dirty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통합인허가 행정 구축 및 전문성 강화 </a:t>
                      </a:r>
                      <a:endParaRPr lang="en-US" altLang="ko-KR" sz="16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179855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232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시민이 안전하고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시민이 편안한 건축행정 추진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055515"/>
            <a:ext cx="793750" cy="4398565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340768"/>
            <a:ext cx="792163" cy="781984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생애이력시스템을 통한 안전관리 강화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340768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132856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건축디자인과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060848"/>
            <a:ext cx="712979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생애이력시스템을 통한 안전관리 강화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/>
          <p:cNvSpPr/>
          <p:nvPr/>
        </p:nvSpPr>
        <p:spPr>
          <a:xfrm>
            <a:off x="1403649" y="2492896"/>
            <a:ext cx="7740352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▪ </a:t>
            </a:r>
            <a:r>
              <a:rPr kumimoji="0" lang="ko-KR" altLang="en-US" sz="1500" b="1" dirty="0" smtClean="0">
                <a:solidFill>
                  <a:prstClr val="black"/>
                </a:solidFill>
              </a:rPr>
              <a:t>사업개요 </a:t>
            </a:r>
            <a:r>
              <a:rPr kumimoji="0" lang="en-US" altLang="ko-KR" sz="1500" b="1" dirty="0" smtClean="0">
                <a:solidFill>
                  <a:prstClr val="black"/>
                </a:solidFill>
              </a:rPr>
              <a:t>: </a:t>
            </a:r>
            <a:r>
              <a:rPr kumimoji="0" lang="ko-KR" altLang="en-US" sz="1500" b="1" dirty="0" smtClean="0">
                <a:solidFill>
                  <a:prstClr val="black"/>
                </a:solidFill>
              </a:rPr>
              <a:t>건축물 정기점검의 내실화 및 </a:t>
            </a:r>
            <a:r>
              <a:rPr kumimoji="0" lang="ko-KR" altLang="en-US" sz="1500" b="1" dirty="0" err="1" smtClean="0">
                <a:solidFill>
                  <a:prstClr val="black"/>
                </a:solidFill>
              </a:rPr>
              <a:t>해체허가</a:t>
            </a:r>
            <a:r>
              <a:rPr kumimoji="0" lang="ko-KR" altLang="en-US" sz="1500" b="1" dirty="0" smtClean="0">
                <a:solidFill>
                  <a:prstClr val="black"/>
                </a:solidFill>
              </a:rPr>
              <a:t> 대상 확대 및 절차 강화</a:t>
            </a:r>
            <a:endParaRPr kumimoji="0" lang="en-US" altLang="ko-KR" sz="1500" b="1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5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▪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 </a:t>
            </a:r>
            <a:r>
              <a:rPr lang="ko-KR" altLang="en-US" sz="1500" b="1" dirty="0" smtClean="0">
                <a:solidFill>
                  <a:prstClr val="black"/>
                </a:solidFill>
              </a:rPr>
              <a:t>점검대상 </a:t>
            </a:r>
            <a:r>
              <a:rPr lang="en-US" altLang="ko-KR" sz="1500" b="1" dirty="0">
                <a:solidFill>
                  <a:prstClr val="black"/>
                </a:solidFill>
              </a:rPr>
              <a:t>: 270</a:t>
            </a:r>
            <a:r>
              <a:rPr lang="ko-KR" altLang="en-US" sz="1500" b="1" dirty="0">
                <a:solidFill>
                  <a:prstClr val="black"/>
                </a:solidFill>
              </a:rPr>
              <a:t>개소</a:t>
            </a:r>
          </a:p>
          <a:p>
            <a:pPr>
              <a:lnSpc>
                <a:spcPct val="150000"/>
              </a:lnSpc>
            </a:pPr>
            <a:r>
              <a:rPr lang="ko-KR" altLang="en-US" sz="1500" b="1" dirty="0" smtClean="0">
                <a:solidFill>
                  <a:prstClr val="black"/>
                </a:solidFill>
              </a:rPr>
              <a:t>   </a:t>
            </a:r>
            <a:r>
              <a:rPr lang="en-US" altLang="ko-KR" sz="1500" b="1" dirty="0">
                <a:solidFill>
                  <a:prstClr val="black"/>
                </a:solidFill>
              </a:rPr>
              <a:t>- </a:t>
            </a:r>
            <a:r>
              <a:rPr lang="ko-KR" altLang="en-US" sz="1500" b="1" dirty="0">
                <a:solidFill>
                  <a:prstClr val="black"/>
                </a:solidFill>
              </a:rPr>
              <a:t>다중이용건축물 및 </a:t>
            </a:r>
            <a:r>
              <a:rPr lang="ko-KR" altLang="en-US" sz="1500" b="1" dirty="0" err="1">
                <a:solidFill>
                  <a:prstClr val="black"/>
                </a:solidFill>
              </a:rPr>
              <a:t>집합건축물</a:t>
            </a:r>
            <a:r>
              <a:rPr lang="ko-KR" altLang="en-US" sz="1500" b="1" dirty="0">
                <a:solidFill>
                  <a:prstClr val="black"/>
                </a:solidFill>
              </a:rPr>
              <a:t> 중 연면적 </a:t>
            </a:r>
            <a:r>
              <a:rPr lang="en-US" altLang="ko-KR" sz="1500" b="1" dirty="0">
                <a:solidFill>
                  <a:prstClr val="black"/>
                </a:solidFill>
              </a:rPr>
              <a:t>3,000㎡</a:t>
            </a:r>
            <a:r>
              <a:rPr lang="ko-KR" altLang="en-US" sz="1500" b="1" dirty="0">
                <a:solidFill>
                  <a:prstClr val="black"/>
                </a:solidFill>
              </a:rPr>
              <a:t>이상</a:t>
            </a:r>
          </a:p>
          <a:p>
            <a:pPr>
              <a:lnSpc>
                <a:spcPct val="150000"/>
              </a:lnSpc>
            </a:pPr>
            <a:r>
              <a:rPr lang="ko-KR" altLang="en-US" sz="1500" b="1" dirty="0" smtClean="0">
                <a:solidFill>
                  <a:prstClr val="black"/>
                </a:solidFill>
              </a:rPr>
              <a:t>   </a:t>
            </a:r>
            <a:r>
              <a:rPr lang="en-US" altLang="ko-KR" sz="1500" b="1" dirty="0" smtClean="0">
                <a:solidFill>
                  <a:prstClr val="black"/>
                </a:solidFill>
              </a:rPr>
              <a:t>- </a:t>
            </a:r>
            <a:r>
              <a:rPr lang="ko-KR" altLang="en-US" sz="1500" b="1" dirty="0" err="1">
                <a:solidFill>
                  <a:prstClr val="black"/>
                </a:solidFill>
              </a:rPr>
              <a:t>준다중이용</a:t>
            </a:r>
            <a:r>
              <a:rPr lang="ko-KR" altLang="en-US" sz="1500" b="1" dirty="0">
                <a:solidFill>
                  <a:prstClr val="black"/>
                </a:solidFill>
              </a:rPr>
              <a:t> 건축물 중 </a:t>
            </a:r>
            <a:r>
              <a:rPr lang="ko-KR" altLang="en-US" sz="1500" b="1" dirty="0" err="1">
                <a:solidFill>
                  <a:prstClr val="black"/>
                </a:solidFill>
              </a:rPr>
              <a:t>특수구조</a:t>
            </a:r>
            <a:r>
              <a:rPr lang="ko-KR" altLang="en-US" sz="1500" b="1" dirty="0">
                <a:solidFill>
                  <a:prstClr val="black"/>
                </a:solidFill>
              </a:rPr>
              <a:t> 건축물 등</a:t>
            </a:r>
            <a:endParaRPr kumimoji="0" lang="en-US" altLang="ko-KR" sz="1500" b="1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▪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kumimoji="0" lang="ko-KR" altLang="en-US" sz="1500" b="1" dirty="0" smtClean="0">
                <a:solidFill>
                  <a:prstClr val="black"/>
                </a:solidFill>
              </a:rPr>
              <a:t>추진계획</a:t>
            </a:r>
            <a:endParaRPr kumimoji="0" lang="en-US" altLang="ko-KR" sz="1500" b="1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500" b="1" dirty="0" smtClean="0">
                <a:solidFill>
                  <a:prstClr val="black"/>
                </a:solidFill>
              </a:rPr>
              <a:t>  - </a:t>
            </a:r>
            <a:r>
              <a:rPr lang="ko-KR" altLang="en-US" sz="1500" b="1" dirty="0"/>
              <a:t>「건축물 </a:t>
            </a:r>
            <a:r>
              <a:rPr lang="ko-KR" altLang="en-US" sz="1500" b="1" dirty="0" err="1"/>
              <a:t>생애이력</a:t>
            </a:r>
            <a:r>
              <a:rPr lang="ko-KR" altLang="en-US" sz="1500" b="1" dirty="0"/>
              <a:t> 관리시스템」 </a:t>
            </a:r>
            <a:r>
              <a:rPr kumimoji="0" lang="ko-KR" altLang="en-US" sz="1500" b="1" dirty="0" smtClean="0">
                <a:solidFill>
                  <a:prstClr val="black"/>
                </a:solidFill>
              </a:rPr>
              <a:t>을 통해 도래 </a:t>
            </a:r>
            <a:r>
              <a:rPr kumimoji="0" lang="en-US" altLang="ko-KR" sz="1500" b="1" dirty="0" smtClean="0">
                <a:solidFill>
                  <a:prstClr val="black"/>
                </a:solidFill>
              </a:rPr>
              <a:t>3</a:t>
            </a:r>
            <a:r>
              <a:rPr kumimoji="0" lang="ko-KR" altLang="en-US" sz="1500" b="1" dirty="0" err="1" smtClean="0">
                <a:solidFill>
                  <a:prstClr val="black"/>
                </a:solidFill>
              </a:rPr>
              <a:t>개월전</a:t>
            </a:r>
            <a:r>
              <a:rPr kumimoji="0" lang="ko-KR" altLang="en-US" sz="1500" b="1" dirty="0" smtClean="0">
                <a:solidFill>
                  <a:prstClr val="black"/>
                </a:solidFill>
              </a:rPr>
              <a:t> </a:t>
            </a:r>
            <a:r>
              <a:rPr kumimoji="0" lang="ko-KR" altLang="en-US" sz="1500" b="1" dirty="0" err="1" smtClean="0">
                <a:solidFill>
                  <a:prstClr val="black"/>
                </a:solidFill>
              </a:rPr>
              <a:t>검사시기</a:t>
            </a:r>
            <a:r>
              <a:rPr kumimoji="0" lang="ko-KR" altLang="en-US" sz="1500" b="1" dirty="0" smtClean="0">
                <a:solidFill>
                  <a:prstClr val="black"/>
                </a:solidFill>
              </a:rPr>
              <a:t> 알림</a:t>
            </a:r>
            <a:r>
              <a:rPr kumimoji="0" lang="en-US" altLang="ko-KR" sz="1500" b="1" dirty="0" smtClean="0">
                <a:solidFill>
                  <a:prstClr val="black"/>
                </a:solidFill>
              </a:rPr>
              <a:t>, </a:t>
            </a:r>
            <a:r>
              <a:rPr kumimoji="0" lang="ko-KR" altLang="en-US" sz="1500" b="1" dirty="0" smtClean="0">
                <a:solidFill>
                  <a:prstClr val="black"/>
                </a:solidFill>
              </a:rPr>
              <a:t>점검 결과 </a:t>
            </a:r>
            <a:endParaRPr kumimoji="0" lang="en-US" altLang="ko-KR" sz="1500" b="1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prstClr val="black"/>
                </a:solidFill>
              </a:rPr>
              <a:t> </a:t>
            </a:r>
            <a:r>
              <a:rPr lang="en-US" altLang="ko-KR" sz="1500" b="1" dirty="0" smtClean="0">
                <a:solidFill>
                  <a:prstClr val="black"/>
                </a:solidFill>
              </a:rPr>
              <a:t>   </a:t>
            </a:r>
            <a:r>
              <a:rPr kumimoji="0" lang="ko-KR" altLang="en-US" sz="1500" b="1" dirty="0" smtClean="0">
                <a:solidFill>
                  <a:prstClr val="black"/>
                </a:solidFill>
              </a:rPr>
              <a:t>시스템 입력</a:t>
            </a:r>
            <a:r>
              <a:rPr kumimoji="0" lang="en-US" altLang="ko-KR" sz="1500" b="1" dirty="0" smtClean="0">
                <a:solidFill>
                  <a:prstClr val="black"/>
                </a:solidFill>
              </a:rPr>
              <a:t>,</a:t>
            </a:r>
            <a:r>
              <a:rPr lang="en-US" altLang="ko-KR" sz="1500" b="1" dirty="0" smtClean="0">
                <a:solidFill>
                  <a:prstClr val="black"/>
                </a:solidFill>
              </a:rPr>
              <a:t> </a:t>
            </a:r>
            <a:r>
              <a:rPr kumimoji="0" lang="ko-KR" altLang="en-US" sz="1500" b="1" dirty="0" err="1" smtClean="0">
                <a:solidFill>
                  <a:prstClr val="black"/>
                </a:solidFill>
              </a:rPr>
              <a:t>미점검자</a:t>
            </a:r>
            <a:r>
              <a:rPr kumimoji="0" lang="ko-KR" altLang="en-US" sz="1500" b="1" dirty="0" smtClean="0">
                <a:solidFill>
                  <a:prstClr val="black"/>
                </a:solidFill>
              </a:rPr>
              <a:t> 과태료 부과 등 건축물 정기점검 관리 </a:t>
            </a:r>
            <a:endParaRPr kumimoji="0" lang="en-US" altLang="ko-KR" sz="1500" b="1" spc="-150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prstClr val="black"/>
                </a:solidFill>
              </a:rPr>
              <a:t> </a:t>
            </a:r>
            <a:r>
              <a:rPr kumimoji="0" lang="en-US" altLang="ko-KR" sz="1500" b="1" dirty="0" smtClean="0">
                <a:solidFill>
                  <a:prstClr val="black"/>
                </a:solidFill>
              </a:rPr>
              <a:t> - </a:t>
            </a:r>
            <a:r>
              <a:rPr kumimoji="0" lang="ko-KR" altLang="en-US" sz="1500" b="1" dirty="0" err="1" smtClean="0">
                <a:solidFill>
                  <a:prstClr val="black"/>
                </a:solidFill>
              </a:rPr>
              <a:t>해체허가</a:t>
            </a:r>
            <a:r>
              <a:rPr kumimoji="0" lang="ko-KR" altLang="en-US" sz="1500" b="1" dirty="0" smtClean="0">
                <a:solidFill>
                  <a:prstClr val="black"/>
                </a:solidFill>
              </a:rPr>
              <a:t> 대상 확대</a:t>
            </a:r>
            <a:r>
              <a:rPr kumimoji="0" lang="en-US" altLang="ko-KR" sz="1500" b="1" dirty="0" smtClean="0">
                <a:solidFill>
                  <a:prstClr val="black"/>
                </a:solidFill>
              </a:rPr>
              <a:t>(</a:t>
            </a:r>
            <a:r>
              <a:rPr lang="ko-KR" altLang="en-US" sz="1500" b="1" dirty="0" smtClean="0">
                <a:solidFill>
                  <a:prstClr val="black"/>
                </a:solidFill>
              </a:rPr>
              <a:t>버스정류장</a:t>
            </a:r>
            <a:r>
              <a:rPr lang="en-US" altLang="ko-KR" sz="1500" b="1" dirty="0">
                <a:solidFill>
                  <a:prstClr val="black"/>
                </a:solidFill>
              </a:rPr>
              <a:t>, </a:t>
            </a:r>
            <a:r>
              <a:rPr lang="ko-KR" altLang="en-US" sz="1500" b="1" dirty="0">
                <a:solidFill>
                  <a:prstClr val="black"/>
                </a:solidFill>
              </a:rPr>
              <a:t>횡단보도 </a:t>
            </a:r>
            <a:r>
              <a:rPr lang="ko-KR" altLang="en-US" sz="1500" b="1" dirty="0" smtClean="0">
                <a:solidFill>
                  <a:prstClr val="black"/>
                </a:solidFill>
              </a:rPr>
              <a:t>등 인근 해체 공사현장</a:t>
            </a:r>
            <a:r>
              <a:rPr kumimoji="0" lang="en-US" altLang="ko-KR" sz="1500" b="1" dirty="0" smtClean="0">
                <a:solidFill>
                  <a:prstClr val="black"/>
                </a:solidFill>
              </a:rPr>
              <a:t>) </a:t>
            </a:r>
            <a:r>
              <a:rPr kumimoji="0" lang="ko-KR" altLang="en-US" sz="1500" b="1" dirty="0" smtClean="0">
                <a:solidFill>
                  <a:prstClr val="black"/>
                </a:solidFill>
              </a:rPr>
              <a:t>및 </a:t>
            </a:r>
            <a:r>
              <a:rPr kumimoji="0" lang="ko-KR" altLang="en-US" sz="1500" b="1" dirty="0" err="1" smtClean="0">
                <a:solidFill>
                  <a:prstClr val="black"/>
                </a:solidFill>
              </a:rPr>
              <a:t>해체허가에</a:t>
            </a:r>
            <a:r>
              <a:rPr kumimoji="0" lang="ko-KR" altLang="en-US" sz="1500" b="1" dirty="0" smtClean="0">
                <a:solidFill>
                  <a:prstClr val="black"/>
                </a:solidFill>
              </a:rPr>
              <a:t> </a:t>
            </a:r>
            <a:endParaRPr kumimoji="0" lang="en-US" altLang="ko-KR" sz="1500" b="1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prstClr val="black"/>
                </a:solidFill>
              </a:rPr>
              <a:t> </a:t>
            </a:r>
            <a:r>
              <a:rPr lang="en-US" altLang="ko-KR" sz="1500" b="1" dirty="0" smtClean="0">
                <a:solidFill>
                  <a:prstClr val="black"/>
                </a:solidFill>
              </a:rPr>
              <a:t>   </a:t>
            </a:r>
            <a:r>
              <a:rPr kumimoji="0" lang="ko-KR" altLang="en-US" sz="1500" b="1" dirty="0" smtClean="0">
                <a:solidFill>
                  <a:prstClr val="black"/>
                </a:solidFill>
              </a:rPr>
              <a:t>대한 건축위원회 심의 운영</a:t>
            </a:r>
            <a:endParaRPr kumimoji="0" lang="en-US" altLang="ko-KR" sz="1500" b="1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▪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kumimoji="0" lang="ko-KR" altLang="en-US" sz="1500" b="1" dirty="0" smtClean="0">
                <a:solidFill>
                  <a:prstClr val="black"/>
                </a:solidFill>
              </a:rPr>
              <a:t>기대효과</a:t>
            </a:r>
            <a:endParaRPr kumimoji="0" lang="en-US" altLang="ko-KR" sz="1500" b="1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500" b="1" dirty="0" smtClean="0">
                <a:solidFill>
                  <a:prstClr val="black"/>
                </a:solidFill>
              </a:rPr>
              <a:t>  - </a:t>
            </a:r>
            <a:r>
              <a:rPr lang="ko-KR" altLang="en-US" sz="1500" b="1" dirty="0"/>
              <a:t>「건축물 </a:t>
            </a:r>
            <a:r>
              <a:rPr lang="ko-KR" altLang="en-US" sz="1500" b="1" dirty="0" err="1"/>
              <a:t>생애이력</a:t>
            </a:r>
            <a:r>
              <a:rPr lang="ko-KR" altLang="en-US" sz="1500" b="1" dirty="0"/>
              <a:t> </a:t>
            </a:r>
            <a:r>
              <a:rPr lang="ko-KR" altLang="en-US" sz="1500" b="1" dirty="0" err="1" smtClean="0"/>
              <a:t>관리시스템」</a:t>
            </a:r>
            <a:r>
              <a:rPr lang="ko-KR" altLang="en-US" sz="1500" b="1" dirty="0" err="1"/>
              <a:t>을</a:t>
            </a:r>
            <a:r>
              <a:rPr lang="ko-KR" altLang="en-US" sz="1500" b="1" dirty="0"/>
              <a:t> </a:t>
            </a:r>
            <a:r>
              <a:rPr lang="ko-KR" altLang="en-US" sz="1500" b="1" dirty="0" smtClean="0"/>
              <a:t>통한 시민안전 </a:t>
            </a:r>
            <a:r>
              <a:rPr lang="ko-KR" altLang="en-US" sz="1500" b="1" dirty="0"/>
              <a:t>및 </a:t>
            </a:r>
            <a:r>
              <a:rPr lang="ko-KR" altLang="en-US" sz="1500" b="1" dirty="0" smtClean="0"/>
              <a:t>사고 방지</a:t>
            </a:r>
            <a:endParaRPr lang="ko-KR" altLang="en-US" sz="1500" b="1" dirty="0"/>
          </a:p>
          <a:p>
            <a:pPr>
              <a:lnSpc>
                <a:spcPct val="150000"/>
              </a:lnSpc>
            </a:pPr>
            <a:r>
              <a:rPr kumimoji="0" lang="en-US" altLang="ko-KR" sz="1500" b="1" dirty="0" smtClean="0">
                <a:solidFill>
                  <a:prstClr val="black"/>
                </a:solidFill>
              </a:rPr>
              <a:t>  - </a:t>
            </a:r>
            <a:r>
              <a:rPr lang="ko-KR" altLang="en-US" sz="1500" b="1" dirty="0" smtClean="0"/>
              <a:t>건축물 </a:t>
            </a:r>
            <a:r>
              <a:rPr lang="ko-KR" altLang="en-US" sz="1500" b="1" dirty="0"/>
              <a:t>노후화</a:t>
            </a:r>
            <a:r>
              <a:rPr lang="en-US" altLang="ko-KR" sz="1500" b="1" dirty="0"/>
              <a:t>, </a:t>
            </a:r>
            <a:r>
              <a:rPr lang="ko-KR" altLang="en-US" sz="1500" b="1" dirty="0"/>
              <a:t>대형화 증가 대비 해체공사 현장의 안전성 제고 향상</a:t>
            </a:r>
          </a:p>
          <a:p>
            <a:pPr>
              <a:lnSpc>
                <a:spcPct val="150000"/>
              </a:lnSpc>
            </a:pP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80358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36512" y="641321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4656" y="1399307"/>
            <a:ext cx="7416824" cy="74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dist"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시민과 함께하는 선진 광고문화 정착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algn="dist">
              <a:lnSpc>
                <a:spcPct val="120000"/>
              </a:lnSpc>
            </a:pPr>
            <a:r>
              <a:rPr lang="ko-KR" altLang="en-US" b="1" dirty="0">
                <a:latin typeface="맑은 고딕" pitchFamily="50" charset="-127"/>
              </a:rPr>
              <a:t>◈ </a:t>
            </a:r>
            <a:r>
              <a:rPr lang="ko-KR" altLang="en-US" b="1" dirty="0" smtClean="0">
                <a:latin typeface="맑은 고딕" pitchFamily="50" charset="-127"/>
              </a:rPr>
              <a:t>예방 중심의 옥외광고물 안전관리 체계 구축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240577"/>
            <a:ext cx="793750" cy="4398565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340767"/>
            <a:ext cx="792163" cy="994827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30106" y="636349"/>
            <a:ext cx="68341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시민과 함께하는 쾌적한 생활 환경 조성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340768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1791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건축디자인과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245910"/>
            <a:ext cx="712979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간판개선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사업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/>
          <p:cNvSpPr/>
          <p:nvPr/>
        </p:nvSpPr>
        <p:spPr>
          <a:xfrm>
            <a:off x="1390326" y="2655286"/>
            <a:ext cx="7214122" cy="2723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▪ </a:t>
            </a:r>
            <a:r>
              <a:rPr kumimoji="0" lang="ko-KR" altLang="en-US" sz="1400" b="1" dirty="0" smtClean="0">
                <a:solidFill>
                  <a:prstClr val="black"/>
                </a:solidFill>
              </a:rPr>
              <a:t>사업개요</a:t>
            </a:r>
            <a:r>
              <a:rPr kumimoji="0" lang="en-US" altLang="ko-KR" sz="1400" b="1" dirty="0" smtClean="0">
                <a:solidFill>
                  <a:prstClr val="black"/>
                </a:solidFill>
              </a:rPr>
              <a:t>: </a:t>
            </a:r>
            <a:r>
              <a:rPr kumimoji="0" lang="ko-KR" altLang="en-US" sz="1400" dirty="0" err="1" smtClean="0">
                <a:solidFill>
                  <a:prstClr val="black"/>
                </a:solidFill>
              </a:rPr>
              <a:t>미관저해</a:t>
            </a:r>
            <a:r>
              <a:rPr kumimoji="0" lang="ko-KR" altLang="en-US" sz="1400" dirty="0" smtClean="0">
                <a:solidFill>
                  <a:prstClr val="black"/>
                </a:solidFill>
              </a:rPr>
              <a:t> </a:t>
            </a:r>
            <a:r>
              <a:rPr kumimoji="0" lang="en-US" altLang="ko-KR" sz="1400" dirty="0" smtClean="0">
                <a:solidFill>
                  <a:prstClr val="black"/>
                </a:solidFill>
              </a:rPr>
              <a:t>·</a:t>
            </a:r>
            <a:r>
              <a:rPr kumimoji="0" lang="ko-KR" altLang="en-US" sz="1400" dirty="0" err="1" smtClean="0">
                <a:solidFill>
                  <a:prstClr val="black"/>
                </a:solidFill>
              </a:rPr>
              <a:t>노후간판을</a:t>
            </a:r>
            <a:r>
              <a:rPr kumimoji="0" lang="ko-KR" altLang="en-US" sz="1400" dirty="0" smtClean="0">
                <a:solidFill>
                  <a:prstClr val="black"/>
                </a:solidFill>
              </a:rPr>
              <a:t> </a:t>
            </a:r>
            <a:r>
              <a:rPr lang="ko-KR" altLang="en-US" sz="1400" dirty="0" smtClean="0"/>
              <a:t>「</a:t>
            </a:r>
            <a:r>
              <a:rPr kumimoji="0" lang="ko-KR" altLang="en-US" sz="1400" dirty="0" err="1" smtClean="0">
                <a:solidFill>
                  <a:prstClr val="black"/>
                </a:solidFill>
              </a:rPr>
              <a:t>예쁜간판</a:t>
            </a:r>
            <a:r>
              <a:rPr kumimoji="0" lang="ko-KR" altLang="en-US" sz="1400" dirty="0" smtClean="0">
                <a:solidFill>
                  <a:prstClr val="black"/>
                </a:solidFill>
              </a:rPr>
              <a:t> 공모전 수상 </a:t>
            </a:r>
            <a:r>
              <a:rPr kumimoji="0" lang="ko-KR" altLang="en-US" sz="1400" dirty="0" err="1" smtClean="0">
                <a:solidFill>
                  <a:prstClr val="black"/>
                </a:solidFill>
              </a:rPr>
              <a:t>디자인</a:t>
            </a:r>
            <a:r>
              <a:rPr lang="ko-KR" altLang="en-US" sz="1400" dirty="0" err="1" smtClean="0"/>
              <a:t>」</a:t>
            </a:r>
            <a:r>
              <a:rPr kumimoji="0" lang="ko-KR" altLang="en-US" sz="1400" dirty="0" err="1" smtClean="0">
                <a:solidFill>
                  <a:prstClr val="black"/>
                </a:solidFill>
              </a:rPr>
              <a:t>을</a:t>
            </a:r>
            <a:r>
              <a:rPr kumimoji="0" lang="ko-KR" altLang="en-US" sz="1400" dirty="0" smtClean="0">
                <a:solidFill>
                  <a:prstClr val="black"/>
                </a:solidFill>
              </a:rPr>
              <a:t> 적용하여 경관</a:t>
            </a:r>
            <a:endParaRPr kumimoji="0" lang="en-US" altLang="ko-KR" sz="1400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prstClr val="black"/>
                </a:solidFill>
              </a:rPr>
              <a:t> </a:t>
            </a:r>
            <a:r>
              <a:rPr lang="en-US" altLang="ko-KR" sz="1400" dirty="0" smtClean="0">
                <a:solidFill>
                  <a:prstClr val="black"/>
                </a:solidFill>
              </a:rPr>
              <a:t>              </a:t>
            </a:r>
            <a:r>
              <a:rPr kumimoji="0" lang="ko-KR" altLang="en-US" sz="1400" dirty="0" smtClean="0">
                <a:solidFill>
                  <a:prstClr val="black"/>
                </a:solidFill>
              </a:rPr>
              <a:t>개선을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하고자 하는 업소</a:t>
            </a:r>
            <a:endParaRPr lang="en-US" altLang="ko-KR" sz="1400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▪ 사업기간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2023. 1. ~ 6.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▪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사 업 량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30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개 내외 업소</a:t>
            </a:r>
            <a:endParaRPr lang="en-US" altLang="ko-KR" sz="1400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▪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지원금액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개 업소당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사업비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90%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내 지원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최대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250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만원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▪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사 업 비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75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백만원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옥외광고발전기금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▪ 현장사진</a:t>
            </a:r>
            <a:endParaRPr kumimoji="0" lang="en-US" altLang="ko-KR" sz="1400" b="1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13323" y="-22672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621031280" descr="EMB0000245837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969935"/>
            <a:ext cx="3076575" cy="174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59172" y="64948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1" name="_x621029480" descr="EMB0000245837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6924" y="4976284"/>
            <a:ext cx="3013076" cy="1728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오른쪽 화살표 6"/>
          <p:cNvSpPr/>
          <p:nvPr/>
        </p:nvSpPr>
        <p:spPr>
          <a:xfrm>
            <a:off x="4788024" y="5798572"/>
            <a:ext cx="57606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타원 1"/>
          <p:cNvSpPr/>
          <p:nvPr/>
        </p:nvSpPr>
        <p:spPr>
          <a:xfrm>
            <a:off x="1613927" y="6295267"/>
            <a:ext cx="419456" cy="391537"/>
          </a:xfrm>
          <a:prstGeom prst="ellipse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전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5416997" y="6295267"/>
            <a:ext cx="379139" cy="405900"/>
          </a:xfrm>
          <a:prstGeom prst="ellipse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후</a:t>
            </a:r>
            <a:endParaRPr lang="ko-KR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750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건축디자인과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41" name="그룹 40"/>
          <p:cNvGrpSpPr/>
          <p:nvPr/>
        </p:nvGrpSpPr>
        <p:grpSpPr>
          <a:xfrm>
            <a:off x="537537" y="614580"/>
            <a:ext cx="5762655" cy="6126788"/>
            <a:chOff x="537537" y="614580"/>
            <a:chExt cx="5762655" cy="6126788"/>
          </a:xfrm>
        </p:grpSpPr>
        <p:grpSp>
          <p:nvGrpSpPr>
            <p:cNvPr id="43" name="그룹 24"/>
            <p:cNvGrpSpPr>
              <a:grpSpLocks/>
            </p:cNvGrpSpPr>
            <p:nvPr/>
          </p:nvGrpSpPr>
          <p:grpSpPr bwMode="auto">
            <a:xfrm>
              <a:off x="537537" y="614580"/>
              <a:ext cx="793750" cy="6126788"/>
              <a:chOff x="538808" y="3212976"/>
              <a:chExt cx="792658" cy="3312368"/>
            </a:xfrm>
          </p:grpSpPr>
          <p:sp>
            <p:nvSpPr>
              <p:cNvPr id="70" name="직사각형 69"/>
              <p:cNvSpPr/>
              <p:nvPr/>
            </p:nvSpPr>
            <p:spPr>
              <a:xfrm>
                <a:off x="539304" y="3212976"/>
                <a:ext cx="792162" cy="3312368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1" name="Rectangle 23"/>
              <p:cNvSpPr>
                <a:spLocks noChangeArrowheads="1"/>
              </p:cNvSpPr>
              <p:nvPr/>
            </p:nvSpPr>
            <p:spPr bwMode="auto">
              <a:xfrm>
                <a:off x="538808" y="3284530"/>
                <a:ext cx="721318" cy="169047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sz="2000" b="1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52" name="TextBox 51"/>
            <p:cNvSpPr txBox="1"/>
            <p:nvPr/>
          </p:nvSpPr>
          <p:spPr>
            <a:xfrm>
              <a:off x="538926" y="686588"/>
              <a:ext cx="724878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주 요</a:t>
              </a:r>
              <a:endParaRPr kumimoji="0" lang="en-US" altLang="ko-KR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계 획</a:t>
              </a:r>
              <a:endParaRPr kumimoji="0" lang="en-US" altLang="ko-KR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54" name="Rectangle 23"/>
            <p:cNvSpPr>
              <a:spLocks noChangeArrowheads="1"/>
            </p:cNvSpPr>
            <p:nvPr/>
          </p:nvSpPr>
          <p:spPr bwMode="auto">
            <a:xfrm>
              <a:off x="1415010" y="617439"/>
              <a:ext cx="4885182" cy="432048"/>
            </a:xfrm>
            <a:prstGeom prst="rect">
              <a:avLst/>
            </a:prstGeom>
            <a:solidFill>
              <a:srgbClr val="669900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r>
                <a:rPr kumimoji="0" lang="ko-KR" altLang="en-US" sz="2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선진화된 옥외광고물 안전관리 체계 구축</a:t>
              </a:r>
              <a:endPara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9" name="대각선 방향의 모서리가 둥근 사각형 28"/>
          <p:cNvSpPr/>
          <p:nvPr/>
        </p:nvSpPr>
        <p:spPr bwMode="auto">
          <a:xfrm>
            <a:off x="1797386" y="3518586"/>
            <a:ext cx="3206663" cy="949703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400" b="1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전국 최초</a:t>
            </a:r>
            <a:endParaRPr kumimoji="0" lang="en-US" altLang="ko-KR" sz="1400" b="1" dirty="0">
              <a:solidFill>
                <a:srgbClr val="0000CC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latinLnBrk="0">
              <a:defRPr/>
            </a:pPr>
            <a:r>
              <a:rPr kumimoji="0" lang="ko-KR" altLang="en-US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드론</a:t>
            </a:r>
            <a:r>
              <a:rPr kumimoji="0" lang="ko-KR" altLang="en-US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활용</a:t>
            </a:r>
            <a:endParaRPr kumimoji="0" lang="en-US" altLang="ko-KR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latinLnBrk="0">
              <a:defRPr/>
            </a:pPr>
            <a:r>
              <a:rPr kumimoji="0" lang="ko-KR" altLang="en-US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옥외광고물 안전점검</a:t>
            </a:r>
            <a:endParaRPr kumimoji="0" lang="ko-KR" altLang="en-US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대각선 방향의 모서리가 둥근 사각형 29"/>
          <p:cNvSpPr/>
          <p:nvPr/>
        </p:nvSpPr>
        <p:spPr bwMode="auto">
          <a:xfrm>
            <a:off x="5220072" y="3541842"/>
            <a:ext cx="3456384" cy="926448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400" b="1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전국 </a:t>
            </a:r>
            <a:r>
              <a:rPr kumimoji="0" lang="ko-KR" altLang="en-US" sz="1400" b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최초</a:t>
            </a:r>
            <a:endParaRPr kumimoji="0" lang="en-US" altLang="ko-KR" sz="14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latinLnBrk="0">
              <a:defRPr/>
            </a:pPr>
            <a:r>
              <a:rPr kumimoji="0" lang="ko-KR" altLang="en-US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찾아가는 </a:t>
            </a:r>
            <a:r>
              <a:rPr kumimoji="0" lang="ko-KR" altLang="en-US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튼튼간판</a:t>
            </a:r>
            <a:endParaRPr kumimoji="0" lang="en-US" altLang="ko-KR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latinLnBrk="0">
              <a:defRPr/>
            </a:pPr>
            <a:r>
              <a:rPr kumimoji="0" lang="ko-KR" altLang="en-US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안전점검 서비스</a:t>
            </a:r>
            <a:endParaRPr kumimoji="0" lang="ko-KR" altLang="en-US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대각선 방향의 모서리가 둥근 사각형 31"/>
          <p:cNvSpPr/>
          <p:nvPr/>
        </p:nvSpPr>
        <p:spPr bwMode="auto">
          <a:xfrm>
            <a:off x="1797386" y="4969701"/>
            <a:ext cx="6879070" cy="1131171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endParaRPr kumimoji="0" lang="en-US" altLang="ko-KR" sz="3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latinLnBrk="0">
              <a:defRPr/>
            </a:pPr>
            <a:r>
              <a:rPr kumimoji="0" lang="ko-KR" altLang="en-US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파주시에 설치된 거의 모든 옥외광고물에 대한</a:t>
            </a:r>
            <a:endParaRPr kumimoji="0" lang="en-US" altLang="ko-KR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latinLnBrk="0">
              <a:lnSpc>
                <a:spcPct val="150000"/>
              </a:lnSpc>
              <a:defRPr/>
            </a:pPr>
            <a:r>
              <a:rPr kumimoji="0" lang="ko-KR" altLang="en-US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선제적 안전점검 실시 가능</a:t>
            </a:r>
            <a:endParaRPr kumimoji="0" lang="en-US" altLang="ko-KR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latinLnBrk="0">
              <a:defRPr/>
            </a:pPr>
            <a:r>
              <a:rPr kumimoji="0" lang="en-US" altLang="ko-KR" sz="2000" b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“</a:t>
            </a:r>
            <a:r>
              <a:rPr kumimoji="0" lang="ko-KR" altLang="en-US" sz="2000" b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안전점검 </a:t>
            </a:r>
            <a:r>
              <a:rPr kumimoji="0" lang="ko-KR" altLang="en-US" sz="2000" b="1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사각지대 </a:t>
            </a:r>
            <a:r>
              <a:rPr kumimoji="0" lang="ko-KR" altLang="en-US" sz="2000" b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해소</a:t>
            </a:r>
            <a:r>
              <a:rPr kumimoji="0" lang="en-US" altLang="ko-KR" sz="2000" b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”</a:t>
            </a:r>
            <a:endParaRPr kumimoji="0" lang="en-US" altLang="ko-KR" sz="2000" b="1" dirty="0">
              <a:solidFill>
                <a:srgbClr val="0000CC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4" name="대각선 방향의 모서리가 둥근 사각형 33"/>
          <p:cNvSpPr/>
          <p:nvPr/>
        </p:nvSpPr>
        <p:spPr bwMode="auto">
          <a:xfrm>
            <a:off x="5148064" y="1938750"/>
            <a:ext cx="3528392" cy="1135908"/>
          </a:xfrm>
          <a:prstGeom prst="round2DiagRect">
            <a:avLst/>
          </a:prstGeom>
          <a:solidFill>
            <a:schemeClr val="tx2">
              <a:lumMod val="75000"/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lnSpc>
                <a:spcPct val="150000"/>
              </a:lnSpc>
              <a:defRPr/>
            </a:pPr>
            <a:r>
              <a:rPr kumimoji="0" lang="ko-KR" altLang="en-US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안전점검 의무 대상에 해당하지 않는</a:t>
            </a:r>
            <a:endParaRPr kumimoji="0" lang="en-US" altLang="ko-KR" sz="1500" b="1" dirty="0" smtClean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latinLnBrk="0">
              <a:lnSpc>
                <a:spcPct val="150000"/>
              </a:lnSpc>
              <a:defRPr/>
            </a:pPr>
            <a:r>
              <a:rPr kumimoji="0" lang="en-US" altLang="ko-KR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kumimoji="0" lang="ko-KR" altLang="en-US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층 이하에 설치된 </a:t>
            </a:r>
            <a:r>
              <a:rPr kumimoji="0" lang="en-US" altLang="ko-KR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kumimoji="0" lang="ko-KR" altLang="en-US" sz="15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제곱미터</a:t>
            </a:r>
            <a:r>
              <a:rPr kumimoji="0" lang="ko-KR" altLang="en-US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미만의 </a:t>
            </a:r>
            <a:r>
              <a:rPr kumimoji="0"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벽면이용간판</a:t>
            </a:r>
            <a:r>
              <a:rPr kumimoji="0"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소형돌출간판 등</a:t>
            </a:r>
            <a:endParaRPr kumimoji="0"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대각선 방향의 모서리가 둥근 사각형 34"/>
          <p:cNvSpPr/>
          <p:nvPr/>
        </p:nvSpPr>
        <p:spPr bwMode="auto">
          <a:xfrm>
            <a:off x="1797387" y="1938749"/>
            <a:ext cx="3206662" cy="1135909"/>
          </a:xfrm>
          <a:prstGeom prst="round2DiagRect">
            <a:avLst/>
          </a:prstGeom>
          <a:solidFill>
            <a:schemeClr val="tx2">
              <a:lumMod val="75000"/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lnSpc>
                <a:spcPct val="150000"/>
              </a:lnSpc>
              <a:defRPr/>
            </a:pPr>
            <a:r>
              <a:rPr kumimoji="0" lang="ko-KR" altLang="en-US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강풍</a:t>
            </a:r>
            <a:r>
              <a:rPr kumimoji="0" lang="en-US" altLang="ko-KR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 자연재난에 대비해</a:t>
            </a:r>
            <a:endParaRPr kumimoji="0" lang="en-US" altLang="ko-KR" sz="1500" b="1" dirty="0" smtClean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latinLnBrk="0">
              <a:lnSpc>
                <a:spcPct val="150000"/>
              </a:lnSpc>
              <a:defRPr/>
            </a:pPr>
            <a:r>
              <a:rPr kumimoji="0" lang="ko-KR" altLang="en-US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주기적 점검이 필요한 </a:t>
            </a:r>
            <a:endParaRPr kumimoji="0" lang="en-US" altLang="ko-KR" sz="1500" b="1" dirty="0" smtClean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latinLnBrk="0">
              <a:lnSpc>
                <a:spcPct val="150000"/>
              </a:lnSpc>
              <a:defRPr/>
            </a:pPr>
            <a:r>
              <a:rPr kumimoji="0"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고층에 설치된 또는 대형 광고물</a:t>
            </a:r>
            <a:endParaRPr kumimoji="0"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6" name="대각선 방향의 모서리가 둥근 사각형 35"/>
          <p:cNvSpPr/>
          <p:nvPr/>
        </p:nvSpPr>
        <p:spPr bwMode="auto">
          <a:xfrm>
            <a:off x="1907704" y="1277048"/>
            <a:ext cx="6552728" cy="434140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관내 옥외광고물 약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6,700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 개 중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6,200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 개 광고물이 안전점검 비대상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오른쪽 화살표 36"/>
          <p:cNvSpPr/>
          <p:nvPr/>
        </p:nvSpPr>
        <p:spPr>
          <a:xfrm rot="5400000">
            <a:off x="3295335" y="2734453"/>
            <a:ext cx="226915" cy="10600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8" name="오른쪽 화살표 37"/>
          <p:cNvSpPr/>
          <p:nvPr/>
        </p:nvSpPr>
        <p:spPr>
          <a:xfrm rot="5400000">
            <a:off x="7148820" y="2734453"/>
            <a:ext cx="226915" cy="10600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1" name="오른쪽 화살표 20"/>
          <p:cNvSpPr/>
          <p:nvPr/>
        </p:nvSpPr>
        <p:spPr>
          <a:xfrm rot="5400000">
            <a:off x="5070610" y="4234586"/>
            <a:ext cx="226915" cy="10600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942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67595" y="663079"/>
            <a:ext cx="73803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안전하고 쾌적한 주거환경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함께해서 행복한 주거복지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주택과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747906" y="639763"/>
            <a:ext cx="1396093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1" name="그룹 24"/>
          <p:cNvGrpSpPr>
            <a:grpSpLocks/>
          </p:cNvGrpSpPr>
          <p:nvPr/>
        </p:nvGrpSpPr>
        <p:grpSpPr bwMode="auto">
          <a:xfrm>
            <a:off x="538163" y="2342419"/>
            <a:ext cx="793750" cy="4110917"/>
            <a:chOff x="538808" y="3212976"/>
            <a:chExt cx="792658" cy="3312368"/>
          </a:xfrm>
        </p:grpSpPr>
        <p:sp>
          <p:nvSpPr>
            <p:cNvPr id="43" name="직사각형 42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52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3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54" name="직사각형 53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55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581116" y="1444714"/>
            <a:ext cx="659156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개요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8" name="Text Box 3"/>
          <p:cNvSpPr txBox="1">
            <a:spLocks noChangeArrowheads="1"/>
          </p:cNvSpPr>
          <p:nvPr/>
        </p:nvSpPr>
        <p:spPr bwMode="auto">
          <a:xfrm>
            <a:off x="1475656" y="1360646"/>
            <a:ext cx="7416824" cy="863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3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안전하고 쾌적한 공동주택 조성 및 관리 지원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취약계층 주거안정을 위한 복지서비스 지원 및 확충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0" name="Rectangle 25"/>
          <p:cNvSpPr>
            <a:spLocks noChangeArrowheads="1"/>
          </p:cNvSpPr>
          <p:nvPr/>
        </p:nvSpPr>
        <p:spPr bwMode="auto">
          <a:xfrm>
            <a:off x="1475656" y="4459692"/>
            <a:ext cx="3744416" cy="432048"/>
          </a:xfrm>
          <a:prstGeom prst="rect">
            <a:avLst/>
          </a:prstGeom>
          <a:solidFill>
            <a:srgbClr val="996633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ko-KR" altLang="en-US" sz="20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공동주택 시설물 보수 지원</a:t>
            </a:r>
            <a:endParaRPr kumimoji="0" lang="ko-KR" altLang="en-US" sz="2000" b="1" spc="-15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2" name="Rectangle 25"/>
          <p:cNvSpPr>
            <a:spLocks noChangeArrowheads="1"/>
          </p:cNvSpPr>
          <p:nvPr/>
        </p:nvSpPr>
        <p:spPr bwMode="auto">
          <a:xfrm>
            <a:off x="5301622" y="4459692"/>
            <a:ext cx="3580528" cy="432048"/>
          </a:xfrm>
          <a:prstGeom prst="rect">
            <a:avLst/>
          </a:prstGeom>
          <a:solidFill>
            <a:srgbClr val="996633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취약계층 주거환경 개선사업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4" name="모서리가 둥근 직사각형 63"/>
          <p:cNvSpPr/>
          <p:nvPr/>
        </p:nvSpPr>
        <p:spPr>
          <a:xfrm>
            <a:off x="1473777" y="4991124"/>
            <a:ext cx="650544" cy="274287"/>
          </a:xfrm>
          <a:prstGeom prst="roundRect">
            <a:avLst>
              <a:gd name="adj" fmla="val 22132"/>
            </a:avLst>
          </a:prstGeom>
          <a:solidFill>
            <a:schemeClr val="bg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1200" b="1" dirty="0" smtClean="0">
                <a:solidFill>
                  <a:srgbClr val="996633"/>
                </a:solidFill>
              </a:rPr>
              <a:t>대상</a:t>
            </a:r>
            <a:endParaRPr lang="en-US" altLang="ko-KR" sz="1200" b="1" dirty="0" smtClean="0">
              <a:solidFill>
                <a:srgbClr val="996633"/>
              </a:solidFill>
            </a:endParaRPr>
          </a:p>
        </p:txBody>
      </p:sp>
      <p:sp>
        <p:nvSpPr>
          <p:cNvPr id="65" name="모서리가 둥근 직사각형 64"/>
          <p:cNvSpPr/>
          <p:nvPr/>
        </p:nvSpPr>
        <p:spPr>
          <a:xfrm>
            <a:off x="1473776" y="5294502"/>
            <a:ext cx="3746295" cy="968786"/>
          </a:xfrm>
          <a:prstGeom prst="roundRect">
            <a:avLst>
              <a:gd name="adj" fmla="val 7168"/>
            </a:avLst>
          </a:prstGeom>
          <a:solidFill>
            <a:schemeClr val="bg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- </a:t>
            </a:r>
            <a:r>
              <a:rPr lang="ko-KR" altLang="en-US" sz="1100" b="1" spc="-150" dirty="0" err="1">
                <a:solidFill>
                  <a:schemeClr val="accent3">
                    <a:lumMod val="50000"/>
                  </a:schemeClr>
                </a:solidFill>
                <a:latin typeface="+mn-ea"/>
              </a:rPr>
              <a:t>총사업비</a:t>
            </a:r>
            <a:r>
              <a:rPr lang="ko-KR" altLang="en-US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 </a:t>
            </a:r>
            <a:r>
              <a:rPr lang="en-US" altLang="ko-KR" sz="1100" b="1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: </a:t>
            </a:r>
            <a:r>
              <a:rPr lang="en-US" altLang="ko-KR" sz="1100" b="1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916</a:t>
            </a:r>
            <a:r>
              <a:rPr lang="ko-KR" altLang="en-US" sz="1100" b="1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백만원 </a:t>
            </a:r>
            <a:r>
              <a:rPr lang="en-US" altLang="ko-KR" sz="110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10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약 </a:t>
            </a:r>
            <a:r>
              <a:rPr lang="en-US" altLang="ko-KR" sz="110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28</a:t>
            </a:r>
            <a:r>
              <a:rPr lang="ko-KR" altLang="en-US" sz="110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개 </a:t>
            </a:r>
            <a:r>
              <a:rPr lang="ko-KR" altLang="en-US" sz="110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단지</a:t>
            </a:r>
            <a:r>
              <a:rPr lang="en-US" altLang="ko-KR" sz="110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100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                    ※  </a:t>
            </a:r>
            <a:r>
              <a:rPr lang="ko-KR" altLang="en-US" sz="1100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최대  </a:t>
            </a:r>
            <a:r>
              <a:rPr lang="en-US" altLang="ko-KR" sz="1100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5</a:t>
            </a:r>
            <a:r>
              <a:rPr lang="ko-KR" altLang="en-US" sz="1100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천만 원 </a:t>
            </a:r>
            <a:r>
              <a:rPr lang="en-US" altLang="ko-KR" sz="1100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, 50~90% </a:t>
            </a:r>
            <a:r>
              <a:rPr lang="ko-KR" altLang="en-US" sz="1100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차등 지원</a:t>
            </a:r>
            <a:endParaRPr lang="en-US" altLang="ko-KR" sz="1100" spc="-150" dirty="0">
              <a:solidFill>
                <a:schemeClr val="accent3">
                  <a:lumMod val="50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- </a:t>
            </a:r>
            <a:r>
              <a:rPr lang="ko-KR" altLang="en-US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지원대상 </a:t>
            </a:r>
            <a:r>
              <a:rPr lang="en-US" altLang="ko-KR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: </a:t>
            </a:r>
            <a:r>
              <a:rPr lang="ko-KR" altLang="en-US" sz="1100" b="1" spc="-150" dirty="0" err="1">
                <a:solidFill>
                  <a:schemeClr val="accent3">
                    <a:lumMod val="50000"/>
                  </a:schemeClr>
                </a:solidFill>
                <a:latin typeface="+mn-ea"/>
              </a:rPr>
              <a:t>부대복리</a:t>
            </a:r>
            <a:r>
              <a:rPr lang="ko-KR" altLang="en-US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 시설</a:t>
            </a:r>
            <a:r>
              <a:rPr lang="en-US" altLang="ko-KR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100" b="1" spc="-150" dirty="0" err="1">
                <a:solidFill>
                  <a:schemeClr val="accent3">
                    <a:lumMod val="50000"/>
                  </a:schemeClr>
                </a:solidFill>
                <a:latin typeface="+mn-ea"/>
              </a:rPr>
              <a:t>옥상방수</a:t>
            </a:r>
            <a:r>
              <a:rPr lang="en-US" altLang="ko-KR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오</a:t>
            </a:r>
            <a:r>
              <a:rPr lang="en-US" altLang="ko-KR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 · </a:t>
            </a:r>
            <a:r>
              <a:rPr lang="ko-KR" altLang="en-US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배수로</a:t>
            </a:r>
            <a:r>
              <a:rPr lang="en-US" altLang="ko-KR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옹벽 등</a:t>
            </a:r>
            <a:endParaRPr lang="en-US" altLang="ko-KR" sz="1100" b="1" spc="-150" dirty="0">
              <a:solidFill>
                <a:schemeClr val="accent3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71" name="모서리가 둥근 직사각형 70"/>
          <p:cNvSpPr/>
          <p:nvPr/>
        </p:nvSpPr>
        <p:spPr>
          <a:xfrm>
            <a:off x="2154752" y="4993113"/>
            <a:ext cx="3065320" cy="268438"/>
          </a:xfrm>
          <a:prstGeom prst="roundRect">
            <a:avLst>
              <a:gd name="adj" fmla="val 22512"/>
            </a:avLst>
          </a:prstGeom>
          <a:solidFill>
            <a:schemeClr val="bg2">
              <a:alpha val="50000"/>
            </a:scheme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ko-KR" altLang="en-US" sz="1200" b="1" dirty="0" smtClean="0">
                <a:solidFill>
                  <a:srgbClr val="996633"/>
                </a:solidFill>
              </a:rPr>
              <a:t>준공 후 </a:t>
            </a:r>
            <a:r>
              <a:rPr lang="en-US" altLang="ko-KR" sz="1200" b="1" dirty="0" smtClean="0">
                <a:solidFill>
                  <a:srgbClr val="996633"/>
                </a:solidFill>
              </a:rPr>
              <a:t>5</a:t>
            </a:r>
            <a:r>
              <a:rPr lang="ko-KR" altLang="en-US" sz="1200" b="1" dirty="0" smtClean="0">
                <a:solidFill>
                  <a:srgbClr val="996633"/>
                </a:solidFill>
              </a:rPr>
              <a:t>년 경과된 사업승인 대상</a:t>
            </a:r>
            <a:endParaRPr lang="en-US" altLang="ko-KR" sz="1200" b="1" dirty="0">
              <a:solidFill>
                <a:srgbClr val="669900"/>
              </a:solidFill>
            </a:endParaRPr>
          </a:p>
        </p:txBody>
      </p:sp>
      <p:sp>
        <p:nvSpPr>
          <p:cNvPr id="72" name="모서리가 둥근 직사각형 71"/>
          <p:cNvSpPr/>
          <p:nvPr/>
        </p:nvSpPr>
        <p:spPr>
          <a:xfrm>
            <a:off x="5301622" y="4991124"/>
            <a:ext cx="1795666" cy="274287"/>
          </a:xfrm>
          <a:prstGeom prst="roundRect">
            <a:avLst>
              <a:gd name="adj" fmla="val 22132"/>
            </a:avLst>
          </a:prstGeom>
          <a:solidFill>
            <a:schemeClr val="bg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1200" b="1" dirty="0" smtClean="0">
                <a:solidFill>
                  <a:srgbClr val="996633"/>
                </a:solidFill>
              </a:rPr>
              <a:t>사업내용</a:t>
            </a:r>
            <a:endParaRPr lang="en-US" altLang="ko-KR" sz="1200" b="1" dirty="0" smtClean="0">
              <a:solidFill>
                <a:srgbClr val="996633"/>
              </a:solidFill>
            </a:endParaRPr>
          </a:p>
        </p:txBody>
      </p:sp>
      <p:sp>
        <p:nvSpPr>
          <p:cNvPr id="73" name="모서리가 둥근 직사각형 72"/>
          <p:cNvSpPr/>
          <p:nvPr/>
        </p:nvSpPr>
        <p:spPr>
          <a:xfrm>
            <a:off x="5294298" y="5294502"/>
            <a:ext cx="3580528" cy="956669"/>
          </a:xfrm>
          <a:prstGeom prst="roundRect">
            <a:avLst>
              <a:gd name="adj" fmla="val 7168"/>
            </a:avLst>
          </a:prstGeom>
          <a:solidFill>
            <a:schemeClr val="bg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100" b="1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장애인주택개조사업</a:t>
            </a:r>
            <a:r>
              <a:rPr lang="ko-KR" altLang="en-US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 </a:t>
            </a:r>
            <a:r>
              <a:rPr lang="en-US" altLang="ko-KR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 :  </a:t>
            </a:r>
            <a:r>
              <a:rPr lang="ko-KR" altLang="en-US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도시근로자 월평균소득이하</a:t>
            </a:r>
            <a:endParaRPr lang="en-US" altLang="ko-KR" sz="1100" dirty="0">
              <a:solidFill>
                <a:schemeClr val="accent3">
                  <a:lumMod val="50000"/>
                </a:schemeClr>
              </a:solidFill>
              <a:latin typeface="+mn-ea"/>
            </a:endParaRP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100" b="1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중증장애인 주택개조사업</a:t>
            </a:r>
            <a:r>
              <a:rPr lang="ko-KR" altLang="en-US" sz="110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 </a:t>
            </a:r>
            <a:r>
              <a:rPr lang="en-US" altLang="ko-KR" sz="110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: </a:t>
            </a:r>
            <a:r>
              <a:rPr lang="ko-KR" altLang="en-US" sz="110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중위소득 </a:t>
            </a:r>
            <a:r>
              <a:rPr lang="en-US" altLang="ko-KR" sz="110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70% </a:t>
            </a:r>
            <a:r>
              <a:rPr lang="ko-KR" altLang="en-US" sz="110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이하</a:t>
            </a:r>
            <a:endParaRPr lang="en-US" altLang="ko-KR" sz="1100" dirty="0" smtClean="0">
              <a:solidFill>
                <a:schemeClr val="accent3">
                  <a:lumMod val="50000"/>
                </a:schemeClr>
              </a:solidFill>
              <a:latin typeface="+mn-ea"/>
            </a:endParaRP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100" b="1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햇살하우징사업</a:t>
            </a:r>
            <a:r>
              <a:rPr lang="ko-KR" altLang="en-US" sz="110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 </a:t>
            </a:r>
            <a:r>
              <a:rPr lang="en-US" altLang="ko-KR" sz="110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: </a:t>
            </a:r>
            <a:r>
              <a:rPr lang="ko-KR" altLang="en-US" sz="110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중위소득 </a:t>
            </a:r>
            <a:r>
              <a:rPr lang="en-US" altLang="ko-KR" sz="110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50% </a:t>
            </a:r>
            <a:r>
              <a:rPr lang="ko-KR" altLang="en-US" sz="110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이하</a:t>
            </a:r>
            <a:endParaRPr lang="en-US" altLang="ko-KR" sz="1100" dirty="0" smtClean="0">
              <a:solidFill>
                <a:schemeClr val="accent3">
                  <a:lumMod val="50000"/>
                </a:schemeClr>
              </a:solidFill>
              <a:latin typeface="+mn-ea"/>
            </a:endParaRP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en-US" altLang="ko-KR" sz="1100" b="1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G-</a:t>
            </a:r>
            <a:r>
              <a:rPr lang="ko-KR" altLang="en-US" sz="1100" b="1" dirty="0" err="1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하우징사업</a:t>
            </a:r>
            <a:r>
              <a:rPr lang="ko-KR" altLang="en-US" sz="1100" b="1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 </a:t>
            </a:r>
            <a:r>
              <a:rPr lang="en-US" altLang="ko-KR" sz="110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: </a:t>
            </a:r>
            <a:r>
              <a:rPr lang="ko-KR" altLang="en-US" sz="110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중위소득 </a:t>
            </a:r>
            <a:r>
              <a:rPr lang="en-US" altLang="ko-KR" sz="110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70% </a:t>
            </a:r>
            <a:r>
              <a:rPr lang="ko-KR" altLang="en-US" sz="110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이하</a:t>
            </a:r>
            <a:endParaRPr lang="en-US" altLang="ko-KR" sz="1100" dirty="0" smtClean="0">
              <a:solidFill>
                <a:schemeClr val="accent3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74" name="모서리가 둥근 직사각형 73"/>
          <p:cNvSpPr/>
          <p:nvPr/>
        </p:nvSpPr>
        <p:spPr>
          <a:xfrm>
            <a:off x="7102050" y="4991124"/>
            <a:ext cx="1780100" cy="268438"/>
          </a:xfrm>
          <a:prstGeom prst="roundRect">
            <a:avLst>
              <a:gd name="adj" fmla="val 22512"/>
            </a:avLst>
          </a:prstGeom>
          <a:solidFill>
            <a:schemeClr val="bg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1200" b="1" dirty="0" smtClean="0">
                <a:solidFill>
                  <a:srgbClr val="996633"/>
                </a:solidFill>
              </a:rPr>
              <a:t>지원대상</a:t>
            </a:r>
            <a:endParaRPr lang="en-US" altLang="ko-KR" sz="1200" b="1" dirty="0">
              <a:solidFill>
                <a:srgbClr val="669900"/>
              </a:solidFill>
            </a:endParaRPr>
          </a:p>
        </p:txBody>
      </p:sp>
      <p:sp>
        <p:nvSpPr>
          <p:cNvPr id="75" name="Rectangle 23"/>
          <p:cNvSpPr>
            <a:spLocks noChangeArrowheads="1"/>
          </p:cNvSpPr>
          <p:nvPr/>
        </p:nvSpPr>
        <p:spPr bwMode="auto">
          <a:xfrm>
            <a:off x="1475655" y="2493615"/>
            <a:ext cx="3744417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ko-KR" altLang="en-US" sz="20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입주자 중심 주택설계기준 운영</a:t>
            </a:r>
            <a:endParaRPr kumimoji="0" lang="en-US" altLang="ko-KR" sz="2000" b="1" spc="-15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6" name="Text Box 3"/>
          <p:cNvSpPr txBox="1">
            <a:spLocks noChangeArrowheads="1"/>
          </p:cNvSpPr>
          <p:nvPr/>
        </p:nvSpPr>
        <p:spPr bwMode="auto">
          <a:xfrm>
            <a:off x="1475657" y="3362261"/>
            <a:ext cx="3744416" cy="895862"/>
          </a:xfrm>
          <a:prstGeom prst="rect">
            <a:avLst/>
          </a:prstGeom>
          <a:solidFill>
            <a:schemeClr val="bg2">
              <a:alpha val="7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en-US" altLang="ko-KR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(</a:t>
            </a:r>
            <a:r>
              <a:rPr lang="ko-KR" altLang="en-US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거주자 </a:t>
            </a:r>
            <a:r>
              <a:rPr lang="ko-KR" altLang="en-US" sz="1100" spc="-150" dirty="0" err="1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편의향상</a:t>
            </a:r>
            <a:r>
              <a:rPr lang="en-US" altLang="ko-KR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) </a:t>
            </a:r>
            <a:r>
              <a:rPr lang="ko-KR" altLang="en-US" sz="12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소규모 공동주택 디자인 적용 </a:t>
            </a:r>
            <a:endParaRPr lang="en-US" altLang="ko-KR" sz="1200" b="1" spc="-150" dirty="0" smtClean="0">
              <a:solidFill>
                <a:schemeClr val="accent3">
                  <a:lumMod val="50000"/>
                </a:schemeClr>
              </a:solidFill>
              <a:latin typeface="+mn-ea"/>
              <a:ea typeface="+mn-ea"/>
            </a:endParaRP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en-US" altLang="ko-KR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(</a:t>
            </a:r>
            <a:r>
              <a:rPr lang="ko-KR" altLang="en-US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어린이안전승하차장</a:t>
            </a:r>
            <a:r>
              <a:rPr lang="en-US" altLang="ko-KR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) </a:t>
            </a:r>
            <a:r>
              <a:rPr lang="ko-KR" altLang="en-US" sz="12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아이들 중심의 안전한 공동주택 디자인</a:t>
            </a:r>
            <a:endParaRPr lang="en-US" altLang="ko-KR" sz="1100" spc="-150" dirty="0" smtClean="0">
              <a:solidFill>
                <a:schemeClr val="accent3">
                  <a:lumMod val="50000"/>
                </a:schemeClr>
              </a:solidFill>
              <a:latin typeface="+mn-ea"/>
              <a:ea typeface="+mn-ea"/>
            </a:endParaRP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en-US" altLang="ko-KR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(</a:t>
            </a:r>
            <a:r>
              <a:rPr lang="ko-KR" altLang="en-US" sz="1100" spc="-150" dirty="0" err="1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건강친화형</a:t>
            </a:r>
            <a:r>
              <a:rPr lang="ko-KR" altLang="en-US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 주택</a:t>
            </a:r>
            <a:r>
              <a:rPr lang="en-US" altLang="ko-KR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) </a:t>
            </a:r>
            <a:r>
              <a:rPr lang="ko-KR" altLang="en-US" sz="12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입주민이 건강</a:t>
            </a:r>
            <a:r>
              <a:rPr lang="en-US" altLang="ko-KR" sz="12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,</a:t>
            </a:r>
            <a:r>
              <a:rPr lang="ko-KR" altLang="en-US" sz="12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 쾌적한 주거공간 조성</a:t>
            </a:r>
            <a:endParaRPr lang="en-US" altLang="ko-KR" sz="1200" b="1" spc="-150" dirty="0" smtClean="0">
              <a:solidFill>
                <a:schemeClr val="accent3">
                  <a:lumMod val="50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77" name="모서리가 둥근 직사각형 76"/>
          <p:cNvSpPr/>
          <p:nvPr/>
        </p:nvSpPr>
        <p:spPr>
          <a:xfrm>
            <a:off x="1475656" y="3024053"/>
            <a:ext cx="648665" cy="285316"/>
          </a:xfrm>
          <a:prstGeom prst="roundRect">
            <a:avLst>
              <a:gd name="adj" fmla="val 22132"/>
            </a:avLst>
          </a:prstGeom>
          <a:solidFill>
            <a:schemeClr val="bg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1200" b="1" spc="-150" dirty="0" smtClean="0">
                <a:solidFill>
                  <a:srgbClr val="669900"/>
                </a:solidFill>
              </a:rPr>
              <a:t>대 상</a:t>
            </a:r>
            <a:endParaRPr lang="en-US" altLang="ko-KR" sz="1200" b="1" spc="-150" dirty="0" smtClean="0">
              <a:solidFill>
                <a:srgbClr val="669900"/>
              </a:solidFill>
            </a:endParaRPr>
          </a:p>
        </p:txBody>
      </p:sp>
      <p:sp>
        <p:nvSpPr>
          <p:cNvPr id="78" name="모서리가 둥근 직사각형 77"/>
          <p:cNvSpPr/>
          <p:nvPr/>
        </p:nvSpPr>
        <p:spPr>
          <a:xfrm>
            <a:off x="2154752" y="3029131"/>
            <a:ext cx="3065320" cy="280238"/>
          </a:xfrm>
          <a:prstGeom prst="roundRect">
            <a:avLst>
              <a:gd name="adj" fmla="val 22132"/>
            </a:avLst>
          </a:prstGeom>
          <a:solidFill>
            <a:schemeClr val="bg2">
              <a:alpha val="50000"/>
            </a:scheme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ko-KR" altLang="en-US" sz="1200" b="1" dirty="0" smtClean="0">
                <a:solidFill>
                  <a:srgbClr val="669900"/>
                </a:solidFill>
              </a:rPr>
              <a:t>모든 공동주택</a:t>
            </a:r>
            <a:r>
              <a:rPr lang="en-US" altLang="ko-KR" sz="1200" b="1" dirty="0" smtClean="0">
                <a:solidFill>
                  <a:srgbClr val="669900"/>
                </a:solidFill>
              </a:rPr>
              <a:t>(</a:t>
            </a:r>
            <a:r>
              <a:rPr lang="ko-KR" altLang="en-US" sz="1200" b="1" dirty="0" smtClean="0">
                <a:solidFill>
                  <a:srgbClr val="669900"/>
                </a:solidFill>
              </a:rPr>
              <a:t>다세대</a:t>
            </a:r>
            <a:r>
              <a:rPr lang="en-US" altLang="ko-KR" sz="1200" b="1" dirty="0" smtClean="0">
                <a:solidFill>
                  <a:srgbClr val="669900"/>
                </a:solidFill>
              </a:rPr>
              <a:t>, </a:t>
            </a:r>
            <a:r>
              <a:rPr lang="ko-KR" altLang="en-US" sz="1200" b="1" dirty="0" smtClean="0">
                <a:solidFill>
                  <a:srgbClr val="669900"/>
                </a:solidFill>
              </a:rPr>
              <a:t>연립</a:t>
            </a:r>
            <a:r>
              <a:rPr lang="en-US" altLang="ko-KR" sz="1200" b="1" dirty="0" smtClean="0">
                <a:solidFill>
                  <a:srgbClr val="669900"/>
                </a:solidFill>
              </a:rPr>
              <a:t>, </a:t>
            </a:r>
            <a:r>
              <a:rPr lang="ko-KR" altLang="en-US" sz="1200" b="1" dirty="0" smtClean="0">
                <a:solidFill>
                  <a:srgbClr val="669900"/>
                </a:solidFill>
              </a:rPr>
              <a:t>아파트</a:t>
            </a:r>
            <a:r>
              <a:rPr lang="en-US" altLang="ko-KR" sz="1200" b="1" dirty="0" smtClean="0">
                <a:solidFill>
                  <a:srgbClr val="669900"/>
                </a:solidFill>
              </a:rPr>
              <a:t>)</a:t>
            </a:r>
          </a:p>
        </p:txBody>
      </p:sp>
      <p:sp>
        <p:nvSpPr>
          <p:cNvPr id="83" name="Rectangle 23"/>
          <p:cNvSpPr>
            <a:spLocks noChangeArrowheads="1"/>
          </p:cNvSpPr>
          <p:nvPr/>
        </p:nvSpPr>
        <p:spPr bwMode="auto">
          <a:xfrm>
            <a:off x="5301850" y="2493615"/>
            <a:ext cx="359977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ko-KR" altLang="en-US" sz="20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공동주택 </a:t>
            </a:r>
            <a:r>
              <a:rPr kumimoji="0" lang="en-US" altLang="ko-KR" sz="20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r>
              <a:rPr kumimoji="0" lang="ko-KR" altLang="en-US" sz="20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대 하자 예방</a:t>
            </a:r>
            <a:endParaRPr kumimoji="0" lang="ko-KR" altLang="en-US" sz="2000" b="1" spc="-15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4" name="Text Box 3"/>
          <p:cNvSpPr txBox="1">
            <a:spLocks noChangeArrowheads="1"/>
          </p:cNvSpPr>
          <p:nvPr/>
        </p:nvSpPr>
        <p:spPr bwMode="auto">
          <a:xfrm>
            <a:off x="5301623" y="3357859"/>
            <a:ext cx="3580528" cy="895862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목 적 </a:t>
            </a:r>
            <a:r>
              <a:rPr lang="en-US" altLang="ko-KR" sz="12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: 5</a:t>
            </a:r>
            <a:r>
              <a:rPr lang="ko-KR" altLang="en-US" sz="12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대하자 예방으로 고품질 공동주택 공급</a:t>
            </a:r>
            <a:endParaRPr lang="en-US" altLang="ko-KR" sz="1200" b="1" spc="-150" dirty="0" smtClean="0">
              <a:solidFill>
                <a:schemeClr val="accent3">
                  <a:lumMod val="50000"/>
                </a:schemeClr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      ※  </a:t>
            </a:r>
            <a:r>
              <a:rPr lang="en-US" altLang="ko-KR" sz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5</a:t>
            </a:r>
            <a:r>
              <a:rPr lang="ko-KR" altLang="en-US" sz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대하자 </a:t>
            </a:r>
            <a:r>
              <a:rPr lang="en-US" altLang="ko-KR" sz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: </a:t>
            </a:r>
            <a:r>
              <a:rPr lang="ko-KR" altLang="en-US" sz="1200" spc="-150" dirty="0" smtClean="0">
                <a:solidFill>
                  <a:schemeClr val="accent3">
                    <a:lumMod val="50000"/>
                  </a:schemeClr>
                </a:solidFill>
                <a:latin typeface="+mj-ea"/>
                <a:ea typeface="+mj-ea"/>
              </a:rPr>
              <a:t>소음</a:t>
            </a:r>
            <a:r>
              <a:rPr lang="en-US" altLang="ko-KR" sz="1200" spc="-150" dirty="0" smtClean="0">
                <a:solidFill>
                  <a:schemeClr val="accent3">
                    <a:lumMod val="50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200" spc="-150" dirty="0" smtClean="0">
                <a:solidFill>
                  <a:schemeClr val="accent3">
                    <a:lumMod val="50000"/>
                  </a:schemeClr>
                </a:solidFill>
                <a:latin typeface="+mj-ea"/>
                <a:ea typeface="+mj-ea"/>
              </a:rPr>
              <a:t>결로</a:t>
            </a:r>
            <a:r>
              <a:rPr lang="en-US" altLang="ko-KR" sz="1200" spc="-150" dirty="0" smtClean="0">
                <a:solidFill>
                  <a:schemeClr val="accent3">
                    <a:lumMod val="50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200" spc="-150" dirty="0" smtClean="0">
                <a:solidFill>
                  <a:schemeClr val="accent3">
                    <a:lumMod val="50000"/>
                  </a:schemeClr>
                </a:solidFill>
                <a:latin typeface="+mj-ea"/>
                <a:ea typeface="+mj-ea"/>
              </a:rPr>
              <a:t>누수</a:t>
            </a:r>
            <a:r>
              <a:rPr lang="en-US" altLang="ko-KR" sz="1200" spc="-150" dirty="0" smtClean="0">
                <a:solidFill>
                  <a:schemeClr val="accent3">
                    <a:lumMod val="50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200" spc="-150" dirty="0" smtClean="0">
                <a:solidFill>
                  <a:schemeClr val="accent3">
                    <a:lumMod val="50000"/>
                  </a:schemeClr>
                </a:solidFill>
                <a:latin typeface="+mj-ea"/>
                <a:ea typeface="+mj-ea"/>
              </a:rPr>
              <a:t>균열</a:t>
            </a:r>
            <a:r>
              <a:rPr lang="en-US" altLang="ko-KR" sz="1200" spc="-150" dirty="0" smtClean="0">
                <a:solidFill>
                  <a:schemeClr val="accent3">
                    <a:lumMod val="50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200" spc="-150" dirty="0" err="1" smtClean="0">
                <a:solidFill>
                  <a:schemeClr val="accent3">
                    <a:lumMod val="50000"/>
                  </a:schemeClr>
                </a:solidFill>
                <a:latin typeface="+mj-ea"/>
                <a:ea typeface="+mj-ea"/>
              </a:rPr>
              <a:t>공기질</a:t>
            </a: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준공 </a:t>
            </a:r>
            <a:r>
              <a:rPr lang="en-US" altLang="ko-KR" sz="12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3~6</a:t>
            </a:r>
            <a:r>
              <a:rPr lang="ko-KR" altLang="en-US" sz="12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개월 전 점검 실시</a:t>
            </a:r>
            <a:r>
              <a:rPr lang="en-US" altLang="ko-KR" sz="12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(</a:t>
            </a:r>
            <a:r>
              <a:rPr lang="ko-KR" altLang="en-US" sz="12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건축사</a:t>
            </a:r>
            <a:r>
              <a:rPr lang="en-US" altLang="ko-KR" sz="12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, </a:t>
            </a:r>
            <a:r>
              <a:rPr lang="ko-KR" altLang="en-US" sz="1200" b="1" spc="-150" dirty="0" err="1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유관부서</a:t>
            </a:r>
            <a:r>
              <a:rPr lang="ko-KR" altLang="en-US" sz="12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 합동</a:t>
            </a:r>
            <a:r>
              <a:rPr lang="en-US" altLang="ko-KR" sz="12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)</a:t>
            </a:r>
          </a:p>
        </p:txBody>
      </p:sp>
      <p:sp>
        <p:nvSpPr>
          <p:cNvPr id="85" name="모서리가 둥근 직사각형 84"/>
          <p:cNvSpPr/>
          <p:nvPr/>
        </p:nvSpPr>
        <p:spPr>
          <a:xfrm>
            <a:off x="5301622" y="3019651"/>
            <a:ext cx="637594" cy="285316"/>
          </a:xfrm>
          <a:prstGeom prst="roundRect">
            <a:avLst>
              <a:gd name="adj" fmla="val 22132"/>
            </a:avLst>
          </a:prstGeom>
          <a:solidFill>
            <a:schemeClr val="bg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1200" b="1" spc="-150" dirty="0" smtClean="0">
                <a:solidFill>
                  <a:srgbClr val="669900"/>
                </a:solidFill>
              </a:rPr>
              <a:t>대 상</a:t>
            </a:r>
            <a:endParaRPr lang="en-US" altLang="ko-KR" sz="1200" b="1" spc="-150" dirty="0" smtClean="0">
              <a:solidFill>
                <a:srgbClr val="669900"/>
              </a:solidFill>
            </a:endParaRPr>
          </a:p>
        </p:txBody>
      </p:sp>
      <p:sp>
        <p:nvSpPr>
          <p:cNvPr id="86" name="모서리가 둥근 직사각형 85"/>
          <p:cNvSpPr/>
          <p:nvPr/>
        </p:nvSpPr>
        <p:spPr>
          <a:xfrm>
            <a:off x="5962950" y="3024729"/>
            <a:ext cx="2919200" cy="280238"/>
          </a:xfrm>
          <a:prstGeom prst="roundRect">
            <a:avLst>
              <a:gd name="adj" fmla="val 22132"/>
            </a:avLst>
          </a:prstGeom>
          <a:solidFill>
            <a:schemeClr val="bg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ko-KR" altLang="en-US" sz="1200" b="1" dirty="0" smtClean="0">
                <a:solidFill>
                  <a:srgbClr val="669900"/>
                </a:solidFill>
              </a:rPr>
              <a:t>사업승인 대상 아파트 </a:t>
            </a:r>
            <a:endParaRPr lang="en-US" altLang="ko-KR" sz="1200" b="1" dirty="0" smtClean="0">
              <a:solidFill>
                <a:srgbClr val="66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713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2400" spc="-15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재개발ㆍ재건축</a:t>
            </a:r>
            <a:r>
              <a:rPr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정비사업 추진 현황</a:t>
            </a:r>
            <a:endParaRPr lang="en-US" altLang="ko-KR" sz="2400" spc="-1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주택과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TextBox 51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추 진</a:t>
            </a:r>
            <a:endParaRPr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>
              <a:defRPr/>
            </a:pPr>
            <a:r>
              <a:rPr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현 황</a:t>
            </a:r>
            <a:endParaRPr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Rectangle 23"/>
          <p:cNvSpPr>
            <a:spLocks noChangeArrowheads="1"/>
          </p:cNvSpPr>
          <p:nvPr/>
        </p:nvSpPr>
        <p:spPr bwMode="auto">
          <a:xfrm>
            <a:off x="1475656" y="5234533"/>
            <a:ext cx="540060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2000" b="1" dirty="0" smtClean="0">
                <a:solidFill>
                  <a:prstClr val="white"/>
                </a:solidFill>
              </a:rPr>
              <a:t>재건축 </a:t>
            </a:r>
            <a:r>
              <a:rPr lang="ko-KR" altLang="en-US" sz="2000" b="1" dirty="0">
                <a:solidFill>
                  <a:prstClr val="white"/>
                </a:solidFill>
              </a:rPr>
              <a:t>정비사업 </a:t>
            </a:r>
            <a:r>
              <a:rPr lang="en-US" altLang="ko-KR" sz="2000" b="1" dirty="0">
                <a:solidFill>
                  <a:prstClr val="white"/>
                </a:solidFill>
              </a:rPr>
              <a:t>: </a:t>
            </a:r>
            <a:r>
              <a:rPr lang="en-US" altLang="ko-KR" sz="2000" b="1" dirty="0" smtClean="0">
                <a:solidFill>
                  <a:prstClr val="white"/>
                </a:solidFill>
              </a:rPr>
              <a:t>1</a:t>
            </a:r>
            <a:r>
              <a:rPr lang="ko-KR" altLang="en-US" sz="2000" b="1" dirty="0" smtClean="0">
                <a:solidFill>
                  <a:prstClr val="white"/>
                </a:solidFill>
              </a:rPr>
              <a:t>개소</a:t>
            </a:r>
            <a:endParaRPr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54" name="Rectangle 23"/>
          <p:cNvSpPr>
            <a:spLocks noChangeArrowheads="1"/>
          </p:cNvSpPr>
          <p:nvPr/>
        </p:nvSpPr>
        <p:spPr bwMode="auto">
          <a:xfrm>
            <a:off x="1475656" y="2348880"/>
            <a:ext cx="540060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2000" b="1" dirty="0" smtClean="0">
                <a:solidFill>
                  <a:prstClr val="white"/>
                </a:solidFill>
              </a:rPr>
              <a:t>재개발 정비사업 </a:t>
            </a:r>
            <a:r>
              <a:rPr lang="en-US" altLang="ko-KR" sz="2000" b="1" dirty="0" smtClean="0">
                <a:solidFill>
                  <a:prstClr val="white"/>
                </a:solidFill>
              </a:rPr>
              <a:t>: 6</a:t>
            </a:r>
            <a:r>
              <a:rPr lang="ko-KR" altLang="en-US" sz="2000" b="1" dirty="0" smtClean="0">
                <a:solidFill>
                  <a:prstClr val="white"/>
                </a:solidFill>
              </a:rPr>
              <a:t>개소</a:t>
            </a:r>
            <a:r>
              <a:rPr lang="en-US" altLang="ko-KR" sz="2000" b="1" dirty="0" smtClean="0">
                <a:solidFill>
                  <a:prstClr val="white"/>
                </a:solidFill>
              </a:rPr>
              <a:t>(</a:t>
            </a:r>
            <a:r>
              <a:rPr lang="ko-KR" altLang="en-US" sz="2000" b="1" dirty="0" smtClean="0">
                <a:solidFill>
                  <a:prstClr val="white"/>
                </a:solidFill>
              </a:rPr>
              <a:t>공공지원</a:t>
            </a:r>
            <a:r>
              <a:rPr lang="en-US" altLang="ko-KR" sz="2000" b="1" dirty="0" smtClean="0">
                <a:solidFill>
                  <a:prstClr val="white"/>
                </a:solidFill>
              </a:rPr>
              <a:t>2, </a:t>
            </a:r>
            <a:r>
              <a:rPr lang="ko-KR" altLang="en-US" sz="2000" b="1" dirty="0" smtClean="0">
                <a:solidFill>
                  <a:prstClr val="white"/>
                </a:solidFill>
              </a:rPr>
              <a:t>일반</a:t>
            </a:r>
            <a:r>
              <a:rPr lang="en-US" altLang="ko-KR" sz="2000" b="1" dirty="0" smtClean="0">
                <a:solidFill>
                  <a:prstClr val="white"/>
                </a:solidFill>
              </a:rPr>
              <a:t>4)</a:t>
            </a:r>
            <a:endParaRPr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55" name="Text Box 3"/>
          <p:cNvSpPr txBox="1">
            <a:spLocks noChangeArrowheads="1"/>
          </p:cNvSpPr>
          <p:nvPr/>
        </p:nvSpPr>
        <p:spPr bwMode="auto">
          <a:xfrm>
            <a:off x="1403648" y="2820219"/>
            <a:ext cx="7668344" cy="2297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500" b="1" dirty="0" err="1" smtClean="0">
                <a:solidFill>
                  <a:prstClr val="black"/>
                </a:solidFill>
              </a:rPr>
              <a:t>공공지원민간임대연계형</a:t>
            </a:r>
            <a:r>
              <a:rPr lang="ko-KR" altLang="en-US" sz="1500" b="1" dirty="0" smtClean="0">
                <a:solidFill>
                  <a:prstClr val="black"/>
                </a:solidFill>
              </a:rPr>
              <a:t> 정비사업 </a:t>
            </a:r>
            <a:r>
              <a:rPr lang="en-US" altLang="ko-KR" sz="1500" b="1" dirty="0" smtClean="0">
                <a:solidFill>
                  <a:prstClr val="black"/>
                </a:solidFill>
              </a:rPr>
              <a:t>: 2</a:t>
            </a:r>
            <a:r>
              <a:rPr lang="ko-KR" altLang="en-US" sz="1500" b="1" dirty="0" smtClean="0">
                <a:solidFill>
                  <a:prstClr val="black"/>
                </a:solidFill>
              </a:rPr>
              <a:t>개소</a:t>
            </a:r>
            <a:endParaRPr lang="en-US" altLang="ko-KR" sz="1500" b="1" dirty="0" smtClean="0">
              <a:solidFill>
                <a:prstClr val="black"/>
              </a:solidFill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1500" dirty="0" smtClean="0">
                <a:solidFill>
                  <a:prstClr val="black"/>
                </a:solidFill>
              </a:rPr>
              <a:t>  </a:t>
            </a:r>
            <a:r>
              <a:rPr kumimoji="1" lang="en-US" altLang="ko-KR" sz="1500" dirty="0">
                <a:solidFill>
                  <a:prstClr val="black"/>
                </a:solidFill>
              </a:rPr>
              <a:t>- </a:t>
            </a:r>
            <a:r>
              <a:rPr lang="ko-KR" altLang="en-US" sz="1500" dirty="0" err="1" smtClean="0">
                <a:solidFill>
                  <a:prstClr val="black"/>
                </a:solidFill>
              </a:rPr>
              <a:t>금촌</a:t>
            </a:r>
            <a:r>
              <a:rPr lang="en-US" altLang="ko-KR" sz="1500" dirty="0" smtClean="0">
                <a:solidFill>
                  <a:prstClr val="black"/>
                </a:solidFill>
              </a:rPr>
              <a:t>2</a:t>
            </a:r>
            <a:r>
              <a:rPr lang="ko-KR" altLang="en-US" sz="1500" dirty="0" smtClean="0">
                <a:solidFill>
                  <a:prstClr val="black"/>
                </a:solidFill>
              </a:rPr>
              <a:t>동제</a:t>
            </a:r>
            <a:r>
              <a:rPr lang="en-US" altLang="ko-KR" sz="1500" dirty="0" smtClean="0">
                <a:solidFill>
                  <a:prstClr val="black"/>
                </a:solidFill>
              </a:rPr>
              <a:t>2</a:t>
            </a:r>
            <a:r>
              <a:rPr lang="ko-KR" altLang="en-US" sz="1500" dirty="0" smtClean="0">
                <a:solidFill>
                  <a:prstClr val="black"/>
                </a:solidFill>
              </a:rPr>
              <a:t>지구 </a:t>
            </a:r>
            <a:r>
              <a:rPr lang="en-US" altLang="ko-KR" sz="1500" dirty="0" smtClean="0">
                <a:solidFill>
                  <a:prstClr val="black"/>
                </a:solidFill>
              </a:rPr>
              <a:t>: ’22</a:t>
            </a:r>
            <a:r>
              <a:rPr lang="ko-KR" altLang="en-US" sz="1500" dirty="0" smtClean="0">
                <a:solidFill>
                  <a:prstClr val="black"/>
                </a:solidFill>
              </a:rPr>
              <a:t>년 </a:t>
            </a:r>
            <a:r>
              <a:rPr lang="en-US" altLang="ko-KR" sz="1500" dirty="0" smtClean="0">
                <a:solidFill>
                  <a:prstClr val="black"/>
                </a:solidFill>
              </a:rPr>
              <a:t>11</a:t>
            </a:r>
            <a:r>
              <a:rPr lang="ko-KR" altLang="en-US" sz="1500" dirty="0" smtClean="0">
                <a:solidFill>
                  <a:prstClr val="black"/>
                </a:solidFill>
              </a:rPr>
              <a:t>월 </a:t>
            </a:r>
            <a:r>
              <a:rPr lang="ko-KR" altLang="en-US" sz="1500" dirty="0" err="1" smtClean="0">
                <a:solidFill>
                  <a:prstClr val="black"/>
                </a:solidFill>
              </a:rPr>
              <a:t>본공사</a:t>
            </a:r>
            <a:r>
              <a:rPr lang="ko-KR" altLang="en-US" sz="1500" dirty="0" smtClean="0">
                <a:solidFill>
                  <a:prstClr val="black"/>
                </a:solidFill>
              </a:rPr>
              <a:t> 착수</a:t>
            </a:r>
            <a:endParaRPr lang="en-US" altLang="ko-KR" sz="1500" dirty="0" smtClean="0">
              <a:solidFill>
                <a:prstClr val="black"/>
              </a:solidFill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1500" dirty="0">
                <a:solidFill>
                  <a:prstClr val="black"/>
                </a:solidFill>
              </a:rPr>
              <a:t> </a:t>
            </a:r>
            <a:r>
              <a:rPr kumimoji="1" lang="en-US" altLang="ko-KR" sz="1500" dirty="0" smtClean="0">
                <a:solidFill>
                  <a:prstClr val="black"/>
                </a:solidFill>
              </a:rPr>
              <a:t> - </a:t>
            </a:r>
            <a:r>
              <a:rPr lang="ko-KR" altLang="en-US" sz="1500" dirty="0" err="1" smtClean="0">
                <a:solidFill>
                  <a:prstClr val="black"/>
                </a:solidFill>
              </a:rPr>
              <a:t>금촌율목지구</a:t>
            </a:r>
            <a:r>
              <a:rPr lang="ko-KR" altLang="en-US" sz="1500" dirty="0" smtClean="0">
                <a:solidFill>
                  <a:prstClr val="black"/>
                </a:solidFill>
              </a:rPr>
              <a:t> </a:t>
            </a:r>
            <a:r>
              <a:rPr lang="en-US" altLang="ko-KR" sz="1500" dirty="0">
                <a:solidFill>
                  <a:prstClr val="black"/>
                </a:solidFill>
              </a:rPr>
              <a:t>: </a:t>
            </a:r>
            <a:r>
              <a:rPr lang="en-US" altLang="ko-KR" sz="1500" dirty="0" smtClean="0">
                <a:solidFill>
                  <a:prstClr val="black"/>
                </a:solidFill>
              </a:rPr>
              <a:t>‘22</a:t>
            </a:r>
            <a:r>
              <a:rPr lang="ko-KR" altLang="en-US" sz="1500" dirty="0" smtClean="0">
                <a:solidFill>
                  <a:prstClr val="black"/>
                </a:solidFill>
              </a:rPr>
              <a:t>년 </a:t>
            </a:r>
            <a:r>
              <a:rPr lang="en-US" altLang="ko-KR" sz="1500" dirty="0" smtClean="0">
                <a:solidFill>
                  <a:prstClr val="black"/>
                </a:solidFill>
              </a:rPr>
              <a:t>7</a:t>
            </a:r>
            <a:r>
              <a:rPr lang="ko-KR" altLang="en-US" sz="1500" dirty="0" smtClean="0">
                <a:solidFill>
                  <a:prstClr val="black"/>
                </a:solidFill>
              </a:rPr>
              <a:t>월 이주 및 </a:t>
            </a:r>
            <a:r>
              <a:rPr lang="ko-KR" altLang="en-US" sz="1500" dirty="0" err="1" smtClean="0">
                <a:solidFill>
                  <a:prstClr val="black"/>
                </a:solidFill>
              </a:rPr>
              <a:t>철거완료</a:t>
            </a:r>
            <a:endParaRPr lang="en-US" altLang="ko-KR" sz="1500" dirty="0" smtClean="0">
              <a:solidFill>
                <a:prstClr val="black"/>
              </a:solidFill>
            </a:endParaRPr>
          </a:p>
          <a:p>
            <a:pPr marL="285750" indent="-2857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500" b="1" dirty="0" smtClean="0">
                <a:solidFill>
                  <a:prstClr val="black"/>
                </a:solidFill>
              </a:rPr>
              <a:t>일반 정비사업 </a:t>
            </a:r>
            <a:r>
              <a:rPr lang="en-US" altLang="ko-KR" sz="1500" b="1" dirty="0" smtClean="0">
                <a:solidFill>
                  <a:prstClr val="black"/>
                </a:solidFill>
              </a:rPr>
              <a:t>:</a:t>
            </a:r>
            <a:r>
              <a:rPr lang="ko-KR" altLang="en-US" sz="1500" b="1" dirty="0" smtClean="0">
                <a:solidFill>
                  <a:prstClr val="black"/>
                </a:solidFill>
              </a:rPr>
              <a:t> </a:t>
            </a:r>
            <a:r>
              <a:rPr lang="en-US" altLang="ko-KR" sz="1500" b="1" dirty="0" smtClean="0">
                <a:solidFill>
                  <a:prstClr val="black"/>
                </a:solidFill>
              </a:rPr>
              <a:t>4</a:t>
            </a:r>
            <a:r>
              <a:rPr lang="ko-KR" altLang="en-US" sz="1500" b="1" dirty="0" smtClean="0">
                <a:solidFill>
                  <a:prstClr val="black"/>
                </a:solidFill>
              </a:rPr>
              <a:t>개소</a:t>
            </a:r>
            <a:endParaRPr lang="en-US" altLang="ko-KR" sz="1500" b="1" dirty="0" smtClean="0">
              <a:solidFill>
                <a:prstClr val="black"/>
              </a:solidFill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1500" dirty="0" smtClean="0">
                <a:solidFill>
                  <a:prstClr val="black"/>
                </a:solidFill>
              </a:rPr>
              <a:t>  </a:t>
            </a:r>
            <a:r>
              <a:rPr kumimoji="1" lang="en-US" altLang="ko-KR" sz="1500" dirty="0">
                <a:solidFill>
                  <a:prstClr val="black"/>
                </a:solidFill>
              </a:rPr>
              <a:t>- </a:t>
            </a:r>
            <a:r>
              <a:rPr kumimoji="1" lang="ko-KR" altLang="en-US" sz="1500" dirty="0" err="1">
                <a:solidFill>
                  <a:prstClr val="black"/>
                </a:solidFill>
              </a:rPr>
              <a:t>금촌새말지구</a:t>
            </a:r>
            <a:r>
              <a:rPr kumimoji="1" lang="en-US" altLang="ko-KR" sz="1500" dirty="0">
                <a:solidFill>
                  <a:prstClr val="black"/>
                </a:solidFill>
              </a:rPr>
              <a:t>, </a:t>
            </a:r>
            <a:r>
              <a:rPr kumimoji="1" lang="ko-KR" altLang="en-US" sz="1500" dirty="0" smtClean="0">
                <a:solidFill>
                  <a:prstClr val="black"/>
                </a:solidFill>
              </a:rPr>
              <a:t>문산</a:t>
            </a:r>
            <a:r>
              <a:rPr kumimoji="1" lang="en-US" altLang="ko-KR" sz="1500" dirty="0" smtClean="0">
                <a:solidFill>
                  <a:prstClr val="black"/>
                </a:solidFill>
              </a:rPr>
              <a:t>3</a:t>
            </a:r>
            <a:r>
              <a:rPr kumimoji="1" lang="ko-KR" altLang="en-US" sz="1500" dirty="0" err="1" smtClean="0">
                <a:solidFill>
                  <a:prstClr val="black"/>
                </a:solidFill>
              </a:rPr>
              <a:t>리지구</a:t>
            </a:r>
            <a:r>
              <a:rPr lang="ko-KR" altLang="en-US" sz="1500" dirty="0" smtClean="0">
                <a:solidFill>
                  <a:prstClr val="black"/>
                </a:solidFill>
              </a:rPr>
              <a:t> </a:t>
            </a:r>
            <a:r>
              <a:rPr lang="en-US" altLang="ko-KR" sz="1500" dirty="0" smtClean="0">
                <a:solidFill>
                  <a:prstClr val="black"/>
                </a:solidFill>
              </a:rPr>
              <a:t>: </a:t>
            </a:r>
            <a:r>
              <a:rPr lang="ko-KR" altLang="en-US" sz="1500" dirty="0" smtClean="0">
                <a:solidFill>
                  <a:prstClr val="black"/>
                </a:solidFill>
              </a:rPr>
              <a:t>보상 및 이주 진행 중</a:t>
            </a:r>
            <a:endParaRPr lang="en-US" altLang="ko-KR" sz="1500" dirty="0" smtClean="0">
              <a:solidFill>
                <a:prstClr val="black"/>
              </a:solidFill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1500" dirty="0" smtClean="0">
                <a:solidFill>
                  <a:prstClr val="black"/>
                </a:solidFill>
              </a:rPr>
              <a:t>  - </a:t>
            </a:r>
            <a:r>
              <a:rPr kumimoji="1" lang="ko-KR" altLang="en-US" sz="1500" dirty="0" smtClean="0">
                <a:solidFill>
                  <a:prstClr val="black"/>
                </a:solidFill>
              </a:rPr>
              <a:t>문산</a:t>
            </a:r>
            <a:r>
              <a:rPr kumimoji="1" lang="en-US" altLang="ko-KR" sz="1500" dirty="0" smtClean="0">
                <a:solidFill>
                  <a:prstClr val="black"/>
                </a:solidFill>
              </a:rPr>
              <a:t>1-5</a:t>
            </a:r>
            <a:r>
              <a:rPr kumimoji="1" lang="ko-KR" altLang="en-US" sz="1500" dirty="0" smtClean="0">
                <a:solidFill>
                  <a:prstClr val="black"/>
                </a:solidFill>
              </a:rPr>
              <a:t>구역</a:t>
            </a:r>
            <a:r>
              <a:rPr lang="ko-KR" altLang="en-US" sz="1500" dirty="0" smtClean="0">
                <a:solidFill>
                  <a:prstClr val="black"/>
                </a:solidFill>
              </a:rPr>
              <a:t> </a:t>
            </a:r>
            <a:r>
              <a:rPr lang="en-US" altLang="ko-KR" sz="1500" dirty="0" smtClean="0">
                <a:solidFill>
                  <a:prstClr val="black"/>
                </a:solidFill>
              </a:rPr>
              <a:t>: ’22</a:t>
            </a:r>
            <a:r>
              <a:rPr lang="ko-KR" altLang="en-US" sz="1500" dirty="0" smtClean="0">
                <a:solidFill>
                  <a:prstClr val="black"/>
                </a:solidFill>
              </a:rPr>
              <a:t>년 </a:t>
            </a:r>
            <a:r>
              <a:rPr lang="en-US" altLang="ko-KR" sz="1500" dirty="0" smtClean="0">
                <a:solidFill>
                  <a:prstClr val="black"/>
                </a:solidFill>
              </a:rPr>
              <a:t>10</a:t>
            </a:r>
            <a:r>
              <a:rPr lang="ko-KR" altLang="en-US" sz="1500" dirty="0" smtClean="0">
                <a:solidFill>
                  <a:prstClr val="black"/>
                </a:solidFill>
              </a:rPr>
              <a:t>월 관리처분계획 인가</a:t>
            </a:r>
            <a:endParaRPr lang="en-US" altLang="ko-KR" sz="1500" dirty="0" smtClean="0">
              <a:solidFill>
                <a:prstClr val="black"/>
              </a:solidFill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1500" dirty="0" smtClean="0">
                <a:solidFill>
                  <a:prstClr val="black"/>
                </a:solidFill>
              </a:rPr>
              <a:t>  - </a:t>
            </a:r>
            <a:r>
              <a:rPr kumimoji="1" lang="ko-KR" altLang="en-US" sz="1500" dirty="0" smtClean="0">
                <a:solidFill>
                  <a:prstClr val="black"/>
                </a:solidFill>
              </a:rPr>
              <a:t>파주</a:t>
            </a:r>
            <a:r>
              <a:rPr kumimoji="1" lang="en-US" altLang="ko-KR" sz="1500" dirty="0" smtClean="0">
                <a:solidFill>
                  <a:prstClr val="black"/>
                </a:solidFill>
              </a:rPr>
              <a:t>1-3</a:t>
            </a:r>
            <a:r>
              <a:rPr kumimoji="1" lang="ko-KR" altLang="en-US" sz="1500" dirty="0" smtClean="0">
                <a:solidFill>
                  <a:prstClr val="black"/>
                </a:solidFill>
              </a:rPr>
              <a:t>구역</a:t>
            </a:r>
            <a:r>
              <a:rPr lang="ko-KR" altLang="en-US" sz="1500" dirty="0" smtClean="0">
                <a:solidFill>
                  <a:prstClr val="black"/>
                </a:solidFill>
              </a:rPr>
              <a:t> </a:t>
            </a:r>
            <a:r>
              <a:rPr lang="en-US" altLang="ko-KR" sz="1500" dirty="0" smtClean="0">
                <a:solidFill>
                  <a:prstClr val="black"/>
                </a:solidFill>
              </a:rPr>
              <a:t>: </a:t>
            </a:r>
            <a:r>
              <a:rPr lang="ko-KR" altLang="en-US" sz="1500" dirty="0" smtClean="0">
                <a:solidFill>
                  <a:prstClr val="black"/>
                </a:solidFill>
              </a:rPr>
              <a:t>소송관련 사업시행계획 수립 지연</a:t>
            </a:r>
            <a:endParaRPr kumimoji="1" lang="en-US" altLang="ko-KR" sz="1500" dirty="0">
              <a:solidFill>
                <a:prstClr val="black"/>
              </a:solidFill>
            </a:endParaRPr>
          </a:p>
        </p:txBody>
      </p:sp>
      <p:sp>
        <p:nvSpPr>
          <p:cNvPr id="56" name="Text Box 3"/>
          <p:cNvSpPr txBox="1">
            <a:spLocks noChangeArrowheads="1"/>
          </p:cNvSpPr>
          <p:nvPr/>
        </p:nvSpPr>
        <p:spPr bwMode="auto">
          <a:xfrm>
            <a:off x="1475656" y="5738589"/>
            <a:ext cx="7668344" cy="715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500" b="1" dirty="0" err="1">
                <a:solidFill>
                  <a:prstClr val="black"/>
                </a:solidFill>
              </a:rPr>
              <a:t>협신주택</a:t>
            </a:r>
            <a:r>
              <a:rPr lang="ko-KR" altLang="en-US" sz="1500" b="1" dirty="0">
                <a:solidFill>
                  <a:prstClr val="black"/>
                </a:solidFill>
              </a:rPr>
              <a:t> 재건축</a:t>
            </a:r>
            <a:endParaRPr lang="en-US" altLang="ko-KR" sz="1500" b="1" dirty="0">
              <a:solidFill>
                <a:prstClr val="black"/>
              </a:solidFill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1500" dirty="0">
                <a:solidFill>
                  <a:prstClr val="black"/>
                </a:solidFill>
              </a:rPr>
              <a:t> - </a:t>
            </a:r>
            <a:r>
              <a:rPr lang="ko-KR" altLang="en-US" sz="1500" dirty="0" smtClean="0">
                <a:solidFill>
                  <a:prstClr val="black"/>
                </a:solidFill>
              </a:rPr>
              <a:t>공사대금 미지급 관련 소송 등으로 인한 공사중지</a:t>
            </a:r>
          </a:p>
        </p:txBody>
      </p:sp>
      <p:sp>
        <p:nvSpPr>
          <p:cNvPr id="57" name="Text Box 3"/>
          <p:cNvSpPr txBox="1">
            <a:spLocks noChangeArrowheads="1"/>
          </p:cNvSpPr>
          <p:nvPr/>
        </p:nvSpPr>
        <p:spPr bwMode="auto">
          <a:xfrm>
            <a:off x="1475656" y="1293036"/>
            <a:ext cx="7416824" cy="93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fontAlgn="base" latinLnBrk="0">
              <a:lnSpc>
                <a:spcPct val="150000"/>
              </a:lnSpc>
            </a:pPr>
            <a:r>
              <a:rPr lang="ko-KR" altLang="en-US" b="1" dirty="0" smtClean="0">
                <a:solidFill>
                  <a:prstClr val="black"/>
                </a:solidFill>
              </a:rPr>
              <a:t>◈ </a:t>
            </a:r>
            <a:r>
              <a:rPr lang="ko-KR" altLang="en-US" b="1" dirty="0" err="1" smtClean="0">
                <a:solidFill>
                  <a:prstClr val="black"/>
                </a:solidFill>
              </a:rPr>
              <a:t>노후ㆍ불량건축물을</a:t>
            </a:r>
            <a:r>
              <a:rPr lang="ko-KR" altLang="en-US" b="1" dirty="0" smtClean="0">
                <a:solidFill>
                  <a:prstClr val="black"/>
                </a:solidFill>
              </a:rPr>
              <a:t> </a:t>
            </a:r>
            <a:r>
              <a:rPr lang="ko-KR" altLang="en-US" b="1" dirty="0">
                <a:solidFill>
                  <a:prstClr val="black"/>
                </a:solidFill>
              </a:rPr>
              <a:t>계획적으로 정비하여 </a:t>
            </a:r>
            <a:r>
              <a:rPr lang="ko-KR" altLang="en-US" b="1" dirty="0" smtClean="0">
                <a:solidFill>
                  <a:prstClr val="black"/>
                </a:solidFill>
              </a:rPr>
              <a:t>도시의 환경개선을 </a:t>
            </a:r>
            <a:r>
              <a:rPr lang="ko-KR" altLang="en-US" b="1" dirty="0">
                <a:solidFill>
                  <a:prstClr val="black"/>
                </a:solidFill>
              </a:rPr>
              <a:t>통해 </a:t>
            </a:r>
            <a:endParaRPr lang="en-US" altLang="ko-KR" b="1" dirty="0" smtClean="0">
              <a:solidFill>
                <a:prstClr val="black"/>
              </a:solidFill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b="1" dirty="0">
                <a:solidFill>
                  <a:prstClr val="black"/>
                </a:solidFill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</a:rPr>
              <a:t>   </a:t>
            </a:r>
            <a:r>
              <a:rPr lang="ko-KR" altLang="en-US" b="1" dirty="0" smtClean="0">
                <a:solidFill>
                  <a:prstClr val="black"/>
                </a:solidFill>
              </a:rPr>
              <a:t>주거생활의 </a:t>
            </a:r>
            <a:r>
              <a:rPr lang="ko-KR" altLang="en-US" b="1" dirty="0">
                <a:solidFill>
                  <a:prstClr val="black"/>
                </a:solidFill>
              </a:rPr>
              <a:t>질을 높이는 데 이바지</a:t>
            </a:r>
          </a:p>
        </p:txBody>
      </p:sp>
    </p:spTree>
    <p:extLst>
      <p:ext uri="{BB962C8B-B14F-4D97-AF65-F5344CB8AC3E}">
        <p14:creationId xmlns:p14="http://schemas.microsoft.com/office/powerpoint/2010/main" val="259757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54517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en-US" altLang="ko-KR" sz="2400" spc="-1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2030 </a:t>
            </a:r>
            <a:r>
              <a:rPr lang="ko-KR" altLang="en-US" sz="2400" spc="-1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 도시</a:t>
            </a:r>
            <a:r>
              <a:rPr lang="en-US" altLang="ko-KR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주거환경정비 기본계획 수립</a:t>
            </a:r>
          </a:p>
          <a:p>
            <a:pPr>
              <a:defRPr/>
            </a:pPr>
            <a:endParaRPr lang="en-US" altLang="ko-KR" sz="2400" spc="-1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주택과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TextBox 51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추 진</a:t>
            </a:r>
            <a:endParaRPr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>
              <a:defRPr/>
            </a:pPr>
            <a:r>
              <a:rPr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Rectangle 23"/>
          <p:cNvSpPr>
            <a:spLocks noChangeArrowheads="1"/>
          </p:cNvSpPr>
          <p:nvPr/>
        </p:nvSpPr>
        <p:spPr bwMode="auto">
          <a:xfrm>
            <a:off x="1475656" y="2348880"/>
            <a:ext cx="540060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2000" b="1" dirty="0" smtClean="0">
                <a:solidFill>
                  <a:prstClr val="white"/>
                </a:solidFill>
              </a:rPr>
              <a:t>사업개요</a:t>
            </a:r>
            <a:endParaRPr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55" name="Text Box 3"/>
          <p:cNvSpPr txBox="1">
            <a:spLocks noChangeArrowheads="1"/>
          </p:cNvSpPr>
          <p:nvPr/>
        </p:nvSpPr>
        <p:spPr bwMode="auto">
          <a:xfrm>
            <a:off x="1403648" y="2820219"/>
            <a:ext cx="7668344" cy="2010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500" b="1" dirty="0" smtClean="0">
                <a:solidFill>
                  <a:prstClr val="black"/>
                </a:solidFill>
              </a:rPr>
              <a:t>사 업 명 </a:t>
            </a:r>
            <a:r>
              <a:rPr lang="en-US" altLang="ko-KR" sz="1500" b="1" dirty="0">
                <a:solidFill>
                  <a:prstClr val="black"/>
                </a:solidFill>
              </a:rPr>
              <a:t>: 2030 </a:t>
            </a:r>
            <a:r>
              <a:rPr lang="en-US" altLang="ko-KR" sz="1500" b="1" dirty="0" err="1">
                <a:solidFill>
                  <a:prstClr val="black"/>
                </a:solidFill>
              </a:rPr>
              <a:t>파주</a:t>
            </a:r>
            <a:r>
              <a:rPr lang="en-US" altLang="ko-KR" sz="1500" b="1" dirty="0">
                <a:solidFill>
                  <a:prstClr val="black"/>
                </a:solidFill>
              </a:rPr>
              <a:t> </a:t>
            </a:r>
            <a:r>
              <a:rPr lang="en-US" altLang="ko-KR" sz="1500" b="1" dirty="0" err="1">
                <a:solidFill>
                  <a:prstClr val="black"/>
                </a:solidFill>
              </a:rPr>
              <a:t>도시·주거환경정비</a:t>
            </a:r>
            <a:r>
              <a:rPr lang="en-US" altLang="ko-KR" sz="1500" b="1" dirty="0">
                <a:solidFill>
                  <a:prstClr val="black"/>
                </a:solidFill>
              </a:rPr>
              <a:t> </a:t>
            </a:r>
            <a:r>
              <a:rPr lang="en-US" altLang="ko-KR" sz="1500" b="1" dirty="0" err="1" smtClean="0">
                <a:solidFill>
                  <a:prstClr val="black"/>
                </a:solidFill>
              </a:rPr>
              <a:t>기본계획</a:t>
            </a:r>
            <a:endParaRPr lang="en-US" altLang="ko-KR" sz="1500" b="1" dirty="0" smtClean="0">
              <a:solidFill>
                <a:prstClr val="black"/>
              </a:solidFill>
            </a:endParaRPr>
          </a:p>
          <a:p>
            <a:pPr marL="285750" indent="-2857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450" b="1" dirty="0" err="1" smtClean="0">
                <a:solidFill>
                  <a:prstClr val="black"/>
                </a:solidFill>
              </a:rPr>
              <a:t>사업면적</a:t>
            </a:r>
            <a:r>
              <a:rPr lang="ko-KR" altLang="en-US" sz="1450" b="1" dirty="0">
                <a:solidFill>
                  <a:prstClr val="black"/>
                </a:solidFill>
              </a:rPr>
              <a:t> </a:t>
            </a:r>
            <a:r>
              <a:rPr lang="en-US" altLang="ko-KR" sz="1500" b="1" dirty="0">
                <a:solidFill>
                  <a:prstClr val="black"/>
                </a:solidFill>
              </a:rPr>
              <a:t>: </a:t>
            </a:r>
            <a:r>
              <a:rPr lang="ko-KR" altLang="en-US" sz="1500" b="1" dirty="0">
                <a:solidFill>
                  <a:prstClr val="black"/>
                </a:solidFill>
              </a:rPr>
              <a:t>파주시 내 도시지역 약 </a:t>
            </a:r>
            <a:r>
              <a:rPr lang="en-US" altLang="ko-KR" sz="1500" b="1" dirty="0">
                <a:solidFill>
                  <a:prstClr val="black"/>
                </a:solidFill>
              </a:rPr>
              <a:t>60</a:t>
            </a:r>
            <a:r>
              <a:rPr lang="ko-KR" altLang="en-US" sz="1500" b="1" dirty="0">
                <a:solidFill>
                  <a:prstClr val="black"/>
                </a:solidFill>
              </a:rPr>
              <a:t>㎢</a:t>
            </a:r>
            <a:r>
              <a:rPr lang="en-US" altLang="ko-KR" sz="1500" b="1" dirty="0">
                <a:solidFill>
                  <a:prstClr val="black"/>
                </a:solidFill>
              </a:rPr>
              <a:t>(</a:t>
            </a:r>
            <a:r>
              <a:rPr lang="ko-KR" altLang="en-US" sz="1500" b="1" dirty="0">
                <a:solidFill>
                  <a:prstClr val="black"/>
                </a:solidFill>
              </a:rPr>
              <a:t>신도시 등 제외</a:t>
            </a:r>
            <a:r>
              <a:rPr lang="en-US" altLang="ko-KR" sz="1500" b="1" dirty="0">
                <a:solidFill>
                  <a:prstClr val="black"/>
                </a:solidFill>
              </a:rPr>
              <a:t>)</a:t>
            </a:r>
            <a:endParaRPr lang="ko-KR" altLang="en-US" sz="1500" b="1" dirty="0">
              <a:solidFill>
                <a:prstClr val="black"/>
              </a:solidFill>
            </a:endParaRPr>
          </a:p>
          <a:p>
            <a:pPr marL="285750" indent="-2857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500" b="1" dirty="0">
                <a:solidFill>
                  <a:prstClr val="black"/>
                </a:solidFill>
              </a:rPr>
              <a:t>사 업 비 </a:t>
            </a:r>
            <a:r>
              <a:rPr lang="en-US" altLang="ko-KR" sz="1500" b="1" dirty="0">
                <a:solidFill>
                  <a:prstClr val="black"/>
                </a:solidFill>
              </a:rPr>
              <a:t>: 751</a:t>
            </a:r>
            <a:r>
              <a:rPr lang="ko-KR" altLang="en-US" sz="1500" b="1" dirty="0" smtClean="0">
                <a:solidFill>
                  <a:prstClr val="black"/>
                </a:solidFill>
              </a:rPr>
              <a:t>백만원 </a:t>
            </a:r>
            <a:r>
              <a:rPr lang="en-US" altLang="ko-KR" sz="1500" b="1" dirty="0" smtClean="0">
                <a:solidFill>
                  <a:prstClr val="black"/>
                </a:solidFill>
              </a:rPr>
              <a:t>(</a:t>
            </a:r>
            <a:r>
              <a:rPr lang="ko-KR" altLang="en-US" sz="1500" b="1" dirty="0">
                <a:solidFill>
                  <a:prstClr val="black"/>
                </a:solidFill>
              </a:rPr>
              <a:t>도</a:t>
            </a:r>
            <a:r>
              <a:rPr lang="en-US" altLang="ko-KR" sz="1500" b="1" dirty="0">
                <a:solidFill>
                  <a:prstClr val="black"/>
                </a:solidFill>
              </a:rPr>
              <a:t>375.5, </a:t>
            </a:r>
            <a:r>
              <a:rPr lang="ko-KR" altLang="en-US" sz="1500" b="1" dirty="0">
                <a:solidFill>
                  <a:prstClr val="black"/>
                </a:solidFill>
              </a:rPr>
              <a:t>시</a:t>
            </a:r>
            <a:r>
              <a:rPr lang="en-US" altLang="ko-KR" sz="1500" b="1" dirty="0">
                <a:solidFill>
                  <a:prstClr val="black"/>
                </a:solidFill>
              </a:rPr>
              <a:t>375.5</a:t>
            </a:r>
            <a:r>
              <a:rPr lang="en-US" altLang="ko-KR" sz="1500" b="1" dirty="0" smtClean="0">
                <a:solidFill>
                  <a:prstClr val="black"/>
                </a:solidFill>
              </a:rPr>
              <a:t>)</a:t>
            </a:r>
            <a:endParaRPr lang="ko-KR" altLang="en-US" sz="1500" b="1" dirty="0">
              <a:solidFill>
                <a:prstClr val="black"/>
              </a:solidFill>
            </a:endParaRPr>
          </a:p>
          <a:p>
            <a:pPr marL="285750" indent="-2857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500" b="1" dirty="0">
                <a:solidFill>
                  <a:prstClr val="black"/>
                </a:solidFill>
              </a:rPr>
              <a:t>사업기간 </a:t>
            </a:r>
            <a:r>
              <a:rPr lang="en-US" altLang="ko-KR" sz="1500" b="1" dirty="0">
                <a:solidFill>
                  <a:prstClr val="black"/>
                </a:solidFill>
              </a:rPr>
              <a:t>: 2023</a:t>
            </a:r>
            <a:r>
              <a:rPr lang="ko-KR" altLang="en-US" sz="1500" b="1" dirty="0">
                <a:solidFill>
                  <a:prstClr val="black"/>
                </a:solidFill>
              </a:rPr>
              <a:t>년 </a:t>
            </a:r>
            <a:r>
              <a:rPr lang="en-US" altLang="ko-KR" sz="1500" b="1" dirty="0">
                <a:solidFill>
                  <a:prstClr val="black"/>
                </a:solidFill>
              </a:rPr>
              <a:t>~ 2024</a:t>
            </a:r>
            <a:r>
              <a:rPr lang="ko-KR" altLang="en-US" sz="1500" b="1" dirty="0">
                <a:solidFill>
                  <a:prstClr val="black"/>
                </a:solidFill>
              </a:rPr>
              <a:t>년</a:t>
            </a:r>
          </a:p>
          <a:p>
            <a:pPr marL="285750" indent="-2857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500" b="1" dirty="0" err="1" smtClean="0">
                <a:solidFill>
                  <a:prstClr val="black"/>
                </a:solidFill>
              </a:rPr>
              <a:t>수립방향</a:t>
            </a:r>
            <a:r>
              <a:rPr lang="ko-KR" altLang="en-US" sz="1500" b="1" dirty="0" smtClean="0">
                <a:solidFill>
                  <a:prstClr val="black"/>
                </a:solidFill>
              </a:rPr>
              <a:t> </a:t>
            </a:r>
            <a:r>
              <a:rPr lang="en-US" altLang="ko-KR" sz="1500" b="1" dirty="0">
                <a:solidFill>
                  <a:prstClr val="black"/>
                </a:solidFill>
              </a:rPr>
              <a:t>: </a:t>
            </a:r>
            <a:r>
              <a:rPr lang="en-US" altLang="ko-KR" sz="1500" b="1" dirty="0" smtClean="0">
                <a:solidFill>
                  <a:prstClr val="black"/>
                </a:solidFill>
              </a:rPr>
              <a:t>2020 </a:t>
            </a:r>
            <a:r>
              <a:rPr lang="ko-KR" altLang="en-US" sz="1500" b="1" dirty="0" smtClean="0">
                <a:solidFill>
                  <a:prstClr val="black"/>
                </a:solidFill>
              </a:rPr>
              <a:t>파주 </a:t>
            </a:r>
            <a:r>
              <a:rPr lang="en-US" altLang="ko-KR" sz="1500" b="1" dirty="0" err="1" smtClean="0">
                <a:solidFill>
                  <a:prstClr val="black"/>
                </a:solidFill>
              </a:rPr>
              <a:t>도시</a:t>
            </a:r>
            <a:r>
              <a:rPr lang="en-US" altLang="ko-KR" sz="1500" b="1" dirty="0" err="1">
                <a:solidFill>
                  <a:prstClr val="black"/>
                </a:solidFill>
              </a:rPr>
              <a:t>·주거환경정비</a:t>
            </a:r>
            <a:r>
              <a:rPr lang="en-US" altLang="ko-KR" sz="1500" b="1" dirty="0">
                <a:solidFill>
                  <a:prstClr val="black"/>
                </a:solidFill>
              </a:rPr>
              <a:t> </a:t>
            </a:r>
            <a:r>
              <a:rPr lang="en-US" altLang="ko-KR" sz="1500" b="1" dirty="0" err="1" smtClean="0">
                <a:solidFill>
                  <a:prstClr val="black"/>
                </a:solidFill>
              </a:rPr>
              <a:t>기본계획</a:t>
            </a:r>
            <a:r>
              <a:rPr lang="en-US" altLang="ko-KR" sz="1500" b="1" dirty="0" smtClean="0">
                <a:solidFill>
                  <a:prstClr val="black"/>
                </a:solidFill>
              </a:rPr>
              <a:t> </a:t>
            </a:r>
            <a:r>
              <a:rPr lang="ko-KR" altLang="en-US" sz="1500" b="1" dirty="0" smtClean="0">
                <a:solidFill>
                  <a:prstClr val="black"/>
                </a:solidFill>
              </a:rPr>
              <a:t>재검토 및 보완</a:t>
            </a:r>
            <a:endParaRPr lang="en-US" altLang="ko-KR" sz="1500" b="1" dirty="0">
              <a:solidFill>
                <a:prstClr val="black"/>
              </a:solidFill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500" b="1" dirty="0" smtClean="0">
                <a:solidFill>
                  <a:prstClr val="black"/>
                </a:solidFill>
              </a:rPr>
              <a:t>                  </a:t>
            </a:r>
            <a:r>
              <a:rPr lang="ko-KR" altLang="en-US" sz="1500" b="1" dirty="0" smtClean="0">
                <a:solidFill>
                  <a:prstClr val="black"/>
                </a:solidFill>
              </a:rPr>
              <a:t>파주시 여건에 맞는 도시 정비사업 방향 제시</a:t>
            </a:r>
            <a:endParaRPr lang="ko-KR" altLang="en-US" sz="1500" b="1" dirty="0">
              <a:solidFill>
                <a:prstClr val="black"/>
              </a:solidFill>
            </a:endParaRPr>
          </a:p>
        </p:txBody>
      </p:sp>
      <p:sp>
        <p:nvSpPr>
          <p:cNvPr id="57" name="Text Box 3"/>
          <p:cNvSpPr txBox="1">
            <a:spLocks noChangeArrowheads="1"/>
          </p:cNvSpPr>
          <p:nvPr/>
        </p:nvSpPr>
        <p:spPr bwMode="auto">
          <a:xfrm>
            <a:off x="1475656" y="1293036"/>
            <a:ext cx="7416824" cy="93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fontAlgn="base" latinLnBrk="0">
              <a:lnSpc>
                <a:spcPct val="150000"/>
              </a:lnSpc>
            </a:pPr>
            <a:r>
              <a:rPr lang="ko-KR" altLang="en-US" b="1" dirty="0" smtClean="0">
                <a:solidFill>
                  <a:prstClr val="black"/>
                </a:solidFill>
              </a:rPr>
              <a:t>◈ </a:t>
            </a:r>
            <a:r>
              <a:rPr lang="en-US" altLang="ko-KR" b="1" dirty="0">
                <a:solidFill>
                  <a:prstClr val="black"/>
                </a:solidFill>
              </a:rPr>
              <a:t>2030 </a:t>
            </a:r>
            <a:r>
              <a:rPr lang="ko-KR" altLang="en-US" b="1" dirty="0">
                <a:solidFill>
                  <a:prstClr val="black"/>
                </a:solidFill>
              </a:rPr>
              <a:t>도시</a:t>
            </a:r>
            <a:r>
              <a:rPr lang="en-US" altLang="ko-KR" b="1" dirty="0">
                <a:solidFill>
                  <a:prstClr val="black"/>
                </a:solidFill>
              </a:rPr>
              <a:t>·</a:t>
            </a:r>
            <a:r>
              <a:rPr lang="ko-KR" altLang="en-US" b="1" dirty="0">
                <a:solidFill>
                  <a:prstClr val="black"/>
                </a:solidFill>
              </a:rPr>
              <a:t>주거환경정비 기본계획을 </a:t>
            </a:r>
            <a:r>
              <a:rPr lang="ko-KR" altLang="en-US" b="1" dirty="0" smtClean="0">
                <a:solidFill>
                  <a:prstClr val="black"/>
                </a:solidFill>
              </a:rPr>
              <a:t>수립하여 파주시 </a:t>
            </a:r>
            <a:r>
              <a:rPr lang="ko-KR" altLang="en-US" b="1" dirty="0">
                <a:solidFill>
                  <a:prstClr val="black"/>
                </a:solidFill>
              </a:rPr>
              <a:t>특성 및 </a:t>
            </a:r>
            <a:endParaRPr lang="en-US" altLang="ko-KR" b="1" dirty="0">
              <a:solidFill>
                <a:prstClr val="black"/>
              </a:solidFill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b="1" dirty="0" smtClean="0">
                <a:solidFill>
                  <a:prstClr val="black"/>
                </a:solidFill>
              </a:rPr>
              <a:t>    </a:t>
            </a:r>
            <a:r>
              <a:rPr lang="ko-KR" altLang="en-US" b="1" dirty="0" err="1" smtClean="0">
                <a:solidFill>
                  <a:prstClr val="black"/>
                </a:solidFill>
              </a:rPr>
              <a:t>개발여건에</a:t>
            </a:r>
            <a:r>
              <a:rPr lang="ko-KR" altLang="en-US" b="1" dirty="0" smtClean="0">
                <a:solidFill>
                  <a:prstClr val="black"/>
                </a:solidFill>
              </a:rPr>
              <a:t> 맞는 도시 정비사업의 </a:t>
            </a:r>
            <a:r>
              <a:rPr lang="ko-KR" altLang="en-US" b="1" dirty="0">
                <a:solidFill>
                  <a:prstClr val="black"/>
                </a:solidFill>
              </a:rPr>
              <a:t>방향 및 </a:t>
            </a:r>
            <a:r>
              <a:rPr lang="ko-KR" altLang="en-US" b="1" dirty="0" err="1">
                <a:solidFill>
                  <a:prstClr val="black"/>
                </a:solidFill>
              </a:rPr>
              <a:t>개발지침</a:t>
            </a:r>
            <a:r>
              <a:rPr lang="ko-KR" altLang="en-US" b="1" dirty="0">
                <a:solidFill>
                  <a:prstClr val="black"/>
                </a:solidFill>
              </a:rPr>
              <a:t> 제시</a:t>
            </a: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5656" y="4941168"/>
            <a:ext cx="540060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2000" b="1" dirty="0" err="1" smtClean="0">
                <a:solidFill>
                  <a:prstClr val="white"/>
                </a:solidFill>
              </a:rPr>
              <a:t>향후계획</a:t>
            </a:r>
            <a:endParaRPr lang="ko-KR" altLang="en-US" sz="2000" b="1" dirty="0">
              <a:solidFill>
                <a:prstClr val="white"/>
              </a:solidFill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1475656" y="5485892"/>
            <a:ext cx="1074654" cy="895436"/>
            <a:chOff x="1404064" y="4686930"/>
            <a:chExt cx="885571" cy="911584"/>
          </a:xfrm>
        </p:grpSpPr>
        <p:sp>
          <p:nvSpPr>
            <p:cNvPr id="31" name="대각선 방향의 모서리가 둥근 사각형 30"/>
            <p:cNvSpPr/>
            <p:nvPr/>
          </p:nvSpPr>
          <p:spPr bwMode="auto">
            <a:xfrm>
              <a:off x="1404064" y="4686930"/>
              <a:ext cx="885570" cy="59139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용역착수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2" name="대각선 방향의 모서리가 둥근 사각형 31"/>
            <p:cNvSpPr/>
            <p:nvPr/>
          </p:nvSpPr>
          <p:spPr bwMode="auto">
            <a:xfrm>
              <a:off x="1404066" y="5349621"/>
              <a:ext cx="885569" cy="24889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2023. 3.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3" name="오른쪽 화살표 32"/>
          <p:cNvSpPr/>
          <p:nvPr/>
        </p:nvSpPr>
        <p:spPr>
          <a:xfrm>
            <a:off x="2594832" y="5861432"/>
            <a:ext cx="144016" cy="150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35" name="그룹 34"/>
          <p:cNvGrpSpPr/>
          <p:nvPr/>
        </p:nvGrpSpPr>
        <p:grpSpPr>
          <a:xfrm>
            <a:off x="2800276" y="5485891"/>
            <a:ext cx="2074612" cy="895437"/>
            <a:chOff x="1399901" y="4691041"/>
            <a:chExt cx="840614" cy="911585"/>
          </a:xfrm>
        </p:grpSpPr>
        <p:sp>
          <p:nvSpPr>
            <p:cNvPr id="36" name="대각선 방향의 모서리가 둥근 사각형 35"/>
            <p:cNvSpPr/>
            <p:nvPr/>
          </p:nvSpPr>
          <p:spPr bwMode="auto">
            <a:xfrm>
              <a:off x="1399901" y="4691041"/>
              <a:ext cx="840613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기초자료수집</a:t>
              </a:r>
              <a:endParaRPr kumimoji="0" lang="en-US" altLang="ko-KR" sz="1400" b="1" spc="-3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dist" latinLnBrk="0">
                <a:defRPr/>
              </a:pP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계획</a:t>
              </a:r>
              <a:r>
                <a:rPr kumimoji="0" lang="en-US" altLang="ko-KR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안</a:t>
              </a:r>
              <a:r>
                <a:rPr kumimoji="0" lang="en-US" altLang="ko-KR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작성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7" name="대각선 방향의 모서리가 둥근 사각형 36"/>
            <p:cNvSpPr/>
            <p:nvPr/>
          </p:nvSpPr>
          <p:spPr bwMode="auto">
            <a:xfrm>
              <a:off x="1399903" y="5349621"/>
              <a:ext cx="840612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2023. 4. ~ 2024. 6.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42" name="오른쪽 화살표 41"/>
          <p:cNvSpPr/>
          <p:nvPr/>
        </p:nvSpPr>
        <p:spPr>
          <a:xfrm>
            <a:off x="4932040" y="5857987"/>
            <a:ext cx="144016" cy="150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sp>
        <p:nvSpPr>
          <p:cNvPr id="44" name="대각선 방향의 모서리가 둥근 사각형 43"/>
          <p:cNvSpPr/>
          <p:nvPr/>
        </p:nvSpPr>
        <p:spPr bwMode="auto">
          <a:xfrm>
            <a:off x="5134932" y="5485891"/>
            <a:ext cx="1196510" cy="576879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dist" latinLnBrk="0">
              <a:defRPr/>
            </a:pPr>
            <a:r>
              <a:rPr kumimoji="0" lang="ko-KR" altLang="en-US" sz="1400" b="1" spc="-3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주민</a:t>
            </a:r>
            <a:r>
              <a:rPr kumimoji="0" lang="en-US" altLang="ko-KR" sz="1400" b="1" spc="-3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kumimoji="0" lang="ko-KR" altLang="en-US" sz="1400" b="1" spc="-3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시의회</a:t>
            </a:r>
            <a:endParaRPr kumimoji="0" lang="en-US" altLang="ko-KR" sz="1400" b="1" spc="-3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dist" latinLnBrk="0">
              <a:defRPr/>
            </a:pPr>
            <a:r>
              <a: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의견청취</a:t>
            </a:r>
          </a:p>
        </p:txBody>
      </p:sp>
      <p:sp>
        <p:nvSpPr>
          <p:cNvPr id="45" name="대각선 방향의 모서리가 둥근 사각형 44"/>
          <p:cNvSpPr/>
          <p:nvPr/>
        </p:nvSpPr>
        <p:spPr bwMode="auto">
          <a:xfrm>
            <a:off x="5134934" y="6132805"/>
            <a:ext cx="1196509" cy="248523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2024. 7.</a:t>
            </a:r>
            <a:endParaRPr kumimoji="0" lang="ko-KR" altLang="en-US" sz="14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2" name="대각선 방향의 모서리가 둥근 사각형 61"/>
          <p:cNvSpPr/>
          <p:nvPr/>
        </p:nvSpPr>
        <p:spPr bwMode="auto">
          <a:xfrm>
            <a:off x="6513689" y="5485891"/>
            <a:ext cx="1196510" cy="576879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dist" latinLnBrk="0">
              <a:lnSpc>
                <a:spcPct val="150000"/>
              </a:lnSpc>
              <a:defRPr/>
            </a:pPr>
            <a:r>
              <a:rPr kumimoji="0" lang="ko-KR" altLang="en-US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도시계획심의</a:t>
            </a:r>
            <a:endParaRPr kumimoji="0" lang="en-US" altLang="ko-KR" sz="12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dist" latinLnBrk="0">
              <a:lnSpc>
                <a:spcPct val="150000"/>
              </a:lnSpc>
              <a:defRPr/>
            </a:pPr>
            <a:r>
              <a:rPr kumimoji="0" lang="ko-KR" altLang="en-US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기본계획수립</a:t>
            </a:r>
            <a:endParaRPr kumimoji="0" lang="ko-KR" altLang="en-US" sz="12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3" name="대각선 방향의 모서리가 둥근 사각형 62"/>
          <p:cNvSpPr/>
          <p:nvPr/>
        </p:nvSpPr>
        <p:spPr bwMode="auto">
          <a:xfrm>
            <a:off x="6513691" y="6132805"/>
            <a:ext cx="1196509" cy="248523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2024.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8.</a:t>
            </a:r>
            <a:endParaRPr kumimoji="0" lang="ko-KR" altLang="en-US" sz="14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6" name="오른쪽 화살표 45"/>
          <p:cNvSpPr/>
          <p:nvPr/>
        </p:nvSpPr>
        <p:spPr>
          <a:xfrm>
            <a:off x="6361926" y="5857987"/>
            <a:ext cx="144016" cy="150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sp>
        <p:nvSpPr>
          <p:cNvPr id="50" name="오른쪽 화살표 49"/>
          <p:cNvSpPr/>
          <p:nvPr/>
        </p:nvSpPr>
        <p:spPr>
          <a:xfrm>
            <a:off x="7740352" y="5857987"/>
            <a:ext cx="144016" cy="150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sp>
        <p:nvSpPr>
          <p:cNvPr id="58" name="대각선 방향의 모서리가 둥근 사각형 57"/>
          <p:cNvSpPr/>
          <p:nvPr/>
        </p:nvSpPr>
        <p:spPr bwMode="auto">
          <a:xfrm>
            <a:off x="7905522" y="5485891"/>
            <a:ext cx="1119592" cy="576879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dist" latinLnBrk="0">
              <a:defRPr/>
            </a:pP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고시</a:t>
            </a:r>
            <a:endParaRPr kumimoji="0" lang="ko-KR" altLang="en-US" sz="14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9" name="대각선 방향의 모서리가 둥근 사각형 58"/>
          <p:cNvSpPr/>
          <p:nvPr/>
        </p:nvSpPr>
        <p:spPr bwMode="auto">
          <a:xfrm>
            <a:off x="7905523" y="6132803"/>
            <a:ext cx="1119591" cy="248523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2024. 10.</a:t>
            </a:r>
            <a:endParaRPr kumimoji="0" lang="ko-KR" altLang="en-US" sz="14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6295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-176923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412776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>
                <a:latin typeface="맑은 고딕" pitchFamily="50" charset="-127"/>
              </a:rPr>
              <a:t>시민이 만족하는 건축행정편의 제공 및 투명한 건축위원회 운영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9552" y="2171136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552" y="1311769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시민중심 건축위원회 정례화 운영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79000" y="2189092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910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허가</a:t>
            </a:r>
            <a:r>
              <a:rPr lang="en-US" altLang="ko-KR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dirty="0" smtClean="0">
                <a:solidFill>
                  <a:schemeClr val="tx2"/>
                </a:solidFill>
              </a:rPr>
              <a:t>・</a:t>
            </a:r>
            <a:r>
              <a:rPr lang="en-US" altLang="ko-KR" b="1" dirty="0" smtClean="0">
                <a:solidFill>
                  <a:schemeClr val="tx2"/>
                </a:solidFill>
              </a:rPr>
              <a:t>2</a:t>
            </a:r>
            <a:r>
              <a:rPr lang="ko-KR" altLang="en-US" dirty="0" smtClean="0">
                <a:solidFill>
                  <a:schemeClr val="tx2"/>
                </a:solidFill>
              </a:rPr>
              <a:t>・</a:t>
            </a:r>
            <a:r>
              <a:rPr lang="en-US" altLang="ko-KR" b="1" dirty="0" smtClean="0">
                <a:solidFill>
                  <a:schemeClr val="tx2"/>
                </a:solidFill>
              </a:rPr>
              <a:t>3</a:t>
            </a:r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514104" y="2155247"/>
            <a:ext cx="7234359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>
                <a:solidFill>
                  <a:schemeClr val="bg1"/>
                </a:solidFill>
                <a:latin typeface="맑은 고딕" pitchFamily="50" charset="-127"/>
              </a:rPr>
              <a:t>건축위원회 </a:t>
            </a:r>
            <a:r>
              <a:rPr lang="ko-KR" altLang="en-US" sz="2000" b="1" dirty="0" err="1">
                <a:solidFill>
                  <a:schemeClr val="bg1"/>
                </a:solidFill>
                <a:latin typeface="맑은 고딕" pitchFamily="50" charset="-127"/>
              </a:rPr>
              <a:t>심의일정</a:t>
            </a:r>
            <a:r>
              <a:rPr lang="ko-KR" altLang="en-US" sz="2000" b="1" dirty="0">
                <a:solidFill>
                  <a:schemeClr val="bg1"/>
                </a:solidFill>
                <a:latin typeface="맑은 고딕" pitchFamily="50" charset="-127"/>
              </a:rPr>
              <a:t> </a:t>
            </a:r>
            <a:r>
              <a:rPr lang="en-US" altLang="ko-KR" sz="2000" b="1" dirty="0">
                <a:solidFill>
                  <a:schemeClr val="bg1"/>
                </a:solidFill>
                <a:latin typeface="맑은 고딕" pitchFamily="50" charset="-127"/>
              </a:rPr>
              <a:t>『</a:t>
            </a:r>
            <a:r>
              <a:rPr lang="ko-KR" altLang="en-US" sz="2000" b="1" dirty="0">
                <a:solidFill>
                  <a:schemeClr val="bg1"/>
                </a:solidFill>
                <a:latin typeface="맑은 고딕" pitchFamily="50" charset="-127"/>
              </a:rPr>
              <a:t>정례화</a:t>
            </a:r>
            <a:r>
              <a:rPr lang="en-US" altLang="ko-KR" sz="2000" b="1" dirty="0">
                <a:solidFill>
                  <a:schemeClr val="bg1"/>
                </a:solidFill>
                <a:latin typeface="맑은 고딕" pitchFamily="50" charset="-127"/>
              </a:rPr>
              <a:t>』 </a:t>
            </a:r>
            <a:r>
              <a:rPr lang="ko-KR" altLang="en-US" sz="2000" b="1" dirty="0">
                <a:solidFill>
                  <a:schemeClr val="bg1"/>
                </a:solidFill>
                <a:latin typeface="맑은 고딕" pitchFamily="50" charset="-127"/>
              </a:rPr>
              <a:t>운영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/>
          <p:cNvSpPr/>
          <p:nvPr/>
        </p:nvSpPr>
        <p:spPr>
          <a:xfrm>
            <a:off x="1514104" y="2658318"/>
            <a:ext cx="7523980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배      경</a:t>
            </a:r>
            <a:endParaRPr kumimoji="0" lang="en-US" altLang="ko-KR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현재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심의일정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문의 후 일정 조율 및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심의장소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섭외 등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신속한 개최가 어려움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추진내용</a:t>
            </a:r>
            <a:endParaRPr kumimoji="0" lang="en-US" altLang="ko-KR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건축위원회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심의일정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정례화로 민원인과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심의일정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공유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홈페이지 공개 등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- 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심의장소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변동 최소화로 쾌적한 심의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토론</a:t>
            </a:r>
            <a:endParaRPr kumimoji="0" lang="en-US" altLang="ko-KR" sz="1600" b="1" dirty="0" smtClean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기대효과</a:t>
            </a:r>
            <a:endParaRPr kumimoji="0" lang="en-US" altLang="ko-KR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심의일정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사전공개에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따라 시민이 체감하는 건축행정추진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심의일정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결과를 홈페이지에 공개하여 투명한 건축행정 도모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43" name="표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826082"/>
              </p:ext>
            </p:extLst>
          </p:nvPr>
        </p:nvGraphicFramePr>
        <p:xfrm>
          <a:off x="1907704" y="4286670"/>
          <a:ext cx="6336185" cy="693848"/>
        </p:xfrm>
        <a:graphic>
          <a:graphicData uri="http://schemas.openxmlformats.org/drawingml/2006/table">
            <a:tbl>
              <a:tblPr/>
              <a:tblGrid>
                <a:gridCol w="1409007">
                  <a:extLst>
                    <a:ext uri="{9D8B030D-6E8A-4147-A177-3AD203B41FA5}">
                      <a16:colId xmlns:a16="http://schemas.microsoft.com/office/drawing/2014/main" xmlns="" val="3130374403"/>
                    </a:ext>
                  </a:extLst>
                </a:gridCol>
                <a:gridCol w="2463589">
                  <a:extLst>
                    <a:ext uri="{9D8B030D-6E8A-4147-A177-3AD203B41FA5}">
                      <a16:colId xmlns:a16="http://schemas.microsoft.com/office/drawing/2014/main" xmlns="" val="3506311969"/>
                    </a:ext>
                  </a:extLst>
                </a:gridCol>
                <a:gridCol w="2463589">
                  <a:extLst>
                    <a:ext uri="{9D8B030D-6E8A-4147-A177-3AD203B41FA5}">
                      <a16:colId xmlns:a16="http://schemas.microsoft.com/office/drawing/2014/main" xmlns="" val="2616826344"/>
                    </a:ext>
                  </a:extLst>
                </a:gridCol>
              </a:tblGrid>
              <a:tr h="340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>
                    <a:lnL>
                      <a:noFill/>
                    </a:lnL>
                    <a:lnR w="3556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건축심의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구조심의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43003587"/>
                  </a:ext>
                </a:extLst>
              </a:tr>
              <a:tr h="3531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개최 일정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>
                    <a:lnL>
                      <a:noFill/>
                    </a:lnL>
                    <a:lnR w="3556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매월 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째주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목요일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매월 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2·4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째주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목요일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269582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6642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-243408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4655" y="1254219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복합민원 한 부서 일괄처리로 신속한 인허가 행정 구축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◈ 인허가 전문화 및 소통을 위한 워크숍 개최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020277"/>
            <a:ext cx="793750" cy="4810340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0543" y="1254219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민원수요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중심의 인허가 행정 추진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765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허가</a:t>
            </a:r>
            <a:r>
              <a:rPr lang="en-US" altLang="ko-KR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dirty="0">
                <a:solidFill>
                  <a:schemeClr val="tx2"/>
                </a:solidFill>
              </a:rPr>
              <a:t>・</a:t>
            </a:r>
            <a:r>
              <a:rPr lang="en-US" altLang="ko-KR" b="1" dirty="0">
                <a:solidFill>
                  <a:schemeClr val="tx2"/>
                </a:solidFill>
              </a:rPr>
              <a:t>2</a:t>
            </a:r>
            <a:r>
              <a:rPr lang="ko-KR" altLang="en-US" dirty="0">
                <a:solidFill>
                  <a:schemeClr val="tx2"/>
                </a:solidFill>
              </a:rPr>
              <a:t>・</a:t>
            </a:r>
            <a:r>
              <a:rPr lang="en-US" altLang="ko-KR" b="1" dirty="0">
                <a:solidFill>
                  <a:schemeClr val="tx2"/>
                </a:solidFill>
              </a:rPr>
              <a:t>3</a:t>
            </a:r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과</a:t>
            </a: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4" y="2015711"/>
            <a:ext cx="3817424" cy="287645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인허가 </a:t>
            </a:r>
            <a:r>
              <a:rPr lang="ko-KR" altLang="en-US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통합부서</a:t>
            </a:r>
            <a:r>
              <a:rPr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허가</a:t>
            </a:r>
            <a:r>
              <a:rPr lang="en-US" altLang="ko-KR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〮</a:t>
            </a:r>
            <a:r>
              <a:rPr lang="en-US" altLang="ko-KR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b="1" dirty="0" smtClean="0">
                <a:solidFill>
                  <a:schemeClr val="bg1"/>
                </a:solidFill>
                <a:latin typeface="맑은 고딕" pitchFamily="50" charset="-127"/>
              </a:rPr>
              <a:t>〮</a:t>
            </a:r>
            <a:r>
              <a:rPr lang="en-US" altLang="ko-KR" b="1" dirty="0" smtClean="0">
                <a:solidFill>
                  <a:schemeClr val="bg1"/>
                </a:solidFill>
                <a:latin typeface="맑은 고딕" pitchFamily="50" charset="-127"/>
              </a:rPr>
              <a:t>3</a:t>
            </a:r>
            <a:r>
              <a:rPr lang="ko-KR" altLang="en-US" b="1" dirty="0" smtClean="0">
                <a:solidFill>
                  <a:schemeClr val="bg1"/>
                </a:solidFill>
                <a:latin typeface="맑은 고딕" pitchFamily="50" charset="-127"/>
              </a:rPr>
              <a:t>과 운영</a:t>
            </a:r>
            <a:r>
              <a:rPr kumimoji="0" lang="en-US" altLang="ko-KR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74654" y="2307635"/>
            <a:ext cx="7675925" cy="1044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각 분야별 종합 검토로 신속한 민원처리 도모</a:t>
            </a:r>
            <a:endParaRPr lang="en-US" altLang="ko-KR" sz="15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인허가 신청 및 그에 따른 주변 피해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고충 민원 일괄처리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14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</a:rPr>
              <a:t> -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</a:rPr>
              <a:t>원활한 업무 교류로 합리적인 인허가 행정 추진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</a:rPr>
              <a:t>시민 만족도 향상</a:t>
            </a:r>
            <a:endParaRPr lang="en-US" altLang="ko-KR" sz="1400" b="1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</a:rPr>
              <a:t> -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</a:rPr>
              <a:t>다수 부서의 산재로 발생하는 민원 불편사항 해소</a:t>
            </a:r>
            <a:endParaRPr kumimoji="0" lang="en-US" altLang="ko-KR" sz="14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Rectangle 23"/>
          <p:cNvSpPr>
            <a:spLocks noChangeArrowheads="1"/>
          </p:cNvSpPr>
          <p:nvPr/>
        </p:nvSpPr>
        <p:spPr bwMode="auto">
          <a:xfrm>
            <a:off x="1474654" y="3400622"/>
            <a:ext cx="3601401" cy="30917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종이서류</a:t>
            </a:r>
            <a:r>
              <a:rPr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없는 개발행위허가 운영</a:t>
            </a:r>
            <a:r>
              <a:rPr kumimoji="0" lang="en-US" altLang="ko-KR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Text Box 3"/>
          <p:cNvSpPr txBox="1">
            <a:spLocks noChangeArrowheads="1"/>
          </p:cNvSpPr>
          <p:nvPr/>
        </p:nvSpPr>
        <p:spPr bwMode="auto">
          <a:xfrm>
            <a:off x="1474654" y="3718105"/>
            <a:ext cx="7727178" cy="62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 err="1">
                <a:solidFill>
                  <a:prstClr val="black"/>
                </a:solidFill>
                <a:latin typeface="맑은 고딕" pitchFamily="50" charset="-127"/>
              </a:rPr>
              <a:t>세움터</a:t>
            </a:r>
            <a:r>
              <a:rPr lang="ko-KR" altLang="en-US" sz="1500" b="1" dirty="0">
                <a:solidFill>
                  <a:prstClr val="black"/>
                </a:solidFill>
                <a:latin typeface="맑은 고딕" pitchFamily="50" charset="-127"/>
              </a:rPr>
              <a:t> 시스템 사용 활성화로 개발행위 서류 전산화 추진 </a:t>
            </a:r>
            <a:endParaRPr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종이 서류 제출 폐지로 민원편의 증진</a:t>
            </a:r>
            <a:endParaRPr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4" name="Rectangle 23"/>
          <p:cNvSpPr>
            <a:spLocks noChangeArrowheads="1"/>
          </p:cNvSpPr>
          <p:nvPr/>
        </p:nvSpPr>
        <p:spPr bwMode="auto">
          <a:xfrm>
            <a:off x="1474654" y="4350811"/>
            <a:ext cx="5041561" cy="272049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인허가 전문화 및 </a:t>
            </a:r>
            <a:r>
              <a:rPr lang="ko-KR" altLang="en-US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시민소통을</a:t>
            </a:r>
            <a:r>
              <a:rPr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위한 워크숍 개최</a:t>
            </a:r>
            <a:r>
              <a:rPr kumimoji="0" lang="en-US" altLang="ko-KR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5" name="Text Box 3"/>
          <p:cNvSpPr txBox="1">
            <a:spLocks noChangeArrowheads="1"/>
          </p:cNvSpPr>
          <p:nvPr/>
        </p:nvSpPr>
        <p:spPr bwMode="auto">
          <a:xfrm>
            <a:off x="1474654" y="4622860"/>
            <a:ext cx="6349861" cy="640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인허가 담당직원 통합 워크숍 및 대행업체와의 업무개선 간담회 개최</a:t>
            </a:r>
            <a:endParaRPr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</a:rPr>
              <a:t> -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</a:rPr>
              <a:t>직원 업무역량 강화 및 대행업체와의 업무개선 논의</a:t>
            </a:r>
            <a:endParaRPr lang="en-US" altLang="ko-KR" sz="14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6" name="Rectangle 23"/>
          <p:cNvSpPr>
            <a:spLocks noChangeArrowheads="1"/>
          </p:cNvSpPr>
          <p:nvPr/>
        </p:nvSpPr>
        <p:spPr bwMode="auto">
          <a:xfrm>
            <a:off x="1474654" y="5239433"/>
            <a:ext cx="3377928" cy="272049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체계적인 </a:t>
            </a:r>
            <a:r>
              <a:rPr lang="ko-KR" altLang="en-US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허가지</a:t>
            </a:r>
            <a:r>
              <a:rPr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안전점검 추진</a:t>
            </a:r>
            <a:r>
              <a:rPr kumimoji="0" lang="en-US" altLang="ko-KR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7" name="Text Box 3"/>
          <p:cNvSpPr txBox="1">
            <a:spLocks noChangeArrowheads="1"/>
          </p:cNvSpPr>
          <p:nvPr/>
        </p:nvSpPr>
        <p:spPr bwMode="auto">
          <a:xfrm>
            <a:off x="1474654" y="5511900"/>
            <a:ext cx="6278863" cy="995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해빙기</a:t>
            </a:r>
            <a:r>
              <a:rPr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우기</a:t>
            </a:r>
            <a:r>
              <a:rPr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동절기 등 재해예방을 위한 일제점검 계획수립</a:t>
            </a:r>
            <a:endParaRPr lang="en-US" altLang="ko-KR" sz="14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집중관리 대상 선정 및 </a:t>
            </a:r>
            <a:r>
              <a:rPr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수시점검</a:t>
            </a:r>
            <a:endParaRPr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토목</a:t>
            </a:r>
            <a:r>
              <a:rPr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itchFamily="50" charset="-127"/>
              </a:rPr>
              <a:t>건축</a:t>
            </a:r>
            <a:r>
              <a:rPr lang="en-US" altLang="ko-KR" sz="1500" b="1" dirty="0" smtClean="0">
                <a:solidFill>
                  <a:prstClr val="black"/>
                </a:solidFill>
                <a:latin typeface="맑은 고딕" pitchFamily="50" charset="-127"/>
              </a:rPr>
              <a:t>·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itchFamily="50" charset="-127"/>
              </a:rPr>
              <a:t>산림</a:t>
            </a:r>
            <a:r>
              <a:rPr lang="en-US" altLang="ko-KR" sz="1500" b="1" dirty="0" smtClean="0">
                <a:solidFill>
                  <a:prstClr val="black"/>
                </a:solidFill>
                <a:latin typeface="맑은 고딕" pitchFamily="50" charset="-127"/>
              </a:rPr>
              <a:t>·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itchFamily="50" charset="-127"/>
              </a:rPr>
              <a:t>농지 합동점검으로 </a:t>
            </a:r>
            <a:r>
              <a:rPr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</a:rPr>
              <a:t>효울적인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itchFamily="50" charset="-127"/>
              </a:rPr>
              <a:t> 재해예방</a:t>
            </a:r>
            <a:endParaRPr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9925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보전과 이용이 조화되는 합리적인 산지관리체계 정립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농지의 효율적인 이용 및 관리로 농업 경쟁력 강화 및 균형발전도모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204865"/>
            <a:ext cx="793750" cy="4249216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791417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72287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지속가능한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산림</a:t>
            </a:r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·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농지의 효율적 관리체계 구축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1705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765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허가</a:t>
            </a:r>
            <a:r>
              <a:rPr lang="en-US" altLang="ko-KR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dirty="0">
                <a:solidFill>
                  <a:schemeClr val="tx2"/>
                </a:solidFill>
              </a:rPr>
              <a:t>・</a:t>
            </a:r>
            <a:r>
              <a:rPr lang="en-US" altLang="ko-KR" b="1" dirty="0">
                <a:solidFill>
                  <a:schemeClr val="tx2"/>
                </a:solidFill>
              </a:rPr>
              <a:t>2</a:t>
            </a:r>
            <a:r>
              <a:rPr lang="ko-KR" altLang="en-US" dirty="0">
                <a:solidFill>
                  <a:schemeClr val="tx2"/>
                </a:solidFill>
              </a:rPr>
              <a:t>・</a:t>
            </a:r>
            <a:r>
              <a:rPr lang="en-US" altLang="ko-KR" b="1" dirty="0">
                <a:solidFill>
                  <a:schemeClr val="tx2"/>
                </a:solidFill>
              </a:rPr>
              <a:t>3</a:t>
            </a:r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과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Rectangle 23"/>
          <p:cNvSpPr>
            <a:spLocks noChangeArrowheads="1"/>
          </p:cNvSpPr>
          <p:nvPr/>
        </p:nvSpPr>
        <p:spPr bwMode="auto">
          <a:xfrm>
            <a:off x="1413885" y="2216286"/>
            <a:ext cx="623768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보전과 이용이 조화되는 합리적인 산지관리체계 정립</a:t>
            </a:r>
            <a:endParaRPr kumimoji="0" lang="ko-KR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1403648" y="2853122"/>
            <a:ext cx="7740352" cy="1511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지역특성에 맞는 탄력적이고 합리적인 개발 추진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+mn-ea"/>
                <a:ea typeface="+mn-ea"/>
              </a:rPr>
              <a:t> - </a:t>
            </a:r>
            <a:r>
              <a:rPr kumimoji="0" lang="ko-KR" altLang="en-US" sz="1600" dirty="0">
                <a:latin typeface="+mn-ea"/>
                <a:ea typeface="+mn-ea"/>
              </a:rPr>
              <a:t>도시</a:t>
            </a:r>
            <a:r>
              <a:rPr lang="en-US" altLang="ko-KR" sz="1600" dirty="0">
                <a:latin typeface="+mn-ea"/>
                <a:ea typeface="+mn-ea"/>
              </a:rPr>
              <a:t>·</a:t>
            </a:r>
            <a:r>
              <a:rPr lang="ko-KR" altLang="en-US" sz="1600" dirty="0">
                <a:latin typeface="+mn-ea"/>
                <a:ea typeface="+mn-ea"/>
              </a:rPr>
              <a:t>계획관리지역 등 준보전산지는 주변여건을 반영한 조화로운 개발 유도</a:t>
            </a:r>
            <a:endParaRPr kumimoji="0" lang="en-US" altLang="ko-KR" sz="16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+mn-ea"/>
                <a:ea typeface="+mn-ea"/>
              </a:rPr>
              <a:t>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+mn-ea"/>
                <a:ea typeface="+mn-ea"/>
              </a:rPr>
              <a:t>생태계보전</a:t>
            </a:r>
            <a:r>
              <a:rPr kumimoji="0" lang="en-US" altLang="ko-KR" sz="1600" dirty="0">
                <a:solidFill>
                  <a:prstClr val="black"/>
                </a:solidFill>
                <a:latin typeface="+mn-ea"/>
                <a:ea typeface="+mn-ea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+mn-ea"/>
                <a:ea typeface="+mn-ea"/>
              </a:rPr>
              <a:t>재해방지</a:t>
            </a:r>
            <a:r>
              <a:rPr kumimoji="0" lang="en-US" altLang="ko-KR" sz="1600" dirty="0">
                <a:solidFill>
                  <a:prstClr val="black"/>
                </a:solidFill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+mn-ea"/>
                <a:ea typeface="+mn-ea"/>
              </a:rPr>
              <a:t>수원보호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+mn-ea"/>
                <a:ea typeface="+mn-ea"/>
              </a:rPr>
              <a:t>조림지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+mn-ea"/>
                <a:ea typeface="+mn-ea"/>
              </a:rPr>
              <a:t> </a:t>
            </a:r>
            <a:r>
              <a:rPr kumimoji="0" lang="ko-KR" altLang="en-US" sz="1600" dirty="0">
                <a:solidFill>
                  <a:prstClr val="black"/>
                </a:solidFill>
                <a:latin typeface="+mn-ea"/>
                <a:ea typeface="+mn-ea"/>
              </a:rPr>
              <a:t>등을 고려한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+mn-ea"/>
                <a:ea typeface="+mn-ea"/>
              </a:rPr>
              <a:t>분석 강화</a:t>
            </a:r>
            <a:endParaRPr kumimoji="0" lang="en-US" altLang="ko-KR" sz="1600" dirty="0">
              <a:solidFill>
                <a:prstClr val="black"/>
              </a:solidFill>
              <a:latin typeface="+mn-ea"/>
              <a:ea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산지전용통합정보시스템 운영을 통한 민원 편의 증진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산지전용</a:t>
            </a:r>
            <a:r>
              <a:rPr lang="en-US" altLang="ko-KR" dirty="0" smtClean="0"/>
              <a:t>·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훼손 장기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미복구지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사후관리 강화로 재해예방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Rectangle 23"/>
          <p:cNvSpPr>
            <a:spLocks noChangeArrowheads="1"/>
          </p:cNvSpPr>
          <p:nvPr/>
        </p:nvSpPr>
        <p:spPr bwMode="auto">
          <a:xfrm>
            <a:off x="1413885" y="4581128"/>
            <a:ext cx="5606387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농지의 체계적인 관리를 통한 효율적 이용 도모</a:t>
            </a:r>
            <a:endParaRPr kumimoji="0" lang="ko-KR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1403648" y="4869346"/>
            <a:ext cx="6247923" cy="1800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농지의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효율적 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이용 및 주변 환경과 조화로운 개발 추진</a:t>
            </a:r>
            <a:endParaRPr lang="en-US" altLang="ko-KR" sz="16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prstClr val="black"/>
                </a:solidFill>
                <a:latin typeface="맑은 고딕" pitchFamily="50" charset="-127"/>
              </a:rPr>
              <a:t>  - </a:t>
            </a:r>
            <a:r>
              <a:rPr lang="ko-KR" altLang="en-US" sz="1600" dirty="0">
                <a:solidFill>
                  <a:prstClr val="black"/>
                </a:solidFill>
                <a:latin typeface="맑은 고딕" pitchFamily="50" charset="-127"/>
              </a:rPr>
              <a:t>농지전용 심사기준 구체화로 농지의 효율적인 이용을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</a:rPr>
              <a:t>유도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국민식량의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안정적인 공급기반을 위해 우량농지 유지보존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농업생산기반이 정비된 우량농지의 엄격한 심사기준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적용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5016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2563614"/>
            <a:ext cx="9144000" cy="1441450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104293" y="2917626"/>
            <a:ext cx="29354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감 사 합 </a:t>
            </a:r>
            <a:r>
              <a:rPr kumimoji="0" lang="ko-KR" altLang="en-US" sz="36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니</a:t>
            </a: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다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 flipV="1">
            <a:off x="0" y="2492896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 flipV="1">
            <a:off x="6300192" y="4005064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12353</TotalTime>
  <Words>2017</Words>
  <Application>Microsoft Office PowerPoint</Application>
  <PresentationFormat>화면 슬라이드 쇼(4:3)</PresentationFormat>
  <Paragraphs>331</Paragraphs>
  <Slides>12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1" baseType="lpstr">
      <vt:lpstr>HY견고딕</vt:lpstr>
      <vt:lpstr>HY헤드라인M</vt:lpstr>
      <vt:lpstr>굴림</vt:lpstr>
      <vt:lpstr>맑은 고딕</vt:lpstr>
      <vt:lpstr>바탕</vt:lpstr>
      <vt:lpstr>함초롬바탕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시정지원관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윤혜경</dc:creator>
  <cp:lastModifiedBy>.</cp:lastModifiedBy>
  <cp:revision>1203</cp:revision>
  <cp:lastPrinted>2023-01-05T02:09:24Z</cp:lastPrinted>
  <dcterms:created xsi:type="dcterms:W3CDTF">2011-10-11T08:37:54Z</dcterms:created>
  <dcterms:modified xsi:type="dcterms:W3CDTF">2023-01-05T09:04:48Z</dcterms:modified>
</cp:coreProperties>
</file>