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22"/>
  </p:notesMasterIdLst>
  <p:handoutMasterIdLst>
    <p:handoutMasterId r:id="rId23"/>
  </p:handoutMasterIdLst>
  <p:sldIdLst>
    <p:sldId id="541" r:id="rId4"/>
    <p:sldId id="530" r:id="rId5"/>
    <p:sldId id="535" r:id="rId6"/>
    <p:sldId id="539" r:id="rId7"/>
    <p:sldId id="540" r:id="rId8"/>
    <p:sldId id="543" r:id="rId9"/>
    <p:sldId id="544" r:id="rId10"/>
    <p:sldId id="545" r:id="rId11"/>
    <p:sldId id="546" r:id="rId12"/>
    <p:sldId id="547" r:id="rId13"/>
    <p:sldId id="548" r:id="rId14"/>
    <p:sldId id="549" r:id="rId15"/>
    <p:sldId id="551" r:id="rId16"/>
    <p:sldId id="552" r:id="rId17"/>
    <p:sldId id="542" r:id="rId18"/>
    <p:sldId id="554" r:id="rId19"/>
    <p:sldId id="555" r:id="rId20"/>
    <p:sldId id="529" r:id="rId21"/>
  </p:sldIdLst>
  <p:sldSz cx="9144000" cy="5143500" type="screen16x9"/>
  <p:notesSz cx="6797675" cy="9926638"/>
  <p:embeddedFontLst>
    <p:embeddedFont>
      <p:font typeface="HY견고딕" panose="02030600000101010101" pitchFamily="18" charset="-127"/>
      <p:regular r:id="rId24"/>
    </p:embeddedFont>
    <p:embeddedFont>
      <p:font typeface="HY헤드라인M" panose="02030600000101010101" pitchFamily="18" charset="-127"/>
      <p:regular r:id="rId25"/>
    </p:embeddedFont>
    <p:embeddedFont>
      <p:font typeface="맑은 고딕" panose="020B0503020000020004" pitchFamily="50" charset="-127"/>
      <p:regular r:id="rId26"/>
      <p:bold r:id="rId27"/>
    </p:embeddedFont>
    <p:embeddedFont>
      <p:font typeface="-윤고딕330" panose="020B0600000101010101" charset="-127"/>
      <p:regular r:id="rId28"/>
    </p:embeddedFont>
    <p:embeddedFont>
      <p:font typeface="-윤고딕340" panose="020B0600000101010101" charset="-127"/>
      <p:regular r:id="rId29"/>
    </p:embeddedFont>
    <p:embeddedFont>
      <p:font typeface="함초롬돋움" panose="020B0604000101010101" pitchFamily="50" charset="-127"/>
      <p:regular r:id="rId30"/>
      <p:bold r:id="rId3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  <a:srgbClr val="EBF1DE"/>
    <a:srgbClr val="C5E3ED"/>
    <a:srgbClr val="A1BFE3"/>
    <a:srgbClr val="D6F1FA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83353" autoAdjust="0"/>
  </p:normalViewPr>
  <p:slideViewPr>
    <p:cSldViewPr>
      <p:cViewPr varScale="1">
        <p:scale>
          <a:sx n="84" d="100"/>
          <a:sy n="84" d="100"/>
        </p:scale>
        <p:origin x="408" y="78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2022-09-14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2022-09-14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3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3960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486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586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5423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583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91915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22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3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574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2028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99873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4068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4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50757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56890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158908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185459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5" y="1589089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 flipV="1">
            <a:off x="2521945" y="262255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051296" y="4098159"/>
            <a:ext cx="2816848" cy="289165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136281" y="4011908"/>
            <a:ext cx="2646879" cy="461665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4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en-US" altLang="ko-KR" sz="2100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13998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43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2446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32454" y="58307"/>
            <a:ext cx="2019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E6B7B941-E92D-4953-92E2-80706D1BD674}"/>
              </a:ext>
            </a:extLst>
          </p:cNvPr>
          <p:cNvCxnSpPr>
            <a:cxnSpLocks/>
          </p:cNvCxnSpPr>
          <p:nvPr/>
        </p:nvCxnSpPr>
        <p:spPr>
          <a:xfrm>
            <a:off x="2411760" y="555526"/>
            <a:ext cx="0" cy="4587974"/>
          </a:xfrm>
          <a:prstGeom prst="line">
            <a:avLst/>
          </a:prstGeom>
          <a:ln w="28575">
            <a:solidFill>
              <a:srgbClr val="1737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타원 65">
            <a:extLst>
              <a:ext uri="{FF2B5EF4-FFF2-40B4-BE49-F238E27FC236}">
                <a16:creationId xmlns:a16="http://schemas.microsoft.com/office/drawing/2014/main" id="{1271C3E1-6906-4BB9-8FA7-7285BECBFD08}"/>
              </a:ext>
            </a:extLst>
          </p:cNvPr>
          <p:cNvSpPr/>
          <p:nvPr/>
        </p:nvSpPr>
        <p:spPr>
          <a:xfrm>
            <a:off x="2231803" y="930532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49DB574-0F8E-4920-938C-248617BDA69B}"/>
              </a:ext>
            </a:extLst>
          </p:cNvPr>
          <p:cNvSpPr txBox="1"/>
          <p:nvPr/>
        </p:nvSpPr>
        <p:spPr>
          <a:xfrm>
            <a:off x="2555909" y="936460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파주도시관광공사의 지속가능 성장 기반 마련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1493FBB-C421-4AB7-A831-5064939C0363}"/>
              </a:ext>
            </a:extLst>
          </p:cNvPr>
          <p:cNvSpPr txBox="1"/>
          <p:nvPr/>
        </p:nvSpPr>
        <p:spPr>
          <a:xfrm>
            <a:off x="2570354" y="1445229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신뢰받는 청렴한 조직 구현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B2D2526-A435-4E32-90B1-37DA25659963}"/>
              </a:ext>
            </a:extLst>
          </p:cNvPr>
          <p:cNvSpPr txBox="1"/>
          <p:nvPr/>
        </p:nvSpPr>
        <p:spPr>
          <a:xfrm>
            <a:off x="2570355" y="1963404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일하는 건전한 조직 문화 조성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CA41520-B91E-4247-9001-6AA765526397}"/>
              </a:ext>
            </a:extLst>
          </p:cNvPr>
          <p:cNvSpPr txBox="1"/>
          <p:nvPr/>
        </p:nvSpPr>
        <p:spPr>
          <a:xfrm>
            <a:off x="2570356" y="2486054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안전관리 및 시설물 관리 역량 고도화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97A1E47-5D92-47E2-AB46-B13122C00424}"/>
              </a:ext>
            </a:extLst>
          </p:cNvPr>
          <p:cNvSpPr txBox="1"/>
          <p:nvPr/>
        </p:nvSpPr>
        <p:spPr>
          <a:xfrm>
            <a:off x="2574928" y="2991206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시민이 만족하는 다양한 문화행사 추진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7F39582-2867-4E45-A384-A9C68984740A}"/>
              </a:ext>
            </a:extLst>
          </p:cNvPr>
          <p:cNvSpPr txBox="1"/>
          <p:nvPr/>
        </p:nvSpPr>
        <p:spPr>
          <a:xfrm>
            <a:off x="2570356" y="3511731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대한민국 대표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안심 관광지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’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위상 확립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CB3BE46-33F6-4878-91C7-50C07DF438AC}"/>
              </a:ext>
            </a:extLst>
          </p:cNvPr>
          <p:cNvSpPr txBox="1"/>
          <p:nvPr/>
        </p:nvSpPr>
        <p:spPr>
          <a:xfrm>
            <a:off x="2555909" y="4011938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지역상생발전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지역에 힘이 되는 공사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9C59B3F-B522-4EBF-B9BC-81255D326E5E}"/>
              </a:ext>
            </a:extLst>
          </p:cNvPr>
          <p:cNvSpPr txBox="1"/>
          <p:nvPr/>
        </p:nvSpPr>
        <p:spPr>
          <a:xfrm>
            <a:off x="2570356" y="4547425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전문적이고 능동적인 사업추진</a:t>
            </a:r>
            <a:endParaRPr lang="en-US" altLang="ko-KR" sz="1600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C8B5BEA4-A70D-4E74-83C5-1687C23DE795}"/>
              </a:ext>
            </a:extLst>
          </p:cNvPr>
          <p:cNvSpPr/>
          <p:nvPr/>
        </p:nvSpPr>
        <p:spPr>
          <a:xfrm>
            <a:off x="2231803" y="1445701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77" name="타원 76">
            <a:extLst>
              <a:ext uri="{FF2B5EF4-FFF2-40B4-BE49-F238E27FC236}">
                <a16:creationId xmlns:a16="http://schemas.microsoft.com/office/drawing/2014/main" id="{AC3F98FE-0359-4EE7-A5E3-33E22A2276F4}"/>
              </a:ext>
            </a:extLst>
          </p:cNvPr>
          <p:cNvSpPr/>
          <p:nvPr/>
        </p:nvSpPr>
        <p:spPr>
          <a:xfrm>
            <a:off x="2231803" y="1966225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FA01FAB4-4F0C-4688-B72A-8B785B97D709}"/>
              </a:ext>
            </a:extLst>
          </p:cNvPr>
          <p:cNvSpPr/>
          <p:nvPr/>
        </p:nvSpPr>
        <p:spPr>
          <a:xfrm>
            <a:off x="2231803" y="2481394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6BAB1E65-9812-400A-8BFC-6614F49D5CAB}"/>
              </a:ext>
            </a:extLst>
          </p:cNvPr>
          <p:cNvSpPr/>
          <p:nvPr/>
        </p:nvSpPr>
        <p:spPr>
          <a:xfrm>
            <a:off x="2231803" y="2996563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5</a:t>
            </a:r>
            <a:endParaRPr lang="ko-KR" altLang="en-US" b="1" dirty="0"/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6523C3A9-4F7A-41FB-A163-98CCA9F39264}"/>
              </a:ext>
            </a:extLst>
          </p:cNvPr>
          <p:cNvSpPr/>
          <p:nvPr/>
        </p:nvSpPr>
        <p:spPr>
          <a:xfrm>
            <a:off x="2231803" y="3511732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6</a:t>
            </a:r>
            <a:endParaRPr lang="ko-KR" altLang="en-US" b="1" dirty="0"/>
          </a:p>
        </p:txBody>
      </p:sp>
      <p:sp>
        <p:nvSpPr>
          <p:cNvPr id="81" name="타원 80">
            <a:extLst>
              <a:ext uri="{FF2B5EF4-FFF2-40B4-BE49-F238E27FC236}">
                <a16:creationId xmlns:a16="http://schemas.microsoft.com/office/drawing/2014/main" id="{649ABD93-20E8-4B65-9EA1-BB64896E5AB8}"/>
              </a:ext>
            </a:extLst>
          </p:cNvPr>
          <p:cNvSpPr/>
          <p:nvPr/>
        </p:nvSpPr>
        <p:spPr>
          <a:xfrm>
            <a:off x="2231803" y="4032256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7</a:t>
            </a:r>
            <a:endParaRPr lang="ko-KR" altLang="en-US" b="1" dirty="0"/>
          </a:p>
        </p:txBody>
      </p:sp>
      <p:sp>
        <p:nvSpPr>
          <p:cNvPr id="82" name="타원 81">
            <a:extLst>
              <a:ext uri="{FF2B5EF4-FFF2-40B4-BE49-F238E27FC236}">
                <a16:creationId xmlns:a16="http://schemas.microsoft.com/office/drawing/2014/main" id="{387F0F0A-B809-43C0-B0FB-86A8AE56A30C}"/>
              </a:ext>
            </a:extLst>
          </p:cNvPr>
          <p:cNvSpPr/>
          <p:nvPr/>
        </p:nvSpPr>
        <p:spPr>
          <a:xfrm>
            <a:off x="2231803" y="4547425"/>
            <a:ext cx="338553" cy="338553"/>
          </a:xfrm>
          <a:prstGeom prst="ellipse">
            <a:avLst/>
          </a:prstGeom>
          <a:solidFill>
            <a:srgbClr val="1F497D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8</a:t>
            </a:r>
            <a:endParaRPr lang="ko-KR" altLang="en-US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9B1F4A22-496F-47DF-981C-A74942FD07F5}"/>
              </a:ext>
            </a:extLst>
          </p:cNvPr>
          <p:cNvSpPr txBox="1"/>
          <p:nvPr/>
        </p:nvSpPr>
        <p:spPr>
          <a:xfrm>
            <a:off x="95888" y="752536"/>
            <a:ext cx="19797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>
                <a:solidFill>
                  <a:srgbClr val="17375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 </a:t>
            </a:r>
          </a:p>
          <a:p>
            <a:pPr algn="ctr"/>
            <a:r>
              <a:rPr lang="ko-KR" altLang="en-US" sz="2400" dirty="0">
                <a:solidFill>
                  <a:srgbClr val="17375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주요업무 </a:t>
            </a:r>
            <a:endParaRPr lang="en-US" altLang="ko-KR" sz="2400" dirty="0">
              <a:solidFill>
                <a:srgbClr val="17375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2400" dirty="0">
                <a:solidFill>
                  <a:srgbClr val="17375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추진상황</a:t>
            </a:r>
          </a:p>
        </p:txBody>
      </p:sp>
    </p:spTree>
    <p:extLst>
      <p:ext uri="{BB962C8B-B14F-4D97-AF65-F5344CB8AC3E}">
        <p14:creationId xmlns:p14="http://schemas.microsoft.com/office/powerpoint/2010/main" val="41970815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파주도시관광공사의 지속가능 성장기반 마련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800198"/>
            <a:chOff x="251520" y="1131590"/>
            <a:chExt cx="8280920" cy="197270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en-US" altLang="ko-KR" sz="2000" b="1" dirty="0">
                  <a:solidFill>
                    <a:schemeClr val="tx1"/>
                  </a:solidFill>
                  <a:latin typeface="+mj-ea"/>
                  <a:ea typeface="+mj-ea"/>
                </a:rPr>
                <a:t>’</a:t>
              </a:r>
              <a:r>
                <a:rPr lang="ko-KR" altLang="en-US" sz="2000" b="1" dirty="0">
                  <a:solidFill>
                    <a:schemeClr val="tx1"/>
                  </a:solidFill>
                  <a:latin typeface="+mj-ea"/>
                  <a:ea typeface="+mj-ea"/>
                </a:rPr>
                <a:t>파주도시관광공사</a:t>
              </a:r>
              <a:r>
                <a:rPr lang="en-US" altLang="ko-KR" sz="2000" b="1" dirty="0">
                  <a:solidFill>
                    <a:schemeClr val="tx1"/>
                  </a:solidFill>
                  <a:latin typeface="+mj-ea"/>
                  <a:ea typeface="+mj-ea"/>
                </a:rPr>
                <a:t>’</a:t>
              </a:r>
              <a:r>
                <a:rPr lang="ko-KR" altLang="en-US" sz="2000" b="1" dirty="0">
                  <a:solidFill>
                    <a:schemeClr val="tx1"/>
                  </a:solidFill>
                  <a:latin typeface="+mj-ea"/>
                  <a:ea typeface="+mj-ea"/>
                </a:rPr>
                <a:t>로의 정체 확립 </a:t>
              </a:r>
              <a:endParaRPr lang="ko-KR" altLang="en-US" dirty="0">
                <a:solidFill>
                  <a:schemeClr val="tx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1452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경영효율화 및 조직경쟁력 제고를 통해 </a:t>
              </a:r>
              <a:r>
                <a:rPr kumimoji="1" lang="en-US" altLang="ko-KR" sz="1600" b="1" dirty="0">
                  <a:latin typeface="+mj-lt"/>
                </a:rPr>
                <a:t>‘</a:t>
              </a:r>
              <a:r>
                <a:rPr kumimoji="1" lang="ko-KR" altLang="en-US" sz="1600" b="1" dirty="0">
                  <a:latin typeface="+mj-lt"/>
                </a:rPr>
                <a:t>공사로의 확실한 변화＇ 입증 </a:t>
              </a: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 신규사업 발굴 및 사업다각화로 수익 창출과 지속성장 기반 확보</a:t>
              </a:r>
              <a:endParaRPr lang="en-US" altLang="ko-KR" sz="1500" b="1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500" b="1" dirty="0">
                  <a:solidFill>
                    <a:prstClr val="black"/>
                  </a:solidFill>
                </a:rPr>
                <a:t> -  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점진적 수탁사업 축소 및 개발사업 확대로 공사로의 경쟁력과 위상 확립 </a:t>
              </a:r>
              <a:endParaRPr lang="en-US" altLang="ko-KR" sz="1500" b="1" dirty="0">
                <a:solidFill>
                  <a:prstClr val="black"/>
                </a:solidFill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1C1A5FBE-790B-4BDF-9285-E11406EF166C}"/>
              </a:ext>
            </a:extLst>
          </p:cNvPr>
          <p:cNvGrpSpPr/>
          <p:nvPr/>
        </p:nvGrpSpPr>
        <p:grpSpPr>
          <a:xfrm>
            <a:off x="755576" y="2993793"/>
            <a:ext cx="7632848" cy="1733181"/>
            <a:chOff x="899592" y="3363838"/>
            <a:chExt cx="7632848" cy="1733181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5A1A6101-AC82-4DAB-9328-2E31AE7C22F3}"/>
                </a:ext>
              </a:extLst>
            </p:cNvPr>
            <p:cNvGrpSpPr/>
            <p:nvPr/>
          </p:nvGrpSpPr>
          <p:grpSpPr>
            <a:xfrm>
              <a:off x="899592" y="3587202"/>
              <a:ext cx="7632848" cy="1509817"/>
              <a:chOff x="899592" y="3587202"/>
              <a:chExt cx="7632848" cy="1509817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id="{A8BA87B2-D28F-474D-8135-F7C573D3AB75}"/>
                  </a:ext>
                </a:extLst>
              </p:cNvPr>
              <p:cNvGrpSpPr/>
              <p:nvPr/>
            </p:nvGrpSpPr>
            <p:grpSpPr>
              <a:xfrm>
                <a:off x="971600" y="3695695"/>
                <a:ext cx="2304256" cy="1311785"/>
                <a:chOff x="579709" y="2550302"/>
                <a:chExt cx="2304256" cy="1311785"/>
              </a:xfrm>
            </p:grpSpPr>
            <p:sp>
              <p:nvSpPr>
                <p:cNvPr id="84" name="직사각형 83">
                  <a:extLst>
                    <a:ext uri="{FF2B5EF4-FFF2-40B4-BE49-F238E27FC236}">
                      <a16:creationId xmlns:a16="http://schemas.microsoft.com/office/drawing/2014/main" id="{37F73C46-EB0A-45F3-9914-5961E7BF19E0}"/>
                    </a:ext>
                  </a:extLst>
                </p:cNvPr>
                <p:cNvSpPr/>
                <p:nvPr/>
              </p:nvSpPr>
              <p:spPr>
                <a:xfrm>
                  <a:off x="912957" y="3041594"/>
                  <a:ext cx="1971008" cy="820493"/>
                </a:xfrm>
                <a:prstGeom prst="rect">
                  <a:avLst/>
                </a:prstGeom>
                <a:solidFill>
                  <a:srgbClr val="EAEAEA"/>
                </a:solidFill>
                <a:ln w="158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/>
                </a:p>
              </p:txBody>
            </p:sp>
            <p:grpSp>
              <p:nvGrpSpPr>
                <p:cNvPr id="85" name="그룹 84">
                  <a:extLst>
                    <a:ext uri="{FF2B5EF4-FFF2-40B4-BE49-F238E27FC236}">
                      <a16:creationId xmlns:a16="http://schemas.microsoft.com/office/drawing/2014/main" id="{B75339D3-005A-4DF2-80E5-B74D62639FC1}"/>
                    </a:ext>
                  </a:extLst>
                </p:cNvPr>
                <p:cNvGrpSpPr/>
                <p:nvPr/>
              </p:nvGrpSpPr>
              <p:grpSpPr>
                <a:xfrm>
                  <a:off x="579709" y="2550302"/>
                  <a:ext cx="2304255" cy="1210630"/>
                  <a:chOff x="1076586" y="2550302"/>
                  <a:chExt cx="2304255" cy="1210630"/>
                </a:xfrm>
              </p:grpSpPr>
              <p:grpSp>
                <p:nvGrpSpPr>
                  <p:cNvPr id="86" name="그룹 85">
                    <a:extLst>
                      <a:ext uri="{FF2B5EF4-FFF2-40B4-BE49-F238E27FC236}">
                        <a16:creationId xmlns:a16="http://schemas.microsoft.com/office/drawing/2014/main" id="{1E7E6B21-4737-480F-B167-15C6B5CEB1BC}"/>
                      </a:ext>
                    </a:extLst>
                  </p:cNvPr>
                  <p:cNvGrpSpPr/>
                  <p:nvPr/>
                </p:nvGrpSpPr>
                <p:grpSpPr>
                  <a:xfrm>
                    <a:off x="1436625" y="2654364"/>
                    <a:ext cx="1944216" cy="338553"/>
                    <a:chOff x="1436625" y="2654364"/>
                    <a:chExt cx="1944216" cy="338553"/>
                  </a:xfrm>
                </p:grpSpPr>
                <p:sp>
                  <p:nvSpPr>
                    <p:cNvPr id="92" name="사각형: 둥근 위쪽 모서리 91">
                      <a:extLst>
                        <a:ext uri="{FF2B5EF4-FFF2-40B4-BE49-F238E27FC236}">
                          <a16:creationId xmlns:a16="http://schemas.microsoft.com/office/drawing/2014/main" id="{3F7C9A3C-4F99-4F16-A85A-E64C107A7C59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2239456" y="1851533"/>
                      <a:ext cx="338553" cy="1944216"/>
                    </a:xfrm>
                    <a:prstGeom prst="round2SameRect">
                      <a:avLst>
                        <a:gd name="adj1" fmla="val 44698"/>
                        <a:gd name="adj2" fmla="val 0"/>
                      </a:avLst>
                    </a:prstGeom>
                    <a:solidFill>
                      <a:srgbClr val="416B9E"/>
                    </a:solidFill>
                    <a:ln w="15875">
                      <a:noFill/>
                      <a:prstDash val="solid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sz="1600"/>
                    </a:p>
                  </p:txBody>
                </p:sp>
                <p:sp>
                  <p:nvSpPr>
                    <p:cNvPr id="93" name="TextBox 92">
                      <a:extLst>
                        <a:ext uri="{FF2B5EF4-FFF2-40B4-BE49-F238E27FC236}">
                          <a16:creationId xmlns:a16="http://schemas.microsoft.com/office/drawing/2014/main" id="{EBADCA03-CF3D-4D0E-9B59-E40A1C6116C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544887" y="2672636"/>
                      <a:ext cx="1801058" cy="27979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anchor="ctr">
                      <a:spAutoFit/>
                    </a:bodyPr>
                    <a:lstStyle/>
                    <a:p>
                      <a:pPr algn="ctr">
                        <a:defRPr/>
                      </a:pPr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공사로의 변화와 개혁</a:t>
                      </a:r>
                      <a:endParaRPr lang="en-US" altLang="ko-KR" sz="1200" spc="-113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p:txBody>
                </p:sp>
              </p:grpSp>
              <p:sp>
                <p:nvSpPr>
                  <p:cNvPr id="87" name="TextBox 86">
                    <a:extLst>
                      <a:ext uri="{FF2B5EF4-FFF2-40B4-BE49-F238E27FC236}">
                        <a16:creationId xmlns:a16="http://schemas.microsoft.com/office/drawing/2014/main" id="{B0D779E4-EEE0-440C-843E-264B19B8E5F4}"/>
                      </a:ext>
                    </a:extLst>
                  </p:cNvPr>
                  <p:cNvSpPr txBox="1"/>
                  <p:nvPr/>
                </p:nvSpPr>
                <p:spPr>
                  <a:xfrm>
                    <a:off x="1380438" y="3067125"/>
                    <a:ext cx="1840357" cy="31341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ct val="150000"/>
                      </a:lnSpc>
                    </a:pPr>
                    <a:r>
                      <a:rPr lang="ko-KR" altLang="en-US" sz="1100" b="1" dirty="0">
                        <a:ea typeface="함초롬돋움" panose="020B0604000101010101" pitchFamily="50" charset="-127"/>
                        <a:cs typeface="함초롬돋움" panose="020B0604000101010101" pitchFamily="50" charset="-127"/>
                      </a:rPr>
                      <a:t>① 경영효율화 방안 강구</a:t>
                    </a:r>
                    <a:endParaRPr lang="en-US" altLang="ko-KR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endParaRPr>
                  </a:p>
                </p:txBody>
              </p:sp>
              <p:sp>
                <p:nvSpPr>
                  <p:cNvPr id="88" name="TextBox 87">
                    <a:extLst>
                      <a:ext uri="{FF2B5EF4-FFF2-40B4-BE49-F238E27FC236}">
                        <a16:creationId xmlns:a16="http://schemas.microsoft.com/office/drawing/2014/main" id="{BB26FB30-05AD-475F-A6CE-4E4DEDFB583C}"/>
                      </a:ext>
                    </a:extLst>
                  </p:cNvPr>
                  <p:cNvSpPr txBox="1"/>
                  <p:nvPr/>
                </p:nvSpPr>
                <p:spPr>
                  <a:xfrm>
                    <a:off x="1379160" y="3447513"/>
                    <a:ext cx="1840145" cy="31341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ct val="150000"/>
                      </a:lnSpc>
                    </a:pPr>
                    <a:r>
                      <a:rPr lang="ko-KR" altLang="en-US" sz="1100" b="1" dirty="0">
                        <a:ea typeface="함초롬돋움" panose="020B0604000101010101" pitchFamily="50" charset="-127"/>
                        <a:cs typeface="함초롬돋움" panose="020B0604000101010101" pitchFamily="50" charset="-127"/>
                      </a:rPr>
                      <a:t>② 획기적 조직개편</a:t>
                    </a:r>
                    <a:endParaRPr lang="en-US" altLang="ko-KR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endParaRPr>
                  </a:p>
                </p:txBody>
              </p:sp>
              <p:grpSp>
                <p:nvGrpSpPr>
                  <p:cNvPr id="89" name="그룹 88">
                    <a:extLst>
                      <a:ext uri="{FF2B5EF4-FFF2-40B4-BE49-F238E27FC236}">
                        <a16:creationId xmlns:a16="http://schemas.microsoft.com/office/drawing/2014/main" id="{6D79795E-5D6E-4395-A0B7-2800CDFBF5D7}"/>
                      </a:ext>
                    </a:extLst>
                  </p:cNvPr>
                  <p:cNvGrpSpPr/>
                  <p:nvPr/>
                </p:nvGrpSpPr>
                <p:grpSpPr>
                  <a:xfrm>
                    <a:off x="1076586" y="2550302"/>
                    <a:ext cx="491899" cy="491899"/>
                    <a:chOff x="303484" y="2011584"/>
                    <a:chExt cx="491899" cy="491899"/>
                  </a:xfrm>
                </p:grpSpPr>
                <p:sp>
                  <p:nvSpPr>
                    <p:cNvPr id="90" name="타원 89">
                      <a:extLst>
                        <a:ext uri="{FF2B5EF4-FFF2-40B4-BE49-F238E27FC236}">
                          <a16:creationId xmlns:a16="http://schemas.microsoft.com/office/drawing/2014/main" id="{D7008FAB-36B3-4FDA-A289-D08DA5C3C1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3484" y="2011584"/>
                      <a:ext cx="491899" cy="491899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  <a:ln w="28575">
                      <a:solidFill>
                        <a:schemeClr val="bg1"/>
                      </a:solidFill>
                      <a:prstDash val="solid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sz="1600"/>
                    </a:p>
                  </p:txBody>
                </p:sp>
                <p:pic>
                  <p:nvPicPr>
                    <p:cNvPr id="91" name="그래픽 90" descr="비즈니스 성장">
                      <a:extLst>
                        <a:ext uri="{FF2B5EF4-FFF2-40B4-BE49-F238E27FC236}">
                          <a16:creationId xmlns:a16="http://schemas.microsoft.com/office/drawing/2014/main" id="{C6655F01-AD62-4471-B98F-8571847EA66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4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  <a:ext uri="{96DAC541-7B7A-43D3-8B79-37D633B846F1}">
                          <asvg:svgBlip xmlns:asvg="http://schemas.microsoft.com/office/drawing/2016/SVG/main" r:embed="rId5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336826" y="2038016"/>
                      <a:ext cx="453618" cy="453618"/>
                    </a:xfrm>
                    <a:prstGeom prst="rect">
                      <a:avLst/>
                    </a:prstGeom>
                  </p:spPr>
                </p:pic>
              </p:grpSp>
            </p:grpSp>
          </p:grpSp>
          <p:grpSp>
            <p:nvGrpSpPr>
              <p:cNvPr id="65" name="그룹 64">
                <a:extLst>
                  <a:ext uri="{FF2B5EF4-FFF2-40B4-BE49-F238E27FC236}">
                    <a16:creationId xmlns:a16="http://schemas.microsoft.com/office/drawing/2014/main" id="{85CDF786-7BC1-4841-8C49-788E4568C433}"/>
                  </a:ext>
                </a:extLst>
              </p:cNvPr>
              <p:cNvGrpSpPr/>
              <p:nvPr/>
            </p:nvGrpSpPr>
            <p:grpSpPr>
              <a:xfrm>
                <a:off x="3347864" y="3719877"/>
                <a:ext cx="2968459" cy="1305135"/>
                <a:chOff x="3622547" y="2546298"/>
                <a:chExt cx="2968459" cy="1305135"/>
              </a:xfrm>
            </p:grpSpPr>
            <p:sp>
              <p:nvSpPr>
                <p:cNvPr id="76" name="직사각형 75">
                  <a:extLst>
                    <a:ext uri="{FF2B5EF4-FFF2-40B4-BE49-F238E27FC236}">
                      <a16:creationId xmlns:a16="http://schemas.microsoft.com/office/drawing/2014/main" id="{58E03FA6-C8D3-49AD-9382-DE40877599C8}"/>
                    </a:ext>
                  </a:extLst>
                </p:cNvPr>
                <p:cNvSpPr/>
                <p:nvPr/>
              </p:nvSpPr>
              <p:spPr>
                <a:xfrm>
                  <a:off x="3784650" y="3037056"/>
                  <a:ext cx="2086276" cy="814377"/>
                </a:xfrm>
                <a:prstGeom prst="rect">
                  <a:avLst/>
                </a:prstGeom>
                <a:solidFill>
                  <a:srgbClr val="EAEAEA"/>
                </a:solidFill>
                <a:ln w="158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/>
                </a:p>
              </p:txBody>
            </p:sp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73DD1F9A-F28A-4E90-A2FB-91594D71D16E}"/>
                    </a:ext>
                  </a:extLst>
                </p:cNvPr>
                <p:cNvSpPr txBox="1"/>
                <p:nvPr/>
              </p:nvSpPr>
              <p:spPr>
                <a:xfrm>
                  <a:off x="3859382" y="3061454"/>
                  <a:ext cx="2700516" cy="3134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ko-KR" altLang="en-US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rPr>
                    <a:t>① </a:t>
                  </a:r>
                  <a:r>
                    <a:rPr lang="en-US" altLang="ko-KR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rPr>
                    <a:t>ESG </a:t>
                  </a:r>
                  <a:r>
                    <a:rPr lang="ko-KR" altLang="en-US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rPr>
                    <a:t>가치경영 확산</a:t>
                  </a:r>
                  <a:endPara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endParaRPr>
                </a:p>
              </p:txBody>
            </p:sp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43F84EC4-27F1-4D49-AD73-13DEDA823646}"/>
                    </a:ext>
                  </a:extLst>
                </p:cNvPr>
                <p:cNvSpPr txBox="1"/>
                <p:nvPr/>
              </p:nvSpPr>
              <p:spPr>
                <a:xfrm>
                  <a:off x="3854718" y="3446644"/>
                  <a:ext cx="2736288" cy="3134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ko-KR" altLang="en-US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rPr>
                    <a:t>② 수익창출 기반 확보</a:t>
                  </a:r>
                  <a:endPara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endParaRPr>
                </a:p>
              </p:txBody>
            </p:sp>
            <p:sp>
              <p:nvSpPr>
                <p:cNvPr id="79" name="사각형: 둥근 위쪽 모서리 78">
                  <a:extLst>
                    <a:ext uri="{FF2B5EF4-FFF2-40B4-BE49-F238E27FC236}">
                      <a16:creationId xmlns:a16="http://schemas.microsoft.com/office/drawing/2014/main" id="{998F36CA-9890-4992-B5FA-BAD0B300AFC1}"/>
                    </a:ext>
                  </a:extLst>
                </p:cNvPr>
                <p:cNvSpPr/>
                <p:nvPr/>
              </p:nvSpPr>
              <p:spPr>
                <a:xfrm rot="5400000">
                  <a:off x="4762072" y="1856951"/>
                  <a:ext cx="338552" cy="1879156"/>
                </a:xfrm>
                <a:prstGeom prst="round2SameRect">
                  <a:avLst>
                    <a:gd name="adj1" fmla="val 44698"/>
                    <a:gd name="adj2" fmla="val 0"/>
                  </a:avLst>
                </a:prstGeom>
                <a:solidFill>
                  <a:srgbClr val="416B9E"/>
                </a:solidFill>
                <a:ln w="158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/>
                </a:p>
              </p:txBody>
            </p:sp>
            <p:sp>
              <p:nvSpPr>
                <p:cNvPr id="80" name="TextBox 79">
                  <a:extLst>
                    <a:ext uri="{FF2B5EF4-FFF2-40B4-BE49-F238E27FC236}">
                      <a16:creationId xmlns:a16="http://schemas.microsoft.com/office/drawing/2014/main" id="{2215A48D-B760-4243-9BB4-9CA317AB1DA4}"/>
                    </a:ext>
                  </a:extLst>
                </p:cNvPr>
                <p:cNvSpPr txBox="1"/>
                <p:nvPr/>
              </p:nvSpPr>
              <p:spPr>
                <a:xfrm>
                  <a:off x="3899986" y="2650844"/>
                  <a:ext cx="2179279" cy="276999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pPr algn="ctr">
                    <a:defRPr/>
                  </a:pPr>
                  <a:r>
                    <a:rPr lang="ko-KR" altLang="en-US" sz="1200" dirty="0">
                      <a:solidFill>
                        <a:schemeClr val="bg1"/>
                      </a:solidFill>
                      <a:latin typeface="HY견고딕" pitchFamily="18" charset="-127"/>
                      <a:ea typeface="HY견고딕" pitchFamily="18" charset="-127"/>
                    </a:rPr>
                    <a:t>지속가능 성장 기반 마련</a:t>
                  </a:r>
                  <a:endParaRPr lang="en-US" altLang="ko-KR" sz="1200" spc="-113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endParaRPr>
                </a:p>
              </p:txBody>
            </p:sp>
            <p:grpSp>
              <p:nvGrpSpPr>
                <p:cNvPr id="81" name="그룹 80">
                  <a:extLst>
                    <a:ext uri="{FF2B5EF4-FFF2-40B4-BE49-F238E27FC236}">
                      <a16:creationId xmlns:a16="http://schemas.microsoft.com/office/drawing/2014/main" id="{36E0AB4B-6632-417A-8DEE-B6F89673F86B}"/>
                    </a:ext>
                  </a:extLst>
                </p:cNvPr>
                <p:cNvGrpSpPr/>
                <p:nvPr/>
              </p:nvGrpSpPr>
              <p:grpSpPr>
                <a:xfrm>
                  <a:off x="3622547" y="2546298"/>
                  <a:ext cx="491899" cy="491899"/>
                  <a:chOff x="3450768" y="2041361"/>
                  <a:chExt cx="491899" cy="491899"/>
                </a:xfrm>
              </p:grpSpPr>
              <p:sp>
                <p:nvSpPr>
                  <p:cNvPr id="82" name="타원 81">
                    <a:extLst>
                      <a:ext uri="{FF2B5EF4-FFF2-40B4-BE49-F238E27FC236}">
                        <a16:creationId xmlns:a16="http://schemas.microsoft.com/office/drawing/2014/main" id="{965D966A-15CD-4CB2-AA07-E6D225D5B761}"/>
                      </a:ext>
                    </a:extLst>
                  </p:cNvPr>
                  <p:cNvSpPr/>
                  <p:nvPr/>
                </p:nvSpPr>
                <p:spPr>
                  <a:xfrm>
                    <a:off x="3450768" y="2041361"/>
                    <a:ext cx="491899" cy="491899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67000"/>
                        </a:schemeClr>
                      </a:gs>
                      <a:gs pos="48000">
                        <a:schemeClr val="accent1">
                          <a:lumMod val="97000"/>
                          <a:lumOff val="3000"/>
                        </a:schemeClr>
                      </a:gs>
                      <a:gs pos="100000">
                        <a:schemeClr val="accent1">
                          <a:lumMod val="60000"/>
                          <a:lumOff val="40000"/>
                        </a:schemeClr>
                      </a:gs>
                    </a:gsLst>
                    <a:lin ang="16200000" scaled="1"/>
                    <a:tileRect/>
                  </a:gradFill>
                  <a:ln w="28575">
                    <a:solidFill>
                      <a:schemeClr val="bg1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 dirty="0"/>
                  </a:p>
                </p:txBody>
              </p:sp>
              <p:pic>
                <p:nvPicPr>
                  <p:cNvPr id="83" name="그래픽 82" descr="악수">
                    <a:extLst>
                      <a:ext uri="{FF2B5EF4-FFF2-40B4-BE49-F238E27FC236}">
                        <a16:creationId xmlns:a16="http://schemas.microsoft.com/office/drawing/2014/main" id="{0CB887D5-9AE3-47EC-88A2-E1B2F2497BF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7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482635" y="2083695"/>
                    <a:ext cx="447181" cy="447181"/>
                  </a:xfrm>
                  <a:prstGeom prst="rect">
                    <a:avLst/>
                  </a:prstGeom>
                </p:spPr>
              </p:pic>
            </p:grpSp>
          </p:grpSp>
          <p:grpSp>
            <p:nvGrpSpPr>
              <p:cNvPr id="66" name="그룹 65">
                <a:extLst>
                  <a:ext uri="{FF2B5EF4-FFF2-40B4-BE49-F238E27FC236}">
                    <a16:creationId xmlns:a16="http://schemas.microsoft.com/office/drawing/2014/main" id="{F179FC42-5E1B-473E-919F-653FC8D720AF}"/>
                  </a:ext>
                </a:extLst>
              </p:cNvPr>
              <p:cNvGrpSpPr/>
              <p:nvPr/>
            </p:nvGrpSpPr>
            <p:grpSpPr>
              <a:xfrm>
                <a:off x="5650387" y="3713035"/>
                <a:ext cx="2882053" cy="1300115"/>
                <a:chOff x="6369202" y="2558420"/>
                <a:chExt cx="2882053" cy="1300115"/>
              </a:xfrm>
            </p:grpSpPr>
            <p:sp>
              <p:nvSpPr>
                <p:cNvPr id="68" name="직사각형 67">
                  <a:extLst>
                    <a:ext uri="{FF2B5EF4-FFF2-40B4-BE49-F238E27FC236}">
                      <a16:creationId xmlns:a16="http://schemas.microsoft.com/office/drawing/2014/main" id="{90BC3789-23DD-4116-8C7C-01816FF8E1FA}"/>
                    </a:ext>
                  </a:extLst>
                </p:cNvPr>
                <p:cNvSpPr/>
                <p:nvPr/>
              </p:nvSpPr>
              <p:spPr>
                <a:xfrm>
                  <a:off x="6504409" y="3044157"/>
                  <a:ext cx="2086276" cy="814378"/>
                </a:xfrm>
                <a:prstGeom prst="rect">
                  <a:avLst/>
                </a:prstGeom>
                <a:solidFill>
                  <a:srgbClr val="EAEAEA"/>
                </a:solidFill>
                <a:ln w="158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/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00ED675F-51B5-4E90-9C40-76050B1E23E7}"/>
                    </a:ext>
                  </a:extLst>
                </p:cNvPr>
                <p:cNvSpPr txBox="1"/>
                <p:nvPr/>
              </p:nvSpPr>
              <p:spPr>
                <a:xfrm>
                  <a:off x="6550739" y="3067781"/>
                  <a:ext cx="2700516" cy="3134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ko-KR" altLang="en-US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rPr>
                    <a:t>① 일하는 조직 문화 확립</a:t>
                  </a:r>
                  <a:endPara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C0429959-22DA-4D10-8127-7E4BC3E8B239}"/>
                    </a:ext>
                  </a:extLst>
                </p:cNvPr>
                <p:cNvSpPr txBox="1"/>
                <p:nvPr/>
              </p:nvSpPr>
              <p:spPr>
                <a:xfrm>
                  <a:off x="6556331" y="3453648"/>
                  <a:ext cx="2532087" cy="3134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ko-KR" altLang="en-US" sz="1100" b="1" dirty="0">
                      <a:ea typeface="함초롬돋움" panose="020B0604000101010101" pitchFamily="50" charset="-127"/>
                      <a:cs typeface="함초롬돋움" panose="020B0604000101010101" pitchFamily="50" charset="-127"/>
                    </a:rPr>
                    <a:t>② 공정한 조직운영</a:t>
                  </a:r>
                  <a:endPara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endParaRPr>
                </a:p>
              </p:txBody>
            </p:sp>
            <p:sp>
              <p:nvSpPr>
                <p:cNvPr id="71" name="사각형: 둥근 위쪽 모서리 70">
                  <a:extLst>
                    <a:ext uri="{FF2B5EF4-FFF2-40B4-BE49-F238E27FC236}">
                      <a16:creationId xmlns:a16="http://schemas.microsoft.com/office/drawing/2014/main" id="{B75D0D97-97F7-4746-938F-684C924B2435}"/>
                    </a:ext>
                  </a:extLst>
                </p:cNvPr>
                <p:cNvSpPr/>
                <p:nvPr/>
              </p:nvSpPr>
              <p:spPr>
                <a:xfrm rot="5400000">
                  <a:off x="7476921" y="1876328"/>
                  <a:ext cx="338552" cy="1888976"/>
                </a:xfrm>
                <a:prstGeom prst="round2SameRect">
                  <a:avLst>
                    <a:gd name="adj1" fmla="val 44698"/>
                    <a:gd name="adj2" fmla="val 0"/>
                  </a:avLst>
                </a:prstGeom>
                <a:solidFill>
                  <a:srgbClr val="416B9E"/>
                </a:solidFill>
                <a:ln w="158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/>
                </a:p>
              </p:txBody>
            </p:sp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F50D8773-4BDA-44B0-BB4F-1DAB2D8A4639}"/>
                    </a:ext>
                  </a:extLst>
                </p:cNvPr>
                <p:cNvSpPr txBox="1"/>
                <p:nvPr/>
              </p:nvSpPr>
              <p:spPr>
                <a:xfrm>
                  <a:off x="6898682" y="2671133"/>
                  <a:ext cx="1488477" cy="276999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pPr algn="ctr">
                    <a:defRPr/>
                  </a:pPr>
                  <a:r>
                    <a:rPr lang="ko-KR" altLang="en-US" sz="1200" dirty="0">
                      <a:solidFill>
                        <a:schemeClr val="bg1"/>
                      </a:solidFill>
                      <a:latin typeface="HY견고딕" pitchFamily="18" charset="-127"/>
                      <a:ea typeface="HY견고딕" pitchFamily="18" charset="-127"/>
                    </a:rPr>
                    <a:t>조직경쟁력 제고</a:t>
                  </a:r>
                  <a:endParaRPr lang="en-US" altLang="ko-KR" sz="1200" spc="-113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endParaRPr>
                </a:p>
              </p:txBody>
            </p:sp>
            <p:grpSp>
              <p:nvGrpSpPr>
                <p:cNvPr id="73" name="그룹 72">
                  <a:extLst>
                    <a:ext uri="{FF2B5EF4-FFF2-40B4-BE49-F238E27FC236}">
                      <a16:creationId xmlns:a16="http://schemas.microsoft.com/office/drawing/2014/main" id="{EBF5250E-EB52-4A9D-8C86-0CCD233C9269}"/>
                    </a:ext>
                  </a:extLst>
                </p:cNvPr>
                <p:cNvGrpSpPr/>
                <p:nvPr/>
              </p:nvGrpSpPr>
              <p:grpSpPr>
                <a:xfrm>
                  <a:off x="6369202" y="2558420"/>
                  <a:ext cx="491899" cy="491899"/>
                  <a:chOff x="6488914" y="2065306"/>
                  <a:chExt cx="491899" cy="491899"/>
                </a:xfrm>
              </p:grpSpPr>
              <p:sp>
                <p:nvSpPr>
                  <p:cNvPr id="74" name="타원 73">
                    <a:extLst>
                      <a:ext uri="{FF2B5EF4-FFF2-40B4-BE49-F238E27FC236}">
                        <a16:creationId xmlns:a16="http://schemas.microsoft.com/office/drawing/2014/main" id="{FDF7A9B5-C172-48EC-A054-B4ED28A7FEC2}"/>
                      </a:ext>
                    </a:extLst>
                  </p:cNvPr>
                  <p:cNvSpPr/>
                  <p:nvPr/>
                </p:nvSpPr>
                <p:spPr>
                  <a:xfrm>
                    <a:off x="6488914" y="2065306"/>
                    <a:ext cx="491899" cy="491899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67000"/>
                        </a:schemeClr>
                      </a:gs>
                      <a:gs pos="48000">
                        <a:schemeClr val="accent1">
                          <a:lumMod val="97000"/>
                          <a:lumOff val="3000"/>
                        </a:schemeClr>
                      </a:gs>
                      <a:gs pos="100000">
                        <a:schemeClr val="accent1">
                          <a:lumMod val="60000"/>
                          <a:lumOff val="40000"/>
                        </a:schemeClr>
                      </a:gs>
                    </a:gsLst>
                    <a:lin ang="16200000" scaled="1"/>
                    <a:tileRect/>
                  </a:gradFill>
                  <a:ln w="28575">
                    <a:solidFill>
                      <a:schemeClr val="bg1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/>
                  </a:p>
                </p:txBody>
              </p:sp>
              <p:pic>
                <p:nvPicPr>
                  <p:cNvPr id="75" name="그래픽 74" descr="소셜 네트워크">
                    <a:extLst>
                      <a:ext uri="{FF2B5EF4-FFF2-40B4-BE49-F238E27FC236}">
                        <a16:creationId xmlns:a16="http://schemas.microsoft.com/office/drawing/2014/main" id="{CA0AAEF1-E0C1-479D-B03F-68545FBB778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9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524525" y="2097371"/>
                    <a:ext cx="420675" cy="420675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FCB03E6A-AA6B-4B55-992F-EF8E3EAAA828}"/>
                  </a:ext>
                </a:extLst>
              </p:cNvPr>
              <p:cNvSpPr/>
              <p:nvPr/>
            </p:nvSpPr>
            <p:spPr>
              <a:xfrm>
                <a:off x="899592" y="3587202"/>
                <a:ext cx="7094385" cy="1509817"/>
              </a:xfrm>
              <a:prstGeom prst="rect">
                <a:avLst/>
              </a:prstGeom>
              <a:noFill/>
              <a:ln w="15875">
                <a:solidFill>
                  <a:schemeClr val="bg1">
                    <a:lumMod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B90EC0D0-C3A5-4BA8-9EA9-0FC37285BD6C}"/>
                </a:ext>
              </a:extLst>
            </p:cNvPr>
            <p:cNvSpPr txBox="1"/>
            <p:nvPr/>
          </p:nvSpPr>
          <p:spPr>
            <a:xfrm>
              <a:off x="3059832" y="3363838"/>
              <a:ext cx="2835348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ko-KR" altLang="en-US" sz="1400" dirty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파주도시관광공사 </a:t>
              </a:r>
              <a:r>
                <a:rPr lang="en-US" altLang="ko-KR" sz="1400" dirty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r>
                <a:rPr lang="ko-KR" altLang="en-US" sz="1400" dirty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대 핵심전략</a:t>
              </a:r>
              <a:endParaRPr lang="en-US" altLang="ko-KR" sz="1400" spc="-113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4885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699542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prstClr val="white"/>
                </a:solidFill>
              </a:rPr>
              <a:t>ㅍ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모서리가 둥근 직사각형 11">
            <a:extLst>
              <a:ext uri="{FF2B5EF4-FFF2-40B4-BE49-F238E27FC236}">
                <a16:creationId xmlns:a16="http://schemas.microsoft.com/office/drawing/2014/main" id="{8AF6913E-93F0-4273-9EE5-D886F30C7FF5}"/>
              </a:ext>
            </a:extLst>
          </p:cNvPr>
          <p:cNvSpPr/>
          <p:nvPr/>
        </p:nvSpPr>
        <p:spPr>
          <a:xfrm>
            <a:off x="268870" y="807913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공사의 전문성 및 역량강화 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476B09B1-646F-412F-B5AB-9B26FE661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882" y="1236226"/>
            <a:ext cx="8064896" cy="1186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개발사업 활성화를 위한 획기적 조직개편 및 개발역량 확대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 부동산 및 관광상품 개발 등 전문인력 채용 </a:t>
            </a:r>
            <a:r>
              <a:rPr lang="en-US" altLang="ko-KR" sz="1500" b="1" dirty="0">
                <a:solidFill>
                  <a:prstClr val="black"/>
                </a:solidFill>
              </a:rPr>
              <a:t>: </a:t>
            </a:r>
            <a:r>
              <a:rPr lang="ko-KR" altLang="en-US" sz="1500" b="1" dirty="0">
                <a:solidFill>
                  <a:prstClr val="black"/>
                </a:solidFill>
              </a:rPr>
              <a:t>전임계약직 </a:t>
            </a:r>
            <a:r>
              <a:rPr lang="en-US" altLang="ko-KR" sz="1500" b="1" dirty="0">
                <a:solidFill>
                  <a:prstClr val="black"/>
                </a:solidFill>
              </a:rPr>
              <a:t>3</a:t>
            </a:r>
            <a:r>
              <a:rPr lang="ko-KR" altLang="en-US" sz="1500" b="1" dirty="0">
                <a:solidFill>
                  <a:prstClr val="black"/>
                </a:solidFill>
              </a:rPr>
              <a:t>명 </a:t>
            </a:r>
            <a:r>
              <a:rPr lang="en-US" altLang="ko-KR" sz="1500" b="1" dirty="0">
                <a:solidFill>
                  <a:prstClr val="black"/>
                </a:solidFill>
              </a:rPr>
              <a:t>(5</a:t>
            </a:r>
            <a:r>
              <a:rPr lang="ko-KR" altLang="en-US" sz="1500" b="1" dirty="0">
                <a:solidFill>
                  <a:prstClr val="black"/>
                </a:solidFill>
              </a:rPr>
              <a:t>월</a:t>
            </a:r>
            <a:r>
              <a:rPr lang="en-US" altLang="ko-KR" sz="1500" b="1" dirty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-  </a:t>
            </a:r>
            <a:r>
              <a:rPr lang="ko-KR" altLang="en-US" sz="1500" b="1" dirty="0">
                <a:solidFill>
                  <a:prstClr val="black"/>
                </a:solidFill>
              </a:rPr>
              <a:t>신규 출자사업 진행 상황에 맞춰 전문인력 순차적</a:t>
            </a:r>
            <a:r>
              <a:rPr lang="en-US" altLang="ko-KR" sz="1500" b="1" dirty="0">
                <a:solidFill>
                  <a:prstClr val="black"/>
                </a:solidFill>
              </a:rPr>
              <a:t>, </a:t>
            </a:r>
            <a:r>
              <a:rPr lang="ko-KR" altLang="en-US" sz="1500" b="1" dirty="0">
                <a:solidFill>
                  <a:prstClr val="black"/>
                </a:solidFill>
              </a:rPr>
              <a:t>탄력적 확충 예정 </a:t>
            </a:r>
            <a:endParaRPr lang="en-US" altLang="ko-KR" sz="1500" b="1" dirty="0">
              <a:solidFill>
                <a:prstClr val="black"/>
              </a:solidFill>
            </a:endParaRPr>
          </a:p>
        </p:txBody>
      </p:sp>
      <p:sp>
        <p:nvSpPr>
          <p:cNvPr id="13" name="모서리가 둥근 직사각형 26">
            <a:extLst>
              <a:ext uri="{FF2B5EF4-FFF2-40B4-BE49-F238E27FC236}">
                <a16:creationId xmlns:a16="http://schemas.microsoft.com/office/drawing/2014/main" id="{47DAF1CD-1C99-414B-A262-584FD0BC91DD}"/>
              </a:ext>
            </a:extLst>
          </p:cNvPr>
          <p:cNvSpPr/>
          <p:nvPr/>
        </p:nvSpPr>
        <p:spPr>
          <a:xfrm>
            <a:off x="305566" y="2567926"/>
            <a:ext cx="8280920" cy="4198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파주의 미래 먹거리 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‘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문화관광 활성화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’ 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전략 지원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25" name="Text Box 3">
            <a:extLst>
              <a:ext uri="{FF2B5EF4-FFF2-40B4-BE49-F238E27FC236}">
                <a16:creationId xmlns:a16="http://schemas.microsoft.com/office/drawing/2014/main" id="{060D5AC9-DBAD-425C-9141-B1FD527DA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882" y="2987818"/>
            <a:ext cx="8064896" cy="1098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문화관광 활성화를 위한 유기적 협업체계 구축 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 파주시 문화관광 활성화를 위한 협업회의 수시 개최 </a:t>
            </a:r>
            <a:r>
              <a:rPr lang="en-US" altLang="ko-KR" sz="1500" b="1" dirty="0">
                <a:solidFill>
                  <a:prstClr val="black"/>
                </a:solidFill>
              </a:rPr>
              <a:t>(‘22. 1. ~ )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-  </a:t>
            </a:r>
            <a:r>
              <a:rPr lang="ko-KR" altLang="en-US" sz="1500" b="1" dirty="0">
                <a:solidFill>
                  <a:prstClr val="black"/>
                </a:solidFill>
              </a:rPr>
              <a:t>신규 관광개발 및 문화공연</a:t>
            </a:r>
            <a:r>
              <a:rPr lang="en-US" altLang="ko-KR" sz="1500" b="1" dirty="0">
                <a:solidFill>
                  <a:prstClr val="black"/>
                </a:solidFill>
              </a:rPr>
              <a:t>, </a:t>
            </a:r>
            <a:r>
              <a:rPr lang="ko-KR" altLang="en-US" sz="1500" b="1" dirty="0">
                <a:solidFill>
                  <a:prstClr val="black"/>
                </a:solidFill>
              </a:rPr>
              <a:t>각종 공모사업 활성화를 위한 협업으로 시너지 효과 창출</a:t>
            </a:r>
            <a:endParaRPr lang="en-US" altLang="ko-KR" sz="1500" b="1" dirty="0">
              <a:solidFill>
                <a:prstClr val="black"/>
              </a:solidFill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759A275-BE56-4981-A976-ABF98FE88024}"/>
              </a:ext>
            </a:extLst>
          </p:cNvPr>
          <p:cNvSpPr/>
          <p:nvPr/>
        </p:nvSpPr>
        <p:spPr>
          <a:xfrm>
            <a:off x="1475656" y="4240095"/>
            <a:ext cx="2448272" cy="250969"/>
          </a:xfrm>
          <a:prstGeom prst="rect">
            <a:avLst/>
          </a:prstGeom>
          <a:ln>
            <a:noFill/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r>
              <a:rPr lang="ko-KR" altLang="en-US" sz="1200" b="1" dirty="0">
                <a:latin typeface="+mn-ea"/>
              </a:rPr>
              <a:t>파주시</a:t>
            </a:r>
            <a:endParaRPr lang="en-US" altLang="ko-KR" sz="1200" b="1" dirty="0">
              <a:latin typeface="+mn-ea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098843F-04BF-45BB-B469-59D6C01DDE14}"/>
              </a:ext>
            </a:extLst>
          </p:cNvPr>
          <p:cNvSpPr/>
          <p:nvPr/>
        </p:nvSpPr>
        <p:spPr>
          <a:xfrm>
            <a:off x="4860032" y="4240095"/>
            <a:ext cx="2448272" cy="250969"/>
          </a:xfrm>
          <a:prstGeom prst="rect">
            <a:avLst/>
          </a:prstGeom>
          <a:ln>
            <a:noFill/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r>
              <a:rPr lang="ko-KR" altLang="en-US" sz="1200" dirty="0">
                <a:latin typeface="+mn-ea"/>
              </a:rPr>
              <a:t>파주도시관광공사</a:t>
            </a:r>
            <a:endParaRPr lang="en-US" altLang="ko-KR" sz="1200" dirty="0"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3621B15-BAFD-4819-8FBC-9FFD30633CB7}"/>
              </a:ext>
            </a:extLst>
          </p:cNvPr>
          <p:cNvSpPr/>
          <p:nvPr/>
        </p:nvSpPr>
        <p:spPr>
          <a:xfrm>
            <a:off x="1475656" y="4555194"/>
            <a:ext cx="2448272" cy="2509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r>
              <a:rPr lang="ko-KR" altLang="en-US" sz="1200" b="1" dirty="0">
                <a:latin typeface="+mn-ea"/>
              </a:rPr>
              <a:t>문화관광 정책 수립</a:t>
            </a:r>
            <a:endParaRPr lang="en-US" altLang="ko-KR" sz="1200" b="1" dirty="0">
              <a:latin typeface="+mn-ea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B77DBED0-6F4B-4032-8590-1E6F3B4387DE}"/>
              </a:ext>
            </a:extLst>
          </p:cNvPr>
          <p:cNvSpPr/>
          <p:nvPr/>
        </p:nvSpPr>
        <p:spPr>
          <a:xfrm>
            <a:off x="4860032" y="4571361"/>
            <a:ext cx="2448272" cy="2509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r>
              <a:rPr lang="ko-KR" altLang="en-US" sz="1200" b="1" dirty="0">
                <a:latin typeface="+mn-ea"/>
              </a:rPr>
              <a:t>전략수립 지원 및 개발사업 실행</a:t>
            </a:r>
            <a:endParaRPr lang="en-US" altLang="ko-KR" sz="1200" b="1" dirty="0">
              <a:latin typeface="+mn-ea"/>
            </a:endParaRPr>
          </a:p>
        </p:txBody>
      </p:sp>
      <p:sp>
        <p:nvSpPr>
          <p:cNvPr id="2" name="화살표: 왼쪽/오른쪽 1">
            <a:extLst>
              <a:ext uri="{FF2B5EF4-FFF2-40B4-BE49-F238E27FC236}">
                <a16:creationId xmlns:a16="http://schemas.microsoft.com/office/drawing/2014/main" id="{21CAC2E0-8BF9-4AC8-ACC5-3E859C35C76E}"/>
              </a:ext>
            </a:extLst>
          </p:cNvPr>
          <p:cNvSpPr/>
          <p:nvPr/>
        </p:nvSpPr>
        <p:spPr>
          <a:xfrm>
            <a:off x="4067944" y="4335587"/>
            <a:ext cx="648072" cy="250969"/>
          </a:xfrm>
          <a:prstGeom prst="leftRightArrow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012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699542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D07552D2-7867-47F2-9653-F6B2D5FCD367}"/>
              </a:ext>
            </a:extLst>
          </p:cNvPr>
          <p:cNvSpPr/>
          <p:nvPr/>
        </p:nvSpPr>
        <p:spPr>
          <a:xfrm>
            <a:off x="813888" y="2750255"/>
            <a:ext cx="7327335" cy="2119419"/>
          </a:xfrm>
          <a:prstGeom prst="rect">
            <a:avLst/>
          </a:prstGeom>
          <a:noFill/>
          <a:ln w="15875">
            <a:solidFill>
              <a:schemeClr val="bg1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4B5770C-88AE-4910-BF81-F8A3E1C1586D}"/>
              </a:ext>
            </a:extLst>
          </p:cNvPr>
          <p:cNvSpPr txBox="1"/>
          <p:nvPr/>
        </p:nvSpPr>
        <p:spPr>
          <a:xfrm>
            <a:off x="1709693" y="2536581"/>
            <a:ext cx="5119740" cy="365312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50</a:t>
            </a:r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만 파주시민의 가치를 높이는 </a:t>
            </a:r>
            <a:r>
              <a:rPr lang="en-US" altLang="ko-KR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ESG </a:t>
            </a:r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가치 경영</a:t>
            </a:r>
            <a:endParaRPr lang="en-US" altLang="ko-KR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Rectangle 54">
            <a:extLst>
              <a:ext uri="{FF2B5EF4-FFF2-40B4-BE49-F238E27FC236}">
                <a16:creationId xmlns:a16="http://schemas.microsoft.com/office/drawing/2014/main" id="{DE7B83B6-6E30-415B-8C5C-3D5774FFA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467" y="3382225"/>
            <a:ext cx="2013873" cy="134229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Rectangle 54">
            <a:extLst>
              <a:ext uri="{FF2B5EF4-FFF2-40B4-BE49-F238E27FC236}">
                <a16:creationId xmlns:a16="http://schemas.microsoft.com/office/drawing/2014/main" id="{9DDF4728-53BE-4C02-80E2-F95581D48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5471" y="3075300"/>
            <a:ext cx="2010869" cy="30092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친환경 녹색전환</a:t>
            </a:r>
          </a:p>
        </p:txBody>
      </p:sp>
      <p:sp>
        <p:nvSpPr>
          <p:cNvPr id="49" name="Rectangle 7">
            <a:extLst>
              <a:ext uri="{FF2B5EF4-FFF2-40B4-BE49-F238E27FC236}">
                <a16:creationId xmlns:a16="http://schemas.microsoft.com/office/drawing/2014/main" id="{95A96A78-599E-4657-8D23-FB90D4381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2529" y="3417178"/>
            <a:ext cx="1943811" cy="130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①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탄소중립 경영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온실가스 및 미세먼지 저감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친환경 에너지 전환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②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녹색전환을 위한 신사업 추진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환경저영향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개발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탄소중립 관광 구현 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</p:txBody>
      </p:sp>
      <p:sp>
        <p:nvSpPr>
          <p:cNvPr id="50" name="Oval 39">
            <a:extLst>
              <a:ext uri="{FF2B5EF4-FFF2-40B4-BE49-F238E27FC236}">
                <a16:creationId xmlns:a16="http://schemas.microsoft.com/office/drawing/2014/main" id="{C4A3AA4A-092E-4375-A672-D150B328A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0796" y="2950353"/>
            <a:ext cx="424203" cy="440918"/>
          </a:xfrm>
          <a:prstGeom prst="ellipse">
            <a:avLst/>
          </a:prstGeom>
          <a:solidFill>
            <a:srgbClr val="6699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  <a:ea typeface="+mn-ea"/>
              </a:rPr>
              <a:t>E</a:t>
            </a:r>
            <a:endParaRPr lang="ko-KR" altLang="en-US" sz="1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Rectangle 54">
            <a:extLst>
              <a:ext uri="{FF2B5EF4-FFF2-40B4-BE49-F238E27FC236}">
                <a16:creationId xmlns:a16="http://schemas.microsoft.com/office/drawing/2014/main" id="{E2A93CFE-9B36-4798-ADAA-E08E8554C5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700" y="3382226"/>
            <a:ext cx="2104805" cy="136214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Rectangle 54">
            <a:extLst>
              <a:ext uri="{FF2B5EF4-FFF2-40B4-BE49-F238E27FC236}">
                <a16:creationId xmlns:a16="http://schemas.microsoft.com/office/drawing/2014/main" id="{93DE3D4E-C62A-4942-918C-6DC141B60C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6513" y="3075300"/>
            <a:ext cx="2008991" cy="30092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가치중심 경영</a:t>
            </a:r>
          </a:p>
        </p:txBody>
      </p:sp>
      <p:sp>
        <p:nvSpPr>
          <p:cNvPr id="53" name="Rectangle 7">
            <a:extLst>
              <a:ext uri="{FF2B5EF4-FFF2-40B4-BE49-F238E27FC236}">
                <a16:creationId xmlns:a16="http://schemas.microsoft.com/office/drawing/2014/main" id="{5244478A-C4DC-4CE0-8AF7-73F104F01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1289" y="3437028"/>
            <a:ext cx="2025851" cy="130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①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공감과 소통의 경영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시민참여와 고객만족 경영 강화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② 지역상생 경영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지역 선순환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사람에 대한 투자 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③ 사회적 책임 강화 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인권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안전 등 가치 혁신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</p:txBody>
      </p:sp>
      <p:sp>
        <p:nvSpPr>
          <p:cNvPr id="54" name="Oval 39">
            <a:extLst>
              <a:ext uri="{FF2B5EF4-FFF2-40B4-BE49-F238E27FC236}">
                <a16:creationId xmlns:a16="http://schemas.microsoft.com/office/drawing/2014/main" id="{54201B56-96A7-4B27-9A44-C95479E8E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7837" y="2950353"/>
            <a:ext cx="424203" cy="440918"/>
          </a:xfrm>
          <a:prstGeom prst="ellipse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  <a:ea typeface="+mn-ea"/>
              </a:rPr>
              <a:t>S</a:t>
            </a:r>
            <a:endParaRPr lang="ko-KR" altLang="en-US" sz="1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1DD92D8-9E6C-459C-A9DF-86898252D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9866" y="3382226"/>
            <a:ext cx="2089247" cy="14013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6" name="Rectangle 54">
            <a:extLst>
              <a:ext uri="{FF2B5EF4-FFF2-40B4-BE49-F238E27FC236}">
                <a16:creationId xmlns:a16="http://schemas.microsoft.com/office/drawing/2014/main" id="{6857D630-8768-4198-BAA6-92285C9B2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2710" y="3064376"/>
            <a:ext cx="1931919" cy="30092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지속가능한 신뢰</a:t>
            </a:r>
          </a:p>
        </p:txBody>
      </p:sp>
      <p:sp>
        <p:nvSpPr>
          <p:cNvPr id="57" name="Rectangle 7">
            <a:extLst>
              <a:ext uri="{FF2B5EF4-FFF2-40B4-BE49-F238E27FC236}">
                <a16:creationId xmlns:a16="http://schemas.microsoft.com/office/drawing/2014/main" id="{887707EB-36A3-4C5A-8066-93AFC4814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0798" y="3417178"/>
            <a:ext cx="1926739" cy="130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① 청렴문화 확산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조직 투명성 제고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② 공정사회 구현 선도 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공정거래 문화 확립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③ 준법경영 강화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2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윤리경영 체계화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</p:txBody>
      </p:sp>
      <p:sp>
        <p:nvSpPr>
          <p:cNvPr id="58" name="Oval 39">
            <a:extLst>
              <a:ext uri="{FF2B5EF4-FFF2-40B4-BE49-F238E27FC236}">
                <a16:creationId xmlns:a16="http://schemas.microsoft.com/office/drawing/2014/main" id="{CF95B5A6-AF53-4294-9391-26B55CD65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0234" y="2950353"/>
            <a:ext cx="424203" cy="440918"/>
          </a:xfrm>
          <a:prstGeom prst="ellipse">
            <a:avLst/>
          </a:prstGeom>
          <a:solidFill>
            <a:srgbClr val="7030A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G</a:t>
            </a:r>
            <a:endParaRPr lang="ko-KR" altLang="en-US" sz="1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9" name="Text Box 3">
            <a:extLst>
              <a:ext uri="{FF2B5EF4-FFF2-40B4-BE49-F238E27FC236}">
                <a16:creationId xmlns:a16="http://schemas.microsoft.com/office/drawing/2014/main" id="{75CDFBED-0850-437D-B4F2-34DD286DA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108" y="1172472"/>
            <a:ext cx="8064896" cy="132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en-US" altLang="ko-KR" sz="1600" b="1" dirty="0">
                <a:latin typeface="+mj-lt"/>
              </a:rPr>
              <a:t>ESG </a:t>
            </a:r>
            <a:r>
              <a:rPr kumimoji="1" lang="ko-KR" altLang="en-US" sz="1600" b="1" dirty="0">
                <a:latin typeface="+mj-lt"/>
              </a:rPr>
              <a:t>경영 실현을 위한 전사적 대응전력 및 로드맵 도출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분야별 과제 발굴 추진으로 </a:t>
            </a:r>
            <a:r>
              <a:rPr kumimoji="1" lang="en-US" altLang="ko-KR" sz="1600" b="1" dirty="0">
                <a:latin typeface="+mj-lt"/>
              </a:rPr>
              <a:t>’50</a:t>
            </a:r>
            <a:r>
              <a:rPr kumimoji="1" lang="ko-KR" altLang="en-US" sz="1600" b="1" dirty="0">
                <a:latin typeface="+mj-lt"/>
              </a:rPr>
              <a:t>만 시민과 함께 이루는 </a:t>
            </a:r>
            <a:r>
              <a:rPr kumimoji="1" lang="en-US" altLang="ko-KR" sz="1600" b="1" dirty="0">
                <a:latin typeface="+mj-lt"/>
              </a:rPr>
              <a:t>ESG </a:t>
            </a:r>
            <a:r>
              <a:rPr kumimoji="1" lang="ko-KR" altLang="en-US" sz="1600" b="1" dirty="0">
                <a:latin typeface="+mj-lt"/>
              </a:rPr>
              <a:t>경영 구현</a:t>
            </a:r>
            <a:endParaRPr lang="en-US" altLang="ko-KR" sz="15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-  13</a:t>
            </a:r>
            <a:r>
              <a:rPr lang="ko-KR" altLang="en-US" sz="1500" b="1" dirty="0">
                <a:solidFill>
                  <a:prstClr val="black"/>
                </a:solidFill>
              </a:rPr>
              <a:t>개 부서</a:t>
            </a:r>
            <a:r>
              <a:rPr lang="en-US" altLang="ko-KR" sz="1500" b="1" dirty="0">
                <a:solidFill>
                  <a:prstClr val="black"/>
                </a:solidFill>
              </a:rPr>
              <a:t>, 70</a:t>
            </a:r>
            <a:r>
              <a:rPr lang="ko-KR" altLang="en-US" sz="1500" b="1" dirty="0">
                <a:solidFill>
                  <a:prstClr val="black"/>
                </a:solidFill>
              </a:rPr>
              <a:t>개 추진과제 발굴 추진 중 </a:t>
            </a:r>
            <a:r>
              <a:rPr lang="en-US" altLang="ko-KR" sz="1500" b="1" dirty="0">
                <a:solidFill>
                  <a:prstClr val="black"/>
                </a:solidFill>
              </a:rPr>
              <a:t>(</a:t>
            </a:r>
            <a:r>
              <a:rPr lang="ko-KR" altLang="en-US" sz="1500" b="1" dirty="0">
                <a:solidFill>
                  <a:prstClr val="black"/>
                </a:solidFill>
              </a:rPr>
              <a:t>친환경 </a:t>
            </a:r>
            <a:r>
              <a:rPr lang="en-US" altLang="ko-KR" sz="1500" b="1" dirty="0">
                <a:solidFill>
                  <a:prstClr val="black"/>
                </a:solidFill>
              </a:rPr>
              <a:t>25, </a:t>
            </a:r>
            <a:r>
              <a:rPr lang="ko-KR" altLang="en-US" sz="1500" b="1" dirty="0">
                <a:solidFill>
                  <a:prstClr val="black"/>
                </a:solidFill>
              </a:rPr>
              <a:t>사회 </a:t>
            </a:r>
            <a:r>
              <a:rPr lang="en-US" altLang="ko-KR" sz="1500" b="1" dirty="0">
                <a:solidFill>
                  <a:prstClr val="black"/>
                </a:solidFill>
              </a:rPr>
              <a:t>30, </a:t>
            </a:r>
            <a:r>
              <a:rPr lang="ko-KR" altLang="en-US" sz="1500" b="1" dirty="0">
                <a:solidFill>
                  <a:prstClr val="black"/>
                </a:solidFill>
              </a:rPr>
              <a:t>윤리 </a:t>
            </a:r>
            <a:r>
              <a:rPr lang="en-US" altLang="ko-KR" sz="1500" b="1" dirty="0">
                <a:solidFill>
                  <a:prstClr val="black"/>
                </a:solidFill>
              </a:rPr>
              <a:t>15</a:t>
            </a:r>
            <a:r>
              <a:rPr lang="ko-KR" altLang="en-US" sz="1500" b="1" dirty="0">
                <a:solidFill>
                  <a:prstClr val="black"/>
                </a:solidFill>
              </a:rPr>
              <a:t> 과제</a:t>
            </a:r>
            <a:r>
              <a:rPr lang="en-US" altLang="ko-KR" sz="1500" b="1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60" name="모서리가 둥근 직사각형 9">
            <a:extLst>
              <a:ext uri="{FF2B5EF4-FFF2-40B4-BE49-F238E27FC236}">
                <a16:creationId xmlns:a16="http://schemas.microsoft.com/office/drawing/2014/main" id="{64027350-9F2F-4EE4-AA55-EF989C51F986}"/>
              </a:ext>
            </a:extLst>
          </p:cNvPr>
          <p:cNvSpPr/>
          <p:nvPr/>
        </p:nvSpPr>
        <p:spPr>
          <a:xfrm>
            <a:off x="229084" y="822966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ESG 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가치 경영 본격 추진</a:t>
            </a:r>
            <a:endParaRPr lang="ko-KR" altLang="en-US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243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699542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/>
              <a:t> 신규사업 수탁 및 업무혁신을 통한 경영수지 개선 노력 </a:t>
            </a:r>
            <a:endParaRPr kumimoji="1" lang="en-US" altLang="ko-KR" sz="1600" b="1" dirty="0"/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" name="모서리가 둥근 직사각형 11">
            <a:extLst>
              <a:ext uri="{FF2B5EF4-FFF2-40B4-BE49-F238E27FC236}">
                <a16:creationId xmlns:a16="http://schemas.microsoft.com/office/drawing/2014/main" id="{2915FB24-B188-4EFC-A15C-9B44B0F9A30A}"/>
              </a:ext>
            </a:extLst>
          </p:cNvPr>
          <p:cNvSpPr/>
          <p:nvPr/>
        </p:nvSpPr>
        <p:spPr>
          <a:xfrm>
            <a:off x="268870" y="807913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지속가능한 성장을 위한 경영효율화 전략 추진 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1D18D889-BE2A-49AD-927A-BFFE3B352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951" y="1472681"/>
            <a:ext cx="8064896" cy="184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전사적 수탁사업 심사분석 추진 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 대상사업 </a:t>
            </a:r>
            <a:r>
              <a:rPr lang="en-US" altLang="ko-KR" sz="1500" b="1" dirty="0">
                <a:solidFill>
                  <a:prstClr val="black"/>
                </a:solidFill>
              </a:rPr>
              <a:t>: </a:t>
            </a:r>
            <a:r>
              <a:rPr lang="ko-KR" altLang="en-US" sz="1500" b="1" dirty="0">
                <a:solidFill>
                  <a:prstClr val="black"/>
                </a:solidFill>
              </a:rPr>
              <a:t>파주시와 </a:t>
            </a:r>
            <a:r>
              <a:rPr lang="ko-KR" altLang="en-US" sz="1500" b="1" dirty="0" err="1">
                <a:solidFill>
                  <a:prstClr val="black"/>
                </a:solidFill>
              </a:rPr>
              <a:t>위수탁에</a:t>
            </a:r>
            <a:r>
              <a:rPr lang="ko-KR" altLang="en-US" sz="1500" b="1" dirty="0">
                <a:solidFill>
                  <a:prstClr val="black"/>
                </a:solidFill>
              </a:rPr>
              <a:t> 의하여 </a:t>
            </a:r>
            <a:r>
              <a:rPr lang="ko-KR" altLang="en-US" sz="1500" b="1" dirty="0"/>
              <a:t>운영</a:t>
            </a:r>
            <a:r>
              <a:rPr lang="en-US" altLang="ko-KR" sz="1500" b="1" dirty="0"/>
              <a:t>·</a:t>
            </a:r>
            <a:r>
              <a:rPr lang="ko-KR" altLang="en-US" sz="1500" b="1" dirty="0"/>
              <a:t>관리 중인 </a:t>
            </a:r>
            <a:r>
              <a:rPr lang="en-US" altLang="ko-KR" sz="1500" b="1" dirty="0"/>
              <a:t>14</a:t>
            </a:r>
            <a:r>
              <a:rPr lang="ko-KR" altLang="en-US" sz="1500" b="1" dirty="0"/>
              <a:t>개 사업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b="1" dirty="0"/>
              <a:t> -  </a:t>
            </a:r>
            <a:r>
              <a:rPr lang="ko-KR" altLang="en-US" sz="1500" b="1" dirty="0"/>
              <a:t>분석기준 </a:t>
            </a:r>
            <a:r>
              <a:rPr lang="en-US" altLang="ko-KR" sz="1500" b="1" dirty="0"/>
              <a:t>: </a:t>
            </a:r>
            <a:r>
              <a:rPr lang="ko-KR" altLang="en-US" sz="1500" b="1" dirty="0"/>
              <a:t> 협약 및 업무범위의 적정성</a:t>
            </a:r>
            <a:r>
              <a:rPr lang="en-US" altLang="ko-KR" sz="1500" b="1" dirty="0"/>
              <a:t>, </a:t>
            </a:r>
            <a:r>
              <a:rPr lang="ko-KR" altLang="en-US" sz="1500" b="1" dirty="0"/>
              <a:t>예산 및 인력 타당성 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b="1" dirty="0"/>
              <a:t> -  </a:t>
            </a:r>
            <a:r>
              <a:rPr lang="ko-KR" altLang="en-US" sz="1500" b="1" dirty="0"/>
              <a:t>향후계획 </a:t>
            </a:r>
            <a:r>
              <a:rPr lang="en-US" altLang="ko-KR" sz="1500" b="1" dirty="0"/>
              <a:t>: </a:t>
            </a:r>
            <a:r>
              <a:rPr lang="ko-KR" altLang="en-US" sz="1500" b="1" dirty="0"/>
              <a:t>심사분석 결과에 따라 사업범위</a:t>
            </a:r>
            <a:r>
              <a:rPr lang="en-US" altLang="ko-KR" sz="1500" b="1" dirty="0"/>
              <a:t>, </a:t>
            </a:r>
            <a:r>
              <a:rPr lang="ko-KR" altLang="en-US" sz="1500" b="1" dirty="0"/>
              <a:t>인력</a:t>
            </a:r>
            <a:r>
              <a:rPr lang="en-US" altLang="ko-KR" sz="1500" b="1" dirty="0"/>
              <a:t>, </a:t>
            </a:r>
            <a:r>
              <a:rPr lang="ko-KR" altLang="en-US" sz="1500" b="1" dirty="0"/>
              <a:t>예산 등의 재조정으로 경영효율 제고 </a:t>
            </a:r>
          </a:p>
          <a:p>
            <a:pPr>
              <a:lnSpc>
                <a:spcPct val="150000"/>
              </a:lnSpc>
            </a:pPr>
            <a:endParaRPr lang="en-US" altLang="ko-KR" sz="1500" b="1" dirty="0">
              <a:solidFill>
                <a:prstClr val="black"/>
              </a:solidFill>
            </a:endParaRPr>
          </a:p>
        </p:txBody>
      </p:sp>
      <p:sp>
        <p:nvSpPr>
          <p:cNvPr id="19" name="Text Box 3">
            <a:extLst>
              <a:ext uri="{FF2B5EF4-FFF2-40B4-BE49-F238E27FC236}">
                <a16:creationId xmlns:a16="http://schemas.microsoft.com/office/drawing/2014/main" id="{7D3311EF-C643-47AA-B24D-324C1F0C8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951" y="3419937"/>
            <a:ext cx="8064896" cy="173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신규사업 수탁 및 업무혁신을 통한 경영수지 개선 노력 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20000"/>
              </a:lnSpc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 </a:t>
            </a:r>
            <a:r>
              <a:rPr lang="ko-KR" altLang="en-US" sz="1500" b="1" dirty="0" err="1">
                <a:solidFill>
                  <a:prstClr val="black"/>
                </a:solidFill>
              </a:rPr>
              <a:t>야당역환승</a:t>
            </a:r>
            <a:r>
              <a:rPr lang="ko-KR" altLang="en-US" sz="1500" b="1" dirty="0">
                <a:solidFill>
                  <a:prstClr val="black"/>
                </a:solidFill>
              </a:rPr>
              <a:t> 및 가람마을 주차장 신규 운영</a:t>
            </a:r>
            <a:r>
              <a:rPr lang="en-US" altLang="ko-KR" sz="1500" b="1" dirty="0">
                <a:solidFill>
                  <a:prstClr val="black"/>
                </a:solidFill>
              </a:rPr>
              <a:t>(‘22. 1. ~)</a:t>
            </a:r>
          </a:p>
          <a:p>
            <a:pPr>
              <a:lnSpc>
                <a:spcPct val="12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-  </a:t>
            </a:r>
            <a:r>
              <a:rPr lang="ko-KR" altLang="en-US" sz="1500" b="1" dirty="0">
                <a:solidFill>
                  <a:prstClr val="black"/>
                </a:solidFill>
              </a:rPr>
              <a:t>평화관광</a:t>
            </a:r>
            <a:r>
              <a:rPr lang="en-US" altLang="ko-KR" sz="1500" b="1" dirty="0">
                <a:solidFill>
                  <a:prstClr val="black"/>
                </a:solidFill>
              </a:rPr>
              <a:t> (</a:t>
            </a:r>
            <a:r>
              <a:rPr lang="ko-KR" altLang="en-US" sz="1500" b="1" dirty="0">
                <a:solidFill>
                  <a:prstClr val="black"/>
                </a:solidFill>
              </a:rPr>
              <a:t>제</a:t>
            </a:r>
            <a:r>
              <a:rPr lang="en-US" altLang="ko-KR" sz="1500" b="1" dirty="0">
                <a:solidFill>
                  <a:prstClr val="black"/>
                </a:solidFill>
              </a:rPr>
              <a:t>3</a:t>
            </a:r>
            <a:r>
              <a:rPr lang="ko-KR" altLang="en-US" sz="1500" b="1" dirty="0">
                <a:solidFill>
                  <a:prstClr val="black"/>
                </a:solidFill>
              </a:rPr>
              <a:t>땅굴 및 </a:t>
            </a:r>
            <a:r>
              <a:rPr lang="ko-KR" altLang="en-US" sz="1500" b="1" dirty="0" err="1">
                <a:solidFill>
                  <a:prstClr val="black"/>
                </a:solidFill>
              </a:rPr>
              <a:t>도라전망대</a:t>
            </a:r>
            <a:r>
              <a:rPr lang="en-US" altLang="ko-KR" sz="1500" b="1" dirty="0">
                <a:solidFill>
                  <a:prstClr val="black"/>
                </a:solidFill>
              </a:rPr>
              <a:t>)</a:t>
            </a:r>
            <a:r>
              <a:rPr lang="ko-KR" altLang="en-US" sz="1500" b="1" dirty="0">
                <a:solidFill>
                  <a:prstClr val="black"/>
                </a:solidFill>
              </a:rPr>
              <a:t> 신규 수탁 </a:t>
            </a:r>
            <a:r>
              <a:rPr lang="en-US" altLang="ko-KR" sz="1500" b="1" dirty="0">
                <a:solidFill>
                  <a:prstClr val="black"/>
                </a:solidFill>
              </a:rPr>
              <a:t>(‘22. 6.~)</a:t>
            </a:r>
          </a:p>
          <a:p>
            <a:pPr>
              <a:lnSpc>
                <a:spcPct val="12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-  </a:t>
            </a:r>
            <a:r>
              <a:rPr lang="ko-KR" altLang="en-US" sz="1500" b="1" dirty="0" err="1">
                <a:solidFill>
                  <a:prstClr val="black"/>
                </a:solidFill>
              </a:rPr>
              <a:t>감악산</a:t>
            </a:r>
            <a:r>
              <a:rPr lang="ko-KR" altLang="en-US" sz="1500" b="1" dirty="0">
                <a:solidFill>
                  <a:prstClr val="black"/>
                </a:solidFill>
              </a:rPr>
              <a:t> </a:t>
            </a:r>
            <a:r>
              <a:rPr lang="ko-KR" altLang="en-US" sz="1500" b="1" dirty="0" err="1">
                <a:solidFill>
                  <a:prstClr val="black"/>
                </a:solidFill>
              </a:rPr>
              <a:t>힐링파크</a:t>
            </a:r>
            <a:r>
              <a:rPr lang="ko-KR" altLang="en-US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5</a:t>
            </a:r>
            <a:r>
              <a:rPr lang="ko-KR" altLang="en-US" sz="1500" b="1" dirty="0">
                <a:solidFill>
                  <a:prstClr val="black"/>
                </a:solidFill>
              </a:rPr>
              <a:t>주차장 개선 및 유료 운영 </a:t>
            </a:r>
            <a:r>
              <a:rPr lang="en-US" altLang="ko-KR" sz="1500" b="1" dirty="0">
                <a:solidFill>
                  <a:prstClr val="black"/>
                </a:solidFill>
              </a:rPr>
              <a:t>(‘22. 1. ~) </a:t>
            </a:r>
          </a:p>
          <a:p>
            <a:pPr>
              <a:lnSpc>
                <a:spcPct val="12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-  </a:t>
            </a:r>
            <a:r>
              <a:rPr lang="ko-KR" altLang="en-US" sz="1500" b="1" dirty="0" err="1">
                <a:solidFill>
                  <a:prstClr val="black"/>
                </a:solidFill>
              </a:rPr>
              <a:t>분산차고지</a:t>
            </a:r>
            <a:r>
              <a:rPr lang="ko-KR" altLang="en-US" sz="1500" b="1" dirty="0">
                <a:solidFill>
                  <a:prstClr val="black"/>
                </a:solidFill>
              </a:rPr>
              <a:t> 조성을 통한 노면 청소업무 개선 </a:t>
            </a:r>
            <a:r>
              <a:rPr lang="en-US" altLang="ko-KR" sz="1500" b="1" dirty="0">
                <a:solidFill>
                  <a:prstClr val="black"/>
                </a:solidFill>
              </a:rPr>
              <a:t>(‘22. 3.) </a:t>
            </a:r>
          </a:p>
          <a:p>
            <a:pPr>
              <a:lnSpc>
                <a:spcPct val="12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B4AB94DB-B811-4AE0-9FA0-CEBFD38129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900130"/>
              </p:ext>
            </p:extLst>
          </p:nvPr>
        </p:nvGraphicFramePr>
        <p:xfrm>
          <a:off x="681153" y="1936767"/>
          <a:ext cx="7110139" cy="645733"/>
        </p:xfrm>
        <a:graphic>
          <a:graphicData uri="http://schemas.openxmlformats.org/drawingml/2006/table">
            <a:tbl>
              <a:tblPr/>
              <a:tblGrid>
                <a:gridCol w="1168753">
                  <a:extLst>
                    <a:ext uri="{9D8B030D-6E8A-4147-A177-3AD203B41FA5}">
                      <a16:colId xmlns:a16="http://schemas.microsoft.com/office/drawing/2014/main" val="3933127208"/>
                    </a:ext>
                  </a:extLst>
                </a:gridCol>
                <a:gridCol w="990231">
                  <a:extLst>
                    <a:ext uri="{9D8B030D-6E8A-4147-A177-3AD203B41FA5}">
                      <a16:colId xmlns:a16="http://schemas.microsoft.com/office/drawing/2014/main" val="2707063240"/>
                    </a:ext>
                  </a:extLst>
                </a:gridCol>
                <a:gridCol w="990231">
                  <a:extLst>
                    <a:ext uri="{9D8B030D-6E8A-4147-A177-3AD203B41FA5}">
                      <a16:colId xmlns:a16="http://schemas.microsoft.com/office/drawing/2014/main" val="2711033060"/>
                    </a:ext>
                  </a:extLst>
                </a:gridCol>
                <a:gridCol w="990231">
                  <a:extLst>
                    <a:ext uri="{9D8B030D-6E8A-4147-A177-3AD203B41FA5}">
                      <a16:colId xmlns:a16="http://schemas.microsoft.com/office/drawing/2014/main" val="3727010493"/>
                    </a:ext>
                  </a:extLst>
                </a:gridCol>
                <a:gridCol w="990231">
                  <a:extLst>
                    <a:ext uri="{9D8B030D-6E8A-4147-A177-3AD203B41FA5}">
                      <a16:colId xmlns:a16="http://schemas.microsoft.com/office/drawing/2014/main" val="2027300990"/>
                    </a:ext>
                  </a:extLst>
                </a:gridCol>
                <a:gridCol w="990231">
                  <a:extLst>
                    <a:ext uri="{9D8B030D-6E8A-4147-A177-3AD203B41FA5}">
                      <a16:colId xmlns:a16="http://schemas.microsoft.com/office/drawing/2014/main" val="1264669774"/>
                    </a:ext>
                  </a:extLst>
                </a:gridCol>
                <a:gridCol w="990231">
                  <a:extLst>
                    <a:ext uri="{9D8B030D-6E8A-4147-A177-3AD203B41FA5}">
                      <a16:colId xmlns:a16="http://schemas.microsoft.com/office/drawing/2014/main" val="3727261962"/>
                    </a:ext>
                  </a:extLst>
                </a:gridCol>
              </a:tblGrid>
              <a:tr h="1832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환경시설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문화시설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공영주차장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생활지원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교통약자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이동지원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관광지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045299"/>
                  </a:ext>
                </a:extLst>
              </a:tr>
              <a:tr h="2746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6092878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141DDD4D-7023-4C25-86BD-67AFA84B8C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9584" y="3443864"/>
            <a:ext cx="1944216" cy="132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35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신뢰받는 청렴한 조직 구현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872206"/>
            <a:chOff x="251520" y="1131590"/>
            <a:chExt cx="8280920" cy="205161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공정한 민원처리를 위한 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j-lt"/>
                  <a:ea typeface="+mj-ea"/>
                </a:rPr>
                <a:t>상시모니터링제도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 운영 </a:t>
              </a:r>
              <a:endParaRPr lang="ko-KR" altLang="en-US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1531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b="1" dirty="0"/>
                <a:t>청렴 </a:t>
              </a:r>
              <a:r>
                <a:rPr kumimoji="1" lang="ko-KR" altLang="en-US" b="1" dirty="0" err="1"/>
                <a:t>클린콜</a:t>
              </a:r>
              <a:r>
                <a:rPr kumimoji="1" lang="en-US" altLang="ko-KR" b="1" dirty="0"/>
                <a:t>(Clean-Call)</a:t>
              </a:r>
            </a:p>
            <a:p>
              <a:pPr>
                <a:lnSpc>
                  <a:spcPct val="120000"/>
                </a:lnSpc>
              </a:pPr>
              <a:r>
                <a:rPr kumimoji="1" lang="en-US" altLang="ko-KR" sz="1600" dirty="0">
                  <a:solidFill>
                    <a:prstClr val="black"/>
                  </a:solidFill>
                </a:rPr>
                <a:t>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조사기간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: 2022. 2. 18.~ 6. 30.</a:t>
              </a:r>
              <a:endParaRPr kumimoji="1" lang="en-US" altLang="ko-KR" sz="1500" b="1" dirty="0">
                <a:latin typeface="+mn-ea"/>
              </a:endParaRPr>
            </a:p>
            <a:p>
              <a:pPr>
                <a:lnSpc>
                  <a:spcPct val="12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조사분야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: 2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개 분야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(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계약 및 공사업무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공연장 대관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)</a:t>
              </a:r>
            </a:p>
            <a:p>
              <a:pPr>
                <a:lnSpc>
                  <a:spcPct val="12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조사대상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: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총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2,520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건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(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만족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2,512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건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의견제시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8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건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)</a:t>
              </a:r>
            </a:p>
            <a:p>
              <a:pPr>
                <a:lnSpc>
                  <a:spcPct val="12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결과활용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: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고객 의견청취 민원사례 전 부서 공유 </a:t>
              </a:r>
              <a:endParaRPr lang="en-US" altLang="ko-KR" sz="1500" b="1" dirty="0">
                <a:solidFill>
                  <a:prstClr val="black"/>
                </a:solidFill>
                <a:latin typeface="+mn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모서리가 둥근 직사각형 11">
            <a:extLst>
              <a:ext uri="{FF2B5EF4-FFF2-40B4-BE49-F238E27FC236}">
                <a16:creationId xmlns:a16="http://schemas.microsoft.com/office/drawing/2014/main" id="{0014FDC4-0B7A-411D-B8A6-CACD98D36DD3}"/>
              </a:ext>
            </a:extLst>
          </p:cNvPr>
          <p:cNvSpPr/>
          <p:nvPr/>
        </p:nvSpPr>
        <p:spPr>
          <a:xfrm>
            <a:off x="251520" y="3242778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투명한 조직구현과 윤리경영체계 확립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5" name="Text Box 3">
            <a:extLst>
              <a:ext uri="{FF2B5EF4-FFF2-40B4-BE49-F238E27FC236}">
                <a16:creationId xmlns:a16="http://schemas.microsoft.com/office/drawing/2014/main" id="{CF435D74-DF06-478B-8C97-AE56AD1B8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33" y="3752300"/>
            <a:ext cx="8064896" cy="1397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수의계약 개선 추진으로 부패요인 방지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20000"/>
              </a:lnSpc>
            </a:pPr>
            <a:r>
              <a:rPr kumimoji="1" lang="en-US" altLang="ko-KR" sz="16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- 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수의계약 </a:t>
            </a:r>
            <a:r>
              <a:rPr kumimoji="1" lang="ko-KR" altLang="en-US" sz="1500" b="1" dirty="0" err="1">
                <a:solidFill>
                  <a:prstClr val="black"/>
                </a:solidFill>
                <a:latin typeface="+mj-lt"/>
              </a:rPr>
              <a:t>총량제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부서별 관내 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5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회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관외 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3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회 제한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추진 및 점검 결과 공유 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분기별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)</a:t>
            </a:r>
          </a:p>
          <a:p>
            <a:pPr>
              <a:lnSpc>
                <a:spcPct val="120000"/>
              </a:lnSpc>
            </a:pPr>
            <a:endParaRPr kumimoji="1" lang="en-US" altLang="ko-KR" sz="500" b="1" dirty="0">
              <a:solidFill>
                <a:prstClr val="black"/>
              </a:solidFill>
              <a:latin typeface="+mj-lt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en-US" altLang="ko-KR" sz="1600" b="1" dirty="0"/>
              <a:t>CEO</a:t>
            </a:r>
            <a:r>
              <a:rPr kumimoji="1" lang="ko-KR" altLang="en-US" sz="1600" b="1" dirty="0"/>
              <a:t>와 함께하는 청렴실천 대면 교육 추진 </a:t>
            </a:r>
            <a:r>
              <a:rPr kumimoji="1" lang="en-US" altLang="ko-KR" sz="1600" b="1" dirty="0"/>
              <a:t>(‘22. 6. 23.~24.)</a:t>
            </a:r>
          </a:p>
          <a:p>
            <a:pPr>
              <a:lnSpc>
                <a:spcPct val="120000"/>
              </a:lnSpc>
            </a:pP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 - 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전 직원 대면교육으로 청렴에 대한 이해도 제고</a:t>
            </a:r>
            <a:endParaRPr kumimoji="1" lang="en-US" altLang="ko-KR" sz="1500" b="1" dirty="0">
              <a:solidFill>
                <a:prstClr val="black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endParaRPr lang="en-US" altLang="ko-KR" sz="1500" b="1" dirty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ABF7C31-7AA2-45E4-B9C2-89D10254EB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5336" y="1759431"/>
            <a:ext cx="1330076" cy="124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24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9847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일하는 건전한 조직 문화 조성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378404"/>
            <a:chOff x="251520" y="1131591"/>
            <a:chExt cx="8280920" cy="151048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합리적 인사관리 및 인사투명성 제고</a:t>
              </a:r>
              <a:endParaRPr lang="ko-KR" altLang="en-US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06044"/>
              <a:ext cx="8064896" cy="1136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2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b="1" dirty="0"/>
                <a:t>모두가 공감하는 공정한 인사기준 미련을 위한 </a:t>
              </a:r>
              <a:r>
                <a:rPr kumimoji="1" lang="en-US" altLang="ko-KR" b="1" dirty="0"/>
                <a:t>‘</a:t>
              </a:r>
              <a:r>
                <a:rPr kumimoji="1" lang="ko-KR" altLang="en-US" b="1" dirty="0"/>
                <a:t>인사혁신</a:t>
              </a:r>
              <a:r>
                <a:rPr kumimoji="1" lang="en-US" altLang="ko-KR" b="1" dirty="0"/>
                <a:t>TF’ </a:t>
              </a:r>
              <a:r>
                <a:rPr kumimoji="1" lang="ko-KR" altLang="en-US" b="1" dirty="0"/>
                <a:t>구성</a:t>
              </a:r>
              <a:endParaRPr kumimoji="1" lang="en-US" altLang="ko-KR" b="1" dirty="0"/>
            </a:p>
            <a:p>
              <a:pPr>
                <a:lnSpc>
                  <a:spcPct val="12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구성인원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: 20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명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(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청년이사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노조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공개모집 신청자 등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)</a:t>
              </a:r>
            </a:p>
            <a:p>
              <a:pPr>
                <a:lnSpc>
                  <a:spcPct val="12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승진 및 전보 등 합리적 인사기준 마련 및 기본방향 설정 </a:t>
              </a:r>
              <a:endParaRPr lang="en-US" altLang="ko-KR" sz="1500" b="1" dirty="0">
                <a:solidFill>
                  <a:prstClr val="black"/>
                </a:solidFill>
                <a:latin typeface="+mn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모서리가 둥근 직사각형 11">
            <a:extLst>
              <a:ext uri="{FF2B5EF4-FFF2-40B4-BE49-F238E27FC236}">
                <a16:creationId xmlns:a16="http://schemas.microsoft.com/office/drawing/2014/main" id="{0014FDC4-0B7A-411D-B8A6-CACD98D36DD3}"/>
              </a:ext>
            </a:extLst>
          </p:cNvPr>
          <p:cNvSpPr/>
          <p:nvPr/>
        </p:nvSpPr>
        <p:spPr>
          <a:xfrm>
            <a:off x="268870" y="2538081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청년이사회 위상 강화를 통한 조직문화 개선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FB4E0760-04D4-40A1-9091-17F64F88BC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108" y="2928511"/>
            <a:ext cx="8064896" cy="906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새로운 혁신리더그룹 </a:t>
            </a:r>
            <a:r>
              <a:rPr kumimoji="1" lang="en-US" altLang="ko-KR" sz="1600" b="1" dirty="0">
                <a:latin typeface="+mj-lt"/>
              </a:rPr>
              <a:t>‘</a:t>
            </a:r>
            <a:r>
              <a:rPr kumimoji="1" lang="ko-KR" altLang="en-US" sz="1600" b="1" dirty="0">
                <a:latin typeface="+mj-lt"/>
              </a:rPr>
              <a:t>제</a:t>
            </a:r>
            <a:r>
              <a:rPr kumimoji="1" lang="en-US" altLang="ko-KR" sz="1600" b="1" dirty="0">
                <a:latin typeface="+mj-lt"/>
              </a:rPr>
              <a:t>5</a:t>
            </a:r>
            <a:r>
              <a:rPr kumimoji="1" lang="ko-KR" altLang="en-US" sz="1600" b="1" dirty="0">
                <a:latin typeface="+mj-lt"/>
              </a:rPr>
              <a:t>기 청년이사회</a:t>
            </a:r>
            <a:r>
              <a:rPr kumimoji="1" lang="en-US" altLang="ko-KR" sz="1600" b="1" dirty="0">
                <a:latin typeface="+mj-lt"/>
              </a:rPr>
              <a:t>‘ </a:t>
            </a:r>
            <a:r>
              <a:rPr kumimoji="1" lang="ko-KR" altLang="en-US" sz="1600" b="1" dirty="0">
                <a:latin typeface="+mj-lt"/>
              </a:rPr>
              <a:t>구성 및 위상 강화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20000"/>
              </a:lnSpc>
            </a:pPr>
            <a:r>
              <a:rPr kumimoji="1" lang="en-US" altLang="ko-KR" sz="1200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-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구 성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: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젊고 열정 있는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MZ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세대 직원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(32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명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)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위주 구성</a:t>
            </a:r>
            <a:endParaRPr kumimoji="1" lang="en-US" altLang="ko-KR" sz="1500" b="1" dirty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 -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역 할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: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공사 혁신과제 발굴 및 정책화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,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정책 제안 등</a:t>
            </a:r>
            <a:endParaRPr lang="en-US" altLang="ko-KR" sz="1500" b="1" dirty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D56A3DE-113D-4B40-8C5B-A598E2EF00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424" y="2939684"/>
            <a:ext cx="1442968" cy="885072"/>
          </a:xfrm>
          <a:prstGeom prst="rect">
            <a:avLst/>
          </a:prstGeom>
        </p:spPr>
      </p:pic>
      <p:sp>
        <p:nvSpPr>
          <p:cNvPr id="19" name="모서리가 둥근 직사각형 26">
            <a:extLst>
              <a:ext uri="{FF2B5EF4-FFF2-40B4-BE49-F238E27FC236}">
                <a16:creationId xmlns:a16="http://schemas.microsoft.com/office/drawing/2014/main" id="{FCFD5A63-71BE-4AB9-AEB4-5ACDF1F05FA2}"/>
              </a:ext>
            </a:extLst>
          </p:cNvPr>
          <p:cNvSpPr/>
          <p:nvPr/>
        </p:nvSpPr>
        <p:spPr>
          <a:xfrm>
            <a:off x="236822" y="3910343"/>
            <a:ext cx="8280920" cy="4198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다양한 직원 복지정책 추진으로 일하는 직장 분위기 조성 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3FD0E53B-B6AD-418C-9260-DD5A5096C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564" y="4175295"/>
            <a:ext cx="8064896" cy="892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500" b="1" dirty="0">
                <a:latin typeface="+mn-ea"/>
              </a:rPr>
              <a:t> 선택적 복지포인트 배정</a:t>
            </a:r>
            <a:r>
              <a:rPr kumimoji="1" lang="en-US" altLang="ko-KR" sz="1500" b="1" dirty="0">
                <a:latin typeface="+mn-ea"/>
              </a:rPr>
              <a:t>: 295,728</a:t>
            </a:r>
            <a:r>
              <a:rPr kumimoji="1" lang="ko-KR" altLang="en-US" sz="1500" b="1" dirty="0">
                <a:latin typeface="+mn-ea"/>
              </a:rPr>
              <a:t>천원</a:t>
            </a:r>
            <a:endParaRPr kumimoji="1" lang="en-US" altLang="ko-KR" sz="1500" b="1" dirty="0">
              <a:latin typeface="+mn-ea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 동호회 지원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: 3,000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천원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/ </a:t>
            </a:r>
            <a:r>
              <a:rPr kumimoji="1" lang="ko-KR" altLang="en-US" sz="1500" b="1" dirty="0" err="1">
                <a:solidFill>
                  <a:prstClr val="black"/>
                </a:solidFill>
                <a:latin typeface="+mn-ea"/>
              </a:rPr>
              <a:t>콘도임차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: 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년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120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일내</a:t>
            </a:r>
            <a:endParaRPr lang="en-US" altLang="ko-KR" sz="1500" dirty="0">
              <a:solidFill>
                <a:prstClr val="black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3595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9847"/>
            <a:ext cx="8459636" cy="401017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안전관리 및 시설물 관리 역량 고도화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793592"/>
            <a:chOff x="251520" y="1131591"/>
            <a:chExt cx="8280920" cy="196546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중대재해 예방 안전보건 점검 활동</a:t>
              </a:r>
              <a:endParaRPr lang="ko-KR" altLang="en-US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06044"/>
              <a:ext cx="8064896" cy="1591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kumimoji="1" lang="ko-KR" altLang="en-US" sz="1600" b="1" dirty="0"/>
                <a:t>안전관리 </a:t>
              </a:r>
              <a:r>
                <a:rPr kumimoji="1" lang="en-US" altLang="ko-KR" sz="1600" b="1" dirty="0"/>
                <a:t>: </a:t>
              </a:r>
              <a:r>
                <a:rPr kumimoji="1" lang="ko-KR" altLang="en-US" sz="1600" spc="-100" dirty="0">
                  <a:solidFill>
                    <a:prstClr val="black"/>
                  </a:solidFill>
                  <a:latin typeface="+mn-ea"/>
                </a:rPr>
                <a:t>사업장 유해</a:t>
              </a:r>
              <a:r>
                <a:rPr lang="en-US" altLang="ko-KR" sz="1600" spc="-100" dirty="0"/>
                <a:t> ·</a:t>
              </a:r>
              <a:r>
                <a:rPr lang="ko-KR" altLang="en-US" sz="1600" spc="-100" dirty="0"/>
                <a:t>위험성 평가 실시 </a:t>
              </a:r>
              <a:r>
                <a:rPr lang="en-US" altLang="ko-KR" sz="1600" spc="-100" dirty="0"/>
                <a:t>(</a:t>
              </a:r>
              <a:r>
                <a:rPr lang="ko-KR" altLang="en-US" sz="1600" spc="-100" dirty="0"/>
                <a:t>개선 </a:t>
              </a:r>
              <a:r>
                <a:rPr lang="en-US" altLang="ko-KR" sz="1600" spc="-100" dirty="0"/>
                <a:t>76</a:t>
              </a:r>
              <a:r>
                <a:rPr lang="ko-KR" altLang="en-US" sz="1600" spc="-100" dirty="0"/>
                <a:t>건</a:t>
              </a:r>
              <a:r>
                <a:rPr lang="en-US" altLang="ko-KR" sz="1600" spc="-100" dirty="0"/>
                <a:t>) / </a:t>
              </a:r>
              <a:r>
                <a:rPr lang="ko-KR" altLang="en-US" sz="1600" spc="-100" dirty="0"/>
                <a:t>안전관리전문기관 방문점검 </a:t>
              </a:r>
              <a:r>
                <a:rPr lang="en-US" altLang="ko-KR" sz="1600" spc="-100" dirty="0"/>
                <a:t>(2</a:t>
              </a:r>
              <a:r>
                <a:rPr lang="ko-KR" altLang="en-US" sz="1600" spc="-100" dirty="0"/>
                <a:t>회</a:t>
              </a:r>
              <a:r>
                <a:rPr lang="en-US" altLang="ko-KR" sz="1600" spc="-100" dirty="0"/>
                <a:t>) </a:t>
              </a:r>
              <a:r>
                <a:rPr lang="ko-KR" altLang="en-US" sz="1600" spc="-100" dirty="0"/>
                <a:t>등</a:t>
              </a:r>
              <a:endParaRPr kumimoji="1" lang="en-US" altLang="ko-KR" sz="1600" spc="-100" dirty="0"/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kumimoji="1" lang="ko-KR" altLang="en-US" sz="1600" b="1" dirty="0">
                  <a:solidFill>
                    <a:prstClr val="black"/>
                  </a:solidFill>
                </a:rPr>
                <a:t>보건관리 </a:t>
              </a:r>
              <a:r>
                <a:rPr kumimoji="1" lang="en-US" altLang="ko-KR" sz="1600" b="1" dirty="0">
                  <a:solidFill>
                    <a:prstClr val="black"/>
                  </a:solidFill>
                </a:rPr>
                <a:t>: 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근로자 건강 상담 및 점검 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(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월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2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회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)</a:t>
              </a: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kumimoji="1" lang="ko-KR" altLang="en-US" sz="1600" b="1" dirty="0">
                  <a:solidFill>
                    <a:prstClr val="black"/>
                  </a:solidFill>
                </a:rPr>
                <a:t>중대재해예방 </a:t>
              </a:r>
              <a:r>
                <a:rPr kumimoji="1" lang="en-US" altLang="ko-KR" sz="1600" b="1" dirty="0">
                  <a:solidFill>
                    <a:prstClr val="black"/>
                  </a:solidFill>
                </a:rPr>
                <a:t>: 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중대재해처벌법 대응 계획 수립 및 전 직원 교육 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(2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회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) </a:t>
              </a: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dirty="0">
                  <a:solidFill>
                    <a:prstClr val="black"/>
                  </a:solidFill>
                </a:rPr>
                <a:t> </a:t>
              </a:r>
              <a:r>
                <a:rPr kumimoji="1" lang="ko-KR" altLang="en-US" sz="1600" b="1" dirty="0">
                  <a:solidFill>
                    <a:prstClr val="black"/>
                  </a:solidFill>
                </a:rPr>
                <a:t>불법카메라 점검 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:  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다중이용시설 공중화장실 불법카메라 점검 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(2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회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) </a:t>
              </a:r>
              <a:endParaRPr lang="en-US" altLang="ko-KR" sz="16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모서리가 둥근 직사각형 11">
            <a:extLst>
              <a:ext uri="{FF2B5EF4-FFF2-40B4-BE49-F238E27FC236}">
                <a16:creationId xmlns:a16="http://schemas.microsoft.com/office/drawing/2014/main" id="{0014FDC4-0B7A-411D-B8A6-CACD98D36DD3}"/>
              </a:ext>
            </a:extLst>
          </p:cNvPr>
          <p:cNvSpPr/>
          <p:nvPr/>
        </p:nvSpPr>
        <p:spPr>
          <a:xfrm>
            <a:off x="229084" y="301493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시민지향의 수준 높은 </a:t>
            </a:r>
            <a:r>
              <a:rPr lang="en-US" altLang="ko-KR" sz="2000" b="1" dirty="0">
                <a:solidFill>
                  <a:srgbClr val="0000CC"/>
                </a:solidFill>
                <a:latin typeface="+mn-ea"/>
              </a:rPr>
              <a:t>3</a:t>
            </a:r>
            <a:r>
              <a:rPr lang="ko-KR" altLang="en-US" sz="2000" b="1" dirty="0">
                <a:solidFill>
                  <a:srgbClr val="0000CC"/>
                </a:solidFill>
                <a:latin typeface="+mn-ea"/>
              </a:rPr>
              <a:t>無 공공서비스 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실현으로 시민 삶의 질 제고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57770F3-7EB5-4B87-841C-DF7309986E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38" y="3437588"/>
            <a:ext cx="7943316" cy="152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88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9847"/>
            <a:ext cx="8459636" cy="401017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시민이 만족하는 다양한 문화행사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793592"/>
            <a:chOff x="251520" y="1131591"/>
            <a:chExt cx="8280920" cy="196546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시민중심 문화행사를 위한 </a:t>
              </a:r>
              <a:r>
                <a:rPr lang="en-US" altLang="ko-KR" sz="2000" b="1" dirty="0">
                  <a:solidFill>
                    <a:schemeClr val="tx1"/>
                  </a:solidFill>
                  <a:latin typeface="+mj-lt"/>
                  <a:ea typeface="+mj-ea"/>
                </a:rPr>
                <a:t>‘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j-lt"/>
                  <a:ea typeface="+mj-ea"/>
                </a:rPr>
                <a:t>시민공연추진위윈회＇구성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 운영 </a:t>
              </a:r>
              <a:endParaRPr lang="ko-KR" altLang="en-US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06044"/>
              <a:ext cx="8064896" cy="1591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kumimoji="1" lang="ko-KR" altLang="en-US" sz="1600" b="1" dirty="0"/>
                <a:t>구      성 </a:t>
              </a:r>
              <a:r>
                <a:rPr kumimoji="1" lang="en-US" altLang="ko-KR" sz="1600" b="1" dirty="0"/>
                <a:t>: </a:t>
              </a: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15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명</a:t>
              </a: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(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시의원</a:t>
              </a: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직능단체 대표</a:t>
              </a: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600" b="1" dirty="0" err="1">
                  <a:solidFill>
                    <a:prstClr val="black"/>
                  </a:solidFill>
                  <a:latin typeface="+mn-ea"/>
                </a:rPr>
                <a:t>파주예총</a:t>
              </a: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, </a:t>
              </a:r>
              <a:r>
                <a:rPr kumimoji="1" lang="ko-KR" altLang="en-US" sz="1600" b="1" dirty="0" err="1">
                  <a:solidFill>
                    <a:prstClr val="black"/>
                  </a:solidFill>
                  <a:latin typeface="+mn-ea"/>
                </a:rPr>
                <a:t>맘카페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 등 지역 </a:t>
              </a:r>
              <a:r>
                <a:rPr kumimoji="1" lang="ko-KR" altLang="en-US" sz="1600" b="1" dirty="0" err="1">
                  <a:solidFill>
                    <a:prstClr val="black"/>
                  </a:solidFill>
                  <a:latin typeface="+mn-ea"/>
                </a:rPr>
                <a:t>오피니언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 리더</a:t>
              </a: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)</a:t>
              </a: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 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운영실적 </a:t>
              </a:r>
              <a:endParaRPr kumimoji="1" lang="en-US" altLang="ko-KR" sz="1600" b="1" dirty="0">
                <a:solidFill>
                  <a:prstClr val="black"/>
                </a:solidFill>
                <a:latin typeface="+mn-ea"/>
              </a:endParaRPr>
            </a:p>
            <a:p>
              <a:pPr>
                <a:lnSpc>
                  <a:spcPct val="13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제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1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회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(’22. 5. 10.) :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기획공연 추진계획 자문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/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포크페스티벌 추진계획 보고</a:t>
              </a:r>
              <a:endParaRPr kumimoji="1" lang="en-US" altLang="ko-KR" sz="1500" b="1" dirty="0">
                <a:solidFill>
                  <a:prstClr val="black"/>
                </a:solidFill>
                <a:latin typeface="+mn-ea"/>
              </a:endParaRPr>
            </a:p>
            <a:p>
              <a:pPr>
                <a:lnSpc>
                  <a:spcPct val="13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 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제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2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회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(‘22.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5.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27.)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: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 기획공연 입장료 정책 자문 </a:t>
              </a:r>
              <a:r>
                <a:rPr kumimoji="1" lang="en-US" altLang="ko-KR" sz="1500" b="1" dirty="0">
                  <a:solidFill>
                    <a:prstClr val="black"/>
                  </a:solidFill>
                  <a:latin typeface="+mn-ea"/>
                </a:rPr>
                <a:t>/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n-ea"/>
                </a:rPr>
                <a:t>포크페스티벌 총감독 선임 보고 </a:t>
              </a:r>
              <a:endParaRPr kumimoji="1" lang="en-US" altLang="ko-KR" sz="1500" b="1" dirty="0">
                <a:solidFill>
                  <a:prstClr val="black"/>
                </a:solidFill>
                <a:latin typeface="+mn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모서리가 둥근 직사각형 11">
            <a:extLst>
              <a:ext uri="{FF2B5EF4-FFF2-40B4-BE49-F238E27FC236}">
                <a16:creationId xmlns:a16="http://schemas.microsoft.com/office/drawing/2014/main" id="{0014FDC4-0B7A-411D-B8A6-CACD98D36DD3}"/>
              </a:ext>
            </a:extLst>
          </p:cNvPr>
          <p:cNvSpPr/>
          <p:nvPr/>
        </p:nvSpPr>
        <p:spPr>
          <a:xfrm>
            <a:off x="238964" y="2922661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시민만족을 위한 </a:t>
            </a:r>
            <a:r>
              <a:rPr lang="en-US" altLang="ko-KR" sz="2000" b="1" dirty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파주시민 </a:t>
            </a:r>
            <a:r>
              <a:rPr lang="ko-KR" altLang="en-US" sz="2000" b="1" dirty="0" err="1">
                <a:solidFill>
                  <a:schemeClr val="tx1"/>
                </a:solidFill>
                <a:latin typeface="+mn-ea"/>
              </a:rPr>
              <a:t>힐링콘서트</a:t>
            </a:r>
            <a:r>
              <a:rPr lang="en-US" altLang="ko-KR" sz="2000" b="1" dirty="0">
                <a:solidFill>
                  <a:schemeClr val="tx1"/>
                </a:solidFill>
                <a:latin typeface="+mn-ea"/>
              </a:rPr>
              <a:t>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개최 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E6B60EE0-954D-4193-8374-E5E7AF9BB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988" y="3281007"/>
            <a:ext cx="8064896" cy="10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600" b="1" dirty="0"/>
              <a:t>50</a:t>
            </a:r>
            <a:r>
              <a:rPr kumimoji="1" lang="ko-KR" altLang="en-US" sz="1600" b="1" dirty="0"/>
              <a:t>만 대도시 달성 및 민선</a:t>
            </a:r>
            <a:r>
              <a:rPr kumimoji="1" lang="en-US" altLang="ko-KR" sz="1600" b="1" dirty="0"/>
              <a:t>8</a:t>
            </a:r>
            <a:r>
              <a:rPr kumimoji="1" lang="ko-KR" altLang="en-US" sz="1600" b="1" dirty="0"/>
              <a:t>기 출범 기념 시민화합 콘서트 추진</a:t>
            </a:r>
            <a:endParaRPr kumimoji="1" lang="en-US" altLang="ko-KR" sz="1600" b="1" dirty="0"/>
          </a:p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1" lang="ko-KR" altLang="en-US" sz="1600" b="1" dirty="0"/>
              <a:t>공연기획</a:t>
            </a:r>
            <a:r>
              <a:rPr kumimoji="1" lang="en-US" altLang="ko-KR" sz="1600" b="1" dirty="0"/>
              <a:t>, </a:t>
            </a:r>
            <a:r>
              <a:rPr kumimoji="1" lang="ko-KR" altLang="en-US" sz="1600" b="1" dirty="0" err="1"/>
              <a:t>무대음향</a:t>
            </a:r>
            <a:r>
              <a:rPr kumimoji="1" lang="ko-KR" altLang="en-US" sz="1600" b="1" dirty="0"/>
              <a:t> 등 공사 무대 기술 인력 중심의 자체시스템 운영</a:t>
            </a:r>
            <a:endParaRPr kumimoji="1" lang="en-US" altLang="ko-KR" sz="1600" b="1" dirty="0"/>
          </a:p>
          <a:p>
            <a:pPr>
              <a:lnSpc>
                <a:spcPct val="130000"/>
              </a:lnSpc>
            </a:pPr>
            <a:endParaRPr kumimoji="1" lang="en-US" altLang="ko-KR" sz="1600" b="1" dirty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EE4E064-14EC-4EF9-8453-E5BE12EEA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3980922"/>
            <a:ext cx="6737542" cy="102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693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699542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prstClr val="white"/>
                </a:solidFill>
              </a:rPr>
              <a:t>ㅍ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" name="모서리가 둥근 직사각형 26">
            <a:extLst>
              <a:ext uri="{FF2B5EF4-FFF2-40B4-BE49-F238E27FC236}">
                <a16:creationId xmlns:a16="http://schemas.microsoft.com/office/drawing/2014/main" id="{47DAF1CD-1C99-414B-A262-584FD0BC91DD}"/>
              </a:ext>
            </a:extLst>
          </p:cNvPr>
          <p:cNvSpPr/>
          <p:nvPr/>
        </p:nvSpPr>
        <p:spPr>
          <a:xfrm>
            <a:off x="345702" y="791014"/>
            <a:ext cx="8280920" cy="4198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시민과 함께하는 </a:t>
            </a:r>
            <a:r>
              <a:rPr lang="ko-KR" altLang="en-US" sz="2000" b="1" dirty="0" err="1">
                <a:solidFill>
                  <a:schemeClr val="tx1"/>
                </a:solidFill>
                <a:latin typeface="+mj-ea"/>
                <a:ea typeface="+mj-ea"/>
              </a:rPr>
              <a:t>권역별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 문화공연 다양화 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0851BA33-E5CA-4A0A-82A4-15AEE337B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714" y="1331496"/>
            <a:ext cx="8064896" cy="617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지역예술단체와 함께하는 기획공연 개최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 - 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총 사업비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: 49,120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천원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(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국고보조금 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30,200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천원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+18,920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천원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D58F1B9F-6EE5-4BE6-AB46-4E4634F14A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085"/>
              </p:ext>
            </p:extLst>
          </p:nvPr>
        </p:nvGraphicFramePr>
        <p:xfrm>
          <a:off x="345702" y="2168722"/>
          <a:ext cx="6481565" cy="2275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035">
                  <a:extLst>
                    <a:ext uri="{9D8B030D-6E8A-4147-A177-3AD203B41FA5}">
                      <a16:colId xmlns:a16="http://schemas.microsoft.com/office/drawing/2014/main" val="931995847"/>
                    </a:ext>
                  </a:extLst>
                </a:gridCol>
                <a:gridCol w="1148436">
                  <a:extLst>
                    <a:ext uri="{9D8B030D-6E8A-4147-A177-3AD203B41FA5}">
                      <a16:colId xmlns:a16="http://schemas.microsoft.com/office/drawing/2014/main" val="1236530755"/>
                    </a:ext>
                  </a:extLst>
                </a:gridCol>
                <a:gridCol w="1643468">
                  <a:extLst>
                    <a:ext uri="{9D8B030D-6E8A-4147-A177-3AD203B41FA5}">
                      <a16:colId xmlns:a16="http://schemas.microsoft.com/office/drawing/2014/main" val="517227195"/>
                    </a:ext>
                  </a:extLst>
                </a:gridCol>
                <a:gridCol w="1495591">
                  <a:extLst>
                    <a:ext uri="{9D8B030D-6E8A-4147-A177-3AD203B41FA5}">
                      <a16:colId xmlns:a16="http://schemas.microsoft.com/office/drawing/2014/main" val="188638530"/>
                    </a:ext>
                  </a:extLst>
                </a:gridCol>
                <a:gridCol w="1097035">
                  <a:extLst>
                    <a:ext uri="{9D8B030D-6E8A-4147-A177-3AD203B41FA5}">
                      <a16:colId xmlns:a16="http://schemas.microsoft.com/office/drawing/2014/main" val="4076620360"/>
                    </a:ext>
                  </a:extLst>
                </a:gridCol>
              </a:tblGrid>
              <a:tr h="3320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일 자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장 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공연명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단체명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관람인원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2645536"/>
                  </a:ext>
                </a:extLst>
              </a:tr>
              <a:tr h="3320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1,349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187838"/>
                  </a:ext>
                </a:extLst>
              </a:tr>
              <a:tr h="3222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4.23.(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시민회관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렛츠재즈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재즈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술이홀아트컴퍼니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314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4813014"/>
                  </a:ext>
                </a:extLst>
              </a:tr>
              <a:tr h="3222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4.30.(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솔가람아트홀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OMG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콘서트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뮤지컬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아르티스타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296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351028"/>
                  </a:ext>
                </a:extLst>
              </a:tr>
              <a:tr h="3222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5.7.(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문산행복센터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해금살롱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국악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해금살롱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133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979134"/>
                  </a:ext>
                </a:extLst>
              </a:tr>
              <a:tr h="3222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5.14.(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문산행복센터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싸운드서커스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다원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유상통프로젝트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450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2939058"/>
                  </a:ext>
                </a:extLst>
              </a:tr>
              <a:tr h="3222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5.21.(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운정행복센터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BLOSSOM(</a:t>
                      </a:r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인디</a:t>
                      </a:r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타임플라워</a:t>
                      </a:r>
                      <a:endParaRPr lang="ko-KR" altLang="en-US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156</a:t>
                      </a:r>
                      <a:r>
                        <a:rPr lang="ko-KR" altLang="en-US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7190438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46B4180F-8CA7-4DAD-A9E7-C6DE1232BA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2637" y="2046645"/>
            <a:ext cx="1385332" cy="885146"/>
          </a:xfrm>
          <a:prstGeom prst="rect">
            <a:avLst/>
          </a:prstGeom>
        </p:spPr>
      </p:pic>
      <p:pic>
        <p:nvPicPr>
          <p:cNvPr id="4098" name="Picture 2" descr="https://postfiles.pstatic.net/MjAyMjA1MjBfMjM3/MDAxNjUzMDI0OTUwNTM4.Avn74ITKDVEBakRpJxi_YeiW7OvoJX8aoZXAU3PzVUQg.td0M_Z4meB2Ncs4YvAFt4VreHBLqP5GOQlO3Pv9Yl8gg.JPEG.mandoowoo/IMG_1221.JPG?type=w966">
            <a:extLst>
              <a:ext uri="{FF2B5EF4-FFF2-40B4-BE49-F238E27FC236}">
                <a16:creationId xmlns:a16="http://schemas.microsoft.com/office/drawing/2014/main" id="{D7B812CF-D314-4ABD-85BA-CE7AB95FB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7" y="3107224"/>
            <a:ext cx="1385332" cy="1304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169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9847"/>
            <a:ext cx="8459636" cy="401017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대한민국 대표 </a:t>
            </a: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‘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안심 관광지</a:t>
            </a: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’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위상 확립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227994"/>
            <a:chOff x="251520" y="1131591"/>
            <a:chExt cx="8280920" cy="1345666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j-lt"/>
                  <a:ea typeface="+mj-ea"/>
                </a:rPr>
                <a:t>위드코로나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 시대 대표 안심 관광지 조성 </a:t>
              </a:r>
              <a:endParaRPr lang="ko-KR" altLang="en-US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06044"/>
              <a:ext cx="8064896" cy="971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kumimoji="1" lang="ko-KR" altLang="en-US" sz="1600" b="1" dirty="0"/>
                <a:t>주기적이고 철저한 방역실시와 점검을 통해 안전 관광지 구현 총력 </a:t>
              </a:r>
              <a:endParaRPr kumimoji="1" lang="en-US" altLang="ko-KR" sz="1600" b="1" dirty="0"/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  <a:latin typeface="+mn-ea"/>
                </a:rPr>
                <a:t> </a:t>
              </a:r>
              <a:r>
                <a:rPr kumimoji="1" lang="ko-KR" altLang="en-US" sz="1600" b="1" dirty="0">
                  <a:solidFill>
                    <a:prstClr val="black"/>
                  </a:solidFill>
                  <a:latin typeface="+mn-ea"/>
                </a:rPr>
                <a:t>관광객 증가에 대비한 관광지 시설 개선 및 자원봉사 활성화를 통한 안심환경 조성</a:t>
              </a:r>
              <a:endParaRPr kumimoji="1" lang="en-US" altLang="ko-KR" sz="1500" b="1" dirty="0">
                <a:solidFill>
                  <a:prstClr val="black"/>
                </a:solidFill>
                <a:latin typeface="+mn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모서리가 둥근 직사각형 11">
            <a:extLst>
              <a:ext uri="{FF2B5EF4-FFF2-40B4-BE49-F238E27FC236}">
                <a16:creationId xmlns:a16="http://schemas.microsoft.com/office/drawing/2014/main" id="{0014FDC4-0B7A-411D-B8A6-CACD98D36DD3}"/>
              </a:ext>
            </a:extLst>
          </p:cNvPr>
          <p:cNvSpPr/>
          <p:nvPr/>
        </p:nvSpPr>
        <p:spPr>
          <a:xfrm>
            <a:off x="238964" y="2405839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전담 인력 전문성 강화로 안전한 관광지 관리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Text Box 3">
            <a:extLst>
              <a:ext uri="{FF2B5EF4-FFF2-40B4-BE49-F238E27FC236}">
                <a16:creationId xmlns:a16="http://schemas.microsoft.com/office/drawing/2014/main" id="{4DE40EAB-7993-49F2-AC60-77027D2AC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988" y="2765879"/>
            <a:ext cx="8064896" cy="772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dirty="0">
                <a:latin typeface="+mj-lt"/>
              </a:rPr>
              <a:t> </a:t>
            </a:r>
            <a:r>
              <a:rPr kumimoji="1" lang="ko-KR" altLang="en-US" sz="1600" b="1" dirty="0">
                <a:latin typeface="+mn-ea"/>
              </a:rPr>
              <a:t>수상레저 담당 직원의 업무 역량 강화</a:t>
            </a:r>
            <a:endParaRPr kumimoji="1"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- </a:t>
            </a:r>
            <a:r>
              <a:rPr kumimoji="1"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(</a:t>
            </a:r>
            <a:r>
              <a:rPr kumimoji="1"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기존</a:t>
            </a:r>
            <a:r>
              <a:rPr kumimoji="1"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) </a:t>
            </a:r>
            <a:r>
              <a:rPr kumimoji="1"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인명구조요원 자격증 </a:t>
            </a: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/ 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신규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보트조종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2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급 면허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(‘22. 3. 29.)</a:t>
            </a:r>
          </a:p>
        </p:txBody>
      </p:sp>
      <p:sp>
        <p:nvSpPr>
          <p:cNvPr id="16" name="모서리가 둥근 직사각형 26">
            <a:extLst>
              <a:ext uri="{FF2B5EF4-FFF2-40B4-BE49-F238E27FC236}">
                <a16:creationId xmlns:a16="http://schemas.microsoft.com/office/drawing/2014/main" id="{172FF0A6-CDC4-4D2B-A783-21B9EC436C9E}"/>
              </a:ext>
            </a:extLst>
          </p:cNvPr>
          <p:cNvSpPr/>
          <p:nvPr/>
        </p:nvSpPr>
        <p:spPr>
          <a:xfrm>
            <a:off x="271248" y="3708590"/>
            <a:ext cx="8280920" cy="4198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고객 친화적 </a:t>
            </a:r>
            <a:r>
              <a:rPr lang="ko-KR" altLang="en-US" sz="2000" b="1" dirty="0" err="1">
                <a:solidFill>
                  <a:schemeClr val="tx1"/>
                </a:solidFill>
                <a:latin typeface="+mn-ea"/>
              </a:rPr>
              <a:t>클린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관광지 조성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9" name="Text Box 3">
            <a:extLst>
              <a:ext uri="{FF2B5EF4-FFF2-40B4-BE49-F238E27FC236}">
                <a16:creationId xmlns:a16="http://schemas.microsoft.com/office/drawing/2014/main" id="{BB31FADC-6760-42B3-BA5C-7321BFB56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845" y="4076738"/>
            <a:ext cx="8064896" cy="88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600" b="1" dirty="0"/>
              <a:t>마장호수 주민참여 환경정비 활동 실시 </a:t>
            </a:r>
            <a:r>
              <a:rPr kumimoji="1" lang="en-US" altLang="ko-KR" sz="1600" b="1" dirty="0"/>
              <a:t>(‘22. 6.) </a:t>
            </a:r>
          </a:p>
          <a:p>
            <a:pPr>
              <a:lnSpc>
                <a:spcPct val="130000"/>
              </a:lnSpc>
            </a:pPr>
            <a:r>
              <a:rPr kumimoji="1" lang="en-US" altLang="ko-KR" sz="1600" b="1" dirty="0">
                <a:solidFill>
                  <a:prstClr val="black"/>
                </a:solidFill>
                <a:latin typeface="+mn-ea"/>
              </a:rPr>
              <a:t>  </a:t>
            </a:r>
            <a:r>
              <a:rPr kumimoji="1" lang="en-US" altLang="ko-KR" sz="1500" b="1" dirty="0">
                <a:solidFill>
                  <a:prstClr val="black"/>
                </a:solidFill>
                <a:latin typeface="+mn-ea"/>
              </a:rPr>
              <a:t>- </a:t>
            </a:r>
            <a:r>
              <a:rPr kumimoji="1" lang="ko-KR" altLang="en-US" sz="1500" b="1" dirty="0" err="1">
                <a:solidFill>
                  <a:prstClr val="black"/>
                </a:solidFill>
                <a:latin typeface="+mn-ea"/>
              </a:rPr>
              <a:t>광탄면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1" lang="ko-KR" altLang="en-US" sz="1500" b="1" dirty="0" err="1">
                <a:solidFill>
                  <a:prstClr val="black"/>
                </a:solidFill>
                <a:latin typeface="+mn-ea"/>
              </a:rPr>
              <a:t>이장단협의회와</a:t>
            </a:r>
            <a:r>
              <a:rPr kumimoji="1" lang="ko-KR" altLang="en-US" sz="1500" b="1" dirty="0">
                <a:solidFill>
                  <a:prstClr val="black"/>
                </a:solidFill>
                <a:latin typeface="+mn-ea"/>
              </a:rPr>
              <a:t> 협력하여 마장호수 미관 개선 </a:t>
            </a:r>
            <a:endParaRPr kumimoji="1" lang="en-US" altLang="ko-KR" sz="1500" b="1" dirty="0">
              <a:solidFill>
                <a:prstClr val="black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50255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9847"/>
            <a:ext cx="8459636" cy="401017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7.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지역상생발전</a:t>
            </a: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,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지역에 힘이 되는 공사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2541411"/>
            <a:chOff x="251520" y="1131591"/>
            <a:chExt cx="8280920" cy="278494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소통과 공감의 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j-lt"/>
                  <a:ea typeface="+mj-ea"/>
                </a:rPr>
                <a:t>시민협치</a:t>
              </a:r>
              <a:r>
                <a:rPr lang="ko-KR" altLang="en-US" sz="2000" b="1" dirty="0">
                  <a:solidFill>
                    <a:schemeClr val="tx1"/>
                  </a:solidFill>
                  <a:latin typeface="+mj-lt"/>
                  <a:ea typeface="+mj-ea"/>
                </a:rPr>
                <a:t> 경영</a:t>
              </a:r>
              <a:endParaRPr lang="ko-KR" altLang="en-US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59532" y="1563638"/>
              <a:ext cx="8064896" cy="2352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kumimoji="1" lang="ko-KR" altLang="en-US" sz="1600" b="1" dirty="0"/>
                <a:t>파주시민의 목소리위원회 운영 활성화 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600" dirty="0">
                  <a:solidFill>
                    <a:prstClr val="black"/>
                  </a:solidFill>
                </a:rPr>
                <a:t> - 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목소리위원회와 함께하는 상반기 경영실적 보고회 개최</a:t>
              </a:r>
              <a:endParaRPr kumimoji="1" lang="en-US" altLang="ko-KR" sz="16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dirty="0">
                  <a:solidFill>
                    <a:prstClr val="black"/>
                  </a:solidFill>
                </a:rPr>
                <a:t> - 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분과위원회 운영 활성화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: 4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개 </a:t>
              </a:r>
              <a:r>
                <a:rPr kumimoji="1" lang="ko-KR" altLang="en-US" sz="1600" dirty="0" err="1">
                  <a:solidFill>
                    <a:prstClr val="black"/>
                  </a:solidFill>
                </a:rPr>
                <a:t>분과별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 사업장 모니터링 및 의견반영</a:t>
              </a:r>
              <a:r>
                <a:rPr kumimoji="1" lang="en-US" altLang="ko-KR" sz="1600" dirty="0">
                  <a:solidFill>
                    <a:prstClr val="black"/>
                  </a:solidFill>
                </a:rPr>
                <a:t>, </a:t>
              </a:r>
              <a:r>
                <a:rPr kumimoji="1" lang="ko-KR" altLang="en-US" sz="1600" dirty="0">
                  <a:solidFill>
                    <a:prstClr val="black"/>
                  </a:solidFill>
                </a:rPr>
                <a:t>개선 추진</a:t>
              </a:r>
              <a:endParaRPr kumimoji="1" lang="en-US" altLang="ko-KR" sz="16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/>
                <a:t>지역주민 및 전문가 그룹과의 소통 강화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/>
                <a:t> </a:t>
              </a:r>
              <a:r>
                <a:rPr kumimoji="1" lang="en-US" altLang="ko-KR" sz="1600" dirty="0">
                  <a:latin typeface="+mn-ea"/>
                </a:rPr>
                <a:t>- </a:t>
              </a:r>
              <a:r>
                <a:rPr kumimoji="1" lang="ko-KR" altLang="en-US" sz="1600" dirty="0">
                  <a:latin typeface="+mn-ea"/>
                </a:rPr>
                <a:t>경영전략에 대한 전문가 참여 확대 </a:t>
              </a:r>
              <a:r>
                <a:rPr kumimoji="1" lang="en-US" altLang="ko-KR" sz="1600" dirty="0">
                  <a:latin typeface="+mn-ea"/>
                </a:rPr>
                <a:t>(</a:t>
              </a:r>
              <a:r>
                <a:rPr kumimoji="1" lang="ko-KR" altLang="en-US" sz="1600" dirty="0">
                  <a:latin typeface="+mn-ea"/>
                </a:rPr>
                <a:t>시민감사관</a:t>
              </a:r>
              <a:r>
                <a:rPr kumimoji="1" lang="en-US" altLang="ko-KR" sz="1600" dirty="0">
                  <a:latin typeface="+mn-ea"/>
                </a:rPr>
                <a:t>, </a:t>
              </a:r>
              <a:r>
                <a:rPr kumimoji="1" lang="ko-KR" altLang="en-US" sz="1600" dirty="0">
                  <a:latin typeface="+mn-ea"/>
                </a:rPr>
                <a:t>시민공연추진위원회</a:t>
              </a:r>
              <a:r>
                <a:rPr kumimoji="1" lang="en-US" altLang="ko-KR" sz="1600" dirty="0">
                  <a:latin typeface="+mn-ea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600" dirty="0">
                  <a:latin typeface="+mn-ea"/>
                </a:rPr>
                <a:t> - </a:t>
              </a:r>
              <a:r>
                <a:rPr kumimoji="1" lang="ko-KR" altLang="en-US" sz="1600" dirty="0">
                  <a:latin typeface="+mn-ea"/>
                </a:rPr>
                <a:t>지역주민 소통강화 </a:t>
              </a:r>
              <a:r>
                <a:rPr kumimoji="1" lang="en-US" altLang="ko-KR" sz="1600" dirty="0">
                  <a:latin typeface="+mn-ea"/>
                </a:rPr>
                <a:t>(</a:t>
              </a:r>
              <a:r>
                <a:rPr kumimoji="1" lang="ko-KR" altLang="en-US" sz="1600" dirty="0" err="1">
                  <a:latin typeface="+mn-ea"/>
                </a:rPr>
                <a:t>월롱면이장단</a:t>
              </a:r>
              <a:r>
                <a:rPr kumimoji="1" lang="ko-KR" altLang="en-US" sz="1600" dirty="0">
                  <a:latin typeface="+mn-ea"/>
                </a:rPr>
                <a:t> 환경순환센터 및 관광지 견학 등 상생발전협의회</a:t>
              </a:r>
              <a:r>
                <a:rPr kumimoji="1" lang="en-US" altLang="ko-KR" sz="1600" dirty="0">
                  <a:latin typeface="+mn-ea"/>
                </a:rPr>
                <a:t>)</a:t>
              </a: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E338939-108A-4F50-924A-E9CECD32D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3823160"/>
            <a:ext cx="1869598" cy="113434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5C13E10-9C0E-4250-AE6F-8D75770919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4097" y="3805254"/>
            <a:ext cx="1884323" cy="113434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0304E5E-8DEF-4B73-AEAC-C4D5999A3D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3042" y="3823160"/>
            <a:ext cx="1970868" cy="112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50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47464" y="752395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prstClr val="white"/>
                </a:solidFill>
              </a:rPr>
              <a:t>ㅍ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" name="모서리가 둥근 직사각형 26">
            <a:extLst>
              <a:ext uri="{FF2B5EF4-FFF2-40B4-BE49-F238E27FC236}">
                <a16:creationId xmlns:a16="http://schemas.microsoft.com/office/drawing/2014/main" id="{47DAF1CD-1C99-414B-A262-584FD0BC91DD}"/>
              </a:ext>
            </a:extLst>
          </p:cNvPr>
          <p:cNvSpPr/>
          <p:nvPr/>
        </p:nvSpPr>
        <p:spPr>
          <a:xfrm>
            <a:off x="345702" y="791014"/>
            <a:ext cx="8280920" cy="4198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사회적 약자 배려를 위한 공공서비스 고도화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75D33C17-E483-4C09-A558-68FCD54BC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52" y="1302378"/>
            <a:ext cx="4796220" cy="11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n-ea"/>
              </a:rPr>
              <a:t>문화소외계층 </a:t>
            </a:r>
            <a:r>
              <a:rPr kumimoji="1" lang="en-US" altLang="ko-KR" sz="1600" b="1" dirty="0">
                <a:latin typeface="+mn-ea"/>
              </a:rPr>
              <a:t>‘</a:t>
            </a:r>
            <a:r>
              <a:rPr kumimoji="1" lang="ko-KR" altLang="en-US" sz="1600" b="1" dirty="0">
                <a:latin typeface="+mn-ea"/>
              </a:rPr>
              <a:t>객석 </a:t>
            </a:r>
            <a:r>
              <a:rPr kumimoji="1" lang="ko-KR" altLang="en-US" sz="1600" b="1" dirty="0" err="1">
                <a:latin typeface="+mn-ea"/>
              </a:rPr>
              <a:t>나눔＇실천</a:t>
            </a:r>
            <a:endParaRPr kumimoji="1"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solidFill>
                  <a:prstClr val="black"/>
                </a:solidFill>
              </a:rPr>
              <a:t> </a:t>
            </a:r>
            <a:r>
              <a:rPr kumimoji="1" lang="en-US" altLang="ko-KR" sz="1500" dirty="0">
                <a:solidFill>
                  <a:prstClr val="black"/>
                </a:solidFill>
              </a:rPr>
              <a:t>- </a:t>
            </a:r>
            <a:r>
              <a:rPr kumimoji="1" lang="ko-KR" altLang="en-US" sz="1500" dirty="0">
                <a:solidFill>
                  <a:prstClr val="black"/>
                </a:solidFill>
              </a:rPr>
              <a:t>공모사업 및 자체 기획공연 시 문화소외계층 무료 초청 관람 </a:t>
            </a:r>
            <a:endParaRPr kumimoji="1" lang="en-US" altLang="ko-KR" sz="15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 - </a:t>
            </a:r>
            <a:r>
              <a:rPr kumimoji="1" lang="ko-KR" altLang="en-US" sz="1500" dirty="0">
                <a:solidFill>
                  <a:prstClr val="black"/>
                </a:solidFill>
                <a:latin typeface="+mj-lt"/>
              </a:rPr>
              <a:t>대상</a:t>
            </a: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: </a:t>
            </a:r>
            <a:r>
              <a:rPr kumimoji="1" lang="ko-KR" altLang="en-US" sz="1500" dirty="0">
                <a:solidFill>
                  <a:prstClr val="black"/>
                </a:solidFill>
                <a:latin typeface="+mj-lt"/>
              </a:rPr>
              <a:t>관내 초등학생</a:t>
            </a: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, 65</a:t>
            </a:r>
            <a:r>
              <a:rPr kumimoji="1" lang="ko-KR" altLang="en-US" sz="1500" dirty="0">
                <a:solidFill>
                  <a:prstClr val="black"/>
                </a:solidFill>
                <a:latin typeface="+mj-lt"/>
              </a:rPr>
              <a:t>세 이상 노인</a:t>
            </a: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500" dirty="0">
                <a:solidFill>
                  <a:prstClr val="black"/>
                </a:solidFill>
                <a:latin typeface="+mj-lt"/>
              </a:rPr>
              <a:t>장애인</a:t>
            </a:r>
            <a:r>
              <a:rPr kumimoji="1" lang="en-US" altLang="ko-KR" sz="1500" dirty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500" dirty="0">
                <a:solidFill>
                  <a:prstClr val="black"/>
                </a:solidFill>
                <a:latin typeface="+mj-lt"/>
              </a:rPr>
              <a:t>특수교육대상 학생</a:t>
            </a:r>
            <a:endParaRPr kumimoji="1" lang="en-US" altLang="ko-KR" sz="1500" dirty="0">
              <a:latin typeface="+mj-lt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55D97C0F-7CA4-4267-82DB-F4A995DD8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50" y="3133737"/>
            <a:ext cx="4796220" cy="1059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ko-KR" altLang="en-US" sz="1600" b="1" dirty="0"/>
              <a:t>교통약자 이동편의 서비스</a:t>
            </a:r>
            <a:endParaRPr kumimoji="1" lang="en-US" altLang="ko-KR" sz="1600" b="1" dirty="0"/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solidFill>
                  <a:prstClr val="black"/>
                </a:solidFill>
              </a:rPr>
              <a:t> 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- 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전동휠체어 급속 충전 서비스 시행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(’22. 5.~)</a:t>
            </a:r>
          </a:p>
          <a:p>
            <a:pPr>
              <a:lnSpc>
                <a:spcPct val="150000"/>
              </a:lnSpc>
            </a:pP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 - 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휠체어 공기 주입 서비스 시행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(‘22. 5.~)</a:t>
            </a:r>
          </a:p>
          <a:p>
            <a:pPr>
              <a:lnSpc>
                <a:spcPct val="150000"/>
              </a:lnSpc>
            </a:pP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 - </a:t>
            </a:r>
            <a:r>
              <a:rPr kumimoji="1" lang="ko-KR" altLang="en-US" sz="1500" dirty="0" err="1">
                <a:solidFill>
                  <a:prstClr val="black"/>
                </a:solidFill>
                <a:latin typeface="+mn-ea"/>
              </a:rPr>
              <a:t>장애인의날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(4. 20.), 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어린이날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(5. 5.) </a:t>
            </a:r>
            <a:r>
              <a:rPr kumimoji="1" lang="ko-KR" altLang="en-US" sz="1500" dirty="0">
                <a:solidFill>
                  <a:prstClr val="black"/>
                </a:solidFill>
                <a:latin typeface="+mn-ea"/>
              </a:rPr>
              <a:t>이동지원차량 무료 지원</a:t>
            </a:r>
            <a:r>
              <a:rPr kumimoji="1" lang="en-US" altLang="ko-KR" sz="1500" dirty="0">
                <a:solidFill>
                  <a:prstClr val="black"/>
                </a:solidFill>
                <a:latin typeface="+mn-ea"/>
              </a:rPr>
              <a:t> 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FAE883E-AC3E-493A-971A-606E4AF65B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3133737"/>
            <a:ext cx="1728192" cy="1434456"/>
          </a:xfrm>
          <a:prstGeom prst="rect">
            <a:avLst/>
          </a:prstGeom>
        </p:spPr>
      </p:pic>
      <p:pic>
        <p:nvPicPr>
          <p:cNvPr id="17" name="_x707194568" descr="EMB00001630bec3">
            <a:extLst>
              <a:ext uri="{FF2B5EF4-FFF2-40B4-BE49-F238E27FC236}">
                <a16:creationId xmlns:a16="http://schemas.microsoft.com/office/drawing/2014/main" id="{4BF50113-3317-4FE8-B971-AE338FFC5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75652"/>
            <a:ext cx="1728192" cy="133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127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모서리가 둥근 직사각형 20">
            <a:extLst>
              <a:ext uri="{FF2B5EF4-FFF2-40B4-BE49-F238E27FC236}">
                <a16:creationId xmlns:a16="http://schemas.microsoft.com/office/drawing/2014/main" id="{F9CE37C6-AA15-4999-8B1F-21F0D8E562D8}"/>
              </a:ext>
            </a:extLst>
          </p:cNvPr>
          <p:cNvSpPr/>
          <p:nvPr/>
        </p:nvSpPr>
        <p:spPr>
          <a:xfrm>
            <a:off x="132455" y="1056835"/>
            <a:ext cx="8464393" cy="386927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prstClr val="white"/>
                </a:solidFill>
              </a:rPr>
              <a:t>ㅍ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019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43731327-00A0-4DF2-80C3-D384F21682C5}"/>
              </a:ext>
            </a:extLst>
          </p:cNvPr>
          <p:cNvCxnSpPr>
            <a:cxnSpLocks/>
          </p:cNvCxnSpPr>
          <p:nvPr/>
        </p:nvCxnSpPr>
        <p:spPr>
          <a:xfrm>
            <a:off x="246481" y="3471585"/>
            <a:ext cx="8285959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43D6AA1-75BC-43C1-BFBB-81554C4FD794}"/>
              </a:ext>
            </a:extLst>
          </p:cNvPr>
          <p:cNvGrpSpPr/>
          <p:nvPr/>
        </p:nvGrpSpPr>
        <p:grpSpPr>
          <a:xfrm>
            <a:off x="246481" y="2211710"/>
            <a:ext cx="8259069" cy="1144541"/>
            <a:chOff x="251520" y="2261219"/>
            <a:chExt cx="3979075" cy="130669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D4CB337-598C-4739-B37A-361652A3F9C4}"/>
                </a:ext>
              </a:extLst>
            </p:cNvPr>
            <p:cNvSpPr/>
            <p:nvPr/>
          </p:nvSpPr>
          <p:spPr>
            <a:xfrm>
              <a:off x="251520" y="2261219"/>
              <a:ext cx="3979075" cy="1306691"/>
            </a:xfrm>
            <a:prstGeom prst="rect">
              <a:avLst/>
            </a:prstGeom>
            <a:solidFill>
              <a:srgbClr val="F4F7E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308580B-C2F5-49CD-94A0-5A35C1D1D744}"/>
                </a:ext>
              </a:extLst>
            </p:cNvPr>
            <p:cNvSpPr txBox="1"/>
            <p:nvPr/>
          </p:nvSpPr>
          <p:spPr>
            <a:xfrm>
              <a:off x="279788" y="2627542"/>
              <a:ext cx="1122869" cy="66762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600" b="1" i="1" dirty="0" err="1"/>
                <a:t>파주메디컬클러스터</a:t>
              </a:r>
              <a:r>
                <a:rPr lang="ko-KR" altLang="en-US" sz="1600" b="1" i="1" dirty="0"/>
                <a:t> </a:t>
              </a:r>
              <a:endParaRPr lang="en-US" altLang="ko-KR" sz="1600" b="1" i="1" dirty="0"/>
            </a:p>
            <a:p>
              <a:pPr algn="ctr"/>
              <a:r>
                <a:rPr lang="ko-KR" altLang="en-US" sz="1600" b="1" i="1" dirty="0"/>
                <a:t>조성사업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FD4C201-F05E-4B36-8F9F-2ECE362E1086}"/>
                </a:ext>
              </a:extLst>
            </p:cNvPr>
            <p:cNvSpPr/>
            <p:nvPr/>
          </p:nvSpPr>
          <p:spPr>
            <a:xfrm>
              <a:off x="1433482" y="2339352"/>
              <a:ext cx="2759662" cy="1191432"/>
            </a:xfrm>
            <a:prstGeom prst="rect">
              <a:avLst/>
            </a:prstGeom>
            <a:solidFill>
              <a:schemeClr val="bg1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50" name="Group 431">
            <a:extLst>
              <a:ext uri="{FF2B5EF4-FFF2-40B4-BE49-F238E27FC236}">
                <a16:creationId xmlns:a16="http://schemas.microsoft.com/office/drawing/2014/main" id="{56B0459B-6644-495E-8CDF-3DB08A2CC6B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86992" y="2324014"/>
          <a:ext cx="5385408" cy="953097"/>
        </p:xfrm>
        <a:graphic>
          <a:graphicData uri="http://schemas.openxmlformats.org/drawingml/2006/table">
            <a:tbl>
              <a:tblPr/>
              <a:tblGrid>
                <a:gridCol w="1121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3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3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사업시행자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1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파주메디컬클러스터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법인자본금 </a:t>
                      </a:r>
                      <a:r>
                        <a:rPr lang="en-US" altLang="ko-KR" sz="1100" b="1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b="1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100" b="1" kern="1200" baseline="300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en-US" altLang="ko-KR" sz="9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출자자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9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公社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(20%), PMC(65%), </a:t>
                      </a:r>
                      <a:r>
                        <a:rPr lang="en-US" altLang="ko-KR" sz="9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현대엔지니어링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(10%), </a:t>
                      </a:r>
                      <a:r>
                        <a:rPr lang="en-US" altLang="ko-KR" sz="9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하나은행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(5%)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수익구조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행정 업무지원으로 수익 확보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(15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및 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출자금의 연 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6.0%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배당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53" name="그룹 52">
            <a:extLst>
              <a:ext uri="{FF2B5EF4-FFF2-40B4-BE49-F238E27FC236}">
                <a16:creationId xmlns:a16="http://schemas.microsoft.com/office/drawing/2014/main" id="{812EA8F5-3D69-4285-92E2-2E8EAE7BE6E5}"/>
              </a:ext>
            </a:extLst>
          </p:cNvPr>
          <p:cNvGrpSpPr/>
          <p:nvPr/>
        </p:nvGrpSpPr>
        <p:grpSpPr>
          <a:xfrm>
            <a:off x="246481" y="3630206"/>
            <a:ext cx="8259069" cy="1144541"/>
            <a:chOff x="251520" y="2261219"/>
            <a:chExt cx="3979075" cy="1306691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85426043-B7B7-4DDB-9D98-3A0351C317C8}"/>
                </a:ext>
              </a:extLst>
            </p:cNvPr>
            <p:cNvSpPr/>
            <p:nvPr/>
          </p:nvSpPr>
          <p:spPr>
            <a:xfrm>
              <a:off x="251520" y="2261219"/>
              <a:ext cx="3979075" cy="1306691"/>
            </a:xfrm>
            <a:prstGeom prst="rect">
              <a:avLst/>
            </a:prstGeom>
            <a:solidFill>
              <a:srgbClr val="F4F7E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EA7A0F3-8CDD-4EE9-841A-39D37EFCAA1F}"/>
                </a:ext>
              </a:extLst>
            </p:cNvPr>
            <p:cNvSpPr txBox="1"/>
            <p:nvPr/>
          </p:nvSpPr>
          <p:spPr>
            <a:xfrm>
              <a:off x="279788" y="2627542"/>
              <a:ext cx="1122869" cy="66762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600" b="1" i="1" dirty="0" err="1"/>
                <a:t>운정테크노밸리</a:t>
              </a:r>
              <a:endParaRPr lang="en-US" altLang="ko-KR" sz="1600" b="1" i="1" dirty="0"/>
            </a:p>
            <a:p>
              <a:pPr algn="ctr"/>
              <a:r>
                <a:rPr lang="ko-KR" altLang="en-US" sz="1600" b="1" i="1" dirty="0"/>
                <a:t>산업단지 조성사업</a:t>
              </a:r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7606333F-9FDF-4F84-A6DA-7454896606A1}"/>
                </a:ext>
              </a:extLst>
            </p:cNvPr>
            <p:cNvSpPr/>
            <p:nvPr/>
          </p:nvSpPr>
          <p:spPr>
            <a:xfrm>
              <a:off x="1433482" y="2339352"/>
              <a:ext cx="2759662" cy="1191432"/>
            </a:xfrm>
            <a:prstGeom prst="rect">
              <a:avLst/>
            </a:prstGeom>
            <a:solidFill>
              <a:schemeClr val="bg1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57" name="Group 431">
            <a:extLst>
              <a:ext uri="{FF2B5EF4-FFF2-40B4-BE49-F238E27FC236}">
                <a16:creationId xmlns:a16="http://schemas.microsoft.com/office/drawing/2014/main" id="{658E5B28-7E7E-4188-86B2-0ACCC57519E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86992" y="3856559"/>
          <a:ext cx="5385408" cy="679287"/>
        </p:xfrm>
        <a:graphic>
          <a:graphicData uri="http://schemas.openxmlformats.org/drawingml/2006/table">
            <a:tbl>
              <a:tblPr/>
              <a:tblGrid>
                <a:gridCol w="1121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3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4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출자계획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안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)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맑은 고딕" pitchFamily="50" charset="-127"/>
                      </a:endParaRP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 ~ 50%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내 출자 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_ PFV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법인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(50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억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수익구조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출자 배당금 및 사업관리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〮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감독 수수료 수취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모서리가 둥근 직사각형 9">
            <a:extLst>
              <a:ext uri="{FF2B5EF4-FFF2-40B4-BE49-F238E27FC236}">
                <a16:creationId xmlns:a16="http://schemas.microsoft.com/office/drawing/2014/main" id="{DAA3E79D-15EA-4EE1-88C7-C562AC588DB9}"/>
              </a:ext>
            </a:extLst>
          </p:cNvPr>
          <p:cNvSpPr/>
          <p:nvPr/>
        </p:nvSpPr>
        <p:spPr>
          <a:xfrm>
            <a:off x="251520" y="1131590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출자사업 적극 참여로 자본금 잠식 해소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ADFE0892-7C80-4EF9-8B23-B9CF8F707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698" y="1491628"/>
            <a:ext cx="8064896" cy="45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dirty="0">
                <a:latin typeface="+mj-lt"/>
              </a:rPr>
              <a:t> </a:t>
            </a:r>
            <a:r>
              <a:rPr kumimoji="1" lang="ko-KR" altLang="en-US" sz="1600" dirty="0" err="1">
                <a:latin typeface="+mj-lt"/>
              </a:rPr>
              <a:t>도시자족기능</a:t>
            </a:r>
            <a:r>
              <a:rPr kumimoji="1" lang="ko-KR" altLang="en-US" sz="1600" dirty="0">
                <a:latin typeface="+mj-lt"/>
              </a:rPr>
              <a:t> 향상을 위한 대규모 투자사업 출자 참여</a:t>
            </a:r>
            <a:endParaRPr lang="en-US" altLang="ko-KR" sz="1500" b="1" dirty="0">
              <a:solidFill>
                <a:prstClr val="black"/>
              </a:solidFill>
            </a:endParaRPr>
          </a:p>
        </p:txBody>
      </p:sp>
      <p:sp>
        <p:nvSpPr>
          <p:cNvPr id="23" name="모서리가 둥근 직사각형 8">
            <a:extLst>
              <a:ext uri="{FF2B5EF4-FFF2-40B4-BE49-F238E27FC236}">
                <a16:creationId xmlns:a16="http://schemas.microsoft.com/office/drawing/2014/main" id="{AB3DE5D0-9837-466A-B877-E8D33FB827D0}"/>
              </a:ext>
            </a:extLst>
          </p:cNvPr>
          <p:cNvSpPr/>
          <p:nvPr/>
        </p:nvSpPr>
        <p:spPr>
          <a:xfrm>
            <a:off x="132454" y="727676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8.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전문적이고 능동적인 사업추진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5" name="슬라이드 번호 개체 틀 5">
            <a:extLst>
              <a:ext uri="{FF2B5EF4-FFF2-40B4-BE49-F238E27FC236}">
                <a16:creationId xmlns:a16="http://schemas.microsoft.com/office/drawing/2014/main" id="{BE675A19-A9BB-4E76-A2DB-DB12C00FF201}"/>
              </a:ext>
            </a:extLst>
          </p:cNvPr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52882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699542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/>
              <a:t> 신규사업 수탁 및 업무혁신을 통한 경영수지 개선 노력 </a:t>
            </a:r>
            <a:endParaRPr kumimoji="1" lang="en-US" altLang="ko-KR" sz="1600" b="1" dirty="0"/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" name="모서리가 둥근 직사각형 11">
            <a:extLst>
              <a:ext uri="{FF2B5EF4-FFF2-40B4-BE49-F238E27FC236}">
                <a16:creationId xmlns:a16="http://schemas.microsoft.com/office/drawing/2014/main" id="{2915FB24-B188-4EFC-A15C-9B44B0F9A30A}"/>
              </a:ext>
            </a:extLst>
          </p:cNvPr>
          <p:cNvSpPr/>
          <p:nvPr/>
        </p:nvSpPr>
        <p:spPr>
          <a:xfrm>
            <a:off x="268870" y="807913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파주시 </a:t>
            </a:r>
            <a:r>
              <a:rPr lang="en-US" altLang="ko-KR" sz="2000" b="1" dirty="0">
                <a:solidFill>
                  <a:schemeClr val="tx1"/>
                </a:solidFill>
                <a:latin typeface="+mn-ea"/>
              </a:rPr>
              <a:t>SOC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사업 대행으로 안정적 수익 기반 구축</a:t>
            </a:r>
            <a:endParaRPr lang="ko-KR" altLang="en-US" sz="2000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3345716E-698D-42DE-BC60-450B4383E15A}"/>
              </a:ext>
            </a:extLst>
          </p:cNvPr>
          <p:cNvCxnSpPr>
            <a:cxnSpLocks/>
          </p:cNvCxnSpPr>
          <p:nvPr/>
        </p:nvCxnSpPr>
        <p:spPr>
          <a:xfrm flipH="1">
            <a:off x="164109" y="2608005"/>
            <a:ext cx="8640960" cy="0"/>
          </a:xfrm>
          <a:prstGeom prst="line">
            <a:avLst/>
          </a:prstGeom>
          <a:ln w="28575">
            <a:solidFill>
              <a:srgbClr val="7E99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타원 32">
            <a:extLst>
              <a:ext uri="{FF2B5EF4-FFF2-40B4-BE49-F238E27FC236}">
                <a16:creationId xmlns:a16="http://schemas.microsoft.com/office/drawing/2014/main" id="{04D06EFD-56B8-49B5-963F-11C53B6576BD}"/>
              </a:ext>
            </a:extLst>
          </p:cNvPr>
          <p:cNvSpPr/>
          <p:nvPr/>
        </p:nvSpPr>
        <p:spPr>
          <a:xfrm>
            <a:off x="4368652" y="2504171"/>
            <a:ext cx="207669" cy="207669"/>
          </a:xfrm>
          <a:prstGeom prst="ellipse">
            <a:avLst/>
          </a:prstGeom>
          <a:solidFill>
            <a:schemeClr val="bg1"/>
          </a:solidFill>
          <a:ln w="28575">
            <a:solidFill>
              <a:srgbClr val="7E99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1BDB464C-21F0-494B-85D7-51647AB9B9F5}"/>
              </a:ext>
            </a:extLst>
          </p:cNvPr>
          <p:cNvSpPr/>
          <p:nvPr/>
        </p:nvSpPr>
        <p:spPr>
          <a:xfrm>
            <a:off x="7455866" y="2504171"/>
            <a:ext cx="207669" cy="207669"/>
          </a:xfrm>
          <a:prstGeom prst="ellipse">
            <a:avLst/>
          </a:prstGeom>
          <a:solidFill>
            <a:schemeClr val="bg1"/>
          </a:solidFill>
          <a:ln w="28575">
            <a:solidFill>
              <a:srgbClr val="7E99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5BACACC1-016A-4758-9EA4-0B4061DF6A37}"/>
              </a:ext>
            </a:extLst>
          </p:cNvPr>
          <p:cNvSpPr/>
          <p:nvPr/>
        </p:nvSpPr>
        <p:spPr>
          <a:xfrm>
            <a:off x="1383325" y="2479437"/>
            <a:ext cx="207669" cy="207669"/>
          </a:xfrm>
          <a:prstGeom prst="ellipse">
            <a:avLst/>
          </a:prstGeom>
          <a:solidFill>
            <a:schemeClr val="bg1"/>
          </a:solidFill>
          <a:ln w="28575">
            <a:solidFill>
              <a:srgbClr val="7E99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D47C0701-CE80-4598-B4F0-2E9801B269DB}"/>
              </a:ext>
            </a:extLst>
          </p:cNvPr>
          <p:cNvCxnSpPr>
            <a:cxnSpLocks/>
          </p:cNvCxnSpPr>
          <p:nvPr/>
        </p:nvCxnSpPr>
        <p:spPr>
          <a:xfrm flipV="1">
            <a:off x="1480465" y="2687106"/>
            <a:ext cx="0" cy="287484"/>
          </a:xfrm>
          <a:prstGeom prst="line">
            <a:avLst/>
          </a:prstGeom>
          <a:ln w="12700">
            <a:solidFill>
              <a:srgbClr val="7E99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17C54868-6D3D-41F9-815A-EEFC1DC1B766}"/>
              </a:ext>
            </a:extLst>
          </p:cNvPr>
          <p:cNvCxnSpPr>
            <a:cxnSpLocks/>
          </p:cNvCxnSpPr>
          <p:nvPr/>
        </p:nvCxnSpPr>
        <p:spPr>
          <a:xfrm flipV="1">
            <a:off x="4474500" y="2711840"/>
            <a:ext cx="0" cy="287484"/>
          </a:xfrm>
          <a:prstGeom prst="line">
            <a:avLst/>
          </a:prstGeom>
          <a:ln w="12700">
            <a:solidFill>
              <a:srgbClr val="7E99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E66A268C-F3FB-4402-ACDE-9C4DD3D1007B}"/>
              </a:ext>
            </a:extLst>
          </p:cNvPr>
          <p:cNvCxnSpPr>
            <a:cxnSpLocks/>
          </p:cNvCxnSpPr>
          <p:nvPr/>
        </p:nvCxnSpPr>
        <p:spPr>
          <a:xfrm flipV="1">
            <a:off x="7575411" y="2711840"/>
            <a:ext cx="0" cy="287484"/>
          </a:xfrm>
          <a:prstGeom prst="line">
            <a:avLst/>
          </a:prstGeom>
          <a:ln w="12700">
            <a:solidFill>
              <a:srgbClr val="7E99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58D72E09-54BC-4072-99CE-E3A43FF9DE56}"/>
              </a:ext>
            </a:extLst>
          </p:cNvPr>
          <p:cNvSpPr txBox="1"/>
          <p:nvPr/>
        </p:nvSpPr>
        <p:spPr>
          <a:xfrm>
            <a:off x="315137" y="2999324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200" b="1" dirty="0" err="1"/>
              <a:t>경기어울림터공원조성사업</a:t>
            </a:r>
            <a:endParaRPr lang="ko-KR" altLang="en-US" sz="120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3EF1EC9-02C3-4265-9726-2E1D2E3F36BE}"/>
              </a:ext>
            </a:extLst>
          </p:cNvPr>
          <p:cNvSpPr txBox="1"/>
          <p:nvPr/>
        </p:nvSpPr>
        <p:spPr>
          <a:xfrm>
            <a:off x="3314227" y="2999323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200" b="1" dirty="0" err="1"/>
              <a:t>교하중앙공원</a:t>
            </a:r>
            <a:r>
              <a:rPr lang="ko-KR" altLang="en-US" sz="1200" b="1" dirty="0"/>
              <a:t> 시설개선공사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7BD74C1-FB2F-4BDB-9B7B-2BCFA1470163}"/>
              </a:ext>
            </a:extLst>
          </p:cNvPr>
          <p:cNvSpPr txBox="1"/>
          <p:nvPr/>
        </p:nvSpPr>
        <p:spPr>
          <a:xfrm>
            <a:off x="6410083" y="2999323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200" b="1" dirty="0" err="1"/>
              <a:t>살래길</a:t>
            </a:r>
            <a:r>
              <a:rPr lang="ko-KR" altLang="en-US" sz="1200" b="1" dirty="0"/>
              <a:t> 조성 및 정비사업</a:t>
            </a:r>
          </a:p>
        </p:txBody>
      </p:sp>
      <p:graphicFrame>
        <p:nvGraphicFramePr>
          <p:cNvPr id="42" name="표 41">
            <a:extLst>
              <a:ext uri="{FF2B5EF4-FFF2-40B4-BE49-F238E27FC236}">
                <a16:creationId xmlns:a16="http://schemas.microsoft.com/office/drawing/2014/main" id="{C3A6F54A-E0E6-4402-8F90-134D5F0D5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619039"/>
              </p:ext>
            </p:extLst>
          </p:nvPr>
        </p:nvGraphicFramePr>
        <p:xfrm>
          <a:off x="277528" y="3282198"/>
          <a:ext cx="2628016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784">
                  <a:extLst>
                    <a:ext uri="{9D8B030D-6E8A-4147-A177-3AD203B41FA5}">
                      <a16:colId xmlns:a16="http://schemas.microsoft.com/office/drawing/2014/main" val="460701794"/>
                    </a:ext>
                  </a:extLst>
                </a:gridCol>
                <a:gridCol w="1814232">
                  <a:extLst>
                    <a:ext uri="{9D8B030D-6E8A-4147-A177-3AD203B41FA5}">
                      <a16:colId xmlns:a16="http://schemas.microsoft.com/office/drawing/2014/main" val="2383850580"/>
                    </a:ext>
                  </a:extLst>
                </a:gridCol>
              </a:tblGrid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사업비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75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억원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63295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사업기간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‘22~’24</a:t>
                      </a:r>
                      <a:endParaRPr lang="ko-KR" alt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60789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ysClr val="windowText" lastClr="000000"/>
                          </a:solidFill>
                        </a:rPr>
                        <a:t>사업량</a:t>
                      </a:r>
                      <a:endParaRPr lang="ko-KR" altLang="en-US" sz="9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보행자도로 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1km,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공원조성 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11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145858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협약 체결일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‘22. 1. 7.</a:t>
                      </a:r>
                      <a:endParaRPr lang="ko-KR" alt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428834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위탁수수료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억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천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9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백만원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7912552"/>
                  </a:ext>
                </a:extLst>
              </a:tr>
            </a:tbl>
          </a:graphicData>
        </a:graphic>
      </p:graphicFrame>
      <p:graphicFrame>
        <p:nvGraphicFramePr>
          <p:cNvPr id="43" name="표 42">
            <a:extLst>
              <a:ext uri="{FF2B5EF4-FFF2-40B4-BE49-F238E27FC236}">
                <a16:creationId xmlns:a16="http://schemas.microsoft.com/office/drawing/2014/main" id="{BE4D9DCA-E1B2-465A-8E51-2E26B96F58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554616"/>
              </p:ext>
            </p:extLst>
          </p:nvPr>
        </p:nvGraphicFramePr>
        <p:xfrm>
          <a:off x="3071465" y="3263670"/>
          <a:ext cx="2607690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490">
                  <a:extLst>
                    <a:ext uri="{9D8B030D-6E8A-4147-A177-3AD203B41FA5}">
                      <a16:colId xmlns:a16="http://schemas.microsoft.com/office/drawing/2014/main" val="460701794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383850580"/>
                    </a:ext>
                  </a:extLst>
                </a:gridCol>
              </a:tblGrid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사업비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억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천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백만원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63295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사업기간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’22~’23</a:t>
                      </a:r>
                      <a:endParaRPr lang="ko-KR" alt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60789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ysClr val="windowText" lastClr="000000"/>
                          </a:solidFill>
                        </a:rPr>
                        <a:t>사업량</a:t>
                      </a:r>
                      <a:endParaRPr lang="ko-KR" altLang="en-US" sz="9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공원 시설개선 공사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145858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협약 체결일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‘22. 3. 21.</a:t>
                      </a:r>
                      <a:endParaRPr lang="ko-KR" alt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428834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위탁수수료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억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천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백만원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7912552"/>
                  </a:ext>
                </a:extLst>
              </a:tr>
            </a:tbl>
          </a:graphicData>
        </a:graphic>
      </p:graphicFrame>
      <p:graphicFrame>
        <p:nvGraphicFramePr>
          <p:cNvPr id="44" name="표 43">
            <a:extLst>
              <a:ext uri="{FF2B5EF4-FFF2-40B4-BE49-F238E27FC236}">
                <a16:creationId xmlns:a16="http://schemas.microsoft.com/office/drawing/2014/main" id="{7868E17F-8E8F-4DCF-B90C-46D59CC29E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052370"/>
              </p:ext>
            </p:extLst>
          </p:nvPr>
        </p:nvGraphicFramePr>
        <p:xfrm>
          <a:off x="5978821" y="3282520"/>
          <a:ext cx="2607689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490">
                  <a:extLst>
                    <a:ext uri="{9D8B030D-6E8A-4147-A177-3AD203B41FA5}">
                      <a16:colId xmlns:a16="http://schemas.microsoft.com/office/drawing/2014/main" val="460701794"/>
                    </a:ext>
                  </a:extLst>
                </a:gridCol>
                <a:gridCol w="1800199">
                  <a:extLst>
                    <a:ext uri="{9D8B030D-6E8A-4147-A177-3AD203B41FA5}">
                      <a16:colId xmlns:a16="http://schemas.microsoft.com/office/drawing/2014/main" val="2383850580"/>
                    </a:ext>
                  </a:extLst>
                </a:gridCol>
              </a:tblGrid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사업비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억원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63295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사업기간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’22. 4.~22. 11.</a:t>
                      </a:r>
                      <a:endParaRPr lang="ko-KR" alt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60789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ysClr val="windowText" lastClr="000000"/>
                          </a:solidFill>
                        </a:rPr>
                        <a:t>사업량</a:t>
                      </a:r>
                      <a:endParaRPr lang="ko-KR" altLang="en-US" sz="9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 err="1">
                          <a:solidFill>
                            <a:schemeClr val="tx1"/>
                          </a:solidFill>
                        </a:rPr>
                        <a:t>데크설치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280m,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야자매트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 70m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145858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협약 체결일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’22. 4. 20.</a:t>
                      </a:r>
                      <a:endParaRPr lang="ko-KR" alt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428834"/>
                  </a:ext>
                </a:extLst>
              </a:tr>
              <a:tr h="220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ysClr val="windowText" lastClr="000000"/>
                          </a:solidFill>
                        </a:rPr>
                        <a:t>위탁수수료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천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</a:rPr>
                        <a:t>백만원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7912552"/>
                  </a:ext>
                </a:extLst>
              </a:tr>
            </a:tbl>
          </a:graphicData>
        </a:graphic>
      </p:graphicFrame>
      <p:sp>
        <p:nvSpPr>
          <p:cNvPr id="45" name="Text Box 3">
            <a:extLst>
              <a:ext uri="{FF2B5EF4-FFF2-40B4-BE49-F238E27FC236}">
                <a16:creationId xmlns:a16="http://schemas.microsoft.com/office/drawing/2014/main" id="{9D1027D1-3EA0-4E2B-93BF-7374F55DB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698" y="1491628"/>
            <a:ext cx="8064896" cy="45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n-ea"/>
              </a:rPr>
              <a:t> </a:t>
            </a:r>
            <a:r>
              <a:rPr kumimoji="1" lang="en-US" altLang="ko-KR" sz="1600" b="1" dirty="0">
                <a:latin typeface="+mn-ea"/>
              </a:rPr>
              <a:t>‘</a:t>
            </a:r>
            <a:r>
              <a:rPr kumimoji="1" lang="ko-KR" altLang="en-US" sz="1600" b="1" dirty="0">
                <a:latin typeface="+mn-ea"/>
              </a:rPr>
              <a:t>경기 </a:t>
            </a:r>
            <a:r>
              <a:rPr kumimoji="1" lang="ko-KR" altLang="en-US" sz="1600" b="1" dirty="0" err="1">
                <a:latin typeface="+mn-ea"/>
              </a:rPr>
              <a:t>어울림터</a:t>
            </a:r>
            <a:r>
              <a:rPr kumimoji="1" lang="ko-KR" altLang="en-US" sz="1600" b="1" dirty="0">
                <a:latin typeface="+mn-ea"/>
              </a:rPr>
              <a:t> 공원 조성사업＇ 등 사업대행 위탁수수료 확보</a:t>
            </a:r>
            <a:endParaRPr kumimoji="1"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solidFill>
                  <a:prstClr val="black"/>
                </a:solidFill>
                <a:latin typeface="+mj-lt"/>
              </a:rPr>
              <a:t>  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- 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총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3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개 사업</a:t>
            </a:r>
            <a:r>
              <a:rPr kumimoji="1" lang="en-US" altLang="ko-KR" sz="1500" b="1" dirty="0">
                <a:solidFill>
                  <a:prstClr val="black"/>
                </a:solidFill>
                <a:latin typeface="+mj-lt"/>
              </a:rPr>
              <a:t>, 1,140</a:t>
            </a:r>
            <a:r>
              <a:rPr kumimoji="1" lang="ko-KR" altLang="en-US" sz="1500" b="1" dirty="0">
                <a:solidFill>
                  <a:prstClr val="black"/>
                </a:solidFill>
                <a:latin typeface="+mj-lt"/>
              </a:rPr>
              <a:t>백만원 위탁수수료 확보</a:t>
            </a:r>
            <a:endParaRPr lang="en-US" altLang="ko-KR" sz="15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537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47464" y="752395"/>
            <a:ext cx="8459636" cy="424847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prstClr val="white"/>
                </a:solidFill>
              </a:rPr>
              <a:t>ㅍ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45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" name="모서리가 둥근 직사각형 26">
            <a:extLst>
              <a:ext uri="{FF2B5EF4-FFF2-40B4-BE49-F238E27FC236}">
                <a16:creationId xmlns:a16="http://schemas.microsoft.com/office/drawing/2014/main" id="{47DAF1CD-1C99-414B-A262-584FD0BC91DD}"/>
              </a:ext>
            </a:extLst>
          </p:cNvPr>
          <p:cNvSpPr/>
          <p:nvPr/>
        </p:nvSpPr>
        <p:spPr>
          <a:xfrm>
            <a:off x="345702" y="791014"/>
            <a:ext cx="8280920" cy="4198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 신규 수익창출형 자체사업 발굴 추진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Text Box 3">
            <a:extLst>
              <a:ext uri="{FF2B5EF4-FFF2-40B4-BE49-F238E27FC236}">
                <a16:creationId xmlns:a16="http://schemas.microsoft.com/office/drawing/2014/main" id="{0BA23A85-CC6F-4A1C-A0FF-B186BE57C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698" y="1491628"/>
            <a:ext cx="8064896" cy="45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dirty="0">
                <a:latin typeface="+mj-lt"/>
              </a:rPr>
              <a:t> </a:t>
            </a:r>
            <a:r>
              <a:rPr kumimoji="1" lang="en-US" altLang="ko-KR" sz="1600" b="1" dirty="0">
                <a:latin typeface="+mn-ea"/>
              </a:rPr>
              <a:t>‘</a:t>
            </a:r>
            <a:r>
              <a:rPr kumimoji="1" lang="ko-KR" altLang="en-US" sz="1600" b="1" dirty="0">
                <a:latin typeface="+mn-ea"/>
              </a:rPr>
              <a:t>파주 반려동물 종합 테마파크 조성</a:t>
            </a:r>
            <a:r>
              <a:rPr kumimoji="1" lang="en-US" altLang="ko-KR" sz="1600" b="1" dirty="0">
                <a:latin typeface="+mn-ea"/>
              </a:rPr>
              <a:t>‘ </a:t>
            </a:r>
            <a:r>
              <a:rPr kumimoji="1" lang="ko-KR" altLang="en-US" sz="1600" b="1" dirty="0">
                <a:latin typeface="+mn-ea"/>
              </a:rPr>
              <a:t>사업타당성 용역 완료 </a:t>
            </a:r>
            <a:r>
              <a:rPr kumimoji="1" lang="en-US" altLang="ko-KR" sz="1600" b="1" dirty="0">
                <a:latin typeface="+mn-ea"/>
              </a:rPr>
              <a:t>(‘22. 6. 17.)</a:t>
            </a:r>
            <a:endParaRPr lang="en-US" altLang="ko-KR" sz="1500" b="1" dirty="0">
              <a:solidFill>
                <a:prstClr val="black"/>
              </a:solidFill>
              <a:latin typeface="+mn-ea"/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ECCABD4E-3862-4387-8FEA-01EF3F548A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738206"/>
              </p:ext>
            </p:extLst>
          </p:nvPr>
        </p:nvGraphicFramePr>
        <p:xfrm>
          <a:off x="501811" y="2039873"/>
          <a:ext cx="7968702" cy="2731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9950">
                  <a:extLst>
                    <a:ext uri="{9D8B030D-6E8A-4147-A177-3AD203B41FA5}">
                      <a16:colId xmlns:a16="http://schemas.microsoft.com/office/drawing/2014/main" val="460701794"/>
                    </a:ext>
                  </a:extLst>
                </a:gridCol>
                <a:gridCol w="6768752">
                  <a:extLst>
                    <a:ext uri="{9D8B030D-6E8A-4147-A177-3AD203B41FA5}">
                      <a16:colId xmlns:a16="http://schemas.microsoft.com/office/drawing/2014/main" val="2383850580"/>
                    </a:ext>
                  </a:extLst>
                </a:gridCol>
              </a:tblGrid>
              <a:tr h="369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</a:rPr>
                        <a:t>후보지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캠프하우즈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근린공원 등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63295"/>
                  </a:ext>
                </a:extLst>
              </a:tr>
              <a:tr h="369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</a:rPr>
                        <a:t>수요분석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연간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21,054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60789"/>
                  </a:ext>
                </a:extLst>
              </a:tr>
              <a:tr h="129197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</a:rPr>
                        <a:t>주요시설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놀이시설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반려동물 놀이터</a:t>
                      </a:r>
                      <a:endParaRPr lang="en-US" altLang="ko-KR" sz="1100" b="0" dirty="0">
                        <a:solidFill>
                          <a:schemeClr val="tx1"/>
                        </a:solidFill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휴게시설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캠핑장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파고라</a:t>
                      </a:r>
                      <a:endParaRPr lang="en-US" altLang="ko-KR" sz="1100" b="0" dirty="0">
                        <a:solidFill>
                          <a:schemeClr val="tx1"/>
                        </a:solidFill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편의시설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반려동물 용품점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펫카페</a:t>
                      </a:r>
                      <a:endParaRPr lang="en-US" altLang="ko-KR" sz="1100" b="0" dirty="0">
                        <a:solidFill>
                          <a:schemeClr val="tx1"/>
                        </a:solidFill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교육시설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훈련소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프로그램실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145858"/>
                  </a:ext>
                </a:extLst>
              </a:tr>
              <a:tr h="700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</a:rPr>
                        <a:t>추진방향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市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부지선정을 통한 단계별 개발계획 수립 및 예산확보</a:t>
                      </a:r>
                      <a:endParaRPr lang="en-US" altLang="ko-KR" sz="1100" b="0" dirty="0">
                        <a:solidFill>
                          <a:schemeClr val="tx1"/>
                        </a:solidFill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공사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조성사업 대행 및 시설물 위탁관리 추진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428834"/>
                  </a:ext>
                </a:extLst>
              </a:tr>
            </a:tbl>
          </a:graphicData>
        </a:graphic>
      </p:graphicFrame>
      <p:grpSp>
        <p:nvGrpSpPr>
          <p:cNvPr id="19" name="그룹 18">
            <a:extLst>
              <a:ext uri="{FF2B5EF4-FFF2-40B4-BE49-F238E27FC236}">
                <a16:creationId xmlns:a16="http://schemas.microsoft.com/office/drawing/2014/main" id="{4CA5E5B0-63C9-43E9-8FEE-B98373CF201C}"/>
              </a:ext>
            </a:extLst>
          </p:cNvPr>
          <p:cNvGrpSpPr/>
          <p:nvPr/>
        </p:nvGrpSpPr>
        <p:grpSpPr>
          <a:xfrm>
            <a:off x="5485180" y="2154916"/>
            <a:ext cx="2995094" cy="2585442"/>
            <a:chOff x="0" y="1336330"/>
            <a:chExt cx="4950862" cy="4931565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71CB4EE4-7CD2-406B-8B7D-65FBA9D07A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88" t="11523"/>
            <a:stretch/>
          </p:blipFill>
          <p:spPr>
            <a:xfrm>
              <a:off x="0" y="1336330"/>
              <a:ext cx="4950862" cy="4931565"/>
            </a:xfrm>
            <a:prstGeom prst="rect">
              <a:avLst/>
            </a:prstGeom>
          </p:spPr>
        </p:pic>
        <p:sp>
          <p:nvSpPr>
            <p:cNvPr id="23" name="이등변 삼각형 22">
              <a:extLst>
                <a:ext uri="{FF2B5EF4-FFF2-40B4-BE49-F238E27FC236}">
                  <a16:creationId xmlns:a16="http://schemas.microsoft.com/office/drawing/2014/main" id="{C929B087-5B9E-47D1-B9EF-F7E19F033EAE}"/>
                </a:ext>
              </a:extLst>
            </p:cNvPr>
            <p:cNvSpPr/>
            <p:nvPr/>
          </p:nvSpPr>
          <p:spPr>
            <a:xfrm rot="5400000">
              <a:off x="1808581" y="2084480"/>
              <a:ext cx="174378" cy="195810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0F31234-B6ED-495D-8430-4540307F3715}"/>
                </a:ext>
              </a:extLst>
            </p:cNvPr>
            <p:cNvSpPr txBox="1"/>
            <p:nvPr/>
          </p:nvSpPr>
          <p:spPr>
            <a:xfrm>
              <a:off x="1345403" y="1997191"/>
              <a:ext cx="564999" cy="358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00" b="1" dirty="0">
                  <a:solidFill>
                    <a:srgbClr val="FF0000"/>
                  </a:solidFill>
                </a:rPr>
                <a:t>차량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9888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852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</a:t>
            </a:r>
            <a:r>
              <a:rPr lang="ko-KR" altLang="en-US" sz="3600" b="1" kern="0" spc="-150" dirty="0" err="1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니</a:t>
            </a:r>
            <a:r>
              <a:rPr lang="ko-KR" altLang="en-US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다</a:t>
            </a: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5264</TotalTime>
  <Words>1765</Words>
  <Application>Microsoft Office PowerPoint</Application>
  <PresentationFormat>화면 슬라이드 쇼(16:9)</PresentationFormat>
  <Paragraphs>344</Paragraphs>
  <Slides>18</Slides>
  <Notes>17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18</vt:i4>
      </vt:variant>
    </vt:vector>
  </HeadingPairs>
  <TitlesOfParts>
    <vt:vector size="30" baseType="lpstr">
      <vt:lpstr>-윤고딕340</vt:lpstr>
      <vt:lpstr>Wingdings</vt:lpstr>
      <vt:lpstr>한양신명조</vt:lpstr>
      <vt:lpstr>Arial</vt:lpstr>
      <vt:lpstr>맑은 고딕</vt:lpstr>
      <vt:lpstr>HY헤드라인M</vt:lpstr>
      <vt:lpstr>HY견고딕</vt:lpstr>
      <vt:lpstr>함초롬돋움</vt:lpstr>
      <vt:lpstr>-윤고딕330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파주도시관광공사</cp:lastModifiedBy>
  <cp:revision>494</cp:revision>
  <cp:lastPrinted>2022-09-14T08:30:42Z</cp:lastPrinted>
  <dcterms:created xsi:type="dcterms:W3CDTF">2015-01-08T13:06:47Z</dcterms:created>
  <dcterms:modified xsi:type="dcterms:W3CDTF">2022-09-14T08:52:50Z</dcterms:modified>
</cp:coreProperties>
</file>