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35" r:id="rId1"/>
  </p:sldMasterIdLst>
  <p:notesMasterIdLst>
    <p:notesMasterId r:id="rId23"/>
  </p:notesMasterIdLst>
  <p:handoutMasterIdLst>
    <p:handoutMasterId r:id="rId24"/>
  </p:handoutMasterIdLst>
  <p:sldIdLst>
    <p:sldId id="484" r:id="rId2"/>
    <p:sldId id="515" r:id="rId3"/>
    <p:sldId id="512" r:id="rId4"/>
    <p:sldId id="488" r:id="rId5"/>
    <p:sldId id="489" r:id="rId6"/>
    <p:sldId id="490" r:id="rId7"/>
    <p:sldId id="491" r:id="rId8"/>
    <p:sldId id="492" r:id="rId9"/>
    <p:sldId id="493" r:id="rId10"/>
    <p:sldId id="495" r:id="rId11"/>
    <p:sldId id="496" r:id="rId12"/>
    <p:sldId id="497" r:id="rId13"/>
    <p:sldId id="498" r:id="rId14"/>
    <p:sldId id="499" r:id="rId15"/>
    <p:sldId id="506" r:id="rId16"/>
    <p:sldId id="507" r:id="rId17"/>
    <p:sldId id="508" r:id="rId18"/>
    <p:sldId id="510" r:id="rId19"/>
    <p:sldId id="500" r:id="rId20"/>
    <p:sldId id="513" r:id="rId21"/>
    <p:sldId id="511" r:id="rId22"/>
  </p:sldIdLst>
  <p:sldSz cx="9144000" cy="6858000" type="screen4x3"/>
  <p:notesSz cx="6797675" cy="9926638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32">
          <p15:clr>
            <a:srgbClr val="A4A3A4"/>
          </p15:clr>
        </p15:guide>
        <p15:guide id="2" orient="horz" pos="709">
          <p15:clr>
            <a:srgbClr val="A4A3A4"/>
          </p15:clr>
        </p15:guide>
        <p15:guide id="3" orient="horz" pos="1117">
          <p15:clr>
            <a:srgbClr val="A4A3A4"/>
          </p15:clr>
        </p15:guide>
        <p15:guide id="4" orient="horz" pos="4110">
          <p15:clr>
            <a:srgbClr val="A4A3A4"/>
          </p15:clr>
        </p15:guide>
        <p15:guide id="5" orient="horz" pos="799">
          <p15:clr>
            <a:srgbClr val="A4A3A4"/>
          </p15:clr>
        </p15:guide>
        <p15:guide id="6" orient="horz" pos="1207">
          <p15:clr>
            <a:srgbClr val="A4A3A4"/>
          </p15:clr>
        </p15:guide>
        <p15:guide id="7" orient="horz" pos="845">
          <p15:clr>
            <a:srgbClr val="A4A3A4"/>
          </p15:clr>
        </p15:guide>
        <p15:guide id="8" pos="340">
          <p15:clr>
            <a:srgbClr val="A4A3A4"/>
          </p15:clr>
        </p15:guide>
        <p15:guide id="9" pos="5193">
          <p15:clr>
            <a:srgbClr val="A4A3A4"/>
          </p15:clr>
        </p15:guide>
        <p15:guide id="10" pos="839">
          <p15:clr>
            <a:srgbClr val="A4A3A4"/>
          </p15:clr>
        </p15:guide>
        <p15:guide id="11" pos="1066">
          <p15:clr>
            <a:srgbClr val="A4A3A4"/>
          </p15:clr>
        </p15:guide>
        <p15:guide id="12" pos="2880">
          <p15:clr>
            <a:srgbClr val="A4A3A4"/>
          </p15:clr>
        </p15:guide>
        <p15:guide id="13" pos="5420">
          <p15:clr>
            <a:srgbClr val="A4A3A4"/>
          </p15:clr>
        </p15:guide>
        <p15:guide id="14" pos="4694">
          <p15:clr>
            <a:srgbClr val="A4A3A4"/>
          </p15:clr>
        </p15:guide>
        <p15:guide id="15" pos="65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0000FF"/>
    <a:srgbClr val="99CC00"/>
    <a:srgbClr val="336600"/>
    <a:srgbClr val="080808"/>
    <a:srgbClr val="FFCC00"/>
    <a:srgbClr val="003300"/>
    <a:srgbClr val="C64E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D27102A9-8310-4765-A935-A1911B00CA55}" styleName="밝은 스타일 1 - 강조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996" autoAdjust="0"/>
    <p:restoredTop sz="82422" autoAdjust="0"/>
  </p:normalViewPr>
  <p:slideViewPr>
    <p:cSldViewPr>
      <p:cViewPr varScale="1">
        <p:scale>
          <a:sx n="115" d="100"/>
          <a:sy n="115" d="100"/>
        </p:scale>
        <p:origin x="1878" y="84"/>
      </p:cViewPr>
      <p:guideLst>
        <p:guide orient="horz" pos="2432"/>
        <p:guide orient="horz" pos="709"/>
        <p:guide orient="horz" pos="1117"/>
        <p:guide orient="horz" pos="4110"/>
        <p:guide orient="horz" pos="799"/>
        <p:guide orient="horz" pos="1207"/>
        <p:guide orient="horz" pos="845"/>
        <p:guide pos="340"/>
        <p:guide pos="5193"/>
        <p:guide pos="839"/>
        <p:guide pos="1066"/>
        <p:guide pos="2880"/>
        <p:guide pos="5420"/>
        <p:guide pos="4694"/>
        <p:guide pos="65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399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2"/>
            <a:ext cx="2944549" cy="496253"/>
          </a:xfrm>
          <a:prstGeom prst="rect">
            <a:avLst/>
          </a:prstGeom>
        </p:spPr>
        <p:txBody>
          <a:bodyPr vert="horz" lIns="90361" tIns="45182" rIns="90361" bIns="4518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1541" y="2"/>
            <a:ext cx="2944548" cy="496253"/>
          </a:xfrm>
          <a:prstGeom prst="rect">
            <a:avLst/>
          </a:prstGeom>
        </p:spPr>
        <p:txBody>
          <a:bodyPr vert="horz" lIns="90361" tIns="45182" rIns="90361" bIns="45182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B319426D-9418-4E7D-883A-821CBB2D3D26}" type="datetimeFigureOut">
              <a:rPr lang="ko-KR" altLang="en-US"/>
              <a:pPr>
                <a:defRPr/>
              </a:pPr>
              <a:t>2022-08-05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3" y="9428801"/>
            <a:ext cx="2944549" cy="496252"/>
          </a:xfrm>
          <a:prstGeom prst="rect">
            <a:avLst/>
          </a:prstGeom>
        </p:spPr>
        <p:txBody>
          <a:bodyPr vert="horz" lIns="90361" tIns="45182" rIns="90361" bIns="4518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1541" y="9428801"/>
            <a:ext cx="2944548" cy="496252"/>
          </a:xfrm>
          <a:prstGeom prst="rect">
            <a:avLst/>
          </a:prstGeom>
        </p:spPr>
        <p:txBody>
          <a:bodyPr vert="horz" lIns="90361" tIns="45182" rIns="90361" bIns="45182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4A13536C-BBE8-469A-88C3-FAFB2142657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71205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2946135" cy="496253"/>
          </a:xfrm>
          <a:prstGeom prst="rect">
            <a:avLst/>
          </a:prstGeom>
        </p:spPr>
        <p:txBody>
          <a:bodyPr vert="horz" lIns="91294" tIns="45646" rIns="91294" bIns="45646" rtlCol="0"/>
          <a:lstStyle>
            <a:lvl1pPr algn="l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957" y="2"/>
            <a:ext cx="2946135" cy="496253"/>
          </a:xfrm>
          <a:prstGeom prst="rect">
            <a:avLst/>
          </a:prstGeom>
        </p:spPr>
        <p:txBody>
          <a:bodyPr vert="horz" lIns="91294" tIns="45646" rIns="91294" bIns="45646" rtlCol="0"/>
          <a:lstStyle>
            <a:lvl1pPr algn="r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9A2ECFCB-1AA4-4BAF-8F0F-53F0E8A2E65F}" type="datetimeFigureOut">
              <a:rPr lang="ko-KR" altLang="en-US"/>
              <a:pPr>
                <a:defRPr/>
              </a:pPr>
              <a:t>2022-08-05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0937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6" rIns="91294" bIns="45646" rtlCol="0" anchor="ctr"/>
          <a:lstStyle/>
          <a:p>
            <a:pPr lvl="0"/>
            <a:endParaRPr lang="ko-KR" altLang="en-US" noProof="0" smtClean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247" y="4715192"/>
            <a:ext cx="5437187" cy="4466274"/>
          </a:xfrm>
          <a:prstGeom prst="rect">
            <a:avLst/>
          </a:prstGeom>
        </p:spPr>
        <p:txBody>
          <a:bodyPr vert="horz" lIns="91294" tIns="45646" rIns="91294" bIns="45646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428801"/>
            <a:ext cx="2946135" cy="496252"/>
          </a:xfrm>
          <a:prstGeom prst="rect">
            <a:avLst/>
          </a:prstGeom>
        </p:spPr>
        <p:txBody>
          <a:bodyPr vert="horz" lIns="91294" tIns="45646" rIns="91294" bIns="45646" rtlCol="0" anchor="b"/>
          <a:lstStyle>
            <a:lvl1pPr algn="l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957" y="9428801"/>
            <a:ext cx="2946135" cy="496252"/>
          </a:xfrm>
          <a:prstGeom prst="rect">
            <a:avLst/>
          </a:prstGeom>
        </p:spPr>
        <p:txBody>
          <a:bodyPr vert="horz" lIns="91294" tIns="45646" rIns="91294" bIns="45646" rtlCol="0" anchor="b"/>
          <a:lstStyle>
            <a:lvl1pPr algn="r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D5DECCFA-514C-4E30-826A-48A21F3329D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766829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atinLnBrk="0"/>
            <a:r>
              <a:rPr lang="ko-KR" altLang="en-US" b="1" dirty="0" smtClean="0"/>
              <a:t>□ </a:t>
            </a:r>
            <a:r>
              <a:rPr lang="ko-KR" altLang="en-US" b="1" dirty="0"/>
              <a:t>환경수도관리본부장 김관진 입니다</a:t>
            </a:r>
            <a:r>
              <a:rPr lang="en-US" altLang="ko-KR" b="1" dirty="0" smtClean="0"/>
              <a:t>.</a:t>
            </a:r>
          </a:p>
          <a:p>
            <a:pPr latinLnBrk="0"/>
            <a:endParaRPr lang="en-US" altLang="ko-KR" dirty="0">
              <a:latin typeface="바탕" pitchFamily="18" charset="-127"/>
              <a:ea typeface="바탕" pitchFamily="18" charset="-127"/>
            </a:endParaRPr>
          </a:p>
          <a:p>
            <a:pPr latinLnBrk="0"/>
            <a:r>
              <a:rPr lang="ko-KR" altLang="en-US" dirty="0">
                <a:latin typeface="바탕" pitchFamily="18" charset="-127"/>
                <a:ea typeface="바탕" pitchFamily="18" charset="-127"/>
              </a:rPr>
              <a:t> ○ </a:t>
            </a:r>
            <a:r>
              <a:rPr lang="en-US" altLang="ko-KR" b="1" dirty="0" smtClean="0"/>
              <a:t>2022</a:t>
            </a:r>
            <a:r>
              <a:rPr lang="ko-KR" altLang="en-US" b="1" dirty="0"/>
              <a:t>년 환경수도관리본부 </a:t>
            </a:r>
            <a:r>
              <a:rPr lang="ko-KR" altLang="en-US" b="1" dirty="0" err="1"/>
              <a:t>주요업무</a:t>
            </a:r>
            <a:r>
              <a:rPr lang="ko-KR" altLang="en-US" dirty="0" err="1"/>
              <a:t>에</a:t>
            </a:r>
            <a:r>
              <a:rPr lang="ko-KR" altLang="en-US" dirty="0"/>
              <a:t> 대하여</a:t>
            </a:r>
            <a:r>
              <a:rPr lang="ko-KR" altLang="en-US" b="1" dirty="0"/>
              <a:t> </a:t>
            </a:r>
            <a:r>
              <a:rPr lang="ko-KR" altLang="en-US" dirty="0" err="1"/>
              <a:t>보고드리겠습니다</a:t>
            </a:r>
            <a:r>
              <a:rPr lang="en-US" altLang="ko-KR" dirty="0"/>
              <a:t>.</a:t>
            </a:r>
          </a:p>
          <a:p>
            <a:endParaRPr lang="ko-KR" altLang="en-US" dirty="0" smtClean="0">
              <a:latin typeface="바탕" pitchFamily="18" charset="-127"/>
              <a:ea typeface="바탕" pitchFamily="18" charset="-127"/>
            </a:endParaRPr>
          </a:p>
          <a:p>
            <a:endParaRPr lang="en-US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9186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atinLnBrk="0"/>
            <a:endParaRPr lang="ko-KR" altLang="en-US" dirty="0"/>
          </a:p>
          <a:p>
            <a:pPr latinLnBrk="0"/>
            <a:r>
              <a:rPr lang="ko-KR" altLang="en-US" b="1" dirty="0"/>
              <a:t>□</a:t>
            </a:r>
            <a:r>
              <a:rPr lang="ko-KR" altLang="en-US" dirty="0"/>
              <a:t> 환경수도관리본부에서는 </a:t>
            </a:r>
          </a:p>
          <a:p>
            <a:pPr latinLnBrk="0"/>
            <a:r>
              <a:rPr lang="ko-KR" altLang="en-US" dirty="0"/>
              <a:t>환경보전과 지속가능발전이 조화되는 탄소중립 사회로의 이행과 </a:t>
            </a:r>
          </a:p>
          <a:p>
            <a:pPr latinLnBrk="0"/>
            <a:r>
              <a:rPr lang="ko-KR" altLang="en-US" dirty="0"/>
              <a:t>폐기물의 안정적관리를 통한 깨끗한 생활환경 조성</a:t>
            </a:r>
            <a:r>
              <a:rPr lang="en-US" altLang="ko-KR" dirty="0"/>
              <a:t>,</a:t>
            </a:r>
            <a:endParaRPr lang="ko-KR" altLang="en-US" dirty="0"/>
          </a:p>
          <a:p>
            <a:pPr latinLnBrk="0"/>
            <a:r>
              <a:rPr lang="ko-KR" altLang="en-US" dirty="0"/>
              <a:t>자연이 살아 숨쉬는 녹색 문화도시를 조성하고</a:t>
            </a:r>
            <a:r>
              <a:rPr lang="en-US" altLang="ko-KR" dirty="0"/>
              <a:t>,</a:t>
            </a:r>
            <a:endParaRPr lang="ko-KR" altLang="en-US" dirty="0"/>
          </a:p>
          <a:p>
            <a:pPr latinLnBrk="0"/>
            <a:r>
              <a:rPr lang="ko-KR" altLang="en-US" dirty="0"/>
              <a:t>시민이 안심하고 </a:t>
            </a:r>
            <a:r>
              <a:rPr lang="ko-KR" altLang="en-US" dirty="0" err="1"/>
              <a:t>마실수</a:t>
            </a:r>
            <a:r>
              <a:rPr lang="ko-KR" altLang="en-US" dirty="0"/>
              <a:t> 있는 깨끗한 물 공급과</a:t>
            </a:r>
            <a:r>
              <a:rPr lang="en-US" altLang="ko-KR" dirty="0"/>
              <a:t>,</a:t>
            </a:r>
            <a:endParaRPr lang="ko-KR" altLang="en-US" dirty="0"/>
          </a:p>
          <a:p>
            <a:pPr latinLnBrk="0"/>
            <a:r>
              <a:rPr lang="ko-KR" altLang="en-US" dirty="0"/>
              <a:t>하수시설 확충 및 하수처리 시스템을 강화하여 </a:t>
            </a:r>
            <a:endParaRPr lang="en-US" altLang="ko-KR" dirty="0" smtClean="0"/>
          </a:p>
          <a:p>
            <a:pPr latinLnBrk="0"/>
            <a:endParaRPr lang="ko-KR" altLang="en-US" dirty="0"/>
          </a:p>
          <a:p>
            <a:pPr latinLnBrk="0"/>
            <a:r>
              <a:rPr lang="ko-KR" altLang="en-US" b="1" dirty="0"/>
              <a:t>지속가능 발전을 위한 생태환경보전 및 생활환경을 조성</a:t>
            </a:r>
            <a:r>
              <a:rPr lang="ko-KR" altLang="en-US" dirty="0"/>
              <a:t>하고자</a:t>
            </a:r>
          </a:p>
          <a:p>
            <a:pPr latinLnBrk="0"/>
            <a:r>
              <a:rPr lang="ko-KR" altLang="en-US" dirty="0"/>
              <a:t>노력하겠습니다</a:t>
            </a:r>
            <a:r>
              <a:rPr lang="en-US" altLang="ko-KR" dirty="0"/>
              <a:t>.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73233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atinLnBrk="0"/>
            <a:r>
              <a:rPr lang="ko-KR" altLang="en-US" b="1" dirty="0"/>
              <a:t>□</a:t>
            </a:r>
            <a:r>
              <a:rPr lang="ko-KR" altLang="en-US" dirty="0"/>
              <a:t> </a:t>
            </a:r>
            <a:r>
              <a:rPr lang="ko-KR" altLang="en-US" b="1" dirty="0"/>
              <a:t>먼저</a:t>
            </a:r>
            <a:r>
              <a:rPr lang="en-US" altLang="ko-KR" b="1" dirty="0"/>
              <a:t>, </a:t>
            </a:r>
            <a:r>
              <a:rPr lang="ko-KR" altLang="en-US" b="1" dirty="0"/>
              <a:t>환경보전과 소관 주요업무 계획을 </a:t>
            </a:r>
            <a:r>
              <a:rPr lang="ko-KR" altLang="en-US" b="1" dirty="0" err="1"/>
              <a:t>보고드리겠습니다</a:t>
            </a:r>
            <a:r>
              <a:rPr lang="en-US" altLang="ko-KR" b="1" dirty="0" smtClean="0"/>
              <a:t>.</a:t>
            </a:r>
          </a:p>
          <a:p>
            <a:pPr latinLnBrk="0"/>
            <a:endParaRPr lang="ko-KR" altLang="en-US" dirty="0"/>
          </a:p>
          <a:p>
            <a:pPr latinLnBrk="0"/>
            <a:r>
              <a:rPr lang="ko-KR" altLang="en-US" dirty="0"/>
              <a:t>○ </a:t>
            </a:r>
            <a:r>
              <a:rPr lang="en-US" altLang="ko-KR" dirty="0"/>
              <a:t>2</a:t>
            </a:r>
            <a:r>
              <a:rPr lang="ko-KR" altLang="en-US" dirty="0"/>
              <a:t>페이지</a:t>
            </a:r>
            <a:r>
              <a:rPr lang="en-US" altLang="ko-KR" dirty="0"/>
              <a:t>, </a:t>
            </a:r>
            <a:r>
              <a:rPr lang="ko-KR" altLang="en-US" b="1" dirty="0"/>
              <a:t>탄소중립 사회로의 전환을 위한 </a:t>
            </a:r>
            <a:endParaRPr lang="en-US" altLang="ko-KR" b="1" dirty="0" smtClean="0"/>
          </a:p>
          <a:p>
            <a:pPr latinLnBrk="0"/>
            <a:r>
              <a:rPr lang="ko-KR" altLang="en-US" b="1" dirty="0" smtClean="0"/>
              <a:t>체계적인 </a:t>
            </a:r>
            <a:r>
              <a:rPr lang="ko-KR" altLang="en-US" b="1" dirty="0" err="1"/>
              <a:t>이행기반을</a:t>
            </a:r>
            <a:r>
              <a:rPr lang="ko-KR" altLang="en-US" b="1" dirty="0"/>
              <a:t> 구축하겠습니다</a:t>
            </a:r>
            <a:r>
              <a:rPr lang="en-US" altLang="ko-KR" b="1" dirty="0" smtClean="0"/>
              <a:t>.</a:t>
            </a:r>
          </a:p>
          <a:p>
            <a:pPr latinLnBrk="0"/>
            <a:endParaRPr lang="ko-KR" altLang="en-US" dirty="0"/>
          </a:p>
          <a:p>
            <a:pPr latinLnBrk="0"/>
            <a:r>
              <a:rPr lang="ko-KR" altLang="en-US" dirty="0"/>
              <a:t>○ 우선 온실가스 감축을 위한 제도적 기반을 마련하고자</a:t>
            </a:r>
          </a:p>
          <a:p>
            <a:pPr latinLnBrk="0"/>
            <a:r>
              <a:rPr lang="ko-KR" altLang="en-US" dirty="0"/>
              <a:t>에너지</a:t>
            </a:r>
            <a:r>
              <a:rPr lang="en-US" altLang="ko-KR" dirty="0"/>
              <a:t>·</a:t>
            </a:r>
            <a:r>
              <a:rPr lang="ko-KR" altLang="en-US" dirty="0"/>
              <a:t>도로</a:t>
            </a:r>
            <a:r>
              <a:rPr lang="en-US" altLang="ko-KR" dirty="0"/>
              <a:t>·</a:t>
            </a:r>
            <a:r>
              <a:rPr lang="ko-KR" altLang="en-US" dirty="0"/>
              <a:t>건축</a:t>
            </a:r>
            <a:r>
              <a:rPr lang="en-US" altLang="ko-KR" dirty="0"/>
              <a:t>·</a:t>
            </a:r>
            <a:r>
              <a:rPr lang="ko-KR" altLang="en-US" dirty="0"/>
              <a:t>폐기물 등 </a:t>
            </a:r>
            <a:r>
              <a:rPr lang="ko-KR" altLang="en-US" dirty="0" err="1"/>
              <a:t>전부문을</a:t>
            </a:r>
            <a:r>
              <a:rPr lang="ko-KR" altLang="en-US" dirty="0"/>
              <a:t> 고려한</a:t>
            </a:r>
          </a:p>
          <a:p>
            <a:pPr latinLnBrk="0"/>
            <a:r>
              <a:rPr lang="ko-KR" altLang="en-US" dirty="0"/>
              <a:t>파주시 탄소중립 </a:t>
            </a:r>
            <a:r>
              <a:rPr lang="ko-KR" altLang="en-US" dirty="0" err="1"/>
              <a:t>기본조례를</a:t>
            </a:r>
            <a:r>
              <a:rPr lang="ko-KR" altLang="en-US" dirty="0"/>
              <a:t> 제정하겠습니다</a:t>
            </a:r>
            <a:r>
              <a:rPr lang="en-US" altLang="ko-KR" dirty="0"/>
              <a:t>.</a:t>
            </a:r>
            <a:endParaRPr lang="ko-KR" altLang="en-US" dirty="0"/>
          </a:p>
          <a:p>
            <a:pPr latinLnBrk="0"/>
            <a:r>
              <a:rPr lang="ko-KR" altLang="en-US" dirty="0"/>
              <a:t>또한</a:t>
            </a:r>
            <a:r>
              <a:rPr lang="en-US" altLang="ko-KR" dirty="0"/>
              <a:t>, </a:t>
            </a:r>
            <a:r>
              <a:rPr lang="ko-KR" altLang="en-US" dirty="0"/>
              <a:t>국가 </a:t>
            </a:r>
            <a:r>
              <a:rPr lang="en-US" altLang="ko-KR" dirty="0"/>
              <a:t>2050 </a:t>
            </a:r>
            <a:r>
              <a:rPr lang="ko-KR" altLang="en-US" dirty="0"/>
              <a:t>탄소중립 추진전략과 파주시 실정에 맞는</a:t>
            </a:r>
          </a:p>
          <a:p>
            <a:pPr latinLnBrk="0"/>
            <a:r>
              <a:rPr lang="ko-KR" altLang="en-US" dirty="0"/>
              <a:t>기후변화 대응체계 마련을 위하여</a:t>
            </a:r>
          </a:p>
          <a:p>
            <a:pPr latinLnBrk="0"/>
            <a:r>
              <a:rPr lang="ko-KR" altLang="en-US" dirty="0" err="1"/>
              <a:t>기후대응</a:t>
            </a:r>
            <a:r>
              <a:rPr lang="ko-KR" altLang="en-US" dirty="0"/>
              <a:t> 종합계획을 수립하고 있으며</a:t>
            </a:r>
          </a:p>
          <a:p>
            <a:pPr latinLnBrk="0"/>
            <a:r>
              <a:rPr lang="en-US" altLang="ko-KR" dirty="0"/>
              <a:t>25</a:t>
            </a:r>
            <a:r>
              <a:rPr lang="ko-KR" altLang="en-US" dirty="0"/>
              <a:t>개 환경기초시설의 온실가스 배출량 검증</a:t>
            </a:r>
            <a:r>
              <a:rPr lang="en-US" altLang="ko-KR" dirty="0"/>
              <a:t>·</a:t>
            </a:r>
            <a:r>
              <a:rPr lang="ko-KR" altLang="en-US" dirty="0"/>
              <a:t>관리를 통해</a:t>
            </a:r>
          </a:p>
          <a:p>
            <a:pPr latinLnBrk="0"/>
            <a:r>
              <a:rPr lang="ko-KR" altLang="en-US" dirty="0"/>
              <a:t>배출권거래제에 효과적으로 대응하겠습니다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36700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atinLnBrk="0"/>
            <a:r>
              <a:rPr lang="ko-KR" altLang="en-US" dirty="0"/>
              <a:t>○ </a:t>
            </a:r>
            <a:r>
              <a:rPr lang="ko-KR" altLang="en-US" dirty="0" err="1"/>
              <a:t>친환경차</a:t>
            </a:r>
            <a:r>
              <a:rPr lang="ko-KR" altLang="en-US" dirty="0"/>
              <a:t> 보급과 </a:t>
            </a:r>
            <a:r>
              <a:rPr lang="ko-KR" altLang="en-US" dirty="0" err="1"/>
              <a:t>내연기관차</a:t>
            </a:r>
            <a:r>
              <a:rPr lang="ko-KR" altLang="en-US" dirty="0"/>
              <a:t> 감축을 위한 지원사업을</a:t>
            </a:r>
          </a:p>
          <a:p>
            <a:pPr latinLnBrk="0"/>
            <a:r>
              <a:rPr lang="ko-KR" altLang="en-US" dirty="0"/>
              <a:t>지속적으로 추진하고 </a:t>
            </a:r>
          </a:p>
          <a:p>
            <a:pPr latinLnBrk="0"/>
            <a:r>
              <a:rPr lang="ko-KR" altLang="en-US" dirty="0"/>
              <a:t>시민들께서 전기차 이용에 불편함이 없도록</a:t>
            </a:r>
          </a:p>
          <a:p>
            <a:pPr latinLnBrk="0"/>
            <a:r>
              <a:rPr lang="ko-KR" altLang="en-US" dirty="0"/>
              <a:t>공공 충전 인프라를 연 내 </a:t>
            </a:r>
            <a:r>
              <a:rPr lang="en-US" altLang="ko-KR" dirty="0"/>
              <a:t>136</a:t>
            </a:r>
            <a:r>
              <a:rPr lang="ko-KR" altLang="en-US" dirty="0"/>
              <a:t>기까지 구축하겠습니다</a:t>
            </a:r>
            <a:r>
              <a:rPr lang="en-US" altLang="ko-KR" dirty="0" smtClean="0"/>
              <a:t>.</a:t>
            </a:r>
          </a:p>
          <a:p>
            <a:pPr latinLnBrk="0"/>
            <a:endParaRPr lang="ko-KR" altLang="en-US" dirty="0"/>
          </a:p>
          <a:p>
            <a:pPr latinLnBrk="0"/>
            <a:r>
              <a:rPr lang="ko-KR" altLang="en-US" dirty="0"/>
              <a:t>○ 아울러</a:t>
            </a:r>
            <a:r>
              <a:rPr lang="en-US" altLang="ko-KR" dirty="0"/>
              <a:t>, </a:t>
            </a:r>
            <a:r>
              <a:rPr lang="ko-KR" altLang="en-US" dirty="0"/>
              <a:t>시민들의 탄소중립 생활 실천을 유도하기 위하여</a:t>
            </a:r>
          </a:p>
          <a:p>
            <a:pPr latinLnBrk="0"/>
            <a:r>
              <a:rPr lang="ko-KR" altLang="en-US" dirty="0"/>
              <a:t>탄소포인트제</a:t>
            </a:r>
            <a:r>
              <a:rPr lang="en-US" altLang="ko-KR" dirty="0"/>
              <a:t>, </a:t>
            </a:r>
            <a:r>
              <a:rPr lang="ko-KR" altLang="en-US" dirty="0"/>
              <a:t>자동차탄소포인트제</a:t>
            </a:r>
            <a:r>
              <a:rPr lang="en-US" altLang="ko-KR" dirty="0"/>
              <a:t>, </a:t>
            </a:r>
            <a:r>
              <a:rPr lang="ko-KR" altLang="en-US" dirty="0"/>
              <a:t>에코드라이빙 인센티브제를 시행하고</a:t>
            </a:r>
          </a:p>
          <a:p>
            <a:pPr latinLnBrk="0"/>
            <a:r>
              <a:rPr lang="ko-KR" altLang="en-US" dirty="0"/>
              <a:t>생활 속에서 온실가스 감축을 실천할 수 있는</a:t>
            </a:r>
          </a:p>
          <a:p>
            <a:pPr latinLnBrk="0"/>
            <a:r>
              <a:rPr lang="ko-KR" altLang="en-US" dirty="0"/>
              <a:t>다양한 프로그램 발굴과 홍보를 병행하겠습니다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43336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atinLnBrk="0"/>
            <a:r>
              <a:rPr lang="ko-KR" altLang="en-US" dirty="0"/>
              <a:t>○ 다음은 </a:t>
            </a:r>
            <a:r>
              <a:rPr lang="en-US" altLang="ko-KR" dirty="0"/>
              <a:t>4</a:t>
            </a:r>
            <a:r>
              <a:rPr lang="ko-KR" altLang="en-US" dirty="0"/>
              <a:t>페이지입니다</a:t>
            </a:r>
            <a:r>
              <a:rPr lang="en-US" altLang="ko-KR" dirty="0"/>
              <a:t>. </a:t>
            </a:r>
            <a:endParaRPr lang="en-US" altLang="ko-KR" dirty="0" smtClean="0"/>
          </a:p>
          <a:p>
            <a:pPr latinLnBrk="0"/>
            <a:endParaRPr lang="en-US" altLang="ko-KR" b="1" dirty="0"/>
          </a:p>
          <a:p>
            <a:pPr latinLnBrk="0"/>
            <a:r>
              <a:rPr lang="ko-KR" altLang="en-US" dirty="0"/>
              <a:t>○ </a:t>
            </a:r>
            <a:r>
              <a:rPr lang="ko-KR" altLang="en-US" b="1" dirty="0" smtClean="0"/>
              <a:t>먼지</a:t>
            </a:r>
            <a:r>
              <a:rPr lang="en-US" altLang="ko-KR" b="1" dirty="0"/>
              <a:t>, </a:t>
            </a:r>
            <a:r>
              <a:rPr lang="ko-KR" altLang="en-US" b="1" dirty="0"/>
              <a:t>소음</a:t>
            </a:r>
            <a:r>
              <a:rPr lang="en-US" altLang="ko-KR" b="1" dirty="0"/>
              <a:t>, </a:t>
            </a:r>
            <a:r>
              <a:rPr lang="ko-KR" altLang="en-US" b="1" dirty="0"/>
              <a:t>악취가 없는 쾌적한 파주를 조성하여 시민의 만족도를 높이겠습니다</a:t>
            </a:r>
            <a:r>
              <a:rPr lang="en-US" altLang="ko-KR" b="1" dirty="0" smtClean="0"/>
              <a:t>.</a:t>
            </a:r>
          </a:p>
          <a:p>
            <a:pPr latinLnBrk="0"/>
            <a:endParaRPr lang="ko-KR" altLang="en-US" dirty="0"/>
          </a:p>
          <a:p>
            <a:pPr latinLnBrk="0"/>
            <a:r>
              <a:rPr lang="ko-KR" altLang="en-US" dirty="0"/>
              <a:t>○ 미세먼지 제거용 살수차 임차</a:t>
            </a:r>
            <a:r>
              <a:rPr lang="en-US" altLang="ko-KR" dirty="0"/>
              <a:t>, </a:t>
            </a:r>
            <a:r>
              <a:rPr lang="ko-KR" altLang="en-US" dirty="0"/>
              <a:t>관급 노후건설기계 관리강화를 통해 </a:t>
            </a:r>
            <a:endParaRPr lang="en-US" altLang="ko-KR" dirty="0" smtClean="0"/>
          </a:p>
          <a:p>
            <a:pPr latinLnBrk="0"/>
            <a:r>
              <a:rPr lang="ko-KR" altLang="en-US" dirty="0" smtClean="0"/>
              <a:t>먼지를 </a:t>
            </a:r>
            <a:r>
              <a:rPr lang="ko-KR" altLang="en-US" dirty="0"/>
              <a:t>저감하고</a:t>
            </a:r>
          </a:p>
          <a:p>
            <a:pPr latinLnBrk="0"/>
            <a:r>
              <a:rPr lang="ko-KR" altLang="en-US" dirty="0"/>
              <a:t>간이소음측정기 대여</a:t>
            </a:r>
            <a:r>
              <a:rPr lang="en-US" altLang="ko-KR" dirty="0"/>
              <a:t>, </a:t>
            </a:r>
            <a:r>
              <a:rPr lang="ko-KR" altLang="en-US" dirty="0" err="1"/>
              <a:t>환경소음</a:t>
            </a:r>
            <a:r>
              <a:rPr lang="ko-KR" altLang="en-US" dirty="0"/>
              <a:t> </a:t>
            </a:r>
            <a:r>
              <a:rPr lang="ko-KR" altLang="en-US" dirty="0" err="1"/>
              <a:t>측정망</a:t>
            </a:r>
            <a:r>
              <a:rPr lang="ko-KR" altLang="en-US" dirty="0"/>
              <a:t> 운영을 통해</a:t>
            </a:r>
          </a:p>
          <a:p>
            <a:pPr latinLnBrk="0"/>
            <a:r>
              <a:rPr lang="ko-KR" altLang="en-US" dirty="0"/>
              <a:t>생활 속의 소음을 개선하며</a:t>
            </a:r>
          </a:p>
          <a:p>
            <a:pPr latinLnBrk="0"/>
            <a:r>
              <a:rPr lang="ko-KR" altLang="en-US" dirty="0"/>
              <a:t>주요 악취 사업장 내 </a:t>
            </a:r>
            <a:r>
              <a:rPr lang="ko-KR" altLang="en-US" dirty="0" err="1"/>
              <a:t>자동포집기</a:t>
            </a:r>
            <a:r>
              <a:rPr lang="ko-KR" altLang="en-US" dirty="0"/>
              <a:t> 운영 및 감시를 통해</a:t>
            </a:r>
          </a:p>
          <a:p>
            <a:pPr latinLnBrk="0"/>
            <a:r>
              <a:rPr lang="ko-KR" altLang="en-US" dirty="0"/>
              <a:t>악취를 저감하여 쾌적한 생활환경을 조성하겠습니다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55067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atinLnBrk="0"/>
            <a:r>
              <a:rPr lang="ko-KR" altLang="en-US" dirty="0"/>
              <a:t>○ 또한 친환경보일러 보급</a:t>
            </a:r>
            <a:r>
              <a:rPr lang="en-US" altLang="ko-KR" dirty="0"/>
              <a:t>, </a:t>
            </a:r>
            <a:r>
              <a:rPr lang="ko-KR" altLang="en-US" dirty="0"/>
              <a:t>소규모 사업장 대기방지시설 개선</a:t>
            </a:r>
            <a:r>
              <a:rPr lang="en-US" altLang="ko-KR" dirty="0"/>
              <a:t>, </a:t>
            </a:r>
            <a:endParaRPr lang="en-US" altLang="ko-KR" dirty="0" smtClean="0"/>
          </a:p>
          <a:p>
            <a:pPr latinLnBrk="0"/>
            <a:r>
              <a:rPr lang="ko-KR" altLang="en-US" dirty="0" smtClean="0"/>
              <a:t>취약계층 </a:t>
            </a:r>
            <a:r>
              <a:rPr lang="ko-KR" altLang="en-US" dirty="0"/>
              <a:t>이용시설 공기청정기 지원 및 </a:t>
            </a:r>
            <a:r>
              <a:rPr lang="ko-KR" altLang="en-US" dirty="0" err="1"/>
              <a:t>실내공기질</a:t>
            </a:r>
            <a:r>
              <a:rPr lang="ko-KR" altLang="en-US" dirty="0"/>
              <a:t> 측정 등</a:t>
            </a:r>
          </a:p>
          <a:p>
            <a:pPr latinLnBrk="0"/>
            <a:r>
              <a:rPr lang="ko-KR" altLang="en-US" dirty="0"/>
              <a:t>미세먼지 저감과 실내공기질을 개선을 위한 각종 사업도 추진하겠습니다</a:t>
            </a:r>
            <a:r>
              <a:rPr lang="en-US" altLang="ko-KR" dirty="0"/>
              <a:t>. 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79289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atinLnBrk="0"/>
            <a:r>
              <a:rPr lang="ko-KR" altLang="en-US" dirty="0"/>
              <a:t>○ 다음은 </a:t>
            </a:r>
            <a:r>
              <a:rPr lang="en-US" altLang="ko-KR" dirty="0"/>
              <a:t>6</a:t>
            </a:r>
            <a:r>
              <a:rPr lang="ko-KR" altLang="en-US" dirty="0"/>
              <a:t>페이지입니다</a:t>
            </a:r>
            <a:r>
              <a:rPr lang="en-US" altLang="ko-KR" dirty="0"/>
              <a:t>. </a:t>
            </a:r>
            <a:endParaRPr lang="en-US" altLang="ko-KR" dirty="0" smtClean="0"/>
          </a:p>
          <a:p>
            <a:pPr latinLnBrk="0"/>
            <a:r>
              <a:rPr lang="ko-KR" altLang="en-US" dirty="0"/>
              <a:t>○</a:t>
            </a:r>
            <a:r>
              <a:rPr lang="ko-KR" altLang="en-US" b="1" dirty="0" smtClean="0"/>
              <a:t> 지속가능발전을 </a:t>
            </a:r>
            <a:r>
              <a:rPr lang="ko-KR" altLang="en-US" b="1" dirty="0"/>
              <a:t>위한 생태계 관리</a:t>
            </a:r>
            <a:r>
              <a:rPr lang="ko-KR" altLang="en-US" dirty="0"/>
              <a:t>로</a:t>
            </a:r>
          </a:p>
          <a:p>
            <a:pPr latinLnBrk="0"/>
            <a:r>
              <a:rPr lang="ko-KR" altLang="en-US" dirty="0" smtClean="0"/>
              <a:t> 자연환경 </a:t>
            </a:r>
            <a:r>
              <a:rPr lang="ko-KR" altLang="en-US" dirty="0"/>
              <a:t>보전을 위한 부상야생동물 구조 </a:t>
            </a:r>
            <a:r>
              <a:rPr lang="ko-KR" altLang="en-US" dirty="0" err="1"/>
              <a:t>치료사업</a:t>
            </a:r>
            <a:r>
              <a:rPr lang="en-US" altLang="ko-KR" dirty="0"/>
              <a:t>,</a:t>
            </a:r>
            <a:endParaRPr lang="ko-KR" altLang="en-US" dirty="0"/>
          </a:p>
          <a:p>
            <a:pPr latinLnBrk="0"/>
            <a:r>
              <a:rPr lang="ko-KR" altLang="en-US" dirty="0"/>
              <a:t>수원청개구리 등 </a:t>
            </a:r>
            <a:r>
              <a:rPr lang="ko-KR" altLang="en-US" dirty="0" err="1"/>
              <a:t>멸종위기종</a:t>
            </a:r>
            <a:r>
              <a:rPr lang="ko-KR" altLang="en-US" dirty="0"/>
              <a:t> 양서류 서식지 정밀조사</a:t>
            </a:r>
            <a:r>
              <a:rPr lang="en-US" altLang="ko-KR" dirty="0"/>
              <a:t>,</a:t>
            </a:r>
            <a:endParaRPr lang="ko-KR" altLang="en-US" dirty="0"/>
          </a:p>
          <a:p>
            <a:pPr latinLnBrk="0"/>
            <a:r>
              <a:rPr lang="ko-KR" altLang="en-US" dirty="0"/>
              <a:t>생물 다양성 관리를 위한 생태계서비스지불제 계약</a:t>
            </a:r>
            <a:r>
              <a:rPr lang="en-US" altLang="ko-KR" b="1" dirty="0"/>
              <a:t>,</a:t>
            </a:r>
            <a:endParaRPr lang="ko-KR" altLang="en-US" dirty="0"/>
          </a:p>
          <a:p>
            <a:pPr latinLnBrk="0"/>
            <a:r>
              <a:rPr lang="ko-KR" altLang="en-US" dirty="0"/>
              <a:t>생태계 교란 야생식물 퇴치 사업을 지속적으로 </a:t>
            </a:r>
            <a:r>
              <a:rPr lang="ko-KR" altLang="en-US" dirty="0" smtClean="0"/>
              <a:t>추진하고</a:t>
            </a:r>
            <a:endParaRPr lang="en-US" altLang="ko-KR" dirty="0" smtClean="0"/>
          </a:p>
          <a:p>
            <a:pPr latinLnBrk="0"/>
            <a:endParaRPr lang="ko-KR" altLang="en-US" dirty="0"/>
          </a:p>
          <a:p>
            <a:pPr latinLnBrk="0"/>
            <a:r>
              <a:rPr lang="ko-KR" altLang="en-US" dirty="0"/>
              <a:t>아프리카돼지열병 확산 방지를 위해 </a:t>
            </a:r>
          </a:p>
          <a:p>
            <a:pPr latinLnBrk="0"/>
            <a:r>
              <a:rPr lang="ko-KR" altLang="en-US" dirty="0" err="1"/>
              <a:t>야생멧돼지</a:t>
            </a:r>
            <a:r>
              <a:rPr lang="ko-KR" altLang="en-US" dirty="0"/>
              <a:t> </a:t>
            </a:r>
            <a:r>
              <a:rPr lang="ko-KR" altLang="en-US" dirty="0" err="1"/>
              <a:t>포획시설</a:t>
            </a:r>
            <a:r>
              <a:rPr lang="ko-KR" altLang="en-US" dirty="0"/>
              <a:t> 설치</a:t>
            </a:r>
            <a:r>
              <a:rPr lang="en-US" altLang="ko-KR" dirty="0"/>
              <a:t>, </a:t>
            </a:r>
            <a:endParaRPr lang="ko-KR" altLang="en-US" dirty="0"/>
          </a:p>
          <a:p>
            <a:pPr latinLnBrk="0"/>
            <a:r>
              <a:rPr lang="ko-KR" altLang="en-US" dirty="0"/>
              <a:t>이동 차단용 울타리 설치 및 관리를 철저히 하여</a:t>
            </a:r>
          </a:p>
          <a:p>
            <a:pPr latinLnBrk="0"/>
            <a:r>
              <a:rPr lang="ko-KR" altLang="en-US" dirty="0"/>
              <a:t>아프리카돼지열병이 파주에서 발생하지 않도록 노력 하겠습니다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93598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atinLnBrk="0"/>
            <a:r>
              <a:rPr lang="ko-KR" altLang="en-US" dirty="0"/>
              <a:t>○ 다음은 </a:t>
            </a:r>
            <a:r>
              <a:rPr lang="en-US" altLang="ko-KR" dirty="0"/>
              <a:t>7</a:t>
            </a:r>
            <a:r>
              <a:rPr lang="ko-KR" altLang="en-US" dirty="0"/>
              <a:t>페이지</a:t>
            </a:r>
            <a:r>
              <a:rPr lang="en-US" altLang="ko-KR" dirty="0"/>
              <a:t>, </a:t>
            </a:r>
            <a:r>
              <a:rPr lang="ko-KR" altLang="en-US" b="1" dirty="0"/>
              <a:t>물환경보전을 위한 환경기초시설 설치</a:t>
            </a:r>
            <a:r>
              <a:rPr lang="en-US" altLang="ko-KR" b="1" dirty="0"/>
              <a:t>·</a:t>
            </a:r>
            <a:r>
              <a:rPr lang="ko-KR" altLang="en-US" b="1" dirty="0"/>
              <a:t>운영 계획</a:t>
            </a:r>
            <a:r>
              <a:rPr lang="ko-KR" altLang="en-US" dirty="0"/>
              <a:t>을 </a:t>
            </a:r>
            <a:r>
              <a:rPr lang="ko-KR" altLang="en-US" dirty="0" err="1"/>
              <a:t>보고드리겠습니다</a:t>
            </a:r>
            <a:r>
              <a:rPr lang="en-US" altLang="ko-KR" dirty="0"/>
              <a:t>. </a:t>
            </a:r>
            <a:endParaRPr lang="en-US" altLang="ko-KR" dirty="0" smtClean="0"/>
          </a:p>
          <a:p>
            <a:pPr latinLnBrk="0"/>
            <a:endParaRPr lang="ko-KR" altLang="en-US" dirty="0"/>
          </a:p>
          <a:p>
            <a:pPr latinLnBrk="0"/>
            <a:r>
              <a:rPr lang="ko-KR" altLang="en-US" dirty="0"/>
              <a:t>○ </a:t>
            </a:r>
            <a:r>
              <a:rPr lang="ko-KR" altLang="en-US" dirty="0" err="1"/>
              <a:t>법원산단</a:t>
            </a:r>
            <a:r>
              <a:rPr lang="ko-KR" altLang="en-US" dirty="0"/>
              <a:t> </a:t>
            </a:r>
            <a:r>
              <a:rPr lang="ko-KR" altLang="en-US" dirty="0" err="1"/>
              <a:t>오폐수</a:t>
            </a:r>
            <a:r>
              <a:rPr lang="ko-KR" altLang="en-US" dirty="0"/>
              <a:t> 연계처리 </a:t>
            </a:r>
            <a:r>
              <a:rPr lang="ko-KR" altLang="en-US" dirty="0" err="1"/>
              <a:t>관로</a:t>
            </a:r>
            <a:r>
              <a:rPr lang="ko-KR" altLang="en-US" dirty="0"/>
              <a:t> </a:t>
            </a:r>
            <a:r>
              <a:rPr lang="ko-KR" altLang="en-US" dirty="0" err="1"/>
              <a:t>설치사업은</a:t>
            </a:r>
            <a:r>
              <a:rPr lang="ko-KR" altLang="en-US" dirty="0"/>
              <a:t> 법원</a:t>
            </a:r>
            <a:r>
              <a:rPr lang="en-US" altLang="ko-KR" dirty="0"/>
              <a:t>1,2</a:t>
            </a:r>
            <a:r>
              <a:rPr lang="ko-KR" altLang="en-US" dirty="0"/>
              <a:t>산업단지에서 발생하는 </a:t>
            </a:r>
            <a:r>
              <a:rPr lang="ko-KR" altLang="en-US" dirty="0" err="1"/>
              <a:t>오폐수를</a:t>
            </a:r>
            <a:r>
              <a:rPr lang="ko-KR" altLang="en-US" dirty="0"/>
              <a:t> </a:t>
            </a:r>
            <a:endParaRPr lang="en-US" altLang="ko-KR" dirty="0" smtClean="0"/>
          </a:p>
          <a:p>
            <a:pPr latinLnBrk="0"/>
            <a:r>
              <a:rPr lang="ko-KR" altLang="en-US" dirty="0" smtClean="0"/>
              <a:t>선유산업단지 </a:t>
            </a:r>
            <a:r>
              <a:rPr lang="ko-KR" altLang="en-US" dirty="0"/>
              <a:t>내 문산공공폐수처리시설로 이송 처리하여 </a:t>
            </a:r>
          </a:p>
          <a:p>
            <a:pPr latinLnBrk="0"/>
            <a:r>
              <a:rPr lang="ko-KR" altLang="en-US" dirty="0"/>
              <a:t>인근 수계의 수질을 보전하고 </a:t>
            </a:r>
          </a:p>
          <a:p>
            <a:pPr latinLnBrk="0"/>
            <a:r>
              <a:rPr lang="ko-KR" altLang="en-US" dirty="0"/>
              <a:t>문산공공폐수처리시설의 가동률을 높여 </a:t>
            </a:r>
          </a:p>
          <a:p>
            <a:pPr latinLnBrk="0"/>
            <a:r>
              <a:rPr lang="ko-KR" altLang="en-US" dirty="0"/>
              <a:t>효율적으로 운영하기 위하여 </a:t>
            </a:r>
          </a:p>
          <a:p>
            <a:pPr latinLnBrk="0"/>
            <a:r>
              <a:rPr lang="ko-KR" altLang="en-US" dirty="0" err="1"/>
              <a:t>중계펌프장</a:t>
            </a:r>
            <a:r>
              <a:rPr lang="ko-KR" altLang="en-US" dirty="0"/>
              <a:t> 및 </a:t>
            </a:r>
            <a:r>
              <a:rPr lang="ko-KR" altLang="en-US" dirty="0" err="1"/>
              <a:t>관로</a:t>
            </a:r>
            <a:r>
              <a:rPr lang="ko-KR" altLang="en-US" dirty="0"/>
              <a:t> 등을 설치하는 사업으로 </a:t>
            </a:r>
          </a:p>
          <a:p>
            <a:pPr latinLnBrk="0"/>
            <a:r>
              <a:rPr lang="en-US" altLang="ko-KR" dirty="0"/>
              <a:t>2022</a:t>
            </a:r>
            <a:r>
              <a:rPr lang="ko-KR" altLang="en-US" dirty="0"/>
              <a:t>년 </a:t>
            </a:r>
            <a:r>
              <a:rPr lang="en-US" altLang="ko-KR" dirty="0"/>
              <a:t>4</a:t>
            </a:r>
            <a:r>
              <a:rPr lang="ko-KR" altLang="en-US" dirty="0"/>
              <a:t>월 착공하였으며</a:t>
            </a:r>
            <a:r>
              <a:rPr lang="en-US" altLang="ko-KR" dirty="0"/>
              <a:t>, 2023</a:t>
            </a:r>
            <a:r>
              <a:rPr lang="ko-KR" altLang="en-US" dirty="0"/>
              <a:t>년 </a:t>
            </a:r>
            <a:r>
              <a:rPr lang="en-US" altLang="ko-KR" dirty="0"/>
              <a:t>6</a:t>
            </a:r>
            <a:r>
              <a:rPr lang="ko-KR" altLang="en-US" dirty="0"/>
              <a:t>월 준공 예정입니다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29759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atinLnBrk="0"/>
            <a:r>
              <a:rPr lang="ko-KR" altLang="en-US" dirty="0"/>
              <a:t>○ 파주 </a:t>
            </a:r>
            <a:r>
              <a:rPr lang="en-US" altLang="ko-KR" dirty="0"/>
              <a:t>LCD</a:t>
            </a:r>
            <a:r>
              <a:rPr lang="ko-KR" altLang="en-US" dirty="0"/>
              <a:t>일반산업단지 완충저류시설 </a:t>
            </a:r>
            <a:r>
              <a:rPr lang="ko-KR" altLang="en-US" dirty="0" err="1"/>
              <a:t>설치사업은</a:t>
            </a:r>
            <a:r>
              <a:rPr lang="ko-KR" altLang="en-US" dirty="0"/>
              <a:t> </a:t>
            </a:r>
          </a:p>
          <a:p>
            <a:pPr latinLnBrk="0"/>
            <a:r>
              <a:rPr lang="ko-KR" altLang="en-US" dirty="0"/>
              <a:t>산업단지 내 폭발</a:t>
            </a:r>
            <a:r>
              <a:rPr lang="en-US" altLang="ko-KR" dirty="0"/>
              <a:t>·</a:t>
            </a:r>
            <a:r>
              <a:rPr lang="ko-KR" altLang="en-US" dirty="0"/>
              <a:t>사고 등으로 인한 사고 </a:t>
            </a:r>
            <a:r>
              <a:rPr lang="ko-KR" altLang="en-US" dirty="0" err="1"/>
              <a:t>유출수가</a:t>
            </a:r>
            <a:r>
              <a:rPr lang="ko-KR" altLang="en-US" dirty="0"/>
              <a:t> 하천으로 직접 유입되는 것을 차단하기 위한 </a:t>
            </a:r>
          </a:p>
          <a:p>
            <a:pPr latinLnBrk="0"/>
            <a:r>
              <a:rPr lang="ko-KR" altLang="en-US" dirty="0"/>
              <a:t>저류시설 및 </a:t>
            </a:r>
            <a:r>
              <a:rPr lang="ko-KR" altLang="en-US" dirty="0" err="1"/>
              <a:t>차집</a:t>
            </a:r>
            <a:r>
              <a:rPr lang="ko-KR" altLang="en-US" dirty="0"/>
              <a:t> </a:t>
            </a:r>
            <a:r>
              <a:rPr lang="ko-KR" altLang="en-US" dirty="0" err="1"/>
              <a:t>관로</a:t>
            </a:r>
            <a:r>
              <a:rPr lang="ko-KR" altLang="en-US" dirty="0"/>
              <a:t> 등을 설치하는 사업으로 </a:t>
            </a:r>
          </a:p>
          <a:p>
            <a:pPr latinLnBrk="0"/>
            <a:r>
              <a:rPr lang="en-US" altLang="ko-KR" dirty="0"/>
              <a:t>2022</a:t>
            </a:r>
            <a:r>
              <a:rPr lang="ko-KR" altLang="en-US" dirty="0"/>
              <a:t>년 </a:t>
            </a:r>
            <a:r>
              <a:rPr lang="en-US" altLang="ko-KR" dirty="0"/>
              <a:t>9</a:t>
            </a:r>
            <a:r>
              <a:rPr lang="ko-KR" altLang="en-US" dirty="0"/>
              <a:t>월 기본 및 실시설계를 착수하여</a:t>
            </a:r>
          </a:p>
          <a:p>
            <a:pPr latinLnBrk="0"/>
            <a:r>
              <a:rPr lang="en-US" altLang="ko-KR" dirty="0"/>
              <a:t>2025</a:t>
            </a:r>
            <a:r>
              <a:rPr lang="ko-KR" altLang="en-US" dirty="0"/>
              <a:t>년까지 설치를 완료할 예정입니다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5650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/>
              <a:t>□ 다음은 </a:t>
            </a:r>
            <a:r>
              <a:rPr lang="en-US" altLang="ko-KR" b="1" dirty="0"/>
              <a:t>9</a:t>
            </a:r>
            <a:r>
              <a:rPr lang="ko-KR" altLang="en-US" b="1" dirty="0"/>
              <a:t>페이지</a:t>
            </a:r>
            <a:r>
              <a:rPr lang="en-US" altLang="ko-KR" b="1" dirty="0"/>
              <a:t>, </a:t>
            </a:r>
            <a:r>
              <a:rPr lang="ko-KR" altLang="en-US" b="1" dirty="0" err="1"/>
              <a:t>자원순환과</a:t>
            </a:r>
            <a:r>
              <a:rPr lang="ko-KR" altLang="en-US" b="1" dirty="0"/>
              <a:t> 소관 업무를 </a:t>
            </a:r>
            <a:r>
              <a:rPr lang="ko-KR" altLang="en-US" b="1" dirty="0" err="1"/>
              <a:t>보고드리겠습니다</a:t>
            </a:r>
            <a:r>
              <a:rPr lang="en-US" altLang="ko-KR" b="1" dirty="0"/>
              <a:t>.</a:t>
            </a:r>
            <a:endParaRPr lang="ko-KR" altLang="en-US" dirty="0"/>
          </a:p>
          <a:p>
            <a:r>
              <a:rPr lang="ko-KR" altLang="en-US" dirty="0"/>
              <a:t>○ </a:t>
            </a:r>
            <a:r>
              <a:rPr lang="en-US" altLang="ko-KR" dirty="0"/>
              <a:t>2025</a:t>
            </a:r>
            <a:r>
              <a:rPr lang="ko-KR" altLang="en-US" dirty="0"/>
              <a:t>년까지 폐기물 발생량을 </a:t>
            </a:r>
            <a:r>
              <a:rPr lang="en-US" altLang="ko-KR" dirty="0"/>
              <a:t>0.04kg/</a:t>
            </a:r>
            <a:r>
              <a:rPr lang="ko-KR" altLang="en-US" dirty="0"/>
              <a:t>인</a:t>
            </a:r>
            <a:r>
              <a:rPr lang="en-US" altLang="ko-KR" dirty="0"/>
              <a:t>·</a:t>
            </a:r>
            <a:r>
              <a:rPr lang="ko-KR" altLang="en-US" dirty="0"/>
              <a:t>일 감축하고 </a:t>
            </a:r>
          </a:p>
          <a:p>
            <a:r>
              <a:rPr lang="ko-KR" altLang="en-US" dirty="0"/>
              <a:t>폐기물 재활용률 </a:t>
            </a:r>
            <a:r>
              <a:rPr lang="en-US" altLang="ko-KR" dirty="0"/>
              <a:t>10%</a:t>
            </a:r>
            <a:r>
              <a:rPr lang="ko-KR" altLang="en-US" dirty="0"/>
              <a:t>향상을 목표로 종합대책을 추진하겠습니다</a:t>
            </a:r>
            <a:r>
              <a:rPr lang="en-US" altLang="ko-KR" dirty="0"/>
              <a:t>.</a:t>
            </a:r>
            <a:endParaRPr lang="ko-KR" altLang="en-US" dirty="0"/>
          </a:p>
          <a:p>
            <a:r>
              <a:rPr lang="ko-KR" altLang="en-US" dirty="0"/>
              <a:t>○ 고품질의 생활용품으로 재활용이 가능한 </a:t>
            </a:r>
          </a:p>
          <a:p>
            <a:r>
              <a:rPr lang="ko-KR" altLang="en-US" dirty="0"/>
              <a:t>종이팩 분리배출 활성화를 위해 </a:t>
            </a:r>
          </a:p>
          <a:p>
            <a:r>
              <a:rPr lang="en-US" altLang="ko-KR" dirty="0" err="1"/>
              <a:t>IoT</a:t>
            </a:r>
            <a:r>
              <a:rPr lang="en-US" altLang="ko-KR" dirty="0"/>
              <a:t> </a:t>
            </a:r>
            <a:r>
              <a:rPr lang="ko-KR" altLang="en-US" dirty="0"/>
              <a:t>종이팩 수거함을 추가 설치하고</a:t>
            </a:r>
            <a:r>
              <a:rPr lang="en-US" altLang="ko-KR" dirty="0"/>
              <a:t>, </a:t>
            </a:r>
            <a:endParaRPr lang="ko-KR" altLang="en-US" dirty="0"/>
          </a:p>
          <a:p>
            <a:r>
              <a:rPr lang="ko-KR" altLang="en-US" dirty="0"/>
              <a:t>분리배출 취약지역 </a:t>
            </a:r>
            <a:r>
              <a:rPr lang="en-US" altLang="ko-KR" dirty="0"/>
              <a:t>5</a:t>
            </a:r>
            <a:r>
              <a:rPr lang="ko-KR" altLang="en-US" dirty="0"/>
              <a:t>곳에 재활용품을 상시 배출</a:t>
            </a:r>
            <a:r>
              <a:rPr lang="en-US" altLang="ko-KR" dirty="0"/>
              <a:t>·</a:t>
            </a:r>
            <a:r>
              <a:rPr lang="ko-KR" altLang="en-US" dirty="0"/>
              <a:t>보관할 수 있는 </a:t>
            </a:r>
          </a:p>
          <a:p>
            <a:r>
              <a:rPr lang="ko-KR" altLang="en-US" dirty="0"/>
              <a:t>재활용 </a:t>
            </a:r>
            <a:r>
              <a:rPr lang="ko-KR" altLang="en-US" dirty="0" err="1"/>
              <a:t>동네마당을</a:t>
            </a:r>
            <a:r>
              <a:rPr lang="ko-KR" altLang="en-US" dirty="0"/>
              <a:t> 설치하였습니다</a:t>
            </a:r>
            <a:r>
              <a:rPr lang="en-US" altLang="ko-KR" dirty="0"/>
              <a:t>.</a:t>
            </a:r>
            <a:endParaRPr lang="ko-KR" altLang="en-US" dirty="0"/>
          </a:p>
          <a:p>
            <a:r>
              <a:rPr lang="ko-KR" altLang="en-US" dirty="0"/>
              <a:t>○ 또한 </a:t>
            </a:r>
            <a:r>
              <a:rPr lang="ko-KR" altLang="en-US" dirty="0" err="1"/>
              <a:t>투명페트병</a:t>
            </a:r>
            <a:r>
              <a:rPr lang="ko-KR" altLang="en-US" dirty="0"/>
              <a:t> 별도 분리배출이 </a:t>
            </a:r>
          </a:p>
          <a:p>
            <a:r>
              <a:rPr lang="ko-KR" altLang="en-US" dirty="0"/>
              <a:t>단독주택까지 확대 시행됨에 따라 </a:t>
            </a:r>
          </a:p>
          <a:p>
            <a:r>
              <a:rPr lang="ko-KR" altLang="en-US" dirty="0" err="1"/>
              <a:t>투명페트병</a:t>
            </a:r>
            <a:r>
              <a:rPr lang="ko-KR" altLang="en-US" dirty="0"/>
              <a:t> 별도 수거체계 정착을 추진하고</a:t>
            </a:r>
            <a:r>
              <a:rPr lang="en-US" altLang="ko-KR" dirty="0"/>
              <a:t>.</a:t>
            </a:r>
            <a:endParaRPr lang="ko-KR" altLang="en-US" dirty="0"/>
          </a:p>
          <a:p>
            <a:r>
              <a:rPr lang="ko-KR" altLang="en-US" dirty="0"/>
              <a:t>폐자원의 원활한 수거와 생활폐기물의 재활용률을 높이고자 </a:t>
            </a:r>
          </a:p>
          <a:p>
            <a:r>
              <a:rPr lang="ko-KR" altLang="en-US" dirty="0" err="1"/>
              <a:t>폐건전지</a:t>
            </a:r>
            <a:r>
              <a:rPr lang="en-US" altLang="ko-KR" dirty="0"/>
              <a:t>, </a:t>
            </a:r>
            <a:r>
              <a:rPr lang="ko-KR" altLang="en-US" dirty="0" err="1"/>
              <a:t>폐종이팩</a:t>
            </a:r>
            <a:r>
              <a:rPr lang="ko-KR" altLang="en-US" dirty="0"/>
              <a:t> 집중 수거의 달을 운영하겠습니다</a:t>
            </a:r>
            <a:r>
              <a:rPr lang="en-US" altLang="ko-KR" dirty="0"/>
              <a:t>.</a:t>
            </a:r>
            <a:endParaRPr lang="ko-KR" altLang="en-US" dirty="0"/>
          </a:p>
          <a:p>
            <a:r>
              <a:rPr lang="ko-KR" altLang="en-US" dirty="0"/>
              <a:t>○ 코로나</a:t>
            </a:r>
            <a:r>
              <a:rPr lang="en-US" altLang="ko-KR" dirty="0"/>
              <a:t>19</a:t>
            </a:r>
            <a:r>
              <a:rPr lang="ko-KR" altLang="en-US" dirty="0"/>
              <a:t>로 인해 크게 늘어난 </a:t>
            </a:r>
            <a:r>
              <a:rPr lang="en-US" altLang="ko-KR" dirty="0"/>
              <a:t>1</a:t>
            </a:r>
            <a:r>
              <a:rPr lang="ko-KR" altLang="en-US" dirty="0" err="1"/>
              <a:t>회용품</a:t>
            </a:r>
            <a:r>
              <a:rPr lang="ko-KR" altLang="en-US" dirty="0"/>
              <a:t> 사용을 줄이기 위해</a:t>
            </a:r>
          </a:p>
          <a:p>
            <a:r>
              <a:rPr lang="en-US" altLang="ko-KR" dirty="0"/>
              <a:t>1</a:t>
            </a:r>
            <a:r>
              <a:rPr lang="ko-KR" altLang="en-US" dirty="0" err="1"/>
              <a:t>회용품</a:t>
            </a:r>
            <a:r>
              <a:rPr lang="ko-KR" altLang="en-US" dirty="0"/>
              <a:t> 줄이기 협약을 체결한 업소에 </a:t>
            </a:r>
            <a:r>
              <a:rPr lang="ko-KR" altLang="en-US" dirty="0" err="1"/>
              <a:t>다회용품을</a:t>
            </a:r>
            <a:r>
              <a:rPr lang="ko-KR" altLang="en-US" dirty="0"/>
              <a:t> 지원하는 </a:t>
            </a:r>
          </a:p>
          <a:p>
            <a:r>
              <a:rPr lang="en-US" altLang="ko-KR" dirty="0"/>
              <a:t>1</a:t>
            </a:r>
            <a:r>
              <a:rPr lang="ko-KR" altLang="en-US" dirty="0" err="1"/>
              <a:t>회용품</a:t>
            </a:r>
            <a:r>
              <a:rPr lang="ko-KR" altLang="en-US" dirty="0"/>
              <a:t> 줄이기 활성화 지원사업을 실시하고 </a:t>
            </a:r>
          </a:p>
          <a:p>
            <a:r>
              <a:rPr lang="ko-KR" altLang="en-US" dirty="0"/>
              <a:t>환경오염을 예방하고 자원 재사용에 앞장서기 위해서</a:t>
            </a:r>
          </a:p>
          <a:p>
            <a:r>
              <a:rPr lang="ko-KR" altLang="en-US" dirty="0" err="1"/>
              <a:t>아이스팩</a:t>
            </a:r>
            <a:r>
              <a:rPr lang="ko-KR" altLang="en-US" dirty="0"/>
              <a:t> </a:t>
            </a:r>
            <a:r>
              <a:rPr lang="ko-KR" altLang="en-US" dirty="0" err="1"/>
              <a:t>순환사업을</a:t>
            </a:r>
            <a:r>
              <a:rPr lang="ko-KR" altLang="en-US" dirty="0"/>
              <a:t> 확대 추진하겠습니다</a:t>
            </a:r>
            <a:r>
              <a:rPr lang="en-US" altLang="ko-KR" dirty="0"/>
              <a:t>. 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22109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/>
              <a:t>□ 다음은 </a:t>
            </a:r>
            <a:r>
              <a:rPr lang="en-US" altLang="ko-KR" b="1" dirty="0"/>
              <a:t>10</a:t>
            </a:r>
            <a:r>
              <a:rPr lang="ko-KR" altLang="en-US" b="1" dirty="0"/>
              <a:t>페이지</a:t>
            </a:r>
            <a:r>
              <a:rPr lang="en-US" altLang="ko-KR" b="1" dirty="0"/>
              <a:t>, </a:t>
            </a:r>
            <a:r>
              <a:rPr lang="ko-KR" altLang="en-US" b="1" dirty="0" err="1"/>
              <a:t>공원녹지과</a:t>
            </a:r>
            <a:r>
              <a:rPr lang="ko-KR" altLang="en-US" b="1" dirty="0"/>
              <a:t> 소관 업무</a:t>
            </a:r>
            <a:endParaRPr lang="ko-KR" altLang="en-US" dirty="0"/>
          </a:p>
          <a:p>
            <a:r>
              <a:rPr lang="en-US" altLang="ko-KR" b="1" dirty="0"/>
              <a:t>『</a:t>
            </a:r>
            <a:r>
              <a:rPr lang="ko-KR" altLang="en-US" b="1" dirty="0"/>
              <a:t>자연이 살아 숨 쉬는 녹색 문화도시 조성</a:t>
            </a:r>
            <a:r>
              <a:rPr lang="en-US" altLang="ko-KR" b="1" dirty="0"/>
              <a:t>』</a:t>
            </a:r>
            <a:r>
              <a:rPr lang="ko-KR" altLang="en-US" dirty="0"/>
              <a:t>입니다</a:t>
            </a:r>
            <a:r>
              <a:rPr lang="en-US" altLang="ko-KR" dirty="0"/>
              <a:t>.</a:t>
            </a:r>
            <a:r>
              <a:rPr lang="ko-KR" altLang="en-US" b="1" dirty="0"/>
              <a:t> </a:t>
            </a:r>
            <a:endParaRPr lang="en-US" altLang="ko-KR" b="1" dirty="0" smtClean="0"/>
          </a:p>
          <a:p>
            <a:endParaRPr lang="ko-KR" altLang="en-US" dirty="0"/>
          </a:p>
          <a:p>
            <a:pPr latinLnBrk="0"/>
            <a:r>
              <a:rPr lang="ko-KR" altLang="en-US" dirty="0"/>
              <a:t>○ 체계적이고 지속적인 </a:t>
            </a:r>
            <a:r>
              <a:rPr lang="ko-KR" altLang="en-US" dirty="0" err="1"/>
              <a:t>녹색공간의</a:t>
            </a:r>
            <a:r>
              <a:rPr lang="ko-KR" altLang="en-US" dirty="0"/>
              <a:t> 확충을 위해 </a:t>
            </a:r>
          </a:p>
          <a:p>
            <a:pPr latinLnBrk="0"/>
            <a:r>
              <a:rPr lang="ko-KR" altLang="en-US" dirty="0"/>
              <a:t>법원문화공원 조성사업과 파주시 전역에 대한 </a:t>
            </a:r>
            <a:r>
              <a:rPr lang="en-US" altLang="ko-KR" dirty="0"/>
              <a:t>2030 </a:t>
            </a:r>
            <a:r>
              <a:rPr lang="ko-KR" altLang="en-US" dirty="0"/>
              <a:t>파주시 공원녹지기본계획을 수립하고 있으며</a:t>
            </a:r>
            <a:r>
              <a:rPr lang="en-US" altLang="ko-KR" dirty="0"/>
              <a:t>, </a:t>
            </a:r>
            <a:endParaRPr lang="ko-KR" altLang="en-US" dirty="0"/>
          </a:p>
          <a:p>
            <a:pPr latinLnBrk="0"/>
            <a:r>
              <a:rPr lang="ko-KR" altLang="en-US" dirty="0"/>
              <a:t>산업단지 내 </a:t>
            </a:r>
            <a:r>
              <a:rPr lang="ko-KR" altLang="en-US" dirty="0" err="1"/>
              <a:t>스마트가든</a:t>
            </a:r>
            <a:r>
              <a:rPr lang="en-US" altLang="ko-KR" dirty="0"/>
              <a:t>, </a:t>
            </a:r>
            <a:r>
              <a:rPr lang="ko-KR" altLang="en-US" dirty="0" err="1"/>
              <a:t>학령산</a:t>
            </a:r>
            <a:r>
              <a:rPr lang="ko-KR" altLang="en-US" dirty="0"/>
              <a:t> 유아숲체험원</a:t>
            </a:r>
            <a:r>
              <a:rPr lang="en-US" altLang="ko-KR" dirty="0"/>
              <a:t>, </a:t>
            </a:r>
            <a:r>
              <a:rPr lang="ko-KR" altLang="en-US" dirty="0" err="1"/>
              <a:t>학교숲</a:t>
            </a:r>
            <a:r>
              <a:rPr lang="ko-KR" altLang="en-US" dirty="0"/>
              <a:t> 조성과 </a:t>
            </a:r>
            <a:r>
              <a:rPr lang="ko-KR" altLang="en-US" dirty="0" err="1"/>
              <a:t>주민참여형</a:t>
            </a:r>
            <a:r>
              <a:rPr lang="ko-KR" altLang="en-US" dirty="0"/>
              <a:t> 마을공동체 </a:t>
            </a:r>
            <a:r>
              <a:rPr lang="ko-KR" altLang="en-US" dirty="0" err="1"/>
              <a:t>정원만들기</a:t>
            </a:r>
            <a:r>
              <a:rPr lang="ko-KR" altLang="en-US" dirty="0"/>
              <a:t> 사업을 추진하고 있습니다</a:t>
            </a:r>
            <a:r>
              <a:rPr lang="en-US" altLang="ko-KR" dirty="0" smtClean="0"/>
              <a:t>.</a:t>
            </a:r>
          </a:p>
          <a:p>
            <a:pPr latinLnBrk="0"/>
            <a:r>
              <a:rPr lang="en-US" altLang="ko-KR" dirty="0" smtClean="0"/>
              <a:t> </a:t>
            </a:r>
            <a:endParaRPr lang="ko-KR" altLang="en-US" dirty="0"/>
          </a:p>
          <a:p>
            <a:pPr latinLnBrk="0"/>
            <a:r>
              <a:rPr lang="ko-KR" altLang="en-US" dirty="0"/>
              <a:t>○ </a:t>
            </a:r>
            <a:r>
              <a:rPr lang="en-US" altLang="ko-KR" dirty="0"/>
              <a:t>2008</a:t>
            </a:r>
            <a:r>
              <a:rPr lang="ko-KR" altLang="en-US" dirty="0"/>
              <a:t>년부터 추진한 </a:t>
            </a:r>
            <a:r>
              <a:rPr lang="ko-KR" altLang="en-US" dirty="0" err="1"/>
              <a:t>율곡수목원</a:t>
            </a:r>
            <a:r>
              <a:rPr lang="ko-KR" altLang="en-US" dirty="0"/>
              <a:t> 조성사업을 </a:t>
            </a:r>
          </a:p>
          <a:p>
            <a:pPr latinLnBrk="0"/>
            <a:r>
              <a:rPr lang="en-US" altLang="ko-KR" dirty="0"/>
              <a:t>2021</a:t>
            </a:r>
            <a:r>
              <a:rPr lang="ko-KR" altLang="en-US" dirty="0"/>
              <a:t>년 완료해 정식 개원과 함께 본격적으로 운영하고 있으며</a:t>
            </a:r>
          </a:p>
          <a:p>
            <a:pPr latinLnBrk="0"/>
            <a:r>
              <a:rPr lang="ko-KR" altLang="en-US" dirty="0" err="1"/>
              <a:t>초화류</a:t>
            </a:r>
            <a:r>
              <a:rPr lang="ko-KR" altLang="en-US" dirty="0"/>
              <a:t> </a:t>
            </a:r>
            <a:r>
              <a:rPr lang="ko-KR" altLang="en-US" dirty="0" err="1"/>
              <a:t>식재</a:t>
            </a:r>
            <a:r>
              <a:rPr lang="ko-KR" altLang="en-US" dirty="0"/>
              <a:t> 등을 통해 계절별로 아름다운 볼거리를 제공하고 다양한 치유 프로그램을 구성하여 시민 만족도를 향상시키고자 합니다</a:t>
            </a:r>
            <a:r>
              <a:rPr lang="en-US" altLang="ko-KR" dirty="0"/>
              <a:t>. </a:t>
            </a:r>
            <a:endParaRPr lang="ko-KR" altLang="en-US" dirty="0"/>
          </a:p>
          <a:p>
            <a:pPr latinLnBrk="0"/>
            <a:r>
              <a:rPr lang="ko-KR" altLang="en-US" dirty="0"/>
              <a:t>○ 관내 등산로 </a:t>
            </a:r>
            <a:r>
              <a:rPr lang="en-US" altLang="ko-KR" dirty="0"/>
              <a:t>26</a:t>
            </a:r>
            <a:r>
              <a:rPr lang="ko-KR" altLang="en-US" dirty="0"/>
              <a:t>개소 </a:t>
            </a:r>
            <a:r>
              <a:rPr lang="en-US" altLang="ko-KR" dirty="0"/>
              <a:t>64</a:t>
            </a:r>
            <a:r>
              <a:rPr lang="ko-KR" altLang="en-US" dirty="0"/>
              <a:t>개 노선과 </a:t>
            </a:r>
          </a:p>
          <a:p>
            <a:pPr latinLnBrk="0"/>
            <a:r>
              <a:rPr lang="ko-KR" altLang="en-US" dirty="0" err="1"/>
              <a:t>월롱산</a:t>
            </a:r>
            <a:r>
              <a:rPr lang="en-US" altLang="ko-KR" dirty="0"/>
              <a:t>, </a:t>
            </a:r>
            <a:r>
              <a:rPr lang="ko-KR" altLang="en-US" dirty="0" err="1"/>
              <a:t>학령산</a:t>
            </a:r>
            <a:r>
              <a:rPr lang="ko-KR" altLang="en-US" dirty="0"/>
              <a:t> 등 주요 </a:t>
            </a:r>
            <a:r>
              <a:rPr lang="ko-KR" altLang="en-US" dirty="0" err="1"/>
              <a:t>산림공원을</a:t>
            </a:r>
            <a:r>
              <a:rPr lang="ko-KR" altLang="en-US" dirty="0"/>
              <a:t> 유지보수하여 </a:t>
            </a:r>
          </a:p>
          <a:p>
            <a:pPr latinLnBrk="0"/>
            <a:r>
              <a:rPr lang="ko-KR" altLang="en-US" dirty="0"/>
              <a:t>안전한 산림문화 휴양서비스를 제공하겠습니다</a:t>
            </a:r>
            <a:r>
              <a:rPr lang="en-US" altLang="ko-KR" dirty="0"/>
              <a:t>.</a:t>
            </a:r>
            <a:endParaRPr lang="ko-KR" altLang="en-US" dirty="0"/>
          </a:p>
          <a:p>
            <a:r>
              <a:rPr lang="ko-KR" altLang="en-US" dirty="0"/>
              <a:t>○ 또한</a:t>
            </a:r>
            <a:r>
              <a:rPr lang="en-US" altLang="ko-KR" dirty="0"/>
              <a:t>, </a:t>
            </a:r>
            <a:r>
              <a:rPr lang="ko-KR" altLang="en-US" dirty="0" err="1"/>
              <a:t>감악산</a:t>
            </a:r>
            <a:r>
              <a:rPr lang="ko-KR" altLang="en-US" dirty="0"/>
              <a:t> 자연휴양림 조성을 통해 </a:t>
            </a:r>
          </a:p>
          <a:p>
            <a:r>
              <a:rPr lang="ko-KR" altLang="en-US" dirty="0" err="1"/>
              <a:t>감악산힐링테마파크</a:t>
            </a:r>
            <a:r>
              <a:rPr lang="en-US" altLang="ko-KR" dirty="0"/>
              <a:t>, </a:t>
            </a:r>
            <a:r>
              <a:rPr lang="ko-KR" altLang="en-US" dirty="0" err="1"/>
              <a:t>율곡수목원</a:t>
            </a:r>
            <a:r>
              <a:rPr lang="en-US" altLang="ko-KR" dirty="0"/>
              <a:t>, </a:t>
            </a:r>
            <a:r>
              <a:rPr lang="ko-KR" altLang="en-US" dirty="0"/>
              <a:t>자연휴양림으로 이어지는</a:t>
            </a:r>
          </a:p>
          <a:p>
            <a:r>
              <a:rPr lang="ko-KR" altLang="en-US" dirty="0"/>
              <a:t>파주 </a:t>
            </a:r>
            <a:r>
              <a:rPr lang="ko-KR" altLang="en-US" dirty="0" err="1"/>
              <a:t>북부권</a:t>
            </a:r>
            <a:r>
              <a:rPr lang="ko-KR" altLang="en-US" dirty="0"/>
              <a:t> 산림휴양 인프라를 구축하겠습니다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en-US" altLang="ko-KR" b="1" dirty="0" smtClean="0">
              <a:latin typeface="바탕" pitchFamily="18" charset="-127"/>
              <a:ea typeface="바탕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27463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/>
              <a:t>□ 다음은 </a:t>
            </a:r>
            <a:r>
              <a:rPr lang="en-US" altLang="ko-KR" b="1" dirty="0"/>
              <a:t>11</a:t>
            </a:r>
            <a:r>
              <a:rPr lang="ko-KR" altLang="en-US" b="1" dirty="0"/>
              <a:t>페이지</a:t>
            </a:r>
            <a:r>
              <a:rPr lang="en-US" altLang="ko-KR" b="1" dirty="0"/>
              <a:t>, 『</a:t>
            </a:r>
            <a:r>
              <a:rPr lang="ko-KR" altLang="en-US" b="1" dirty="0"/>
              <a:t>경기 </a:t>
            </a:r>
            <a:r>
              <a:rPr lang="ko-KR" altLang="en-US" b="1" dirty="0" err="1"/>
              <a:t>어울림터</a:t>
            </a:r>
            <a:r>
              <a:rPr lang="ko-KR" altLang="en-US" b="1" dirty="0"/>
              <a:t> 공원조성사업</a:t>
            </a:r>
            <a:r>
              <a:rPr lang="en-US" altLang="ko-KR" b="1" dirty="0"/>
              <a:t>』</a:t>
            </a:r>
            <a:r>
              <a:rPr lang="ko-KR" altLang="en-US" dirty="0"/>
              <a:t>입니다</a:t>
            </a:r>
            <a:r>
              <a:rPr lang="en-US" altLang="ko-KR" dirty="0"/>
              <a:t>. </a:t>
            </a:r>
            <a:endParaRPr lang="en-US" altLang="ko-KR" dirty="0" smtClean="0"/>
          </a:p>
          <a:p>
            <a:endParaRPr lang="ko-KR" altLang="en-US" dirty="0"/>
          </a:p>
          <a:p>
            <a:pPr latinLnBrk="0"/>
            <a:r>
              <a:rPr lang="ko-KR" altLang="en-US" dirty="0"/>
              <a:t>○ 이 사업은 </a:t>
            </a:r>
            <a:r>
              <a:rPr lang="en-US" altLang="ko-KR" dirty="0"/>
              <a:t>2021</a:t>
            </a:r>
            <a:r>
              <a:rPr lang="ko-KR" altLang="en-US" dirty="0"/>
              <a:t>년 경기 퍼스트 공모에서 최우수 사업으로 선정되어 </a:t>
            </a:r>
            <a:r>
              <a:rPr lang="ko-KR" altLang="en-US" dirty="0" err="1"/>
              <a:t>금촌</a:t>
            </a:r>
            <a:r>
              <a:rPr lang="en-US" altLang="ko-KR" dirty="0"/>
              <a:t>2</a:t>
            </a:r>
            <a:r>
              <a:rPr lang="ko-KR" altLang="en-US" dirty="0"/>
              <a:t>동 </a:t>
            </a:r>
            <a:r>
              <a:rPr lang="ko-KR" altLang="en-US" dirty="0" err="1"/>
              <a:t>노후공원</a:t>
            </a:r>
            <a:r>
              <a:rPr lang="ko-KR" altLang="en-US" dirty="0"/>
              <a:t> </a:t>
            </a:r>
            <a:r>
              <a:rPr lang="en-US" altLang="ko-KR" dirty="0"/>
              <a:t>11</a:t>
            </a:r>
            <a:r>
              <a:rPr lang="ko-KR" altLang="en-US" dirty="0"/>
              <a:t>개소와 보행자도로 </a:t>
            </a:r>
            <a:r>
              <a:rPr lang="en-US" altLang="ko-KR" dirty="0"/>
              <a:t>1</a:t>
            </a:r>
            <a:r>
              <a:rPr lang="ko-KR" altLang="en-US" dirty="0"/>
              <a:t>개소를 이용자 중심의 공원으로 새롭게 변화</a:t>
            </a:r>
            <a:r>
              <a:rPr lang="en-US" altLang="ko-KR" dirty="0"/>
              <a:t>, </a:t>
            </a:r>
            <a:r>
              <a:rPr lang="ko-KR" altLang="en-US" dirty="0"/>
              <a:t>개선하는 사업입니다</a:t>
            </a:r>
            <a:r>
              <a:rPr lang="en-US" altLang="ko-KR" dirty="0" smtClean="0"/>
              <a:t>.</a:t>
            </a:r>
          </a:p>
          <a:p>
            <a:pPr latinLnBrk="0"/>
            <a:endParaRPr lang="ko-KR" altLang="en-US" dirty="0"/>
          </a:p>
          <a:p>
            <a:pPr latinLnBrk="0"/>
            <a:r>
              <a:rPr lang="ko-KR" altLang="en-US" dirty="0"/>
              <a:t>○ </a:t>
            </a:r>
            <a:r>
              <a:rPr lang="en-US" altLang="ko-KR" dirty="0"/>
              <a:t>2022</a:t>
            </a:r>
            <a:r>
              <a:rPr lang="ko-KR" altLang="en-US" dirty="0"/>
              <a:t>년에 </a:t>
            </a:r>
            <a:r>
              <a:rPr lang="ko-KR" altLang="en-US" dirty="0" err="1"/>
              <a:t>금빛로</a:t>
            </a:r>
            <a:r>
              <a:rPr lang="ko-KR" altLang="en-US" dirty="0"/>
              <a:t> 문화거리 조성공사 및 공원 설계용역을 완료할 예정이며</a:t>
            </a:r>
            <a:r>
              <a:rPr lang="en-US" altLang="ko-KR" dirty="0"/>
              <a:t>, </a:t>
            </a:r>
            <a:r>
              <a:rPr lang="ko-KR" altLang="en-US" dirty="0"/>
              <a:t>내년부터 공원 조성공사를 시작해 </a:t>
            </a:r>
            <a:r>
              <a:rPr lang="en-US" altLang="ko-KR" dirty="0"/>
              <a:t>2024</a:t>
            </a:r>
            <a:r>
              <a:rPr lang="ko-KR" altLang="en-US" dirty="0"/>
              <a:t>년에 조성 완료하도록 하겠습니다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7149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/>
              <a:t>□ 다음은 </a:t>
            </a:r>
            <a:r>
              <a:rPr lang="en-US" altLang="ko-KR" b="1" dirty="0"/>
              <a:t>12</a:t>
            </a:r>
            <a:r>
              <a:rPr lang="ko-KR" altLang="en-US" b="1" dirty="0"/>
              <a:t>페이지</a:t>
            </a:r>
            <a:endParaRPr lang="ko-KR" altLang="en-US" dirty="0"/>
          </a:p>
          <a:p>
            <a:r>
              <a:rPr lang="en-US" altLang="ko-KR" b="1" dirty="0"/>
              <a:t>『</a:t>
            </a:r>
            <a:r>
              <a:rPr lang="ko-KR" altLang="en-US" b="1" dirty="0"/>
              <a:t>산림경영 활성화 및 차별화된 도로변 녹지 조성</a:t>
            </a:r>
            <a:r>
              <a:rPr lang="en-US" altLang="ko-KR" b="1" dirty="0"/>
              <a:t>』</a:t>
            </a:r>
            <a:r>
              <a:rPr lang="ko-KR" altLang="en-US" dirty="0"/>
              <a:t>입니다</a:t>
            </a:r>
            <a:r>
              <a:rPr lang="en-US" altLang="ko-KR" dirty="0"/>
              <a:t>. </a:t>
            </a:r>
            <a:endParaRPr lang="en-US" altLang="ko-KR" dirty="0" smtClean="0"/>
          </a:p>
          <a:p>
            <a:endParaRPr lang="ko-KR" altLang="en-US" dirty="0"/>
          </a:p>
          <a:p>
            <a:r>
              <a:rPr lang="ko-KR" altLang="en-US" dirty="0"/>
              <a:t>○ 조림</a:t>
            </a:r>
            <a:r>
              <a:rPr lang="en-US" altLang="ko-KR" dirty="0"/>
              <a:t>·</a:t>
            </a:r>
            <a:r>
              <a:rPr lang="ko-KR" altLang="en-US" dirty="0" err="1"/>
              <a:t>숲가꾸기</a:t>
            </a:r>
            <a:r>
              <a:rPr lang="ko-KR" altLang="en-US" dirty="0"/>
              <a:t> 등 산림사업 추진으로 </a:t>
            </a:r>
          </a:p>
          <a:p>
            <a:r>
              <a:rPr lang="ko-KR" altLang="en-US" dirty="0"/>
              <a:t>산림의 경제적</a:t>
            </a:r>
            <a:r>
              <a:rPr lang="en-US" altLang="ko-KR" dirty="0"/>
              <a:t>·</a:t>
            </a:r>
            <a:r>
              <a:rPr lang="ko-KR" altLang="en-US" dirty="0"/>
              <a:t>공익적 가치를 증진하고</a:t>
            </a:r>
            <a:r>
              <a:rPr lang="en-US" altLang="ko-KR" dirty="0"/>
              <a:t>, </a:t>
            </a:r>
            <a:endParaRPr lang="ko-KR" altLang="en-US" dirty="0"/>
          </a:p>
          <a:p>
            <a:r>
              <a:rPr lang="ko-KR" altLang="en-US" dirty="0"/>
              <a:t>산림소득사업 지원으로 산림경영 활성화를 추진하겠습니다</a:t>
            </a:r>
            <a:r>
              <a:rPr lang="en-US" altLang="ko-KR" dirty="0" smtClean="0"/>
              <a:t>.</a:t>
            </a:r>
          </a:p>
          <a:p>
            <a:endParaRPr lang="ko-KR" altLang="en-US" dirty="0"/>
          </a:p>
          <a:p>
            <a:r>
              <a:rPr lang="ko-KR" altLang="en-US" dirty="0"/>
              <a:t>○ 또한</a:t>
            </a:r>
            <a:r>
              <a:rPr lang="en-US" altLang="ko-KR" dirty="0"/>
              <a:t>, 2021</a:t>
            </a:r>
            <a:r>
              <a:rPr lang="ko-KR" altLang="en-US" dirty="0"/>
              <a:t>년 조성된 </a:t>
            </a:r>
            <a:r>
              <a:rPr lang="ko-KR" altLang="en-US" dirty="0" err="1"/>
              <a:t>미이용</a:t>
            </a:r>
            <a:r>
              <a:rPr lang="ko-KR" altLang="en-US" dirty="0"/>
              <a:t> 산림자원화센터를 통해 산림자원 활용을 극대화하겠습니다</a:t>
            </a:r>
            <a:r>
              <a:rPr lang="en-US" altLang="ko-KR" dirty="0" smtClean="0"/>
              <a:t>.</a:t>
            </a:r>
          </a:p>
          <a:p>
            <a:endParaRPr lang="ko-KR" altLang="en-US" dirty="0"/>
          </a:p>
          <a:p>
            <a:r>
              <a:rPr lang="ko-KR" altLang="en-US" dirty="0"/>
              <a:t>○ 마지막으로</a:t>
            </a:r>
            <a:r>
              <a:rPr lang="en-US" altLang="ko-KR" dirty="0"/>
              <a:t>, </a:t>
            </a:r>
            <a:r>
              <a:rPr lang="ko-KR" altLang="en-US" dirty="0"/>
              <a:t>명품 자유로 </a:t>
            </a:r>
            <a:r>
              <a:rPr lang="ko-KR" altLang="en-US" dirty="0" err="1"/>
              <a:t>꽃길과</a:t>
            </a:r>
            <a:r>
              <a:rPr lang="ko-KR" altLang="en-US" dirty="0"/>
              <a:t> </a:t>
            </a:r>
            <a:r>
              <a:rPr lang="ko-KR" altLang="en-US" dirty="0" err="1"/>
              <a:t>공릉천</a:t>
            </a:r>
            <a:r>
              <a:rPr lang="ko-KR" altLang="en-US" dirty="0"/>
              <a:t> 제방 명품 가로수길 조성으로 쾌적하고 깨끗한 가로환경을 제공하겠습니다</a:t>
            </a:r>
            <a:r>
              <a:rPr lang="en-US" altLang="ko-KR" dirty="0"/>
              <a:t>. 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41067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/>
              <a:t>□ 다음은 </a:t>
            </a:r>
            <a:r>
              <a:rPr lang="en-US" altLang="ko-KR" b="1" dirty="0"/>
              <a:t>13</a:t>
            </a:r>
            <a:r>
              <a:rPr lang="ko-KR" altLang="en-US" b="1" dirty="0"/>
              <a:t>페이지</a:t>
            </a:r>
            <a:r>
              <a:rPr lang="en-US" altLang="ko-KR" b="1" dirty="0"/>
              <a:t>, </a:t>
            </a:r>
            <a:r>
              <a:rPr lang="ko-KR" altLang="en-US" b="1" dirty="0" err="1"/>
              <a:t>상수도과</a:t>
            </a:r>
            <a:r>
              <a:rPr lang="ko-KR" altLang="en-US" b="1" dirty="0"/>
              <a:t> 소관 업무 보고 드리겠습니다</a:t>
            </a:r>
            <a:r>
              <a:rPr lang="en-US" altLang="ko-KR" b="1" dirty="0"/>
              <a:t>. </a:t>
            </a:r>
            <a:endParaRPr lang="ko-KR" altLang="en-US" dirty="0"/>
          </a:p>
          <a:p>
            <a:pPr latinLnBrk="0"/>
            <a:r>
              <a:rPr lang="ko-KR" altLang="en-US" dirty="0"/>
              <a:t>○ 믿고 마실 수 있는 건강한 물을 안정적으로 공급하고자 수돗물 공급기반 확충과 </a:t>
            </a:r>
          </a:p>
          <a:p>
            <a:pPr latinLnBrk="0"/>
            <a:r>
              <a:rPr lang="ko-KR" altLang="en-US" dirty="0"/>
              <a:t>물 관리체계 구축사업을 시행하고 있습니다</a:t>
            </a:r>
            <a:r>
              <a:rPr lang="en-US" altLang="ko-KR" dirty="0" smtClean="0"/>
              <a:t>.</a:t>
            </a:r>
          </a:p>
          <a:p>
            <a:pPr latinLnBrk="0"/>
            <a:endParaRPr lang="ko-KR" altLang="en-US" dirty="0"/>
          </a:p>
          <a:p>
            <a:pPr latinLnBrk="0"/>
            <a:r>
              <a:rPr lang="ko-KR" altLang="en-US" dirty="0"/>
              <a:t>○ 먼저 수돗물 공급기반 확충을 위해 </a:t>
            </a:r>
          </a:p>
          <a:p>
            <a:pPr latinLnBrk="0"/>
            <a:r>
              <a:rPr lang="ko-KR" altLang="en-US" dirty="0" err="1"/>
              <a:t>월롱면</a:t>
            </a:r>
            <a:r>
              <a:rPr lang="ko-KR" altLang="en-US" dirty="0"/>
              <a:t> </a:t>
            </a:r>
            <a:r>
              <a:rPr lang="ko-KR" altLang="en-US" dirty="0" err="1"/>
              <a:t>덕은리</a:t>
            </a:r>
            <a:r>
              <a:rPr lang="ko-KR" altLang="en-US" dirty="0"/>
              <a:t> 일원에 배수지 신설하는 </a:t>
            </a:r>
          </a:p>
          <a:p>
            <a:pPr latinLnBrk="0"/>
            <a:r>
              <a:rPr lang="ko-KR" altLang="en-US" dirty="0"/>
              <a:t>상수도 </a:t>
            </a:r>
            <a:r>
              <a:rPr lang="en-US" altLang="ko-KR" dirty="0"/>
              <a:t>6</a:t>
            </a:r>
            <a:r>
              <a:rPr lang="ko-KR" altLang="en-US" dirty="0"/>
              <a:t>단계확장사업은 </a:t>
            </a:r>
          </a:p>
          <a:p>
            <a:pPr latinLnBrk="0"/>
            <a:r>
              <a:rPr lang="en-US" altLang="ko-KR" dirty="0"/>
              <a:t>2022</a:t>
            </a:r>
            <a:r>
              <a:rPr lang="ko-KR" altLang="en-US" dirty="0"/>
              <a:t>년 상반기 보상과 공사발주 등 행정절차를 완료하고</a:t>
            </a:r>
            <a:r>
              <a:rPr lang="en-US" altLang="ko-KR" dirty="0"/>
              <a:t>, </a:t>
            </a:r>
            <a:endParaRPr lang="ko-KR" altLang="en-US" dirty="0"/>
          </a:p>
          <a:p>
            <a:pPr latinLnBrk="0"/>
            <a:r>
              <a:rPr lang="ko-KR" altLang="en-US" dirty="0"/>
              <a:t>지난달 </a:t>
            </a:r>
            <a:r>
              <a:rPr lang="en-US" altLang="ko-KR" dirty="0"/>
              <a:t>7</a:t>
            </a:r>
            <a:r>
              <a:rPr lang="ko-KR" altLang="en-US" dirty="0"/>
              <a:t>월 공사착공 하였으며</a:t>
            </a:r>
            <a:r>
              <a:rPr lang="en-US" altLang="ko-KR" dirty="0"/>
              <a:t>, </a:t>
            </a:r>
            <a:endParaRPr lang="ko-KR" altLang="en-US" dirty="0"/>
          </a:p>
          <a:p>
            <a:pPr latinLnBrk="0"/>
            <a:r>
              <a:rPr lang="en-US" altLang="ko-KR" dirty="0"/>
              <a:t>2024</a:t>
            </a:r>
            <a:r>
              <a:rPr lang="ko-KR" altLang="en-US" dirty="0"/>
              <a:t>년 </a:t>
            </a:r>
            <a:r>
              <a:rPr lang="ko-KR" altLang="en-US" dirty="0" err="1"/>
              <a:t>공사완료를</a:t>
            </a:r>
            <a:r>
              <a:rPr lang="ko-KR" altLang="en-US" dirty="0"/>
              <a:t> 목표로 추진하고 있습니다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30075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atinLnBrk="0"/>
            <a:r>
              <a:rPr lang="ko-KR" altLang="en-US" dirty="0"/>
              <a:t>○ 깨끗하고 안전한 </a:t>
            </a:r>
            <a:r>
              <a:rPr lang="ko-KR" altLang="en-US" dirty="0" err="1"/>
              <a:t>물관리</a:t>
            </a:r>
            <a:r>
              <a:rPr lang="ko-KR" altLang="en-US" dirty="0"/>
              <a:t> 체계 구축을 위한</a:t>
            </a:r>
          </a:p>
          <a:p>
            <a:pPr latinLnBrk="0"/>
            <a:r>
              <a:rPr lang="ko-KR" altLang="en-US" dirty="0"/>
              <a:t>스마트 </a:t>
            </a:r>
            <a:r>
              <a:rPr lang="ko-KR" altLang="en-US" dirty="0" err="1"/>
              <a:t>관망관리</a:t>
            </a:r>
            <a:r>
              <a:rPr lang="ko-KR" altLang="en-US" dirty="0"/>
              <a:t> 인프라 구축은 </a:t>
            </a:r>
          </a:p>
          <a:p>
            <a:pPr latinLnBrk="0"/>
            <a:r>
              <a:rPr lang="en-US" altLang="ko-KR" dirty="0"/>
              <a:t>IT</a:t>
            </a:r>
            <a:r>
              <a:rPr lang="ko-KR" altLang="en-US" dirty="0"/>
              <a:t>기술을 접목한 </a:t>
            </a:r>
            <a:r>
              <a:rPr lang="ko-KR" altLang="en-US" dirty="0" err="1"/>
              <a:t>상수관망</a:t>
            </a:r>
            <a:r>
              <a:rPr lang="ko-KR" altLang="en-US" dirty="0"/>
              <a:t> 관리체계를 구축하는 사업으로 </a:t>
            </a:r>
          </a:p>
          <a:p>
            <a:pPr latinLnBrk="0"/>
            <a:r>
              <a:rPr lang="ko-KR" altLang="en-US" dirty="0"/>
              <a:t>소규모 </a:t>
            </a:r>
            <a:r>
              <a:rPr lang="ko-KR" altLang="en-US" dirty="0" err="1"/>
              <a:t>유량감시</a:t>
            </a:r>
            <a:r>
              <a:rPr lang="ko-KR" altLang="en-US" dirty="0"/>
              <a:t> </a:t>
            </a:r>
            <a:r>
              <a:rPr lang="en-US" altLang="ko-KR" dirty="0"/>
              <a:t>30</a:t>
            </a:r>
            <a:r>
              <a:rPr lang="ko-KR" altLang="en-US" dirty="0"/>
              <a:t>개소 등 관련 사업을 </a:t>
            </a:r>
          </a:p>
          <a:p>
            <a:pPr latinLnBrk="0"/>
            <a:r>
              <a:rPr lang="ko-KR" altLang="en-US" dirty="0"/>
              <a:t>연내 마무리하고 </a:t>
            </a:r>
          </a:p>
          <a:p>
            <a:pPr latinLnBrk="0"/>
            <a:r>
              <a:rPr lang="ko-KR" altLang="en-US" dirty="0" err="1"/>
              <a:t>파평면</a:t>
            </a:r>
            <a:r>
              <a:rPr lang="ko-KR" altLang="en-US" dirty="0"/>
              <a:t> </a:t>
            </a:r>
            <a:r>
              <a:rPr lang="ko-KR" altLang="en-US" dirty="0" err="1"/>
              <a:t>율곡리</a:t>
            </a:r>
            <a:r>
              <a:rPr lang="ko-KR" altLang="en-US" dirty="0"/>
              <a:t> 등 </a:t>
            </a:r>
            <a:r>
              <a:rPr lang="en-US" altLang="ko-KR" dirty="0"/>
              <a:t>4</a:t>
            </a:r>
            <a:r>
              <a:rPr lang="ko-KR" altLang="en-US" dirty="0"/>
              <a:t>개소 </a:t>
            </a:r>
            <a:r>
              <a:rPr lang="en-US" altLang="ko-KR" dirty="0"/>
              <a:t>17.1</a:t>
            </a:r>
            <a:r>
              <a:rPr lang="ko-KR" altLang="en-US" dirty="0"/>
              <a:t>㎞의 노후 </a:t>
            </a:r>
            <a:r>
              <a:rPr lang="ko-KR" altLang="en-US" dirty="0" err="1"/>
              <a:t>상수관로를</a:t>
            </a:r>
            <a:endParaRPr lang="ko-KR" altLang="en-US" dirty="0"/>
          </a:p>
          <a:p>
            <a:pPr latinLnBrk="0"/>
            <a:r>
              <a:rPr lang="ko-KR" altLang="en-US" dirty="0"/>
              <a:t>교체 정비하겠습니다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570260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atinLnBrk="0"/>
            <a:r>
              <a:rPr lang="ko-KR" altLang="en-US" dirty="0"/>
              <a:t>○ 아울러 </a:t>
            </a:r>
            <a:r>
              <a:rPr lang="ko-KR" altLang="en-US" dirty="0" err="1"/>
              <a:t>운정신도시</a:t>
            </a:r>
            <a:r>
              <a:rPr lang="ko-KR" altLang="en-US" dirty="0"/>
              <a:t> 등 장래 물 수요에 대응하여</a:t>
            </a:r>
          </a:p>
          <a:p>
            <a:pPr latinLnBrk="0"/>
            <a:r>
              <a:rPr lang="ko-KR" altLang="en-US" dirty="0"/>
              <a:t>광역상수도 공급기반을 구축하는</a:t>
            </a:r>
          </a:p>
          <a:p>
            <a:pPr latinLnBrk="0"/>
            <a:r>
              <a:rPr lang="ko-KR" altLang="en-US" dirty="0"/>
              <a:t>한강하류</a:t>
            </a:r>
            <a:r>
              <a:rPr lang="en-US" altLang="ko-KR" dirty="0"/>
              <a:t>4</a:t>
            </a:r>
            <a:r>
              <a:rPr lang="ko-KR" altLang="en-US" dirty="0"/>
              <a:t>차 급수체계조정 사업은 </a:t>
            </a:r>
          </a:p>
          <a:p>
            <a:pPr latinLnBrk="0"/>
            <a:r>
              <a:rPr lang="en-US" altLang="ko-KR" dirty="0"/>
              <a:t>2022</a:t>
            </a:r>
            <a:r>
              <a:rPr lang="ko-KR" altLang="en-US" dirty="0"/>
              <a:t>년 착공하여 </a:t>
            </a:r>
            <a:r>
              <a:rPr lang="en-US" altLang="ko-KR" dirty="0"/>
              <a:t>2026</a:t>
            </a:r>
            <a:r>
              <a:rPr lang="ko-KR" altLang="en-US" dirty="0"/>
              <a:t>년 완료토록 하겠습니다</a:t>
            </a:r>
            <a:r>
              <a:rPr lang="en-US" altLang="ko-KR" dirty="0"/>
              <a:t>. 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30493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atinLnBrk="0"/>
            <a:r>
              <a:rPr lang="ko-KR" altLang="en-US" dirty="0"/>
              <a:t>○ 그리고</a:t>
            </a:r>
            <a:r>
              <a:rPr lang="en-US" altLang="ko-KR" dirty="0"/>
              <a:t>, </a:t>
            </a:r>
            <a:endParaRPr lang="ko-KR" altLang="en-US" dirty="0"/>
          </a:p>
          <a:p>
            <a:pPr latinLnBrk="0"/>
            <a:r>
              <a:rPr lang="ko-KR" altLang="en-US" dirty="0"/>
              <a:t>노후 </a:t>
            </a:r>
            <a:r>
              <a:rPr lang="ko-KR" altLang="en-US" dirty="0" err="1"/>
              <a:t>상수관로</a:t>
            </a:r>
            <a:r>
              <a:rPr lang="ko-KR" altLang="en-US" dirty="0"/>
              <a:t> </a:t>
            </a:r>
            <a:r>
              <a:rPr lang="en-US" altLang="ko-KR" dirty="0"/>
              <a:t>5</a:t>
            </a:r>
            <a:r>
              <a:rPr lang="ko-KR" altLang="en-US" dirty="0"/>
              <a:t>개년 </a:t>
            </a:r>
            <a:r>
              <a:rPr lang="ko-KR" altLang="en-US" dirty="0" err="1"/>
              <a:t>교체계획을</a:t>
            </a:r>
            <a:r>
              <a:rPr lang="ko-KR" altLang="en-US" dirty="0"/>
              <a:t> 추진하여</a:t>
            </a:r>
          </a:p>
          <a:p>
            <a:pPr latinLnBrk="0"/>
            <a:r>
              <a:rPr lang="ko-KR" altLang="en-US" dirty="0"/>
              <a:t>시민이 믿고 마시는 </a:t>
            </a:r>
          </a:p>
          <a:p>
            <a:pPr latinLnBrk="0"/>
            <a:r>
              <a:rPr lang="ko-KR" altLang="en-US" dirty="0"/>
              <a:t>깨끗한 수돗물 공급을 위해 최선의 노력을 다하겠습니다</a:t>
            </a:r>
            <a:r>
              <a:rPr lang="en-US" altLang="ko-KR" dirty="0"/>
              <a:t>. 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433543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atinLnBrk="0"/>
            <a:r>
              <a:rPr lang="ko-KR" altLang="en-US" dirty="0"/>
              <a:t>□ 마지막으로 </a:t>
            </a:r>
            <a:r>
              <a:rPr lang="ko-KR" altLang="en-US" b="1" dirty="0" err="1"/>
              <a:t>하수도과</a:t>
            </a:r>
            <a:r>
              <a:rPr lang="ko-KR" altLang="en-US" b="1" dirty="0"/>
              <a:t> 소관사항에 대하여 </a:t>
            </a:r>
            <a:r>
              <a:rPr lang="ko-KR" altLang="en-US" b="1" dirty="0" err="1"/>
              <a:t>보고드리겠습니다</a:t>
            </a:r>
            <a:r>
              <a:rPr lang="en-US" altLang="ko-KR" b="1" dirty="0" smtClean="0"/>
              <a:t>.</a:t>
            </a:r>
          </a:p>
          <a:p>
            <a:pPr latinLnBrk="0"/>
            <a:endParaRPr lang="ko-KR" altLang="en-US" dirty="0"/>
          </a:p>
          <a:p>
            <a:pPr latinLnBrk="0"/>
            <a:r>
              <a:rPr lang="ko-KR" altLang="en-US" dirty="0"/>
              <a:t>○ 먼저 </a:t>
            </a:r>
            <a:r>
              <a:rPr lang="en-US" altLang="ko-KR" dirty="0"/>
              <a:t>17</a:t>
            </a:r>
            <a:r>
              <a:rPr lang="ko-KR" altLang="en-US" dirty="0"/>
              <a:t>페이지</a:t>
            </a:r>
            <a:r>
              <a:rPr lang="en-US" altLang="ko-KR" dirty="0"/>
              <a:t>,</a:t>
            </a:r>
            <a:r>
              <a:rPr lang="ko-KR" altLang="en-US" b="1" dirty="0"/>
              <a:t> </a:t>
            </a:r>
            <a:r>
              <a:rPr lang="ko-KR" altLang="en-US" b="1" dirty="0" smtClean="0"/>
              <a:t>깨끗한 </a:t>
            </a:r>
            <a:r>
              <a:rPr lang="ko-KR" altLang="en-US" b="1" dirty="0" err="1" smtClean="0"/>
              <a:t>물순환을</a:t>
            </a:r>
            <a:r>
              <a:rPr lang="ko-KR" altLang="en-US" b="1" dirty="0" smtClean="0"/>
              <a:t> 위한 </a:t>
            </a:r>
            <a:r>
              <a:rPr lang="ko-KR" altLang="en-US" b="1" dirty="0"/>
              <a:t>공공하수처리시설 </a:t>
            </a:r>
            <a:r>
              <a:rPr lang="ko-KR" altLang="en-US" b="1" dirty="0" err="1"/>
              <a:t>확충관련입니다</a:t>
            </a:r>
            <a:r>
              <a:rPr lang="en-US" altLang="ko-KR" b="1" dirty="0"/>
              <a:t>. </a:t>
            </a:r>
            <a:endParaRPr lang="en-US" altLang="ko-KR" b="1" dirty="0" smtClean="0"/>
          </a:p>
          <a:p>
            <a:pPr latinLnBrk="0"/>
            <a:endParaRPr lang="ko-KR" altLang="en-US" dirty="0"/>
          </a:p>
          <a:p>
            <a:pPr latinLnBrk="0"/>
            <a:r>
              <a:rPr lang="ko-KR" altLang="en-US" dirty="0"/>
              <a:t>○ </a:t>
            </a:r>
            <a:r>
              <a:rPr lang="ko-KR" altLang="en-US" dirty="0" err="1"/>
              <a:t>물환경</a:t>
            </a:r>
            <a:r>
              <a:rPr lang="ko-KR" altLang="en-US" dirty="0"/>
              <a:t> </a:t>
            </a:r>
            <a:r>
              <a:rPr lang="ko-KR" altLang="en-US" dirty="0" err="1"/>
              <a:t>기초시설인</a:t>
            </a:r>
            <a:r>
              <a:rPr lang="ko-KR" altLang="en-US" dirty="0"/>
              <a:t> 공공하수처리시설의 확대는</a:t>
            </a:r>
          </a:p>
          <a:p>
            <a:pPr latinLnBrk="0"/>
            <a:r>
              <a:rPr lang="ko-KR" altLang="en-US" dirty="0" err="1"/>
              <a:t>파주시민의</a:t>
            </a:r>
            <a:r>
              <a:rPr lang="ko-KR" altLang="en-US" dirty="0"/>
              <a:t> 주거 환경과 공중보건 향상</a:t>
            </a:r>
            <a:r>
              <a:rPr lang="en-US" altLang="ko-KR" dirty="0"/>
              <a:t>,</a:t>
            </a:r>
            <a:endParaRPr lang="ko-KR" altLang="en-US" dirty="0"/>
          </a:p>
          <a:p>
            <a:pPr latinLnBrk="0"/>
            <a:r>
              <a:rPr lang="ko-KR" altLang="en-US" dirty="0"/>
              <a:t>하천의 수질개선을 위하여 </a:t>
            </a:r>
            <a:r>
              <a:rPr lang="ko-KR" altLang="en-US" dirty="0" err="1"/>
              <a:t>추친하는</a:t>
            </a:r>
            <a:r>
              <a:rPr lang="ko-KR" altLang="en-US" dirty="0"/>
              <a:t> 사업입니다</a:t>
            </a:r>
            <a:r>
              <a:rPr lang="en-US" altLang="ko-KR" dirty="0" smtClean="0"/>
              <a:t>.</a:t>
            </a:r>
          </a:p>
          <a:p>
            <a:pPr latinLnBrk="0"/>
            <a:endParaRPr lang="ko-KR" altLang="en-US" dirty="0"/>
          </a:p>
          <a:p>
            <a:pPr latinLnBrk="0"/>
            <a:r>
              <a:rPr lang="ko-KR" altLang="en-US" dirty="0"/>
              <a:t>○ 현재 운영중인 공공하수처리장은 총 </a:t>
            </a:r>
            <a:r>
              <a:rPr lang="en-US" altLang="ko-KR" dirty="0"/>
              <a:t>17</a:t>
            </a:r>
            <a:r>
              <a:rPr lang="ko-KR" altLang="en-US" dirty="0"/>
              <a:t>개소로</a:t>
            </a:r>
            <a:r>
              <a:rPr lang="en-US" altLang="ko-KR" dirty="0"/>
              <a:t>,</a:t>
            </a:r>
            <a:endParaRPr lang="ko-KR" altLang="en-US" dirty="0"/>
          </a:p>
          <a:p>
            <a:pPr latinLnBrk="0"/>
            <a:r>
              <a:rPr lang="en-US" altLang="ko-KR" dirty="0"/>
              <a:t>1</a:t>
            </a:r>
            <a:r>
              <a:rPr lang="ko-KR" altLang="en-US" dirty="0"/>
              <a:t>일 </a:t>
            </a:r>
            <a:r>
              <a:rPr lang="en-US" altLang="ko-KR" dirty="0"/>
              <a:t>15</a:t>
            </a:r>
            <a:r>
              <a:rPr lang="ko-KR" altLang="en-US" dirty="0"/>
              <a:t>만 </a:t>
            </a:r>
            <a:r>
              <a:rPr lang="en-US" altLang="ko-KR" dirty="0"/>
              <a:t>8</a:t>
            </a:r>
            <a:r>
              <a:rPr lang="ko-KR" altLang="en-US" dirty="0" err="1"/>
              <a:t>천톤을</a:t>
            </a:r>
            <a:r>
              <a:rPr lang="ko-KR" altLang="en-US" dirty="0"/>
              <a:t> 처리하고 있으며</a:t>
            </a:r>
            <a:r>
              <a:rPr lang="en-US" altLang="ko-KR" dirty="0"/>
              <a:t>,</a:t>
            </a:r>
            <a:endParaRPr lang="ko-KR" altLang="en-US" dirty="0"/>
          </a:p>
          <a:p>
            <a:pPr latinLnBrk="0"/>
            <a:r>
              <a:rPr lang="ko-KR" altLang="en-US" dirty="0"/>
              <a:t>이 중 </a:t>
            </a:r>
            <a:r>
              <a:rPr lang="en-US" altLang="ko-KR" dirty="0"/>
              <a:t>4</a:t>
            </a:r>
            <a:r>
              <a:rPr lang="ko-KR" altLang="en-US" dirty="0"/>
              <a:t>만 </a:t>
            </a:r>
            <a:r>
              <a:rPr lang="en-US" altLang="ko-KR" dirty="0"/>
              <a:t>1</a:t>
            </a:r>
            <a:r>
              <a:rPr lang="ko-KR" altLang="en-US" dirty="0" err="1"/>
              <a:t>천톤에</a:t>
            </a:r>
            <a:r>
              <a:rPr lang="ko-KR" altLang="en-US" dirty="0"/>
              <a:t> 대해서는 물 재이용 시설을 거쳐</a:t>
            </a:r>
          </a:p>
          <a:p>
            <a:pPr latinLnBrk="0"/>
            <a:r>
              <a:rPr lang="ko-KR" altLang="en-US" dirty="0"/>
              <a:t>엘지 디스플레이에 공급하고 있습니다</a:t>
            </a:r>
            <a:r>
              <a:rPr lang="en-US" altLang="ko-KR" dirty="0" smtClean="0"/>
              <a:t>.</a:t>
            </a:r>
          </a:p>
          <a:p>
            <a:pPr latinLnBrk="0"/>
            <a:endParaRPr lang="ko-KR" altLang="en-US" dirty="0"/>
          </a:p>
          <a:p>
            <a:pPr latinLnBrk="0"/>
            <a:r>
              <a:rPr lang="ko-KR" altLang="en-US" dirty="0"/>
              <a:t>○ 공공하수처리시설 건설 및 </a:t>
            </a:r>
            <a:r>
              <a:rPr lang="ko-KR" altLang="en-US" dirty="0" err="1"/>
              <a:t>개량사업은</a:t>
            </a:r>
            <a:r>
              <a:rPr lang="ko-KR" altLang="en-US" dirty="0"/>
              <a:t> 총 </a:t>
            </a:r>
            <a:r>
              <a:rPr lang="en-US" altLang="ko-KR" dirty="0"/>
              <a:t>10</a:t>
            </a:r>
            <a:r>
              <a:rPr lang="ko-KR" altLang="en-US" dirty="0"/>
              <a:t>개로</a:t>
            </a:r>
          </a:p>
          <a:p>
            <a:pPr latinLnBrk="0"/>
            <a:r>
              <a:rPr lang="ko-KR" altLang="en-US" dirty="0"/>
              <a:t>광탄</a:t>
            </a:r>
            <a:r>
              <a:rPr lang="en-US" altLang="ko-KR" dirty="0"/>
              <a:t>, </a:t>
            </a:r>
            <a:r>
              <a:rPr lang="ko-KR" altLang="en-US" dirty="0"/>
              <a:t>운정</a:t>
            </a:r>
            <a:r>
              <a:rPr lang="en-US" altLang="ko-KR" dirty="0"/>
              <a:t>, </a:t>
            </a:r>
            <a:r>
              <a:rPr lang="ko-KR" altLang="en-US" dirty="0" err="1"/>
              <a:t>금촌은</a:t>
            </a:r>
            <a:r>
              <a:rPr lang="ko-KR" altLang="en-US" dirty="0"/>
              <a:t> </a:t>
            </a:r>
            <a:r>
              <a:rPr lang="en-US" altLang="ko-KR" dirty="0"/>
              <a:t>7</a:t>
            </a:r>
            <a:r>
              <a:rPr lang="ko-KR" altLang="en-US" dirty="0"/>
              <a:t>만</a:t>
            </a:r>
            <a:r>
              <a:rPr lang="en-US" altLang="ko-KR" dirty="0"/>
              <a:t>1</a:t>
            </a:r>
            <a:r>
              <a:rPr lang="ko-KR" altLang="en-US" dirty="0"/>
              <a:t>천 톤 증설 예정이며</a:t>
            </a:r>
            <a:r>
              <a:rPr lang="en-US" altLang="ko-KR" dirty="0"/>
              <a:t>, </a:t>
            </a:r>
            <a:endParaRPr lang="ko-KR" altLang="en-US" dirty="0"/>
          </a:p>
          <a:p>
            <a:pPr latinLnBrk="0"/>
            <a:r>
              <a:rPr lang="ko-KR" altLang="en-US" dirty="0" err="1"/>
              <a:t>두포리</a:t>
            </a:r>
            <a:r>
              <a:rPr lang="en-US" altLang="ko-KR" dirty="0"/>
              <a:t>, </a:t>
            </a:r>
            <a:r>
              <a:rPr lang="ko-KR" altLang="en-US" dirty="0" err="1"/>
              <a:t>조산리</a:t>
            </a:r>
            <a:r>
              <a:rPr lang="en-US" altLang="ko-KR" dirty="0"/>
              <a:t>, </a:t>
            </a:r>
            <a:r>
              <a:rPr lang="ko-KR" altLang="en-US" dirty="0" err="1"/>
              <a:t>백연리는</a:t>
            </a:r>
            <a:r>
              <a:rPr lang="ko-KR" altLang="en-US" dirty="0"/>
              <a:t> </a:t>
            </a:r>
            <a:r>
              <a:rPr lang="en-US" altLang="ko-KR" dirty="0"/>
              <a:t>1</a:t>
            </a:r>
            <a:r>
              <a:rPr lang="ko-KR" altLang="en-US" dirty="0"/>
              <a:t>천</a:t>
            </a:r>
            <a:r>
              <a:rPr lang="en-US" altLang="ko-KR" dirty="0"/>
              <a:t>5</a:t>
            </a:r>
            <a:r>
              <a:rPr lang="ko-KR" altLang="en-US" dirty="0"/>
              <a:t>백</a:t>
            </a:r>
            <a:r>
              <a:rPr lang="en-US" altLang="ko-KR" dirty="0"/>
              <a:t>9</a:t>
            </a:r>
            <a:r>
              <a:rPr lang="ko-KR" altLang="en-US" dirty="0"/>
              <a:t>십 톤 신설하고</a:t>
            </a:r>
          </a:p>
          <a:p>
            <a:pPr latinLnBrk="0"/>
            <a:r>
              <a:rPr lang="ko-KR" altLang="en-US" dirty="0"/>
              <a:t>문산</a:t>
            </a:r>
            <a:r>
              <a:rPr lang="en-US" altLang="ko-KR" dirty="0"/>
              <a:t>, </a:t>
            </a:r>
            <a:r>
              <a:rPr lang="ko-KR" altLang="en-US" dirty="0"/>
              <a:t>파주</a:t>
            </a:r>
            <a:r>
              <a:rPr lang="en-US" altLang="ko-KR" dirty="0"/>
              <a:t>, </a:t>
            </a:r>
            <a:r>
              <a:rPr lang="ko-KR" altLang="en-US" dirty="0"/>
              <a:t>법원</a:t>
            </a:r>
            <a:r>
              <a:rPr lang="en-US" altLang="ko-KR" dirty="0"/>
              <a:t>, </a:t>
            </a:r>
            <a:r>
              <a:rPr lang="ko-KR" altLang="en-US" dirty="0"/>
              <a:t>광탄은 </a:t>
            </a:r>
            <a:r>
              <a:rPr lang="en-US" altLang="ko-KR" dirty="0"/>
              <a:t>1</a:t>
            </a:r>
            <a:r>
              <a:rPr lang="ko-KR" altLang="en-US" dirty="0"/>
              <a:t>만</a:t>
            </a:r>
            <a:r>
              <a:rPr lang="en-US" altLang="ko-KR" dirty="0"/>
              <a:t>7</a:t>
            </a:r>
            <a:r>
              <a:rPr lang="ko-KR" altLang="en-US" dirty="0"/>
              <a:t>천 톤 개량하는 등 </a:t>
            </a:r>
          </a:p>
          <a:p>
            <a:pPr latinLnBrk="0"/>
            <a:r>
              <a:rPr lang="ko-KR" altLang="en-US" dirty="0"/>
              <a:t>계속사업으로 추진하고 있습니다</a:t>
            </a:r>
            <a:r>
              <a:rPr lang="en-US" altLang="ko-KR" dirty="0"/>
              <a:t>.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6606864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atinLnBrk="0"/>
            <a:r>
              <a:rPr lang="ko-KR" altLang="en-US" dirty="0"/>
              <a:t>□ 다음은 </a:t>
            </a:r>
            <a:r>
              <a:rPr lang="en-US" altLang="ko-KR" dirty="0"/>
              <a:t>18</a:t>
            </a:r>
            <a:r>
              <a:rPr lang="ko-KR" altLang="en-US" dirty="0"/>
              <a:t>페이지 </a:t>
            </a:r>
            <a:r>
              <a:rPr lang="ko-KR" altLang="en-US" b="1" dirty="0" err="1"/>
              <a:t>청정도시</a:t>
            </a:r>
            <a:r>
              <a:rPr lang="ko-KR" altLang="en-US" b="1" dirty="0"/>
              <a:t> 구현을 위한 </a:t>
            </a:r>
            <a:r>
              <a:rPr lang="ko-KR" altLang="en-US" b="1" dirty="0" err="1"/>
              <a:t>하수관로</a:t>
            </a:r>
            <a:r>
              <a:rPr lang="ko-KR" altLang="en-US" b="1" dirty="0"/>
              <a:t> 정비사업 </a:t>
            </a:r>
            <a:r>
              <a:rPr lang="ko-KR" altLang="en-US" dirty="0"/>
              <a:t>입니다</a:t>
            </a:r>
            <a:r>
              <a:rPr lang="en-US" altLang="ko-KR" dirty="0"/>
              <a:t>. </a:t>
            </a:r>
            <a:endParaRPr lang="en-US" altLang="ko-KR" dirty="0" smtClean="0"/>
          </a:p>
          <a:p>
            <a:pPr latinLnBrk="0"/>
            <a:endParaRPr lang="ko-KR" altLang="en-US" dirty="0"/>
          </a:p>
          <a:p>
            <a:pPr latinLnBrk="0"/>
            <a:r>
              <a:rPr lang="ko-KR" altLang="en-US" dirty="0"/>
              <a:t>○ </a:t>
            </a:r>
            <a:r>
              <a:rPr lang="en-US" altLang="ko-KR" dirty="0"/>
              <a:t>2022</a:t>
            </a:r>
            <a:r>
              <a:rPr lang="ko-KR" altLang="en-US" dirty="0"/>
              <a:t>년 현재 분류식 </a:t>
            </a:r>
            <a:r>
              <a:rPr lang="ko-KR" altLang="en-US" dirty="0" err="1"/>
              <a:t>하수관로</a:t>
            </a:r>
            <a:r>
              <a:rPr lang="ko-KR" altLang="en-US" dirty="0"/>
              <a:t> </a:t>
            </a:r>
            <a:r>
              <a:rPr lang="ko-KR" altLang="en-US" dirty="0" err="1"/>
              <a:t>정비율은</a:t>
            </a:r>
            <a:r>
              <a:rPr lang="ko-KR" altLang="en-US" dirty="0"/>
              <a:t> </a:t>
            </a:r>
            <a:r>
              <a:rPr lang="en-US" altLang="ko-KR" dirty="0"/>
              <a:t>83.5%</a:t>
            </a:r>
            <a:r>
              <a:rPr lang="ko-KR" altLang="en-US" dirty="0"/>
              <a:t>로</a:t>
            </a:r>
          </a:p>
          <a:p>
            <a:pPr latinLnBrk="0"/>
            <a:r>
              <a:rPr lang="ko-KR" altLang="en-US" dirty="0"/>
              <a:t>분류식 </a:t>
            </a:r>
            <a:r>
              <a:rPr lang="ko-KR" altLang="en-US" dirty="0" err="1"/>
              <a:t>하수관로</a:t>
            </a:r>
            <a:r>
              <a:rPr lang="ko-KR" altLang="en-US" dirty="0"/>
              <a:t> </a:t>
            </a:r>
            <a:r>
              <a:rPr lang="en-US" altLang="ko-KR" dirty="0"/>
              <a:t>1,147km</a:t>
            </a:r>
            <a:r>
              <a:rPr lang="ko-KR" altLang="en-US" dirty="0"/>
              <a:t>와 </a:t>
            </a:r>
            <a:r>
              <a:rPr lang="ko-KR" altLang="en-US" dirty="0" err="1"/>
              <a:t>합류식</a:t>
            </a:r>
            <a:r>
              <a:rPr lang="ko-KR" altLang="en-US" dirty="0"/>
              <a:t> </a:t>
            </a:r>
            <a:r>
              <a:rPr lang="ko-KR" altLang="en-US" dirty="0" err="1"/>
              <a:t>하수관로</a:t>
            </a:r>
            <a:r>
              <a:rPr lang="ko-KR" altLang="en-US" dirty="0"/>
              <a:t> </a:t>
            </a:r>
            <a:r>
              <a:rPr lang="en-US" altLang="ko-KR" dirty="0"/>
              <a:t>260km</a:t>
            </a:r>
            <a:r>
              <a:rPr lang="ko-KR" altLang="en-US" dirty="0"/>
              <a:t>로</a:t>
            </a:r>
          </a:p>
          <a:p>
            <a:pPr latinLnBrk="0"/>
            <a:r>
              <a:rPr lang="ko-KR" altLang="en-US" dirty="0"/>
              <a:t>총 </a:t>
            </a:r>
            <a:r>
              <a:rPr lang="en-US" altLang="ko-KR" dirty="0"/>
              <a:t>1,407km</a:t>
            </a:r>
            <a:r>
              <a:rPr lang="ko-KR" altLang="en-US" dirty="0"/>
              <a:t>의 </a:t>
            </a:r>
            <a:r>
              <a:rPr lang="ko-KR" altLang="en-US" dirty="0" err="1"/>
              <a:t>하수관로를</a:t>
            </a:r>
            <a:r>
              <a:rPr lang="ko-KR" altLang="en-US" dirty="0"/>
              <a:t> 운영 중에 있습니다</a:t>
            </a:r>
            <a:r>
              <a:rPr lang="en-US" altLang="ko-KR" dirty="0"/>
              <a:t>. </a:t>
            </a:r>
            <a:endParaRPr lang="en-US" altLang="ko-KR" dirty="0" smtClean="0"/>
          </a:p>
          <a:p>
            <a:pPr latinLnBrk="0"/>
            <a:endParaRPr lang="ko-KR" altLang="en-US" dirty="0"/>
          </a:p>
          <a:p>
            <a:pPr latinLnBrk="0"/>
            <a:r>
              <a:rPr lang="ko-KR" altLang="en-US" dirty="0"/>
              <a:t>○ 현재 추진 중인 </a:t>
            </a:r>
            <a:r>
              <a:rPr lang="ko-KR" altLang="en-US" dirty="0" err="1"/>
              <a:t>하수관로</a:t>
            </a:r>
            <a:r>
              <a:rPr lang="ko-KR" altLang="en-US" dirty="0"/>
              <a:t> 정비사업은 </a:t>
            </a:r>
          </a:p>
          <a:p>
            <a:pPr latinLnBrk="0"/>
            <a:r>
              <a:rPr lang="ko-KR" altLang="en-US" dirty="0"/>
              <a:t>분류식 하수관로사업 </a:t>
            </a:r>
            <a:r>
              <a:rPr lang="en-US" altLang="ko-KR" dirty="0"/>
              <a:t>10</a:t>
            </a:r>
            <a:r>
              <a:rPr lang="ko-KR" altLang="en-US" dirty="0"/>
              <a:t>개</a:t>
            </a:r>
            <a:r>
              <a:rPr lang="en-US" altLang="ko-KR" dirty="0"/>
              <a:t>, </a:t>
            </a:r>
            <a:r>
              <a:rPr lang="ko-KR" altLang="en-US" dirty="0"/>
              <a:t>노후 </a:t>
            </a:r>
            <a:r>
              <a:rPr lang="ko-KR" altLang="en-US" dirty="0" err="1"/>
              <a:t>하수관로</a:t>
            </a:r>
            <a:r>
              <a:rPr lang="ko-KR" altLang="en-US" dirty="0"/>
              <a:t> 정비사업 </a:t>
            </a:r>
            <a:r>
              <a:rPr lang="en-US" altLang="ko-KR" dirty="0"/>
              <a:t>1</a:t>
            </a:r>
            <a:r>
              <a:rPr lang="ko-KR" altLang="en-US" dirty="0"/>
              <a:t>개 등 총 </a:t>
            </a:r>
            <a:r>
              <a:rPr lang="en-US" altLang="ko-KR" dirty="0"/>
              <a:t>11</a:t>
            </a:r>
            <a:r>
              <a:rPr lang="ko-KR" altLang="en-US" dirty="0"/>
              <a:t>개 사업으로</a:t>
            </a:r>
          </a:p>
          <a:p>
            <a:pPr latinLnBrk="0"/>
            <a:r>
              <a:rPr lang="ko-KR" altLang="en-US" dirty="0" err="1"/>
              <a:t>관로</a:t>
            </a:r>
            <a:r>
              <a:rPr lang="ko-KR" altLang="en-US" dirty="0"/>
              <a:t> 연장 </a:t>
            </a:r>
            <a:r>
              <a:rPr lang="en-US" altLang="ko-KR" dirty="0"/>
              <a:t>208.7km, </a:t>
            </a:r>
            <a:r>
              <a:rPr lang="ko-KR" altLang="en-US" dirty="0" err="1"/>
              <a:t>총사업비</a:t>
            </a:r>
            <a:r>
              <a:rPr lang="ko-KR" altLang="en-US" dirty="0"/>
              <a:t> </a:t>
            </a:r>
            <a:r>
              <a:rPr lang="en-US" altLang="ko-KR" dirty="0"/>
              <a:t>2,146</a:t>
            </a:r>
            <a:r>
              <a:rPr lang="ko-KR" altLang="en-US" dirty="0"/>
              <a:t>억원이 소요될 예정이며</a:t>
            </a:r>
          </a:p>
          <a:p>
            <a:pPr latinLnBrk="0"/>
            <a:r>
              <a:rPr lang="en-US" altLang="ko-KR" dirty="0"/>
              <a:t>2022</a:t>
            </a:r>
            <a:r>
              <a:rPr lang="ko-KR" altLang="en-US" dirty="0"/>
              <a:t>년 사업예산 </a:t>
            </a:r>
            <a:r>
              <a:rPr lang="en-US" altLang="ko-KR" dirty="0"/>
              <a:t>232</a:t>
            </a:r>
            <a:r>
              <a:rPr lang="ko-KR" altLang="en-US" dirty="0"/>
              <a:t>억원을 확보하였습니다</a:t>
            </a:r>
            <a:r>
              <a:rPr lang="en-US" altLang="ko-KR" dirty="0" smtClean="0"/>
              <a:t>.</a:t>
            </a:r>
          </a:p>
          <a:p>
            <a:pPr latinLnBrk="0"/>
            <a:endParaRPr lang="ko-KR" altLang="en-US" dirty="0"/>
          </a:p>
          <a:p>
            <a:pPr latinLnBrk="0"/>
            <a:r>
              <a:rPr lang="ko-KR" altLang="en-US" dirty="0"/>
              <a:t>○ 금년도에 운정하수관로 정비사업과 용미 </a:t>
            </a:r>
            <a:r>
              <a:rPr lang="ko-KR" altLang="en-US" dirty="0" err="1"/>
              <a:t>하수관로</a:t>
            </a:r>
            <a:r>
              <a:rPr lang="ko-KR" altLang="en-US" dirty="0"/>
              <a:t> 정비사업 총 </a:t>
            </a:r>
            <a:r>
              <a:rPr lang="en-US" altLang="ko-KR" dirty="0"/>
              <a:t>2</a:t>
            </a:r>
            <a:r>
              <a:rPr lang="ko-KR" altLang="en-US" dirty="0"/>
              <a:t>건의 공사를 완료하여 </a:t>
            </a:r>
          </a:p>
          <a:p>
            <a:pPr latinLnBrk="0"/>
            <a:r>
              <a:rPr lang="ko-KR" altLang="en-US" dirty="0"/>
              <a:t>하수도정비 기본계획에 맞춰 단계별로 </a:t>
            </a:r>
            <a:r>
              <a:rPr lang="ko-KR" altLang="en-US" dirty="0" err="1"/>
              <a:t>하수관로</a:t>
            </a:r>
            <a:r>
              <a:rPr lang="ko-KR" altLang="en-US" dirty="0"/>
              <a:t> 정비를 </a:t>
            </a:r>
          </a:p>
          <a:p>
            <a:pPr latinLnBrk="0"/>
            <a:r>
              <a:rPr lang="ko-KR" altLang="en-US" dirty="0"/>
              <a:t>추진토록 하겠습니다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670505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○ </a:t>
            </a:r>
            <a:r>
              <a:rPr lang="en-US" altLang="ko-KR" dirty="0" err="1"/>
              <a:t>또한</a:t>
            </a:r>
            <a:r>
              <a:rPr lang="en-US" altLang="ko-KR" dirty="0"/>
              <a:t> </a:t>
            </a:r>
            <a:r>
              <a:rPr lang="en-US" altLang="ko-KR" dirty="0" err="1"/>
              <a:t>야당동</a:t>
            </a:r>
            <a:r>
              <a:rPr lang="en-US" altLang="ko-KR" dirty="0"/>
              <a:t> </a:t>
            </a:r>
            <a:r>
              <a:rPr lang="en-US" altLang="ko-KR" dirty="0" err="1"/>
              <a:t>하수</a:t>
            </a:r>
            <a:r>
              <a:rPr lang="en-US" altLang="ko-KR" dirty="0"/>
              <a:t>(</a:t>
            </a:r>
            <a:r>
              <a:rPr lang="en-US" altLang="ko-KR" dirty="0" err="1"/>
              <a:t>우수</a:t>
            </a:r>
            <a:r>
              <a:rPr lang="en-US" altLang="ko-KR" dirty="0"/>
              <a:t>)</a:t>
            </a:r>
            <a:r>
              <a:rPr lang="en-US" altLang="ko-KR" dirty="0" err="1"/>
              <a:t>관로</a:t>
            </a:r>
            <a:r>
              <a:rPr lang="en-US" altLang="ko-KR" dirty="0"/>
              <a:t> GIS </a:t>
            </a:r>
            <a:r>
              <a:rPr lang="en-US" altLang="ko-KR" dirty="0" err="1"/>
              <a:t>데이터베이스구축을</a:t>
            </a:r>
            <a:r>
              <a:rPr lang="en-US" altLang="ko-KR" dirty="0"/>
              <a:t> </a:t>
            </a:r>
            <a:r>
              <a:rPr lang="en-US" altLang="ko-KR" dirty="0" err="1" smtClean="0"/>
              <a:t>통해</a:t>
            </a:r>
            <a:endParaRPr lang="en-US" altLang="ko-KR" dirty="0" smtClean="0"/>
          </a:p>
          <a:p>
            <a:r>
              <a:rPr lang="en-US" altLang="ko-KR" dirty="0" smtClean="0"/>
              <a:t> </a:t>
            </a:r>
            <a:r>
              <a:rPr lang="en-US" altLang="ko-KR" dirty="0" err="1"/>
              <a:t>민원을</a:t>
            </a:r>
            <a:r>
              <a:rPr lang="en-US" altLang="ko-KR" dirty="0"/>
              <a:t> </a:t>
            </a:r>
            <a:r>
              <a:rPr lang="en-US" altLang="ko-KR" dirty="0" err="1"/>
              <a:t>신속하게</a:t>
            </a:r>
            <a:r>
              <a:rPr lang="en-US" altLang="ko-KR" dirty="0"/>
              <a:t> </a:t>
            </a:r>
            <a:r>
              <a:rPr lang="en-US" altLang="ko-KR" dirty="0" err="1"/>
              <a:t>처리하고</a:t>
            </a:r>
            <a:r>
              <a:rPr lang="en-US" altLang="ko-KR" dirty="0"/>
              <a:t>, </a:t>
            </a:r>
            <a:endParaRPr lang="en-US" altLang="ko-KR" dirty="0" smtClean="0"/>
          </a:p>
          <a:p>
            <a:r>
              <a:rPr lang="en-US" altLang="ko-KR" dirty="0" err="1" smtClean="0"/>
              <a:t>우기철</a:t>
            </a:r>
            <a:r>
              <a:rPr lang="en-US" altLang="ko-KR" dirty="0" smtClean="0"/>
              <a:t> </a:t>
            </a:r>
            <a:r>
              <a:rPr lang="en-US" altLang="ko-KR" dirty="0" err="1"/>
              <a:t>상습침수구역</a:t>
            </a:r>
            <a:r>
              <a:rPr lang="en-US" altLang="ko-KR" dirty="0"/>
              <a:t> </a:t>
            </a:r>
            <a:r>
              <a:rPr lang="en-US" altLang="ko-KR" dirty="0" err="1"/>
              <a:t>개선으로</a:t>
            </a:r>
            <a:r>
              <a:rPr lang="en-US" altLang="ko-KR" dirty="0"/>
              <a:t> </a:t>
            </a:r>
            <a:r>
              <a:rPr lang="en-US" altLang="ko-KR" dirty="0" err="1"/>
              <a:t>안전사고를</a:t>
            </a:r>
            <a:r>
              <a:rPr lang="en-US" altLang="ko-KR" dirty="0"/>
              <a:t> </a:t>
            </a:r>
            <a:r>
              <a:rPr lang="en-US" altLang="ko-KR" dirty="0" err="1"/>
              <a:t>예방하여</a:t>
            </a:r>
            <a:r>
              <a:rPr lang="en-US" altLang="ko-KR" dirty="0"/>
              <a:t> </a:t>
            </a:r>
            <a:endParaRPr lang="en-US" altLang="ko-KR" dirty="0" smtClean="0"/>
          </a:p>
          <a:p>
            <a:r>
              <a:rPr lang="en-US" altLang="ko-KR" dirty="0" err="1" smtClean="0"/>
              <a:t>시민의</a:t>
            </a:r>
            <a:r>
              <a:rPr lang="en-US" altLang="ko-KR" dirty="0" smtClean="0"/>
              <a:t> </a:t>
            </a:r>
            <a:r>
              <a:rPr lang="en-US" altLang="ko-KR" dirty="0" err="1"/>
              <a:t>삶의</a:t>
            </a:r>
            <a:r>
              <a:rPr lang="en-US" altLang="ko-KR" dirty="0"/>
              <a:t> </a:t>
            </a:r>
            <a:r>
              <a:rPr lang="en-US" altLang="ko-KR" dirty="0" err="1"/>
              <a:t>질이</a:t>
            </a:r>
            <a:r>
              <a:rPr lang="en-US" altLang="ko-KR" dirty="0"/>
              <a:t> </a:t>
            </a:r>
            <a:r>
              <a:rPr lang="en-US" altLang="ko-KR" dirty="0" err="1"/>
              <a:t>향상될</a:t>
            </a:r>
            <a:r>
              <a:rPr lang="en-US" altLang="ko-KR" dirty="0"/>
              <a:t> 수 </a:t>
            </a:r>
            <a:r>
              <a:rPr lang="en-US" altLang="ko-KR" dirty="0" err="1"/>
              <a:t>있도록</a:t>
            </a:r>
            <a:r>
              <a:rPr lang="en-US" altLang="ko-KR" dirty="0"/>
              <a:t> </a:t>
            </a:r>
            <a:r>
              <a:rPr lang="en-US" altLang="ko-KR" dirty="0" err="1"/>
              <a:t>노력하겠습니다</a:t>
            </a:r>
            <a:endParaRPr lang="en-US" altLang="ko-KR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262279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atinLnBrk="0"/>
            <a:r>
              <a:rPr lang="ko-KR" altLang="en-US" dirty="0"/>
              <a:t>□ </a:t>
            </a:r>
            <a:r>
              <a:rPr lang="ko-KR" altLang="en-US" b="1" dirty="0"/>
              <a:t>이상으로</a:t>
            </a:r>
            <a:r>
              <a:rPr lang="en-US" altLang="ko-KR" b="1" dirty="0"/>
              <a:t>, </a:t>
            </a:r>
            <a:r>
              <a:rPr lang="ko-KR" altLang="en-US" b="1" dirty="0"/>
              <a:t>환경수도관리본부 소관 업무보고를 마치겠습니다</a:t>
            </a:r>
            <a:r>
              <a:rPr lang="en-US" altLang="ko-KR" b="1" dirty="0"/>
              <a:t>.</a:t>
            </a:r>
            <a:endParaRPr lang="ko-KR" altLang="en-US" dirty="0"/>
          </a:p>
          <a:p>
            <a:pPr latinLnBrk="0"/>
            <a:r>
              <a:rPr lang="ko-KR" altLang="en-US" b="1" dirty="0"/>
              <a:t>감사합니다</a:t>
            </a:r>
            <a:r>
              <a:rPr lang="en-US" altLang="ko-KR" b="1" dirty="0"/>
              <a:t>.</a:t>
            </a:r>
            <a:endParaRPr lang="ko-KR" altLang="en-US" dirty="0"/>
          </a:p>
          <a:p>
            <a:endParaRPr lang="en-US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47024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A3FEFA-8972-4FF0-963F-47E7AAE52FED}" type="datetimeFigureOut">
              <a:rPr lang="ko-KR" altLang="en-US"/>
              <a:pPr>
                <a:defRPr/>
              </a:pPr>
              <a:t>2022-08-05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7133E2-7F46-497E-AEFE-3BACD4C0387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4F47EC-F708-4AB9-8423-BEBA8F0833B5}" type="datetimeFigureOut">
              <a:rPr lang="ko-KR" altLang="en-US"/>
              <a:pPr>
                <a:defRPr/>
              </a:pPr>
              <a:t>2022-08-05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7A71F-2E27-4C88-8E87-0D3501DBA78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C5EEBB-240F-4AD7-9FAD-042C7B9FC834}" type="datetimeFigureOut">
              <a:rPr lang="ko-KR" altLang="en-US"/>
              <a:pPr>
                <a:defRPr/>
              </a:pPr>
              <a:t>2022-08-05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9D736A-7025-412C-BA0B-8C331F15677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2AE731-C1B7-4E69-9EF5-98021F406B51}" type="datetimeFigureOut">
              <a:rPr lang="ko-KR" altLang="en-US"/>
              <a:pPr>
                <a:defRPr/>
              </a:pPr>
              <a:t>2022-08-05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C0581B-87B5-4817-A037-85B69FADF0FD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88ACAF-7DE0-40AB-A83C-0A106C3CB3E7}" type="datetimeFigureOut">
              <a:rPr lang="ko-KR" altLang="en-US"/>
              <a:pPr>
                <a:defRPr/>
              </a:pPr>
              <a:t>2022-08-05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9E9583-17E2-407B-8090-991FF4BF695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8F27F1-86D2-429B-9105-6134BA85370A}" type="datetimeFigureOut">
              <a:rPr lang="ko-KR" altLang="en-US"/>
              <a:pPr>
                <a:defRPr/>
              </a:pPr>
              <a:t>2022-08-05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3E6964-8DC9-4549-B49E-E02F82F9AFC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4D3648-BDCB-4D00-951D-DCF83DC21596}" type="datetimeFigureOut">
              <a:rPr lang="ko-KR" altLang="en-US"/>
              <a:pPr>
                <a:defRPr/>
              </a:pPr>
              <a:t>2022-08-05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4D0CCE-F13B-4B14-934D-7F3EF4DF7BB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E1EBF1-E3A4-4F1F-8F39-B1AD7EEAA079}" type="datetimeFigureOut">
              <a:rPr lang="ko-KR" altLang="en-US"/>
              <a:pPr>
                <a:defRPr/>
              </a:pPr>
              <a:t>2022-08-05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C9B58C-7F2D-4F21-B7E2-77987E8174D7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A366D4-B502-4DE3-BFD7-59FFCCDDD926}" type="datetimeFigureOut">
              <a:rPr lang="ko-KR" altLang="en-US"/>
              <a:pPr>
                <a:defRPr/>
              </a:pPr>
              <a:t>2022-08-05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5F38D6-A69B-4A83-B977-2CAE833E050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9494DD-B15F-484E-9761-B5D04E6B0476}" type="datetimeFigureOut">
              <a:rPr lang="ko-KR" altLang="en-US"/>
              <a:pPr>
                <a:defRPr/>
              </a:pPr>
              <a:t>2022-08-05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552211-1DAF-4D0B-B8C9-E03BC9E6255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57CAE8-F7D3-4ED1-B73A-69B83881FD6F}" type="datetimeFigureOut">
              <a:rPr lang="ko-KR" altLang="en-US"/>
              <a:pPr>
                <a:defRPr/>
              </a:pPr>
              <a:t>2022-08-05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086F23-8490-4E89-8081-117F6C10A2B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FE072E05-B7F7-4FB7-98E5-B5F6FFD81A2D}" type="datetimeFigureOut">
              <a:rPr lang="ko-KR" altLang="en-US"/>
              <a:pPr>
                <a:defRPr/>
              </a:pPr>
              <a:t>2022-08-05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2A075315-9BC2-493F-A339-61167B0C32A7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014" r:id="rId1"/>
    <p:sldLayoutId id="2147486015" r:id="rId2"/>
    <p:sldLayoutId id="2147486016" r:id="rId3"/>
    <p:sldLayoutId id="2147486017" r:id="rId4"/>
    <p:sldLayoutId id="2147486018" r:id="rId5"/>
    <p:sldLayoutId id="2147486019" r:id="rId6"/>
    <p:sldLayoutId id="2147486020" r:id="rId7"/>
    <p:sldLayoutId id="2147486021" r:id="rId8"/>
    <p:sldLayoutId id="2147486022" r:id="rId9"/>
    <p:sldLayoutId id="2147486023" r:id="rId10"/>
    <p:sldLayoutId id="2147486024" r:id="rId11"/>
    <p:sldLayoutId id="2147486025" r:id="rId12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3" Type="http://schemas.openxmlformats.org/officeDocument/2006/relationships/image" Target="../media/image3.png"/><Relationship Id="rId7" Type="http://schemas.openxmlformats.org/officeDocument/2006/relationships/image" Target="../media/image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4.jpeg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3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7.emf"/><Relationship Id="rId5" Type="http://schemas.openxmlformats.org/officeDocument/2006/relationships/image" Target="../media/image26.jpeg"/><Relationship Id="rId4" Type="http://schemas.openxmlformats.org/officeDocument/2006/relationships/image" Target="../media/image25.emf"/><Relationship Id="rId9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7037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0" y="1987335"/>
            <a:ext cx="9144000" cy="1617253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72114" y="2472797"/>
            <a:ext cx="4051109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6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2022 </a:t>
            </a:r>
            <a:r>
              <a:rPr kumimoji="0" lang="ko-KR" altLang="en-US" sz="36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시정업무보고</a:t>
            </a:r>
            <a:endParaRPr kumimoji="0" lang="en-US" altLang="ko-KR" sz="36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125" name="TextBox 3"/>
          <p:cNvSpPr txBox="1">
            <a:spLocks noChangeArrowheads="1"/>
          </p:cNvSpPr>
          <p:nvPr/>
        </p:nvSpPr>
        <p:spPr bwMode="auto">
          <a:xfrm>
            <a:off x="3779912" y="5504452"/>
            <a:ext cx="1925527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kumimoji="0" lang="en-US" altLang="ko-KR" sz="2200" dirty="0" smtClean="0">
                <a:latin typeface="HY견고딕" pitchFamily="18" charset="-127"/>
                <a:ea typeface="HY견고딕" pitchFamily="18" charset="-127"/>
              </a:rPr>
              <a:t>2022. 8. 10.</a:t>
            </a:r>
            <a:endParaRPr kumimoji="0" lang="en-US" altLang="ko-KR" sz="2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227815" y="4384738"/>
            <a:ext cx="2903359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800" spc="-150" dirty="0" smtClean="0">
                <a:solidFill>
                  <a:srgbClr val="12458B"/>
                </a:solidFill>
                <a:latin typeface="HY견고딕" pitchFamily="18" charset="-127"/>
                <a:ea typeface="HY견고딕" pitchFamily="18" charset="-127"/>
              </a:rPr>
              <a:t>환경수도관리본부</a:t>
            </a:r>
            <a:endParaRPr kumimoji="0" lang="en-US" altLang="ko-KR" sz="2800" spc="-150" dirty="0">
              <a:solidFill>
                <a:srgbClr val="12458B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0272" y="683278"/>
            <a:ext cx="1554791" cy="839587"/>
          </a:xfrm>
          <a:prstGeom prst="rect">
            <a:avLst/>
          </a:prstGeom>
        </p:spPr>
      </p:pic>
      <p:grpSp>
        <p:nvGrpSpPr>
          <p:cNvPr id="34" name="그룹 33"/>
          <p:cNvGrpSpPr/>
          <p:nvPr/>
        </p:nvGrpSpPr>
        <p:grpSpPr>
          <a:xfrm>
            <a:off x="-36512" y="1975539"/>
            <a:ext cx="1879916" cy="1655014"/>
            <a:chOff x="-15637" y="1975539"/>
            <a:chExt cx="1879916" cy="1655014"/>
          </a:xfrm>
        </p:grpSpPr>
        <p:sp>
          <p:nvSpPr>
            <p:cNvPr id="43" name="자유형 42"/>
            <p:cNvSpPr/>
            <p:nvPr/>
          </p:nvSpPr>
          <p:spPr>
            <a:xfrm flipV="1">
              <a:off x="-15637" y="1987335"/>
              <a:ext cx="1879916" cy="1617252"/>
            </a:xfrm>
            <a:custGeom>
              <a:avLst/>
              <a:gdLst>
                <a:gd name="connsiteX0" fmla="*/ 0 w 1879916"/>
                <a:gd name="connsiteY0" fmla="*/ 1617252 h 1617252"/>
                <a:gd name="connsiteX1" fmla="*/ 1171494 w 1879916"/>
                <a:gd name="connsiteY1" fmla="*/ 1617252 h 1617252"/>
                <a:gd name="connsiteX2" fmla="*/ 1879916 w 1879916"/>
                <a:gd name="connsiteY2" fmla="*/ 0 h 1617252"/>
                <a:gd name="connsiteX3" fmla="*/ 0 w 1879916"/>
                <a:gd name="connsiteY3" fmla="*/ 0 h 16172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9916" h="1617252">
                  <a:moveTo>
                    <a:pt x="0" y="1617252"/>
                  </a:moveTo>
                  <a:lnTo>
                    <a:pt x="1171494" y="1617252"/>
                  </a:lnTo>
                  <a:lnTo>
                    <a:pt x="187991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 flipV="1">
              <a:off x="0" y="1975539"/>
              <a:ext cx="1329327" cy="587611"/>
            </a:xfrm>
            <a:custGeom>
              <a:avLst/>
              <a:gdLst>
                <a:gd name="connsiteX0" fmla="*/ 0 w 1329327"/>
                <a:gd name="connsiteY0" fmla="*/ 587611 h 587611"/>
                <a:gd name="connsiteX1" fmla="*/ 1062378 w 1329327"/>
                <a:gd name="connsiteY1" fmla="*/ 587611 h 587611"/>
                <a:gd name="connsiteX2" fmla="*/ 1329327 w 1329327"/>
                <a:gd name="connsiteY2" fmla="*/ 0 h 587611"/>
                <a:gd name="connsiteX3" fmla="*/ 0 w 1329327"/>
                <a:gd name="connsiteY3" fmla="*/ 0 h 587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29327" h="587611">
                  <a:moveTo>
                    <a:pt x="0" y="587611"/>
                  </a:moveTo>
                  <a:lnTo>
                    <a:pt x="1062378" y="587611"/>
                  </a:lnTo>
                  <a:lnTo>
                    <a:pt x="132932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5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1" name="자유형 40"/>
            <p:cNvSpPr/>
            <p:nvPr/>
          </p:nvSpPr>
          <p:spPr>
            <a:xfrm flipV="1">
              <a:off x="0" y="2472797"/>
              <a:ext cx="1795268" cy="1157756"/>
            </a:xfrm>
            <a:custGeom>
              <a:avLst/>
              <a:gdLst>
                <a:gd name="connsiteX0" fmla="*/ 0 w 1795268"/>
                <a:gd name="connsiteY0" fmla="*/ 1157756 h 1157756"/>
                <a:gd name="connsiteX1" fmla="*/ 464566 w 1795268"/>
                <a:gd name="connsiteY1" fmla="*/ 1157756 h 1157756"/>
                <a:gd name="connsiteX2" fmla="*/ 765411 w 1795268"/>
                <a:gd name="connsiteY2" fmla="*/ 1157756 h 1157756"/>
                <a:gd name="connsiteX3" fmla="*/ 1288124 w 1795268"/>
                <a:gd name="connsiteY3" fmla="*/ 1157756 h 1157756"/>
                <a:gd name="connsiteX4" fmla="*/ 1795268 w 1795268"/>
                <a:gd name="connsiteY4" fmla="*/ 0 h 1157756"/>
                <a:gd name="connsiteX5" fmla="*/ 1272555 w 1795268"/>
                <a:gd name="connsiteY5" fmla="*/ 0 h 1157756"/>
                <a:gd name="connsiteX6" fmla="*/ 464566 w 1795268"/>
                <a:gd name="connsiteY6" fmla="*/ 0 h 1157756"/>
                <a:gd name="connsiteX7" fmla="*/ 0 w 1795268"/>
                <a:gd name="connsiteY7" fmla="*/ 0 h 11577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95268" h="1157756">
                  <a:moveTo>
                    <a:pt x="0" y="1157756"/>
                  </a:moveTo>
                  <a:lnTo>
                    <a:pt x="464566" y="1157756"/>
                  </a:lnTo>
                  <a:lnTo>
                    <a:pt x="765411" y="1157756"/>
                  </a:lnTo>
                  <a:lnTo>
                    <a:pt x="1288124" y="1157756"/>
                  </a:lnTo>
                  <a:lnTo>
                    <a:pt x="1795268" y="0"/>
                  </a:lnTo>
                  <a:lnTo>
                    <a:pt x="1272555" y="0"/>
                  </a:lnTo>
                  <a:lnTo>
                    <a:pt x="46456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5" name="그룹 44"/>
          <p:cNvGrpSpPr/>
          <p:nvPr/>
        </p:nvGrpSpPr>
        <p:grpSpPr>
          <a:xfrm flipH="1">
            <a:off x="7290025" y="1975539"/>
            <a:ext cx="1879916" cy="1655014"/>
            <a:chOff x="-15637" y="1975539"/>
            <a:chExt cx="1879916" cy="1655014"/>
          </a:xfrm>
        </p:grpSpPr>
        <p:sp>
          <p:nvSpPr>
            <p:cNvPr id="46" name="자유형 45"/>
            <p:cNvSpPr/>
            <p:nvPr/>
          </p:nvSpPr>
          <p:spPr>
            <a:xfrm flipV="1">
              <a:off x="-15637" y="1987335"/>
              <a:ext cx="1879916" cy="1617252"/>
            </a:xfrm>
            <a:custGeom>
              <a:avLst/>
              <a:gdLst>
                <a:gd name="connsiteX0" fmla="*/ 0 w 1879916"/>
                <a:gd name="connsiteY0" fmla="*/ 1617252 h 1617252"/>
                <a:gd name="connsiteX1" fmla="*/ 1171494 w 1879916"/>
                <a:gd name="connsiteY1" fmla="*/ 1617252 h 1617252"/>
                <a:gd name="connsiteX2" fmla="*/ 1879916 w 1879916"/>
                <a:gd name="connsiteY2" fmla="*/ 0 h 1617252"/>
                <a:gd name="connsiteX3" fmla="*/ 0 w 1879916"/>
                <a:gd name="connsiteY3" fmla="*/ 0 h 16172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9916" h="1617252">
                  <a:moveTo>
                    <a:pt x="0" y="1617252"/>
                  </a:moveTo>
                  <a:lnTo>
                    <a:pt x="1171494" y="1617252"/>
                  </a:lnTo>
                  <a:lnTo>
                    <a:pt x="187991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7" name="자유형 46"/>
            <p:cNvSpPr/>
            <p:nvPr/>
          </p:nvSpPr>
          <p:spPr>
            <a:xfrm flipV="1">
              <a:off x="0" y="1975539"/>
              <a:ext cx="1329327" cy="587611"/>
            </a:xfrm>
            <a:custGeom>
              <a:avLst/>
              <a:gdLst>
                <a:gd name="connsiteX0" fmla="*/ 0 w 1329327"/>
                <a:gd name="connsiteY0" fmla="*/ 587611 h 587611"/>
                <a:gd name="connsiteX1" fmla="*/ 1062378 w 1329327"/>
                <a:gd name="connsiteY1" fmla="*/ 587611 h 587611"/>
                <a:gd name="connsiteX2" fmla="*/ 1329327 w 1329327"/>
                <a:gd name="connsiteY2" fmla="*/ 0 h 587611"/>
                <a:gd name="connsiteX3" fmla="*/ 0 w 1329327"/>
                <a:gd name="connsiteY3" fmla="*/ 0 h 587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29327" h="587611">
                  <a:moveTo>
                    <a:pt x="0" y="587611"/>
                  </a:moveTo>
                  <a:lnTo>
                    <a:pt x="1062378" y="587611"/>
                  </a:lnTo>
                  <a:lnTo>
                    <a:pt x="132932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5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8" name="자유형 47"/>
            <p:cNvSpPr/>
            <p:nvPr/>
          </p:nvSpPr>
          <p:spPr>
            <a:xfrm flipV="1">
              <a:off x="0" y="2472797"/>
              <a:ext cx="1795268" cy="1157756"/>
            </a:xfrm>
            <a:custGeom>
              <a:avLst/>
              <a:gdLst>
                <a:gd name="connsiteX0" fmla="*/ 0 w 1795268"/>
                <a:gd name="connsiteY0" fmla="*/ 1157756 h 1157756"/>
                <a:gd name="connsiteX1" fmla="*/ 464566 w 1795268"/>
                <a:gd name="connsiteY1" fmla="*/ 1157756 h 1157756"/>
                <a:gd name="connsiteX2" fmla="*/ 765411 w 1795268"/>
                <a:gd name="connsiteY2" fmla="*/ 1157756 h 1157756"/>
                <a:gd name="connsiteX3" fmla="*/ 1288124 w 1795268"/>
                <a:gd name="connsiteY3" fmla="*/ 1157756 h 1157756"/>
                <a:gd name="connsiteX4" fmla="*/ 1795268 w 1795268"/>
                <a:gd name="connsiteY4" fmla="*/ 0 h 1157756"/>
                <a:gd name="connsiteX5" fmla="*/ 1272555 w 1795268"/>
                <a:gd name="connsiteY5" fmla="*/ 0 h 1157756"/>
                <a:gd name="connsiteX6" fmla="*/ 464566 w 1795268"/>
                <a:gd name="connsiteY6" fmla="*/ 0 h 1157756"/>
                <a:gd name="connsiteX7" fmla="*/ 0 w 1795268"/>
                <a:gd name="connsiteY7" fmla="*/ 0 h 11577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95268" h="1157756">
                  <a:moveTo>
                    <a:pt x="0" y="1157756"/>
                  </a:moveTo>
                  <a:lnTo>
                    <a:pt x="464566" y="1157756"/>
                  </a:lnTo>
                  <a:lnTo>
                    <a:pt x="765411" y="1157756"/>
                  </a:lnTo>
                  <a:lnTo>
                    <a:pt x="1288124" y="1157756"/>
                  </a:lnTo>
                  <a:lnTo>
                    <a:pt x="1795268" y="0"/>
                  </a:lnTo>
                  <a:lnTo>
                    <a:pt x="1272555" y="0"/>
                  </a:lnTo>
                  <a:lnTo>
                    <a:pt x="46456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2" name="그룹 51"/>
          <p:cNvGrpSpPr/>
          <p:nvPr/>
        </p:nvGrpSpPr>
        <p:grpSpPr>
          <a:xfrm>
            <a:off x="3227816" y="4423295"/>
            <a:ext cx="2903358" cy="470846"/>
            <a:chOff x="3621739" y="4410925"/>
            <a:chExt cx="2155708" cy="470846"/>
          </a:xfrm>
        </p:grpSpPr>
        <p:sp>
          <p:nvSpPr>
            <p:cNvPr id="44" name="왼쪽 대괄호 43"/>
            <p:cNvSpPr/>
            <p:nvPr/>
          </p:nvSpPr>
          <p:spPr>
            <a:xfrm>
              <a:off x="3621739" y="4410925"/>
              <a:ext cx="72008" cy="470846"/>
            </a:xfrm>
            <a:prstGeom prst="leftBracket">
              <a:avLst/>
            </a:prstGeom>
            <a:ln w="28575">
              <a:solidFill>
                <a:srgbClr val="FDB2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5" name="왼쪽 대괄호 54"/>
            <p:cNvSpPr/>
            <p:nvPr/>
          </p:nvSpPr>
          <p:spPr>
            <a:xfrm flipH="1">
              <a:off x="5705439" y="4410925"/>
              <a:ext cx="72008" cy="470846"/>
            </a:xfrm>
            <a:prstGeom prst="leftBracket">
              <a:avLst/>
            </a:prstGeom>
            <a:ln w="28575">
              <a:solidFill>
                <a:srgbClr val="FDB2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813763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30446" y="-24535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21980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환경수도관리본부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20" name="Text Box 3"/>
          <p:cNvSpPr txBox="1">
            <a:spLocks noChangeArrowheads="1"/>
          </p:cNvSpPr>
          <p:nvPr/>
        </p:nvSpPr>
        <p:spPr bwMode="auto">
          <a:xfrm>
            <a:off x="1411917" y="1358074"/>
            <a:ext cx="7416824" cy="130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50000"/>
              </a:lnSpc>
            </a:pPr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환경보전과 지속가능발전이 조화되는 탄소중립 이행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폐기물의 안정적 관리를 통한 깨끗한 생활환경 조성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깨끗한 수질관리를 위한 시설확충 및 하수처리 시스템 강화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21" name="그룹 24"/>
          <p:cNvGrpSpPr>
            <a:grpSpLocks/>
          </p:cNvGrpSpPr>
          <p:nvPr/>
        </p:nvGrpSpPr>
        <p:grpSpPr bwMode="auto">
          <a:xfrm>
            <a:off x="553211" y="3158403"/>
            <a:ext cx="793750" cy="3477156"/>
            <a:chOff x="538808" y="3212976"/>
            <a:chExt cx="792658" cy="3312368"/>
          </a:xfrm>
        </p:grpSpPr>
        <p:sp>
          <p:nvSpPr>
            <p:cNvPr id="22" name="직사각형 21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3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1" name="그룹 27"/>
          <p:cNvGrpSpPr>
            <a:grpSpLocks/>
          </p:cNvGrpSpPr>
          <p:nvPr/>
        </p:nvGrpSpPr>
        <p:grpSpPr bwMode="auto">
          <a:xfrm>
            <a:off x="539750" y="1413447"/>
            <a:ext cx="792163" cy="1559889"/>
            <a:chOff x="395288" y="1628800"/>
            <a:chExt cx="792162" cy="2232967"/>
          </a:xfrm>
        </p:grpSpPr>
        <p:sp>
          <p:nvSpPr>
            <p:cNvPr id="32" name="직사각형 31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3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4" name="TextBox 33"/>
          <p:cNvSpPr txBox="1"/>
          <p:nvPr/>
        </p:nvSpPr>
        <p:spPr>
          <a:xfrm>
            <a:off x="367595" y="663079"/>
            <a:ext cx="6964897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1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지속가능 발전을 위한 생태환경보전 및 안전한 생활환경조성 </a:t>
            </a:r>
            <a:endParaRPr kumimoji="0" lang="en-US" altLang="ko-KR" sz="21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68458" y="1448417"/>
            <a:ext cx="65915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추진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목표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72412" y="3244914"/>
            <a:ext cx="659155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조직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및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업무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40" name="그룹 39"/>
          <p:cNvGrpSpPr/>
          <p:nvPr/>
        </p:nvGrpSpPr>
        <p:grpSpPr>
          <a:xfrm>
            <a:off x="1475658" y="3158403"/>
            <a:ext cx="7390481" cy="3006897"/>
            <a:chOff x="1421277" y="2952127"/>
            <a:chExt cx="7390481" cy="1527050"/>
          </a:xfrm>
        </p:grpSpPr>
        <p:grpSp>
          <p:nvGrpSpPr>
            <p:cNvPr id="41" name="그룹 40"/>
            <p:cNvGrpSpPr/>
            <p:nvPr/>
          </p:nvGrpSpPr>
          <p:grpSpPr>
            <a:xfrm>
              <a:off x="1421277" y="2952127"/>
              <a:ext cx="7390481" cy="1527050"/>
              <a:chOff x="1381724" y="2303966"/>
              <a:chExt cx="4296225" cy="690096"/>
            </a:xfrm>
          </p:grpSpPr>
          <p:sp>
            <p:nvSpPr>
              <p:cNvPr id="45" name="대각선 방향의 모서리가 둥근 사각형 44"/>
              <p:cNvSpPr/>
              <p:nvPr/>
            </p:nvSpPr>
            <p:spPr bwMode="auto">
              <a:xfrm>
                <a:off x="1381724" y="2303966"/>
                <a:ext cx="768038" cy="690096"/>
              </a:xfrm>
              <a:prstGeom prst="round2DiagRect">
                <a:avLst/>
              </a:prstGeom>
              <a:solidFill>
                <a:schemeClr val="accent4">
                  <a:lumMod val="50000"/>
                  <a:alpha val="20000"/>
                </a:scheme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algn="ctr" latinLnBrk="0">
                  <a:defRPr/>
                </a:pPr>
                <a:endParaRPr kumimoji="0" lang="en-US" altLang="ko-KR" sz="14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atinLnBrk="0">
                  <a:defRPr/>
                </a:pPr>
                <a:endParaRPr kumimoji="0" lang="en-US" altLang="ko-KR" sz="14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marL="285750" indent="-285750" latinLnBrk="0">
                  <a:buFont typeface="Wingdings" panose="05000000000000000000" pitchFamily="2" charset="2"/>
                  <a:buChar char="Ø"/>
                  <a:defRPr/>
                </a:pPr>
                <a:endParaRPr kumimoji="0" lang="en-US" altLang="ko-KR" sz="14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46" name="대각선 방향의 모서리가 둥근 사각형 45"/>
              <p:cNvSpPr/>
              <p:nvPr/>
            </p:nvSpPr>
            <p:spPr bwMode="auto">
              <a:xfrm>
                <a:off x="2260774" y="2303966"/>
                <a:ext cx="767288" cy="690096"/>
              </a:xfrm>
              <a:prstGeom prst="round2DiagRect">
                <a:avLst/>
              </a:prstGeom>
              <a:solidFill>
                <a:schemeClr val="accent6">
                  <a:lumMod val="75000"/>
                  <a:alpha val="30000"/>
                </a:scheme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latinLnBrk="0">
                  <a:defRPr/>
                </a:pPr>
                <a:r>
                  <a:rPr kumimoji="0" lang="en-US" altLang="ko-KR" sz="1400" b="1" spc="-150" dirty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kumimoji="0" lang="en-US" altLang="ko-KR" sz="1400" b="1" spc="-1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atinLnBrk="0">
                  <a:defRPr/>
                </a:pPr>
                <a:endParaRPr kumimoji="0" lang="en-US" altLang="ko-KR" sz="14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endParaRPr kumimoji="0" lang="en-US" altLang="ko-KR" sz="1400" b="1" spc="-1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47" name="대각선 방향의 모서리가 둥근 사각형 46"/>
              <p:cNvSpPr/>
              <p:nvPr/>
            </p:nvSpPr>
            <p:spPr bwMode="auto">
              <a:xfrm>
                <a:off x="4909911" y="2305493"/>
                <a:ext cx="768038" cy="688569"/>
              </a:xfrm>
              <a:prstGeom prst="round2DiagRect">
                <a:avLst/>
              </a:prstGeom>
              <a:solidFill>
                <a:schemeClr val="bg2">
                  <a:lumMod val="75000"/>
                  <a:alpha val="18000"/>
                </a:scheme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algn="ctr" latinLnBrk="0">
                  <a:defRPr/>
                </a:pPr>
                <a:endParaRPr kumimoji="0" lang="en-US" altLang="ko-KR" sz="1300" b="1" spc="-1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atinLnBrk="0">
                  <a:defRPr/>
                </a:pPr>
                <a:endParaRPr kumimoji="0" lang="en-US" altLang="ko-KR" sz="1300" b="1" spc="-10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atinLnBrk="0">
                  <a:defRPr/>
                </a:pPr>
                <a:endParaRPr kumimoji="0" lang="en-US" altLang="ko-KR" sz="1300" b="1" spc="-1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  <p:sp>
          <p:nvSpPr>
            <p:cNvPr id="42" name="직사각형 41"/>
            <p:cNvSpPr/>
            <p:nvPr/>
          </p:nvSpPr>
          <p:spPr>
            <a:xfrm>
              <a:off x="1547664" y="3010376"/>
              <a:ext cx="1206268" cy="136049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/>
            <a:effectLst>
              <a:outerShdw blurRad="40000" dist="20000" dir="5400000" rotWithShape="0">
                <a:srgbClr val="000000">
                  <a:alpha val="38000"/>
                </a:srgbClr>
              </a:outerShdw>
              <a:softEdge rad="12700"/>
            </a:effectLst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b="1" dirty="0" smtClean="0">
                  <a:solidFill>
                    <a:schemeClr val="bg1"/>
                  </a:solidFill>
                  <a:latin typeface="+mn-ea"/>
                </a:rPr>
                <a:t>환경보전과</a:t>
              </a:r>
              <a:endParaRPr lang="ko-KR" altLang="en-US" sz="15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43" name="직사각형 42"/>
            <p:cNvSpPr/>
            <p:nvPr/>
          </p:nvSpPr>
          <p:spPr>
            <a:xfrm>
              <a:off x="3029219" y="3015478"/>
              <a:ext cx="1164872" cy="13094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 w="19050">
              <a:solidFill>
                <a:schemeClr val="accent6">
                  <a:lumMod val="20000"/>
                  <a:lumOff val="80000"/>
                </a:schemeClr>
              </a:solidFill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  <a:softEdge rad="12700"/>
            </a:effectLst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b="1" dirty="0" err="1" smtClean="0">
                  <a:solidFill>
                    <a:schemeClr val="bg1"/>
                  </a:solidFill>
                  <a:latin typeface="+mn-ea"/>
                </a:rPr>
                <a:t>자원순환과</a:t>
              </a:r>
              <a:endParaRPr lang="ko-KR" altLang="en-US" sz="15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44" name="직사각형 43"/>
            <p:cNvSpPr/>
            <p:nvPr/>
          </p:nvSpPr>
          <p:spPr>
            <a:xfrm>
              <a:off x="7610003" y="3010364"/>
              <a:ext cx="1087383" cy="141175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 w="19050">
              <a:solidFill>
                <a:schemeClr val="tx2">
                  <a:lumMod val="20000"/>
                  <a:lumOff val="80000"/>
                </a:schemeClr>
              </a:solidFill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  <a:softEdge rad="12700"/>
            </a:effectLst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b="1" dirty="0" err="1" smtClean="0">
                  <a:solidFill>
                    <a:schemeClr val="bg1"/>
                  </a:solidFill>
                  <a:latin typeface="+mn-ea"/>
                </a:rPr>
                <a:t>하수도과</a:t>
              </a:r>
              <a:endParaRPr lang="ko-KR" altLang="en-US" sz="1500" b="1" dirty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48" name="그룹 47"/>
          <p:cNvGrpSpPr/>
          <p:nvPr/>
        </p:nvGrpSpPr>
        <p:grpSpPr>
          <a:xfrm>
            <a:off x="8676456" y="6483610"/>
            <a:ext cx="467544" cy="374390"/>
            <a:chOff x="8482105" y="6489700"/>
            <a:chExt cx="482384" cy="368300"/>
          </a:xfrm>
        </p:grpSpPr>
        <p:sp>
          <p:nvSpPr>
            <p:cNvPr id="49" name="TextBox 14"/>
            <p:cNvSpPr txBox="1">
              <a:spLocks noChangeArrowheads="1"/>
            </p:cNvSpPr>
            <p:nvPr/>
          </p:nvSpPr>
          <p:spPr bwMode="auto">
            <a:xfrm>
              <a:off x="8482105" y="6489700"/>
              <a:ext cx="482384" cy="363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dirty="0" smtClean="0">
                  <a:latin typeface="HY중고딕" pitchFamily="18" charset="-127"/>
                  <a:ea typeface="HY중고딕" pitchFamily="18" charset="-127"/>
                </a:rPr>
                <a:t>1</a:t>
              </a:r>
              <a:endParaRPr lang="ko-KR" altLang="en-US" dirty="0">
                <a:latin typeface="HY중고딕" pitchFamily="18" charset="-127"/>
                <a:ea typeface="HY중고딕" pitchFamily="18" charset="-127"/>
              </a:endParaRPr>
            </a:p>
          </p:txBody>
        </p:sp>
        <p:cxnSp>
          <p:nvCxnSpPr>
            <p:cNvPr id="50" name="직선 연결선 49"/>
            <p:cNvCxnSpPr/>
            <p:nvPr/>
          </p:nvCxnSpPr>
          <p:spPr>
            <a:xfrm>
              <a:off x="8483866" y="6524625"/>
              <a:ext cx="0" cy="333375"/>
            </a:xfrm>
            <a:prstGeom prst="line">
              <a:avLst/>
            </a:prstGeom>
            <a:ln>
              <a:solidFill>
                <a:srgbClr val="EC66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1" name="대각선 방향의 모서리가 둥근 사각형 50"/>
          <p:cNvSpPr/>
          <p:nvPr/>
        </p:nvSpPr>
        <p:spPr bwMode="auto">
          <a:xfrm>
            <a:off x="4506670" y="3165059"/>
            <a:ext cx="1319909" cy="3000245"/>
          </a:xfrm>
          <a:prstGeom prst="round2DiagRect">
            <a:avLst/>
          </a:prstGeom>
          <a:solidFill>
            <a:srgbClr val="008000">
              <a:alpha val="3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latinLnBrk="0">
              <a:defRPr/>
            </a:pPr>
            <a:r>
              <a:rPr kumimoji="0" lang="en-US" altLang="ko-KR" sz="1200" b="1" spc="-15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kumimoji="0" lang="en-US" altLang="ko-KR" sz="1200" b="1" spc="-15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defRPr/>
            </a:pPr>
            <a:endParaRPr kumimoji="0" lang="en-US" altLang="ko-KR" sz="1200" b="1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latinLnBrk="0">
              <a:buFont typeface="Wingdings" panose="05000000000000000000" pitchFamily="2" charset="2"/>
              <a:buChar char="Ø"/>
              <a:defRPr/>
            </a:pPr>
            <a:endParaRPr kumimoji="0" lang="en-US" altLang="ko-KR" sz="1200" b="1" spc="-15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latinLnBrk="0">
              <a:defRPr/>
            </a:pPr>
            <a:endParaRPr kumimoji="0" lang="en-US" altLang="ko-KR" sz="1200" b="1" spc="-15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2" name="직사각형 51"/>
          <p:cNvSpPr/>
          <p:nvPr/>
        </p:nvSpPr>
        <p:spPr>
          <a:xfrm>
            <a:off x="4602446" y="3273102"/>
            <a:ext cx="1147647" cy="262727"/>
          </a:xfrm>
          <a:prstGeom prst="rect">
            <a:avLst/>
          </a:prstGeom>
          <a:solidFill>
            <a:schemeClr val="accent3">
              <a:lumMod val="50000"/>
            </a:schemeClr>
          </a:solidFill>
          <a:ln w="19050">
            <a:solidFill>
              <a:schemeClr val="accent6">
                <a:lumMod val="20000"/>
                <a:lumOff val="80000"/>
              </a:schemeClr>
            </a:solidFill>
          </a:ln>
          <a:effectLst>
            <a:outerShdw blurRad="40000" dist="20000" dir="5400000" rotWithShape="0">
              <a:srgbClr val="000000">
                <a:alpha val="38000"/>
              </a:srgbClr>
            </a:outerShdw>
            <a:softEdge rad="12700"/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500" b="1" dirty="0" err="1" smtClean="0">
                <a:solidFill>
                  <a:schemeClr val="bg1"/>
                </a:solidFill>
                <a:latin typeface="+mn-ea"/>
              </a:rPr>
              <a:t>공원녹지과</a:t>
            </a:r>
            <a:endParaRPr lang="ko-KR" altLang="en-US" sz="15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53" name="대각선 방향의 모서리가 둥근 사각형 52"/>
          <p:cNvSpPr/>
          <p:nvPr/>
        </p:nvSpPr>
        <p:spPr bwMode="auto">
          <a:xfrm>
            <a:off x="6029157" y="3158407"/>
            <a:ext cx="1321200" cy="3006897"/>
          </a:xfrm>
          <a:prstGeom prst="round2DiagRect">
            <a:avLst/>
          </a:prstGeom>
          <a:solidFill>
            <a:schemeClr val="accent5">
              <a:alpha val="1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marL="285750" indent="-285750" latinLnBrk="0">
              <a:buFont typeface="Wingdings" panose="05000000000000000000" pitchFamily="2" charset="2"/>
              <a:buChar char="Ø"/>
              <a:defRPr/>
            </a:pPr>
            <a:endParaRPr kumimoji="0" lang="en-US" altLang="ko-KR" sz="1200" b="1" spc="-1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6131237" y="3273078"/>
            <a:ext cx="1073481" cy="2779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19050">
            <a:solidFill>
              <a:schemeClr val="tx2">
                <a:lumMod val="20000"/>
                <a:lumOff val="80000"/>
              </a:schemeClr>
            </a:solidFill>
          </a:ln>
          <a:effectLst>
            <a:outerShdw blurRad="40000" dist="20000" dir="5400000" rotWithShape="0">
              <a:srgbClr val="000000">
                <a:alpha val="38000"/>
              </a:srgbClr>
            </a:outerShdw>
            <a:softEdge rad="127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500" b="1" dirty="0" err="1" smtClean="0">
                <a:solidFill>
                  <a:schemeClr val="bg1"/>
                </a:solidFill>
                <a:latin typeface="+mn-ea"/>
              </a:rPr>
              <a:t>상수도과</a:t>
            </a:r>
            <a:endParaRPr lang="ko-KR" altLang="en-US" sz="15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516864" y="4687972"/>
            <a:ext cx="1335776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2800" indent="-172800" latinLnBrk="0">
              <a:buFont typeface="Wingdings" panose="05000000000000000000" pitchFamily="2" charset="2"/>
              <a:buChar char="Ø"/>
              <a:defRPr/>
            </a:pPr>
            <a:r>
              <a:rPr kumimoji="0" lang="ko-KR" altLang="en-US" sz="1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탄소중립 추진</a:t>
            </a:r>
            <a:endParaRPr kumimoji="0" lang="en-US" altLang="ko-KR" sz="12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2800" indent="-172800" latinLnBrk="0">
              <a:buFont typeface="Wingdings" panose="05000000000000000000" pitchFamily="2" charset="2"/>
              <a:buChar char="Ø"/>
              <a:defRPr/>
            </a:pPr>
            <a:r>
              <a:rPr kumimoji="0" lang="ko-KR" altLang="en-US" sz="1200" b="1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환경오염원</a:t>
            </a:r>
            <a:r>
              <a:rPr kumimoji="0" lang="ko-KR" altLang="en-US" sz="1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ko-KR" altLang="en-US" sz="1200" b="1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배출관리</a:t>
            </a:r>
            <a:endParaRPr kumimoji="0" lang="en-US" altLang="ko-KR" sz="12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2800" indent="-172800" latinLnBrk="0">
              <a:buFont typeface="Wingdings" panose="05000000000000000000" pitchFamily="2" charset="2"/>
              <a:buChar char="Ø"/>
              <a:defRPr/>
            </a:pPr>
            <a:r>
              <a:rPr kumimoji="0" lang="ko-KR" altLang="en-US" sz="1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공공폐수처리시설 운영</a:t>
            </a:r>
            <a:endParaRPr kumimoji="0" lang="en-US" altLang="ko-KR" sz="12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2800" indent="-172800"/>
            <a:endParaRPr lang="ko-KR" altLang="en-US" dirty="0"/>
          </a:p>
        </p:txBody>
      </p:sp>
      <p:sp>
        <p:nvSpPr>
          <p:cNvPr id="38" name="TextBox 37"/>
          <p:cNvSpPr txBox="1"/>
          <p:nvPr/>
        </p:nvSpPr>
        <p:spPr>
          <a:xfrm>
            <a:off x="3038592" y="4654098"/>
            <a:ext cx="133938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2800" indent="-172800" latinLnBrk="0">
              <a:buFont typeface="Wingdings" panose="05000000000000000000" pitchFamily="2" charset="2"/>
              <a:buChar char="Ø"/>
              <a:defRPr/>
            </a:pPr>
            <a:r>
              <a:rPr kumimoji="0" lang="ko-KR" altLang="en-US" sz="1200" b="1" spc="-15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생활폐기물처리</a:t>
            </a:r>
            <a:endParaRPr kumimoji="0" lang="en-US" altLang="ko-KR" sz="1200" b="1" spc="-15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2800" indent="-172800" latinLnBrk="0">
              <a:buFont typeface="Wingdings" panose="05000000000000000000" pitchFamily="2" charset="2"/>
              <a:buChar char="Ø"/>
              <a:defRPr/>
            </a:pPr>
            <a:r>
              <a:rPr kumimoji="0" lang="ko-KR" altLang="en-US" sz="1200" b="1" spc="-15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환경기초시설</a:t>
            </a:r>
            <a:r>
              <a:rPr kumimoji="0" lang="ko-KR" altLang="en-US" sz="1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ko-KR" altLang="en-US" sz="12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운영관리 </a:t>
            </a:r>
            <a:endParaRPr kumimoji="0" lang="en-US" altLang="ko-KR" sz="12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2800" indent="-172800" latinLnBrk="0">
              <a:buFont typeface="Wingdings" panose="05000000000000000000" pitchFamily="2" charset="2"/>
              <a:buChar char="Ø"/>
              <a:defRPr/>
            </a:pPr>
            <a:r>
              <a:rPr kumimoji="0" lang="ko-KR" altLang="en-US" sz="1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재활용 활성화</a:t>
            </a:r>
            <a:endParaRPr kumimoji="0" lang="en-US" altLang="ko-KR" sz="1200" b="1" dirty="0">
              <a:solidFill>
                <a:prstClr val="black"/>
              </a:solidFill>
              <a:ea typeface="맑은 고딕" panose="020B0503020000020004" pitchFamily="50" charset="-127"/>
            </a:endParaRPr>
          </a:p>
          <a:p>
            <a:pPr algn="ctr" latinLnBrk="0">
              <a:defRPr/>
            </a:pPr>
            <a:endParaRPr kumimoji="0" lang="en-US" altLang="ko-KR" b="1" spc="-15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ko-KR" altLang="en-US" dirty="0"/>
          </a:p>
        </p:txBody>
      </p:sp>
      <p:sp>
        <p:nvSpPr>
          <p:cNvPr id="39" name="TextBox 38"/>
          <p:cNvSpPr txBox="1"/>
          <p:nvPr/>
        </p:nvSpPr>
        <p:spPr>
          <a:xfrm>
            <a:off x="4514834" y="4641245"/>
            <a:ext cx="133097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latinLnBrk="0">
              <a:buFont typeface="Wingdings" panose="05000000000000000000" pitchFamily="2" charset="2"/>
              <a:buChar char="Ø"/>
              <a:defRPr/>
            </a:pPr>
            <a:r>
              <a:rPr kumimoji="0" lang="ko-KR" altLang="en-US" sz="1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공원녹지조성</a:t>
            </a:r>
            <a:endParaRPr kumimoji="0" lang="en-US" altLang="ko-KR" sz="12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 latinLnBrk="0">
              <a:buFont typeface="Wingdings" panose="05000000000000000000" pitchFamily="2" charset="2"/>
              <a:buChar char="Ø"/>
              <a:defRPr/>
            </a:pPr>
            <a:r>
              <a:rPr kumimoji="0" lang="ko-KR" altLang="en-US" sz="1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등산로 및 가로수 관리</a:t>
            </a:r>
            <a:endParaRPr kumimoji="0" lang="en-US" altLang="ko-KR" sz="12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 latinLnBrk="0">
              <a:buFont typeface="Wingdings" panose="05000000000000000000" pitchFamily="2" charset="2"/>
              <a:buChar char="Ø"/>
              <a:defRPr/>
            </a:pPr>
            <a:r>
              <a:rPr kumimoji="0" lang="ko-KR" altLang="en-US" sz="1200" b="1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율곡수목원</a:t>
            </a:r>
            <a:r>
              <a:rPr kumimoji="0" lang="en-US" altLang="ko-KR" sz="12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kumimoji="0" lang="ko-KR" altLang="en-US" sz="12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ko-KR" altLang="en-US" sz="1200" b="1" spc="-150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감악산힐링테마</a:t>
            </a:r>
            <a:r>
              <a:rPr kumimoji="0" lang="ko-KR" altLang="en-US" sz="12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파크 </a:t>
            </a:r>
            <a:r>
              <a:rPr kumimoji="0" lang="ko-KR" altLang="en-US" sz="1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운영</a:t>
            </a:r>
            <a:endParaRPr kumimoji="0" lang="en-US" altLang="ko-KR" sz="12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ko-KR" altLang="en-US" dirty="0"/>
          </a:p>
        </p:txBody>
      </p:sp>
      <p:sp>
        <p:nvSpPr>
          <p:cNvPr id="56" name="TextBox 55"/>
          <p:cNvSpPr txBox="1"/>
          <p:nvPr/>
        </p:nvSpPr>
        <p:spPr>
          <a:xfrm>
            <a:off x="6071843" y="4117836"/>
            <a:ext cx="1260649" cy="1440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57" name="TextBox 56"/>
          <p:cNvSpPr txBox="1"/>
          <p:nvPr/>
        </p:nvSpPr>
        <p:spPr>
          <a:xfrm>
            <a:off x="7643736" y="4117836"/>
            <a:ext cx="1260649" cy="1440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58" name="TextBox 57"/>
          <p:cNvSpPr txBox="1"/>
          <p:nvPr/>
        </p:nvSpPr>
        <p:spPr>
          <a:xfrm>
            <a:off x="6080717" y="4117836"/>
            <a:ext cx="1260649" cy="1440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59" name="TextBox 58"/>
          <p:cNvSpPr txBox="1"/>
          <p:nvPr/>
        </p:nvSpPr>
        <p:spPr>
          <a:xfrm>
            <a:off x="7525717" y="4655560"/>
            <a:ext cx="133459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latinLnBrk="0">
              <a:buFont typeface="Wingdings" panose="05000000000000000000" pitchFamily="2" charset="2"/>
              <a:buChar char="Ø"/>
              <a:defRPr/>
            </a:pPr>
            <a:r>
              <a:rPr kumimoji="0" lang="ko-KR" altLang="en-US" sz="1200" b="1" spc="-1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지방공기업 특별회계 운영</a:t>
            </a:r>
            <a:endParaRPr kumimoji="0" lang="en-US" altLang="ko-KR" sz="1200" b="1" spc="-1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 latinLnBrk="0">
              <a:buFont typeface="Wingdings" panose="05000000000000000000" pitchFamily="2" charset="2"/>
              <a:buChar char="Ø"/>
              <a:defRPr/>
            </a:pPr>
            <a:r>
              <a:rPr kumimoji="0" lang="ko-KR" altLang="en-US" sz="1200" b="1" spc="-1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하수시설 건설 및 </a:t>
            </a:r>
            <a:r>
              <a:rPr kumimoji="0" lang="ko-KR" altLang="en-US" sz="1200" b="1" spc="-1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운영관리</a:t>
            </a:r>
            <a:endParaRPr kumimoji="0" lang="en-US" altLang="ko-KR" sz="1200" b="1" spc="-1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 latinLnBrk="0">
              <a:buFont typeface="Wingdings" panose="05000000000000000000" pitchFamily="2" charset="2"/>
              <a:buChar char="Ø"/>
              <a:defRPr/>
            </a:pPr>
            <a:r>
              <a:rPr kumimoji="0" lang="ko-KR" altLang="en-US" sz="1200" b="1" spc="-1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하수도정비 기본계획수립</a:t>
            </a:r>
            <a:endParaRPr kumimoji="0" lang="en-US" altLang="ko-KR" sz="1200" b="1" spc="-1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ko-KR" alt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6038406" y="4641245"/>
            <a:ext cx="13734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latinLnBrk="0">
              <a:buFont typeface="Wingdings" panose="05000000000000000000" pitchFamily="2" charset="2"/>
              <a:buChar char="Ø"/>
              <a:defRPr/>
            </a:pPr>
            <a:r>
              <a:rPr kumimoji="0" lang="ko-KR" altLang="en-US" sz="1200" b="1" spc="-1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지방공기업 특별회계 운영</a:t>
            </a:r>
            <a:endParaRPr kumimoji="0" lang="en-US" altLang="ko-KR" sz="1200" b="1" spc="-1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 latinLnBrk="0">
              <a:buFont typeface="Wingdings" panose="05000000000000000000" pitchFamily="2" charset="2"/>
              <a:buChar char="Ø"/>
              <a:defRPr/>
            </a:pPr>
            <a:r>
              <a:rPr kumimoji="0" lang="ko-KR" altLang="en-US" sz="1200" b="1" spc="-1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상수도 공급기반 확충 및 관리체계 구축</a:t>
            </a:r>
            <a:endParaRPr kumimoji="0" lang="en-US" altLang="ko-KR" sz="1200" b="1" spc="-1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0359" y="3616558"/>
            <a:ext cx="1029433" cy="893981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4" r="-1154"/>
          <a:stretch/>
        </p:blipFill>
        <p:spPr>
          <a:xfrm>
            <a:off x="3224074" y="3595964"/>
            <a:ext cx="1029600" cy="970957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3140" y="3672779"/>
            <a:ext cx="1029600" cy="775486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2638" y="3609322"/>
            <a:ext cx="1029600" cy="1009008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9254" y="3607049"/>
            <a:ext cx="1029600" cy="989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326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27384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환경보전과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20" name="Text Box 3"/>
          <p:cNvSpPr txBox="1">
            <a:spLocks noChangeArrowheads="1"/>
          </p:cNvSpPr>
          <p:nvPr/>
        </p:nvSpPr>
        <p:spPr bwMode="auto">
          <a:xfrm>
            <a:off x="1475656" y="1268760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5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탄소중립 전환을 위한 제도적 토대 마련 및 체계적인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이행기반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구축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미래차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대중화</a:t>
            </a:r>
            <a:r>
              <a:rPr kumimoji="0"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시민들의 탄소중립 실천을 유도하는 지원정책 확대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21" name="그룹 24"/>
          <p:cNvGrpSpPr>
            <a:grpSpLocks/>
          </p:cNvGrpSpPr>
          <p:nvPr/>
        </p:nvGrpSpPr>
        <p:grpSpPr bwMode="auto">
          <a:xfrm>
            <a:off x="538163" y="2630451"/>
            <a:ext cx="793750" cy="4110917"/>
            <a:chOff x="538808" y="3212976"/>
            <a:chExt cx="792658" cy="3312368"/>
          </a:xfrm>
        </p:grpSpPr>
        <p:sp>
          <p:nvSpPr>
            <p:cNvPr id="22" name="직사각형 21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3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32" name="직사각형 31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3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4" name="TextBox 33"/>
          <p:cNvSpPr txBox="1"/>
          <p:nvPr/>
        </p:nvSpPr>
        <p:spPr>
          <a:xfrm>
            <a:off x="367595" y="663079"/>
            <a:ext cx="666764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탄소중립 사회로의 전환을 위한 </a:t>
            </a:r>
            <a:r>
              <a:rPr kumimoji="0"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이행기반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마련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35597" y="1448417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39552" y="2646576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" name="Rectangle 23"/>
          <p:cNvSpPr>
            <a:spLocks noChangeArrowheads="1"/>
          </p:cNvSpPr>
          <p:nvPr/>
        </p:nvSpPr>
        <p:spPr bwMode="auto">
          <a:xfrm>
            <a:off x="1475656" y="2634727"/>
            <a:ext cx="4392488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탄소중립 목표를 향한 이행 체계 구축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602044" y="3354462"/>
            <a:ext cx="426609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ko-KR" altLang="en-US" b="1" dirty="0" smtClean="0"/>
              <a:t>탄소중립 기본법과 국가</a:t>
            </a:r>
            <a:r>
              <a:rPr lang="en-US" altLang="ko-KR" b="1" dirty="0" smtClean="0"/>
              <a:t>·</a:t>
            </a:r>
            <a:r>
              <a:rPr lang="ko-KR" altLang="en-US" b="1" dirty="0" smtClean="0"/>
              <a:t>도 온실가스</a:t>
            </a:r>
            <a:endParaRPr lang="en-US" altLang="ko-KR" b="1" dirty="0" smtClean="0"/>
          </a:p>
          <a:p>
            <a:endParaRPr lang="en-US" altLang="ko-KR" sz="400" b="1" dirty="0" smtClean="0"/>
          </a:p>
          <a:p>
            <a:r>
              <a:rPr lang="ko-KR" altLang="en-US" b="1" dirty="0" smtClean="0"/>
              <a:t>    감축계획에 부합하는 조례 제정</a:t>
            </a:r>
            <a:endParaRPr lang="en-US" altLang="ko-KR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800" b="1" dirty="0" smtClean="0"/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ko-KR" altLang="en-US" b="1" dirty="0" smtClean="0"/>
              <a:t>파주시 기후변화 대응계획 수립</a:t>
            </a:r>
            <a:endParaRPr lang="en-US" altLang="ko-KR" b="1" dirty="0" smtClean="0"/>
          </a:p>
        </p:txBody>
      </p:sp>
      <p:pic>
        <p:nvPicPr>
          <p:cNvPr id="39" name="그림 3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2646576"/>
            <a:ext cx="2357767" cy="18448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40" name="그룹 39"/>
          <p:cNvGrpSpPr/>
          <p:nvPr/>
        </p:nvGrpSpPr>
        <p:grpSpPr>
          <a:xfrm>
            <a:off x="1475656" y="4777935"/>
            <a:ext cx="7471205" cy="1243353"/>
            <a:chOff x="1421275" y="2927010"/>
            <a:chExt cx="7471205" cy="1243353"/>
          </a:xfrm>
        </p:grpSpPr>
        <p:grpSp>
          <p:nvGrpSpPr>
            <p:cNvPr id="41" name="그룹 40"/>
            <p:cNvGrpSpPr/>
            <p:nvPr/>
          </p:nvGrpSpPr>
          <p:grpSpPr>
            <a:xfrm>
              <a:off x="1421275" y="2927010"/>
              <a:ext cx="7471205" cy="1243353"/>
              <a:chOff x="1381723" y="2292614"/>
              <a:chExt cx="4343151" cy="561889"/>
            </a:xfrm>
          </p:grpSpPr>
          <p:sp>
            <p:nvSpPr>
              <p:cNvPr id="45" name="대각선 방향의 모서리가 둥근 사각형 44"/>
              <p:cNvSpPr/>
              <p:nvPr/>
            </p:nvSpPr>
            <p:spPr bwMode="auto">
              <a:xfrm>
                <a:off x="1381723" y="2292614"/>
                <a:ext cx="1303367" cy="561889"/>
              </a:xfrm>
              <a:prstGeom prst="round2DiagRect">
                <a:avLst/>
              </a:prstGeom>
              <a:solidFill>
                <a:srgbClr val="99CC00">
                  <a:alpha val="20000"/>
                </a:srgb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algn="ctr" latinLnBrk="0">
                  <a:defRPr/>
                </a:pPr>
                <a:endParaRPr kumimoji="0" lang="en-US" altLang="ko-KR" sz="14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endParaRPr kumimoji="0" lang="en-US" altLang="ko-KR" sz="14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+mj-lt"/>
                    <a:ea typeface="맑은 고딕" panose="020B0503020000020004" pitchFamily="50" charset="-127"/>
                  </a:rPr>
                  <a:t>탄소중립 기본법에</a:t>
                </a:r>
                <a:r>
                  <a:rPr kumimoji="0" lang="en-US" altLang="ko-KR" sz="1400" b="1" dirty="0">
                    <a:solidFill>
                      <a:prstClr val="black"/>
                    </a:solidFill>
                    <a:latin typeface="+mj-lt"/>
                    <a:ea typeface="맑은 고딕" panose="020B0503020000020004" pitchFamily="50" charset="-127"/>
                  </a:rPr>
                  <a:t> 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+mj-lt"/>
                    <a:ea typeface="맑은 고딕" panose="020B0503020000020004" pitchFamily="50" charset="-127"/>
                  </a:rPr>
                  <a:t>부합</a:t>
                </a:r>
                <a:endParaRPr kumimoji="0" lang="en-US" altLang="ko-KR" sz="1400" b="1" dirty="0" smtClean="0">
                  <a:solidFill>
                    <a:prstClr val="black"/>
                  </a:solidFill>
                  <a:latin typeface="+mj-lt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+mj-lt"/>
                    <a:ea typeface="맑은 고딕" panose="020B0503020000020004" pitchFamily="50" charset="-127"/>
                  </a:rPr>
                  <a:t>하는 조례 제정</a:t>
                </a:r>
                <a:r>
                  <a:rPr kumimoji="0" lang="en-US" altLang="ko-KR" sz="1000" b="1" dirty="0" smtClean="0">
                    <a:latin typeface="+mj-lt"/>
                    <a:ea typeface="맑은 고딕" panose="020B0503020000020004" pitchFamily="50" charset="-127"/>
                  </a:rPr>
                  <a:t>(</a:t>
                </a:r>
                <a:r>
                  <a:rPr kumimoji="0" lang="en-US" altLang="ko-KR" sz="1000" b="1" dirty="0" smtClean="0">
                    <a:latin typeface="+mj-lt"/>
                    <a:ea typeface="맑은 고딕" panose="020B0503020000020004" pitchFamily="50" charset="-127"/>
                  </a:rPr>
                  <a:t>12</a:t>
                </a:r>
                <a:r>
                  <a:rPr kumimoji="0" lang="ko-KR" altLang="en-US" sz="1000" b="1" dirty="0" smtClean="0">
                    <a:latin typeface="+mj-lt"/>
                    <a:ea typeface="맑은 고딕" panose="020B0503020000020004" pitchFamily="50" charset="-127"/>
                  </a:rPr>
                  <a:t>월 </a:t>
                </a:r>
                <a:r>
                  <a:rPr kumimoji="0" lang="ko-KR" altLang="en-US" sz="1000" b="1" dirty="0" smtClean="0">
                    <a:latin typeface="+mj-lt"/>
                    <a:ea typeface="맑은 고딕" panose="020B0503020000020004" pitchFamily="50" charset="-127"/>
                  </a:rPr>
                  <a:t>예정</a:t>
                </a:r>
                <a:r>
                  <a:rPr kumimoji="0" lang="en-US" altLang="ko-KR" sz="1000" b="1" dirty="0" smtClean="0">
                    <a:latin typeface="+mj-lt"/>
                    <a:ea typeface="맑은 고딕" panose="020B0503020000020004" pitchFamily="50" charset="-127"/>
                  </a:rPr>
                  <a:t>)</a:t>
                </a:r>
                <a:endParaRPr kumimoji="0" lang="ko-KR" altLang="en-US" sz="1000" b="1" dirty="0">
                  <a:latin typeface="+mj-lt"/>
                  <a:ea typeface="맑은 고딕" panose="020B0503020000020004" pitchFamily="50" charset="-127"/>
                </a:endParaRPr>
              </a:p>
            </p:txBody>
          </p:sp>
          <p:sp>
            <p:nvSpPr>
              <p:cNvPr id="46" name="대각선 방향의 모서리가 둥근 사각형 45"/>
              <p:cNvSpPr/>
              <p:nvPr/>
            </p:nvSpPr>
            <p:spPr bwMode="auto">
              <a:xfrm>
                <a:off x="2874853" y="2303965"/>
                <a:ext cx="1374357" cy="550538"/>
              </a:xfrm>
              <a:prstGeom prst="round2DiagRect">
                <a:avLst/>
              </a:prstGeom>
              <a:solidFill>
                <a:schemeClr val="accent6">
                  <a:lumMod val="60000"/>
                  <a:lumOff val="40000"/>
                  <a:alpha val="30000"/>
                </a:scheme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latinLnBrk="0">
                  <a:defRPr/>
                </a:pPr>
                <a:r>
                  <a:rPr kumimoji="0" lang="en-US" altLang="ko-KR" sz="1400" b="1" spc="-150" dirty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kumimoji="0" lang="en-US" altLang="ko-KR" sz="1400" b="1" spc="-1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atinLnBrk="0">
                  <a:defRPr/>
                </a:pPr>
                <a:endParaRPr kumimoji="0" lang="en-US" altLang="ko-KR" sz="1400" b="1" spc="-150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atinLnBrk="0">
                  <a:defRPr/>
                </a:pPr>
                <a:endParaRPr kumimoji="0" lang="en-US" altLang="ko-KR" sz="1400" b="1" spc="-1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+mj-lt"/>
                    <a:ea typeface="맑은 고딕" panose="020B0503020000020004" pitchFamily="50" charset="-127"/>
                  </a:rPr>
                  <a:t>온실가스 배출량 산정</a:t>
                </a:r>
                <a:endParaRPr kumimoji="0" lang="en-US" altLang="ko-KR" sz="1400" b="1" dirty="0" smtClean="0">
                  <a:solidFill>
                    <a:prstClr val="black"/>
                  </a:solidFill>
                  <a:latin typeface="+mj-lt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endParaRPr kumimoji="0" lang="en-US" altLang="ko-KR" sz="400" b="1" dirty="0" smtClean="0">
                  <a:solidFill>
                    <a:prstClr val="black"/>
                  </a:solidFill>
                  <a:latin typeface="+mj-lt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r>
                  <a:rPr kumimoji="0" lang="ko-KR" altLang="en-US" sz="1400" b="1" dirty="0" smtClean="0">
                    <a:latin typeface="+mj-lt"/>
                    <a:ea typeface="맑은 고딕" panose="020B0503020000020004" pitchFamily="50" charset="-127"/>
                  </a:rPr>
                  <a:t>부문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+mj-lt"/>
                    <a:ea typeface="맑은 고딕" panose="020B0503020000020004" pitchFamily="50" charset="-127"/>
                  </a:rPr>
                  <a:t>별 추진계획 수립</a:t>
                </a:r>
                <a:endParaRPr kumimoji="0" lang="en-US" altLang="ko-KR" sz="1400" b="1" dirty="0" smtClean="0">
                  <a:solidFill>
                    <a:prstClr val="black"/>
                  </a:solidFill>
                  <a:latin typeface="+mj-lt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endParaRPr kumimoji="0" lang="en-US" altLang="ko-KR" sz="1400" b="1" spc="-1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47" name="대각선 방향의 모서리가 둥근 사각형 46"/>
              <p:cNvSpPr/>
              <p:nvPr/>
            </p:nvSpPr>
            <p:spPr bwMode="auto">
              <a:xfrm>
                <a:off x="4395528" y="2292614"/>
                <a:ext cx="1329346" cy="560399"/>
              </a:xfrm>
              <a:prstGeom prst="round2DiagRect">
                <a:avLst/>
              </a:prstGeom>
              <a:solidFill>
                <a:schemeClr val="accent5">
                  <a:alpha val="15000"/>
                </a:scheme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algn="ctr" latinLnBrk="0">
                  <a:defRPr/>
                </a:pPr>
                <a:endParaRPr kumimoji="0" lang="en-US" altLang="ko-KR" sz="1300" b="1" spc="-1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endParaRPr kumimoji="0" lang="en-US" altLang="ko-KR" sz="1300" b="1" spc="-10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endParaRPr kumimoji="0" lang="en-US" altLang="ko-KR" sz="1300" b="1" spc="-1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endParaRPr kumimoji="0" lang="en-US" altLang="ko-KR" sz="1300" b="1" spc="-1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r>
                  <a:rPr kumimoji="0" lang="en-US" altLang="ko-KR" sz="1400" b="1" dirty="0" smtClean="0">
                    <a:solidFill>
                      <a:prstClr val="black"/>
                    </a:solidFill>
                    <a:latin typeface="+mj-lt"/>
                    <a:ea typeface="맑은 고딕" panose="020B0503020000020004" pitchFamily="50" charset="-127"/>
                  </a:rPr>
                  <a:t>25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+mj-lt"/>
                    <a:ea typeface="맑은 고딕" panose="020B0503020000020004" pitchFamily="50" charset="-127"/>
                  </a:rPr>
                  <a:t>개 환경기초시설 온실</a:t>
                </a:r>
                <a:endParaRPr kumimoji="0" lang="en-US" altLang="ko-KR" sz="1400" b="1" dirty="0" smtClean="0">
                  <a:solidFill>
                    <a:prstClr val="black"/>
                  </a:solidFill>
                  <a:latin typeface="+mj-lt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endParaRPr kumimoji="0" lang="en-US" altLang="ko-KR" sz="400" b="1" dirty="0" smtClean="0">
                  <a:solidFill>
                    <a:prstClr val="black"/>
                  </a:solidFill>
                  <a:latin typeface="+mj-lt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+mj-lt"/>
                    <a:ea typeface="맑은 고딕" panose="020B0503020000020004" pitchFamily="50" charset="-127"/>
                  </a:rPr>
                  <a:t>가스 배출량 검증 관리</a:t>
                </a:r>
                <a:endParaRPr kumimoji="0" lang="en-US" altLang="ko-KR" sz="1400" b="1" dirty="0" smtClean="0">
                  <a:solidFill>
                    <a:prstClr val="black"/>
                  </a:solidFill>
                  <a:latin typeface="+mj-lt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endParaRPr kumimoji="0" lang="en-US" altLang="ko-KR" sz="1300" b="1" spc="-1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atinLnBrk="0">
                  <a:defRPr/>
                </a:pPr>
                <a:endParaRPr kumimoji="0" lang="en-US" altLang="ko-KR" sz="1300" b="1" spc="-1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  <p:sp>
          <p:nvSpPr>
            <p:cNvPr id="42" name="직사각형 41"/>
            <p:cNvSpPr/>
            <p:nvPr/>
          </p:nvSpPr>
          <p:spPr>
            <a:xfrm>
              <a:off x="1547664" y="3010376"/>
              <a:ext cx="1998422" cy="350362"/>
            </a:xfrm>
            <a:prstGeom prst="rect">
              <a:avLst/>
            </a:prstGeom>
            <a:solidFill>
              <a:srgbClr val="D4E4BE"/>
            </a:solidFill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b="1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탄소중립 조례 제정</a:t>
              </a:r>
              <a:endParaRPr lang="ko-KR" altLang="en-US" sz="1500" b="1" dirty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43" name="직사각형 42"/>
            <p:cNvSpPr/>
            <p:nvPr/>
          </p:nvSpPr>
          <p:spPr>
            <a:xfrm>
              <a:off x="4184605" y="3006630"/>
              <a:ext cx="2043579" cy="350362"/>
            </a:xfrm>
            <a:prstGeom prst="rect">
              <a:avLst/>
            </a:prstGeom>
            <a:solidFill>
              <a:srgbClr val="DED4CA"/>
            </a:solidFill>
            <a:ln w="19050">
              <a:solidFill>
                <a:schemeClr val="accent6">
                  <a:lumMod val="20000"/>
                  <a:lumOff val="80000"/>
                </a:schemeClr>
              </a:solidFill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b="1" dirty="0" smtClean="0">
                  <a:latin typeface="+mn-ea"/>
                </a:rPr>
                <a:t> </a:t>
              </a:r>
              <a:r>
                <a:rPr lang="ko-KR" altLang="en-US" sz="1500" b="1" dirty="0" smtClean="0">
                  <a:solidFill>
                    <a:schemeClr val="accent6">
                      <a:lumMod val="50000"/>
                    </a:schemeClr>
                  </a:solidFill>
                  <a:latin typeface="+mn-ea"/>
                </a:rPr>
                <a:t>기후 대응 종합계획</a:t>
              </a:r>
              <a:r>
                <a:rPr lang="en-US" altLang="ko-KR" sz="1500" b="1" dirty="0" smtClean="0">
                  <a:latin typeface="+mn-ea"/>
                </a:rPr>
                <a:t>	</a:t>
              </a:r>
              <a:endParaRPr lang="ko-KR" altLang="en-US" sz="1500" b="1" dirty="0">
                <a:latin typeface="+mn-ea"/>
              </a:endParaRPr>
            </a:p>
          </p:txBody>
        </p:sp>
        <p:sp>
          <p:nvSpPr>
            <p:cNvPr id="44" name="직사각형 43"/>
            <p:cNvSpPr/>
            <p:nvPr/>
          </p:nvSpPr>
          <p:spPr>
            <a:xfrm>
              <a:off x="6804246" y="3006630"/>
              <a:ext cx="1932455" cy="350362"/>
            </a:xfrm>
            <a:prstGeom prst="rect">
              <a:avLst/>
            </a:prstGeom>
            <a:solidFill>
              <a:srgbClr val="D6E9EF"/>
            </a:solidFill>
            <a:ln w="19050">
              <a:solidFill>
                <a:schemeClr val="tx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배출권거래제 대응</a:t>
              </a:r>
              <a:endParaRPr lang="ko-KR" altLang="en-US" sz="1500" b="1" dirty="0">
                <a:solidFill>
                  <a:schemeClr val="accent1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48" name="그룹 47"/>
          <p:cNvGrpSpPr/>
          <p:nvPr/>
        </p:nvGrpSpPr>
        <p:grpSpPr>
          <a:xfrm>
            <a:off x="8676456" y="6483610"/>
            <a:ext cx="467544" cy="374390"/>
            <a:chOff x="8482105" y="6489700"/>
            <a:chExt cx="482384" cy="368300"/>
          </a:xfrm>
        </p:grpSpPr>
        <p:sp>
          <p:nvSpPr>
            <p:cNvPr id="49" name="TextBox 14"/>
            <p:cNvSpPr txBox="1">
              <a:spLocks noChangeArrowheads="1"/>
            </p:cNvSpPr>
            <p:nvPr/>
          </p:nvSpPr>
          <p:spPr bwMode="auto">
            <a:xfrm>
              <a:off x="8482105" y="6489700"/>
              <a:ext cx="482384" cy="363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dirty="0" smtClean="0">
                  <a:latin typeface="HY중고딕" pitchFamily="18" charset="-127"/>
                  <a:ea typeface="HY중고딕" pitchFamily="18" charset="-127"/>
                </a:rPr>
                <a:t>2</a:t>
              </a:r>
              <a:endParaRPr lang="ko-KR" altLang="en-US" dirty="0">
                <a:latin typeface="HY중고딕" pitchFamily="18" charset="-127"/>
                <a:ea typeface="HY중고딕" pitchFamily="18" charset="-127"/>
              </a:endParaRPr>
            </a:p>
          </p:txBody>
        </p:sp>
        <p:cxnSp>
          <p:nvCxnSpPr>
            <p:cNvPr id="50" name="직선 연결선 49"/>
            <p:cNvCxnSpPr/>
            <p:nvPr/>
          </p:nvCxnSpPr>
          <p:spPr>
            <a:xfrm>
              <a:off x="8483866" y="6524625"/>
              <a:ext cx="0" cy="333375"/>
            </a:xfrm>
            <a:prstGeom prst="line">
              <a:avLst/>
            </a:prstGeom>
            <a:ln>
              <a:solidFill>
                <a:srgbClr val="EC66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487267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환경보전과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grpSp>
        <p:nvGrpSpPr>
          <p:cNvPr id="8" name="그룹 24"/>
          <p:cNvGrpSpPr>
            <a:grpSpLocks/>
          </p:cNvGrpSpPr>
          <p:nvPr/>
        </p:nvGrpSpPr>
        <p:grpSpPr bwMode="auto">
          <a:xfrm>
            <a:off x="537537" y="614580"/>
            <a:ext cx="793750" cy="6126788"/>
            <a:chOff x="538808" y="3212976"/>
            <a:chExt cx="792658" cy="3312368"/>
          </a:xfrm>
        </p:grpSpPr>
        <p:sp>
          <p:nvSpPr>
            <p:cNvPr id="9" name="직사각형 8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prstClr val="white"/>
                </a:solidFill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538926" y="686588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Rectangle 23"/>
          <p:cNvSpPr>
            <a:spLocks noChangeArrowheads="1"/>
          </p:cNvSpPr>
          <p:nvPr/>
        </p:nvSpPr>
        <p:spPr bwMode="auto">
          <a:xfrm>
            <a:off x="1506652" y="695024"/>
            <a:ext cx="4689722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그린모빌리티 전환 및 충전 </a:t>
            </a:r>
            <a:r>
              <a:rPr kumimoji="0" lang="ko-KR" altLang="en-US" sz="2000" b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인프라 확충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454666" y="1200034"/>
            <a:ext cx="46295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ko-KR" altLang="en-US" b="1" dirty="0" err="1" smtClean="0"/>
              <a:t>친환경차</a:t>
            </a:r>
            <a:r>
              <a:rPr lang="ko-KR" altLang="en-US" b="1" dirty="0" smtClean="0"/>
              <a:t> 구매 지원 및 내연 기관차 감축</a:t>
            </a:r>
            <a:endParaRPr lang="en-US" altLang="ko-KR" b="1" dirty="0" smtClean="0"/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ko-KR" altLang="en-US" b="1" dirty="0" smtClean="0"/>
              <a:t>전기차 충전시설 확충</a:t>
            </a:r>
            <a:endParaRPr lang="en-US" altLang="ko-KR" sz="200" b="1" dirty="0" smtClean="0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2808" y="731163"/>
            <a:ext cx="2278475" cy="11103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15" name="그룹 14"/>
          <p:cNvGrpSpPr/>
          <p:nvPr/>
        </p:nvGrpSpPr>
        <p:grpSpPr>
          <a:xfrm>
            <a:off x="1454666" y="1956287"/>
            <a:ext cx="7368752" cy="1400708"/>
            <a:chOff x="1454666" y="1956287"/>
            <a:chExt cx="7368752" cy="1400708"/>
          </a:xfrm>
        </p:grpSpPr>
        <p:grpSp>
          <p:nvGrpSpPr>
            <p:cNvPr id="16" name="그룹 15"/>
            <p:cNvGrpSpPr/>
            <p:nvPr/>
          </p:nvGrpSpPr>
          <p:grpSpPr>
            <a:xfrm>
              <a:off x="1454666" y="1956287"/>
              <a:ext cx="7368752" cy="1400708"/>
              <a:chOff x="1406207" y="4871347"/>
              <a:chExt cx="7368752" cy="1506512"/>
            </a:xfrm>
          </p:grpSpPr>
          <p:sp>
            <p:nvSpPr>
              <p:cNvPr id="21" name="대각선 방향의 모서리가 둥근 사각형 20"/>
              <p:cNvSpPr/>
              <p:nvPr/>
            </p:nvSpPr>
            <p:spPr bwMode="auto">
              <a:xfrm>
                <a:off x="1406207" y="4872158"/>
                <a:ext cx="2242087" cy="1505699"/>
              </a:xfrm>
              <a:prstGeom prst="round2DiagRect">
                <a:avLst/>
              </a:prstGeom>
              <a:solidFill>
                <a:srgbClr val="CBDCB9"/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latinLnBrk="0">
                  <a:lnSpc>
                    <a:spcPct val="150000"/>
                  </a:lnSpc>
                  <a:defRPr/>
                </a:pPr>
                <a:endParaRPr kumimoji="0" lang="en-US" altLang="ko-KR" sz="1400" b="1" spc="-1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lnSpc>
                    <a:spcPct val="150000"/>
                  </a:lnSpc>
                  <a:defRPr/>
                </a:pPr>
                <a:endParaRPr kumimoji="0" lang="en-US" altLang="ko-KR" sz="200" b="1" dirty="0" smtClean="0">
                  <a:solidFill>
                    <a:prstClr val="black"/>
                  </a:solidFill>
                  <a:latin typeface="+mj-lt"/>
                  <a:ea typeface="맑은 고딕" panose="020B0503020000020004" pitchFamily="50" charset="-127"/>
                </a:endParaRPr>
              </a:p>
              <a:p>
                <a:pPr algn="ctr" latinLnBrk="0">
                  <a:lnSpc>
                    <a:spcPct val="150000"/>
                  </a:lnSpc>
                  <a:defRPr/>
                </a:pP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+mj-lt"/>
                    <a:ea typeface="맑은 고딕" panose="020B0503020000020004" pitchFamily="50" charset="-127"/>
                  </a:rPr>
                  <a:t> 사 업 량  </a:t>
                </a:r>
                <a:r>
                  <a:rPr kumimoji="0" lang="en-US" altLang="ko-KR" sz="1400" b="1" dirty="0" smtClean="0">
                    <a:solidFill>
                      <a:prstClr val="black"/>
                    </a:solidFill>
                    <a:latin typeface="+mj-lt"/>
                    <a:ea typeface="맑은 고딕" panose="020B0503020000020004" pitchFamily="50" charset="-127"/>
                  </a:rPr>
                  <a:t>1,259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+mj-lt"/>
                    <a:ea typeface="맑은 고딕" panose="020B0503020000020004" pitchFamily="50" charset="-127"/>
                  </a:rPr>
                  <a:t>대</a:t>
                </a:r>
                <a:endParaRPr kumimoji="0" lang="en-US" altLang="ko-KR" sz="200" b="1" dirty="0" smtClean="0">
                  <a:solidFill>
                    <a:prstClr val="black"/>
                  </a:solidFill>
                  <a:latin typeface="+mj-lt"/>
                  <a:ea typeface="맑은 고딕" panose="020B0503020000020004" pitchFamily="50" charset="-127"/>
                </a:endParaRPr>
              </a:p>
              <a:p>
                <a:pPr algn="ctr" latinLnBrk="0">
                  <a:lnSpc>
                    <a:spcPct val="150000"/>
                  </a:lnSpc>
                  <a:defRPr/>
                </a:pPr>
                <a:r>
                  <a:rPr kumimoji="0" lang="ko-KR" altLang="en-US" sz="1400" b="1" spc="-150" dirty="0" smtClean="0">
                    <a:solidFill>
                      <a:prstClr val="black"/>
                    </a:solidFill>
                    <a:latin typeface="+mj-lt"/>
                    <a:ea typeface="맑은 고딕" panose="020B0503020000020004" pitchFamily="50" charset="-127"/>
                  </a:rPr>
                  <a:t> 소요예산 </a:t>
                </a:r>
                <a:r>
                  <a:rPr kumimoji="0" lang="en-US" altLang="ko-KR" sz="1400" b="1" spc="-150" dirty="0" smtClean="0">
                    <a:solidFill>
                      <a:prstClr val="black"/>
                    </a:solidFill>
                    <a:latin typeface="+mj-lt"/>
                    <a:ea typeface="맑은 고딕" panose="020B0503020000020004" pitchFamily="50" charset="-127"/>
                  </a:rPr>
                  <a:t>  21,678</a:t>
                </a:r>
                <a:r>
                  <a:rPr kumimoji="0" lang="ko-KR" altLang="en-US" sz="1400" b="1" spc="-150" dirty="0" smtClean="0">
                    <a:solidFill>
                      <a:prstClr val="black"/>
                    </a:solidFill>
                    <a:latin typeface="+mj-lt"/>
                    <a:ea typeface="맑은 고딕" panose="020B0503020000020004" pitchFamily="50" charset="-127"/>
                  </a:rPr>
                  <a:t>백만원</a:t>
                </a:r>
                <a:endParaRPr kumimoji="0" lang="en-US" altLang="ko-KR" sz="1400" b="1" spc="-150" dirty="0">
                  <a:solidFill>
                    <a:prstClr val="black"/>
                  </a:solidFill>
                  <a:latin typeface="+mj-lt"/>
                  <a:ea typeface="맑은 고딕" panose="020B0503020000020004" pitchFamily="50" charset="-127"/>
                </a:endParaRPr>
              </a:p>
            </p:txBody>
          </p:sp>
          <p:grpSp>
            <p:nvGrpSpPr>
              <p:cNvPr id="22" name="그룹 21"/>
              <p:cNvGrpSpPr/>
              <p:nvPr/>
            </p:nvGrpSpPr>
            <p:grpSpPr>
              <a:xfrm>
                <a:off x="3865013" y="4871347"/>
                <a:ext cx="4909946" cy="1506512"/>
                <a:chOff x="2768662" y="2546197"/>
                <a:chExt cx="2854244" cy="617070"/>
              </a:xfrm>
            </p:grpSpPr>
            <p:sp>
              <p:nvSpPr>
                <p:cNvPr id="23" name="대각선 방향의 모서리가 둥근 사각형 22"/>
                <p:cNvSpPr/>
                <p:nvPr/>
              </p:nvSpPr>
              <p:spPr bwMode="auto">
                <a:xfrm>
                  <a:off x="2768662" y="2551927"/>
                  <a:ext cx="1327094" cy="611340"/>
                </a:xfrm>
                <a:prstGeom prst="round2DiagRect">
                  <a:avLst/>
                </a:prstGeom>
                <a:solidFill>
                  <a:schemeClr val="accent6">
                    <a:lumMod val="60000"/>
                    <a:lumOff val="40000"/>
                    <a:alpha val="30000"/>
                  </a:schemeClr>
                </a:solidFill>
                <a:ln w="952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>
                  <a:defPPr>
                    <a:defRPr lang="ko-KR"/>
                  </a:defPPr>
                  <a:lvl1pPr algn="l" rtl="0" fontAlgn="base" latinLnBrk="1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1pPr>
                  <a:lvl2pPr marL="457200" algn="l" rtl="0" fontAlgn="base" latinLnBrk="1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2pPr>
                  <a:lvl3pPr marL="914400" algn="l" rtl="0" fontAlgn="base" latinLnBrk="1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3pPr>
                  <a:lvl4pPr marL="1371600" algn="l" rtl="0" fontAlgn="base" latinLnBrk="1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4pPr>
                  <a:lvl5pPr marL="1828800" algn="l" rtl="0" fontAlgn="base" latinLnBrk="1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9pPr>
                </a:lstStyle>
                <a:p>
                  <a:pPr algn="ctr" latinLnBrk="0">
                    <a:lnSpc>
                      <a:spcPct val="150000"/>
                    </a:lnSpc>
                    <a:defRPr/>
                  </a:pPr>
                  <a:endParaRPr kumimoji="0" lang="en-US" altLang="ko-KR" sz="1400" b="1" spc="-15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  <a:p>
                  <a:pPr algn="ctr" latinLnBrk="0">
                    <a:lnSpc>
                      <a:spcPct val="150000"/>
                    </a:lnSpc>
                    <a:defRPr/>
                  </a:pPr>
                  <a:r>
                    <a:rPr kumimoji="0" lang="ko-KR" altLang="en-US" sz="1400" b="1" dirty="0" smtClean="0">
                      <a:solidFill>
                        <a:prstClr val="black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 사 업 량</a:t>
                  </a:r>
                  <a:r>
                    <a:rPr kumimoji="0" lang="en-US" altLang="ko-KR" sz="1400" b="1" dirty="0" smtClean="0">
                      <a:solidFill>
                        <a:prstClr val="black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  2,683</a:t>
                  </a:r>
                  <a:r>
                    <a:rPr kumimoji="0" lang="ko-KR" altLang="en-US" sz="1400" b="1" dirty="0" smtClean="0">
                      <a:solidFill>
                        <a:prstClr val="black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대</a:t>
                  </a:r>
                  <a:endParaRPr kumimoji="0" lang="en-US" altLang="ko-KR" sz="400" b="1" spc="-15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  <a:p>
                  <a:pPr algn="ctr" latinLnBrk="0">
                    <a:lnSpc>
                      <a:spcPct val="150000"/>
                    </a:lnSpc>
                    <a:defRPr/>
                  </a:pPr>
                  <a:r>
                    <a:rPr kumimoji="0" lang="ko-KR" altLang="en-US" sz="1400" b="1" spc="-150" dirty="0" smtClean="0">
                      <a:solidFill>
                        <a:prstClr val="black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 소요예산  </a:t>
                  </a:r>
                  <a:r>
                    <a:rPr kumimoji="0" lang="en-US" altLang="ko-KR" sz="1400" b="1" spc="-150" dirty="0" smtClean="0">
                      <a:solidFill>
                        <a:prstClr val="black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5,562</a:t>
                  </a:r>
                  <a:r>
                    <a:rPr kumimoji="0" lang="ko-KR" altLang="en-US" sz="1400" b="1" spc="-150" dirty="0" smtClean="0">
                      <a:solidFill>
                        <a:prstClr val="black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백만원</a:t>
                  </a:r>
                  <a:endParaRPr kumimoji="0" lang="en-US" altLang="ko-KR" sz="1400" b="1" spc="-15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26" name="대각선 방향의 모서리가 둥근 사각형 25"/>
                <p:cNvSpPr/>
                <p:nvPr/>
              </p:nvSpPr>
              <p:spPr bwMode="auto">
                <a:xfrm>
                  <a:off x="4239826" y="2546197"/>
                  <a:ext cx="1383080" cy="584201"/>
                </a:xfrm>
                <a:prstGeom prst="round2DiagRect">
                  <a:avLst/>
                </a:prstGeom>
                <a:solidFill>
                  <a:schemeClr val="accent5">
                    <a:alpha val="15000"/>
                  </a:schemeClr>
                </a:solidFill>
                <a:ln w="952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>
                  <a:defPPr>
                    <a:defRPr lang="ko-KR"/>
                  </a:defPPr>
                  <a:lvl1pPr algn="l" rtl="0" fontAlgn="base" latinLnBrk="1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1pPr>
                  <a:lvl2pPr marL="457200" algn="l" rtl="0" fontAlgn="base" latinLnBrk="1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2pPr>
                  <a:lvl3pPr marL="914400" algn="l" rtl="0" fontAlgn="base" latinLnBrk="1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3pPr>
                  <a:lvl4pPr marL="1371600" algn="l" rtl="0" fontAlgn="base" latinLnBrk="1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4pPr>
                  <a:lvl5pPr marL="1828800" algn="l" rtl="0" fontAlgn="base" latinLnBrk="1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9pPr>
                </a:lstStyle>
                <a:p>
                  <a:pPr algn="ctr" latinLnBrk="0">
                    <a:defRPr/>
                  </a:pPr>
                  <a:endParaRPr kumimoji="0" lang="en-US" altLang="ko-KR" sz="1200" b="1" spc="-1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  <a:p>
                  <a:pPr algn="ctr" latinLnBrk="0">
                    <a:defRPr/>
                  </a:pPr>
                  <a:endParaRPr kumimoji="0" lang="en-US" altLang="ko-KR" sz="1200" b="1" spc="-1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  <a:p>
                  <a:pPr latinLnBrk="0">
                    <a:defRPr/>
                  </a:pPr>
                  <a:endParaRPr kumimoji="0" lang="en-US" altLang="ko-KR" sz="1200" b="1" spc="-1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  <a:p>
                  <a:pPr algn="ctr" latinLnBrk="0">
                    <a:lnSpc>
                      <a:spcPct val="150000"/>
                    </a:lnSpc>
                    <a:defRPr/>
                  </a:pPr>
                  <a:r>
                    <a:rPr kumimoji="0" lang="ko-KR" altLang="en-US" sz="1400" b="1" spc="-150" dirty="0" smtClean="0">
                      <a:solidFill>
                        <a:prstClr val="black"/>
                      </a:solidFill>
                      <a:latin typeface="+mj-lt"/>
                      <a:ea typeface="맑은 고딕" panose="020B0503020000020004" pitchFamily="50" charset="-127"/>
                    </a:rPr>
                    <a:t>전기차 공용충전시설 </a:t>
                  </a:r>
                  <a:r>
                    <a:rPr kumimoji="0" lang="en-US" altLang="ko-KR" sz="1400" b="1" spc="-150" dirty="0" smtClean="0">
                      <a:solidFill>
                        <a:prstClr val="black"/>
                      </a:solidFill>
                      <a:latin typeface="+mj-lt"/>
                      <a:ea typeface="맑은 고딕" panose="020B0503020000020004" pitchFamily="50" charset="-127"/>
                    </a:rPr>
                    <a:t>25</a:t>
                  </a:r>
                  <a:r>
                    <a:rPr kumimoji="0" lang="ko-KR" altLang="en-US" sz="1400" b="1" spc="-150" dirty="0" smtClean="0">
                      <a:solidFill>
                        <a:prstClr val="black"/>
                      </a:solidFill>
                      <a:latin typeface="+mj-lt"/>
                      <a:ea typeface="맑은 고딕" panose="020B0503020000020004" pitchFamily="50" charset="-127"/>
                    </a:rPr>
                    <a:t>기</a:t>
                  </a:r>
                  <a:r>
                    <a:rPr kumimoji="0" lang="en-US" altLang="ko-KR" sz="1400" b="1" spc="-150" dirty="0" smtClean="0">
                      <a:solidFill>
                        <a:prstClr val="black"/>
                      </a:solidFill>
                      <a:latin typeface="+mj-lt"/>
                      <a:ea typeface="맑은 고딕" panose="020B0503020000020004" pitchFamily="50" charset="-127"/>
                    </a:rPr>
                    <a:t> </a:t>
                  </a:r>
                </a:p>
                <a:p>
                  <a:pPr algn="ctr" latinLnBrk="0">
                    <a:defRPr/>
                  </a:pPr>
                  <a:endParaRPr kumimoji="0" lang="en-US" altLang="ko-KR" sz="400" b="1" spc="-150" dirty="0" smtClean="0">
                    <a:solidFill>
                      <a:prstClr val="black"/>
                    </a:solidFill>
                    <a:latin typeface="+mj-lt"/>
                    <a:ea typeface="맑은 고딕" panose="020B0503020000020004" pitchFamily="50" charset="-127"/>
                  </a:endParaRPr>
                </a:p>
                <a:p>
                  <a:pPr algn="ctr" latinLnBrk="0">
                    <a:defRPr/>
                  </a:pPr>
                  <a:r>
                    <a:rPr kumimoji="0" lang="en-US" altLang="ko-KR" sz="1400" b="1" spc="-150" dirty="0" smtClean="0">
                      <a:solidFill>
                        <a:prstClr val="black"/>
                      </a:solidFill>
                      <a:ea typeface="맑은 고딕" panose="020B0503020000020004" pitchFamily="50" charset="-127"/>
                    </a:rPr>
                    <a:t>111</a:t>
                  </a:r>
                  <a:r>
                    <a:rPr kumimoji="0" lang="ko-KR" altLang="en-US" sz="1400" b="1" spc="-150" dirty="0" smtClean="0">
                      <a:solidFill>
                        <a:prstClr val="black"/>
                      </a:solidFill>
                      <a:ea typeface="맑은 고딕" panose="020B0503020000020004" pitchFamily="50" charset="-127"/>
                    </a:rPr>
                    <a:t>기  → </a:t>
                  </a:r>
                  <a:r>
                    <a:rPr kumimoji="0" lang="en-US" altLang="ko-KR" sz="1400" b="1" spc="-150" dirty="0" smtClean="0">
                      <a:solidFill>
                        <a:prstClr val="black"/>
                      </a:solidFill>
                      <a:ea typeface="맑은 고딕" panose="020B0503020000020004" pitchFamily="50" charset="-127"/>
                    </a:rPr>
                    <a:t>136</a:t>
                  </a:r>
                  <a:r>
                    <a:rPr kumimoji="0" lang="ko-KR" altLang="en-US" sz="1400" b="1" spc="-150" dirty="0" smtClean="0">
                      <a:solidFill>
                        <a:prstClr val="black"/>
                      </a:solidFill>
                      <a:ea typeface="맑은 고딕" panose="020B0503020000020004" pitchFamily="50" charset="-127"/>
                    </a:rPr>
                    <a:t>기</a:t>
                  </a:r>
                  <a:r>
                    <a:rPr kumimoji="0" lang="en-US" altLang="ko-KR" sz="1400" b="1" spc="-150" dirty="0" smtClean="0">
                      <a:solidFill>
                        <a:prstClr val="black"/>
                      </a:solidFill>
                      <a:ea typeface="맑은 고딕" panose="020B0503020000020004" pitchFamily="50" charset="-127"/>
                    </a:rPr>
                    <a:t> </a:t>
                  </a:r>
                  <a:endParaRPr kumimoji="0" lang="en-US" altLang="ko-KR" sz="1400" b="1" spc="-150" dirty="0">
                    <a:solidFill>
                      <a:prstClr val="black"/>
                    </a:solidFill>
                    <a:ea typeface="맑은 고딕" panose="020B0503020000020004" pitchFamily="50" charset="-127"/>
                  </a:endParaRPr>
                </a:p>
                <a:p>
                  <a:pPr algn="ctr" latinLnBrk="0">
                    <a:defRPr/>
                  </a:pPr>
                  <a:endParaRPr kumimoji="0" lang="en-US" altLang="ko-KR" sz="400" b="1" spc="-150" dirty="0" smtClean="0">
                    <a:solidFill>
                      <a:prstClr val="black"/>
                    </a:solidFill>
                    <a:latin typeface="+mj-lt"/>
                    <a:ea typeface="맑은 고딕" panose="020B0503020000020004" pitchFamily="50" charset="-127"/>
                  </a:endParaRPr>
                </a:p>
                <a:p>
                  <a:pPr algn="ctr" latinLnBrk="0">
                    <a:defRPr/>
                  </a:pPr>
                  <a:endParaRPr kumimoji="0" lang="en-US" altLang="ko-KR" sz="400" b="1" spc="-10" dirty="0" smtClean="0">
                    <a:solidFill>
                      <a:prstClr val="black"/>
                    </a:solidFill>
                    <a:latin typeface="+mj-lt"/>
                    <a:ea typeface="맑은 고딕" panose="020B0503020000020004" pitchFamily="50" charset="-127"/>
                  </a:endParaRPr>
                </a:p>
              </p:txBody>
            </p:sp>
          </p:grpSp>
        </p:grpSp>
        <p:sp>
          <p:nvSpPr>
            <p:cNvPr id="17" name="직사각형 16"/>
            <p:cNvSpPr/>
            <p:nvPr/>
          </p:nvSpPr>
          <p:spPr>
            <a:xfrm>
              <a:off x="1591302" y="2083775"/>
              <a:ext cx="1998422" cy="350362"/>
            </a:xfrm>
            <a:prstGeom prst="rect">
              <a:avLst/>
            </a:prstGeom>
            <a:solidFill>
              <a:srgbClr val="D4E4BE"/>
            </a:solidFill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b="1" dirty="0" err="1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친환경차</a:t>
              </a:r>
              <a:r>
                <a:rPr lang="ko-KR" altLang="en-US" sz="1500" b="1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 보급사업</a:t>
              </a:r>
              <a:endParaRPr lang="ko-KR" altLang="en-US" sz="1500" b="1" dirty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4041703" y="2083775"/>
              <a:ext cx="2043579" cy="350362"/>
            </a:xfrm>
            <a:prstGeom prst="rect">
              <a:avLst/>
            </a:prstGeom>
            <a:solidFill>
              <a:srgbClr val="DED4CA"/>
            </a:solidFill>
            <a:ln w="19050">
              <a:solidFill>
                <a:schemeClr val="accent6">
                  <a:lumMod val="20000"/>
                  <a:lumOff val="80000"/>
                </a:schemeClr>
              </a:solidFill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b="1" dirty="0" smtClean="0">
                  <a:solidFill>
                    <a:schemeClr val="accent6">
                      <a:lumMod val="50000"/>
                    </a:schemeClr>
                  </a:solidFill>
                  <a:latin typeface="+mn-ea"/>
                </a:rPr>
                <a:t>내연 기관차 감축</a:t>
              </a:r>
              <a:endParaRPr lang="ko-KR" altLang="en-US" sz="1500" b="1" dirty="0">
                <a:solidFill>
                  <a:schemeClr val="accent6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6623097" y="2052618"/>
              <a:ext cx="2054608" cy="350362"/>
            </a:xfrm>
            <a:prstGeom prst="rect">
              <a:avLst/>
            </a:prstGeom>
            <a:solidFill>
              <a:srgbClr val="D6E9EF"/>
            </a:solidFill>
            <a:ln w="19050">
              <a:solidFill>
                <a:schemeClr val="tx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충전시설 확충</a:t>
              </a:r>
              <a:endParaRPr lang="ko-KR" altLang="en-US" sz="1500" b="1" dirty="0">
                <a:solidFill>
                  <a:schemeClr val="accent1">
                    <a:lumMod val="50000"/>
                  </a:schemeClr>
                </a:solidFill>
                <a:latin typeface="+mn-ea"/>
              </a:endParaRPr>
            </a:p>
          </p:txBody>
        </p:sp>
      </p:grpSp>
      <p:sp>
        <p:nvSpPr>
          <p:cNvPr id="27" name="Rectangle 23"/>
          <p:cNvSpPr>
            <a:spLocks noChangeArrowheads="1"/>
          </p:cNvSpPr>
          <p:nvPr/>
        </p:nvSpPr>
        <p:spPr bwMode="auto">
          <a:xfrm>
            <a:off x="1522001" y="3519087"/>
            <a:ext cx="4393114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kumimoji="0" lang="ko-KR" altLang="en-US" sz="20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시민들의 생활 속 탄소중립 실천 유도</a:t>
            </a:r>
            <a:endParaRPr kumimoji="0" lang="ko-KR" altLang="en-US" sz="2000" b="1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9" name="그림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0077" y="3445052"/>
            <a:ext cx="2240648" cy="11623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0" name="TextBox 29"/>
          <p:cNvSpPr txBox="1"/>
          <p:nvPr/>
        </p:nvSpPr>
        <p:spPr>
          <a:xfrm>
            <a:off x="1563703" y="4020294"/>
            <a:ext cx="426609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ko-KR" altLang="en-US" b="1" dirty="0" smtClean="0"/>
              <a:t>가정의 전력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연료 사용량 절감을 </a:t>
            </a:r>
            <a:endParaRPr lang="en-US" altLang="ko-KR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00" b="1" dirty="0" smtClean="0"/>
          </a:p>
          <a:p>
            <a:r>
              <a:rPr lang="en-US" altLang="ko-KR" b="1" dirty="0"/>
              <a:t> </a:t>
            </a:r>
            <a:r>
              <a:rPr lang="en-US" altLang="ko-KR" b="1" dirty="0" smtClean="0"/>
              <a:t>   </a:t>
            </a:r>
            <a:r>
              <a:rPr lang="ko-KR" altLang="en-US" b="1" dirty="0" smtClean="0"/>
              <a:t>유도하는 인센티브 제도 활성화</a:t>
            </a:r>
            <a:endParaRPr lang="en-US" altLang="ko-KR" b="1" dirty="0" smtClean="0"/>
          </a:p>
        </p:txBody>
      </p:sp>
      <p:grpSp>
        <p:nvGrpSpPr>
          <p:cNvPr id="31" name="그룹 30"/>
          <p:cNvGrpSpPr/>
          <p:nvPr/>
        </p:nvGrpSpPr>
        <p:grpSpPr>
          <a:xfrm>
            <a:off x="1454666" y="4770046"/>
            <a:ext cx="7433578" cy="1520344"/>
            <a:chOff x="1390151" y="1268761"/>
            <a:chExt cx="7433578" cy="1520344"/>
          </a:xfrm>
        </p:grpSpPr>
        <p:grpSp>
          <p:nvGrpSpPr>
            <p:cNvPr id="32" name="그룹 31"/>
            <p:cNvGrpSpPr/>
            <p:nvPr/>
          </p:nvGrpSpPr>
          <p:grpSpPr>
            <a:xfrm>
              <a:off x="1390151" y="1268761"/>
              <a:ext cx="7433578" cy="1520344"/>
              <a:chOff x="1406041" y="2292614"/>
              <a:chExt cx="4321278" cy="687065"/>
            </a:xfrm>
          </p:grpSpPr>
          <p:sp>
            <p:nvSpPr>
              <p:cNvPr id="36" name="대각선 방향의 모서리가 둥근 사각형 35"/>
              <p:cNvSpPr/>
              <p:nvPr/>
            </p:nvSpPr>
            <p:spPr bwMode="auto">
              <a:xfrm>
                <a:off x="1406041" y="2292614"/>
                <a:ext cx="1293860" cy="687065"/>
              </a:xfrm>
              <a:prstGeom prst="round2DiagRect">
                <a:avLst/>
              </a:prstGeom>
              <a:solidFill>
                <a:srgbClr val="99CC00">
                  <a:alpha val="20000"/>
                </a:srgb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algn="ctr" latinLnBrk="0">
                  <a:defRPr/>
                </a:pPr>
                <a:endParaRPr kumimoji="0" lang="en-US" altLang="ko-KR" sz="15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endParaRPr kumimoji="0" lang="en-US" altLang="ko-KR" sz="1500" b="1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atinLnBrk="0">
                  <a:defRPr/>
                </a:pPr>
                <a:endParaRPr kumimoji="0" lang="en-US" altLang="ko-KR" sz="15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+mj-lt"/>
                    <a:ea typeface="맑은 고딕" panose="020B0503020000020004" pitchFamily="50" charset="-127"/>
                  </a:rPr>
                  <a:t>전력</a:t>
                </a:r>
                <a:r>
                  <a:rPr kumimoji="0" lang="en-US" altLang="ko-KR" sz="1400" b="1" dirty="0" smtClean="0">
                    <a:solidFill>
                      <a:prstClr val="black"/>
                    </a:solidFill>
                    <a:latin typeface="+mj-lt"/>
                    <a:ea typeface="맑은 고딕" panose="020B0503020000020004" pitchFamily="50" charset="-127"/>
                  </a:rPr>
                  <a:t>,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+mj-lt"/>
                    <a:ea typeface="맑은 고딕" panose="020B0503020000020004" pitchFamily="50" charset="-127"/>
                  </a:rPr>
                  <a:t>가스</a:t>
                </a:r>
                <a:r>
                  <a:rPr kumimoji="0" lang="en-US" altLang="ko-KR" sz="1400" b="1" dirty="0" smtClean="0">
                    <a:solidFill>
                      <a:prstClr val="black"/>
                    </a:solidFill>
                    <a:latin typeface="+mj-lt"/>
                    <a:ea typeface="맑은 고딕" panose="020B0503020000020004" pitchFamily="50" charset="-127"/>
                  </a:rPr>
                  <a:t>,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+mj-lt"/>
                    <a:ea typeface="맑은 고딕" panose="020B0503020000020004" pitchFamily="50" charset="-127"/>
                  </a:rPr>
                  <a:t>수도 사용량 </a:t>
                </a:r>
                <a:endParaRPr kumimoji="0" lang="en-US" altLang="ko-KR" sz="1400" b="1" dirty="0" smtClean="0">
                  <a:solidFill>
                    <a:prstClr val="black"/>
                  </a:solidFill>
                  <a:latin typeface="+mj-lt"/>
                  <a:ea typeface="맑은 고딕" panose="020B0503020000020004" pitchFamily="50" charset="-127"/>
                </a:endParaRPr>
              </a:p>
              <a:p>
                <a:pPr algn="ctr" latinLnBrk="0">
                  <a:lnSpc>
                    <a:spcPct val="150000"/>
                  </a:lnSpc>
                  <a:defRPr/>
                </a:pPr>
                <a:r>
                  <a:rPr kumimoji="0" lang="ko-KR" altLang="en-US" sz="1400" b="1" spc="-100" dirty="0" smtClean="0">
                    <a:solidFill>
                      <a:prstClr val="black"/>
                    </a:solidFill>
                    <a:latin typeface="+mj-lt"/>
                    <a:ea typeface="맑은 고딕" panose="020B0503020000020004" pitchFamily="50" charset="-127"/>
                  </a:rPr>
                  <a:t>저감에 따라 포인트 지급</a:t>
                </a:r>
                <a:endParaRPr kumimoji="0" lang="en-US" altLang="ko-KR" sz="1400" b="1" spc="-100" dirty="0" smtClean="0">
                  <a:solidFill>
                    <a:prstClr val="black"/>
                  </a:solidFill>
                  <a:latin typeface="+mj-lt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endParaRPr kumimoji="0" lang="en-US" altLang="ko-KR" sz="600" b="1" dirty="0" smtClean="0">
                  <a:solidFill>
                    <a:prstClr val="black"/>
                  </a:solidFill>
                  <a:latin typeface="+mj-lt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+mj-lt"/>
                    <a:ea typeface="맑은 고딕" panose="020B0503020000020004" pitchFamily="50" charset="-127"/>
                  </a:rPr>
                  <a:t>소요예산 </a:t>
                </a:r>
                <a:r>
                  <a:rPr kumimoji="0" lang="en-US" altLang="ko-KR" sz="1400" b="1" dirty="0" smtClean="0">
                    <a:solidFill>
                      <a:prstClr val="black"/>
                    </a:solidFill>
                    <a:latin typeface="+mj-lt"/>
                    <a:ea typeface="맑은 고딕" panose="020B0503020000020004" pitchFamily="50" charset="-127"/>
                  </a:rPr>
                  <a:t> 140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+mj-lt"/>
                    <a:ea typeface="맑은 고딕" panose="020B0503020000020004" pitchFamily="50" charset="-127"/>
                  </a:rPr>
                  <a:t>백만원</a:t>
                </a:r>
                <a:endParaRPr kumimoji="0" lang="en-US" altLang="ko-KR" sz="1400" b="1" dirty="0" smtClean="0">
                  <a:solidFill>
                    <a:prstClr val="black"/>
                  </a:solidFill>
                  <a:latin typeface="+mj-lt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endParaRPr kumimoji="0" lang="en-US" altLang="ko-KR" sz="15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7" name="대각선 방향의 모서리가 둥근 사각형 36"/>
              <p:cNvSpPr/>
              <p:nvPr/>
            </p:nvSpPr>
            <p:spPr bwMode="auto">
              <a:xfrm>
                <a:off x="2826918" y="2292614"/>
                <a:ext cx="1321530" cy="687065"/>
              </a:xfrm>
              <a:prstGeom prst="round2DiagRect">
                <a:avLst/>
              </a:prstGeom>
              <a:solidFill>
                <a:schemeClr val="accent6">
                  <a:lumMod val="60000"/>
                  <a:lumOff val="40000"/>
                  <a:alpha val="30000"/>
                </a:scheme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latinLnBrk="0">
                  <a:defRPr/>
                </a:pPr>
                <a:r>
                  <a:rPr kumimoji="0" lang="en-US" altLang="ko-KR" sz="1300" b="1" spc="-150" dirty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kumimoji="0" lang="en-US" altLang="ko-KR" sz="1300" b="1" spc="-1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atinLnBrk="0">
                  <a:defRPr/>
                </a:pPr>
                <a:endParaRPr kumimoji="0" lang="en-US" altLang="ko-KR" sz="1400" b="1" spc="-150" dirty="0" smtClean="0">
                  <a:solidFill>
                    <a:prstClr val="black"/>
                  </a:solidFill>
                  <a:latin typeface="+mj-lt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r>
                  <a:rPr kumimoji="0" lang="ko-KR" altLang="en-US" sz="1400" b="1" spc="-150" dirty="0" smtClean="0">
                    <a:solidFill>
                      <a:prstClr val="black"/>
                    </a:solidFill>
                    <a:latin typeface="+mj-lt"/>
                    <a:ea typeface="맑은 고딕" panose="020B0503020000020004" pitchFamily="50" charset="-127"/>
                  </a:rPr>
                  <a:t>자동차 주행거리 감축</a:t>
                </a:r>
                <a:endParaRPr kumimoji="0" lang="en-US" altLang="ko-KR" sz="1400" b="1" spc="-150" dirty="0">
                  <a:solidFill>
                    <a:prstClr val="black"/>
                  </a:solidFill>
                  <a:latin typeface="+mj-lt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r>
                  <a:rPr kumimoji="0" lang="ko-KR" altLang="en-US" sz="400" b="1" spc="-150" dirty="0" smtClean="0">
                    <a:solidFill>
                      <a:prstClr val="black"/>
                    </a:solidFill>
                    <a:latin typeface="+mj-lt"/>
                    <a:ea typeface="맑은 고딕" panose="020B0503020000020004" pitchFamily="50" charset="-127"/>
                  </a:rPr>
                  <a:t>                                </a:t>
                </a:r>
                <a:endParaRPr kumimoji="0" lang="en-US" altLang="ko-KR" sz="400" b="1" spc="-150" dirty="0" smtClean="0">
                  <a:solidFill>
                    <a:prstClr val="black"/>
                  </a:solidFill>
                  <a:latin typeface="+mj-lt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r>
                  <a:rPr kumimoji="0" lang="ko-KR" altLang="en-US" sz="1400" b="1" spc="-150" dirty="0" smtClean="0">
                    <a:solidFill>
                      <a:prstClr val="black"/>
                    </a:solidFill>
                    <a:latin typeface="+mj-lt"/>
                    <a:ea typeface="맑은 고딕" panose="020B0503020000020004" pitchFamily="50" charset="-127"/>
                  </a:rPr>
                  <a:t>실적에 따라 포인트 지급</a:t>
                </a:r>
                <a:endParaRPr kumimoji="0" lang="en-US" altLang="ko-KR" sz="1400" b="1" spc="-150" dirty="0" smtClean="0">
                  <a:solidFill>
                    <a:prstClr val="black"/>
                  </a:solidFill>
                  <a:latin typeface="+mj-lt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endParaRPr kumimoji="0" lang="en-US" altLang="ko-KR" sz="600" b="1" spc="-150" dirty="0">
                  <a:solidFill>
                    <a:prstClr val="black"/>
                  </a:solidFill>
                  <a:latin typeface="+mj-lt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r>
                  <a:rPr kumimoji="0" lang="ko-KR" altLang="en-US" sz="1400" b="1" spc="-150" dirty="0" smtClean="0">
                    <a:solidFill>
                      <a:prstClr val="black"/>
                    </a:solidFill>
                    <a:latin typeface="+mj-lt"/>
                    <a:ea typeface="맑은 고딕" panose="020B0503020000020004" pitchFamily="50" charset="-127"/>
                  </a:rPr>
                  <a:t> 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+mj-lt"/>
                    <a:ea typeface="맑은 고딕" panose="020B0503020000020004" pitchFamily="50" charset="-127"/>
                  </a:rPr>
                  <a:t>소요예산 </a:t>
                </a:r>
                <a:r>
                  <a:rPr kumimoji="0" lang="en-US" altLang="ko-KR" sz="1400" b="1" dirty="0" smtClean="0">
                    <a:solidFill>
                      <a:prstClr val="black"/>
                    </a:solidFill>
                    <a:latin typeface="+mj-lt"/>
                    <a:ea typeface="맑은 고딕" panose="020B0503020000020004" pitchFamily="50" charset="-127"/>
                  </a:rPr>
                  <a:t> 15.4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+mj-lt"/>
                    <a:ea typeface="맑은 고딕" panose="020B0503020000020004" pitchFamily="50" charset="-127"/>
                  </a:rPr>
                  <a:t>백만원</a:t>
                </a:r>
                <a:endParaRPr kumimoji="0" lang="en-US" altLang="ko-KR" sz="400" b="1" dirty="0" smtClean="0">
                  <a:solidFill>
                    <a:prstClr val="black"/>
                  </a:solidFill>
                  <a:latin typeface="+mj-lt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8" name="대각선 방향의 모서리가 둥근 사각형 37"/>
              <p:cNvSpPr/>
              <p:nvPr/>
            </p:nvSpPr>
            <p:spPr bwMode="auto">
              <a:xfrm>
                <a:off x="4275465" y="2292614"/>
                <a:ext cx="1451854" cy="687065"/>
              </a:xfrm>
              <a:prstGeom prst="round2DiagRect">
                <a:avLst/>
              </a:prstGeom>
              <a:solidFill>
                <a:schemeClr val="accent5">
                  <a:alpha val="15000"/>
                </a:scheme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latinLnBrk="0">
                  <a:defRPr/>
                </a:pPr>
                <a:endParaRPr kumimoji="0" lang="en-US" altLang="ko-KR" sz="1300" b="1" spc="-1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atinLnBrk="0">
                  <a:defRPr/>
                </a:pPr>
                <a:endParaRPr kumimoji="0" lang="en-US" altLang="ko-KR" sz="1400" b="1" spc="-1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r>
                  <a:rPr kumimoji="0" lang="ko-KR" altLang="en-US" sz="1400" b="1" spc="-10" dirty="0" smtClean="0">
                    <a:solidFill>
                      <a:prstClr val="black"/>
                    </a:solidFill>
                    <a:latin typeface="+mj-lt"/>
                    <a:ea typeface="맑은 고딕" panose="020B0503020000020004" pitchFamily="50" charset="-127"/>
                  </a:rPr>
                  <a:t>친환경 운전 실천 실적에</a:t>
                </a:r>
                <a:endParaRPr kumimoji="0" lang="en-US" altLang="ko-KR" sz="1400" b="1" spc="-10" dirty="0" smtClean="0">
                  <a:solidFill>
                    <a:prstClr val="black"/>
                  </a:solidFill>
                  <a:latin typeface="+mj-lt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endParaRPr kumimoji="0" lang="en-US" altLang="ko-KR" sz="400" b="1" spc="-10" dirty="0" smtClean="0">
                  <a:solidFill>
                    <a:prstClr val="black"/>
                  </a:solidFill>
                  <a:latin typeface="+mj-lt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r>
                  <a:rPr kumimoji="0" lang="ko-KR" altLang="en-US" sz="1400" b="1" spc="-10" dirty="0" smtClean="0">
                    <a:solidFill>
                      <a:prstClr val="black"/>
                    </a:solidFill>
                    <a:latin typeface="+mj-lt"/>
                    <a:ea typeface="맑은 고딕" panose="020B0503020000020004" pitchFamily="50" charset="-127"/>
                  </a:rPr>
                  <a:t>따라 인센티브 제공</a:t>
                </a:r>
                <a:endParaRPr kumimoji="0" lang="en-US" altLang="ko-KR" sz="1400" b="1" spc="-10" dirty="0" smtClean="0">
                  <a:solidFill>
                    <a:prstClr val="black"/>
                  </a:solidFill>
                  <a:latin typeface="+mj-lt"/>
                  <a:ea typeface="맑은 고딕" panose="020B0503020000020004" pitchFamily="50" charset="-127"/>
                </a:endParaRPr>
              </a:p>
              <a:p>
                <a:pPr latinLnBrk="0">
                  <a:defRPr/>
                </a:pPr>
                <a:endParaRPr kumimoji="0" lang="en-US" altLang="ko-KR" sz="600" b="1" spc="-10" dirty="0" smtClean="0">
                  <a:solidFill>
                    <a:prstClr val="black"/>
                  </a:solidFill>
                  <a:latin typeface="+mj-lt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+mj-lt"/>
                    <a:ea typeface="맑은 고딕" panose="020B0503020000020004" pitchFamily="50" charset="-127"/>
                  </a:rPr>
                  <a:t>소요예산 </a:t>
                </a:r>
                <a:r>
                  <a:rPr kumimoji="0" lang="en-US" altLang="ko-KR" sz="1400" b="1" dirty="0" smtClean="0">
                    <a:solidFill>
                      <a:prstClr val="black"/>
                    </a:solidFill>
                    <a:latin typeface="+mj-lt"/>
                    <a:ea typeface="맑은 고딕" panose="020B0503020000020004" pitchFamily="50" charset="-127"/>
                  </a:rPr>
                  <a:t> 20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+mj-lt"/>
                    <a:ea typeface="맑은 고딕" panose="020B0503020000020004" pitchFamily="50" charset="-127"/>
                  </a:rPr>
                  <a:t>백만원</a:t>
                </a:r>
                <a:endParaRPr kumimoji="0" lang="en-US" altLang="ko-KR" sz="1400" b="1" dirty="0" smtClean="0">
                  <a:solidFill>
                    <a:prstClr val="black"/>
                  </a:solidFill>
                  <a:latin typeface="+mj-lt"/>
                  <a:ea typeface="맑은 고딕" panose="020B0503020000020004" pitchFamily="50" charset="-127"/>
                </a:endParaRPr>
              </a:p>
            </p:txBody>
          </p:sp>
        </p:grpSp>
        <p:sp>
          <p:nvSpPr>
            <p:cNvPr id="33" name="직사각형 32"/>
            <p:cNvSpPr/>
            <p:nvPr/>
          </p:nvSpPr>
          <p:spPr>
            <a:xfrm>
              <a:off x="1536087" y="1394474"/>
              <a:ext cx="1998422" cy="350362"/>
            </a:xfrm>
            <a:prstGeom prst="rect">
              <a:avLst/>
            </a:prstGeom>
            <a:solidFill>
              <a:srgbClr val="D4E4BE"/>
            </a:solidFill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b="1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탄소포인트제</a:t>
              </a:r>
              <a:endParaRPr lang="ko-KR" altLang="en-US" sz="1500" b="1" dirty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4002439" y="1394474"/>
              <a:ext cx="1937216" cy="350362"/>
            </a:xfrm>
            <a:prstGeom prst="rect">
              <a:avLst/>
            </a:prstGeom>
            <a:solidFill>
              <a:srgbClr val="DED4CA"/>
            </a:solidFill>
            <a:ln w="19050">
              <a:solidFill>
                <a:schemeClr val="accent6">
                  <a:lumMod val="20000"/>
                  <a:lumOff val="80000"/>
                </a:schemeClr>
              </a:solidFill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b="1" dirty="0" smtClean="0">
                  <a:solidFill>
                    <a:schemeClr val="accent6">
                      <a:lumMod val="50000"/>
                    </a:schemeClr>
                  </a:solidFill>
                  <a:latin typeface="+mn-ea"/>
                </a:rPr>
                <a:t>자동차탄소포인트제</a:t>
              </a:r>
              <a:endParaRPr lang="ko-KR" altLang="en-US" sz="1500" b="1" dirty="0">
                <a:solidFill>
                  <a:schemeClr val="accent6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35" name="직사각형 34"/>
            <p:cNvSpPr/>
            <p:nvPr/>
          </p:nvSpPr>
          <p:spPr>
            <a:xfrm>
              <a:off x="6424168" y="1396671"/>
              <a:ext cx="2352042" cy="350362"/>
            </a:xfrm>
            <a:prstGeom prst="rect">
              <a:avLst/>
            </a:prstGeom>
            <a:solidFill>
              <a:srgbClr val="D6E9EF"/>
            </a:solidFill>
            <a:ln w="19050">
              <a:solidFill>
                <a:schemeClr val="tx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에코드라이빙 </a:t>
              </a:r>
              <a:r>
                <a:rPr lang="ko-KR" altLang="en-US" sz="1500" b="1" dirty="0" err="1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인센티브제</a:t>
              </a:r>
              <a:endParaRPr lang="ko-KR" altLang="en-US" sz="1500" b="1" dirty="0">
                <a:solidFill>
                  <a:schemeClr val="accent1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9" name="그룹 38"/>
          <p:cNvGrpSpPr/>
          <p:nvPr/>
        </p:nvGrpSpPr>
        <p:grpSpPr>
          <a:xfrm>
            <a:off x="8676456" y="6483610"/>
            <a:ext cx="467544" cy="374390"/>
            <a:chOff x="8482105" y="6489700"/>
            <a:chExt cx="482384" cy="368300"/>
          </a:xfrm>
        </p:grpSpPr>
        <p:sp>
          <p:nvSpPr>
            <p:cNvPr id="40" name="TextBox 14"/>
            <p:cNvSpPr txBox="1">
              <a:spLocks noChangeArrowheads="1"/>
            </p:cNvSpPr>
            <p:nvPr/>
          </p:nvSpPr>
          <p:spPr bwMode="auto">
            <a:xfrm>
              <a:off x="8482105" y="6489700"/>
              <a:ext cx="482384" cy="363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dirty="0" smtClean="0">
                  <a:latin typeface="HY중고딕" pitchFamily="18" charset="-127"/>
                  <a:ea typeface="HY중고딕" pitchFamily="18" charset="-127"/>
                </a:rPr>
                <a:t>3</a:t>
              </a:r>
              <a:endParaRPr lang="ko-KR" altLang="en-US" dirty="0">
                <a:latin typeface="HY중고딕" pitchFamily="18" charset="-127"/>
                <a:ea typeface="HY중고딕" pitchFamily="18" charset="-127"/>
              </a:endParaRPr>
            </a:p>
          </p:txBody>
        </p:sp>
        <p:cxnSp>
          <p:nvCxnSpPr>
            <p:cNvPr id="41" name="직선 연결선 40"/>
            <p:cNvCxnSpPr/>
            <p:nvPr/>
          </p:nvCxnSpPr>
          <p:spPr>
            <a:xfrm>
              <a:off x="8483866" y="6524625"/>
              <a:ext cx="0" cy="333375"/>
            </a:xfrm>
            <a:prstGeom prst="line">
              <a:avLst/>
            </a:prstGeom>
            <a:ln>
              <a:solidFill>
                <a:srgbClr val="EC66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1704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환경보전과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1491829" y="1420088"/>
            <a:ext cx="7416824" cy="640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5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</a:t>
            </a:r>
            <a:r>
              <a:rPr kumimoji="0" lang="ko-KR" altLang="en-US" b="1" spc="-3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먼지</a:t>
            </a:r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∙ 소음∙</a:t>
            </a:r>
            <a:r>
              <a:rPr kumimoji="0" lang="en-US" altLang="ko-KR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악취 없는</a:t>
            </a:r>
            <a:r>
              <a:rPr kumimoji="0" lang="en-US" altLang="ko-KR" b="1" dirty="0">
                <a:latin typeface="맑은 고딕" pitchFamily="50" charset="-127"/>
                <a:ea typeface="맑은 고딕" pitchFamily="50" charset="-127"/>
              </a:rPr>
              <a:t>(3</a:t>
            </a:r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無</a:t>
            </a:r>
            <a:r>
              <a:rPr kumimoji="0" lang="en-US" altLang="ko-KR" b="1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안전하고 건강한 생활환경 조성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10" name="그룹 24"/>
          <p:cNvGrpSpPr>
            <a:grpSpLocks/>
          </p:cNvGrpSpPr>
          <p:nvPr/>
        </p:nvGrpSpPr>
        <p:grpSpPr bwMode="auto">
          <a:xfrm>
            <a:off x="538163" y="2342419"/>
            <a:ext cx="793750" cy="4110917"/>
            <a:chOff x="538808" y="3212976"/>
            <a:chExt cx="792658" cy="3312368"/>
          </a:xfrm>
        </p:grpSpPr>
        <p:sp>
          <p:nvSpPr>
            <p:cNvPr id="11" name="직사각형 10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2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3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14" name="직사각형 13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5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367595" y="663079"/>
            <a:ext cx="722874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2. </a:t>
            </a:r>
            <a:r>
              <a:rPr kumimoji="0"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3</a:t>
            </a:r>
            <a:r>
              <a:rPr kumimoji="0"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無</a:t>
            </a:r>
            <a:r>
              <a:rPr kumimoji="0"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(</a:t>
            </a:r>
            <a:r>
              <a:rPr kumimoji="0" lang="ko-KR" alt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먼지∙소음∙악취</a:t>
            </a:r>
            <a:r>
              <a:rPr kumimoji="0"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  <a:r>
              <a:rPr kumimoji="0"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도시</a:t>
            </a:r>
            <a:r>
              <a:rPr kumimoji="0"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,</a:t>
            </a:r>
            <a:r>
              <a:rPr kumimoji="0" lang="ko-KR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쾌적한 파주 만들기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" name="Rectangle 23"/>
          <p:cNvSpPr>
            <a:spLocks noChangeArrowheads="1"/>
          </p:cNvSpPr>
          <p:nvPr/>
        </p:nvSpPr>
        <p:spPr bwMode="auto">
          <a:xfrm>
            <a:off x="1475656" y="2346695"/>
            <a:ext cx="1800200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생활환경 개선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21" name="그룹 20"/>
          <p:cNvGrpSpPr/>
          <p:nvPr/>
        </p:nvGrpSpPr>
        <p:grpSpPr>
          <a:xfrm>
            <a:off x="1473278" y="2850751"/>
            <a:ext cx="5330970" cy="2329257"/>
            <a:chOff x="1475656" y="2826521"/>
            <a:chExt cx="7958503" cy="2282465"/>
          </a:xfrm>
        </p:grpSpPr>
        <p:grpSp>
          <p:nvGrpSpPr>
            <p:cNvPr id="22" name="그룹 21"/>
            <p:cNvGrpSpPr/>
            <p:nvPr/>
          </p:nvGrpSpPr>
          <p:grpSpPr>
            <a:xfrm>
              <a:off x="1475656" y="2826522"/>
              <a:ext cx="520511" cy="2266533"/>
              <a:chOff x="1444268" y="2814546"/>
              <a:chExt cx="1207904" cy="1034930"/>
            </a:xfrm>
          </p:grpSpPr>
          <p:sp>
            <p:nvSpPr>
              <p:cNvPr id="30" name="대각선 방향의 모서리가 둥근 사각형 29"/>
              <p:cNvSpPr/>
              <p:nvPr/>
            </p:nvSpPr>
            <p:spPr bwMode="auto">
              <a:xfrm>
                <a:off x="1446508" y="2814546"/>
                <a:ext cx="1205255" cy="327602"/>
              </a:xfrm>
              <a:prstGeom prst="round2DiagRect">
                <a:avLst/>
              </a:prstGeom>
              <a:solidFill>
                <a:srgbClr val="99CC00">
                  <a:alpha val="20000"/>
                </a:srgb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algn="ctr" latinLnBrk="0">
                  <a:defRPr/>
                </a:pPr>
                <a:r>
                  <a:rPr kumimoji="0" lang="ko-KR" altLang="en-US" sz="1400" b="1" spc="-15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먼지</a:t>
                </a:r>
                <a:endParaRPr kumimoji="0" lang="en-US" altLang="ko-KR" sz="1400" b="1" spc="-150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1" name="대각선 방향의 모서리가 둥근 사각형 30"/>
              <p:cNvSpPr/>
              <p:nvPr/>
            </p:nvSpPr>
            <p:spPr bwMode="auto">
              <a:xfrm>
                <a:off x="1444885" y="3169935"/>
                <a:ext cx="1206071" cy="323107"/>
              </a:xfrm>
              <a:prstGeom prst="round2DiagRect">
                <a:avLst/>
              </a:prstGeom>
              <a:solidFill>
                <a:schemeClr val="accent6">
                  <a:lumMod val="60000"/>
                  <a:lumOff val="40000"/>
                  <a:alpha val="30000"/>
                </a:scheme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algn="ctr" latinLnBrk="0">
                  <a:defRPr/>
                </a:pPr>
                <a:r>
                  <a:rPr kumimoji="0" lang="ko-KR" altLang="en-US" sz="1400" b="1" spc="-15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소음</a:t>
                </a:r>
                <a:endParaRPr kumimoji="0" lang="en-US" altLang="ko-KR" sz="1400" b="1" spc="-1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2" name="대각선 방향의 모서리가 둥근 사각형 31"/>
              <p:cNvSpPr/>
              <p:nvPr/>
            </p:nvSpPr>
            <p:spPr bwMode="auto">
              <a:xfrm>
                <a:off x="1444268" y="3524348"/>
                <a:ext cx="1207904" cy="325128"/>
              </a:xfrm>
              <a:prstGeom prst="round2DiagRect">
                <a:avLst/>
              </a:prstGeom>
              <a:solidFill>
                <a:schemeClr val="accent5">
                  <a:alpha val="15000"/>
                </a:scheme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algn="ctr" latinLnBrk="0">
                  <a:defRPr/>
                </a:pPr>
                <a:r>
                  <a:rPr kumimoji="0" lang="ko-KR" altLang="en-US" sz="1400" b="1" spc="-15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악취</a:t>
                </a:r>
                <a:endParaRPr kumimoji="0" lang="en-US" altLang="ko-KR" sz="1400" b="1" spc="-150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  <p:grpSp>
          <p:nvGrpSpPr>
            <p:cNvPr id="23" name="그룹 22"/>
            <p:cNvGrpSpPr/>
            <p:nvPr/>
          </p:nvGrpSpPr>
          <p:grpSpPr>
            <a:xfrm>
              <a:off x="2123728" y="2826521"/>
              <a:ext cx="7310431" cy="2282465"/>
              <a:chOff x="1444268" y="2814546"/>
              <a:chExt cx="1861305" cy="1042205"/>
            </a:xfrm>
          </p:grpSpPr>
          <p:sp>
            <p:nvSpPr>
              <p:cNvPr id="26" name="대각선 방향의 모서리가 둥근 사각형 25"/>
              <p:cNvSpPr/>
              <p:nvPr/>
            </p:nvSpPr>
            <p:spPr bwMode="auto">
              <a:xfrm>
                <a:off x="1445703" y="2814546"/>
                <a:ext cx="1859870" cy="327602"/>
              </a:xfrm>
              <a:prstGeom prst="round2DiagRect">
                <a:avLst/>
              </a:prstGeom>
              <a:solidFill>
                <a:srgbClr val="99CC00">
                  <a:alpha val="20000"/>
                </a:srgb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285750" indent="-285750" latinLnBrk="0">
                  <a:buFont typeface="Wingdings" panose="05000000000000000000" pitchFamily="2" charset="2"/>
                  <a:buChar char="v"/>
                  <a:defRPr/>
                </a:pPr>
                <a:r>
                  <a:rPr kumimoji="0" lang="ko-KR" altLang="en-US" sz="1400" b="1" dirty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미세먼지 제거용 살수차 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임차</a:t>
                </a:r>
                <a:endParaRPr kumimoji="0" lang="en-US" altLang="ko-KR" sz="14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marL="285750" indent="-285750" latinLnBrk="0">
                  <a:lnSpc>
                    <a:spcPct val="150000"/>
                  </a:lnSpc>
                  <a:buFont typeface="Wingdings" panose="05000000000000000000" pitchFamily="2" charset="2"/>
                  <a:buChar char="v"/>
                  <a:defRPr/>
                </a:pPr>
                <a:r>
                  <a:rPr kumimoji="0" lang="ko-KR" altLang="en-US" sz="1400" b="1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관급 노후건설기계 관리강화</a:t>
                </a:r>
                <a:endParaRPr kumimoji="0" lang="en-US" altLang="ko-KR" sz="12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7" name="대각선 방향의 모서리가 둥근 사각형 26"/>
              <p:cNvSpPr/>
              <p:nvPr/>
            </p:nvSpPr>
            <p:spPr bwMode="auto">
              <a:xfrm>
                <a:off x="1445183" y="3169936"/>
                <a:ext cx="1860390" cy="332998"/>
              </a:xfrm>
              <a:prstGeom prst="round2DiagRect">
                <a:avLst/>
              </a:prstGeom>
              <a:solidFill>
                <a:schemeClr val="accent6">
                  <a:lumMod val="60000"/>
                  <a:lumOff val="40000"/>
                  <a:alpha val="30000"/>
                </a:scheme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285750" indent="-285750" latinLnBrk="0">
                  <a:lnSpc>
                    <a:spcPct val="150000"/>
                  </a:lnSpc>
                  <a:buFont typeface="Wingdings" panose="05000000000000000000" pitchFamily="2" charset="2"/>
                  <a:buChar char="v"/>
                  <a:defRPr/>
                </a:pP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간이소음측정기 대여</a:t>
                </a:r>
                <a:endParaRPr kumimoji="0" lang="en-US" altLang="ko-KR" sz="14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marL="285750" indent="-285750" latinLnBrk="0">
                  <a:lnSpc>
                    <a:spcPct val="150000"/>
                  </a:lnSpc>
                  <a:buFont typeface="Wingdings" panose="05000000000000000000" pitchFamily="2" charset="2"/>
                  <a:buChar char="v"/>
                  <a:defRPr/>
                </a:pPr>
                <a:r>
                  <a:rPr kumimoji="0" lang="ko-KR" altLang="en-US" sz="1400" b="1" dirty="0" err="1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환경소음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kumimoji="0" lang="ko-KR" altLang="en-US" sz="1400" b="1" dirty="0" err="1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측정망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운영</a:t>
                </a:r>
                <a:r>
                  <a:rPr kumimoji="0" lang="en-US" altLang="ko-KR" sz="1400" b="1" spc="-15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(20</a:t>
                </a:r>
                <a:r>
                  <a:rPr kumimoji="0" lang="ko-KR" altLang="en-US" sz="1400" b="1" spc="-15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개소</a:t>
                </a:r>
                <a:r>
                  <a:rPr kumimoji="0" lang="en-US" altLang="ko-KR" sz="1400" b="1" spc="-15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</a:t>
                </a:r>
                <a:endParaRPr kumimoji="0" lang="en-US" altLang="ko-KR" sz="1400" b="1" spc="-150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9" name="대각선 방향의 모서리가 둥근 사각형 28"/>
              <p:cNvSpPr/>
              <p:nvPr/>
            </p:nvSpPr>
            <p:spPr bwMode="auto">
              <a:xfrm>
                <a:off x="1444268" y="3524348"/>
                <a:ext cx="1861305" cy="332403"/>
              </a:xfrm>
              <a:prstGeom prst="round2DiagRect">
                <a:avLst/>
              </a:prstGeom>
              <a:solidFill>
                <a:schemeClr val="accent5">
                  <a:alpha val="15000"/>
                </a:scheme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285750" indent="-285750" latinLnBrk="0">
                  <a:lnSpc>
                    <a:spcPct val="150000"/>
                  </a:lnSpc>
                  <a:buFont typeface="Wingdings" panose="05000000000000000000" pitchFamily="2" charset="2"/>
                  <a:buChar char="v"/>
                  <a:defRPr/>
                </a:pP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주요 악취 민원 사업장 내 악취 </a:t>
                </a:r>
                <a:r>
                  <a:rPr kumimoji="0" lang="ko-KR" altLang="en-US" sz="1400" b="1" dirty="0" err="1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자동포집기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운영</a:t>
                </a:r>
                <a:endParaRPr kumimoji="0" lang="en-US" altLang="ko-KR" sz="1400" b="1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marL="285750" indent="-285750" latinLnBrk="0">
                  <a:lnSpc>
                    <a:spcPct val="150000"/>
                  </a:lnSpc>
                  <a:buFont typeface="Wingdings" panose="05000000000000000000" pitchFamily="2" charset="2"/>
                  <a:buChar char="v"/>
                  <a:defRPr/>
                </a:pP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악취 원인 규명 위한 지속적 감시 및 악취 포집</a:t>
                </a:r>
                <a:r>
                  <a:rPr kumimoji="0" lang="en-US" altLang="ko-KR" sz="140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·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검사</a:t>
                </a:r>
                <a:endParaRPr kumimoji="0" lang="en-US" altLang="ko-KR" sz="1400" b="1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</p:grpSp>
      <p:sp>
        <p:nvSpPr>
          <p:cNvPr id="33" name="대각선 방향의 모서리가 둥근 사각형 32"/>
          <p:cNvSpPr/>
          <p:nvPr/>
        </p:nvSpPr>
        <p:spPr bwMode="auto">
          <a:xfrm>
            <a:off x="1907704" y="5517232"/>
            <a:ext cx="4896543" cy="792088"/>
          </a:xfrm>
          <a:prstGeom prst="round2DiagRect">
            <a:avLst/>
          </a:prstGeom>
          <a:solidFill>
            <a:schemeClr val="tx2">
              <a:lumMod val="75000"/>
              <a:alpha val="1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marL="285750" indent="-285750" latinLnBrk="0">
              <a:buFont typeface="Wingdings" panose="05000000000000000000" pitchFamily="2" charset="2"/>
              <a:buChar char="v"/>
              <a:defRPr/>
            </a:pPr>
            <a:r>
              <a:rPr kumimoji="0" lang="en-US" altLang="ko-KR" sz="1400" b="1" dirty="0" smtClean="0">
                <a:latin typeface="맑은 고딕" pitchFamily="50" charset="-127"/>
                <a:ea typeface="맑은 고딕" pitchFamily="50" charset="-127"/>
              </a:rPr>
              <a:t>『 </a:t>
            </a:r>
            <a:r>
              <a:rPr kumimoji="0" lang="ko-KR" altLang="en-US" sz="1400" b="1" spc="-1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민원 신속 </a:t>
            </a:r>
            <a:r>
              <a:rPr kumimoji="0" lang="ko-KR" altLang="en-US" sz="1400" b="1" spc="-150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대응반</a:t>
            </a:r>
            <a:r>
              <a:rPr kumimoji="0" lang="en-US" altLang="ko-KR" sz="1400" b="1" dirty="0">
                <a:latin typeface="맑은 고딕" pitchFamily="50" charset="-127"/>
                <a:ea typeface="맑은 고딕" pitchFamily="50" charset="-127"/>
              </a:rPr>
              <a:t> 』</a:t>
            </a:r>
            <a:r>
              <a:rPr kumimoji="0" lang="ko-KR" altLang="en-US" sz="1400" b="1" spc="-1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운영으로 민원 신속 대처</a:t>
            </a:r>
          </a:p>
        </p:txBody>
      </p:sp>
      <p:sp>
        <p:nvSpPr>
          <p:cNvPr id="34" name="오른쪽 화살표 33"/>
          <p:cNvSpPr/>
          <p:nvPr/>
        </p:nvSpPr>
        <p:spPr>
          <a:xfrm rot="5400000">
            <a:off x="3613207" y="5035866"/>
            <a:ext cx="216025" cy="602694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5" name="대각선 방향의 모서리가 둥근 사각형 34"/>
          <p:cNvSpPr/>
          <p:nvPr/>
        </p:nvSpPr>
        <p:spPr bwMode="auto">
          <a:xfrm>
            <a:off x="1473278" y="5517231"/>
            <a:ext cx="348312" cy="792089"/>
          </a:xfrm>
          <a:prstGeom prst="round2DiagRect">
            <a:avLst/>
          </a:prstGeom>
          <a:solidFill>
            <a:schemeClr val="tx2">
              <a:lumMod val="75000"/>
              <a:alpha val="1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0">
              <a:defRPr/>
            </a:pPr>
            <a:r>
              <a:rPr kumimoji="0" lang="en-US" altLang="ko-KR" sz="1400" b="1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kumimoji="0" lang="ko-KR" altLang="en-US" sz="1400" b="1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無</a:t>
            </a:r>
            <a:endParaRPr kumimoji="0" lang="en-US" altLang="ko-KR" sz="1200" spc="-150" dirty="0" smtClean="0"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6" name="그림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0823" y="5517231"/>
            <a:ext cx="1230549" cy="79208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57150">
            <a:solidFill>
              <a:schemeClr val="accent1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softEdge rad="88900"/>
          </a:effectLst>
        </p:spPr>
      </p:pic>
      <p:pic>
        <p:nvPicPr>
          <p:cNvPr id="37" name="그림 3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0823" y="4437111"/>
            <a:ext cx="1230549" cy="72664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57150">
            <a:solidFill>
              <a:schemeClr val="accent1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softEdge rad="88900"/>
          </a:effectLst>
        </p:spPr>
      </p:pic>
      <p:pic>
        <p:nvPicPr>
          <p:cNvPr id="38" name="그림 3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0823" y="3645021"/>
            <a:ext cx="1230549" cy="74422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57150">
            <a:solidFill>
              <a:schemeClr val="accent1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softEdge rad="88900"/>
          </a:effectLst>
        </p:spPr>
      </p:pic>
      <p:pic>
        <p:nvPicPr>
          <p:cNvPr id="39" name="그림 3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0823" y="2850751"/>
            <a:ext cx="1230549" cy="68148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pSp>
        <p:nvGrpSpPr>
          <p:cNvPr id="40" name="그룹 39"/>
          <p:cNvGrpSpPr/>
          <p:nvPr/>
        </p:nvGrpSpPr>
        <p:grpSpPr>
          <a:xfrm>
            <a:off x="8676456" y="6483610"/>
            <a:ext cx="467544" cy="374390"/>
            <a:chOff x="8482105" y="6489700"/>
            <a:chExt cx="482384" cy="368300"/>
          </a:xfrm>
        </p:grpSpPr>
        <p:sp>
          <p:nvSpPr>
            <p:cNvPr id="41" name="TextBox 14"/>
            <p:cNvSpPr txBox="1">
              <a:spLocks noChangeArrowheads="1"/>
            </p:cNvSpPr>
            <p:nvPr/>
          </p:nvSpPr>
          <p:spPr bwMode="auto">
            <a:xfrm>
              <a:off x="8482105" y="6489700"/>
              <a:ext cx="482384" cy="363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dirty="0">
                  <a:latin typeface="HY중고딕" pitchFamily="18" charset="-127"/>
                  <a:ea typeface="HY중고딕" pitchFamily="18" charset="-127"/>
                </a:rPr>
                <a:t>4</a:t>
              </a:r>
              <a:endParaRPr lang="ko-KR" altLang="en-US" dirty="0">
                <a:latin typeface="HY중고딕" pitchFamily="18" charset="-127"/>
                <a:ea typeface="HY중고딕" pitchFamily="18" charset="-127"/>
              </a:endParaRPr>
            </a:p>
          </p:txBody>
        </p:sp>
        <p:cxnSp>
          <p:nvCxnSpPr>
            <p:cNvPr id="42" name="직선 연결선 41"/>
            <p:cNvCxnSpPr/>
            <p:nvPr/>
          </p:nvCxnSpPr>
          <p:spPr>
            <a:xfrm>
              <a:off x="8483866" y="6524625"/>
              <a:ext cx="0" cy="333375"/>
            </a:xfrm>
            <a:prstGeom prst="line">
              <a:avLst/>
            </a:prstGeom>
            <a:ln>
              <a:solidFill>
                <a:srgbClr val="EC66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63405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환경보전과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grpSp>
        <p:nvGrpSpPr>
          <p:cNvPr id="8" name="그룹 24"/>
          <p:cNvGrpSpPr>
            <a:grpSpLocks/>
          </p:cNvGrpSpPr>
          <p:nvPr/>
        </p:nvGrpSpPr>
        <p:grpSpPr bwMode="auto">
          <a:xfrm>
            <a:off x="537537" y="614580"/>
            <a:ext cx="793750" cy="6126788"/>
            <a:chOff x="538808" y="3212976"/>
            <a:chExt cx="792658" cy="3312368"/>
          </a:xfrm>
        </p:grpSpPr>
        <p:sp>
          <p:nvSpPr>
            <p:cNvPr id="9" name="직사각형 8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prstClr val="white"/>
                </a:solidFill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538926" y="686588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Rectangle 23"/>
          <p:cNvSpPr>
            <a:spLocks noChangeArrowheads="1"/>
          </p:cNvSpPr>
          <p:nvPr/>
        </p:nvSpPr>
        <p:spPr bwMode="auto">
          <a:xfrm>
            <a:off x="1475030" y="614580"/>
            <a:ext cx="4105082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kumimoji="0" lang="ko-KR" altLang="en-US" sz="20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미세먼지 저감 및 </a:t>
            </a:r>
            <a:r>
              <a:rPr kumimoji="0" lang="ko-KR" altLang="en-US" sz="2000" b="1" dirty="0" err="1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실내공기질</a:t>
            </a:r>
            <a:r>
              <a:rPr kumimoji="0" lang="ko-KR" altLang="en-US" sz="20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 개선</a:t>
            </a:r>
            <a:endParaRPr kumimoji="0" lang="ko-KR" altLang="en-US" sz="2000" b="1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13" name="그룹 12"/>
          <p:cNvGrpSpPr/>
          <p:nvPr/>
        </p:nvGrpSpPr>
        <p:grpSpPr>
          <a:xfrm>
            <a:off x="1493283" y="1196752"/>
            <a:ext cx="7471205" cy="1243353"/>
            <a:chOff x="1421275" y="2927010"/>
            <a:chExt cx="7471205" cy="1243353"/>
          </a:xfrm>
        </p:grpSpPr>
        <p:grpSp>
          <p:nvGrpSpPr>
            <p:cNvPr id="14" name="그룹 13"/>
            <p:cNvGrpSpPr/>
            <p:nvPr/>
          </p:nvGrpSpPr>
          <p:grpSpPr>
            <a:xfrm>
              <a:off x="1421275" y="2927010"/>
              <a:ext cx="7471205" cy="1243353"/>
              <a:chOff x="1381723" y="2292614"/>
              <a:chExt cx="4343151" cy="561889"/>
            </a:xfrm>
          </p:grpSpPr>
          <p:sp>
            <p:nvSpPr>
              <p:cNvPr id="18" name="대각선 방향의 모서리가 둥근 사각형 17"/>
              <p:cNvSpPr/>
              <p:nvPr/>
            </p:nvSpPr>
            <p:spPr bwMode="auto">
              <a:xfrm>
                <a:off x="1381723" y="2292614"/>
                <a:ext cx="1303367" cy="561889"/>
              </a:xfrm>
              <a:prstGeom prst="round2DiagRect">
                <a:avLst/>
              </a:prstGeom>
              <a:solidFill>
                <a:srgbClr val="99CC00">
                  <a:alpha val="20000"/>
                </a:srgb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algn="ctr" latinLnBrk="0">
                  <a:defRPr/>
                </a:pPr>
                <a:endParaRPr kumimoji="0" lang="en-US" altLang="ko-KR" sz="1400" b="1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endParaRPr kumimoji="0" lang="en-US" altLang="ko-KR" sz="14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r>
                  <a:rPr kumimoji="0" lang="en-US" altLang="ko-KR" sz="1400" b="1" dirty="0" smtClean="0">
                    <a:solidFill>
                      <a:prstClr val="black"/>
                    </a:solidFill>
                    <a:latin typeface="+mj-lt"/>
                    <a:ea typeface="맑은 고딕" panose="020B0503020000020004" pitchFamily="50" charset="-127"/>
                  </a:rPr>
                  <a:t> </a:t>
                </a:r>
                <a:r>
                  <a:rPr kumimoji="0" lang="ko-KR" altLang="en-US" sz="1400" b="1" dirty="0" err="1" smtClean="0">
                    <a:solidFill>
                      <a:prstClr val="black"/>
                    </a:solidFill>
                    <a:latin typeface="+mj-lt"/>
                    <a:ea typeface="맑은 고딕" panose="020B0503020000020004" pitchFamily="50" charset="-127"/>
                  </a:rPr>
                  <a:t>사업량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+mj-lt"/>
                    <a:ea typeface="맑은 고딕" panose="020B0503020000020004" pitchFamily="50" charset="-127"/>
                  </a:rPr>
                  <a:t> </a:t>
                </a:r>
                <a:r>
                  <a:rPr kumimoji="0" lang="en-US" altLang="ko-KR" sz="1400" b="1" dirty="0" smtClean="0">
                    <a:solidFill>
                      <a:prstClr val="black"/>
                    </a:solidFill>
                    <a:latin typeface="+mj-lt"/>
                    <a:ea typeface="맑은 고딕" panose="020B0503020000020004" pitchFamily="50" charset="-127"/>
                  </a:rPr>
                  <a:t>3,650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+mj-lt"/>
                    <a:ea typeface="맑은 고딕" panose="020B0503020000020004" pitchFamily="50" charset="-127"/>
                  </a:rPr>
                  <a:t>대</a:t>
                </a:r>
                <a:endParaRPr kumimoji="0" lang="en-US" altLang="ko-KR" sz="1400" b="1" dirty="0" smtClean="0">
                  <a:solidFill>
                    <a:prstClr val="black"/>
                  </a:solidFill>
                  <a:latin typeface="+mj-lt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endParaRPr kumimoji="0" lang="en-US" altLang="ko-KR" sz="700" b="1" dirty="0" smtClean="0">
                  <a:solidFill>
                    <a:prstClr val="black"/>
                  </a:solidFill>
                  <a:latin typeface="+mj-lt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+mj-lt"/>
                    <a:ea typeface="맑은 고딕" panose="020B0503020000020004" pitchFamily="50" charset="-127"/>
                  </a:rPr>
                  <a:t>사업비 </a:t>
                </a:r>
                <a:r>
                  <a:rPr kumimoji="0" lang="en-US" altLang="ko-KR" sz="1400" b="1" dirty="0" smtClean="0">
                    <a:solidFill>
                      <a:prstClr val="black"/>
                    </a:solidFill>
                    <a:latin typeface="+mj-lt"/>
                    <a:ea typeface="맑은 고딕" panose="020B0503020000020004" pitchFamily="50" charset="-127"/>
                  </a:rPr>
                  <a:t>375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+mj-lt"/>
                    <a:ea typeface="맑은 고딕" panose="020B0503020000020004" pitchFamily="50" charset="-127"/>
                  </a:rPr>
                  <a:t>백만원</a:t>
                </a:r>
                <a:endParaRPr kumimoji="0" lang="ko-KR" altLang="en-US" sz="1400" b="1" dirty="0">
                  <a:solidFill>
                    <a:prstClr val="black"/>
                  </a:solidFill>
                  <a:latin typeface="+mj-lt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0" name="대각선 방향의 모서리가 둥근 사각형 19"/>
              <p:cNvSpPr/>
              <p:nvPr/>
            </p:nvSpPr>
            <p:spPr bwMode="auto">
              <a:xfrm>
                <a:off x="2874853" y="2303965"/>
                <a:ext cx="1374357" cy="550538"/>
              </a:xfrm>
              <a:prstGeom prst="round2DiagRect">
                <a:avLst/>
              </a:prstGeom>
              <a:solidFill>
                <a:schemeClr val="accent6">
                  <a:lumMod val="60000"/>
                  <a:lumOff val="40000"/>
                  <a:alpha val="30000"/>
                </a:scheme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latinLnBrk="0">
                  <a:defRPr/>
                </a:pPr>
                <a:r>
                  <a:rPr kumimoji="0" lang="en-US" altLang="ko-KR" sz="1400" b="1" spc="-150" dirty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kumimoji="0" lang="en-US" altLang="ko-KR" sz="1400" b="1" spc="-1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atinLnBrk="0">
                  <a:defRPr/>
                </a:pPr>
                <a:endParaRPr kumimoji="0" lang="en-US" altLang="ko-KR" sz="1400" b="1" spc="-150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atinLnBrk="0">
                  <a:defRPr/>
                </a:pPr>
                <a:endParaRPr kumimoji="0" lang="en-US" altLang="ko-KR" sz="1400" b="1" spc="-1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r>
                  <a:rPr kumimoji="0" lang="en-US" altLang="ko-KR" sz="1400" b="1" dirty="0">
                    <a:solidFill>
                      <a:prstClr val="black"/>
                    </a:solidFill>
                    <a:ea typeface="맑은 고딕" panose="020B0503020000020004" pitchFamily="50" charset="-127"/>
                  </a:rPr>
                  <a:t> </a:t>
                </a:r>
                <a:r>
                  <a:rPr kumimoji="0" lang="ko-KR" altLang="en-US" sz="1400" b="1" dirty="0" err="1">
                    <a:solidFill>
                      <a:prstClr val="black"/>
                    </a:solidFill>
                    <a:ea typeface="맑은 고딕" panose="020B0503020000020004" pitchFamily="50" charset="-127"/>
                  </a:rPr>
                  <a:t>사업량</a:t>
                </a:r>
                <a:r>
                  <a:rPr kumimoji="0" lang="ko-KR" altLang="en-US" sz="1400" b="1" dirty="0">
                    <a:solidFill>
                      <a:prstClr val="black"/>
                    </a:solidFill>
                    <a:ea typeface="맑은 고딕" panose="020B0503020000020004" pitchFamily="50" charset="-127"/>
                  </a:rPr>
                  <a:t> </a:t>
                </a:r>
                <a:r>
                  <a:rPr kumimoji="0" lang="en-US" altLang="ko-KR" sz="1400" b="1" dirty="0" smtClean="0">
                    <a:solidFill>
                      <a:prstClr val="black"/>
                    </a:solidFill>
                    <a:ea typeface="맑은 고딕" panose="020B0503020000020004" pitchFamily="50" charset="-127"/>
                  </a:rPr>
                  <a:t>92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ea typeface="맑은 고딕" panose="020B0503020000020004" pitchFamily="50" charset="-127"/>
                  </a:rPr>
                  <a:t>개소</a:t>
                </a:r>
                <a:endParaRPr kumimoji="0" lang="en-US" altLang="ko-KR" sz="1400" b="1" dirty="0">
                  <a:solidFill>
                    <a:prstClr val="black"/>
                  </a:solidFill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endParaRPr kumimoji="0" lang="en-US" altLang="ko-KR" sz="700" b="1" dirty="0">
                  <a:solidFill>
                    <a:prstClr val="black"/>
                  </a:solidFill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r>
                  <a:rPr kumimoji="0" lang="ko-KR" altLang="en-US" sz="1400" b="1" dirty="0">
                    <a:solidFill>
                      <a:prstClr val="black"/>
                    </a:solidFill>
                    <a:ea typeface="맑은 고딕" panose="020B0503020000020004" pitchFamily="50" charset="-127"/>
                  </a:rPr>
                  <a:t>사업비 </a:t>
                </a:r>
                <a:r>
                  <a:rPr kumimoji="0" lang="en-US" altLang="ko-KR" sz="1400" b="1" dirty="0" smtClean="0">
                    <a:solidFill>
                      <a:prstClr val="black"/>
                    </a:solidFill>
                    <a:ea typeface="맑은 고딕" panose="020B0503020000020004" pitchFamily="50" charset="-127"/>
                  </a:rPr>
                  <a:t>8,280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ea typeface="맑은 고딕" panose="020B0503020000020004" pitchFamily="50" charset="-127"/>
                  </a:rPr>
                  <a:t>백만원</a:t>
                </a:r>
                <a:endParaRPr kumimoji="0" lang="en-US" altLang="ko-KR" sz="1400" b="1" dirty="0" smtClean="0">
                  <a:solidFill>
                    <a:prstClr val="black"/>
                  </a:solidFill>
                  <a:latin typeface="+mj-lt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endParaRPr kumimoji="0" lang="en-US" altLang="ko-KR" sz="1400" b="1" spc="-1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1" name="대각선 방향의 모서리가 둥근 사각형 20"/>
              <p:cNvSpPr/>
              <p:nvPr/>
            </p:nvSpPr>
            <p:spPr bwMode="auto">
              <a:xfrm>
                <a:off x="4395528" y="2292614"/>
                <a:ext cx="1329346" cy="560399"/>
              </a:xfrm>
              <a:prstGeom prst="round2DiagRect">
                <a:avLst/>
              </a:prstGeom>
              <a:solidFill>
                <a:schemeClr val="accent5">
                  <a:alpha val="15000"/>
                </a:scheme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algn="ctr" latinLnBrk="0">
                  <a:defRPr/>
                </a:pPr>
                <a:endParaRPr kumimoji="0" lang="en-US" altLang="ko-KR" sz="1300" b="1" spc="-1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endParaRPr kumimoji="0" lang="en-US" altLang="ko-KR" sz="1300" b="1" spc="-10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endParaRPr kumimoji="0" lang="en-US" altLang="ko-KR" sz="1300" b="1" spc="-1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endParaRPr kumimoji="0" lang="en-US" altLang="ko-KR" sz="1300" b="1" spc="-1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r>
                  <a:rPr kumimoji="0" lang="en-US" altLang="ko-KR" sz="1400" b="1" dirty="0">
                    <a:solidFill>
                      <a:prstClr val="black"/>
                    </a:solidFill>
                    <a:ea typeface="맑은 고딕" panose="020B0503020000020004" pitchFamily="50" charset="-127"/>
                  </a:rPr>
                  <a:t> </a:t>
                </a:r>
                <a:r>
                  <a:rPr kumimoji="0" lang="ko-KR" altLang="en-US" sz="1400" b="1" dirty="0" err="1">
                    <a:ea typeface="맑은 고딕" panose="020B0503020000020004" pitchFamily="50" charset="-127"/>
                  </a:rPr>
                  <a:t>사업량</a:t>
                </a:r>
                <a:r>
                  <a:rPr kumimoji="0" lang="ko-KR" altLang="en-US" sz="1400" b="1" dirty="0">
                    <a:ea typeface="맑은 고딕" panose="020B0503020000020004" pitchFamily="50" charset="-127"/>
                  </a:rPr>
                  <a:t> </a:t>
                </a:r>
                <a:r>
                  <a:rPr kumimoji="0" lang="en-US" altLang="ko-KR" sz="1400" b="1" dirty="0">
                    <a:ea typeface="맑은 고딕" panose="020B0503020000020004" pitchFamily="50" charset="-127"/>
                  </a:rPr>
                  <a:t>14</a:t>
                </a:r>
                <a:r>
                  <a:rPr kumimoji="0" lang="ko-KR" altLang="en-US" sz="1400" b="1" dirty="0">
                    <a:ea typeface="맑은 고딕" panose="020B0503020000020004" pitchFamily="50" charset="-127"/>
                  </a:rPr>
                  <a:t>명</a:t>
                </a:r>
                <a:endParaRPr kumimoji="0" lang="en-US" altLang="ko-KR" sz="1400" b="1" dirty="0"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endParaRPr kumimoji="0" lang="en-US" altLang="ko-KR" sz="700" b="1" dirty="0"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r>
                  <a:rPr kumimoji="0" lang="ko-KR" altLang="en-US" sz="1400" b="1" dirty="0">
                    <a:ea typeface="맑은 고딕" panose="020B0503020000020004" pitchFamily="50" charset="-127"/>
                  </a:rPr>
                  <a:t>사업비 </a:t>
                </a:r>
                <a:r>
                  <a:rPr kumimoji="0" lang="en-US" altLang="ko-KR" sz="1400" b="1" dirty="0">
                    <a:ea typeface="맑은 고딕" panose="020B0503020000020004" pitchFamily="50" charset="-127"/>
                  </a:rPr>
                  <a:t>343</a:t>
                </a:r>
                <a:r>
                  <a:rPr kumimoji="0" lang="ko-KR" altLang="en-US" sz="1400" b="1" dirty="0">
                    <a:ea typeface="맑은 고딕" panose="020B0503020000020004" pitchFamily="50" charset="-127"/>
                  </a:rPr>
                  <a:t>백만원</a:t>
                </a:r>
              </a:p>
              <a:p>
                <a:pPr algn="ctr" latinLnBrk="0">
                  <a:defRPr/>
                </a:pPr>
                <a:endParaRPr kumimoji="0" lang="en-US" altLang="ko-KR" sz="1300" b="1" spc="-1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atinLnBrk="0">
                  <a:defRPr/>
                </a:pPr>
                <a:endParaRPr kumimoji="0" lang="en-US" altLang="ko-KR" sz="1300" b="1" spc="-1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  <p:sp>
          <p:nvSpPr>
            <p:cNvPr id="15" name="직사각형 14"/>
            <p:cNvSpPr/>
            <p:nvPr/>
          </p:nvSpPr>
          <p:spPr>
            <a:xfrm>
              <a:off x="1547664" y="3010376"/>
              <a:ext cx="1998422" cy="350362"/>
            </a:xfrm>
            <a:prstGeom prst="rect">
              <a:avLst/>
            </a:prstGeom>
            <a:solidFill>
              <a:srgbClr val="D4E4BE"/>
            </a:solidFill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b="1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친환경보일러 보급</a:t>
              </a:r>
              <a:endParaRPr lang="ko-KR" altLang="en-US" sz="1500" b="1" dirty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4184605" y="3006630"/>
              <a:ext cx="2043579" cy="350362"/>
            </a:xfrm>
            <a:prstGeom prst="rect">
              <a:avLst/>
            </a:prstGeom>
            <a:solidFill>
              <a:srgbClr val="DED4CA"/>
            </a:solidFill>
            <a:ln w="19050">
              <a:solidFill>
                <a:schemeClr val="accent6">
                  <a:lumMod val="20000"/>
                  <a:lumOff val="80000"/>
                </a:schemeClr>
              </a:solidFill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b="1" dirty="0" smtClean="0">
                  <a:latin typeface="+mn-ea"/>
                </a:rPr>
                <a:t> </a:t>
              </a:r>
              <a:r>
                <a:rPr lang="ko-KR" altLang="en-US" sz="1500" b="1" dirty="0" smtClean="0">
                  <a:solidFill>
                    <a:schemeClr val="accent6">
                      <a:lumMod val="50000"/>
                    </a:schemeClr>
                  </a:solidFill>
                  <a:latin typeface="+mn-ea"/>
                </a:rPr>
                <a:t>방지시설 </a:t>
              </a:r>
              <a:r>
                <a:rPr lang="ko-KR" altLang="en-US" sz="1500" b="1" dirty="0" err="1" smtClean="0">
                  <a:solidFill>
                    <a:schemeClr val="accent6">
                      <a:lumMod val="50000"/>
                    </a:schemeClr>
                  </a:solidFill>
                  <a:latin typeface="+mn-ea"/>
                </a:rPr>
                <a:t>개선지원</a:t>
              </a:r>
              <a:endParaRPr lang="ko-KR" altLang="en-US" sz="1500" b="1" dirty="0">
                <a:latin typeface="+mn-ea"/>
              </a:endParaRPr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6766250" y="3012994"/>
              <a:ext cx="1965681" cy="350362"/>
            </a:xfrm>
            <a:prstGeom prst="rect">
              <a:avLst/>
            </a:prstGeom>
            <a:solidFill>
              <a:srgbClr val="D6E9EF"/>
            </a:solidFill>
            <a:ln w="19050">
              <a:solidFill>
                <a:schemeClr val="tx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b="1" spc="-100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미세먼지 조사 및 감시</a:t>
              </a:r>
              <a:endParaRPr lang="ko-KR" altLang="en-US" sz="1500" b="1" spc="-100" dirty="0">
                <a:solidFill>
                  <a:schemeClr val="accent1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2" name="그룹 21"/>
          <p:cNvGrpSpPr/>
          <p:nvPr/>
        </p:nvGrpSpPr>
        <p:grpSpPr>
          <a:xfrm>
            <a:off x="1441425" y="2634848"/>
            <a:ext cx="7523063" cy="1370218"/>
            <a:chOff x="1406207" y="4871344"/>
            <a:chExt cx="7523063" cy="1155722"/>
          </a:xfrm>
        </p:grpSpPr>
        <p:sp>
          <p:nvSpPr>
            <p:cNvPr id="23" name="대각선 방향의 모서리가 둥근 사각형 22"/>
            <p:cNvSpPr/>
            <p:nvPr/>
          </p:nvSpPr>
          <p:spPr bwMode="auto">
            <a:xfrm>
              <a:off x="1406207" y="4900217"/>
              <a:ext cx="2242087" cy="1126849"/>
            </a:xfrm>
            <a:prstGeom prst="round2DiagRect">
              <a:avLst/>
            </a:prstGeom>
            <a:solidFill>
              <a:srgbClr val="CBDCB9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latinLnBrk="0">
                <a:lnSpc>
                  <a:spcPct val="150000"/>
                </a:lnSpc>
                <a:defRPr/>
              </a:pPr>
              <a:endParaRPr kumimoji="0" lang="en-US" altLang="ko-KR" sz="1400" b="1" spc="-1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 latinLnBrk="0">
                <a:defRPr/>
              </a:pPr>
              <a:endParaRPr kumimoji="0" lang="en-US" altLang="ko-KR" sz="1400" b="1" spc="-15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 latinLnBrk="0">
                <a:defRPr/>
              </a:pPr>
              <a:r>
                <a:rPr kumimoji="0" lang="en-US" altLang="ko-KR" sz="1400" b="1" dirty="0" smtClean="0">
                  <a:solidFill>
                    <a:prstClr val="black"/>
                  </a:solidFill>
                  <a:ea typeface="맑은 고딕" panose="020B0503020000020004" pitchFamily="50" charset="-127"/>
                </a:rPr>
                <a:t> </a:t>
              </a:r>
              <a:r>
                <a:rPr kumimoji="0" lang="ko-KR" altLang="en-US" sz="1400" b="1" dirty="0" err="1">
                  <a:solidFill>
                    <a:prstClr val="black"/>
                  </a:solidFill>
                  <a:ea typeface="맑은 고딕" panose="020B0503020000020004" pitchFamily="50" charset="-127"/>
                </a:rPr>
                <a:t>사업량</a:t>
              </a:r>
              <a:r>
                <a:rPr kumimoji="0" lang="ko-KR" altLang="en-US" sz="1400" b="1" dirty="0">
                  <a:solidFill>
                    <a:prstClr val="black"/>
                  </a:solidFill>
                  <a:ea typeface="맑은 고딕" panose="020B0503020000020004" pitchFamily="50" charset="-127"/>
                </a:rPr>
                <a:t> </a:t>
              </a:r>
              <a:r>
                <a:rPr kumimoji="0" lang="en-US" altLang="ko-KR" sz="1400" b="1" dirty="0" smtClean="0">
                  <a:solidFill>
                    <a:prstClr val="black"/>
                  </a:solidFill>
                  <a:ea typeface="맑은 고딕" panose="020B0503020000020004" pitchFamily="50" charset="-127"/>
                </a:rPr>
                <a:t>136</a:t>
              </a:r>
              <a:r>
                <a:rPr kumimoji="0" lang="ko-KR" altLang="en-US" sz="1400" b="1" dirty="0" smtClean="0">
                  <a:solidFill>
                    <a:prstClr val="black"/>
                  </a:solidFill>
                  <a:ea typeface="맑은 고딕" panose="020B0503020000020004" pitchFamily="50" charset="-127"/>
                </a:rPr>
                <a:t>개소</a:t>
              </a:r>
              <a:endParaRPr kumimoji="0" lang="en-US" altLang="ko-KR" sz="1400" b="1" dirty="0">
                <a:solidFill>
                  <a:prstClr val="black"/>
                </a:solidFill>
                <a:ea typeface="맑은 고딕" panose="020B0503020000020004" pitchFamily="50" charset="-127"/>
              </a:endParaRPr>
            </a:p>
            <a:p>
              <a:pPr algn="ctr" latinLnBrk="0">
                <a:defRPr/>
              </a:pPr>
              <a:endParaRPr kumimoji="0" lang="en-US" altLang="ko-KR" sz="700" b="1" dirty="0">
                <a:solidFill>
                  <a:prstClr val="black"/>
                </a:solidFill>
                <a:ea typeface="맑은 고딕" panose="020B0503020000020004" pitchFamily="50" charset="-127"/>
              </a:endParaRPr>
            </a:p>
            <a:p>
              <a:pPr algn="ctr" latinLnBrk="0">
                <a:defRPr/>
              </a:pPr>
              <a:r>
                <a:rPr kumimoji="0" lang="ko-KR" altLang="en-US" sz="1400" b="1" dirty="0">
                  <a:solidFill>
                    <a:prstClr val="black"/>
                  </a:solidFill>
                  <a:ea typeface="맑은 고딕" panose="020B0503020000020004" pitchFamily="50" charset="-127"/>
                </a:rPr>
                <a:t>사업비 </a:t>
              </a:r>
              <a:r>
                <a:rPr kumimoji="0" lang="en-US" altLang="ko-KR" sz="1400" b="1" dirty="0" smtClean="0">
                  <a:solidFill>
                    <a:prstClr val="black"/>
                  </a:solidFill>
                  <a:ea typeface="맑은 고딕" panose="020B0503020000020004" pitchFamily="50" charset="-127"/>
                </a:rPr>
                <a:t>49</a:t>
              </a:r>
              <a:r>
                <a:rPr kumimoji="0" lang="ko-KR" altLang="en-US" sz="1400" b="1" dirty="0" smtClean="0">
                  <a:solidFill>
                    <a:prstClr val="black"/>
                  </a:solidFill>
                  <a:ea typeface="맑은 고딕" panose="020B0503020000020004" pitchFamily="50" charset="-127"/>
                </a:rPr>
                <a:t>백만원</a:t>
              </a:r>
              <a:endParaRPr kumimoji="0" lang="ko-KR" altLang="en-US" sz="1400" b="1" dirty="0">
                <a:solidFill>
                  <a:prstClr val="black"/>
                </a:solidFill>
                <a:ea typeface="맑은 고딕" panose="020B0503020000020004" pitchFamily="50" charset="-127"/>
              </a:endParaRPr>
            </a:p>
          </p:txBody>
        </p:sp>
        <p:grpSp>
          <p:nvGrpSpPr>
            <p:cNvPr id="26" name="그룹 25"/>
            <p:cNvGrpSpPr/>
            <p:nvPr/>
          </p:nvGrpSpPr>
          <p:grpSpPr>
            <a:xfrm>
              <a:off x="3974729" y="4871344"/>
              <a:ext cx="4954541" cy="1155722"/>
              <a:chOff x="2832442" y="2546197"/>
              <a:chExt cx="2880168" cy="473386"/>
            </a:xfrm>
          </p:grpSpPr>
          <p:sp>
            <p:nvSpPr>
              <p:cNvPr id="27" name="대각선 방향의 모서리가 둥근 사각형 26"/>
              <p:cNvSpPr/>
              <p:nvPr/>
            </p:nvSpPr>
            <p:spPr bwMode="auto">
              <a:xfrm>
                <a:off x="2832442" y="2546197"/>
                <a:ext cx="1374357" cy="473386"/>
              </a:xfrm>
              <a:prstGeom prst="round2DiagRect">
                <a:avLst/>
              </a:prstGeom>
              <a:solidFill>
                <a:schemeClr val="accent6">
                  <a:lumMod val="60000"/>
                  <a:lumOff val="40000"/>
                  <a:alpha val="30000"/>
                </a:scheme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latinLnBrk="0">
                  <a:lnSpc>
                    <a:spcPct val="150000"/>
                  </a:lnSpc>
                  <a:defRPr/>
                </a:pPr>
                <a:endParaRPr kumimoji="0" lang="en-US" altLang="ko-KR" sz="1400" b="1" spc="-150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endParaRPr kumimoji="0" lang="en-US" altLang="ko-KR" sz="1400" b="1" spc="-150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r>
                  <a:rPr kumimoji="0" lang="en-US" altLang="ko-KR" sz="1400" b="1" dirty="0">
                    <a:solidFill>
                      <a:prstClr val="black"/>
                    </a:solidFill>
                    <a:ea typeface="맑은 고딕" panose="020B0503020000020004" pitchFamily="50" charset="-127"/>
                  </a:rPr>
                  <a:t> </a:t>
                </a:r>
                <a:r>
                  <a:rPr kumimoji="0" lang="ko-KR" altLang="en-US" sz="1400" b="1" dirty="0" err="1">
                    <a:solidFill>
                      <a:prstClr val="black"/>
                    </a:solidFill>
                    <a:ea typeface="맑은 고딕" panose="020B0503020000020004" pitchFamily="50" charset="-127"/>
                  </a:rPr>
                  <a:t>사업량</a:t>
                </a:r>
                <a:r>
                  <a:rPr kumimoji="0" lang="ko-KR" altLang="en-US" sz="1400" b="1" dirty="0">
                    <a:solidFill>
                      <a:prstClr val="black"/>
                    </a:solidFill>
                    <a:ea typeface="맑은 고딕" panose="020B0503020000020004" pitchFamily="50" charset="-127"/>
                  </a:rPr>
                  <a:t> </a:t>
                </a:r>
                <a:r>
                  <a:rPr kumimoji="0" lang="en-US" altLang="ko-KR" sz="1400" b="1" dirty="0" smtClean="0">
                    <a:solidFill>
                      <a:prstClr val="black"/>
                    </a:solidFill>
                    <a:ea typeface="맑은 고딕" panose="020B0503020000020004" pitchFamily="50" charset="-127"/>
                  </a:rPr>
                  <a:t>600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ea typeface="맑은 고딕" panose="020B0503020000020004" pitchFamily="50" charset="-127"/>
                  </a:rPr>
                  <a:t>개소</a:t>
                </a:r>
                <a:endParaRPr kumimoji="0" lang="en-US" altLang="ko-KR" sz="1400" b="1" dirty="0">
                  <a:solidFill>
                    <a:prstClr val="black"/>
                  </a:solidFill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endParaRPr kumimoji="0" lang="en-US" altLang="ko-KR" sz="700" b="1" dirty="0">
                  <a:solidFill>
                    <a:prstClr val="black"/>
                  </a:solidFill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r>
                  <a:rPr kumimoji="0" lang="ko-KR" altLang="en-US" sz="1400" b="1" dirty="0">
                    <a:solidFill>
                      <a:prstClr val="black"/>
                    </a:solidFill>
                    <a:ea typeface="맑은 고딕" panose="020B0503020000020004" pitchFamily="50" charset="-127"/>
                  </a:rPr>
                  <a:t>사업비 </a:t>
                </a:r>
                <a:r>
                  <a:rPr kumimoji="0" lang="en-US" altLang="ko-KR" sz="1400" b="1" dirty="0" smtClean="0">
                    <a:solidFill>
                      <a:prstClr val="black"/>
                    </a:solidFill>
                    <a:ea typeface="맑은 고딕" panose="020B0503020000020004" pitchFamily="50" charset="-127"/>
                  </a:rPr>
                  <a:t>42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ea typeface="맑은 고딕" panose="020B0503020000020004" pitchFamily="50" charset="-127"/>
                  </a:rPr>
                  <a:t>백만원</a:t>
                </a:r>
                <a:endParaRPr kumimoji="0" lang="ko-KR" altLang="en-US" sz="1400" b="1" dirty="0">
                  <a:solidFill>
                    <a:prstClr val="black"/>
                  </a:solidFill>
                  <a:ea typeface="맑은 고딕" panose="020B0503020000020004" pitchFamily="50" charset="-127"/>
                </a:endParaRPr>
              </a:p>
            </p:txBody>
          </p:sp>
          <p:sp>
            <p:nvSpPr>
              <p:cNvPr id="29" name="대각선 방향의 모서리가 둥근 사각형 28"/>
              <p:cNvSpPr/>
              <p:nvPr/>
            </p:nvSpPr>
            <p:spPr bwMode="auto">
              <a:xfrm>
                <a:off x="4396561" y="2546197"/>
                <a:ext cx="1316049" cy="473386"/>
              </a:xfrm>
              <a:prstGeom prst="round2DiagRect">
                <a:avLst/>
              </a:prstGeom>
              <a:solidFill>
                <a:schemeClr val="accent5">
                  <a:alpha val="15000"/>
                </a:scheme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algn="ctr" latinLnBrk="0">
                  <a:defRPr/>
                </a:pPr>
                <a:endParaRPr kumimoji="0" lang="en-US" altLang="ko-KR" sz="1200" b="1" spc="-1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atinLnBrk="0">
                  <a:lnSpc>
                    <a:spcPct val="150000"/>
                  </a:lnSpc>
                  <a:defRPr/>
                </a:pPr>
                <a:endParaRPr kumimoji="0" lang="en-US" altLang="ko-KR" sz="1400" b="1" spc="-150" dirty="0">
                  <a:solidFill>
                    <a:prstClr val="black"/>
                  </a:solidFill>
                  <a:latin typeface="+mn-lt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r>
                  <a:rPr kumimoji="0" lang="en-US" altLang="ko-KR" sz="1400" b="1" dirty="0" smtClean="0">
                    <a:solidFill>
                      <a:prstClr val="black"/>
                    </a:solidFill>
                    <a:latin typeface="+mn-lt"/>
                    <a:ea typeface="맑은 고딕" panose="020B0503020000020004" pitchFamily="50" charset="-127"/>
                  </a:rPr>
                  <a:t> </a:t>
                </a:r>
                <a:r>
                  <a:rPr kumimoji="0" lang="ko-KR" altLang="en-US" sz="1400" b="1" dirty="0" err="1">
                    <a:solidFill>
                      <a:prstClr val="black"/>
                    </a:solidFill>
                    <a:latin typeface="+mn-lt"/>
                    <a:ea typeface="맑은 고딕" panose="020B0503020000020004" pitchFamily="50" charset="-127"/>
                  </a:rPr>
                  <a:t>사업량</a:t>
                </a:r>
                <a:r>
                  <a:rPr kumimoji="0" lang="ko-KR" altLang="en-US" sz="1400" b="1" dirty="0">
                    <a:solidFill>
                      <a:prstClr val="black"/>
                    </a:solidFill>
                    <a:latin typeface="+mn-lt"/>
                    <a:ea typeface="맑은 고딕" panose="020B0503020000020004" pitchFamily="50" charset="-127"/>
                  </a:rPr>
                  <a:t> </a:t>
                </a:r>
                <a:r>
                  <a:rPr kumimoji="0" lang="en-US" altLang="ko-KR" sz="1400" b="1" dirty="0" smtClean="0">
                    <a:solidFill>
                      <a:prstClr val="black"/>
                    </a:solidFill>
                    <a:latin typeface="+mn-lt"/>
                    <a:ea typeface="맑은 고딕" panose="020B0503020000020004" pitchFamily="50" charset="-127"/>
                  </a:rPr>
                  <a:t>13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+mn-lt"/>
                    <a:ea typeface="맑은 고딕" panose="020B0503020000020004" pitchFamily="50" charset="-127"/>
                  </a:rPr>
                  <a:t>개소</a:t>
                </a:r>
                <a:endParaRPr kumimoji="0" lang="en-US" altLang="ko-KR" sz="1400" b="1" dirty="0">
                  <a:solidFill>
                    <a:prstClr val="black"/>
                  </a:solidFill>
                  <a:latin typeface="+mn-lt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endParaRPr kumimoji="0" lang="en-US" altLang="ko-KR" sz="700" b="1" dirty="0">
                  <a:solidFill>
                    <a:prstClr val="black"/>
                  </a:solidFill>
                  <a:latin typeface="+mn-lt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r>
                  <a:rPr kumimoji="0" lang="ko-KR" altLang="en-US" sz="1400" b="1" dirty="0">
                    <a:solidFill>
                      <a:prstClr val="black"/>
                    </a:solidFill>
                    <a:latin typeface="+mn-lt"/>
                    <a:ea typeface="맑은 고딕" panose="020B0503020000020004" pitchFamily="50" charset="-127"/>
                  </a:rPr>
                  <a:t>사업비 </a:t>
                </a:r>
                <a:r>
                  <a:rPr kumimoji="0" lang="en-US" altLang="ko-KR" sz="1400" b="1" dirty="0" smtClean="0">
                    <a:solidFill>
                      <a:prstClr val="black"/>
                    </a:solidFill>
                    <a:latin typeface="+mn-lt"/>
                    <a:ea typeface="맑은 고딕" panose="020B0503020000020004" pitchFamily="50" charset="-127"/>
                  </a:rPr>
                  <a:t>69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+mn-lt"/>
                    <a:ea typeface="맑은 고딕" panose="020B0503020000020004" pitchFamily="50" charset="-127"/>
                  </a:rPr>
                  <a:t>백만원</a:t>
                </a:r>
                <a:endParaRPr kumimoji="0" lang="ko-KR" altLang="en-US" sz="1400" b="1" dirty="0">
                  <a:solidFill>
                    <a:prstClr val="black"/>
                  </a:solidFill>
                  <a:latin typeface="+mn-lt"/>
                  <a:ea typeface="맑은 고딕" panose="020B0503020000020004" pitchFamily="50" charset="-127"/>
                </a:endParaRPr>
              </a:p>
            </p:txBody>
          </p:sp>
        </p:grpSp>
      </p:grpSp>
      <p:sp>
        <p:nvSpPr>
          <p:cNvPr id="30" name="직사각형 29"/>
          <p:cNvSpPr/>
          <p:nvPr/>
        </p:nvSpPr>
        <p:spPr>
          <a:xfrm>
            <a:off x="1528040" y="2788540"/>
            <a:ext cx="1998422" cy="350362"/>
          </a:xfrm>
          <a:prstGeom prst="rect">
            <a:avLst/>
          </a:prstGeom>
          <a:solidFill>
            <a:srgbClr val="D4E4BE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500" b="1" dirty="0" smtClean="0">
                <a:solidFill>
                  <a:schemeClr val="accent3">
                    <a:lumMod val="50000"/>
                  </a:schemeClr>
                </a:solidFill>
                <a:latin typeface="+mn-ea"/>
              </a:rPr>
              <a:t>공기청정기 지원</a:t>
            </a:r>
            <a:endParaRPr lang="ko-KR" altLang="en-US" sz="1500" b="1" dirty="0">
              <a:solidFill>
                <a:schemeClr val="accent3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4184605" y="2778862"/>
            <a:ext cx="2043579" cy="350362"/>
          </a:xfrm>
          <a:prstGeom prst="rect">
            <a:avLst/>
          </a:prstGeom>
          <a:solidFill>
            <a:srgbClr val="DED4CA"/>
          </a:solidFill>
          <a:ln w="19050"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500" b="1" dirty="0" err="1" smtClean="0">
                <a:solidFill>
                  <a:schemeClr val="accent6">
                    <a:lumMod val="50000"/>
                  </a:schemeClr>
                </a:solidFill>
                <a:latin typeface="+mn-ea"/>
              </a:rPr>
              <a:t>실내공기질</a:t>
            </a:r>
            <a:r>
              <a:rPr lang="ko-KR" altLang="en-US" sz="1500" b="1" dirty="0" smtClean="0">
                <a:solidFill>
                  <a:schemeClr val="accent6">
                    <a:lumMod val="50000"/>
                  </a:schemeClr>
                </a:solidFill>
                <a:latin typeface="+mn-ea"/>
              </a:rPr>
              <a:t> 측정</a:t>
            </a:r>
            <a:endParaRPr lang="ko-KR" altLang="en-US" sz="1500" b="1" dirty="0">
              <a:solidFill>
                <a:schemeClr val="accent6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6843198" y="2778862"/>
            <a:ext cx="1932455" cy="350362"/>
          </a:xfrm>
          <a:prstGeom prst="rect">
            <a:avLst/>
          </a:prstGeom>
          <a:solidFill>
            <a:srgbClr val="D6E9EF"/>
          </a:solidFill>
          <a:ln w="19050"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500" b="1" spc="-250" dirty="0" err="1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IoT</a:t>
            </a:r>
            <a:r>
              <a:rPr lang="en-US" altLang="ko-KR" sz="1500" b="1" spc="-250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 </a:t>
            </a:r>
            <a:r>
              <a:rPr lang="ko-KR" altLang="en-US" sz="1500" b="1" spc="-250" dirty="0" err="1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실내공기질</a:t>
            </a:r>
            <a:r>
              <a:rPr lang="ko-KR" altLang="en-US" sz="1500" b="1" spc="-250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 </a:t>
            </a:r>
            <a:r>
              <a:rPr lang="ko-KR" altLang="en-US" sz="1500" b="1" spc="-250" dirty="0" err="1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자동관제</a:t>
            </a:r>
            <a:endParaRPr lang="ko-KR" altLang="en-US" sz="1500" b="1" spc="-250" dirty="0">
              <a:solidFill>
                <a:schemeClr val="accent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33" name="그림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4581128"/>
            <a:ext cx="2286058" cy="1713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4" name="그림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0437" y="4581128"/>
            <a:ext cx="2263901" cy="1713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5" name="_x456972936">
            <a:extLst>
              <a:ext uri="{FF2B5EF4-FFF2-40B4-BE49-F238E27FC236}">
                <a16:creationId xmlns:a16="http://schemas.microsoft.com/office/drawing/2014/main" id="{A52036C2-4E05-45F1-B60A-1DB4772EAF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7217" y="4581128"/>
            <a:ext cx="2270687" cy="17281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6" name="그룹 35"/>
          <p:cNvGrpSpPr/>
          <p:nvPr/>
        </p:nvGrpSpPr>
        <p:grpSpPr>
          <a:xfrm>
            <a:off x="8676456" y="6483610"/>
            <a:ext cx="467544" cy="374390"/>
            <a:chOff x="8482105" y="6489700"/>
            <a:chExt cx="482384" cy="368300"/>
          </a:xfrm>
        </p:grpSpPr>
        <p:sp>
          <p:nvSpPr>
            <p:cNvPr id="37" name="TextBox 14"/>
            <p:cNvSpPr txBox="1">
              <a:spLocks noChangeArrowheads="1"/>
            </p:cNvSpPr>
            <p:nvPr/>
          </p:nvSpPr>
          <p:spPr bwMode="auto">
            <a:xfrm>
              <a:off x="8482105" y="6489700"/>
              <a:ext cx="482384" cy="363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dirty="0">
                  <a:latin typeface="HY중고딕" pitchFamily="18" charset="-127"/>
                  <a:ea typeface="HY중고딕" pitchFamily="18" charset="-127"/>
                </a:rPr>
                <a:t>5</a:t>
              </a:r>
              <a:endParaRPr lang="ko-KR" altLang="en-US" dirty="0">
                <a:latin typeface="HY중고딕" pitchFamily="18" charset="-127"/>
                <a:ea typeface="HY중고딕" pitchFamily="18" charset="-127"/>
              </a:endParaRPr>
            </a:p>
          </p:txBody>
        </p:sp>
        <p:cxnSp>
          <p:nvCxnSpPr>
            <p:cNvPr id="38" name="직선 연결선 37"/>
            <p:cNvCxnSpPr/>
            <p:nvPr/>
          </p:nvCxnSpPr>
          <p:spPr>
            <a:xfrm>
              <a:off x="8483866" y="6524625"/>
              <a:ext cx="0" cy="333375"/>
            </a:xfrm>
            <a:prstGeom prst="line">
              <a:avLst/>
            </a:prstGeom>
            <a:ln>
              <a:solidFill>
                <a:srgbClr val="EC66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85275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환경보전과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1403648" y="1124744"/>
            <a:ext cx="74168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5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생태계 교란 환경요인 제거 등 야생생물 보호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en-US" altLang="ko-KR" b="1" dirty="0" smtClean="0">
                <a:latin typeface="맑은 고딕" pitchFamily="50" charset="-127"/>
                <a:ea typeface="맑은 고딕" pitchFamily="50" charset="-127"/>
              </a:rPr>
              <a:t>ASF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확산방지를 위한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야생멧돼지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관리 강화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10" name="그룹 24"/>
          <p:cNvGrpSpPr>
            <a:grpSpLocks/>
          </p:cNvGrpSpPr>
          <p:nvPr/>
        </p:nvGrpSpPr>
        <p:grpSpPr bwMode="auto">
          <a:xfrm>
            <a:off x="538163" y="2132856"/>
            <a:ext cx="793750" cy="4110917"/>
            <a:chOff x="538808" y="3212976"/>
            <a:chExt cx="792658" cy="3312368"/>
          </a:xfrm>
        </p:grpSpPr>
        <p:sp>
          <p:nvSpPr>
            <p:cNvPr id="11" name="직사각형 10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2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3" name="그룹 27"/>
          <p:cNvGrpSpPr>
            <a:grpSpLocks/>
          </p:cNvGrpSpPr>
          <p:nvPr/>
        </p:nvGrpSpPr>
        <p:grpSpPr bwMode="auto">
          <a:xfrm>
            <a:off x="539750" y="1268760"/>
            <a:ext cx="792163" cy="863425"/>
            <a:chOff x="395288" y="1628800"/>
            <a:chExt cx="792162" cy="2232967"/>
          </a:xfrm>
        </p:grpSpPr>
        <p:sp>
          <p:nvSpPr>
            <p:cNvPr id="14" name="직사각형 13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5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367595" y="663079"/>
            <a:ext cx="722874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3. </a:t>
            </a:r>
            <a:r>
              <a:rPr kumimoji="0"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지속가능 발전을 위한 생태계 관리</a:t>
            </a:r>
            <a:endParaRPr kumimoji="0" lang="ko-KR" altLang="en-U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48255" y="1268760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39552" y="2145050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" name="Rectangle 23"/>
          <p:cNvSpPr>
            <a:spLocks noChangeArrowheads="1"/>
          </p:cNvSpPr>
          <p:nvPr/>
        </p:nvSpPr>
        <p:spPr bwMode="auto">
          <a:xfrm>
            <a:off x="1475656" y="2132856"/>
            <a:ext cx="2304256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야생생물 </a:t>
            </a:r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보전관리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1" name="Rectangle 23"/>
          <p:cNvSpPr>
            <a:spLocks noChangeArrowheads="1"/>
          </p:cNvSpPr>
          <p:nvPr/>
        </p:nvSpPr>
        <p:spPr bwMode="auto">
          <a:xfrm>
            <a:off x="1475656" y="3861048"/>
            <a:ext cx="3168352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생태계교란 환경요인 제거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75656" y="4941168"/>
            <a:ext cx="4752528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en-US" altLang="ko-KR" sz="20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ASF </a:t>
            </a:r>
            <a:r>
              <a:rPr kumimoji="0" lang="ko-KR" altLang="en-US" sz="20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관련</a:t>
            </a:r>
            <a:r>
              <a:rPr kumimoji="0" lang="en-US" altLang="ko-KR" sz="20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2000" b="1" dirty="0" err="1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야생멧돼지</a:t>
            </a:r>
            <a:r>
              <a:rPr kumimoji="0" lang="ko-KR" altLang="en-US" sz="20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포획 및 사후 관리</a:t>
            </a:r>
            <a:endParaRPr kumimoji="0" lang="en-US" altLang="ko-KR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ext Box 3"/>
          <p:cNvSpPr txBox="1">
            <a:spLocks noChangeArrowheads="1"/>
          </p:cNvSpPr>
          <p:nvPr/>
        </p:nvSpPr>
        <p:spPr bwMode="auto">
          <a:xfrm>
            <a:off x="1480469" y="4276215"/>
            <a:ext cx="7740352" cy="4489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생태계교란 야생식물 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퇴치사업</a:t>
            </a:r>
            <a:r>
              <a:rPr kumimoji="0" lang="en-US" altLang="ko-KR" sz="1600" baseline="3000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aseline="30000" dirty="0" err="1">
                <a:latin typeface="맑은 고딕" pitchFamily="50" charset="-127"/>
                <a:ea typeface="맑은 고딕" pitchFamily="50" charset="-127"/>
              </a:rPr>
              <a:t>하천변</a:t>
            </a:r>
            <a:r>
              <a:rPr kumimoji="0" lang="ko-KR" altLang="en-US" sz="1600" baseline="300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aseline="30000" dirty="0">
                <a:latin typeface="맑은 고딕" pitchFamily="50" charset="-127"/>
                <a:ea typeface="맑은 고딕" pitchFamily="50" charset="-127"/>
              </a:rPr>
              <a:t>78ha, </a:t>
            </a:r>
            <a:r>
              <a:rPr kumimoji="0" lang="ko-KR" altLang="en-US" sz="1600" baseline="30000" dirty="0" err="1">
                <a:latin typeface="맑은 고딕" pitchFamily="50" charset="-127"/>
                <a:ea typeface="맑은 고딕" pitchFamily="50" charset="-127"/>
              </a:rPr>
              <a:t>관광지일원</a:t>
            </a:r>
            <a:r>
              <a:rPr kumimoji="0" lang="ko-KR" altLang="en-US" sz="1600" baseline="300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aseline="30000" dirty="0">
                <a:latin typeface="맑은 고딕" pitchFamily="50" charset="-127"/>
                <a:ea typeface="맑은 고딕" pitchFamily="50" charset="-127"/>
              </a:rPr>
              <a:t>23ha</a:t>
            </a:r>
            <a:r>
              <a:rPr kumimoji="0" lang="ko-KR" altLang="en-US" sz="1600" baseline="300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aseline="30000" dirty="0">
                <a:latin typeface="맑은 고딕" pitchFamily="50" charset="-127"/>
                <a:ea typeface="맑은 고딕" pitchFamily="50" charset="-127"/>
              </a:rPr>
              <a:t>/ 258</a:t>
            </a:r>
            <a:r>
              <a:rPr kumimoji="0" lang="ko-KR" altLang="en-US" sz="1600" baseline="30000" dirty="0">
                <a:latin typeface="맑은 고딕" pitchFamily="50" charset="-127"/>
                <a:ea typeface="맑은 고딕" pitchFamily="50" charset="-127"/>
              </a:rPr>
              <a:t>백만원</a:t>
            </a:r>
            <a:r>
              <a:rPr kumimoji="0" lang="en-US" altLang="ko-KR" sz="1600" baseline="30000" dirty="0"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pic>
        <p:nvPicPr>
          <p:cNvPr id="26" name="Picture 2" descr="https://www.kgnews.co.kr/data/photos/201104/265883_48127_382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3841" y="1199322"/>
            <a:ext cx="2058665" cy="136558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7" name="그룹 26"/>
          <p:cNvGrpSpPr/>
          <p:nvPr/>
        </p:nvGrpSpPr>
        <p:grpSpPr>
          <a:xfrm>
            <a:off x="1480469" y="2625698"/>
            <a:ext cx="7484018" cy="1019326"/>
            <a:chOff x="1390149" y="1268761"/>
            <a:chExt cx="7484018" cy="1687548"/>
          </a:xfrm>
        </p:grpSpPr>
        <p:grpSp>
          <p:nvGrpSpPr>
            <p:cNvPr id="29" name="그룹 28"/>
            <p:cNvGrpSpPr/>
            <p:nvPr/>
          </p:nvGrpSpPr>
          <p:grpSpPr>
            <a:xfrm>
              <a:off x="1390149" y="1268761"/>
              <a:ext cx="7484018" cy="1687548"/>
              <a:chOff x="1406040" y="2292614"/>
              <a:chExt cx="4350599" cy="762627"/>
            </a:xfrm>
          </p:grpSpPr>
          <p:sp>
            <p:nvSpPr>
              <p:cNvPr id="33" name="대각선 방향의 모서리가 둥근 사각형 32"/>
              <p:cNvSpPr/>
              <p:nvPr/>
            </p:nvSpPr>
            <p:spPr bwMode="auto">
              <a:xfrm>
                <a:off x="1406040" y="2292614"/>
                <a:ext cx="1339358" cy="762627"/>
              </a:xfrm>
              <a:prstGeom prst="round2DiagRect">
                <a:avLst/>
              </a:prstGeom>
              <a:solidFill>
                <a:srgbClr val="99CC00">
                  <a:alpha val="20000"/>
                </a:srgb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algn="ctr" latinLnBrk="0">
                  <a:defRPr/>
                </a:pPr>
                <a:endParaRPr kumimoji="0" lang="en-US" altLang="ko-KR" sz="1600" b="1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endParaRPr kumimoji="0" lang="en-US" altLang="ko-KR" sz="2000" b="1" spc="-1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endParaRPr kumimoji="0" lang="en-US" altLang="ko-KR" sz="1000" spc="-1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r>
                  <a:rPr kumimoji="0" lang="ko-KR" altLang="en-US" sz="1200" spc="-1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자연환경 </a:t>
                </a:r>
                <a:r>
                  <a:rPr kumimoji="0" lang="ko-KR" altLang="en-US" sz="1200" spc="-10" dirty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보전을 </a:t>
                </a:r>
                <a:r>
                  <a:rPr kumimoji="0" lang="ko-KR" altLang="en-US" sz="1200" spc="-1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위한 </a:t>
                </a:r>
                <a:endParaRPr kumimoji="0" lang="en-US" altLang="ko-KR" sz="1200" spc="-1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r>
                  <a:rPr kumimoji="0" lang="ko-KR" altLang="en-US" sz="1200" spc="-1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부상 </a:t>
                </a:r>
                <a:r>
                  <a:rPr kumimoji="0" lang="ko-KR" altLang="en-US" sz="1200" spc="-10" dirty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야생동물 구조</a:t>
                </a:r>
                <a:r>
                  <a:rPr kumimoji="0" lang="en-US" altLang="ko-KR" sz="1200" spc="-10" dirty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‧</a:t>
                </a:r>
                <a:r>
                  <a:rPr kumimoji="0" lang="ko-KR" altLang="en-US" sz="1200" spc="-1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치료</a:t>
                </a:r>
                <a:endParaRPr kumimoji="0" lang="en-US" altLang="ko-KR" sz="1200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endParaRPr kumimoji="0" lang="en-US" altLang="ko-KR" sz="8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r>
                  <a:rPr kumimoji="0" lang="ko-KR" altLang="en-US" sz="1400" baseline="30000" dirty="0" smtClean="0">
                    <a:latin typeface="맑은 고딕" pitchFamily="50" charset="-127"/>
                    <a:ea typeface="맑은 고딕" pitchFamily="50" charset="-127"/>
                  </a:rPr>
                  <a:t>소요예산</a:t>
                </a:r>
                <a:r>
                  <a:rPr kumimoji="0" lang="ko-KR" altLang="en-US" sz="1600" baseline="30000" dirty="0" smtClean="0">
                    <a:latin typeface="맑은 고딕" pitchFamily="50" charset="-127"/>
                    <a:ea typeface="맑은 고딕" pitchFamily="50" charset="-127"/>
                  </a:rPr>
                  <a:t> </a:t>
                </a:r>
                <a:r>
                  <a:rPr kumimoji="0" lang="en-US" altLang="ko-KR" sz="1600" baseline="30000" dirty="0" smtClean="0">
                    <a:latin typeface="맑은 고딕" pitchFamily="50" charset="-127"/>
                    <a:ea typeface="맑은 고딕" pitchFamily="50" charset="-127"/>
                  </a:rPr>
                  <a:t>: </a:t>
                </a:r>
                <a:r>
                  <a:rPr kumimoji="0" lang="en-US" altLang="ko-KR" sz="1600" baseline="30000" dirty="0">
                    <a:latin typeface="맑은 고딕" pitchFamily="50" charset="-127"/>
                    <a:ea typeface="맑은 고딕" pitchFamily="50" charset="-127"/>
                  </a:rPr>
                  <a:t>35</a:t>
                </a:r>
                <a:r>
                  <a:rPr kumimoji="0" lang="ko-KR" altLang="en-US" sz="1600" baseline="30000" dirty="0" smtClean="0">
                    <a:latin typeface="맑은 고딕" pitchFamily="50" charset="-127"/>
                    <a:ea typeface="맑은 고딕" pitchFamily="50" charset="-127"/>
                  </a:rPr>
                  <a:t>백만원</a:t>
                </a:r>
                <a:endParaRPr kumimoji="0" lang="en-US" altLang="ko-KR" sz="1600" baseline="30000" dirty="0">
                  <a:latin typeface="맑은 고딕" pitchFamily="50" charset="-127"/>
                  <a:ea typeface="맑은 고딕" pitchFamily="50" charset="-127"/>
                </a:endParaRPr>
              </a:p>
              <a:p>
                <a:pPr algn="ctr" latinLnBrk="0">
                  <a:defRPr/>
                </a:pPr>
                <a:endParaRPr kumimoji="0" lang="en-US" altLang="ko-KR" sz="16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4" name="대각선 방향의 모서리가 둥근 사각형 33"/>
              <p:cNvSpPr/>
              <p:nvPr/>
            </p:nvSpPr>
            <p:spPr bwMode="auto">
              <a:xfrm>
                <a:off x="2910336" y="2292615"/>
                <a:ext cx="1339358" cy="762625"/>
              </a:xfrm>
              <a:prstGeom prst="round2DiagRect">
                <a:avLst/>
              </a:prstGeom>
              <a:solidFill>
                <a:schemeClr val="accent6">
                  <a:lumMod val="60000"/>
                  <a:lumOff val="40000"/>
                  <a:alpha val="30000"/>
                </a:scheme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algn="ctr" latinLnBrk="0">
                  <a:defRPr/>
                </a:pPr>
                <a:endParaRPr kumimoji="0" lang="en-US" altLang="ko-KR" sz="2000" b="1" spc="-150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endParaRPr kumimoji="0" lang="en-US" altLang="ko-KR" sz="600" spc="-1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r>
                  <a:rPr kumimoji="0" lang="ko-KR" altLang="en-US" sz="1200" spc="-1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수원청개구리 </a:t>
                </a:r>
                <a:r>
                  <a:rPr kumimoji="0" lang="ko-KR" altLang="en-US" sz="1200" spc="-10" dirty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등의 </a:t>
                </a:r>
                <a:endParaRPr kumimoji="0" lang="en-US" altLang="ko-KR" sz="1200" spc="-1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r>
                  <a:rPr kumimoji="0" lang="ko-KR" altLang="en-US" sz="1200" spc="-1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양서류 </a:t>
                </a:r>
                <a:r>
                  <a:rPr kumimoji="0" lang="ko-KR" altLang="en-US" sz="1200" spc="-10" dirty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서식지 </a:t>
                </a:r>
                <a:r>
                  <a:rPr kumimoji="0" lang="ko-KR" altLang="en-US" sz="1200" spc="-1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정밀조사</a:t>
                </a:r>
                <a:endParaRPr kumimoji="0" lang="en-US" altLang="ko-KR" sz="1200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endParaRPr kumimoji="0" lang="en-US" altLang="ko-KR" sz="1000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r>
                  <a:rPr kumimoji="0" lang="ko-KR" altLang="en-US" sz="1400" baseline="30000" dirty="0">
                    <a:latin typeface="맑은 고딕" pitchFamily="50" charset="-127"/>
                    <a:ea typeface="맑은 고딕" pitchFamily="50" charset="-127"/>
                  </a:rPr>
                  <a:t>소요예산</a:t>
                </a:r>
                <a:r>
                  <a:rPr kumimoji="0" lang="ko-KR" altLang="en-US" sz="1400" baseline="30000" dirty="0" smtClean="0">
                    <a:latin typeface="맑은 고딕" pitchFamily="50" charset="-127"/>
                    <a:ea typeface="맑은 고딕" pitchFamily="50" charset="-127"/>
                  </a:rPr>
                  <a:t> </a:t>
                </a:r>
                <a:r>
                  <a:rPr kumimoji="0" lang="en-US" altLang="ko-KR" sz="1600" baseline="30000" dirty="0" smtClean="0">
                    <a:latin typeface="맑은 고딕" pitchFamily="50" charset="-127"/>
                    <a:ea typeface="맑은 고딕" pitchFamily="50" charset="-127"/>
                  </a:rPr>
                  <a:t>: 20</a:t>
                </a:r>
                <a:r>
                  <a:rPr kumimoji="0" lang="ko-KR" altLang="en-US" sz="1600" baseline="30000" dirty="0" smtClean="0">
                    <a:latin typeface="맑은 고딕" pitchFamily="50" charset="-127"/>
                    <a:ea typeface="맑은 고딕" pitchFamily="50" charset="-127"/>
                  </a:rPr>
                  <a:t>백만원</a:t>
                </a:r>
                <a:endParaRPr kumimoji="0" lang="en-US" altLang="ko-KR" sz="1600" baseline="3000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35" name="대각선 방향의 모서리가 둥근 사각형 34"/>
              <p:cNvSpPr/>
              <p:nvPr/>
            </p:nvSpPr>
            <p:spPr bwMode="auto">
              <a:xfrm>
                <a:off x="4417281" y="2292614"/>
                <a:ext cx="1339358" cy="762627"/>
              </a:xfrm>
              <a:prstGeom prst="round2DiagRect">
                <a:avLst/>
              </a:prstGeom>
              <a:solidFill>
                <a:schemeClr val="accent5">
                  <a:alpha val="15000"/>
                </a:scheme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algn="ctr" latinLnBrk="0">
                  <a:defRPr/>
                </a:pPr>
                <a:endParaRPr kumimoji="0" lang="en-US" altLang="ko-KR" sz="2000" b="1" spc="-10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endParaRPr kumimoji="0" lang="en-US" altLang="ko-KR" sz="600" spc="-1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r>
                  <a:rPr kumimoji="0" lang="ko-KR" altLang="en-US" sz="1200" spc="-1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민통선 철새도래지 내 </a:t>
                </a:r>
                <a:endParaRPr kumimoji="0" lang="en-US" altLang="ko-KR" sz="1200" spc="-1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r>
                  <a:rPr kumimoji="0" lang="ko-KR" altLang="en-US" sz="1200" spc="-1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먹이 및 쉼터 제공</a:t>
                </a:r>
                <a:endParaRPr kumimoji="0" lang="en-US" altLang="ko-KR" sz="1200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endParaRPr kumimoji="0" lang="en-US" altLang="ko-KR" sz="1000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r>
                  <a:rPr kumimoji="0" lang="ko-KR" altLang="en-US" sz="1400" baseline="30000" dirty="0">
                    <a:latin typeface="맑은 고딕" pitchFamily="50" charset="-127"/>
                    <a:ea typeface="맑은 고딕" pitchFamily="50" charset="-127"/>
                  </a:rPr>
                  <a:t>소요예산</a:t>
                </a:r>
                <a:r>
                  <a:rPr kumimoji="0" lang="ko-KR" altLang="en-US" sz="1600" baseline="30000" dirty="0" smtClean="0">
                    <a:latin typeface="맑은 고딕" pitchFamily="50" charset="-127"/>
                    <a:ea typeface="맑은 고딕" pitchFamily="50" charset="-127"/>
                  </a:rPr>
                  <a:t> </a:t>
                </a:r>
                <a:r>
                  <a:rPr kumimoji="0" lang="en-US" altLang="ko-KR" sz="1600" baseline="30000" dirty="0" smtClean="0">
                    <a:latin typeface="맑은 고딕" pitchFamily="50" charset="-127"/>
                    <a:ea typeface="맑은 고딕" pitchFamily="50" charset="-127"/>
                  </a:rPr>
                  <a:t>: 110</a:t>
                </a:r>
                <a:r>
                  <a:rPr kumimoji="0" lang="ko-KR" altLang="en-US" sz="1600" baseline="30000" dirty="0" smtClean="0">
                    <a:latin typeface="맑은 고딕" pitchFamily="50" charset="-127"/>
                    <a:ea typeface="맑은 고딕" pitchFamily="50" charset="-127"/>
                  </a:rPr>
                  <a:t>백만원</a:t>
                </a:r>
                <a:endParaRPr kumimoji="0" lang="en-US" altLang="ko-KR" sz="1600" baseline="3000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</p:grpSp>
        <p:sp>
          <p:nvSpPr>
            <p:cNvPr id="30" name="직사각형 29"/>
            <p:cNvSpPr/>
            <p:nvPr/>
          </p:nvSpPr>
          <p:spPr>
            <a:xfrm>
              <a:off x="1515681" y="1321325"/>
              <a:ext cx="2081497" cy="442854"/>
            </a:xfrm>
            <a:prstGeom prst="rect">
              <a:avLst/>
            </a:prstGeom>
            <a:solidFill>
              <a:srgbClr val="D4E4BE"/>
            </a:solidFill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 smtClean="0">
                  <a:latin typeface="+mn-ea"/>
                </a:rPr>
                <a:t>야생동물 구조</a:t>
              </a:r>
              <a:r>
                <a:rPr lang="en-US" altLang="ko-KR" sz="1400" b="1" spc="-150" dirty="0" smtClean="0">
                  <a:latin typeface="+mn-ea"/>
                </a:rPr>
                <a:t>·</a:t>
              </a:r>
              <a:r>
                <a:rPr lang="ko-KR" altLang="en-US" sz="1400" b="1" spc="-150" dirty="0" smtClean="0">
                  <a:latin typeface="+mn-ea"/>
                </a:rPr>
                <a:t>치료 사업</a:t>
              </a:r>
              <a:endParaRPr lang="ko-KR" altLang="en-US" sz="1400" b="1" spc="-150" dirty="0">
                <a:latin typeface="+mn-ea"/>
              </a:endParaRPr>
            </a:p>
          </p:txBody>
        </p:sp>
        <p:sp>
          <p:nvSpPr>
            <p:cNvPr id="31" name="직사각형 30"/>
            <p:cNvSpPr/>
            <p:nvPr/>
          </p:nvSpPr>
          <p:spPr>
            <a:xfrm>
              <a:off x="4077716" y="1342377"/>
              <a:ext cx="2132156" cy="445865"/>
            </a:xfrm>
            <a:prstGeom prst="rect">
              <a:avLst/>
            </a:prstGeom>
            <a:solidFill>
              <a:srgbClr val="DED4CA"/>
            </a:solidFill>
            <a:ln w="19050">
              <a:solidFill>
                <a:schemeClr val="accent6">
                  <a:lumMod val="20000"/>
                  <a:lumOff val="80000"/>
                </a:schemeClr>
              </a:solidFill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 err="1" smtClean="0">
                  <a:latin typeface="+mn-ea"/>
                </a:rPr>
                <a:t>멸종위기종</a:t>
              </a:r>
              <a:r>
                <a:rPr lang="ko-KR" altLang="en-US" sz="1400" b="1" spc="-150" dirty="0" smtClean="0">
                  <a:latin typeface="+mn-ea"/>
                </a:rPr>
                <a:t> 양서류 조사</a:t>
              </a:r>
              <a:endParaRPr lang="ko-KR" altLang="en-US" sz="1400" b="1" spc="-150" dirty="0">
                <a:latin typeface="+mn-ea"/>
              </a:endParaRPr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6693521" y="1347580"/>
              <a:ext cx="2062283" cy="440660"/>
            </a:xfrm>
            <a:prstGeom prst="rect">
              <a:avLst/>
            </a:prstGeom>
            <a:solidFill>
              <a:srgbClr val="D6E9EF"/>
            </a:solidFill>
            <a:ln w="19050">
              <a:solidFill>
                <a:schemeClr val="tx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smtClean="0">
                  <a:latin typeface="+mn-ea"/>
                </a:rPr>
                <a:t>생태계서비스지불제</a:t>
              </a:r>
              <a:endParaRPr lang="ko-KR" altLang="en-US" sz="1400" b="1" dirty="0">
                <a:latin typeface="+mn-ea"/>
              </a:endParaRPr>
            </a:p>
          </p:txBody>
        </p:sp>
      </p:grpSp>
      <p:grpSp>
        <p:nvGrpSpPr>
          <p:cNvPr id="36" name="그룹 35"/>
          <p:cNvGrpSpPr/>
          <p:nvPr/>
        </p:nvGrpSpPr>
        <p:grpSpPr>
          <a:xfrm>
            <a:off x="1475655" y="5412341"/>
            <a:ext cx="7488832" cy="1185011"/>
            <a:chOff x="1475655" y="5455129"/>
            <a:chExt cx="7488832" cy="1142223"/>
          </a:xfrm>
        </p:grpSpPr>
        <p:grpSp>
          <p:nvGrpSpPr>
            <p:cNvPr id="37" name="그룹 36"/>
            <p:cNvGrpSpPr/>
            <p:nvPr/>
          </p:nvGrpSpPr>
          <p:grpSpPr>
            <a:xfrm>
              <a:off x="1475655" y="5455129"/>
              <a:ext cx="5544617" cy="1142223"/>
              <a:chOff x="1390147" y="1268760"/>
              <a:chExt cx="7484019" cy="1687550"/>
            </a:xfrm>
          </p:grpSpPr>
          <p:grpSp>
            <p:nvGrpSpPr>
              <p:cNvPr id="41" name="그룹 40"/>
              <p:cNvGrpSpPr/>
              <p:nvPr/>
            </p:nvGrpSpPr>
            <p:grpSpPr>
              <a:xfrm>
                <a:off x="1390147" y="1268760"/>
                <a:ext cx="7484019" cy="1687550"/>
                <a:chOff x="1406039" y="2292614"/>
                <a:chExt cx="4350600" cy="762628"/>
              </a:xfrm>
            </p:grpSpPr>
            <p:sp>
              <p:nvSpPr>
                <p:cNvPr id="45" name="대각선 방향의 모서리가 둥근 사각형 44"/>
                <p:cNvSpPr/>
                <p:nvPr/>
              </p:nvSpPr>
              <p:spPr bwMode="auto">
                <a:xfrm>
                  <a:off x="1406039" y="2292614"/>
                  <a:ext cx="1339358" cy="762627"/>
                </a:xfrm>
                <a:prstGeom prst="round2DiagRect">
                  <a:avLst/>
                </a:prstGeom>
                <a:solidFill>
                  <a:srgbClr val="99CC00">
                    <a:alpha val="20000"/>
                  </a:srgbClr>
                </a:solidFill>
                <a:ln w="952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>
                  <a:defPPr>
                    <a:defRPr lang="ko-KR"/>
                  </a:defPPr>
                  <a:lvl1pPr algn="l" rtl="0" fontAlgn="base" latinLnBrk="1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1pPr>
                  <a:lvl2pPr marL="457200" algn="l" rtl="0" fontAlgn="base" latinLnBrk="1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2pPr>
                  <a:lvl3pPr marL="914400" algn="l" rtl="0" fontAlgn="base" latinLnBrk="1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3pPr>
                  <a:lvl4pPr marL="1371600" algn="l" rtl="0" fontAlgn="base" latinLnBrk="1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4pPr>
                  <a:lvl5pPr marL="1828800" algn="l" rtl="0" fontAlgn="base" latinLnBrk="1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9pPr>
                </a:lstStyle>
                <a:p>
                  <a:pPr algn="ctr" latinLnBrk="0">
                    <a:defRPr/>
                  </a:pPr>
                  <a:endParaRPr kumimoji="0" lang="en-US" altLang="ko-KR" sz="15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  <a:p>
                  <a:pPr algn="ctr" latinLnBrk="0">
                    <a:defRPr/>
                  </a:pPr>
                  <a:endParaRPr kumimoji="0" lang="en-US" altLang="ko-KR" sz="1500" b="1" dirty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  <a:p>
                  <a:pPr algn="ctr" latinLnBrk="0">
                    <a:defRPr/>
                  </a:pPr>
                  <a:endParaRPr kumimoji="0" lang="en-US" altLang="ko-KR" sz="1400" spc="-15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  <a:p>
                  <a:pPr algn="ctr" latinLnBrk="0">
                    <a:defRPr/>
                  </a:pPr>
                  <a:r>
                    <a:rPr kumimoji="0" lang="en-US" altLang="ko-KR" sz="1200" dirty="0" smtClean="0">
                      <a:solidFill>
                        <a:prstClr val="black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1</a:t>
                  </a:r>
                  <a:r>
                    <a:rPr kumimoji="0" lang="ko-KR" altLang="en-US" sz="1200" dirty="0" smtClean="0">
                      <a:solidFill>
                        <a:prstClr val="black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차 </a:t>
                  </a:r>
                  <a:r>
                    <a:rPr kumimoji="0" lang="ko-KR" altLang="en-US" sz="1200" dirty="0" smtClean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전기</a:t>
                  </a:r>
                  <a:r>
                    <a:rPr kumimoji="0" lang="ko-KR" altLang="en-US" sz="1200" dirty="0" smtClean="0">
                      <a:solidFill>
                        <a:prstClr val="black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 </a:t>
                  </a:r>
                  <a:r>
                    <a:rPr kumimoji="0" lang="en-US" altLang="ko-KR" sz="1200" dirty="0" smtClean="0">
                      <a:solidFill>
                        <a:prstClr val="black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62.28km</a:t>
                  </a:r>
                  <a:endParaRPr kumimoji="0" lang="en-US" altLang="ko-KR" sz="1200" spc="-15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  <a:p>
                  <a:pPr algn="ctr" latinLnBrk="0">
                    <a:defRPr/>
                  </a:pPr>
                  <a:r>
                    <a:rPr kumimoji="0" lang="en-US" altLang="ko-KR" sz="1200" dirty="0" smtClean="0">
                      <a:solidFill>
                        <a:prstClr val="black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2</a:t>
                  </a:r>
                  <a:r>
                    <a:rPr kumimoji="0" lang="ko-KR" altLang="en-US" sz="1200" dirty="0" smtClean="0">
                      <a:solidFill>
                        <a:prstClr val="black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차 철망    </a:t>
                  </a:r>
                  <a:r>
                    <a:rPr kumimoji="0" lang="en-US" altLang="ko-KR" sz="1200" dirty="0" smtClean="0">
                      <a:solidFill>
                        <a:prstClr val="black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4.3km</a:t>
                  </a:r>
                </a:p>
                <a:p>
                  <a:pPr algn="ctr" latinLnBrk="0">
                    <a:defRPr/>
                  </a:pPr>
                  <a:endParaRPr kumimoji="0" lang="en-US" altLang="ko-KR" sz="140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  <a:p>
                  <a:pPr algn="ctr" latinLnBrk="0">
                    <a:defRPr/>
                  </a:pPr>
                  <a:r>
                    <a:rPr kumimoji="0" lang="ko-KR" altLang="en-US" sz="1600" baseline="30000" dirty="0">
                      <a:latin typeface="맑은 고딕" pitchFamily="50" charset="-127"/>
                      <a:ea typeface="맑은 고딕" pitchFamily="50" charset="-127"/>
                    </a:rPr>
                    <a:t>소요예산 </a:t>
                  </a:r>
                  <a:r>
                    <a:rPr kumimoji="0" lang="en-US" altLang="ko-KR" sz="1600" baseline="30000" dirty="0">
                      <a:latin typeface="맑은 고딕" pitchFamily="50" charset="-127"/>
                      <a:ea typeface="맑은 고딕" pitchFamily="50" charset="-127"/>
                    </a:rPr>
                    <a:t>: 105</a:t>
                  </a:r>
                  <a:r>
                    <a:rPr kumimoji="0" lang="ko-KR" altLang="en-US" sz="1600" baseline="30000" dirty="0">
                      <a:latin typeface="맑은 고딕" pitchFamily="50" charset="-127"/>
                      <a:ea typeface="맑은 고딕" pitchFamily="50" charset="-127"/>
                    </a:rPr>
                    <a:t>백만원</a:t>
                  </a:r>
                  <a:endParaRPr kumimoji="0" lang="en-US" altLang="ko-KR" sz="1600" baseline="30000" dirty="0">
                    <a:latin typeface="맑은 고딕" pitchFamily="50" charset="-127"/>
                    <a:ea typeface="맑은 고딕" pitchFamily="50" charset="-127"/>
                  </a:endParaRPr>
                </a:p>
                <a:p>
                  <a:pPr algn="ctr" latinLnBrk="0">
                    <a:defRPr/>
                  </a:pPr>
                  <a:endParaRPr kumimoji="0" lang="en-US" altLang="ko-KR" sz="600" b="1" dirty="0" smtClean="0">
                    <a:solidFill>
                      <a:prstClr val="black"/>
                    </a:solidFill>
                    <a:latin typeface="+mj-lt"/>
                    <a:ea typeface="맑은 고딕" panose="020B0503020000020004" pitchFamily="50" charset="-127"/>
                  </a:endParaRPr>
                </a:p>
                <a:p>
                  <a:pPr algn="ctr" latinLnBrk="0">
                    <a:defRPr/>
                  </a:pPr>
                  <a:endParaRPr kumimoji="0" lang="en-US" altLang="ko-KR" sz="15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46" name="대각선 방향의 모서리가 둥근 사각형 45"/>
                <p:cNvSpPr/>
                <p:nvPr/>
              </p:nvSpPr>
              <p:spPr bwMode="auto">
                <a:xfrm>
                  <a:off x="2910336" y="2292615"/>
                  <a:ext cx="1339358" cy="762627"/>
                </a:xfrm>
                <a:prstGeom prst="round2DiagRect">
                  <a:avLst/>
                </a:prstGeom>
                <a:solidFill>
                  <a:schemeClr val="accent6">
                    <a:lumMod val="60000"/>
                    <a:lumOff val="40000"/>
                    <a:alpha val="30000"/>
                  </a:schemeClr>
                </a:solidFill>
                <a:ln w="952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>
                  <a:defPPr>
                    <a:defRPr lang="ko-KR"/>
                  </a:defPPr>
                  <a:lvl1pPr algn="l" rtl="0" fontAlgn="base" latinLnBrk="1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1pPr>
                  <a:lvl2pPr marL="457200" algn="l" rtl="0" fontAlgn="base" latinLnBrk="1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2pPr>
                  <a:lvl3pPr marL="914400" algn="l" rtl="0" fontAlgn="base" latinLnBrk="1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3pPr>
                  <a:lvl4pPr marL="1371600" algn="l" rtl="0" fontAlgn="base" latinLnBrk="1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4pPr>
                  <a:lvl5pPr marL="1828800" algn="l" rtl="0" fontAlgn="base" latinLnBrk="1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9pPr>
                </a:lstStyle>
                <a:p>
                  <a:pPr latinLnBrk="0">
                    <a:defRPr/>
                  </a:pPr>
                  <a:r>
                    <a:rPr kumimoji="0" lang="en-US" altLang="ko-KR" sz="1300" b="1" spc="-150" dirty="0">
                      <a:solidFill>
                        <a:prstClr val="black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 </a:t>
                  </a:r>
                  <a:endParaRPr kumimoji="0" lang="en-US" altLang="ko-KR" sz="1300" b="1" spc="-15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  <a:p>
                  <a:pPr latinLnBrk="0">
                    <a:defRPr/>
                  </a:pPr>
                  <a:endParaRPr kumimoji="0" lang="en-US" altLang="ko-KR" sz="1400" b="1" spc="-150" dirty="0" smtClean="0">
                    <a:solidFill>
                      <a:prstClr val="black"/>
                    </a:solidFill>
                    <a:latin typeface="+mj-lt"/>
                    <a:ea typeface="맑은 고딕" panose="020B0503020000020004" pitchFamily="50" charset="-127"/>
                  </a:endParaRPr>
                </a:p>
                <a:p>
                  <a:pPr algn="ctr" latinLnBrk="0">
                    <a:defRPr/>
                  </a:pPr>
                  <a:r>
                    <a:rPr kumimoji="0" lang="ko-KR" altLang="en-US" sz="1200" spc="-150" dirty="0" smtClean="0">
                      <a:solidFill>
                        <a:prstClr val="black"/>
                      </a:solidFill>
                      <a:latin typeface="맑은고딕"/>
                      <a:ea typeface="맑은 고딕" panose="020B0503020000020004" pitchFamily="50" charset="-127"/>
                    </a:rPr>
                    <a:t>포  획  틀    </a:t>
                  </a:r>
                  <a:r>
                    <a:rPr kumimoji="0" lang="en-US" altLang="ko-KR" sz="1200" spc="-10" dirty="0" smtClean="0">
                      <a:solidFill>
                        <a:prstClr val="black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164</a:t>
                  </a:r>
                  <a:r>
                    <a:rPr kumimoji="0" lang="ko-KR" altLang="en-US" sz="1200" spc="-150" dirty="0" smtClean="0">
                      <a:solidFill>
                        <a:prstClr val="black"/>
                      </a:solidFill>
                      <a:latin typeface="맑은고딕"/>
                      <a:ea typeface="맑은 고딕" panose="020B0503020000020004" pitchFamily="50" charset="-127"/>
                    </a:rPr>
                    <a:t>대</a:t>
                  </a:r>
                  <a:endParaRPr kumimoji="0" lang="en-US" altLang="ko-KR" sz="1200" spc="-150" dirty="0" smtClean="0">
                    <a:solidFill>
                      <a:prstClr val="black"/>
                    </a:solidFill>
                    <a:latin typeface="맑은고딕"/>
                    <a:ea typeface="맑은 고딕" panose="020B0503020000020004" pitchFamily="50" charset="-127"/>
                  </a:endParaRPr>
                </a:p>
                <a:p>
                  <a:pPr algn="ctr" latinLnBrk="0">
                    <a:defRPr/>
                  </a:pPr>
                  <a:r>
                    <a:rPr kumimoji="0" lang="ko-KR" altLang="en-US" sz="1200" spc="-150" dirty="0" err="1" smtClean="0">
                      <a:solidFill>
                        <a:prstClr val="black"/>
                      </a:solidFill>
                      <a:latin typeface="맑은고딕"/>
                      <a:ea typeface="맑은 고딕" panose="020B0503020000020004" pitchFamily="50" charset="-127"/>
                    </a:rPr>
                    <a:t>포획도구</a:t>
                  </a:r>
                  <a:r>
                    <a:rPr kumimoji="0" lang="ko-KR" altLang="en-US" sz="1200" spc="-150" dirty="0" smtClean="0">
                      <a:solidFill>
                        <a:prstClr val="black"/>
                      </a:solidFill>
                      <a:latin typeface="맑은고딕"/>
                      <a:ea typeface="맑은 고딕" panose="020B0503020000020004" pitchFamily="50" charset="-127"/>
                    </a:rPr>
                    <a:t>   </a:t>
                  </a:r>
                  <a:r>
                    <a:rPr kumimoji="0" lang="en-US" altLang="ko-KR" sz="1200" spc="-10" dirty="0">
                      <a:solidFill>
                        <a:prstClr val="black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190</a:t>
                  </a:r>
                  <a:r>
                    <a:rPr kumimoji="0" lang="ko-KR" altLang="en-US" sz="1200" spc="-150" dirty="0" smtClean="0">
                      <a:solidFill>
                        <a:prstClr val="black"/>
                      </a:solidFill>
                      <a:latin typeface="맑은고딕"/>
                      <a:ea typeface="맑은 고딕" panose="020B0503020000020004" pitchFamily="50" charset="-127"/>
                    </a:rPr>
                    <a:t>대</a:t>
                  </a:r>
                  <a:endParaRPr kumimoji="0" lang="en-US" altLang="ko-KR" sz="1200" spc="-150" dirty="0" smtClean="0">
                    <a:solidFill>
                      <a:prstClr val="black"/>
                    </a:solidFill>
                    <a:latin typeface="맑은고딕"/>
                    <a:ea typeface="맑은 고딕" panose="020B0503020000020004" pitchFamily="50" charset="-127"/>
                  </a:endParaRPr>
                </a:p>
                <a:p>
                  <a:pPr algn="ctr" latinLnBrk="0">
                    <a:defRPr/>
                  </a:pPr>
                  <a:endParaRPr kumimoji="0" lang="en-US" altLang="ko-KR" sz="1200" spc="-150" dirty="0" smtClean="0">
                    <a:solidFill>
                      <a:prstClr val="black"/>
                    </a:solidFill>
                    <a:latin typeface="맑은고딕"/>
                    <a:ea typeface="맑은 고딕" panose="020B0503020000020004" pitchFamily="50" charset="-127"/>
                  </a:endParaRPr>
                </a:p>
                <a:p>
                  <a:pPr algn="ctr" latinLnBrk="0">
                    <a:defRPr/>
                  </a:pPr>
                  <a:r>
                    <a:rPr kumimoji="0" lang="ko-KR" altLang="en-US" sz="1600" baseline="30000" dirty="0">
                      <a:latin typeface="맑은 고딕" pitchFamily="50" charset="-127"/>
                      <a:ea typeface="맑은 고딕" pitchFamily="50" charset="-127"/>
                    </a:rPr>
                    <a:t>소요예산 </a:t>
                  </a:r>
                  <a:r>
                    <a:rPr kumimoji="0" lang="en-US" altLang="ko-KR" sz="1600" baseline="30000" dirty="0">
                      <a:latin typeface="맑은 고딕" pitchFamily="50" charset="-127"/>
                      <a:ea typeface="맑은 고딕" pitchFamily="50" charset="-127"/>
                    </a:rPr>
                    <a:t>: 10</a:t>
                  </a:r>
                  <a:r>
                    <a:rPr kumimoji="0" lang="ko-KR" altLang="en-US" sz="1600" baseline="30000" dirty="0">
                      <a:latin typeface="맑은 고딕" pitchFamily="50" charset="-127"/>
                      <a:ea typeface="맑은 고딕" pitchFamily="50" charset="-127"/>
                    </a:rPr>
                    <a:t>백만원</a:t>
                  </a:r>
                  <a:endParaRPr kumimoji="0" lang="en-US" altLang="ko-KR" sz="1600" baseline="30000" dirty="0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  <p:sp>
              <p:nvSpPr>
                <p:cNvPr id="47" name="대각선 방향의 모서리가 둥근 사각형 46"/>
                <p:cNvSpPr/>
                <p:nvPr/>
              </p:nvSpPr>
              <p:spPr bwMode="auto">
                <a:xfrm>
                  <a:off x="4417281" y="2292614"/>
                  <a:ext cx="1339358" cy="762627"/>
                </a:xfrm>
                <a:prstGeom prst="round2DiagRect">
                  <a:avLst/>
                </a:prstGeom>
                <a:solidFill>
                  <a:schemeClr val="accent5">
                    <a:alpha val="15000"/>
                  </a:schemeClr>
                </a:solidFill>
                <a:ln w="9525" cap="flat" cmpd="sng" algn="ctr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anchor="ctr"/>
                <a:lstStyle>
                  <a:defPPr>
                    <a:defRPr lang="ko-KR"/>
                  </a:defPPr>
                  <a:lvl1pPr algn="l" rtl="0" fontAlgn="base" latinLnBrk="1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1pPr>
                  <a:lvl2pPr marL="457200" algn="l" rtl="0" fontAlgn="base" latinLnBrk="1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2pPr>
                  <a:lvl3pPr marL="914400" algn="l" rtl="0" fontAlgn="base" latinLnBrk="1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3pPr>
                  <a:lvl4pPr marL="1371600" algn="l" rtl="0" fontAlgn="base" latinLnBrk="1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4pPr>
                  <a:lvl5pPr marL="1828800" algn="l" rtl="0" fontAlgn="base" latinLnBrk="1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9pPr>
                </a:lstStyle>
                <a:p>
                  <a:pPr latinLnBrk="0">
                    <a:defRPr/>
                  </a:pPr>
                  <a:endParaRPr kumimoji="0" lang="en-US" altLang="ko-KR" sz="1300" b="1" spc="-1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  <a:p>
                  <a:pPr algn="ctr" latinLnBrk="0">
                    <a:defRPr/>
                  </a:pPr>
                  <a:endParaRPr kumimoji="0" lang="en-US" altLang="ko-KR" sz="1400" spc="-1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  <a:p>
                  <a:pPr algn="ctr" latinLnBrk="0">
                    <a:defRPr/>
                  </a:pPr>
                  <a:r>
                    <a:rPr kumimoji="0" lang="ko-KR" altLang="en-US" sz="1200" spc="-10" dirty="0" smtClean="0">
                      <a:solidFill>
                        <a:prstClr val="black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양성</a:t>
                  </a:r>
                  <a:r>
                    <a:rPr kumimoji="0" lang="en-US" altLang="ko-KR" sz="1200" spc="-10" dirty="0" smtClean="0">
                      <a:solidFill>
                        <a:prstClr val="black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, </a:t>
                  </a:r>
                  <a:r>
                    <a:rPr kumimoji="0" lang="ko-KR" altLang="en-US" sz="1200" spc="-10" dirty="0" smtClean="0">
                      <a:solidFill>
                        <a:prstClr val="black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음성 분리 관리 및 소독</a:t>
                  </a:r>
                  <a:endParaRPr kumimoji="0" lang="en-US" altLang="ko-KR" sz="1200" spc="-1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  <a:p>
                  <a:pPr algn="ctr" latinLnBrk="0">
                    <a:defRPr/>
                  </a:pPr>
                  <a:endParaRPr kumimoji="0" lang="en-US" altLang="ko-KR" sz="1400" spc="-1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  <a:p>
                  <a:pPr algn="ctr" latinLnBrk="0">
                    <a:defRPr/>
                  </a:pPr>
                  <a:r>
                    <a:rPr kumimoji="0" lang="ko-KR" altLang="en-US" sz="1600" baseline="30000" dirty="0">
                      <a:latin typeface="맑은 고딕" pitchFamily="50" charset="-127"/>
                      <a:ea typeface="맑은 고딕" pitchFamily="50" charset="-127"/>
                    </a:rPr>
                    <a:t>소요예산 </a:t>
                  </a:r>
                  <a:r>
                    <a:rPr kumimoji="0" lang="en-US" altLang="ko-KR" sz="1600" baseline="30000" dirty="0" smtClean="0">
                      <a:latin typeface="맑은 고딕" pitchFamily="50" charset="-127"/>
                      <a:ea typeface="맑은 고딕" pitchFamily="50" charset="-127"/>
                    </a:rPr>
                    <a:t>: 30</a:t>
                  </a:r>
                  <a:r>
                    <a:rPr kumimoji="0" lang="ko-KR" altLang="en-US" sz="1600" baseline="30000" dirty="0">
                      <a:latin typeface="맑은 고딕" pitchFamily="50" charset="-127"/>
                      <a:ea typeface="맑은 고딕" pitchFamily="50" charset="-127"/>
                    </a:rPr>
                    <a:t>백만원</a:t>
                  </a:r>
                  <a:endParaRPr kumimoji="0" lang="en-US" altLang="ko-KR" sz="1600" baseline="30000" dirty="0">
                    <a:latin typeface="맑은 고딕" pitchFamily="50" charset="-127"/>
                    <a:ea typeface="맑은 고딕" pitchFamily="50" charset="-127"/>
                  </a:endParaRPr>
                </a:p>
              </p:txBody>
            </p:sp>
          </p:grpSp>
          <p:sp>
            <p:nvSpPr>
              <p:cNvPr id="42" name="직사각형 41"/>
              <p:cNvSpPr/>
              <p:nvPr/>
            </p:nvSpPr>
            <p:spPr>
              <a:xfrm>
                <a:off x="1536085" y="1348642"/>
                <a:ext cx="2081497" cy="377126"/>
              </a:xfrm>
              <a:prstGeom prst="rect">
                <a:avLst/>
              </a:prstGeom>
              <a:solidFill>
                <a:srgbClr val="D4E4BE"/>
              </a:solidFill>
              <a:ln/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500" b="1" spc="-150" dirty="0" smtClean="0">
                    <a:latin typeface="+mn-ea"/>
                  </a:rPr>
                  <a:t>울타리</a:t>
                </a:r>
                <a:endParaRPr lang="ko-KR" altLang="en-US" sz="1500" b="1" spc="-150" dirty="0">
                  <a:latin typeface="+mn-ea"/>
                </a:endParaRPr>
              </a:p>
            </p:txBody>
          </p:sp>
          <p:sp>
            <p:nvSpPr>
              <p:cNvPr id="43" name="직사각형 42"/>
              <p:cNvSpPr/>
              <p:nvPr/>
            </p:nvSpPr>
            <p:spPr>
              <a:xfrm>
                <a:off x="4117745" y="1348642"/>
                <a:ext cx="2132156" cy="377123"/>
              </a:xfrm>
              <a:prstGeom prst="rect">
                <a:avLst/>
              </a:prstGeom>
              <a:solidFill>
                <a:srgbClr val="DED4CA"/>
              </a:solidFill>
              <a:ln w="19050">
                <a:solidFill>
                  <a:schemeClr val="accent6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500" b="1" spc="-150" dirty="0" err="1" smtClean="0">
                    <a:latin typeface="+mn-ea"/>
                  </a:rPr>
                  <a:t>포획도구</a:t>
                </a:r>
                <a:endParaRPr lang="ko-KR" altLang="en-US" sz="1500" b="1" spc="-150" dirty="0">
                  <a:latin typeface="+mn-ea"/>
                </a:endParaRPr>
              </a:p>
            </p:txBody>
          </p:sp>
          <p:sp>
            <p:nvSpPr>
              <p:cNvPr id="44" name="직사각형 43"/>
              <p:cNvSpPr/>
              <p:nvPr/>
            </p:nvSpPr>
            <p:spPr>
              <a:xfrm>
                <a:off x="6713926" y="1348642"/>
                <a:ext cx="2062283" cy="413452"/>
              </a:xfrm>
              <a:prstGeom prst="rect">
                <a:avLst/>
              </a:prstGeom>
              <a:solidFill>
                <a:srgbClr val="D6E9EF"/>
              </a:solidFill>
              <a:ln w="19050"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500" b="1" dirty="0" err="1" smtClean="0">
                    <a:latin typeface="+mn-ea"/>
                  </a:rPr>
                  <a:t>매몰지</a:t>
                </a:r>
                <a:endParaRPr lang="ko-KR" altLang="en-US" sz="1500" b="1" dirty="0">
                  <a:latin typeface="+mn-ea"/>
                </a:endParaRPr>
              </a:p>
            </p:txBody>
          </p:sp>
        </p:grpSp>
        <p:grpSp>
          <p:nvGrpSpPr>
            <p:cNvPr id="38" name="그룹 37"/>
            <p:cNvGrpSpPr/>
            <p:nvPr/>
          </p:nvGrpSpPr>
          <p:grpSpPr>
            <a:xfrm>
              <a:off x="7257544" y="5455129"/>
              <a:ext cx="1706943" cy="1142222"/>
              <a:chOff x="7257544" y="5455129"/>
              <a:chExt cx="1706943" cy="1142222"/>
            </a:xfrm>
          </p:grpSpPr>
          <p:sp>
            <p:nvSpPr>
              <p:cNvPr id="39" name="대각선 방향의 모서리가 둥근 사각형 38"/>
              <p:cNvSpPr/>
              <p:nvPr/>
            </p:nvSpPr>
            <p:spPr bwMode="auto">
              <a:xfrm>
                <a:off x="7257544" y="5455129"/>
                <a:ext cx="1706943" cy="1142222"/>
              </a:xfrm>
              <a:prstGeom prst="round2DiagRect">
                <a:avLst/>
              </a:prstGeom>
              <a:solidFill>
                <a:srgbClr val="D2DBE2"/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latinLnBrk="0">
                  <a:defRPr/>
                </a:pPr>
                <a:endParaRPr kumimoji="0" lang="en-US" altLang="ko-KR" sz="1300" b="1" spc="-1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endParaRPr kumimoji="0" lang="en-US" altLang="ko-KR" sz="1400" spc="-10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r>
                  <a:rPr kumimoji="0" lang="ko-KR" altLang="en-US" sz="1200" spc="-1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기간제 근로자 </a:t>
                </a:r>
                <a:endParaRPr kumimoji="0" lang="en-US" altLang="ko-KR" sz="1200" spc="-1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r>
                  <a:rPr kumimoji="0" lang="en-US" altLang="ko-KR" sz="1200" spc="-1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11</a:t>
                </a:r>
                <a:r>
                  <a:rPr kumimoji="0" lang="ko-KR" altLang="en-US" sz="1200" spc="-1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명</a:t>
                </a:r>
                <a:endParaRPr kumimoji="0" lang="en-US" altLang="ko-KR" sz="1200" spc="-1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endParaRPr kumimoji="0" lang="en-US" altLang="ko-KR" sz="1400" spc="-10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defRPr/>
                </a:pPr>
                <a:r>
                  <a:rPr kumimoji="0" lang="ko-KR" altLang="en-US" sz="1600" baseline="30000" dirty="0">
                    <a:latin typeface="맑은 고딕" pitchFamily="50" charset="-127"/>
                    <a:ea typeface="맑은 고딕" pitchFamily="50" charset="-127"/>
                  </a:rPr>
                  <a:t>소요예산 </a:t>
                </a:r>
                <a:r>
                  <a:rPr kumimoji="0" lang="en-US" altLang="ko-KR" sz="1600" baseline="30000" dirty="0">
                    <a:latin typeface="맑은 고딕" pitchFamily="50" charset="-127"/>
                    <a:ea typeface="맑은 고딕" pitchFamily="50" charset="-127"/>
                  </a:rPr>
                  <a:t>: 285</a:t>
                </a:r>
                <a:r>
                  <a:rPr kumimoji="0" lang="ko-KR" altLang="en-US" sz="1600" baseline="30000" dirty="0">
                    <a:latin typeface="맑은 고딕" pitchFamily="50" charset="-127"/>
                    <a:ea typeface="맑은 고딕" pitchFamily="50" charset="-127"/>
                  </a:rPr>
                  <a:t>백만원</a:t>
                </a:r>
                <a:endParaRPr kumimoji="0" lang="en-US" altLang="ko-KR" sz="1600" baseline="30000" dirty="0">
                  <a:latin typeface="맑은 고딕" pitchFamily="50" charset="-127"/>
                  <a:ea typeface="맑은 고딕" pitchFamily="50" charset="-127"/>
                </a:endParaRPr>
              </a:p>
            </p:txBody>
          </p:sp>
          <p:sp>
            <p:nvSpPr>
              <p:cNvPr id="40" name="직사각형 39"/>
              <p:cNvSpPr/>
              <p:nvPr/>
            </p:nvSpPr>
            <p:spPr>
              <a:xfrm>
                <a:off x="7380312" y="5509197"/>
                <a:ext cx="1527865" cy="279847"/>
              </a:xfrm>
              <a:prstGeom prst="rect">
                <a:avLst/>
              </a:prstGeom>
              <a:solidFill>
                <a:srgbClr val="D4D9E2"/>
              </a:solidFill>
              <a:ln w="19050"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500" b="1" dirty="0" smtClean="0">
                    <a:latin typeface="+mn-ea"/>
                  </a:rPr>
                  <a:t>인력운영</a:t>
                </a:r>
                <a:endParaRPr lang="ko-KR" altLang="en-US" sz="1500" b="1" dirty="0">
                  <a:latin typeface="+mn-ea"/>
                </a:endParaRPr>
              </a:p>
            </p:txBody>
          </p:sp>
        </p:grpSp>
      </p:grpSp>
      <p:grpSp>
        <p:nvGrpSpPr>
          <p:cNvPr id="48" name="그룹 47"/>
          <p:cNvGrpSpPr/>
          <p:nvPr/>
        </p:nvGrpSpPr>
        <p:grpSpPr>
          <a:xfrm>
            <a:off x="8676456" y="6483610"/>
            <a:ext cx="467544" cy="374390"/>
            <a:chOff x="8482105" y="6489700"/>
            <a:chExt cx="482384" cy="368300"/>
          </a:xfrm>
        </p:grpSpPr>
        <p:sp>
          <p:nvSpPr>
            <p:cNvPr id="49" name="TextBox 14"/>
            <p:cNvSpPr txBox="1">
              <a:spLocks noChangeArrowheads="1"/>
            </p:cNvSpPr>
            <p:nvPr/>
          </p:nvSpPr>
          <p:spPr bwMode="auto">
            <a:xfrm>
              <a:off x="8482105" y="6489700"/>
              <a:ext cx="482384" cy="363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dirty="0" smtClean="0">
                  <a:latin typeface="HY중고딕" pitchFamily="18" charset="-127"/>
                  <a:ea typeface="HY중고딕" pitchFamily="18" charset="-127"/>
                </a:rPr>
                <a:t>6</a:t>
              </a:r>
              <a:endParaRPr lang="ko-KR" altLang="en-US" dirty="0">
                <a:latin typeface="HY중고딕" pitchFamily="18" charset="-127"/>
                <a:ea typeface="HY중고딕" pitchFamily="18" charset="-127"/>
              </a:endParaRPr>
            </a:p>
          </p:txBody>
        </p:sp>
        <p:cxnSp>
          <p:nvCxnSpPr>
            <p:cNvPr id="50" name="직선 연결선 49"/>
            <p:cNvCxnSpPr/>
            <p:nvPr/>
          </p:nvCxnSpPr>
          <p:spPr>
            <a:xfrm>
              <a:off x="8483866" y="6524625"/>
              <a:ext cx="0" cy="333375"/>
            </a:xfrm>
            <a:prstGeom prst="line">
              <a:avLst/>
            </a:prstGeom>
            <a:ln>
              <a:solidFill>
                <a:srgbClr val="EC66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929394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환경보전과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1403648" y="1229505"/>
            <a:ext cx="7416824" cy="12633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5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산업단지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오</a:t>
            </a:r>
            <a:r>
              <a:rPr lang="ko-KR" altLang="en-US" b="1" dirty="0" err="1" smtClean="0"/>
              <a:t>∙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폐수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연계처리로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기업하기 편한 환경 조성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완충저류시설 설치 통해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사고유출수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하천유입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차단하여 수질오염 예방</a:t>
            </a:r>
          </a:p>
          <a:p>
            <a:pPr>
              <a:lnSpc>
                <a:spcPct val="150000"/>
              </a:lnSpc>
            </a:pP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10" name="그룹 24"/>
          <p:cNvGrpSpPr>
            <a:grpSpLocks/>
          </p:cNvGrpSpPr>
          <p:nvPr/>
        </p:nvGrpSpPr>
        <p:grpSpPr bwMode="auto">
          <a:xfrm>
            <a:off x="538163" y="2564904"/>
            <a:ext cx="793750" cy="4110917"/>
            <a:chOff x="538808" y="3212976"/>
            <a:chExt cx="792658" cy="3312368"/>
          </a:xfrm>
        </p:grpSpPr>
        <p:sp>
          <p:nvSpPr>
            <p:cNvPr id="11" name="직사각형 10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2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3" name="그룹 27"/>
          <p:cNvGrpSpPr>
            <a:grpSpLocks/>
          </p:cNvGrpSpPr>
          <p:nvPr/>
        </p:nvGrpSpPr>
        <p:grpSpPr bwMode="auto">
          <a:xfrm>
            <a:off x="539750" y="1268760"/>
            <a:ext cx="792163" cy="1152128"/>
            <a:chOff x="395288" y="1628800"/>
            <a:chExt cx="792162" cy="2232967"/>
          </a:xfrm>
        </p:grpSpPr>
        <p:sp>
          <p:nvSpPr>
            <p:cNvPr id="14" name="직사각형 13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5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367595" y="663079"/>
            <a:ext cx="722874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4. </a:t>
            </a:r>
            <a:r>
              <a:rPr kumimoji="0"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물환경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보전을 위한 환경기초시설 설치</a:t>
            </a:r>
            <a:r>
              <a:rPr kumimoji="0" lang="en-US" altLang="ko-K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·</a:t>
            </a:r>
            <a:r>
              <a:rPr kumimoji="0"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운영</a:t>
            </a:r>
            <a:endParaRPr kumimoji="0" lang="ko-KR" altLang="en-U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48255" y="1268760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39552" y="2577098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" name="Rectangle 23"/>
          <p:cNvSpPr>
            <a:spLocks noChangeArrowheads="1"/>
          </p:cNvSpPr>
          <p:nvPr/>
        </p:nvSpPr>
        <p:spPr bwMode="auto">
          <a:xfrm>
            <a:off x="1475656" y="2564904"/>
            <a:ext cx="4392488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err="1" smtClean="0">
                <a:solidFill>
                  <a:schemeClr val="bg1"/>
                </a:solidFill>
                <a:latin typeface="+mn-lt"/>
                <a:ea typeface="맑은 고딕" pitchFamily="50" charset="-127"/>
              </a:rPr>
              <a:t>법원산단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+mn-lt"/>
                <a:ea typeface="맑은 고딕" pitchFamily="50" charset="-127"/>
              </a:rPr>
              <a:t> </a:t>
            </a:r>
            <a:r>
              <a:rPr kumimoji="0" lang="ko-KR" altLang="en-US" sz="2000" b="1" dirty="0" err="1" smtClean="0">
                <a:solidFill>
                  <a:schemeClr val="bg1"/>
                </a:solidFill>
                <a:latin typeface="+mj-ea"/>
                <a:ea typeface="+mj-ea"/>
              </a:rPr>
              <a:t>오</a:t>
            </a:r>
            <a:r>
              <a:rPr lang="ko-KR" altLang="en-US" sz="2000" b="1" dirty="0" err="1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∙폐수</a:t>
            </a:r>
            <a:r>
              <a:rPr lang="ko-KR" altLang="en-US" sz="20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연계처리 </a:t>
            </a:r>
            <a:r>
              <a:rPr lang="ko-KR" altLang="en-US" sz="2000" b="1" dirty="0" err="1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관로</a:t>
            </a:r>
            <a:r>
              <a:rPr lang="ko-KR" altLang="en-US" sz="20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설치</a:t>
            </a:r>
            <a:endParaRPr kumimoji="0" lang="ko-KR" altLang="en-US" sz="2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1" name="Text Box 3"/>
          <p:cNvSpPr txBox="1">
            <a:spLocks noChangeArrowheads="1"/>
          </p:cNvSpPr>
          <p:nvPr/>
        </p:nvSpPr>
        <p:spPr bwMode="auto">
          <a:xfrm>
            <a:off x="1434380" y="3016462"/>
            <a:ext cx="7740352" cy="21407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 fontAlgn="auto"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l"/>
              <a:defRPr/>
            </a:pP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위</a:t>
            </a:r>
            <a:r>
              <a:rPr lang="ko-KR" altLang="en-US" sz="1600" spc="-150" dirty="0">
                <a:latin typeface="맑은 고딕" pitchFamily="50" charset="-127"/>
                <a:ea typeface="맑은 고딕" pitchFamily="50" charset="-127"/>
              </a:rPr>
              <a:t>      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치 </a:t>
            </a:r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600" dirty="0" err="1">
                <a:latin typeface="맑은 고딕" pitchFamily="50" charset="-127"/>
                <a:ea typeface="맑은 고딕" pitchFamily="50" charset="-127"/>
              </a:rPr>
              <a:t>법원읍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dirty="0" err="1">
                <a:latin typeface="맑은 고딕" pitchFamily="50" charset="-127"/>
                <a:ea typeface="맑은 고딕" pitchFamily="50" charset="-127"/>
              </a:rPr>
              <a:t>대능리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456 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일원</a:t>
            </a:r>
            <a:endParaRPr lang="en-US" altLang="ko-KR" sz="1600" dirty="0">
              <a:latin typeface="맑은 고딕" pitchFamily="50" charset="-127"/>
              <a:ea typeface="맑은 고딕" pitchFamily="50" charset="-127"/>
            </a:endParaRPr>
          </a:p>
          <a:p>
            <a:pPr marL="285750" indent="-285750" fontAlgn="auto"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l"/>
              <a:defRPr/>
            </a:pPr>
            <a:r>
              <a:rPr lang="ko-KR" altLang="en-US" sz="1600" spc="-150" dirty="0">
                <a:latin typeface="맑은 고딕" pitchFamily="50" charset="-127"/>
                <a:ea typeface="맑은 고딕" pitchFamily="50" charset="-127"/>
              </a:rPr>
              <a:t>사업기간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: 2018. 1. ~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2023. 6.</a:t>
            </a:r>
            <a:endParaRPr lang="en-US" altLang="ko-KR" sz="1600" dirty="0">
              <a:latin typeface="맑은 고딕" pitchFamily="50" charset="-127"/>
              <a:ea typeface="맑은 고딕" pitchFamily="50" charset="-127"/>
            </a:endParaRPr>
          </a:p>
          <a:p>
            <a:pPr marL="285750" indent="-285750" fontAlgn="auto"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l"/>
              <a:defRPr/>
            </a:pP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사 업 량 </a:t>
            </a:r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600" dirty="0" err="1">
                <a:latin typeface="맑은 고딕" pitchFamily="50" charset="-127"/>
                <a:ea typeface="맑은 고딕" pitchFamily="50" charset="-127"/>
              </a:rPr>
              <a:t>연계관로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L=8.08km</a:t>
            </a:r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, </a:t>
            </a:r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                 </a:t>
            </a:r>
            <a:r>
              <a:rPr lang="ko-KR" altLang="en-US" sz="1600" dirty="0" err="1" smtClean="0">
                <a:latin typeface="맑은 고딕" pitchFamily="50" charset="-127"/>
                <a:ea typeface="맑은 고딕" pitchFamily="50" charset="-127"/>
              </a:rPr>
              <a:t>중계펌프장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3,200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톤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일</a:t>
            </a:r>
            <a:endParaRPr lang="en-US" altLang="ko-KR" sz="1600" dirty="0">
              <a:latin typeface="맑은 고딕" pitchFamily="50" charset="-127"/>
              <a:ea typeface="맑은 고딕" pitchFamily="50" charset="-127"/>
            </a:endParaRPr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en-US" altLang="ko-KR" sz="1600" baseline="30000" dirty="0">
                <a:latin typeface="맑은 고딕" pitchFamily="50" charset="-127"/>
                <a:ea typeface="맑은 고딕" pitchFamily="50" charset="-127"/>
              </a:rPr>
              <a:t>                          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총인처리시설 </a:t>
            </a:r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5,000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톤</a:t>
            </a:r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일</a:t>
            </a:r>
            <a:endParaRPr lang="en-US" altLang="ko-KR" sz="1600" baseline="30000" dirty="0">
              <a:latin typeface="맑은 고딕" pitchFamily="50" charset="-127"/>
              <a:ea typeface="맑은 고딕" pitchFamily="50" charset="-127"/>
            </a:endParaRPr>
          </a:p>
          <a:p>
            <a:pPr marL="285750" indent="-285750" fontAlgn="auto"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l"/>
              <a:defRPr/>
            </a:pP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사 업 비 </a:t>
            </a:r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10,692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백만원</a:t>
            </a:r>
            <a:r>
              <a:rPr lang="en-US" altLang="ko-KR" sz="1500" baseline="3000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500" baseline="30000" dirty="0">
                <a:latin typeface="맑은 고딕" pitchFamily="50" charset="-127"/>
                <a:ea typeface="맑은 고딕" pitchFamily="50" charset="-127"/>
              </a:rPr>
              <a:t>국 </a:t>
            </a:r>
            <a:r>
              <a:rPr lang="en-US" altLang="ko-KR" sz="1500" baseline="30000" dirty="0" smtClean="0">
                <a:latin typeface="맑은 고딕" pitchFamily="50" charset="-127"/>
                <a:ea typeface="맑은 고딕" pitchFamily="50" charset="-127"/>
              </a:rPr>
              <a:t>4,781, </a:t>
            </a:r>
            <a:r>
              <a:rPr lang="ko-KR" altLang="en-US" sz="1500" baseline="30000" dirty="0">
                <a:latin typeface="맑은 고딕" pitchFamily="50" charset="-127"/>
                <a:ea typeface="맑은 고딕" pitchFamily="50" charset="-127"/>
              </a:rPr>
              <a:t>원인자 </a:t>
            </a:r>
            <a:r>
              <a:rPr lang="en-US" altLang="ko-KR" sz="1500" baseline="30000" dirty="0" smtClean="0">
                <a:latin typeface="맑은 고딕" pitchFamily="50" charset="-127"/>
                <a:ea typeface="맑은 고딕" pitchFamily="50" charset="-127"/>
              </a:rPr>
              <a:t>5,911)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22" name="그룹 21"/>
          <p:cNvGrpSpPr/>
          <p:nvPr/>
        </p:nvGrpSpPr>
        <p:grpSpPr>
          <a:xfrm>
            <a:off x="5580112" y="3049321"/>
            <a:ext cx="3312368" cy="2107871"/>
            <a:chOff x="5580112" y="2852936"/>
            <a:chExt cx="3312368" cy="2107871"/>
          </a:xfrm>
        </p:grpSpPr>
        <p:pic>
          <p:nvPicPr>
            <p:cNvPr id="23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580112" y="2852936"/>
              <a:ext cx="3312368" cy="2107871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57150">
              <a:solidFill>
                <a:schemeClr val="accent1">
                  <a:lumMod val="60000"/>
                  <a:lumOff val="40000"/>
                </a:schemeClr>
              </a:solidFill>
              <a:miter lim="800000"/>
              <a:headEnd/>
              <a:tailEnd/>
            </a:ln>
            <a:effectLst>
              <a:softEdge rad="88900"/>
            </a:effectLst>
          </p:spPr>
        </p:pic>
        <p:sp>
          <p:nvSpPr>
            <p:cNvPr id="26" name="직사각형 25"/>
            <p:cNvSpPr/>
            <p:nvPr/>
          </p:nvSpPr>
          <p:spPr>
            <a:xfrm>
              <a:off x="7812360" y="2852936"/>
              <a:ext cx="1079847" cy="491272"/>
            </a:xfrm>
            <a:prstGeom prst="rect">
              <a:avLst/>
            </a:prstGeom>
            <a:ln/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100" b="1" dirty="0" err="1"/>
                <a:t>관로</a:t>
              </a:r>
              <a:r>
                <a:rPr lang="ko-KR" altLang="en-US" sz="1100" b="1" dirty="0"/>
                <a:t> </a:t>
              </a:r>
              <a:r>
                <a:rPr lang="en-US" altLang="ko-KR" sz="1100" b="1" dirty="0" smtClean="0"/>
                <a:t>L=8.08Km</a:t>
              </a:r>
              <a:endParaRPr lang="ko-KR" altLang="en-US" sz="1100" b="1" dirty="0"/>
            </a:p>
          </p:txBody>
        </p:sp>
      </p:grpSp>
      <p:grpSp>
        <p:nvGrpSpPr>
          <p:cNvPr id="27" name="그룹 26"/>
          <p:cNvGrpSpPr/>
          <p:nvPr/>
        </p:nvGrpSpPr>
        <p:grpSpPr>
          <a:xfrm>
            <a:off x="1619672" y="5301208"/>
            <a:ext cx="6912768" cy="1296144"/>
            <a:chOff x="1619672" y="5085184"/>
            <a:chExt cx="6912768" cy="1296144"/>
          </a:xfrm>
        </p:grpSpPr>
        <p:grpSp>
          <p:nvGrpSpPr>
            <p:cNvPr id="29" name="그룹 28"/>
            <p:cNvGrpSpPr/>
            <p:nvPr/>
          </p:nvGrpSpPr>
          <p:grpSpPr>
            <a:xfrm>
              <a:off x="1619672" y="5085184"/>
              <a:ext cx="6912768" cy="1296144"/>
              <a:chOff x="1619672" y="5373216"/>
              <a:chExt cx="6912768" cy="1296144"/>
            </a:xfrm>
          </p:grpSpPr>
          <p:sp>
            <p:nvSpPr>
              <p:cNvPr id="31" name="모서리가 둥근 직사각형 30"/>
              <p:cNvSpPr/>
              <p:nvPr/>
            </p:nvSpPr>
            <p:spPr>
              <a:xfrm>
                <a:off x="1619672" y="5733256"/>
                <a:ext cx="6768752" cy="72008"/>
              </a:xfrm>
              <a:prstGeom prst="roundRect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2" name="타원 31"/>
              <p:cNvSpPr/>
              <p:nvPr/>
            </p:nvSpPr>
            <p:spPr>
              <a:xfrm>
                <a:off x="2555776" y="5661248"/>
                <a:ext cx="216024" cy="216024"/>
              </a:xfrm>
              <a:prstGeom prst="ellipse">
                <a:avLst/>
              </a:prstGeom>
              <a:solidFill>
                <a:schemeClr val="accent3">
                  <a:lumMod val="75000"/>
                </a:schemeClr>
              </a:solidFill>
              <a:ln>
                <a:solidFill>
                  <a:schemeClr val="accent3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3" name="타원 32"/>
              <p:cNvSpPr/>
              <p:nvPr/>
            </p:nvSpPr>
            <p:spPr>
              <a:xfrm>
                <a:off x="4932040" y="5661248"/>
                <a:ext cx="216024" cy="216024"/>
              </a:xfrm>
              <a:prstGeom prst="ellipse">
                <a:avLst/>
              </a:prstGeom>
              <a:solidFill>
                <a:schemeClr val="accent3">
                  <a:lumMod val="75000"/>
                </a:schemeClr>
              </a:solidFill>
              <a:ln>
                <a:solidFill>
                  <a:schemeClr val="accent3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>
                <a:off x="1835696" y="5373218"/>
                <a:ext cx="187220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400" b="1" i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2010. 1. </a:t>
                </a:r>
                <a:r>
                  <a:rPr lang="ko-KR" altLang="en-US" sz="1400" b="1" i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 협약체결</a:t>
                </a:r>
                <a:endPara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endParaRPr>
              </a:p>
            </p:txBody>
          </p:sp>
          <p:sp>
            <p:nvSpPr>
              <p:cNvPr id="35" name="타원 34"/>
              <p:cNvSpPr/>
              <p:nvPr/>
            </p:nvSpPr>
            <p:spPr>
              <a:xfrm>
                <a:off x="7236296" y="5661248"/>
                <a:ext cx="216024" cy="216024"/>
              </a:xfrm>
              <a:prstGeom prst="ellipse">
                <a:avLst/>
              </a:prstGeom>
              <a:solidFill>
                <a:schemeClr val="accent3">
                  <a:lumMod val="75000"/>
                </a:schemeClr>
              </a:solidFill>
              <a:ln>
                <a:solidFill>
                  <a:schemeClr val="accent3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>
                <a:off x="4283968" y="6145559"/>
                <a:ext cx="201622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400" b="1" i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2022. 4. </a:t>
                </a:r>
                <a:r>
                  <a:rPr lang="ko-KR" altLang="en-US" sz="1400" b="1" i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공사착공</a:t>
                </a:r>
                <a:endPara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endParaRPr>
              </a:p>
            </p:txBody>
          </p:sp>
          <p:sp>
            <p:nvSpPr>
              <p:cNvPr id="37" name="TextBox 36"/>
              <p:cNvSpPr txBox="1"/>
              <p:nvPr/>
            </p:nvSpPr>
            <p:spPr>
              <a:xfrm>
                <a:off x="6372200" y="5373216"/>
                <a:ext cx="216024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400" b="1" i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2018. 8. </a:t>
                </a:r>
                <a:r>
                  <a:rPr lang="ko-KR" altLang="en-US" sz="1400" b="1" i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실시설계 착수</a:t>
                </a:r>
                <a:endParaRPr lang="ko-KR" altLang="en-US" sz="1400" b="1" baseline="30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endParaRPr>
              </a:p>
            </p:txBody>
          </p:sp>
          <p:cxnSp>
            <p:nvCxnSpPr>
              <p:cNvPr id="38" name="직선 연결선 37"/>
              <p:cNvCxnSpPr/>
              <p:nvPr/>
            </p:nvCxnSpPr>
            <p:spPr>
              <a:xfrm>
                <a:off x="8388424" y="5733256"/>
                <a:ext cx="0" cy="864096"/>
              </a:xfrm>
              <a:prstGeom prst="line">
                <a:avLst/>
              </a:prstGeom>
              <a:ln w="88900"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9" name="TextBox 38"/>
              <p:cNvSpPr txBox="1"/>
              <p:nvPr/>
            </p:nvSpPr>
            <p:spPr>
              <a:xfrm>
                <a:off x="6156176" y="6145559"/>
                <a:ext cx="216024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400" b="1" i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2021. </a:t>
                </a:r>
                <a:r>
                  <a:rPr lang="en-US" altLang="ko-KR" sz="1400" b="1" i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12. </a:t>
                </a:r>
                <a:r>
                  <a:rPr lang="ko-KR" altLang="en-US" sz="1400" b="1" i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실시설계 승인</a:t>
                </a:r>
                <a:endPara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3995936" y="5373216"/>
                <a:ext cx="252028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400" b="1" i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2011. 1. </a:t>
                </a:r>
                <a:r>
                  <a:rPr lang="ko-KR" altLang="en-US" sz="1400" b="1" i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기본계획 승인</a:t>
                </a:r>
                <a:endPara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endParaRPr>
              </a:p>
            </p:txBody>
          </p:sp>
          <p:sp>
            <p:nvSpPr>
              <p:cNvPr id="41" name="TextBox 40"/>
              <p:cNvSpPr txBox="1"/>
              <p:nvPr/>
            </p:nvSpPr>
            <p:spPr>
              <a:xfrm>
                <a:off x="2195736" y="6145559"/>
                <a:ext cx="187220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lang="en-US" altLang="ko-KR" sz="1400" b="1" i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2023. 6. </a:t>
                </a:r>
                <a:r>
                  <a:rPr lang="ko-KR" altLang="en-US" sz="1400" b="1" i="1" dirty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공사준공</a:t>
                </a:r>
                <a:endParaRPr lang="ko-KR" altLang="en-US" sz="14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42" name="모서리가 둥근 직사각형 41"/>
              <p:cNvSpPr/>
              <p:nvPr/>
            </p:nvSpPr>
            <p:spPr>
              <a:xfrm>
                <a:off x="2267744" y="6524625"/>
                <a:ext cx="6120680" cy="72727"/>
              </a:xfrm>
              <a:prstGeom prst="roundRect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3" name="타원 42"/>
              <p:cNvSpPr/>
              <p:nvPr/>
            </p:nvSpPr>
            <p:spPr>
              <a:xfrm>
                <a:off x="2843535" y="6453336"/>
                <a:ext cx="216024" cy="216024"/>
              </a:xfrm>
              <a:prstGeom prst="ellipse">
                <a:avLst/>
              </a:prstGeom>
              <a:solidFill>
                <a:schemeClr val="accent3">
                  <a:lumMod val="75000"/>
                </a:schemeClr>
              </a:solidFill>
              <a:ln>
                <a:solidFill>
                  <a:schemeClr val="accent3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4" name="타원 43"/>
              <p:cNvSpPr/>
              <p:nvPr/>
            </p:nvSpPr>
            <p:spPr>
              <a:xfrm>
                <a:off x="4968044" y="6453336"/>
                <a:ext cx="216024" cy="216024"/>
              </a:xfrm>
              <a:prstGeom prst="ellipse">
                <a:avLst/>
              </a:prstGeom>
              <a:solidFill>
                <a:schemeClr val="accent3">
                  <a:lumMod val="75000"/>
                </a:schemeClr>
              </a:solidFill>
              <a:ln>
                <a:solidFill>
                  <a:schemeClr val="accent3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5" name="타원 44"/>
              <p:cNvSpPr/>
              <p:nvPr/>
            </p:nvSpPr>
            <p:spPr>
              <a:xfrm>
                <a:off x="7020272" y="6453336"/>
                <a:ext cx="216024" cy="216024"/>
              </a:xfrm>
              <a:prstGeom prst="ellipse">
                <a:avLst/>
              </a:prstGeom>
              <a:solidFill>
                <a:schemeClr val="accent3">
                  <a:lumMod val="75000"/>
                </a:schemeClr>
              </a:solidFill>
              <a:ln>
                <a:solidFill>
                  <a:schemeClr val="accent3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30" name="오각형 29"/>
            <p:cNvSpPr/>
            <p:nvPr/>
          </p:nvSpPr>
          <p:spPr>
            <a:xfrm rot="10800000">
              <a:off x="1979712" y="6237312"/>
              <a:ext cx="360040" cy="72008"/>
            </a:xfrm>
            <a:prstGeom prst="homePlate">
              <a:avLst/>
            </a:prstGeom>
            <a:solidFill>
              <a:schemeClr val="accent3">
                <a:lumMod val="75000"/>
              </a:schemeClr>
            </a:solidFill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6" name="그룹 45"/>
          <p:cNvGrpSpPr/>
          <p:nvPr/>
        </p:nvGrpSpPr>
        <p:grpSpPr>
          <a:xfrm>
            <a:off x="8676456" y="6483610"/>
            <a:ext cx="467544" cy="374390"/>
            <a:chOff x="8482105" y="6489700"/>
            <a:chExt cx="482384" cy="368300"/>
          </a:xfrm>
        </p:grpSpPr>
        <p:sp>
          <p:nvSpPr>
            <p:cNvPr id="47" name="TextBox 14"/>
            <p:cNvSpPr txBox="1">
              <a:spLocks noChangeArrowheads="1"/>
            </p:cNvSpPr>
            <p:nvPr/>
          </p:nvSpPr>
          <p:spPr bwMode="auto">
            <a:xfrm>
              <a:off x="8482105" y="6489700"/>
              <a:ext cx="482384" cy="363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dirty="0" smtClean="0">
                  <a:latin typeface="HY중고딕" pitchFamily="18" charset="-127"/>
                  <a:ea typeface="HY중고딕" pitchFamily="18" charset="-127"/>
                </a:rPr>
                <a:t>7</a:t>
              </a:r>
              <a:endParaRPr lang="ko-KR" altLang="en-US" dirty="0">
                <a:latin typeface="HY중고딕" pitchFamily="18" charset="-127"/>
                <a:ea typeface="HY중고딕" pitchFamily="18" charset="-127"/>
              </a:endParaRPr>
            </a:p>
          </p:txBody>
        </p:sp>
        <p:cxnSp>
          <p:nvCxnSpPr>
            <p:cNvPr id="48" name="직선 연결선 47"/>
            <p:cNvCxnSpPr/>
            <p:nvPr/>
          </p:nvCxnSpPr>
          <p:spPr>
            <a:xfrm>
              <a:off x="8483866" y="6524625"/>
              <a:ext cx="0" cy="333375"/>
            </a:xfrm>
            <a:prstGeom prst="line">
              <a:avLst/>
            </a:prstGeom>
            <a:ln>
              <a:solidFill>
                <a:srgbClr val="EC66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528810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환경보전과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grpSp>
        <p:nvGrpSpPr>
          <p:cNvPr id="8" name="그룹 24"/>
          <p:cNvGrpSpPr>
            <a:grpSpLocks/>
          </p:cNvGrpSpPr>
          <p:nvPr/>
        </p:nvGrpSpPr>
        <p:grpSpPr bwMode="auto">
          <a:xfrm>
            <a:off x="537537" y="614580"/>
            <a:ext cx="793750" cy="6126788"/>
            <a:chOff x="538808" y="3212976"/>
            <a:chExt cx="792658" cy="3312368"/>
          </a:xfrm>
        </p:grpSpPr>
        <p:sp>
          <p:nvSpPr>
            <p:cNvPr id="9" name="직사각형 8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prstClr val="white"/>
                </a:solidFill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538926" y="686588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Rectangle 23"/>
          <p:cNvSpPr>
            <a:spLocks noChangeArrowheads="1"/>
          </p:cNvSpPr>
          <p:nvPr/>
        </p:nvSpPr>
        <p:spPr bwMode="auto">
          <a:xfrm>
            <a:off x="1403022" y="614580"/>
            <a:ext cx="4969178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kumimoji="0" lang="ko-KR" altLang="en-US" sz="20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파주</a:t>
            </a:r>
            <a:r>
              <a:rPr kumimoji="0" lang="en-US" altLang="ko-KR" sz="20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LCD </a:t>
            </a:r>
            <a:r>
              <a:rPr kumimoji="0" lang="ko-KR" altLang="en-US" sz="2000" b="1" dirty="0" smtClean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일반산업단지 완충저류시설 설치</a:t>
            </a:r>
            <a:endParaRPr kumimoji="0" lang="ko-KR" altLang="en-US" sz="2000" b="1" dirty="0">
              <a:solidFill>
                <a:prstClr val="white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1434380" y="1340768"/>
            <a:ext cx="4217740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 fontAlgn="auto"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l"/>
              <a:defRPr/>
            </a:pP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위</a:t>
            </a:r>
            <a:r>
              <a:rPr lang="ko-KR" altLang="en-US" sz="1600" spc="-150" dirty="0">
                <a:latin typeface="맑은 고딕" pitchFamily="50" charset="-127"/>
                <a:ea typeface="맑은 고딕" pitchFamily="50" charset="-127"/>
              </a:rPr>
              <a:t>      </a:t>
            </a: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치 </a:t>
            </a:r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600" dirty="0" err="1" smtClean="0">
                <a:latin typeface="맑은 고딕" pitchFamily="50" charset="-127"/>
                <a:ea typeface="맑은 고딕" pitchFamily="50" charset="-127"/>
              </a:rPr>
              <a:t>월롱면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dirty="0" err="1" smtClean="0">
                <a:latin typeface="맑은 고딕" pitchFamily="50" charset="-127"/>
                <a:ea typeface="맑은 고딕" pitchFamily="50" charset="-127"/>
              </a:rPr>
              <a:t>덕은리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1229 </a:t>
            </a:r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                LCD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공공폐수처리시설 부지 내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 marL="285750" indent="-285750" fontAlgn="auto"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l"/>
              <a:defRPr/>
            </a:pPr>
            <a:r>
              <a:rPr lang="ko-KR" altLang="en-US" sz="1600" spc="-150" dirty="0" smtClean="0">
                <a:latin typeface="맑은 고딕" pitchFamily="50" charset="-127"/>
                <a:ea typeface="맑은 고딕" pitchFamily="50" charset="-127"/>
              </a:rPr>
              <a:t>사업기간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2022. </a:t>
            </a:r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1. ~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2025. 12.</a:t>
            </a:r>
            <a:endParaRPr lang="en-US" altLang="ko-KR" sz="1600" dirty="0">
              <a:latin typeface="맑은 고딕" pitchFamily="50" charset="-127"/>
              <a:ea typeface="맑은 고딕" pitchFamily="50" charset="-127"/>
            </a:endParaRPr>
          </a:p>
          <a:p>
            <a:pPr marL="285750" indent="-285750" fontAlgn="auto"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l"/>
              <a:defRPr/>
            </a:pPr>
            <a:r>
              <a:rPr lang="ko-KR" altLang="en-US" sz="1600" dirty="0">
                <a:latin typeface="맑은 고딕" pitchFamily="50" charset="-127"/>
                <a:ea typeface="맑은 고딕" pitchFamily="50" charset="-127"/>
              </a:rPr>
              <a:t>사 업 량 </a:t>
            </a:r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완충저류시설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10,000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㎥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                 </a:t>
            </a:r>
            <a:r>
              <a:rPr lang="ko-KR" altLang="en-US" sz="1600" dirty="0" err="1" smtClean="0">
                <a:latin typeface="맑은 고딕" pitchFamily="50" charset="-127"/>
                <a:ea typeface="맑은 고딕" pitchFamily="50" charset="-127"/>
              </a:rPr>
              <a:t>연계관로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L=4.5km </a:t>
            </a:r>
          </a:p>
          <a:p>
            <a:pPr marL="285750" indent="-285750" fontAlgn="auto">
              <a:spcBef>
                <a:spcPts val="600"/>
              </a:spcBef>
              <a:spcAft>
                <a:spcPts val="0"/>
              </a:spcAft>
              <a:buFont typeface="Wingdings" panose="05000000000000000000" pitchFamily="2" charset="2"/>
              <a:buChar char="l"/>
              <a:defRPr/>
            </a:pP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사 업 비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: 19,447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백만원</a:t>
            </a:r>
            <a:r>
              <a:rPr lang="en-US" altLang="ko-KR" sz="1500" baseline="300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500" baseline="30000" dirty="0" smtClean="0">
                <a:latin typeface="맑은 고딕" pitchFamily="50" charset="-127"/>
                <a:ea typeface="맑은 고딕" pitchFamily="50" charset="-127"/>
              </a:rPr>
              <a:t>국 </a:t>
            </a:r>
            <a:r>
              <a:rPr lang="en-US" altLang="ko-KR" sz="1500" baseline="30000" dirty="0" smtClean="0">
                <a:latin typeface="맑은 고딕" pitchFamily="50" charset="-127"/>
                <a:ea typeface="맑은 고딕" pitchFamily="50" charset="-127"/>
              </a:rPr>
              <a:t>13,613, </a:t>
            </a:r>
            <a:r>
              <a:rPr lang="ko-KR" altLang="en-US" sz="1500" baseline="30000" dirty="0" smtClean="0">
                <a:latin typeface="맑은 고딕" pitchFamily="50" charset="-127"/>
                <a:ea typeface="맑은 고딕" pitchFamily="50" charset="-127"/>
              </a:rPr>
              <a:t>시 </a:t>
            </a:r>
            <a:r>
              <a:rPr lang="en-US" altLang="ko-KR" sz="1500" baseline="30000" dirty="0" smtClean="0">
                <a:latin typeface="맑은 고딕" pitchFamily="50" charset="-127"/>
                <a:ea typeface="맑은 고딕" pitchFamily="50" charset="-127"/>
              </a:rPr>
              <a:t>5,834)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8676456" y="6483610"/>
            <a:ext cx="467544" cy="374390"/>
            <a:chOff x="8482105" y="6489700"/>
            <a:chExt cx="482384" cy="368300"/>
          </a:xfrm>
        </p:grpSpPr>
        <p:sp>
          <p:nvSpPr>
            <p:cNvPr id="15" name="TextBox 14"/>
            <p:cNvSpPr txBox="1">
              <a:spLocks noChangeArrowheads="1"/>
            </p:cNvSpPr>
            <p:nvPr/>
          </p:nvSpPr>
          <p:spPr bwMode="auto">
            <a:xfrm>
              <a:off x="8482105" y="6489700"/>
              <a:ext cx="482384" cy="363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dirty="0" smtClean="0">
                  <a:latin typeface="HY중고딕" pitchFamily="18" charset="-127"/>
                  <a:ea typeface="HY중고딕" pitchFamily="18" charset="-127"/>
                </a:rPr>
                <a:t>8</a:t>
              </a:r>
              <a:endParaRPr lang="ko-KR" altLang="en-US" dirty="0">
                <a:latin typeface="HY중고딕" pitchFamily="18" charset="-127"/>
                <a:ea typeface="HY중고딕" pitchFamily="18" charset="-127"/>
              </a:endParaRPr>
            </a:p>
          </p:txBody>
        </p:sp>
        <p:cxnSp>
          <p:nvCxnSpPr>
            <p:cNvPr id="16" name="직선 연결선 15"/>
            <p:cNvCxnSpPr/>
            <p:nvPr/>
          </p:nvCxnSpPr>
          <p:spPr>
            <a:xfrm>
              <a:off x="8483866" y="6524625"/>
              <a:ext cx="0" cy="333375"/>
            </a:xfrm>
            <a:prstGeom prst="line">
              <a:avLst/>
            </a:prstGeom>
            <a:ln>
              <a:solidFill>
                <a:srgbClr val="EC66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그룹 16"/>
          <p:cNvGrpSpPr/>
          <p:nvPr/>
        </p:nvGrpSpPr>
        <p:grpSpPr>
          <a:xfrm>
            <a:off x="1547664" y="4581128"/>
            <a:ext cx="6768752" cy="1296144"/>
            <a:chOff x="1547664" y="2636912"/>
            <a:chExt cx="6768752" cy="1296144"/>
          </a:xfrm>
        </p:grpSpPr>
        <p:grpSp>
          <p:nvGrpSpPr>
            <p:cNvPr id="18" name="그룹 17"/>
            <p:cNvGrpSpPr/>
            <p:nvPr/>
          </p:nvGrpSpPr>
          <p:grpSpPr>
            <a:xfrm>
              <a:off x="1547664" y="2636912"/>
              <a:ext cx="6768752" cy="1296144"/>
              <a:chOff x="1547664" y="2636912"/>
              <a:chExt cx="6768752" cy="1296144"/>
            </a:xfrm>
          </p:grpSpPr>
          <p:sp>
            <p:nvSpPr>
              <p:cNvPr id="22" name="모서리가 둥근 직사각형 21"/>
              <p:cNvSpPr/>
              <p:nvPr/>
            </p:nvSpPr>
            <p:spPr>
              <a:xfrm>
                <a:off x="1547664" y="3068962"/>
                <a:ext cx="6768752" cy="51641"/>
              </a:xfrm>
              <a:prstGeom prst="roundRect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3" name="타원 22"/>
              <p:cNvSpPr/>
              <p:nvPr/>
            </p:nvSpPr>
            <p:spPr>
              <a:xfrm>
                <a:off x="2851675" y="2996952"/>
                <a:ext cx="216024" cy="154923"/>
              </a:xfrm>
              <a:prstGeom prst="ellipse">
                <a:avLst/>
              </a:prstGeom>
              <a:solidFill>
                <a:schemeClr val="accent3">
                  <a:lumMod val="75000"/>
                </a:schemeClr>
              </a:solidFill>
              <a:ln>
                <a:solidFill>
                  <a:schemeClr val="accent3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6" name="TextBox 25"/>
              <p:cNvSpPr txBox="1"/>
              <p:nvPr/>
            </p:nvSpPr>
            <p:spPr>
              <a:xfrm>
                <a:off x="1763688" y="2636912"/>
                <a:ext cx="259228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400" b="1" i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2022. 3. </a:t>
                </a:r>
                <a:r>
                  <a:rPr lang="ko-KR" altLang="en-US" sz="1400" b="1" i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 중앙투자심사 완료</a:t>
                </a:r>
                <a:endPara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endParaRPr>
              </a:p>
            </p:txBody>
          </p:sp>
          <p:sp>
            <p:nvSpPr>
              <p:cNvPr id="27" name="타원 26"/>
              <p:cNvSpPr/>
              <p:nvPr/>
            </p:nvSpPr>
            <p:spPr>
              <a:xfrm>
                <a:off x="6372200" y="2996952"/>
                <a:ext cx="216024" cy="154923"/>
              </a:xfrm>
              <a:prstGeom prst="ellipse">
                <a:avLst/>
              </a:prstGeom>
              <a:solidFill>
                <a:schemeClr val="accent3">
                  <a:lumMod val="75000"/>
                </a:schemeClr>
              </a:solidFill>
              <a:ln>
                <a:solidFill>
                  <a:schemeClr val="accent3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5004048" y="2636912"/>
                <a:ext cx="273630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400" b="1" i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2022. 9. </a:t>
                </a:r>
                <a:r>
                  <a:rPr lang="ko-KR" altLang="en-US" sz="1400" b="1" i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기본 및 실시설계 착수</a:t>
                </a:r>
                <a:endParaRPr lang="ko-KR" altLang="en-US" sz="1400" b="1" baseline="30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endParaRPr>
              </a:p>
            </p:txBody>
          </p:sp>
          <p:cxnSp>
            <p:nvCxnSpPr>
              <p:cNvPr id="30" name="직선 연결선 29"/>
              <p:cNvCxnSpPr/>
              <p:nvPr/>
            </p:nvCxnSpPr>
            <p:spPr>
              <a:xfrm>
                <a:off x="8316416" y="3068961"/>
                <a:ext cx="0" cy="792088"/>
              </a:xfrm>
              <a:prstGeom prst="line">
                <a:avLst/>
              </a:prstGeom>
              <a:ln w="88900"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1" name="TextBox 30"/>
              <p:cNvSpPr txBox="1"/>
              <p:nvPr/>
            </p:nvSpPr>
            <p:spPr>
              <a:xfrm>
                <a:off x="4139952" y="3409255"/>
                <a:ext cx="1848307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400" b="1" i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2023. 10. </a:t>
                </a:r>
                <a:r>
                  <a:rPr lang="ko-KR" altLang="en-US" sz="1400" b="1" i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공사 착공</a:t>
                </a:r>
                <a:endPara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endParaRPr>
              </a:p>
            </p:txBody>
          </p:sp>
          <p:sp>
            <p:nvSpPr>
              <p:cNvPr id="32" name="TextBox 31"/>
              <p:cNvSpPr txBox="1"/>
              <p:nvPr/>
            </p:nvSpPr>
            <p:spPr>
              <a:xfrm>
                <a:off x="2195736" y="3409255"/>
                <a:ext cx="187220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lang="en-US" altLang="ko-KR" sz="1400" b="1" i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  <a:ea typeface="+mn-ea"/>
                  </a:rPr>
                  <a:t>2025. 12. </a:t>
                </a:r>
                <a:r>
                  <a:rPr lang="ko-KR" altLang="en-US" sz="1400" b="1" i="1" dirty="0" smtClean="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공사 준공</a:t>
                </a:r>
                <a:endParaRPr lang="ko-KR" altLang="en-US" sz="14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3" name="모서리가 둥근 직사각형 32"/>
              <p:cNvSpPr/>
              <p:nvPr/>
            </p:nvSpPr>
            <p:spPr>
              <a:xfrm>
                <a:off x="2195736" y="3808891"/>
                <a:ext cx="6120680" cy="52157"/>
              </a:xfrm>
              <a:prstGeom prst="roundRect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4" name="타원 33"/>
              <p:cNvSpPr/>
              <p:nvPr/>
            </p:nvSpPr>
            <p:spPr>
              <a:xfrm>
                <a:off x="2987824" y="3778133"/>
                <a:ext cx="216024" cy="154923"/>
              </a:xfrm>
              <a:prstGeom prst="ellipse">
                <a:avLst/>
              </a:prstGeom>
              <a:solidFill>
                <a:schemeClr val="accent3">
                  <a:lumMod val="75000"/>
                </a:schemeClr>
              </a:solidFill>
              <a:ln>
                <a:solidFill>
                  <a:schemeClr val="accent3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5" name="타원 34"/>
              <p:cNvSpPr/>
              <p:nvPr/>
            </p:nvSpPr>
            <p:spPr>
              <a:xfrm>
                <a:off x="4932040" y="3778133"/>
                <a:ext cx="216024" cy="154923"/>
              </a:xfrm>
              <a:prstGeom prst="ellipse">
                <a:avLst/>
              </a:prstGeom>
              <a:solidFill>
                <a:schemeClr val="accent3">
                  <a:lumMod val="75000"/>
                </a:schemeClr>
              </a:solidFill>
              <a:ln>
                <a:solidFill>
                  <a:schemeClr val="accent3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20" name="오각형 19"/>
            <p:cNvSpPr/>
            <p:nvPr/>
          </p:nvSpPr>
          <p:spPr>
            <a:xfrm rot="10800000">
              <a:off x="1907705" y="3809406"/>
              <a:ext cx="360040" cy="51641"/>
            </a:xfrm>
            <a:prstGeom prst="homePlate">
              <a:avLst/>
            </a:prstGeom>
            <a:solidFill>
              <a:schemeClr val="accent3">
                <a:lumMod val="75000"/>
              </a:schemeClr>
            </a:solidFill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" name="타원 20"/>
            <p:cNvSpPr/>
            <p:nvPr/>
          </p:nvSpPr>
          <p:spPr>
            <a:xfrm>
              <a:off x="7020272" y="3778133"/>
              <a:ext cx="216024" cy="154923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6012160" y="5353471"/>
            <a:ext cx="22029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2023. 9. </a:t>
            </a:r>
            <a:r>
              <a:rPr lang="ko-KR" altLang="en-US" sz="1400" b="1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실시설계 승인</a:t>
            </a: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  <a:ea typeface="+mn-ea"/>
            </a:endParaRPr>
          </a:p>
        </p:txBody>
      </p:sp>
      <p:pic>
        <p:nvPicPr>
          <p:cNvPr id="37" name="그림 3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1340768"/>
            <a:ext cx="2448272" cy="2985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3623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자원순환과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1432629" y="1352831"/>
            <a:ext cx="7560840" cy="7871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marL="0" marR="0" lvl="0" indent="0" algn="l" defTabSz="914400" rtl="0" eaLnBrk="1" fontAlgn="base" latinLnBrk="1" hangingPunct="1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폐기물 발생 감량</a:t>
            </a:r>
            <a:r>
              <a:rPr kumimoji="0" lang="en-US" altLang="ko-K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재활용품 분리배출 활성화와 올바른 폐기물 배출문화 </a:t>
            </a:r>
            <a:endParaRPr kumimoji="0" lang="en-US" altLang="ko-KR" sz="18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정착을 통해 포스트 코로나 시대에 대응하기 위한 종합대책 추진</a:t>
            </a:r>
            <a:endParaRPr kumimoji="0" lang="en-US" altLang="ko-KR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grpSp>
        <p:nvGrpSpPr>
          <p:cNvPr id="10" name="그룹 24"/>
          <p:cNvGrpSpPr>
            <a:grpSpLocks/>
          </p:cNvGrpSpPr>
          <p:nvPr/>
        </p:nvGrpSpPr>
        <p:grpSpPr bwMode="auto">
          <a:xfrm>
            <a:off x="538163" y="2342419"/>
            <a:ext cx="793750" cy="1644502"/>
            <a:chOff x="538808" y="3212976"/>
            <a:chExt cx="792658" cy="3312368"/>
          </a:xfrm>
        </p:grpSpPr>
        <p:sp>
          <p:nvSpPr>
            <p:cNvPr id="11" name="직사각형 10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2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13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14" name="직사각형 13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5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367596" y="663079"/>
            <a:ext cx="576064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1. </a:t>
            </a:r>
            <a:r>
              <a:rPr kumimoji="0" lang="ko-KR" altLang="en-US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폐기물 감량 및 재활용 활성화</a:t>
            </a:r>
            <a:endParaRPr kumimoji="0" lang="en-US" altLang="ko-KR" sz="2400" b="0" i="0" u="none" strike="noStrike" kern="1200" cap="none" spc="-15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2400" b="0" i="0" u="none" strike="noStrike" kern="1200" cap="none" spc="-15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목 표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관 리</a:t>
            </a:r>
            <a:endParaRPr kumimoji="0" lang="en-US" altLang="ko-KR" sz="2000" b="0" i="0" u="none" strike="noStrike" kern="1200" cap="none" spc="-15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" name="Text Box 3"/>
          <p:cNvSpPr txBox="1">
            <a:spLocks noChangeArrowheads="1"/>
          </p:cNvSpPr>
          <p:nvPr/>
        </p:nvSpPr>
        <p:spPr bwMode="auto">
          <a:xfrm>
            <a:off x="1432736" y="2276872"/>
            <a:ext cx="7740352" cy="363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marR="0" lvl="0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2025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년까지 폐기물 발생량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0.04kg/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인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·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일 감축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재활용률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10%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향상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grpSp>
        <p:nvGrpSpPr>
          <p:cNvPr id="21" name="그룹 20"/>
          <p:cNvGrpSpPr/>
          <p:nvPr/>
        </p:nvGrpSpPr>
        <p:grpSpPr>
          <a:xfrm>
            <a:off x="1541357" y="2701711"/>
            <a:ext cx="7279116" cy="1063352"/>
            <a:chOff x="1390797" y="3225018"/>
            <a:chExt cx="7234931" cy="1572134"/>
          </a:xfrm>
        </p:grpSpPr>
        <p:sp>
          <p:nvSpPr>
            <p:cNvPr id="22" name="오른쪽 화살표 21"/>
            <p:cNvSpPr/>
            <p:nvPr/>
          </p:nvSpPr>
          <p:spPr>
            <a:xfrm>
              <a:off x="6456535" y="4143777"/>
              <a:ext cx="281260" cy="252385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3" name="오른쪽 화살표 22"/>
            <p:cNvSpPr/>
            <p:nvPr/>
          </p:nvSpPr>
          <p:spPr>
            <a:xfrm>
              <a:off x="4351341" y="4132532"/>
              <a:ext cx="273067" cy="252385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6" name="오른쪽 화살표 25"/>
            <p:cNvSpPr/>
            <p:nvPr/>
          </p:nvSpPr>
          <p:spPr>
            <a:xfrm>
              <a:off x="5403511" y="4132531"/>
              <a:ext cx="273067" cy="252385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grpSp>
          <p:nvGrpSpPr>
            <p:cNvPr id="27" name="그룹 26"/>
            <p:cNvGrpSpPr/>
            <p:nvPr/>
          </p:nvGrpSpPr>
          <p:grpSpPr>
            <a:xfrm>
              <a:off x="1390797" y="3741424"/>
              <a:ext cx="2099492" cy="1055728"/>
              <a:chOff x="-2326622" y="1594161"/>
              <a:chExt cx="2002077" cy="1055728"/>
            </a:xfrm>
          </p:grpSpPr>
          <p:sp>
            <p:nvSpPr>
              <p:cNvPr id="51" name="대각선 방향의 모서리가 둥근 사각형 50"/>
              <p:cNvSpPr/>
              <p:nvPr/>
            </p:nvSpPr>
            <p:spPr bwMode="auto">
              <a:xfrm>
                <a:off x="-2326622" y="1594161"/>
                <a:ext cx="2002077" cy="501326"/>
              </a:xfrm>
              <a:prstGeom prst="round2DiagRect">
                <a:avLst/>
              </a:prstGeom>
              <a:solidFill>
                <a:srgbClr val="99CC00">
                  <a:alpha val="20000"/>
                </a:srgb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3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1</a:t>
                </a:r>
                <a:r>
                  <a:rPr kumimoji="0" lang="ko-KR" altLang="en-US" sz="13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인당 폐기물 발생량</a:t>
                </a:r>
                <a:endParaRPr kumimoji="0" lang="ko-KR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52" name="대각선 방향의 모서리가 둥근 사각형 51"/>
              <p:cNvSpPr/>
              <p:nvPr/>
            </p:nvSpPr>
            <p:spPr bwMode="auto">
              <a:xfrm>
                <a:off x="-2326621" y="2148563"/>
                <a:ext cx="2002076" cy="501326"/>
              </a:xfrm>
              <a:prstGeom prst="round2DiagRect">
                <a:avLst/>
              </a:prstGeom>
              <a:solidFill>
                <a:srgbClr val="99CC00">
                  <a:alpha val="20000"/>
                </a:srgb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3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폐기물 재활용률</a:t>
                </a:r>
                <a:endParaRPr kumimoji="0" lang="ko-KR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</p:grpSp>
        <p:grpSp>
          <p:nvGrpSpPr>
            <p:cNvPr id="29" name="그룹 28"/>
            <p:cNvGrpSpPr/>
            <p:nvPr/>
          </p:nvGrpSpPr>
          <p:grpSpPr>
            <a:xfrm>
              <a:off x="3575325" y="3729235"/>
              <a:ext cx="678713" cy="1062756"/>
              <a:chOff x="3461239" y="3432028"/>
              <a:chExt cx="678713" cy="1062756"/>
            </a:xfrm>
          </p:grpSpPr>
          <p:sp>
            <p:nvSpPr>
              <p:cNvPr id="49" name="대각선 방향의 모서리가 둥근 사각형 48"/>
              <p:cNvSpPr/>
              <p:nvPr/>
            </p:nvSpPr>
            <p:spPr bwMode="auto">
              <a:xfrm>
                <a:off x="3472926" y="3432028"/>
                <a:ext cx="667026" cy="549526"/>
              </a:xfrm>
              <a:prstGeom prst="round2DiagRect">
                <a:avLst/>
              </a:prstGeom>
              <a:solidFill>
                <a:srgbClr val="99CC00">
                  <a:alpha val="20000"/>
                </a:srgb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3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0.87</a:t>
                </a:r>
                <a:endParaRPr kumimoji="0" lang="ko-KR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50" name="대각선 방향의 모서리가 둥근 사각형 49"/>
              <p:cNvSpPr/>
              <p:nvPr/>
            </p:nvSpPr>
            <p:spPr bwMode="auto">
              <a:xfrm>
                <a:off x="3461239" y="3962237"/>
                <a:ext cx="667026" cy="532547"/>
              </a:xfrm>
              <a:prstGeom prst="round2DiagRect">
                <a:avLst/>
              </a:prstGeom>
              <a:solidFill>
                <a:srgbClr val="99CC00">
                  <a:alpha val="20000"/>
                </a:srgb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3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63</a:t>
                </a:r>
                <a:endParaRPr kumimoji="0" lang="ko-KR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</p:grpSp>
        <p:sp>
          <p:nvSpPr>
            <p:cNvPr id="30" name="TextBox 29"/>
            <p:cNvSpPr txBox="1"/>
            <p:nvPr/>
          </p:nvSpPr>
          <p:spPr>
            <a:xfrm>
              <a:off x="1978167" y="3226016"/>
              <a:ext cx="770495" cy="421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3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구 분</a:t>
              </a:r>
              <a:endParaRPr kumimoji="1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grpSp>
          <p:nvGrpSpPr>
            <p:cNvPr id="31" name="그룹 30"/>
            <p:cNvGrpSpPr/>
            <p:nvPr/>
          </p:nvGrpSpPr>
          <p:grpSpPr>
            <a:xfrm>
              <a:off x="4674299" y="3711372"/>
              <a:ext cx="678713" cy="1062756"/>
              <a:chOff x="3461239" y="3432028"/>
              <a:chExt cx="678713" cy="1062756"/>
            </a:xfrm>
          </p:grpSpPr>
          <p:sp>
            <p:nvSpPr>
              <p:cNvPr id="47" name="대각선 방향의 모서리가 둥근 사각형 46"/>
              <p:cNvSpPr/>
              <p:nvPr/>
            </p:nvSpPr>
            <p:spPr bwMode="auto">
              <a:xfrm>
                <a:off x="3472926" y="3432028"/>
                <a:ext cx="667026" cy="549526"/>
              </a:xfrm>
              <a:prstGeom prst="round2DiagRect">
                <a:avLst/>
              </a:prstGeom>
              <a:solidFill>
                <a:srgbClr val="99CC00">
                  <a:alpha val="20000"/>
                </a:srgb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3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0.85</a:t>
                </a:r>
                <a:endParaRPr kumimoji="0" lang="ko-KR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48" name="대각선 방향의 모서리가 둥근 사각형 47"/>
              <p:cNvSpPr/>
              <p:nvPr/>
            </p:nvSpPr>
            <p:spPr bwMode="auto">
              <a:xfrm>
                <a:off x="3461239" y="3962237"/>
                <a:ext cx="667026" cy="532547"/>
              </a:xfrm>
              <a:prstGeom prst="round2DiagRect">
                <a:avLst/>
              </a:prstGeom>
              <a:solidFill>
                <a:srgbClr val="99CC00">
                  <a:alpha val="20000"/>
                </a:srgb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3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65.5</a:t>
                </a:r>
                <a:endParaRPr kumimoji="0" lang="ko-KR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</p:grpSp>
        <p:grpSp>
          <p:nvGrpSpPr>
            <p:cNvPr id="32" name="그룹 31"/>
            <p:cNvGrpSpPr/>
            <p:nvPr/>
          </p:nvGrpSpPr>
          <p:grpSpPr>
            <a:xfrm>
              <a:off x="5725885" y="3713811"/>
              <a:ext cx="678713" cy="1062756"/>
              <a:chOff x="3461239" y="3432028"/>
              <a:chExt cx="678713" cy="1062756"/>
            </a:xfrm>
          </p:grpSpPr>
          <p:sp>
            <p:nvSpPr>
              <p:cNvPr id="45" name="대각선 방향의 모서리가 둥근 사각형 44"/>
              <p:cNvSpPr/>
              <p:nvPr/>
            </p:nvSpPr>
            <p:spPr bwMode="auto">
              <a:xfrm>
                <a:off x="3472926" y="3432028"/>
                <a:ext cx="667026" cy="549526"/>
              </a:xfrm>
              <a:prstGeom prst="round2DiagRect">
                <a:avLst/>
              </a:prstGeom>
              <a:solidFill>
                <a:srgbClr val="99CC00">
                  <a:alpha val="20000"/>
                </a:srgb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3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0.83</a:t>
                </a:r>
                <a:endParaRPr kumimoji="0" lang="ko-KR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46" name="대각선 방향의 모서리가 둥근 사각형 45"/>
              <p:cNvSpPr/>
              <p:nvPr/>
            </p:nvSpPr>
            <p:spPr bwMode="auto">
              <a:xfrm>
                <a:off x="3461239" y="3962237"/>
                <a:ext cx="667026" cy="532547"/>
              </a:xfrm>
              <a:prstGeom prst="round2DiagRect">
                <a:avLst/>
              </a:prstGeom>
              <a:solidFill>
                <a:srgbClr val="99CC00">
                  <a:alpha val="20000"/>
                </a:srgb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3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68</a:t>
                </a:r>
                <a:endParaRPr kumimoji="0" lang="ko-KR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</p:grpSp>
        <p:grpSp>
          <p:nvGrpSpPr>
            <p:cNvPr id="33" name="그룹 32"/>
            <p:cNvGrpSpPr/>
            <p:nvPr/>
          </p:nvGrpSpPr>
          <p:grpSpPr>
            <a:xfrm>
              <a:off x="6771627" y="3710203"/>
              <a:ext cx="678713" cy="1062756"/>
              <a:chOff x="3461239" y="3432028"/>
              <a:chExt cx="678713" cy="1062756"/>
            </a:xfrm>
          </p:grpSpPr>
          <p:sp>
            <p:nvSpPr>
              <p:cNvPr id="43" name="대각선 방향의 모서리가 둥근 사각형 42"/>
              <p:cNvSpPr/>
              <p:nvPr/>
            </p:nvSpPr>
            <p:spPr bwMode="auto">
              <a:xfrm>
                <a:off x="3472926" y="3432028"/>
                <a:ext cx="667026" cy="549526"/>
              </a:xfrm>
              <a:prstGeom prst="round2DiagRect">
                <a:avLst/>
              </a:prstGeom>
              <a:solidFill>
                <a:srgbClr val="99CC00">
                  <a:alpha val="20000"/>
                </a:srgb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3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0.81</a:t>
                </a:r>
                <a:endParaRPr kumimoji="0" lang="ko-KR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44" name="대각선 방향의 모서리가 둥근 사각형 43"/>
              <p:cNvSpPr/>
              <p:nvPr/>
            </p:nvSpPr>
            <p:spPr bwMode="auto">
              <a:xfrm>
                <a:off x="3461239" y="3962237"/>
                <a:ext cx="667026" cy="532547"/>
              </a:xfrm>
              <a:prstGeom prst="round2DiagRect">
                <a:avLst/>
              </a:prstGeom>
              <a:solidFill>
                <a:srgbClr val="99CC00">
                  <a:alpha val="20000"/>
                </a:srgb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3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70.5</a:t>
                </a:r>
                <a:endParaRPr kumimoji="0" lang="ko-KR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</p:grpSp>
        <p:grpSp>
          <p:nvGrpSpPr>
            <p:cNvPr id="34" name="그룹 33"/>
            <p:cNvGrpSpPr/>
            <p:nvPr/>
          </p:nvGrpSpPr>
          <p:grpSpPr>
            <a:xfrm>
              <a:off x="7829056" y="3721253"/>
              <a:ext cx="678713" cy="1062756"/>
              <a:chOff x="3461239" y="3432028"/>
              <a:chExt cx="678713" cy="1062756"/>
            </a:xfrm>
          </p:grpSpPr>
          <p:sp>
            <p:nvSpPr>
              <p:cNvPr id="41" name="대각선 방향의 모서리가 둥근 사각형 40"/>
              <p:cNvSpPr/>
              <p:nvPr/>
            </p:nvSpPr>
            <p:spPr bwMode="auto">
              <a:xfrm>
                <a:off x="3472926" y="3432028"/>
                <a:ext cx="667026" cy="549526"/>
              </a:xfrm>
              <a:prstGeom prst="round2DiagRect">
                <a:avLst/>
              </a:prstGeom>
              <a:solidFill>
                <a:srgbClr val="99CC00">
                  <a:alpha val="20000"/>
                </a:srgb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3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0.79</a:t>
                </a:r>
                <a:endParaRPr kumimoji="0" lang="ko-KR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42" name="대각선 방향의 모서리가 둥근 사각형 41"/>
              <p:cNvSpPr/>
              <p:nvPr/>
            </p:nvSpPr>
            <p:spPr bwMode="auto">
              <a:xfrm>
                <a:off x="3461239" y="3962237"/>
                <a:ext cx="667026" cy="532547"/>
              </a:xfrm>
              <a:prstGeom prst="round2DiagRect">
                <a:avLst/>
              </a:prstGeom>
              <a:solidFill>
                <a:srgbClr val="99CC00">
                  <a:alpha val="20000"/>
                </a:srgb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3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73</a:t>
                </a:r>
                <a:endParaRPr kumimoji="0" lang="ko-KR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</p:grpSp>
        <p:sp>
          <p:nvSpPr>
            <p:cNvPr id="35" name="오른쪽 화살표 34"/>
            <p:cNvSpPr/>
            <p:nvPr/>
          </p:nvSpPr>
          <p:spPr>
            <a:xfrm>
              <a:off x="7504911" y="4132531"/>
              <a:ext cx="281260" cy="252385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570887" y="3233349"/>
              <a:ext cx="861052" cy="421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3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맑은 고딕"/>
                  <a:ea typeface="굴림" pitchFamily="50" charset="-127"/>
                  <a:cs typeface="+mn-cs"/>
                </a:rPr>
                <a:t>2021</a:t>
              </a:r>
              <a:r>
                <a:rPr kumimoji="1" lang="ko-KR" altLang="en-US" sz="13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맑은 고딕"/>
                  <a:ea typeface="굴림" pitchFamily="50" charset="-127"/>
                  <a:cs typeface="+mn-cs"/>
                </a:rPr>
                <a:t>년</a:t>
              </a:r>
              <a:endParaRPr kumimoji="1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/>
                <a:ea typeface="굴림" pitchFamily="50" charset="-127"/>
                <a:cs typeface="+mn-cs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4670553" y="3235714"/>
              <a:ext cx="829417" cy="421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3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맑은 고딕"/>
                  <a:ea typeface="굴림" pitchFamily="50" charset="-127"/>
                  <a:cs typeface="+mn-cs"/>
                </a:rPr>
                <a:t>2022</a:t>
              </a:r>
              <a:r>
                <a:rPr kumimoji="1" lang="ko-KR" altLang="en-US" sz="13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맑은 고딕"/>
                  <a:ea typeface="굴림" pitchFamily="50" charset="-127"/>
                  <a:cs typeface="+mn-cs"/>
                </a:rPr>
                <a:t>년</a:t>
              </a:r>
              <a:endParaRPr kumimoji="1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/>
                <a:ea typeface="굴림" pitchFamily="50" charset="-127"/>
                <a:cs typeface="+mn-cs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5679070" y="3226016"/>
              <a:ext cx="829064" cy="421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3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맑은 고딕"/>
                  <a:ea typeface="굴림" pitchFamily="50" charset="-127"/>
                  <a:cs typeface="+mn-cs"/>
                </a:rPr>
                <a:t>2023</a:t>
              </a:r>
              <a:r>
                <a:rPr kumimoji="1" lang="ko-KR" altLang="en-US" sz="13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맑은 고딕"/>
                  <a:ea typeface="굴림" pitchFamily="50" charset="-127"/>
                  <a:cs typeface="+mn-cs"/>
                </a:rPr>
                <a:t>년</a:t>
              </a:r>
              <a:endParaRPr kumimoji="1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/>
                <a:ea typeface="굴림" pitchFamily="50" charset="-127"/>
                <a:cs typeface="+mn-cs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6762001" y="3225018"/>
              <a:ext cx="880329" cy="421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3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맑은 고딕"/>
                  <a:ea typeface="굴림" pitchFamily="50" charset="-127"/>
                  <a:cs typeface="+mn-cs"/>
                </a:rPr>
                <a:t>2024</a:t>
              </a:r>
              <a:r>
                <a:rPr kumimoji="1" lang="ko-KR" altLang="en-US" sz="13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맑은 고딕"/>
                  <a:ea typeface="굴림" pitchFamily="50" charset="-127"/>
                  <a:cs typeface="+mn-cs"/>
                </a:rPr>
                <a:t>년</a:t>
              </a:r>
              <a:endParaRPr kumimoji="1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/>
                <a:ea typeface="굴림" pitchFamily="50" charset="-127"/>
                <a:cs typeface="+mn-cs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7786170" y="3231041"/>
              <a:ext cx="839558" cy="421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3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맑은 고딕"/>
                  <a:ea typeface="굴림" pitchFamily="50" charset="-127"/>
                  <a:cs typeface="+mn-cs"/>
                </a:rPr>
                <a:t>2025</a:t>
              </a:r>
              <a:r>
                <a:rPr kumimoji="1" lang="ko-KR" altLang="en-US" sz="13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맑은 고딕"/>
                  <a:ea typeface="굴림" pitchFamily="50" charset="-127"/>
                  <a:cs typeface="+mn-cs"/>
                </a:rPr>
                <a:t>년</a:t>
              </a:r>
              <a:endParaRPr kumimoji="1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/>
                <a:ea typeface="굴림" pitchFamily="50" charset="-127"/>
                <a:cs typeface="+mn-cs"/>
              </a:endParaRPr>
            </a:p>
          </p:txBody>
        </p:sp>
      </p:grpSp>
      <p:grpSp>
        <p:nvGrpSpPr>
          <p:cNvPr id="53" name="그룹 24"/>
          <p:cNvGrpSpPr>
            <a:grpSpLocks/>
          </p:cNvGrpSpPr>
          <p:nvPr/>
        </p:nvGrpSpPr>
        <p:grpSpPr bwMode="auto">
          <a:xfrm>
            <a:off x="527949" y="4151029"/>
            <a:ext cx="803964" cy="2590339"/>
            <a:chOff x="538808" y="3284530"/>
            <a:chExt cx="802859" cy="3317825"/>
          </a:xfrm>
        </p:grpSpPr>
        <p:sp>
          <p:nvSpPr>
            <p:cNvPr id="54" name="직사각형 53"/>
            <p:cNvSpPr/>
            <p:nvPr/>
          </p:nvSpPr>
          <p:spPr>
            <a:xfrm>
              <a:off x="549505" y="3289988"/>
              <a:ext cx="792162" cy="33123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5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56" name="TextBox 55"/>
          <p:cNvSpPr txBox="1"/>
          <p:nvPr/>
        </p:nvSpPr>
        <p:spPr>
          <a:xfrm>
            <a:off x="543547" y="415355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추 진</a:t>
            </a:r>
            <a:endParaRPr kumimoji="0" lang="en-US" altLang="ko-KR" sz="2000" b="0" i="0" u="none" strike="noStrike" kern="1200" cap="none" spc="-15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사 항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grpSp>
        <p:nvGrpSpPr>
          <p:cNvPr id="57" name="그룹 56"/>
          <p:cNvGrpSpPr/>
          <p:nvPr/>
        </p:nvGrpSpPr>
        <p:grpSpPr>
          <a:xfrm>
            <a:off x="1473278" y="4077075"/>
            <a:ext cx="7347195" cy="2707323"/>
            <a:chOff x="1475656" y="3604840"/>
            <a:chExt cx="7958503" cy="1488219"/>
          </a:xfrm>
        </p:grpSpPr>
        <p:grpSp>
          <p:nvGrpSpPr>
            <p:cNvPr id="58" name="그룹 57"/>
            <p:cNvGrpSpPr/>
            <p:nvPr/>
          </p:nvGrpSpPr>
          <p:grpSpPr>
            <a:xfrm>
              <a:off x="1475656" y="3604841"/>
              <a:ext cx="2010849" cy="1488217"/>
              <a:chOff x="1444268" y="3169936"/>
              <a:chExt cx="4666401" cy="679540"/>
            </a:xfrm>
          </p:grpSpPr>
          <p:sp>
            <p:nvSpPr>
              <p:cNvPr id="62" name="대각선 방향의 모서리가 둥근 사각형 61"/>
              <p:cNvSpPr/>
              <p:nvPr/>
            </p:nvSpPr>
            <p:spPr bwMode="auto">
              <a:xfrm>
                <a:off x="1444885" y="3169936"/>
                <a:ext cx="4665784" cy="323107"/>
              </a:xfrm>
              <a:prstGeom prst="round2DiagRect">
                <a:avLst/>
              </a:prstGeom>
              <a:solidFill>
                <a:schemeClr val="accent6">
                  <a:lumMod val="60000"/>
                  <a:lumOff val="40000"/>
                  <a:alpha val="30000"/>
                </a:scheme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algn="ctr" latinLnBrk="0">
                  <a:lnSpc>
                    <a:spcPct val="150000"/>
                  </a:lnSpc>
                  <a:defRPr/>
                </a:pPr>
                <a:r>
                  <a:rPr kumimoji="0" lang="ko-KR" altLang="en-US" sz="1600" b="1" spc="-15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재활용품 분리배출 활성화</a:t>
                </a:r>
                <a:endParaRPr kumimoji="0" lang="en-US" altLang="ko-KR" sz="1600" b="1" spc="-15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63" name="대각선 방향의 모서리가 둥근 사각형 62"/>
              <p:cNvSpPr/>
              <p:nvPr/>
            </p:nvSpPr>
            <p:spPr bwMode="auto">
              <a:xfrm>
                <a:off x="1444268" y="3524348"/>
                <a:ext cx="4666401" cy="325128"/>
              </a:xfrm>
              <a:prstGeom prst="round2DiagRect">
                <a:avLst/>
              </a:prstGeom>
              <a:solidFill>
                <a:schemeClr val="accent5">
                  <a:alpha val="15000"/>
                </a:scheme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algn="ctr" latinLnBrk="0">
                  <a:lnSpc>
                    <a:spcPct val="150000"/>
                  </a:lnSpc>
                  <a:defRPr/>
                </a:pPr>
                <a:r>
                  <a:rPr kumimoji="0" lang="en-US" altLang="ko-KR" sz="1600" b="1" spc="-15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</a:t>
                </a:r>
                <a:r>
                  <a:rPr kumimoji="0" lang="ko-KR" altLang="en-US" sz="1600" b="1" spc="-150" dirty="0" err="1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회용품</a:t>
                </a:r>
                <a:r>
                  <a:rPr kumimoji="0" lang="ko-KR" altLang="en-US" sz="1600" b="1" spc="-15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발생량 감축</a:t>
                </a:r>
                <a:endParaRPr kumimoji="0" lang="en-US" altLang="ko-KR" sz="1600" b="1" spc="-150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  <p:grpSp>
          <p:nvGrpSpPr>
            <p:cNvPr id="59" name="그룹 58"/>
            <p:cNvGrpSpPr/>
            <p:nvPr/>
          </p:nvGrpSpPr>
          <p:grpSpPr>
            <a:xfrm>
              <a:off x="3640989" y="3604840"/>
              <a:ext cx="5793170" cy="1488219"/>
              <a:chOff x="1830577" y="3169936"/>
              <a:chExt cx="1474996" cy="679541"/>
            </a:xfrm>
          </p:grpSpPr>
          <p:sp>
            <p:nvSpPr>
              <p:cNvPr id="60" name="대각선 방향의 모서리가 둥근 사각형 59"/>
              <p:cNvSpPr/>
              <p:nvPr/>
            </p:nvSpPr>
            <p:spPr bwMode="auto">
              <a:xfrm>
                <a:off x="1850244" y="3169936"/>
                <a:ext cx="1455329" cy="323107"/>
              </a:xfrm>
              <a:prstGeom prst="round2DiagRect">
                <a:avLst/>
              </a:prstGeom>
              <a:solidFill>
                <a:schemeClr val="accent6">
                  <a:lumMod val="60000"/>
                  <a:lumOff val="40000"/>
                  <a:alpha val="30000"/>
                </a:scheme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285750" indent="-285750" latinLnBrk="0">
                  <a:lnSpc>
                    <a:spcPct val="150000"/>
                  </a:lnSpc>
                  <a:buFont typeface="Wingdings" panose="05000000000000000000" pitchFamily="2" charset="2"/>
                  <a:buChar char="v"/>
                  <a:defRPr/>
                </a:pPr>
                <a:r>
                  <a:rPr lang="en-US" altLang="ko-KR" sz="1400" b="1" dirty="0" err="1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IoT</a:t>
                </a:r>
                <a:r>
                  <a:rPr lang="en-US" altLang="ko-KR" sz="1400" b="1" dirty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400" b="1" dirty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종이팩 수거함 확대 설치</a:t>
                </a:r>
                <a:r>
                  <a:rPr lang="en-US" altLang="ko-KR" sz="1400" b="1" dirty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(3</a:t>
                </a:r>
                <a:r>
                  <a:rPr lang="ko-KR" altLang="en-US" sz="1400" b="1" dirty="0">
                    <a:solidFill>
                      <a:prstClr val="black"/>
                    </a:solidFill>
                    <a:latin typeface="+mj-lt"/>
                    <a:ea typeface="맑은 고딕" panose="020B0503020000020004" pitchFamily="50" charset="-127"/>
                  </a:rPr>
                  <a:t>개소 </a:t>
                </a:r>
                <a:r>
                  <a:rPr lang="ko-KR" altLang="en-US" sz="1400" b="1" dirty="0">
                    <a:latin typeface="+mn-lt"/>
                  </a:rPr>
                  <a:t>→ </a:t>
                </a:r>
                <a:r>
                  <a:rPr lang="en-US" altLang="ko-KR" sz="1400" b="1" dirty="0" smtClean="0">
                    <a:latin typeface="+mn-lt"/>
                  </a:rPr>
                  <a:t>6</a:t>
                </a:r>
                <a:r>
                  <a:rPr lang="ko-KR" altLang="en-US" sz="1400" b="1" dirty="0" smtClean="0">
                    <a:solidFill>
                      <a:prstClr val="black"/>
                    </a:solidFill>
                    <a:ea typeface="맑은 고딕" panose="020B0503020000020004" pitchFamily="50" charset="-127"/>
                  </a:rPr>
                  <a:t>개소</a:t>
                </a:r>
                <a:r>
                  <a:rPr lang="en-US" altLang="ko-KR" sz="1400" b="1" dirty="0" smtClean="0">
                    <a:solidFill>
                      <a:prstClr val="black"/>
                    </a:solidFill>
                    <a:latin typeface="+mn-lt"/>
                    <a:ea typeface="맑은 고딕" panose="020B0503020000020004" pitchFamily="50" charset="-127"/>
                  </a:rPr>
                  <a:t>) </a:t>
                </a:r>
                <a:endParaRPr lang="en-US" altLang="ko-KR" sz="1400" b="1" dirty="0">
                  <a:solidFill>
                    <a:prstClr val="black"/>
                  </a:solidFill>
                  <a:latin typeface="+mn-lt"/>
                  <a:ea typeface="맑은 고딕" panose="020B0503020000020004" pitchFamily="50" charset="-127"/>
                </a:endParaRPr>
              </a:p>
              <a:p>
                <a:pPr marL="285750" indent="-285750" latinLnBrk="0">
                  <a:lnSpc>
                    <a:spcPct val="150000"/>
                  </a:lnSpc>
                  <a:buFont typeface="Wingdings" panose="05000000000000000000" pitchFamily="2" charset="2"/>
                  <a:buChar char="v"/>
                  <a:defRPr/>
                </a:pPr>
                <a:r>
                  <a:rPr lang="ko-KR" altLang="en-US" sz="1400" b="1" dirty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재활용 </a:t>
                </a:r>
                <a:r>
                  <a:rPr lang="ko-KR" altLang="en-US" sz="1400" b="1" dirty="0" err="1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동네마당</a:t>
                </a:r>
                <a:r>
                  <a:rPr lang="ko-KR" altLang="en-US" sz="1400" b="1" dirty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설치</a:t>
                </a:r>
                <a:r>
                  <a:rPr lang="en-US" altLang="ko-KR" sz="1400" b="1" dirty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·</a:t>
                </a:r>
                <a:r>
                  <a:rPr lang="ko-KR" altLang="en-US" sz="1400" b="1" dirty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운영 </a:t>
                </a:r>
                <a:r>
                  <a:rPr lang="en-US" altLang="ko-KR" sz="1400" b="1" dirty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(5</a:t>
                </a:r>
                <a:r>
                  <a:rPr lang="ko-KR" altLang="en-US" sz="1400" b="1" dirty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개소</a:t>
                </a:r>
                <a:r>
                  <a:rPr lang="en-US" altLang="ko-KR" sz="1400" b="1" dirty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 </a:t>
                </a:r>
              </a:p>
              <a:p>
                <a:pPr marL="285750" indent="-285750" latinLnBrk="0">
                  <a:lnSpc>
                    <a:spcPct val="150000"/>
                  </a:lnSpc>
                  <a:buFont typeface="Wingdings" panose="05000000000000000000" pitchFamily="2" charset="2"/>
                  <a:buChar char="v"/>
                  <a:defRPr/>
                </a:pPr>
                <a:r>
                  <a:rPr lang="ko-KR" altLang="en-US" sz="1400" b="1" dirty="0" err="1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폐건전지</a:t>
                </a:r>
                <a:r>
                  <a:rPr lang="en-US" altLang="ko-KR" sz="1400" b="1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sz="1400" b="1" dirty="0" err="1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폐종이팩</a:t>
                </a:r>
                <a:r>
                  <a:rPr lang="ko-KR" altLang="en-US" sz="1400" b="1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집중 수거의 달 운영</a:t>
                </a:r>
                <a:r>
                  <a:rPr lang="en-US" altLang="ko-KR" sz="1400" b="1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</a:t>
                </a:r>
                <a:r>
                  <a:rPr lang="ko-KR" altLang="en-US" sz="1400" b="1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분기별 </a:t>
                </a:r>
                <a:r>
                  <a:rPr lang="en-US" altLang="ko-KR" sz="1400" b="1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</a:t>
                </a:r>
                <a:r>
                  <a:rPr lang="ko-KR" altLang="en-US" sz="1400" b="1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회</a:t>
                </a:r>
                <a:r>
                  <a:rPr lang="en-US" altLang="ko-KR" sz="1400" b="1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</a:t>
                </a:r>
              </a:p>
              <a:p>
                <a:pPr marL="285750" indent="-285750" latinLnBrk="0">
                  <a:lnSpc>
                    <a:spcPct val="150000"/>
                  </a:lnSpc>
                  <a:buFont typeface="Wingdings" panose="05000000000000000000" pitchFamily="2" charset="2"/>
                  <a:buChar char="v"/>
                  <a:defRPr/>
                </a:pPr>
                <a:r>
                  <a:rPr kumimoji="0" lang="ko-KR" altLang="en-US" sz="1400" b="1" spc="-150" dirty="0" err="1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투명페트병</a:t>
                </a:r>
                <a:r>
                  <a:rPr kumimoji="0" lang="ko-KR" altLang="en-US" sz="1400" b="1" spc="-15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별도 분리배출 </a:t>
                </a:r>
                <a:r>
                  <a:rPr kumimoji="0" lang="ko-KR" altLang="en-US" sz="1400" b="1" spc="-15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지원</a:t>
                </a:r>
                <a:endParaRPr kumimoji="0" lang="en-US" altLang="ko-KR" sz="1400" b="1" spc="-150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61" name="대각선 방향의 모서리가 둥근 사각형 60"/>
              <p:cNvSpPr/>
              <p:nvPr/>
            </p:nvSpPr>
            <p:spPr bwMode="auto">
              <a:xfrm>
                <a:off x="1830577" y="3524348"/>
                <a:ext cx="1474996" cy="325129"/>
              </a:xfrm>
              <a:prstGeom prst="round2DiagRect">
                <a:avLst/>
              </a:prstGeom>
              <a:solidFill>
                <a:schemeClr val="accent5">
                  <a:alpha val="15000"/>
                </a:scheme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285750" indent="-285750" latinLnBrk="0">
                  <a:lnSpc>
                    <a:spcPct val="150000"/>
                  </a:lnSpc>
                  <a:buFont typeface="Wingdings" panose="05000000000000000000" pitchFamily="2" charset="2"/>
                  <a:buChar char="v"/>
                  <a:defRPr/>
                </a:pPr>
                <a:r>
                  <a:rPr kumimoji="0" lang="en-US" altLang="ko-KR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</a:t>
                </a:r>
                <a:r>
                  <a:rPr kumimoji="0" lang="ko-KR" altLang="en-US" sz="1400" b="1" dirty="0" err="1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회용품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줄이기 활성화 지원사업 실시</a:t>
                </a:r>
                <a:endParaRPr kumimoji="0" lang="en-US" altLang="ko-KR" sz="14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marL="285750" indent="-285750" latinLnBrk="0">
                  <a:lnSpc>
                    <a:spcPct val="150000"/>
                  </a:lnSpc>
                  <a:buFont typeface="Wingdings" panose="05000000000000000000" pitchFamily="2" charset="2"/>
                  <a:buChar char="v"/>
                  <a:defRPr/>
                </a:pPr>
                <a:r>
                  <a:rPr kumimoji="0" lang="en-US" altLang="ko-KR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</a:t>
                </a:r>
                <a:r>
                  <a:rPr kumimoji="0" lang="ko-KR" altLang="en-US" sz="1400" b="1" dirty="0" err="1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회용품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줄이기 협약 체결 업소에 </a:t>
                </a:r>
                <a:r>
                  <a:rPr kumimoji="0" lang="ko-KR" altLang="en-US" sz="1400" b="1" dirty="0" err="1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다회용품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지원 등</a:t>
                </a:r>
                <a:endParaRPr kumimoji="0" lang="en-US" altLang="ko-KR" sz="14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marL="285750" indent="-285750" latinLnBrk="0">
                  <a:lnSpc>
                    <a:spcPct val="150000"/>
                  </a:lnSpc>
                  <a:buFont typeface="Wingdings" panose="05000000000000000000" pitchFamily="2" charset="2"/>
                  <a:buChar char="v"/>
                  <a:defRPr/>
                </a:pPr>
                <a:r>
                  <a:rPr kumimoji="0" lang="ko-KR" altLang="en-US" sz="1400" b="1" dirty="0" err="1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아이스팩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재사용 사업 확대 추진 </a:t>
                </a:r>
                <a:r>
                  <a:rPr kumimoji="0" lang="en-US" altLang="ko-KR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(88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개 </a:t>
                </a:r>
                <a:r>
                  <a:rPr lang="ko-KR" altLang="en-US" sz="1400" b="1" dirty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→ </a:t>
                </a:r>
                <a:r>
                  <a:rPr lang="en-US" altLang="ko-KR" sz="1400" b="1" dirty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120</a:t>
                </a:r>
                <a:r>
                  <a:rPr lang="ko-KR" altLang="en-US" sz="1400" b="1" dirty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개</a:t>
                </a:r>
                <a:r>
                  <a:rPr lang="en-US" altLang="ko-KR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</a:t>
                </a:r>
                <a:endParaRPr lang="ko-KR" altLang="en-US" sz="1400" b="1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</p:grpSp>
      <p:grpSp>
        <p:nvGrpSpPr>
          <p:cNvPr id="64" name="그룹 63"/>
          <p:cNvGrpSpPr/>
          <p:nvPr/>
        </p:nvGrpSpPr>
        <p:grpSpPr>
          <a:xfrm>
            <a:off x="8676456" y="6483610"/>
            <a:ext cx="467544" cy="374390"/>
            <a:chOff x="8482105" y="6489700"/>
            <a:chExt cx="482384" cy="368300"/>
          </a:xfrm>
        </p:grpSpPr>
        <p:sp>
          <p:nvSpPr>
            <p:cNvPr id="65" name="TextBox 14"/>
            <p:cNvSpPr txBox="1">
              <a:spLocks noChangeArrowheads="1"/>
            </p:cNvSpPr>
            <p:nvPr/>
          </p:nvSpPr>
          <p:spPr bwMode="auto">
            <a:xfrm>
              <a:off x="8482105" y="6489700"/>
              <a:ext cx="482384" cy="363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dirty="0">
                  <a:latin typeface="HY중고딕" pitchFamily="18" charset="-127"/>
                  <a:ea typeface="HY중고딕" pitchFamily="18" charset="-127"/>
                </a:rPr>
                <a:t>9</a:t>
              </a:r>
              <a:endParaRPr lang="ko-KR" altLang="en-US" dirty="0">
                <a:latin typeface="HY중고딕" pitchFamily="18" charset="-127"/>
                <a:ea typeface="HY중고딕" pitchFamily="18" charset="-127"/>
              </a:endParaRPr>
            </a:p>
          </p:txBody>
        </p:sp>
        <p:cxnSp>
          <p:nvCxnSpPr>
            <p:cNvPr id="66" name="직선 연결선 65"/>
            <p:cNvCxnSpPr/>
            <p:nvPr/>
          </p:nvCxnSpPr>
          <p:spPr>
            <a:xfrm>
              <a:off x="8483866" y="6524625"/>
              <a:ext cx="0" cy="333375"/>
            </a:xfrm>
            <a:prstGeom prst="line">
              <a:avLst/>
            </a:prstGeom>
            <a:ln>
              <a:solidFill>
                <a:srgbClr val="EC66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689533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공원녹지과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1475656" y="1340768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ts val="27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언제 어디서나 만나는 녹색 공간의 체계적이고 지속적인 확대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ts val="27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산림휴양시설 조성관리를 통한 산림서비스 다양화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10" name="그룹 24"/>
          <p:cNvGrpSpPr>
            <a:grpSpLocks/>
          </p:cNvGrpSpPr>
          <p:nvPr/>
        </p:nvGrpSpPr>
        <p:grpSpPr bwMode="auto">
          <a:xfrm>
            <a:off x="538163" y="2270411"/>
            <a:ext cx="793750" cy="4110917"/>
            <a:chOff x="538808" y="3212976"/>
            <a:chExt cx="792658" cy="3312368"/>
          </a:xfrm>
        </p:grpSpPr>
        <p:sp>
          <p:nvSpPr>
            <p:cNvPr id="11" name="직사각형 10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2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3" name="그룹 27"/>
          <p:cNvGrpSpPr>
            <a:grpSpLocks/>
          </p:cNvGrpSpPr>
          <p:nvPr/>
        </p:nvGrpSpPr>
        <p:grpSpPr bwMode="auto">
          <a:xfrm>
            <a:off x="539750" y="1413447"/>
            <a:ext cx="792163" cy="719409"/>
            <a:chOff x="395288" y="1628800"/>
            <a:chExt cx="792162" cy="2232967"/>
          </a:xfrm>
        </p:grpSpPr>
        <p:sp>
          <p:nvSpPr>
            <p:cNvPr id="14" name="직사각형 13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5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자연이 살아 숨쉬는 녹색 문화도시 조성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39552" y="2277465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" name="Rectangle 23"/>
          <p:cNvSpPr>
            <a:spLocks noChangeArrowheads="1"/>
          </p:cNvSpPr>
          <p:nvPr/>
        </p:nvSpPr>
        <p:spPr bwMode="auto">
          <a:xfrm>
            <a:off x="1475656" y="2247896"/>
            <a:ext cx="3024336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지속적인 녹색공간 확충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1" name="표 20"/>
          <p:cNvGraphicFramePr>
            <a:graphicFrameLocks noGrp="1"/>
          </p:cNvGraphicFramePr>
          <p:nvPr>
            <p:extLst/>
          </p:nvPr>
        </p:nvGraphicFramePr>
        <p:xfrm>
          <a:off x="1475656" y="2708920"/>
          <a:ext cx="4824536" cy="21640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248376">
                  <a:extLst>
                    <a:ext uri="{9D8B030D-6E8A-4147-A177-3AD203B41FA5}">
                      <a16:colId xmlns:a16="http://schemas.microsoft.com/office/drawing/2014/main" val="2528399855"/>
                    </a:ext>
                  </a:extLst>
                </a:gridCol>
                <a:gridCol w="1576160">
                  <a:extLst>
                    <a:ext uri="{9D8B030D-6E8A-4147-A177-3AD203B41FA5}">
                      <a16:colId xmlns:a16="http://schemas.microsoft.com/office/drawing/2014/main" val="4050417824"/>
                    </a:ext>
                  </a:extLst>
                </a:gridCol>
              </a:tblGrid>
              <a:tr h="14589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사  업  명</a:t>
                      </a:r>
                      <a:endParaRPr lang="ko-KR" altLang="en-US" sz="1600" dirty="0"/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 smtClean="0"/>
                        <a:t>규</a:t>
                      </a:r>
                      <a:r>
                        <a:rPr lang="ko-KR" altLang="en-US" sz="1600" dirty="0" smtClean="0"/>
                        <a:t>   모</a:t>
                      </a:r>
                      <a:endParaRPr lang="ko-KR" altLang="en-US" sz="1600" dirty="0"/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8085878"/>
                  </a:ext>
                </a:extLst>
              </a:tr>
              <a:tr h="282232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 b="1" dirty="0" smtClean="0"/>
                        <a:t> 법원문화공원 조성사업</a:t>
                      </a:r>
                      <a:endParaRPr lang="ko-KR" altLang="en-U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27,769㎡</a:t>
                      </a:r>
                      <a:endParaRPr lang="ko-KR" altLang="en-US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05684550"/>
                  </a:ext>
                </a:extLst>
              </a:tr>
              <a:tr h="282232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 b="1" dirty="0" smtClean="0"/>
                        <a:t> 2030</a:t>
                      </a:r>
                      <a:r>
                        <a:rPr lang="ko-KR" altLang="en-US" sz="1400" b="1" dirty="0" smtClean="0"/>
                        <a:t>파주시 공원녹지 기본계획 수립</a:t>
                      </a:r>
                      <a:endParaRPr lang="ko-KR" altLang="en-U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/>
                        <a:t>파주시 전역</a:t>
                      </a:r>
                      <a:endParaRPr lang="ko-KR" altLang="en-US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8686391"/>
                  </a:ext>
                </a:extLst>
              </a:tr>
              <a:tr h="282232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 b="1" dirty="0" smtClean="0"/>
                        <a:t> 산업단지 스마트가든 조성</a:t>
                      </a:r>
                      <a:endParaRPr lang="ko-KR" altLang="en-U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   3</a:t>
                      </a:r>
                      <a:r>
                        <a:rPr lang="ko-KR" altLang="en-US" sz="1400" b="1" dirty="0" smtClean="0"/>
                        <a:t>개소</a:t>
                      </a:r>
                      <a:endParaRPr lang="ko-KR" altLang="en-US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7647383"/>
                  </a:ext>
                </a:extLst>
              </a:tr>
              <a:tr h="282232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 b="1" dirty="0" smtClean="0"/>
                        <a:t> </a:t>
                      </a:r>
                      <a:r>
                        <a:rPr lang="ko-KR" altLang="en-US" sz="1400" b="1" dirty="0" err="1" smtClean="0"/>
                        <a:t>학령산</a:t>
                      </a:r>
                      <a:r>
                        <a:rPr lang="ko-KR" altLang="en-US" sz="1400" b="1" dirty="0" smtClean="0"/>
                        <a:t> 유아숲체험원 조성</a:t>
                      </a:r>
                      <a:endParaRPr lang="ko-KR" altLang="en-U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 6,200㎡</a:t>
                      </a:r>
                      <a:endParaRPr lang="ko-KR" altLang="en-US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79220"/>
                  </a:ext>
                </a:extLst>
              </a:tr>
              <a:tr h="282232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 b="1" dirty="0" smtClean="0"/>
                        <a:t> </a:t>
                      </a:r>
                      <a:r>
                        <a:rPr lang="ko-KR" altLang="en-US" sz="1400" b="1" dirty="0" err="1" smtClean="0"/>
                        <a:t>학교숲</a:t>
                      </a:r>
                      <a:r>
                        <a:rPr lang="en-US" altLang="ko-KR" sz="1400" b="1" dirty="0" smtClean="0"/>
                        <a:t>(</a:t>
                      </a:r>
                      <a:r>
                        <a:rPr lang="ko-KR" altLang="en-US" sz="1400" b="1" dirty="0" err="1" smtClean="0"/>
                        <a:t>명상숲</a:t>
                      </a:r>
                      <a:r>
                        <a:rPr lang="en-US" altLang="ko-KR" sz="1400" b="1" dirty="0" smtClean="0"/>
                        <a:t>) </a:t>
                      </a:r>
                      <a:r>
                        <a:rPr lang="ko-KR" altLang="en-US" sz="1400" b="1" dirty="0" smtClean="0"/>
                        <a:t>조성</a:t>
                      </a:r>
                      <a:endParaRPr lang="ko-KR" altLang="en-U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   1</a:t>
                      </a:r>
                      <a:r>
                        <a:rPr lang="ko-KR" altLang="en-US" sz="1400" b="1" dirty="0" smtClean="0"/>
                        <a:t>개소</a:t>
                      </a:r>
                      <a:endParaRPr lang="ko-KR" altLang="en-US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5937921"/>
                  </a:ext>
                </a:extLst>
              </a:tr>
              <a:tr h="282232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 b="1" dirty="0" smtClean="0"/>
                        <a:t> </a:t>
                      </a:r>
                      <a:r>
                        <a:rPr lang="ko-KR" altLang="en-US" sz="1400" b="1" dirty="0" err="1" smtClean="0"/>
                        <a:t>주민참여형</a:t>
                      </a:r>
                      <a:r>
                        <a:rPr lang="ko-KR" altLang="en-US" sz="1400" b="1" dirty="0" smtClean="0"/>
                        <a:t> 마을공동체 정원 만들기</a:t>
                      </a:r>
                      <a:endParaRPr lang="ko-KR" altLang="en-U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/>
                        <a:t>  </a:t>
                      </a:r>
                      <a:r>
                        <a:rPr lang="en-US" altLang="ko-KR" sz="1400" b="1" dirty="0" smtClean="0"/>
                        <a:t>21</a:t>
                      </a:r>
                      <a:r>
                        <a:rPr lang="ko-KR" altLang="en-US" sz="1400" b="1" dirty="0" smtClean="0"/>
                        <a:t>개소</a:t>
                      </a:r>
                      <a:endParaRPr lang="ko-KR" altLang="en-US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1485020"/>
                  </a:ext>
                </a:extLst>
              </a:tr>
            </a:tbl>
          </a:graphicData>
        </a:graphic>
      </p:graphicFrame>
      <p:sp>
        <p:nvSpPr>
          <p:cNvPr id="2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8676456" y="6483610"/>
            <a:ext cx="467544" cy="374390"/>
            <a:chOff x="8482105" y="6489700"/>
            <a:chExt cx="482384" cy="368300"/>
          </a:xfrm>
        </p:grpSpPr>
        <p:sp>
          <p:nvSpPr>
            <p:cNvPr id="27" name="TextBox 14"/>
            <p:cNvSpPr txBox="1">
              <a:spLocks noChangeArrowheads="1"/>
            </p:cNvSpPr>
            <p:nvPr/>
          </p:nvSpPr>
          <p:spPr bwMode="auto">
            <a:xfrm>
              <a:off x="8482105" y="6489700"/>
              <a:ext cx="482384" cy="363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dirty="0" smtClean="0">
                  <a:latin typeface="HY중고딕" pitchFamily="18" charset="-127"/>
                  <a:ea typeface="HY중고딕" pitchFamily="18" charset="-127"/>
                </a:rPr>
                <a:t>10</a:t>
              </a:r>
              <a:endParaRPr lang="ko-KR" altLang="en-US" dirty="0">
                <a:latin typeface="HY중고딕" pitchFamily="18" charset="-127"/>
                <a:ea typeface="HY중고딕" pitchFamily="18" charset="-127"/>
              </a:endParaRPr>
            </a:p>
          </p:txBody>
        </p:sp>
        <p:cxnSp>
          <p:nvCxnSpPr>
            <p:cNvPr id="29" name="직선 연결선 28"/>
            <p:cNvCxnSpPr/>
            <p:nvPr/>
          </p:nvCxnSpPr>
          <p:spPr>
            <a:xfrm>
              <a:off x="8483866" y="6524625"/>
              <a:ext cx="0" cy="333375"/>
            </a:xfrm>
            <a:prstGeom prst="line">
              <a:avLst/>
            </a:prstGeom>
            <a:ln>
              <a:solidFill>
                <a:srgbClr val="EC66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Rectangle 23"/>
          <p:cNvSpPr>
            <a:spLocks noChangeArrowheads="1"/>
          </p:cNvSpPr>
          <p:nvPr/>
        </p:nvSpPr>
        <p:spPr bwMode="auto">
          <a:xfrm>
            <a:off x="1475656" y="5013176"/>
            <a:ext cx="3024336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산림휴양시설 조성 관리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1" name="Text Box 3"/>
          <p:cNvSpPr txBox="1">
            <a:spLocks noChangeArrowheads="1"/>
          </p:cNvSpPr>
          <p:nvPr/>
        </p:nvSpPr>
        <p:spPr bwMode="auto">
          <a:xfrm>
            <a:off x="1475656" y="5517232"/>
            <a:ext cx="7740352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율곡수목원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사계절 볼거리 제공과 프로그램 다양화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관내 등산로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(26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개소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64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개노선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정비사업 추진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주요 산림공원 정비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국립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파주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감악산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자연휴양림 조성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2" name="_x563864440" descr="EMB00004d5039c3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751952"/>
            <a:ext cx="2160239" cy="178879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sp>
        <p:nvSpPr>
          <p:cNvPr id="33" name="TextBox 32"/>
          <p:cNvSpPr txBox="1"/>
          <p:nvPr/>
        </p:nvSpPr>
        <p:spPr>
          <a:xfrm>
            <a:off x="6516216" y="4581129"/>
            <a:ext cx="2160239" cy="25391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effectLst>
            <a:softEdge rad="31750"/>
          </a:effectLst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50" b="1" dirty="0" err="1">
                <a:solidFill>
                  <a:srgbClr val="336600"/>
                </a:solidFill>
                <a:latin typeface="+mj-ea"/>
                <a:ea typeface="+mj-ea"/>
              </a:rPr>
              <a:t>스마트가든</a:t>
            </a:r>
            <a:endParaRPr lang="ko-KR" altLang="en-US" sz="1050" b="1" dirty="0">
              <a:solidFill>
                <a:srgbClr val="336600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241312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공원녹지과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grpSp>
        <p:nvGrpSpPr>
          <p:cNvPr id="8" name="그룹 24"/>
          <p:cNvGrpSpPr>
            <a:grpSpLocks/>
          </p:cNvGrpSpPr>
          <p:nvPr/>
        </p:nvGrpSpPr>
        <p:grpSpPr bwMode="auto">
          <a:xfrm>
            <a:off x="537537" y="762000"/>
            <a:ext cx="793750" cy="5753080"/>
            <a:chOff x="538808" y="3212976"/>
            <a:chExt cx="792658" cy="3312368"/>
          </a:xfrm>
        </p:grpSpPr>
        <p:sp>
          <p:nvSpPr>
            <p:cNvPr id="9" name="직사각형 8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prstClr val="white"/>
                </a:solidFill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538926" y="836712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Rectangle 23"/>
          <p:cNvSpPr>
            <a:spLocks noChangeArrowheads="1"/>
          </p:cNvSpPr>
          <p:nvPr/>
        </p:nvSpPr>
        <p:spPr bwMode="auto">
          <a:xfrm>
            <a:off x="1563685" y="755652"/>
            <a:ext cx="6912768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경기 </a:t>
            </a:r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어울림터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공원조성 사업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1619672" y="1772816"/>
            <a:ext cx="7272808" cy="11913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 상 지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금촌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동 공원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11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개소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보행자도로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개소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 업 비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75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억원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도비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50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억원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시비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25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억원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사업기간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2022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~ 2024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(3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년간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내     용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노후공원과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보행자도로를 이용자 중심으로 변화 및 개선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파주 도시관광공사 위탁 추진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  -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효율성과 전문성을 높이기 위해 파주도시관광공사에 위탁 추진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15" name="표 14"/>
          <p:cNvGraphicFramePr>
            <a:graphicFrameLocks noGrp="1"/>
          </p:cNvGraphicFramePr>
          <p:nvPr>
            <p:extLst/>
          </p:nvPr>
        </p:nvGraphicFramePr>
        <p:xfrm>
          <a:off x="1812006" y="3547486"/>
          <a:ext cx="6216378" cy="24017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08189">
                  <a:extLst>
                    <a:ext uri="{9D8B030D-6E8A-4147-A177-3AD203B41FA5}">
                      <a16:colId xmlns:a16="http://schemas.microsoft.com/office/drawing/2014/main" val="1055325465"/>
                    </a:ext>
                  </a:extLst>
                </a:gridCol>
                <a:gridCol w="3108189">
                  <a:extLst>
                    <a:ext uri="{9D8B030D-6E8A-4147-A177-3AD203B41FA5}">
                      <a16:colId xmlns:a16="http://schemas.microsoft.com/office/drawing/2014/main" val="3286375567"/>
                    </a:ext>
                  </a:extLst>
                </a:gridCol>
              </a:tblGrid>
              <a:tr h="3539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위 치 도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현 장 사 진</a:t>
                      </a:r>
                      <a:endParaRPr lang="ko-KR" alt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3778254"/>
                  </a:ext>
                </a:extLst>
              </a:tr>
              <a:tr h="204786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909814"/>
                  </a:ext>
                </a:extLst>
              </a:tr>
            </a:tbl>
          </a:graphicData>
        </a:graphic>
      </p:graphicFrame>
      <p:grpSp>
        <p:nvGrpSpPr>
          <p:cNvPr id="16" name="그룹 15"/>
          <p:cNvGrpSpPr/>
          <p:nvPr/>
        </p:nvGrpSpPr>
        <p:grpSpPr>
          <a:xfrm>
            <a:off x="8676456" y="6483610"/>
            <a:ext cx="467544" cy="374390"/>
            <a:chOff x="8482105" y="6489700"/>
            <a:chExt cx="482384" cy="368300"/>
          </a:xfrm>
        </p:grpSpPr>
        <p:sp>
          <p:nvSpPr>
            <p:cNvPr id="17" name="TextBox 14"/>
            <p:cNvSpPr txBox="1">
              <a:spLocks noChangeArrowheads="1"/>
            </p:cNvSpPr>
            <p:nvPr/>
          </p:nvSpPr>
          <p:spPr bwMode="auto">
            <a:xfrm>
              <a:off x="8482105" y="6489700"/>
              <a:ext cx="482384" cy="363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dirty="0" smtClean="0">
                  <a:latin typeface="HY중고딕" pitchFamily="18" charset="-127"/>
                  <a:ea typeface="HY중고딕" pitchFamily="18" charset="-127"/>
                </a:rPr>
                <a:t>11</a:t>
              </a:r>
              <a:endParaRPr lang="ko-KR" altLang="en-US" dirty="0">
                <a:latin typeface="HY중고딕" pitchFamily="18" charset="-127"/>
                <a:ea typeface="HY중고딕" pitchFamily="18" charset="-127"/>
              </a:endParaRPr>
            </a:p>
          </p:txBody>
        </p:sp>
        <p:cxnSp>
          <p:nvCxnSpPr>
            <p:cNvPr id="18" name="직선 연결선 17"/>
            <p:cNvCxnSpPr/>
            <p:nvPr/>
          </p:nvCxnSpPr>
          <p:spPr>
            <a:xfrm>
              <a:off x="8483866" y="6524625"/>
              <a:ext cx="0" cy="333375"/>
            </a:xfrm>
            <a:prstGeom prst="line">
              <a:avLst/>
            </a:prstGeom>
            <a:ln>
              <a:solidFill>
                <a:srgbClr val="EC66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0" name="그림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7704" y="3933056"/>
            <a:ext cx="2952328" cy="1944216"/>
          </a:xfrm>
          <a:prstGeom prst="rect">
            <a:avLst/>
          </a:prstGeom>
        </p:spPr>
      </p:pic>
      <p:pic>
        <p:nvPicPr>
          <p:cNvPr id="21" name="그림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7913" y="3933056"/>
            <a:ext cx="2968464" cy="1944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2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27384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공원녹지과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1475656" y="1124744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5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산림자원 조성 및 지원사업 추진으로 산림경영 활성화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쾌적하고 깨끗한 도로변 관리를 통해 가로경관 향상 및 이미지 제고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11" name="그룹 24"/>
          <p:cNvGrpSpPr>
            <a:grpSpLocks/>
          </p:cNvGrpSpPr>
          <p:nvPr/>
        </p:nvGrpSpPr>
        <p:grpSpPr bwMode="auto">
          <a:xfrm>
            <a:off x="538163" y="2132856"/>
            <a:ext cx="793750" cy="4110917"/>
            <a:chOff x="538808" y="3212976"/>
            <a:chExt cx="792658" cy="3312368"/>
          </a:xfrm>
        </p:grpSpPr>
        <p:sp>
          <p:nvSpPr>
            <p:cNvPr id="12" name="직사각형 11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3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4" name="그룹 27"/>
          <p:cNvGrpSpPr>
            <a:grpSpLocks/>
          </p:cNvGrpSpPr>
          <p:nvPr/>
        </p:nvGrpSpPr>
        <p:grpSpPr bwMode="auto">
          <a:xfrm>
            <a:off x="539750" y="1268760"/>
            <a:ext cx="792163" cy="647401"/>
            <a:chOff x="395288" y="1628800"/>
            <a:chExt cx="792162" cy="2232967"/>
          </a:xfrm>
        </p:grpSpPr>
        <p:sp>
          <p:nvSpPr>
            <p:cNvPr id="15" name="직사각형 14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6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67596" y="663079"/>
            <a:ext cx="816484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산림경영 활성화 및 차별화된 도로변 녹지 조성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56178" y="2145050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2" name="Rectangle 6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23" name="그룹 40"/>
          <p:cNvGrpSpPr/>
          <p:nvPr/>
        </p:nvGrpSpPr>
        <p:grpSpPr>
          <a:xfrm>
            <a:off x="8676456" y="6483610"/>
            <a:ext cx="467544" cy="374390"/>
            <a:chOff x="8482105" y="6489700"/>
            <a:chExt cx="482384" cy="368300"/>
          </a:xfrm>
        </p:grpSpPr>
        <p:sp>
          <p:nvSpPr>
            <p:cNvPr id="26" name="TextBox 14"/>
            <p:cNvSpPr txBox="1">
              <a:spLocks noChangeArrowheads="1"/>
            </p:cNvSpPr>
            <p:nvPr/>
          </p:nvSpPr>
          <p:spPr bwMode="auto">
            <a:xfrm>
              <a:off x="8482105" y="6489700"/>
              <a:ext cx="482384" cy="363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dirty="0" smtClean="0">
                  <a:latin typeface="HY중고딕" pitchFamily="18" charset="-127"/>
                  <a:ea typeface="HY중고딕" pitchFamily="18" charset="-127"/>
                </a:rPr>
                <a:t>12</a:t>
              </a:r>
              <a:endParaRPr lang="ko-KR" altLang="en-US" dirty="0">
                <a:latin typeface="HY중고딕" pitchFamily="18" charset="-127"/>
                <a:ea typeface="HY중고딕" pitchFamily="18" charset="-127"/>
              </a:endParaRPr>
            </a:p>
          </p:txBody>
        </p:sp>
        <p:cxnSp>
          <p:nvCxnSpPr>
            <p:cNvPr id="27" name="직선 연결선 26"/>
            <p:cNvCxnSpPr/>
            <p:nvPr/>
          </p:nvCxnSpPr>
          <p:spPr>
            <a:xfrm>
              <a:off x="8483866" y="6524625"/>
              <a:ext cx="0" cy="333375"/>
            </a:xfrm>
            <a:prstGeom prst="line">
              <a:avLst/>
            </a:prstGeom>
            <a:ln>
              <a:solidFill>
                <a:srgbClr val="EC66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Rectangle 23"/>
          <p:cNvSpPr>
            <a:spLocks noChangeArrowheads="1"/>
          </p:cNvSpPr>
          <p:nvPr/>
        </p:nvSpPr>
        <p:spPr bwMode="auto">
          <a:xfrm>
            <a:off x="1538190" y="2132855"/>
            <a:ext cx="7201340" cy="426990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산림자원 조성 및 지원사업으로 산림경영 활성화 추진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0" name="Text Box 3"/>
          <p:cNvSpPr txBox="1">
            <a:spLocks noChangeArrowheads="1"/>
          </p:cNvSpPr>
          <p:nvPr/>
        </p:nvSpPr>
        <p:spPr bwMode="auto">
          <a:xfrm>
            <a:off x="1595982" y="2564904"/>
            <a:ext cx="7740352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조림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숲가꾸기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사업으로 산림의 경제적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공익적 가치 증진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산림소득사업 지원 등 산림경영 활성화로 임업인 소득 증대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미이용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산림자원화센터와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지역임가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연계로 산림자원 활용 극대화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31" name="표 30"/>
          <p:cNvGraphicFramePr>
            <a:graphicFrameLocks noGrp="1"/>
          </p:cNvGraphicFramePr>
          <p:nvPr>
            <p:extLst/>
          </p:nvPr>
        </p:nvGraphicFramePr>
        <p:xfrm>
          <a:off x="1547664" y="3933184"/>
          <a:ext cx="7071735" cy="1152000"/>
        </p:xfrm>
        <a:graphic>
          <a:graphicData uri="http://schemas.openxmlformats.org/drawingml/2006/table">
            <a:tbl>
              <a:tblPr firstRow="1" bandRow="1">
                <a:solidFill>
                  <a:srgbClr val="3366CC"/>
                </a:solidFill>
                <a:tableStyleId>{5C22544A-7EE6-4342-B048-85BDC9FD1C3A}</a:tableStyleId>
              </a:tblPr>
              <a:tblGrid>
                <a:gridCol w="2357245">
                  <a:extLst>
                    <a:ext uri="{9D8B030D-6E8A-4147-A177-3AD203B41FA5}">
                      <a16:colId xmlns:a16="http://schemas.microsoft.com/office/drawing/2014/main" val="2305151407"/>
                    </a:ext>
                  </a:extLst>
                </a:gridCol>
                <a:gridCol w="2357245">
                  <a:extLst>
                    <a:ext uri="{9D8B030D-6E8A-4147-A177-3AD203B41FA5}">
                      <a16:colId xmlns:a16="http://schemas.microsoft.com/office/drawing/2014/main" val="3110676464"/>
                    </a:ext>
                  </a:extLst>
                </a:gridCol>
                <a:gridCol w="2357245">
                  <a:extLst>
                    <a:ext uri="{9D8B030D-6E8A-4147-A177-3AD203B41FA5}">
                      <a16:colId xmlns:a16="http://schemas.microsoft.com/office/drawing/2014/main" val="21821745"/>
                    </a:ext>
                  </a:extLst>
                </a:gridCol>
              </a:tblGrid>
              <a:tr h="115200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8263233"/>
                  </a:ext>
                </a:extLst>
              </a:tr>
            </a:tbl>
          </a:graphicData>
        </a:graphic>
      </p:graphicFrame>
      <p:pic>
        <p:nvPicPr>
          <p:cNvPr id="32" name="그림 31"/>
          <p:cNvPicPr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39311" y="4005184"/>
            <a:ext cx="2203725" cy="1080000"/>
          </a:xfrm>
          <a:prstGeom prst="rect">
            <a:avLst/>
          </a:prstGeom>
        </p:spPr>
      </p:pic>
      <p:pic>
        <p:nvPicPr>
          <p:cNvPr id="33" name="_x258855712" descr="EMB000043282be9"/>
          <p:cNvPicPr>
            <a:picLocks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2326" y="3991344"/>
            <a:ext cx="21888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그림 33"/>
          <p:cNvPicPr>
            <a:picLocks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358590" y="3991344"/>
            <a:ext cx="2188800" cy="1061592"/>
          </a:xfrm>
          <a:prstGeom prst="rect">
            <a:avLst/>
          </a:prstGeom>
        </p:spPr>
      </p:pic>
      <p:sp>
        <p:nvSpPr>
          <p:cNvPr id="35" name="Rectangle 23"/>
          <p:cNvSpPr>
            <a:spLocks noChangeArrowheads="1"/>
          </p:cNvSpPr>
          <p:nvPr/>
        </p:nvSpPr>
        <p:spPr bwMode="auto">
          <a:xfrm>
            <a:off x="1532533" y="5157192"/>
            <a:ext cx="7155549" cy="379320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주요 도로변 </a:t>
            </a:r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꽃길과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가로수길 조성으로 쾌적한 가로환경 제공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36" name="표 35"/>
          <p:cNvGraphicFramePr>
            <a:graphicFrameLocks noGrp="1"/>
          </p:cNvGraphicFramePr>
          <p:nvPr>
            <p:extLst/>
          </p:nvPr>
        </p:nvGraphicFramePr>
        <p:xfrm>
          <a:off x="1547664" y="5693496"/>
          <a:ext cx="7064319" cy="10349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54773">
                  <a:extLst>
                    <a:ext uri="{9D8B030D-6E8A-4147-A177-3AD203B41FA5}">
                      <a16:colId xmlns:a16="http://schemas.microsoft.com/office/drawing/2014/main" val="638121656"/>
                    </a:ext>
                  </a:extLst>
                </a:gridCol>
                <a:gridCol w="2354773">
                  <a:extLst>
                    <a:ext uri="{9D8B030D-6E8A-4147-A177-3AD203B41FA5}">
                      <a16:colId xmlns:a16="http://schemas.microsoft.com/office/drawing/2014/main" val="4121786857"/>
                    </a:ext>
                  </a:extLst>
                </a:gridCol>
                <a:gridCol w="2354773">
                  <a:extLst>
                    <a:ext uri="{9D8B030D-6E8A-4147-A177-3AD203B41FA5}">
                      <a16:colId xmlns:a16="http://schemas.microsoft.com/office/drawing/2014/main" val="2638726353"/>
                    </a:ext>
                  </a:extLst>
                </a:gridCol>
              </a:tblGrid>
              <a:tr h="17551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자유로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주요 도로변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공릉천</a:t>
                      </a:r>
                      <a:r>
                        <a:rPr lang="ko-KR" altLang="en-US" sz="1200" dirty="0" smtClean="0"/>
                        <a:t> 제방 명품 가로수길</a:t>
                      </a:r>
                      <a:endParaRPr lang="ko-KR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9292019"/>
                  </a:ext>
                </a:extLst>
              </a:tr>
              <a:tr h="760584">
                <a:tc>
                  <a:txBody>
                    <a:bodyPr/>
                    <a:lstStyle/>
                    <a:p>
                      <a:pPr latinLnBrk="1"/>
                      <a:endParaRPr lang="en-US" altLang="ko-KR" sz="100" dirty="0" smtClean="0"/>
                    </a:p>
                    <a:p>
                      <a:pPr latinLnBrk="1"/>
                      <a:endParaRPr lang="en-US" altLang="ko-KR" sz="100" dirty="0" smtClean="0"/>
                    </a:p>
                    <a:p>
                      <a:pPr latinLnBrk="1"/>
                      <a:endParaRPr lang="en-US" altLang="ko-KR" sz="100" dirty="0" smtClean="0"/>
                    </a:p>
                    <a:p>
                      <a:pPr latinLnBrk="1"/>
                      <a:endParaRPr lang="en-US" altLang="ko-KR" sz="1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0321619"/>
                  </a:ext>
                </a:extLst>
              </a:tr>
            </a:tbl>
          </a:graphicData>
        </a:graphic>
      </p:graphicFrame>
      <p:pic>
        <p:nvPicPr>
          <p:cNvPr id="37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00192" y="5985284"/>
            <a:ext cx="2253395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8" name="표 37"/>
          <p:cNvGraphicFramePr>
            <a:graphicFrameLocks noGrp="1"/>
          </p:cNvGraphicFramePr>
          <p:nvPr/>
        </p:nvGraphicFramePr>
        <p:xfrm>
          <a:off x="1547664" y="3645024"/>
          <a:ext cx="7071735" cy="274320"/>
        </p:xfrm>
        <a:graphic>
          <a:graphicData uri="http://schemas.openxmlformats.org/drawingml/2006/table">
            <a:tbl>
              <a:tblPr firstRow="1" bandRow="1">
                <a:solidFill>
                  <a:srgbClr val="3366CC"/>
                </a:solidFill>
                <a:tableStyleId>{5C22544A-7EE6-4342-B048-85BDC9FD1C3A}</a:tableStyleId>
              </a:tblPr>
              <a:tblGrid>
                <a:gridCol w="23572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572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572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2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</a:rPr>
                        <a:t>조  </a:t>
                      </a:r>
                      <a:r>
                        <a:rPr lang="ko-KR" altLang="en-US" sz="1200" b="1" dirty="0" err="1" smtClean="0">
                          <a:solidFill>
                            <a:schemeClr val="bg1"/>
                          </a:solidFill>
                        </a:rPr>
                        <a:t>림</a:t>
                      </a:r>
                      <a:endParaRPr lang="ko-KR" alt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</a:rPr>
                        <a:t>산림소득사업</a:t>
                      </a:r>
                      <a:endParaRPr lang="ko-KR" alt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err="1" smtClean="0">
                          <a:solidFill>
                            <a:schemeClr val="bg1"/>
                          </a:solidFill>
                        </a:rPr>
                        <a:t>미이용산림자원화센터</a:t>
                      </a:r>
                      <a:endParaRPr lang="ko-KR" alt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39" name="_x563865304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/>
        </p:blipFill>
        <p:spPr bwMode="auto">
          <a:xfrm>
            <a:off x="1577372" y="5943364"/>
            <a:ext cx="2304672" cy="761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_x56386588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40026" y="5949279"/>
            <a:ext cx="2295693" cy="756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TextBox 40"/>
          <p:cNvSpPr txBox="1"/>
          <p:nvPr/>
        </p:nvSpPr>
        <p:spPr>
          <a:xfrm>
            <a:off x="552508" y="130626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79409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상수도과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1472261" y="1124744"/>
            <a:ext cx="74168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5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안정적인 수돗물 공급을 위한 기반시설 확충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상수도 미급수지역에 수돗물 공급으로 주민생활환경 개선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14" name="그룹 27"/>
          <p:cNvGrpSpPr>
            <a:grpSpLocks/>
          </p:cNvGrpSpPr>
          <p:nvPr/>
        </p:nvGrpSpPr>
        <p:grpSpPr bwMode="auto">
          <a:xfrm>
            <a:off x="539552" y="1268760"/>
            <a:ext cx="792163" cy="649598"/>
            <a:chOff x="395288" y="1628800"/>
            <a:chExt cx="792162" cy="2232967"/>
          </a:xfrm>
        </p:grpSpPr>
        <p:sp>
          <p:nvSpPr>
            <p:cNvPr id="15" name="직사각형 14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6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수돗물 공급을 위한 기반시설 확충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52508" y="130626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535501" y="2132856"/>
            <a:ext cx="4555902" cy="429189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상수도</a:t>
            </a:r>
            <a:r>
              <a:rPr kumimoji="0" lang="en-US" altLang="ko-KR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6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단계 확장사업</a:t>
            </a:r>
            <a:r>
              <a:rPr kumimoji="0" lang="en-US" altLang="ko-KR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덕은배수지</a:t>
            </a:r>
            <a:r>
              <a:rPr kumimoji="0" lang="ko-KR" altLang="en-US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신설</a:t>
            </a:r>
            <a:r>
              <a:rPr kumimoji="0" lang="en-US" altLang="ko-KR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ko-KR" altLang="en-US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ext Box 3"/>
          <p:cNvSpPr txBox="1">
            <a:spLocks noChangeArrowheads="1"/>
          </p:cNvSpPr>
          <p:nvPr/>
        </p:nvSpPr>
        <p:spPr bwMode="auto">
          <a:xfrm>
            <a:off x="1521659" y="2585957"/>
            <a:ext cx="7272809" cy="18460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사업기간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: 2019. 5. ~ 2024. 6.</a:t>
            </a: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dirty="0">
                <a:latin typeface="맑은 고딕" pitchFamily="50" charset="-127"/>
                <a:ea typeface="맑은 고딕" pitchFamily="50" charset="-127"/>
              </a:rPr>
              <a:t>위</a:t>
            </a:r>
            <a:r>
              <a:rPr kumimoji="0" lang="ko-KR" altLang="en-US" sz="1500" dirty="0">
                <a:latin typeface="맑은 고딕" pitchFamily="50" charset="-127"/>
                <a:ea typeface="맑은 고딕" pitchFamily="50" charset="-127"/>
              </a:rPr>
              <a:t>     </a:t>
            </a:r>
            <a:r>
              <a:rPr kumimoji="0" lang="ko-KR" altLang="en-US" sz="15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치 </a:t>
            </a:r>
            <a:r>
              <a:rPr kumimoji="0" lang="en-US" altLang="ko-KR" sz="1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err="1">
                <a:latin typeface="맑은 고딕" pitchFamily="50" charset="-127"/>
                <a:ea typeface="맑은 고딕" pitchFamily="50" charset="-127"/>
              </a:rPr>
              <a:t>월롱면</a:t>
            </a:r>
            <a:r>
              <a:rPr kumimoji="0" lang="ko-KR" altLang="en-US" sz="16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dirty="0" err="1">
                <a:latin typeface="맑은 고딕" pitchFamily="50" charset="-127"/>
                <a:ea typeface="맑은 고딕" pitchFamily="50" charset="-127"/>
              </a:rPr>
              <a:t>덕은리</a:t>
            </a:r>
            <a:r>
              <a:rPr kumimoji="0" lang="ko-KR" altLang="en-US" sz="1600" dirty="0">
                <a:latin typeface="맑은 고딕" pitchFamily="50" charset="-127"/>
                <a:ea typeface="맑은 고딕" pitchFamily="50" charset="-127"/>
              </a:rPr>
              <a:t> 일원</a:t>
            </a:r>
            <a:r>
              <a:rPr kumimoji="0" lang="en-US" altLang="ko-KR" sz="1600" dirty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dirty="0">
                <a:latin typeface="맑은 고딕" pitchFamily="50" charset="-127"/>
                <a:ea typeface="맑은 고딕" pitchFamily="50" charset="-127"/>
              </a:rPr>
              <a:t>사업규모 </a:t>
            </a:r>
            <a:r>
              <a:rPr kumimoji="0" lang="en-US" altLang="ko-KR" sz="1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>
                <a:latin typeface="맑은 고딕" pitchFamily="50" charset="-127"/>
                <a:ea typeface="맑은 고딕" pitchFamily="50" charset="-127"/>
              </a:rPr>
              <a:t>배수지 </a:t>
            </a:r>
            <a:r>
              <a:rPr kumimoji="0" lang="en-US" altLang="ko-KR" sz="1600" dirty="0">
                <a:latin typeface="맑은 고딕" pitchFamily="50" charset="-127"/>
                <a:ea typeface="맑은 고딕" pitchFamily="50" charset="-127"/>
              </a:rPr>
              <a:t>1</a:t>
            </a:r>
            <a:r>
              <a:rPr kumimoji="0" lang="ko-KR" altLang="en-US" sz="1600" dirty="0">
                <a:latin typeface="맑은 고딕" pitchFamily="50" charset="-127"/>
                <a:ea typeface="맑은 고딕" pitchFamily="50" charset="-127"/>
              </a:rPr>
              <a:t>개소</a:t>
            </a:r>
            <a:r>
              <a:rPr kumimoji="0" lang="en-US" altLang="ko-KR" sz="1400" dirty="0">
                <a:latin typeface="맑은 고딕" pitchFamily="50" charset="-127"/>
                <a:ea typeface="맑은 고딕" pitchFamily="50" charset="-127"/>
              </a:rPr>
              <a:t>(V=7,000㎥)</a:t>
            </a:r>
            <a:r>
              <a:rPr kumimoji="0" lang="en-US" altLang="ko-KR" sz="16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err="1">
                <a:latin typeface="맑은 고딕" pitchFamily="50" charset="-127"/>
                <a:ea typeface="맑은 고딕" pitchFamily="50" charset="-127"/>
              </a:rPr>
              <a:t>가압장</a:t>
            </a:r>
            <a:r>
              <a:rPr kumimoji="0" lang="ko-KR" altLang="en-US" sz="16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>
                <a:latin typeface="맑은 고딕" pitchFamily="50" charset="-127"/>
                <a:ea typeface="맑은 고딕" pitchFamily="50" charset="-127"/>
              </a:rPr>
              <a:t>1</a:t>
            </a:r>
            <a:r>
              <a:rPr kumimoji="0" lang="ko-KR" altLang="en-US" sz="1600" dirty="0">
                <a:latin typeface="맑은 고딕" pitchFamily="50" charset="-127"/>
                <a:ea typeface="맑은 고딕" pitchFamily="50" charset="-127"/>
              </a:rPr>
              <a:t>개소</a:t>
            </a:r>
            <a:r>
              <a:rPr kumimoji="0" lang="en-US" altLang="ko-KR" sz="1400" dirty="0">
                <a:latin typeface="맑은 고딕" pitchFamily="50" charset="-127"/>
                <a:ea typeface="맑은 고딕" pitchFamily="50" charset="-127"/>
              </a:rPr>
              <a:t>(Q=12,500㎥/</a:t>
            </a:r>
            <a:r>
              <a:rPr kumimoji="0" lang="ko-KR" altLang="en-US" sz="1400" dirty="0">
                <a:latin typeface="맑은 고딕" pitchFamily="50" charset="-127"/>
                <a:ea typeface="맑은 고딕" pitchFamily="50" charset="-127"/>
              </a:rPr>
              <a:t>일</a:t>
            </a:r>
            <a:r>
              <a:rPr kumimoji="0" lang="en-US" altLang="ko-KR" sz="1400" dirty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>
              <a:lnSpc>
                <a:spcPct val="140000"/>
              </a:lnSpc>
            </a:pPr>
            <a:r>
              <a:rPr kumimoji="0" lang="en-US" altLang="ko-KR" sz="1600" dirty="0">
                <a:latin typeface="맑은 고딕" pitchFamily="50" charset="-127"/>
                <a:ea typeface="맑은 고딕" pitchFamily="50" charset="-127"/>
              </a:rPr>
              <a:t>                  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송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·</a:t>
            </a:r>
            <a:r>
              <a:rPr kumimoji="0" lang="ko-KR" altLang="en-US" sz="1600" dirty="0" err="1" smtClean="0">
                <a:latin typeface="맑은 고딕" pitchFamily="50" charset="-127"/>
                <a:ea typeface="맑은 고딕" pitchFamily="50" charset="-127"/>
              </a:rPr>
              <a:t>배수관로</a:t>
            </a:r>
            <a:r>
              <a:rPr kumimoji="0" lang="en-US" altLang="ko-KR" sz="1400" dirty="0" smtClean="0">
                <a:latin typeface="맑은 고딕" pitchFamily="50" charset="-127"/>
                <a:ea typeface="맑은 고딕" pitchFamily="50" charset="-127"/>
              </a:rPr>
              <a:t>(D100~600㎜)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>
                <a:latin typeface="맑은 고딕" pitchFamily="50" charset="-127"/>
                <a:ea typeface="맑은 고딕" pitchFamily="50" charset="-127"/>
              </a:rPr>
              <a:t>L=7.3㎞</a:t>
            </a: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dirty="0">
                <a:latin typeface="맑은 고딕" pitchFamily="50" charset="-127"/>
                <a:ea typeface="맑은 고딕" pitchFamily="50" charset="-127"/>
              </a:rPr>
              <a:t>사 업 비 </a:t>
            </a:r>
            <a:r>
              <a:rPr kumimoji="0" lang="en-US" altLang="ko-KR" sz="1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23,000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백만원</a:t>
            </a:r>
            <a:r>
              <a:rPr kumimoji="0" lang="en-US" altLang="ko-KR" sz="16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200" b="1" dirty="0" smtClean="0">
                <a:latin typeface="맑은 고딕" pitchFamily="50" charset="-127"/>
                <a:ea typeface="맑은 고딕" pitchFamily="50" charset="-127"/>
              </a:rPr>
              <a:t>※ (‘22</a:t>
            </a:r>
            <a:r>
              <a:rPr kumimoji="0" lang="ko-KR" altLang="en-US" sz="1200" b="1" dirty="0" smtClean="0">
                <a:latin typeface="맑은 고딕" pitchFamily="50" charset="-127"/>
                <a:ea typeface="맑은 고딕" pitchFamily="50" charset="-127"/>
              </a:rPr>
              <a:t>년</a:t>
            </a:r>
            <a:r>
              <a:rPr kumimoji="0" lang="en-US" altLang="ko-KR" sz="1200" b="1" dirty="0" smtClean="0">
                <a:latin typeface="맑은 고딕" pitchFamily="50" charset="-127"/>
                <a:ea typeface="맑은 고딕" pitchFamily="50" charset="-127"/>
              </a:rPr>
              <a:t>) 10,220</a:t>
            </a:r>
            <a:r>
              <a:rPr kumimoji="0" lang="ko-KR" altLang="en-US" sz="1200" b="1" dirty="0" smtClean="0">
                <a:latin typeface="맑은 고딕" pitchFamily="50" charset="-127"/>
                <a:ea typeface="맑은 고딕" pitchFamily="50" charset="-127"/>
              </a:rPr>
              <a:t>백만원  </a:t>
            </a:r>
            <a:r>
              <a:rPr kumimoji="0" lang="en-US" altLang="ko-KR" sz="1200" b="1" dirty="0" smtClean="0">
                <a:latin typeface="맑은 고딕" pitchFamily="50" charset="-127"/>
                <a:ea typeface="맑은 고딕" pitchFamily="50" charset="-127"/>
              </a:rPr>
              <a:t>(‘23</a:t>
            </a:r>
            <a:r>
              <a:rPr kumimoji="0" lang="ko-KR" altLang="en-US" sz="1200" b="1" dirty="0" smtClean="0">
                <a:latin typeface="맑은 고딕" pitchFamily="50" charset="-127"/>
                <a:ea typeface="맑은 고딕" pitchFamily="50" charset="-127"/>
              </a:rPr>
              <a:t>년</a:t>
            </a:r>
            <a:r>
              <a:rPr kumimoji="0" lang="en-US" altLang="ko-KR" sz="1200" b="1" dirty="0" smtClean="0">
                <a:latin typeface="맑은 고딕" pitchFamily="50" charset="-127"/>
                <a:ea typeface="맑은 고딕" pitchFamily="50" charset="-127"/>
              </a:rPr>
              <a:t>) 12,780</a:t>
            </a:r>
            <a:r>
              <a:rPr kumimoji="0" lang="ko-KR" altLang="en-US" sz="1200" b="1" dirty="0" smtClean="0">
                <a:latin typeface="맑은 고딕" pitchFamily="50" charset="-127"/>
                <a:ea typeface="맑은 고딕" pitchFamily="50" charset="-127"/>
              </a:rPr>
              <a:t>백만원</a:t>
            </a:r>
            <a:r>
              <a:rPr kumimoji="0" lang="en-US" altLang="ko-KR" sz="12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2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endParaRPr kumimoji="0" lang="en-US" altLang="ko-KR" sz="12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6" name="Rectangle 23"/>
          <p:cNvSpPr>
            <a:spLocks noChangeArrowheads="1"/>
          </p:cNvSpPr>
          <p:nvPr/>
        </p:nvSpPr>
        <p:spPr bwMode="auto">
          <a:xfrm>
            <a:off x="1563295" y="4652743"/>
            <a:ext cx="3498677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급수취약지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상수도 확장공사 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7" name="Text Box 3"/>
          <p:cNvSpPr txBox="1">
            <a:spLocks noChangeArrowheads="1"/>
          </p:cNvSpPr>
          <p:nvPr/>
        </p:nvSpPr>
        <p:spPr bwMode="auto">
          <a:xfrm>
            <a:off x="1521659" y="5085184"/>
            <a:ext cx="7367425" cy="1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사업기간 </a:t>
            </a:r>
            <a:r>
              <a:rPr kumimoji="0" lang="en-US" altLang="ko-KR" sz="1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2022. 1. </a:t>
            </a:r>
            <a:r>
              <a:rPr kumimoji="0" lang="en-US" altLang="ko-KR" sz="1600" dirty="0">
                <a:latin typeface="맑은 고딕" pitchFamily="50" charset="-127"/>
                <a:ea typeface="맑은 고딕" pitchFamily="50" charset="-127"/>
              </a:rPr>
              <a:t>~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2022. 10.</a:t>
            </a:r>
            <a:endParaRPr kumimoji="0" lang="en-US" altLang="ko-KR" sz="1600" dirty="0"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위     치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: 3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개소 </a:t>
            </a:r>
            <a:r>
              <a:rPr kumimoji="0" lang="en-US" altLang="ko-KR" sz="13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300" dirty="0" err="1" smtClean="0">
                <a:latin typeface="맑은 고딕" pitchFamily="50" charset="-127"/>
                <a:ea typeface="맑은 고딕" pitchFamily="50" charset="-127"/>
              </a:rPr>
              <a:t>법원읍</a:t>
            </a:r>
            <a:r>
              <a:rPr kumimoji="0" lang="ko-KR" altLang="en-US" sz="13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300" dirty="0" err="1" smtClean="0">
                <a:latin typeface="맑은 고딕" pitchFamily="50" charset="-127"/>
                <a:ea typeface="맑은 고딕" pitchFamily="50" charset="-127"/>
              </a:rPr>
              <a:t>대능리</a:t>
            </a:r>
            <a:r>
              <a:rPr kumimoji="0" lang="en-US" altLang="ko-KR" sz="13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300" dirty="0" err="1" smtClean="0">
                <a:latin typeface="맑은 고딕" pitchFamily="50" charset="-127"/>
                <a:ea typeface="맑은 고딕" pitchFamily="50" charset="-127"/>
              </a:rPr>
              <a:t>파주읍</a:t>
            </a:r>
            <a:r>
              <a:rPr kumimoji="0" lang="ko-KR" altLang="en-US" sz="13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300" dirty="0" err="1" smtClean="0">
                <a:latin typeface="맑은 고딕" pitchFamily="50" charset="-127"/>
                <a:ea typeface="맑은 고딕" pitchFamily="50" charset="-127"/>
              </a:rPr>
              <a:t>부곡리</a:t>
            </a:r>
            <a:r>
              <a:rPr kumimoji="0" lang="en-US" altLang="ko-KR" sz="13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300" dirty="0" err="1" smtClean="0">
                <a:latin typeface="맑은 고딕" pitchFamily="50" charset="-127"/>
                <a:ea typeface="맑은 고딕" pitchFamily="50" charset="-127"/>
              </a:rPr>
              <a:t>월롱면</a:t>
            </a:r>
            <a:r>
              <a:rPr kumimoji="0" lang="ko-KR" altLang="en-US" sz="13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300" dirty="0" err="1" smtClean="0">
                <a:latin typeface="맑은 고딕" pitchFamily="50" charset="-127"/>
                <a:ea typeface="맑은 고딕" pitchFamily="50" charset="-127"/>
              </a:rPr>
              <a:t>덕은리</a:t>
            </a:r>
            <a:r>
              <a:rPr kumimoji="0" lang="en-US" altLang="ko-KR" sz="1300" dirty="0"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1300" dirty="0" smtClean="0">
              <a:latin typeface="맑은 고딕" pitchFamily="50" charset="-127"/>
              <a:ea typeface="맑은 고딕" pitchFamily="50" charset="-127"/>
            </a:endParaRPr>
          </a:p>
          <a:p>
            <a:pPr marL="285750" indent="-285750" algn="dist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사</a:t>
            </a:r>
            <a:r>
              <a:rPr kumimoji="0" lang="ko-KR" altLang="en-US" sz="16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업 량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: L= 3.64km</a:t>
            </a:r>
            <a:endParaRPr kumimoji="0" lang="en-US" altLang="ko-KR" sz="1600" dirty="0"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사 업 비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: 940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dirty="0" smtClean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8676456" y="6483610"/>
            <a:ext cx="467544" cy="374390"/>
            <a:chOff x="8482105" y="6489700"/>
            <a:chExt cx="482384" cy="368300"/>
          </a:xfrm>
        </p:grpSpPr>
        <p:sp>
          <p:nvSpPr>
            <p:cNvPr id="30" name="TextBox 14"/>
            <p:cNvSpPr txBox="1">
              <a:spLocks noChangeArrowheads="1"/>
            </p:cNvSpPr>
            <p:nvPr/>
          </p:nvSpPr>
          <p:spPr bwMode="auto">
            <a:xfrm>
              <a:off x="8482105" y="6489700"/>
              <a:ext cx="482384" cy="363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dirty="0" smtClean="0">
                  <a:latin typeface="HY중고딕" pitchFamily="18" charset="-127"/>
                  <a:ea typeface="HY중고딕" pitchFamily="18" charset="-127"/>
                </a:rPr>
                <a:t>13</a:t>
              </a:r>
              <a:endParaRPr lang="ko-KR" altLang="en-US" dirty="0">
                <a:latin typeface="HY중고딕" pitchFamily="18" charset="-127"/>
                <a:ea typeface="HY중고딕" pitchFamily="18" charset="-127"/>
              </a:endParaRPr>
            </a:p>
          </p:txBody>
        </p:sp>
        <p:cxnSp>
          <p:nvCxnSpPr>
            <p:cNvPr id="31" name="직선 연결선 30"/>
            <p:cNvCxnSpPr/>
            <p:nvPr/>
          </p:nvCxnSpPr>
          <p:spPr>
            <a:xfrm>
              <a:off x="8483866" y="6524625"/>
              <a:ext cx="0" cy="333375"/>
            </a:xfrm>
            <a:prstGeom prst="line">
              <a:avLst/>
            </a:prstGeom>
            <a:ln>
              <a:solidFill>
                <a:srgbClr val="EC66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그룹 24"/>
          <p:cNvGrpSpPr>
            <a:grpSpLocks/>
          </p:cNvGrpSpPr>
          <p:nvPr/>
        </p:nvGrpSpPr>
        <p:grpSpPr bwMode="auto">
          <a:xfrm>
            <a:off x="538163" y="2132856"/>
            <a:ext cx="793750" cy="4110917"/>
            <a:chOff x="538808" y="3212976"/>
            <a:chExt cx="792658" cy="3312368"/>
          </a:xfrm>
        </p:grpSpPr>
        <p:sp>
          <p:nvSpPr>
            <p:cNvPr id="33" name="직사각형 32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4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556178" y="2145050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67577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상수도과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1475656" y="1124744"/>
            <a:ext cx="74168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5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수돗물 공급 全과정에 정보통신기술을 접목한 스마트관리체계 구축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노후 상수도관 교체로 누수</a:t>
            </a:r>
            <a:r>
              <a:rPr kumimoji="0"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수질 등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관로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사고 예방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깨끗하고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안전한 물 관리체계 구축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533680" y="2131522"/>
            <a:ext cx="3540970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스마트 </a:t>
            </a:r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관망관리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인프라 구축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ext Box 3"/>
          <p:cNvSpPr txBox="1">
            <a:spLocks noChangeArrowheads="1"/>
          </p:cNvSpPr>
          <p:nvPr/>
        </p:nvSpPr>
        <p:spPr bwMode="auto">
          <a:xfrm>
            <a:off x="1525054" y="2580821"/>
            <a:ext cx="6709322" cy="221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사업기간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: 2021. 1. ~ 2022. 12.</a:t>
            </a: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사업내용 </a:t>
            </a:r>
            <a:r>
              <a:rPr kumimoji="0" lang="en-US" altLang="ko-KR" sz="14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400" dirty="0" smtClean="0">
                <a:latin typeface="맑은 고딕" pitchFamily="50" charset="-127"/>
                <a:ea typeface="맑은 고딕" pitchFamily="50" charset="-127"/>
              </a:rPr>
              <a:t>기반시설 구축 및 운영</a:t>
            </a:r>
            <a:r>
              <a:rPr kumimoji="0" lang="en-US" altLang="ko-KR" sz="1400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14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kumimoji="0" lang="en-US" altLang="ko-KR" sz="1500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0" lang="ko-KR" altLang="en-US" sz="1500" dirty="0" err="1" smtClean="0">
                <a:latin typeface="맑은 고딕" pitchFamily="50" charset="-127"/>
                <a:ea typeface="맑은 고딕" pitchFamily="50" charset="-127"/>
              </a:rPr>
              <a:t>수질감시</a:t>
            </a:r>
            <a:r>
              <a:rPr kumimoji="0" lang="ko-KR" altLang="en-US" sz="15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50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500" dirty="0" smtClean="0">
                <a:latin typeface="맑은 고딕" pitchFamily="50" charset="-127"/>
                <a:ea typeface="맑은 고딕" pitchFamily="50" charset="-127"/>
              </a:rPr>
              <a:t>수질측정장치</a:t>
            </a:r>
            <a:r>
              <a:rPr kumimoji="0" lang="en-US" altLang="ko-KR" sz="1500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endParaRPr kumimoji="0" lang="en-US" altLang="ko-KR" sz="400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15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500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500" dirty="0" smtClean="0">
                <a:latin typeface="맑은 고딕" pitchFamily="50" charset="-127"/>
                <a:ea typeface="맑은 고딕" pitchFamily="50" charset="-127"/>
              </a:rPr>
              <a:t>위기대응 </a:t>
            </a:r>
            <a:r>
              <a:rPr kumimoji="0" lang="en-US" altLang="ko-KR" sz="150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500" dirty="0" err="1" smtClean="0">
                <a:latin typeface="맑은 고딕" pitchFamily="50" charset="-127"/>
                <a:ea typeface="맑은 고딕" pitchFamily="50" charset="-127"/>
              </a:rPr>
              <a:t>자동드레인</a:t>
            </a:r>
            <a:r>
              <a:rPr kumimoji="0" lang="en-US" altLang="ko-KR" sz="15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500" dirty="0" err="1" smtClean="0">
                <a:latin typeface="맑은 고딕" pitchFamily="50" charset="-127"/>
                <a:ea typeface="맑은 고딕" pitchFamily="50" charset="-127"/>
              </a:rPr>
              <a:t>관세척</a:t>
            </a:r>
            <a:r>
              <a:rPr kumimoji="0" lang="ko-KR" altLang="en-US" sz="15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500" dirty="0" err="1" smtClean="0">
                <a:latin typeface="맑은 고딕" pitchFamily="50" charset="-127"/>
                <a:ea typeface="맑은 고딕" pitchFamily="50" charset="-127"/>
              </a:rPr>
              <a:t>점검구</a:t>
            </a:r>
            <a:endParaRPr kumimoji="0" lang="en-US" altLang="ko-KR" sz="1500" dirty="0" smtClean="0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 sz="400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1500" dirty="0" smtClean="0">
                <a:latin typeface="맑은 고딕" pitchFamily="50" charset="-127"/>
                <a:ea typeface="맑은 고딕" pitchFamily="50" charset="-127"/>
              </a:rPr>
              <a:t>   - </a:t>
            </a:r>
            <a:r>
              <a:rPr kumimoji="0" lang="ko-KR" altLang="en-US" sz="1500" dirty="0" smtClean="0">
                <a:latin typeface="맑은 고딕" pitchFamily="50" charset="-127"/>
                <a:ea typeface="맑은 고딕" pitchFamily="50" charset="-127"/>
              </a:rPr>
              <a:t>재발방지 </a:t>
            </a:r>
            <a:r>
              <a:rPr kumimoji="0" lang="en-US" altLang="ko-KR" sz="150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500" dirty="0" smtClean="0">
                <a:latin typeface="맑은 고딕" pitchFamily="50" charset="-127"/>
                <a:ea typeface="맑은 고딕" pitchFamily="50" charset="-127"/>
              </a:rPr>
              <a:t>소규모 </a:t>
            </a:r>
            <a:r>
              <a:rPr kumimoji="0" lang="ko-KR" altLang="en-US" sz="1500" dirty="0" err="1" smtClean="0">
                <a:latin typeface="맑은 고딕" pitchFamily="50" charset="-127"/>
                <a:ea typeface="맑은 고딕" pitchFamily="50" charset="-127"/>
              </a:rPr>
              <a:t>유량감시</a:t>
            </a:r>
            <a:r>
              <a:rPr kumimoji="0" lang="en-US" altLang="ko-KR" sz="15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500" dirty="0" smtClean="0">
                <a:latin typeface="맑은 고딕" pitchFamily="50" charset="-127"/>
                <a:ea typeface="맑은 고딕" pitchFamily="50" charset="-127"/>
              </a:rPr>
              <a:t>원격검침</a:t>
            </a:r>
            <a:r>
              <a:rPr kumimoji="0" lang="en-US" altLang="ko-KR" sz="15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500" dirty="0" smtClean="0">
                <a:latin typeface="맑은 고딕" pitchFamily="50" charset="-127"/>
                <a:ea typeface="맑은 고딕" pitchFamily="50" charset="-127"/>
              </a:rPr>
              <a:t>실시간 수압계</a:t>
            </a:r>
            <a:endParaRPr kumimoji="0" lang="en-US" altLang="ko-KR" sz="1500" dirty="0" smtClean="0">
              <a:latin typeface="맑은 고딕" pitchFamily="50" charset="-127"/>
              <a:ea typeface="맑은 고딕" pitchFamily="50" charset="-127"/>
            </a:endParaRPr>
          </a:p>
          <a:p>
            <a:endParaRPr kumimoji="0" lang="en-US" altLang="ko-KR" sz="200" dirty="0" smtClean="0"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사 업 비 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: 4,112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백만원 </a:t>
            </a:r>
            <a:r>
              <a:rPr kumimoji="0" lang="en-US" altLang="ko-KR" sz="140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400" dirty="0">
                <a:latin typeface="맑은 고딕" pitchFamily="50" charset="-127"/>
                <a:ea typeface="맑은 고딕" pitchFamily="50" charset="-127"/>
              </a:rPr>
              <a:t>국 </a:t>
            </a:r>
            <a:r>
              <a:rPr kumimoji="0" lang="en-US" altLang="ko-KR" sz="1400" dirty="0" smtClean="0">
                <a:latin typeface="맑은 고딕" pitchFamily="50" charset="-127"/>
                <a:ea typeface="맑은 고딕" pitchFamily="50" charset="-127"/>
              </a:rPr>
              <a:t>2,878</a:t>
            </a:r>
            <a:r>
              <a:rPr kumimoji="0" lang="en-US" altLang="ko-KR" sz="8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400" b="1" baseline="30000" dirty="0" smtClean="0">
                <a:latin typeface="맑은 고딕" pitchFamily="50" charset="-127"/>
                <a:ea typeface="맑은 고딕" pitchFamily="50" charset="-127"/>
              </a:rPr>
              <a:t>70</a:t>
            </a:r>
            <a:r>
              <a:rPr kumimoji="0" lang="en-US" altLang="ko-KR" sz="1400" b="1" baseline="30000" dirty="0">
                <a:latin typeface="맑은 고딕" pitchFamily="50" charset="-127"/>
                <a:ea typeface="맑은 고딕" pitchFamily="50" charset="-127"/>
              </a:rPr>
              <a:t>%</a:t>
            </a:r>
            <a:r>
              <a:rPr kumimoji="0" lang="en-US" altLang="ko-KR" sz="14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400" dirty="0" smtClean="0">
                <a:latin typeface="맑은 고딕" pitchFamily="50" charset="-127"/>
                <a:ea typeface="맑은 고딕" pitchFamily="50" charset="-127"/>
              </a:rPr>
              <a:t>시</a:t>
            </a:r>
            <a:r>
              <a:rPr kumimoji="0" lang="en-US" altLang="ko-KR" sz="8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400" dirty="0" smtClean="0">
                <a:latin typeface="맑은 고딕" pitchFamily="50" charset="-127"/>
                <a:ea typeface="맑은 고딕" pitchFamily="50" charset="-127"/>
              </a:rPr>
              <a:t>1,234 </a:t>
            </a:r>
            <a:r>
              <a:rPr kumimoji="0" lang="en-US" altLang="ko-KR" sz="1400" b="1" baseline="30000" dirty="0" smtClean="0">
                <a:latin typeface="맑은 고딕" pitchFamily="50" charset="-127"/>
                <a:ea typeface="맑은 고딕" pitchFamily="50" charset="-127"/>
              </a:rPr>
              <a:t>30</a:t>
            </a:r>
            <a:r>
              <a:rPr kumimoji="0" lang="en-US" altLang="ko-KR" sz="1400" b="1" baseline="30000" dirty="0">
                <a:latin typeface="맑은 고딕" pitchFamily="50" charset="-127"/>
                <a:ea typeface="맑은 고딕" pitchFamily="50" charset="-127"/>
              </a:rPr>
              <a:t>%</a:t>
            </a:r>
            <a:r>
              <a:rPr kumimoji="0" lang="en-US" altLang="ko-KR" sz="1400" dirty="0"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1400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16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               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0" lang="en-US" altLang="ko-KR" sz="12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200" b="1" dirty="0">
                <a:latin typeface="맑은 고딕" pitchFamily="50" charset="-127"/>
                <a:ea typeface="맑은 고딕" pitchFamily="50" charset="-127"/>
              </a:rPr>
              <a:t>※ (‘</a:t>
            </a:r>
            <a:r>
              <a:rPr kumimoji="0" lang="en-US" altLang="ko-KR" sz="1200" b="1" dirty="0" smtClean="0">
                <a:latin typeface="맑은 고딕" pitchFamily="50" charset="-127"/>
                <a:ea typeface="맑은 고딕" pitchFamily="50" charset="-127"/>
              </a:rPr>
              <a:t>21</a:t>
            </a:r>
            <a:r>
              <a:rPr kumimoji="0" lang="ko-KR" altLang="en-US" sz="1200" b="1" dirty="0" smtClean="0">
                <a:latin typeface="맑은 고딕" pitchFamily="50" charset="-127"/>
                <a:ea typeface="맑은 고딕" pitchFamily="50" charset="-127"/>
              </a:rPr>
              <a:t>년</a:t>
            </a:r>
            <a:r>
              <a:rPr kumimoji="0" lang="en-US" altLang="ko-KR" sz="1200" b="1" dirty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kumimoji="0" lang="en-US" altLang="ko-KR" sz="1200" b="1" dirty="0" smtClean="0">
                <a:latin typeface="맑은 고딕" pitchFamily="50" charset="-127"/>
                <a:ea typeface="맑은 고딕" pitchFamily="50" charset="-127"/>
              </a:rPr>
              <a:t>3,319</a:t>
            </a:r>
            <a:r>
              <a:rPr kumimoji="0" lang="ko-KR" altLang="en-US" sz="1200" b="1" dirty="0" smtClean="0">
                <a:latin typeface="맑은 고딕" pitchFamily="50" charset="-127"/>
                <a:ea typeface="맑은 고딕" pitchFamily="50" charset="-127"/>
              </a:rPr>
              <a:t>백만원  </a:t>
            </a:r>
            <a:r>
              <a:rPr kumimoji="0" lang="en-US" altLang="ko-KR" sz="1200" b="1" dirty="0">
                <a:latin typeface="맑은 고딕" pitchFamily="50" charset="-127"/>
                <a:ea typeface="맑은 고딕" pitchFamily="50" charset="-127"/>
              </a:rPr>
              <a:t>(‘</a:t>
            </a:r>
            <a:r>
              <a:rPr kumimoji="0" lang="en-US" altLang="ko-KR" sz="1200" b="1" dirty="0" smtClean="0">
                <a:latin typeface="맑은 고딕" pitchFamily="50" charset="-127"/>
                <a:ea typeface="맑은 고딕" pitchFamily="50" charset="-127"/>
              </a:rPr>
              <a:t>22</a:t>
            </a:r>
            <a:r>
              <a:rPr kumimoji="0" lang="ko-KR" altLang="en-US" sz="1200" b="1" dirty="0" smtClean="0">
                <a:latin typeface="맑은 고딕" pitchFamily="50" charset="-127"/>
                <a:ea typeface="맑은 고딕" pitchFamily="50" charset="-127"/>
              </a:rPr>
              <a:t>년</a:t>
            </a:r>
            <a:r>
              <a:rPr kumimoji="0" lang="en-US" altLang="ko-KR" sz="1200" b="1" dirty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kumimoji="0" lang="en-US" altLang="ko-KR" sz="1200" b="1" dirty="0" smtClean="0">
                <a:latin typeface="맑은 고딕" pitchFamily="50" charset="-127"/>
                <a:ea typeface="맑은 고딕" pitchFamily="50" charset="-127"/>
              </a:rPr>
              <a:t>793</a:t>
            </a:r>
            <a:r>
              <a:rPr kumimoji="0" lang="ko-KR" altLang="en-US" sz="1200" b="1" dirty="0" smtClean="0">
                <a:latin typeface="맑은 고딕" pitchFamily="50" charset="-127"/>
                <a:ea typeface="맑은 고딕" pitchFamily="50" charset="-127"/>
              </a:rPr>
              <a:t>백만원</a:t>
            </a:r>
            <a:r>
              <a:rPr kumimoji="0" lang="en-US" altLang="ko-KR" sz="12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12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6" name="Rectangle 23"/>
          <p:cNvSpPr>
            <a:spLocks noChangeArrowheads="1"/>
          </p:cNvSpPr>
          <p:nvPr/>
        </p:nvSpPr>
        <p:spPr bwMode="auto">
          <a:xfrm>
            <a:off x="1533680" y="4869160"/>
            <a:ext cx="2460850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노후 </a:t>
            </a:r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상수관로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교체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7" name="Text Box 3"/>
          <p:cNvSpPr txBox="1">
            <a:spLocks noChangeArrowheads="1"/>
          </p:cNvSpPr>
          <p:nvPr/>
        </p:nvSpPr>
        <p:spPr bwMode="auto">
          <a:xfrm>
            <a:off x="1547662" y="5230406"/>
            <a:ext cx="7272810" cy="1582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40000"/>
              </a:lnSpc>
            </a:pPr>
            <a:endParaRPr kumimoji="0" lang="en-US" altLang="ko-KR" sz="1600" dirty="0"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endParaRPr kumimoji="0"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dirty="0">
                <a:latin typeface="맑은 고딕" pitchFamily="50" charset="-127"/>
                <a:ea typeface="맑은 고딕" pitchFamily="50" charset="-127"/>
              </a:rPr>
              <a:t>사업기간 </a:t>
            </a:r>
            <a:r>
              <a:rPr kumimoji="0" lang="en-US" altLang="ko-KR" sz="1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2022. 1. </a:t>
            </a:r>
            <a:r>
              <a:rPr kumimoji="0" lang="en-US" altLang="ko-KR" sz="1600" dirty="0">
                <a:latin typeface="맑은 고딕" pitchFamily="50" charset="-127"/>
                <a:ea typeface="맑은 고딕" pitchFamily="50" charset="-127"/>
              </a:rPr>
              <a:t>~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2022. 10.</a:t>
            </a: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위     치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: 4</a:t>
            </a:r>
            <a:r>
              <a:rPr kumimoji="0" lang="ko-KR" altLang="en-US" dirty="0" smtClean="0">
                <a:latin typeface="맑은 고딕" pitchFamily="50" charset="-127"/>
                <a:ea typeface="맑은 고딕" pitchFamily="50" charset="-127"/>
              </a:rPr>
              <a:t>개소 </a:t>
            </a:r>
            <a:r>
              <a:rPr kumimoji="0" lang="en-US" altLang="ko-KR" sz="13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300" dirty="0" err="1" smtClean="0">
                <a:latin typeface="맑은 고딕" pitchFamily="50" charset="-127"/>
                <a:ea typeface="맑은 고딕" pitchFamily="50" charset="-127"/>
              </a:rPr>
              <a:t>파평면</a:t>
            </a:r>
            <a:r>
              <a:rPr kumimoji="0" lang="ko-KR" altLang="en-US" sz="13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300" dirty="0" err="1" smtClean="0">
                <a:latin typeface="맑은 고딕" pitchFamily="50" charset="-127"/>
                <a:ea typeface="맑은 고딕" pitchFamily="50" charset="-127"/>
              </a:rPr>
              <a:t>율곡리</a:t>
            </a:r>
            <a:r>
              <a:rPr kumimoji="0" lang="en-US" altLang="ko-KR" sz="13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300" dirty="0" err="1" smtClean="0">
                <a:latin typeface="맑은 고딕" pitchFamily="50" charset="-127"/>
                <a:ea typeface="맑은 고딕" pitchFamily="50" charset="-127"/>
              </a:rPr>
              <a:t>탄현면</a:t>
            </a:r>
            <a:r>
              <a:rPr kumimoji="0" lang="ko-KR" altLang="en-US" sz="13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300" dirty="0" err="1" smtClean="0">
                <a:latin typeface="맑은 고딕" pitchFamily="50" charset="-127"/>
                <a:ea typeface="맑은 고딕" pitchFamily="50" charset="-127"/>
              </a:rPr>
              <a:t>성동리</a:t>
            </a:r>
            <a:r>
              <a:rPr kumimoji="0" lang="en-US" altLang="ko-KR" sz="13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300" dirty="0" err="1" smtClean="0">
                <a:latin typeface="맑은 고딕" pitchFamily="50" charset="-127"/>
                <a:ea typeface="맑은 고딕" pitchFamily="50" charset="-127"/>
              </a:rPr>
              <a:t>파주읍</a:t>
            </a:r>
            <a:r>
              <a:rPr kumimoji="0" lang="ko-KR" altLang="en-US" sz="13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300" dirty="0" err="1" smtClean="0">
                <a:latin typeface="맑은 고딕" pitchFamily="50" charset="-127"/>
                <a:ea typeface="맑은 고딕" pitchFamily="50" charset="-127"/>
              </a:rPr>
              <a:t>파주리</a:t>
            </a:r>
            <a:r>
              <a:rPr kumimoji="0" lang="en-US" altLang="ko-KR" sz="13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300" dirty="0" err="1" smtClean="0">
                <a:latin typeface="맑은 고딕" pitchFamily="50" charset="-127"/>
                <a:ea typeface="맑은 고딕" pitchFamily="50" charset="-127"/>
              </a:rPr>
              <a:t>문산읍</a:t>
            </a:r>
            <a:r>
              <a:rPr kumimoji="0" lang="ko-KR" altLang="en-US" sz="13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300" dirty="0" err="1" smtClean="0">
                <a:latin typeface="맑은 고딕" pitchFamily="50" charset="-127"/>
                <a:ea typeface="맑은 고딕" pitchFamily="50" charset="-127"/>
              </a:rPr>
              <a:t>당동리</a:t>
            </a:r>
            <a:r>
              <a:rPr kumimoji="0" lang="en-US" altLang="ko-KR" sz="1300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kumimoji="0" lang="ko-KR" altLang="en-US" sz="130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1300" dirty="0" smtClean="0"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사 업 량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: L=17.1km</a:t>
            </a:r>
            <a:endParaRPr kumimoji="0" lang="en-US" altLang="ko-KR" sz="1600" dirty="0"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사 </a:t>
            </a:r>
            <a:r>
              <a:rPr kumimoji="0" lang="ko-KR" altLang="en-US" sz="1600" dirty="0">
                <a:latin typeface="맑은 고딕" pitchFamily="50" charset="-127"/>
                <a:ea typeface="맑은 고딕" pitchFamily="50" charset="-127"/>
              </a:rPr>
              <a:t>업 비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: 4,000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</a:pPr>
            <a:endParaRPr kumimoji="0"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</a:pPr>
            <a:endParaRPr kumimoji="0" lang="en-US" altLang="ko-KR" sz="1600" dirty="0" smtClean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8676456" y="6483610"/>
            <a:ext cx="467544" cy="374390"/>
            <a:chOff x="8482105" y="6489700"/>
            <a:chExt cx="482384" cy="368300"/>
          </a:xfrm>
        </p:grpSpPr>
        <p:sp>
          <p:nvSpPr>
            <p:cNvPr id="30" name="TextBox 14"/>
            <p:cNvSpPr txBox="1">
              <a:spLocks noChangeArrowheads="1"/>
            </p:cNvSpPr>
            <p:nvPr/>
          </p:nvSpPr>
          <p:spPr bwMode="auto">
            <a:xfrm>
              <a:off x="8482105" y="6489700"/>
              <a:ext cx="482384" cy="363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dirty="0" smtClean="0">
                  <a:latin typeface="HY중고딕" pitchFamily="18" charset="-127"/>
                  <a:ea typeface="HY중고딕" pitchFamily="18" charset="-127"/>
                </a:rPr>
                <a:t>14</a:t>
              </a:r>
              <a:endParaRPr lang="ko-KR" altLang="en-US" dirty="0">
                <a:latin typeface="HY중고딕" pitchFamily="18" charset="-127"/>
                <a:ea typeface="HY중고딕" pitchFamily="18" charset="-127"/>
              </a:endParaRPr>
            </a:p>
          </p:txBody>
        </p:sp>
        <p:cxnSp>
          <p:nvCxnSpPr>
            <p:cNvPr id="31" name="직선 연결선 30"/>
            <p:cNvCxnSpPr/>
            <p:nvPr/>
          </p:nvCxnSpPr>
          <p:spPr>
            <a:xfrm>
              <a:off x="8483866" y="6524625"/>
              <a:ext cx="0" cy="333375"/>
            </a:xfrm>
            <a:prstGeom prst="line">
              <a:avLst/>
            </a:prstGeom>
            <a:ln>
              <a:solidFill>
                <a:srgbClr val="EC66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그룹 27"/>
          <p:cNvGrpSpPr>
            <a:grpSpLocks/>
          </p:cNvGrpSpPr>
          <p:nvPr/>
        </p:nvGrpSpPr>
        <p:grpSpPr bwMode="auto">
          <a:xfrm>
            <a:off x="539552" y="1268760"/>
            <a:ext cx="792163" cy="720080"/>
            <a:chOff x="395288" y="1628800"/>
            <a:chExt cx="792162" cy="2232967"/>
          </a:xfrm>
        </p:grpSpPr>
        <p:sp>
          <p:nvSpPr>
            <p:cNvPr id="33" name="직사각형 32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4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552508" y="130626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36" name="그룹 24"/>
          <p:cNvGrpSpPr>
            <a:grpSpLocks/>
          </p:cNvGrpSpPr>
          <p:nvPr/>
        </p:nvGrpSpPr>
        <p:grpSpPr bwMode="auto">
          <a:xfrm>
            <a:off x="538163" y="2132856"/>
            <a:ext cx="793750" cy="4110917"/>
            <a:chOff x="538808" y="3212976"/>
            <a:chExt cx="792658" cy="3312368"/>
          </a:xfrm>
        </p:grpSpPr>
        <p:sp>
          <p:nvSpPr>
            <p:cNvPr id="37" name="직사각형 36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8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9" name="TextBox 38"/>
          <p:cNvSpPr txBox="1"/>
          <p:nvPr/>
        </p:nvSpPr>
        <p:spPr>
          <a:xfrm>
            <a:off x="556178" y="2145050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58685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상수도과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1475656" y="1124744"/>
            <a:ext cx="74168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5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장래 광역 원수</a:t>
            </a:r>
            <a:r>
              <a:rPr kumimoji="0" lang="en-US" altLang="ko-KR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팔당</a:t>
            </a:r>
            <a:r>
              <a:rPr kumimoji="0" lang="en-US" altLang="ko-KR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로 전환하여 균형 배분 사용으로 운정신도시를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포함한 각종 개발에 적기</a:t>
            </a:r>
            <a:r>
              <a:rPr kumimoji="0" lang="en-US" altLang="ko-KR" b="1" dirty="0" smtClean="0">
                <a:latin typeface="맑은 고딕" pitchFamily="50" charset="-127"/>
                <a:ea typeface="맑은 고딕" pitchFamily="50" charset="-127"/>
              </a:rPr>
              <a:t>·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적량의 생활</a:t>
            </a:r>
            <a:r>
              <a:rPr kumimoji="0" lang="en-US" altLang="ko-KR" b="1" dirty="0" smtClean="0">
                <a:latin typeface="맑은 고딕" pitchFamily="50" charset="-127"/>
                <a:ea typeface="맑은 고딕" pitchFamily="50" charset="-127"/>
              </a:rPr>
              <a:t>·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공업 용수 공급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67596" y="663079"/>
            <a:ext cx="614862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3.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물 수요를 예측한 안정적인 수돗물 공급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Rectangle 23"/>
          <p:cNvSpPr>
            <a:spLocks noChangeArrowheads="1"/>
          </p:cNvSpPr>
          <p:nvPr/>
        </p:nvSpPr>
        <p:spPr bwMode="auto">
          <a:xfrm>
            <a:off x="1533585" y="2132856"/>
            <a:ext cx="3396955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한강하류</a:t>
            </a:r>
            <a:r>
              <a:rPr kumimoji="0" lang="en-US" altLang="ko-KR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차 </a:t>
            </a:r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급수체계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조정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2" name="Text Box 3"/>
          <p:cNvSpPr txBox="1">
            <a:spLocks noChangeArrowheads="1"/>
          </p:cNvSpPr>
          <p:nvPr/>
        </p:nvSpPr>
        <p:spPr bwMode="auto">
          <a:xfrm>
            <a:off x="1510159" y="2492896"/>
            <a:ext cx="7272809" cy="4075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사업기간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: 2018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년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 ~ 2026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년</a:t>
            </a:r>
            <a:endParaRPr kumimoji="0"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dirty="0">
                <a:latin typeface="맑은 고딕" pitchFamily="50" charset="-127"/>
                <a:ea typeface="맑은 고딕" pitchFamily="50" charset="-127"/>
              </a:rPr>
              <a:t>사업내용 </a:t>
            </a:r>
            <a:r>
              <a:rPr kumimoji="0" lang="en-US" altLang="ko-KR" sz="1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>
                <a:latin typeface="맑은 고딕" pitchFamily="50" charset="-127"/>
                <a:ea typeface="맑은 고딕" pitchFamily="50" charset="-127"/>
              </a:rPr>
              <a:t>팔당댐 → 파주시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baseline="30000" dirty="0">
                <a:latin typeface="맑은 고딕" pitchFamily="50" charset="-127"/>
                <a:ea typeface="맑은 고딕" pitchFamily="50" charset="-127"/>
              </a:rPr>
              <a:t>73.1</a:t>
            </a:r>
            <a:r>
              <a:rPr kumimoji="0" lang="ko-KR" altLang="en-US" sz="1600" b="1" baseline="30000" dirty="0">
                <a:latin typeface="맑은 고딕" pitchFamily="50" charset="-127"/>
                <a:ea typeface="맑은 고딕" pitchFamily="50" charset="-127"/>
              </a:rPr>
              <a:t>천㎥</a:t>
            </a:r>
            <a:r>
              <a:rPr kumimoji="0" lang="en-US" altLang="ko-KR" sz="1600" b="1" baseline="30000" dirty="0"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0" lang="ko-KR" altLang="en-US" sz="1600" b="1" baseline="30000" dirty="0">
                <a:latin typeface="맑은 고딕" pitchFamily="50" charset="-127"/>
                <a:ea typeface="맑은 고딕" pitchFamily="50" charset="-127"/>
              </a:rPr>
              <a:t>일 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등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 5</a:t>
            </a:r>
            <a:r>
              <a:rPr kumimoji="0" lang="ko-KR" altLang="en-US" sz="1600" dirty="0">
                <a:latin typeface="맑은 고딕" pitchFamily="50" charset="-127"/>
                <a:ea typeface="맑은 고딕" pitchFamily="50" charset="-127"/>
              </a:rPr>
              <a:t>개 시</a:t>
            </a:r>
            <a:r>
              <a:rPr kumimoji="0" lang="ko-KR" altLang="en-US" sz="8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baseline="30000" dirty="0" smtClean="0">
                <a:latin typeface="맑은 고딕" pitchFamily="50" charset="-127"/>
                <a:ea typeface="맑은 고딕" pitchFamily="50" charset="-127"/>
              </a:rPr>
              <a:t>280.4</a:t>
            </a:r>
            <a:r>
              <a:rPr kumimoji="0" lang="ko-KR" altLang="en-US" sz="1600" b="1" baseline="30000" dirty="0" smtClean="0">
                <a:latin typeface="맑은 고딕" pitchFamily="50" charset="-127"/>
                <a:ea typeface="맑은 고딕" pitchFamily="50" charset="-127"/>
              </a:rPr>
              <a:t>천</a:t>
            </a:r>
            <a:r>
              <a:rPr kumimoji="0" lang="ko-KR" altLang="en-US" sz="1600" b="1" baseline="30000" dirty="0">
                <a:latin typeface="맑은 고딕" pitchFamily="50" charset="-127"/>
                <a:ea typeface="맑은 고딕" pitchFamily="50" charset="-127"/>
              </a:rPr>
              <a:t>㎥</a:t>
            </a:r>
            <a:r>
              <a:rPr kumimoji="0" lang="en-US" altLang="ko-KR" sz="1600" b="1" baseline="30000" dirty="0"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0" lang="ko-KR" altLang="en-US" sz="1600" b="1" baseline="30000" dirty="0">
                <a:latin typeface="맑은 고딕" pitchFamily="50" charset="-127"/>
                <a:ea typeface="맑은 고딕" pitchFamily="50" charset="-127"/>
              </a:rPr>
              <a:t>일</a:t>
            </a:r>
            <a:r>
              <a:rPr kumimoji="0" lang="ko-KR" altLang="en-US" sz="1600" dirty="0">
                <a:latin typeface="맑은 고딕" pitchFamily="50" charset="-127"/>
                <a:ea typeface="맑은 고딕" pitchFamily="50" charset="-127"/>
              </a:rPr>
              <a:t> 전환 공급</a:t>
            </a:r>
            <a:r>
              <a:rPr kumimoji="0" lang="en-US" altLang="ko-KR" sz="1600" dirty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dirty="0">
                <a:latin typeface="맑은 고딕" pitchFamily="50" charset="-127"/>
                <a:ea typeface="맑은 고딕" pitchFamily="50" charset="-127"/>
              </a:rPr>
              <a:t>사 업 량 </a:t>
            </a:r>
            <a:r>
              <a:rPr kumimoji="0" lang="en-US" altLang="ko-KR" sz="1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err="1" smtClean="0">
                <a:latin typeface="맑은 고딕" pitchFamily="50" charset="-127"/>
                <a:ea typeface="맑은 고딕" pitchFamily="50" charset="-127"/>
              </a:rPr>
              <a:t>정수장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개소 </a:t>
            </a:r>
            <a:r>
              <a:rPr kumimoji="0" lang="en-US" altLang="ko-KR" sz="14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400" dirty="0">
                <a:latin typeface="맑은 고딕" pitchFamily="50" charset="-127"/>
                <a:ea typeface="맑은 고딕" pitchFamily="50" charset="-127"/>
              </a:rPr>
              <a:t>고양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400" b="1" baseline="30000" dirty="0">
                <a:latin typeface="맑은 고딕" pitchFamily="50" charset="-127"/>
                <a:ea typeface="맑은 고딕" pitchFamily="50" charset="-127"/>
              </a:rPr>
              <a:t>개량</a:t>
            </a:r>
            <a:r>
              <a:rPr kumimoji="0" lang="en-US" altLang="ko-KR" sz="14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400" dirty="0">
                <a:latin typeface="맑은 고딕" pitchFamily="50" charset="-127"/>
                <a:ea typeface="맑은 고딕" pitchFamily="50" charset="-127"/>
              </a:rPr>
              <a:t>파주</a:t>
            </a:r>
            <a:r>
              <a:rPr kumimoji="0" lang="ko-KR" altLang="en-US" sz="8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400" b="1" baseline="30000" dirty="0">
                <a:latin typeface="맑은 고딕" pitchFamily="50" charset="-127"/>
                <a:ea typeface="맑은 고딕" pitchFamily="50" charset="-127"/>
              </a:rPr>
              <a:t>증설</a:t>
            </a:r>
            <a:r>
              <a:rPr kumimoji="0" lang="en-US" altLang="ko-KR" sz="1400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,</a:t>
            </a:r>
          </a:p>
          <a:p>
            <a:pPr>
              <a:lnSpc>
                <a:spcPct val="140000"/>
              </a:lnSpc>
            </a:pP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                </a:t>
            </a:r>
            <a:r>
              <a:rPr kumimoji="0" lang="en-US" altLang="ko-KR" sz="14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dirty="0" err="1">
                <a:latin typeface="맑은 고딕" pitchFamily="50" charset="-127"/>
                <a:ea typeface="맑은 고딕" pitchFamily="50" charset="-127"/>
              </a:rPr>
              <a:t>가압장</a:t>
            </a:r>
            <a:r>
              <a:rPr kumimoji="0" lang="ko-KR" altLang="en-US" sz="16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>
                <a:latin typeface="맑은 고딕" pitchFamily="50" charset="-127"/>
                <a:ea typeface="맑은 고딕" pitchFamily="50" charset="-127"/>
              </a:rPr>
              <a:t>4</a:t>
            </a:r>
            <a:r>
              <a:rPr kumimoji="0" lang="ko-KR" altLang="en-US" sz="1600" dirty="0">
                <a:latin typeface="맑은 고딕" pitchFamily="50" charset="-127"/>
                <a:ea typeface="맑은 고딕" pitchFamily="50" charset="-127"/>
              </a:rPr>
              <a:t>개소</a:t>
            </a:r>
            <a:r>
              <a:rPr kumimoji="0" lang="en-US" altLang="ko-KR" sz="16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err="1">
                <a:latin typeface="맑은 고딕" pitchFamily="50" charset="-127"/>
                <a:ea typeface="맑은 고딕" pitchFamily="50" charset="-127"/>
              </a:rPr>
              <a:t>관로</a:t>
            </a:r>
            <a:r>
              <a:rPr kumimoji="0" lang="en-US" altLang="ko-KR" sz="16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L=33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㎞ </a:t>
            </a:r>
            <a:endParaRPr kumimoji="0" lang="en-US" altLang="ko-KR" sz="1600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</a:pPr>
            <a:r>
              <a:rPr kumimoji="0" lang="en-US" altLang="ko-KR" sz="14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400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400" b="1" dirty="0" err="1">
                <a:latin typeface="맑은 고딕" pitchFamily="50" charset="-127"/>
                <a:ea typeface="맑은 고딕" pitchFamily="50" charset="-127"/>
              </a:rPr>
              <a:t>월롱계통</a:t>
            </a:r>
            <a:r>
              <a:rPr kumimoji="0" lang="en-US" altLang="ko-KR" sz="1400" b="1" dirty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kumimoji="0" lang="ko-KR" altLang="en-US" sz="1400" dirty="0" err="1">
                <a:latin typeface="맑은 고딕" pitchFamily="50" charset="-127"/>
                <a:ea typeface="맑은 고딕" pitchFamily="50" charset="-127"/>
              </a:rPr>
              <a:t>고양정수장</a:t>
            </a:r>
            <a:r>
              <a:rPr kumimoji="0" lang="ko-KR" altLang="en-US" sz="14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400" dirty="0" smtClean="0">
                <a:latin typeface="맑은 고딕" pitchFamily="50" charset="-127"/>
                <a:ea typeface="맑은 고딕" pitchFamily="50" charset="-127"/>
              </a:rPr>
              <a:t>개량</a:t>
            </a:r>
            <a:endParaRPr kumimoji="0" lang="en-US" altLang="ko-KR" sz="14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</a:pPr>
            <a:r>
              <a:rPr kumimoji="0" lang="en-US" altLang="ko-KR" sz="14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400" dirty="0" smtClean="0">
                <a:latin typeface="맑은 고딕" pitchFamily="50" charset="-127"/>
                <a:ea typeface="맑은 고딕" pitchFamily="50" charset="-127"/>
              </a:rPr>
              <a:t>                  </a:t>
            </a:r>
            <a:r>
              <a:rPr kumimoji="0" lang="en-US" altLang="ko-KR" sz="8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400" dirty="0" err="1" smtClean="0">
                <a:latin typeface="맑은 고딕" pitchFamily="50" charset="-127"/>
                <a:ea typeface="맑은 고딕" pitchFamily="50" charset="-127"/>
              </a:rPr>
              <a:t>관로</a:t>
            </a:r>
            <a:r>
              <a:rPr kumimoji="0" lang="en-US" altLang="ko-KR" sz="1400" dirty="0" smtClean="0">
                <a:latin typeface="맑은 고딕" pitchFamily="50" charset="-127"/>
                <a:ea typeface="맑은 고딕" pitchFamily="50" charset="-127"/>
              </a:rPr>
              <a:t> L=25.7</a:t>
            </a:r>
            <a:r>
              <a:rPr kumimoji="0" lang="ko-KR" altLang="en-US" sz="1400" dirty="0" smtClean="0">
                <a:latin typeface="맑은 고딕" pitchFamily="50" charset="-127"/>
                <a:ea typeface="맑은 고딕" pitchFamily="50" charset="-127"/>
              </a:rPr>
              <a:t>㎞ </a:t>
            </a:r>
            <a:r>
              <a:rPr kumimoji="0" lang="en-US" altLang="ko-KR" sz="120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200" dirty="0" err="1">
                <a:latin typeface="맑은 고딕" pitchFamily="50" charset="-127"/>
                <a:ea typeface="맑은 고딕" pitchFamily="50" charset="-127"/>
              </a:rPr>
              <a:t>고양정수장</a:t>
            </a:r>
            <a:r>
              <a:rPr kumimoji="0" lang="ko-KR" altLang="en-US" sz="1200" dirty="0">
                <a:latin typeface="맑은 고딕" pitchFamily="50" charset="-127"/>
                <a:ea typeface="맑은 고딕" pitchFamily="50" charset="-127"/>
              </a:rPr>
              <a:t> ∼ </a:t>
            </a:r>
            <a:r>
              <a:rPr kumimoji="0" lang="ko-KR" altLang="en-US" sz="1200" dirty="0" err="1">
                <a:latin typeface="맑은 고딕" pitchFamily="50" charset="-127"/>
                <a:ea typeface="맑은 고딕" pitchFamily="50" charset="-127"/>
              </a:rPr>
              <a:t>월롱배수지</a:t>
            </a:r>
            <a:r>
              <a:rPr kumimoji="0" lang="en-US" altLang="ko-KR" sz="1200" dirty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>
              <a:lnSpc>
                <a:spcPct val="140000"/>
              </a:lnSpc>
            </a:pPr>
            <a:r>
              <a:rPr kumimoji="0" lang="en-US" altLang="ko-KR" sz="1400" dirty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kumimoji="0" lang="en-US" altLang="ko-KR" sz="1400" dirty="0" smtClean="0">
                <a:latin typeface="맑은 고딕" pitchFamily="50" charset="-127"/>
                <a:ea typeface="맑은 고딕" pitchFamily="50" charset="-127"/>
              </a:rPr>
              <a:t>-</a:t>
            </a:r>
            <a:r>
              <a:rPr kumimoji="0" lang="ko-KR" altLang="en-US" sz="14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400" b="1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400" b="1" dirty="0" err="1">
                <a:latin typeface="맑은 고딕" pitchFamily="50" charset="-127"/>
                <a:ea typeface="맑은 고딕" pitchFamily="50" charset="-127"/>
              </a:rPr>
              <a:t>문산계통</a:t>
            </a:r>
            <a:r>
              <a:rPr kumimoji="0" lang="en-US" altLang="ko-KR" sz="1400" b="1" dirty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kumimoji="0" lang="ko-KR" altLang="en-US" sz="1400" dirty="0">
                <a:latin typeface="맑은 고딕" pitchFamily="50" charset="-127"/>
                <a:ea typeface="맑은 고딕" pitchFamily="50" charset="-127"/>
              </a:rPr>
              <a:t>파주공업용정수장 </a:t>
            </a:r>
            <a:r>
              <a:rPr kumimoji="0" lang="ko-KR" altLang="en-US" sz="1400" dirty="0" smtClean="0">
                <a:latin typeface="맑은 고딕" pitchFamily="50" charset="-127"/>
                <a:ea typeface="맑은 고딕" pitchFamily="50" charset="-127"/>
              </a:rPr>
              <a:t>증설</a:t>
            </a:r>
            <a:endParaRPr kumimoji="0" lang="en-US" altLang="ko-KR" sz="1400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</a:pPr>
            <a:r>
              <a:rPr kumimoji="0" lang="en-US" altLang="ko-KR" sz="1400" dirty="0" smtClean="0">
                <a:latin typeface="맑은 고딕" pitchFamily="50" charset="-127"/>
                <a:ea typeface="맑은 고딕" pitchFamily="50" charset="-127"/>
              </a:rPr>
              <a:t>                   </a:t>
            </a:r>
            <a:r>
              <a:rPr kumimoji="0" lang="en-US" altLang="ko-KR" sz="8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400" dirty="0" err="1" smtClean="0">
                <a:latin typeface="맑은 고딕" pitchFamily="50" charset="-127"/>
                <a:ea typeface="맑은 고딕" pitchFamily="50" charset="-127"/>
              </a:rPr>
              <a:t>가압장</a:t>
            </a:r>
            <a:r>
              <a:rPr kumimoji="0" lang="ko-KR" altLang="en-US" sz="14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400" dirty="0">
                <a:latin typeface="맑은 고딕" pitchFamily="50" charset="-127"/>
                <a:ea typeface="맑은 고딕" pitchFamily="50" charset="-127"/>
              </a:rPr>
              <a:t>4</a:t>
            </a:r>
            <a:r>
              <a:rPr kumimoji="0" lang="ko-KR" altLang="en-US" sz="1400" dirty="0">
                <a:latin typeface="맑은 고딕" pitchFamily="50" charset="-127"/>
                <a:ea typeface="맑은 고딕" pitchFamily="50" charset="-127"/>
              </a:rPr>
              <a:t>개소 </a:t>
            </a:r>
            <a:r>
              <a:rPr kumimoji="0" lang="en-US" altLang="ko-KR" sz="120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200" dirty="0">
                <a:latin typeface="맑은 고딕" pitchFamily="50" charset="-127"/>
                <a:ea typeface="맑은 고딕" pitchFamily="50" charset="-127"/>
              </a:rPr>
              <a:t>고촌</a:t>
            </a:r>
            <a:r>
              <a:rPr kumimoji="0" lang="en-US" altLang="ko-KR" sz="12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200" dirty="0" smtClean="0">
                <a:latin typeface="맑은 고딕" pitchFamily="50" charset="-127"/>
                <a:ea typeface="맑은 고딕" pitchFamily="50" charset="-127"/>
              </a:rPr>
              <a:t>문산</a:t>
            </a:r>
            <a:r>
              <a:rPr kumimoji="0" lang="en-US" altLang="ko-KR" sz="12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200" dirty="0" err="1" smtClean="0">
                <a:latin typeface="맑은 고딕" pitchFamily="50" charset="-127"/>
                <a:ea typeface="맑은 고딕" pitchFamily="50" charset="-127"/>
              </a:rPr>
              <a:t>선유</a:t>
            </a:r>
            <a:r>
              <a:rPr kumimoji="0" lang="ko-KR" altLang="en-US" sz="6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200" b="1" baseline="30000" dirty="0">
                <a:latin typeface="맑은 고딕" pitchFamily="50" charset="-127"/>
                <a:ea typeface="맑은 고딕" pitchFamily="50" charset="-127"/>
              </a:rPr>
              <a:t>신설</a:t>
            </a:r>
            <a:r>
              <a:rPr kumimoji="0" lang="en-US" altLang="ko-KR" sz="12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200" dirty="0" smtClean="0">
                <a:latin typeface="맑은 고딕" pitchFamily="50" charset="-127"/>
                <a:ea typeface="맑은 고딕" pitchFamily="50" charset="-127"/>
              </a:rPr>
              <a:t>일산</a:t>
            </a:r>
            <a:r>
              <a:rPr kumimoji="0" lang="ko-KR" altLang="en-US" sz="8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200" b="1" baseline="30000" dirty="0" smtClean="0">
                <a:latin typeface="맑은 고딕" pitchFamily="50" charset="-127"/>
                <a:ea typeface="맑은 고딕" pitchFamily="50" charset="-127"/>
              </a:rPr>
              <a:t>개량</a:t>
            </a:r>
            <a:r>
              <a:rPr kumimoji="0" lang="en-US" altLang="ko-KR" sz="1200" dirty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>
              <a:lnSpc>
                <a:spcPct val="140000"/>
              </a:lnSpc>
            </a:pPr>
            <a:r>
              <a:rPr kumimoji="0" lang="en-US" altLang="ko-KR" sz="1400" dirty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kumimoji="0" lang="en-US" altLang="ko-KR" sz="1400" dirty="0" smtClean="0">
                <a:latin typeface="맑은 고딕" pitchFamily="50" charset="-127"/>
                <a:ea typeface="맑은 고딕" pitchFamily="50" charset="-127"/>
              </a:rPr>
              <a:t>                </a:t>
            </a:r>
            <a:r>
              <a:rPr kumimoji="0" lang="en-US" altLang="ko-KR" sz="8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400" dirty="0" err="1" smtClean="0">
                <a:latin typeface="맑은 고딕" pitchFamily="50" charset="-127"/>
                <a:ea typeface="맑은 고딕" pitchFamily="50" charset="-127"/>
              </a:rPr>
              <a:t>관로</a:t>
            </a:r>
            <a:r>
              <a:rPr kumimoji="0" lang="en-US" altLang="ko-KR" sz="1400" dirty="0" smtClean="0">
                <a:latin typeface="맑은 고딕" pitchFamily="50" charset="-127"/>
                <a:ea typeface="맑은 고딕" pitchFamily="50" charset="-127"/>
              </a:rPr>
              <a:t> L=7.3</a:t>
            </a:r>
            <a:r>
              <a:rPr kumimoji="0" lang="ko-KR" altLang="en-US" sz="1400" dirty="0" smtClean="0">
                <a:latin typeface="맑은 고딕" pitchFamily="50" charset="-127"/>
                <a:ea typeface="맑은 고딕" pitchFamily="50" charset="-127"/>
              </a:rPr>
              <a:t>㎞ </a:t>
            </a:r>
            <a:r>
              <a:rPr kumimoji="0" lang="en-US" altLang="ko-KR" sz="120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200" dirty="0">
                <a:latin typeface="맑은 고딕" pitchFamily="50" charset="-127"/>
                <a:ea typeface="맑은 고딕" pitchFamily="50" charset="-127"/>
              </a:rPr>
              <a:t>파주</a:t>
            </a:r>
            <a:r>
              <a:rPr kumimoji="0" lang="en-US" altLang="ko-KR" sz="1200" dirty="0">
                <a:latin typeface="맑은 고딕" pitchFamily="50" charset="-127"/>
                <a:ea typeface="맑은 고딕" pitchFamily="50" charset="-127"/>
              </a:rPr>
              <a:t>LCD</a:t>
            </a:r>
            <a:r>
              <a:rPr kumimoji="0" lang="ko-KR" altLang="en-US" sz="1200" dirty="0">
                <a:latin typeface="맑은 고딕" pitchFamily="50" charset="-127"/>
                <a:ea typeface="맑은 고딕" pitchFamily="50" charset="-127"/>
              </a:rPr>
              <a:t>산단 ∼ </a:t>
            </a:r>
            <a:r>
              <a:rPr kumimoji="0" lang="ko-KR" altLang="en-US" sz="1200" dirty="0" err="1">
                <a:latin typeface="맑은 고딕" pitchFamily="50" charset="-127"/>
                <a:ea typeface="맑은 고딕" pitchFamily="50" charset="-127"/>
              </a:rPr>
              <a:t>당동산단</a:t>
            </a:r>
            <a:r>
              <a:rPr kumimoji="0" lang="en-US" altLang="ko-KR" sz="1200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>
              <a:lnSpc>
                <a:spcPct val="140000"/>
              </a:lnSpc>
            </a:pPr>
            <a:endParaRPr kumimoji="0" lang="en-US" altLang="ko-KR" sz="200" dirty="0" smtClean="0"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사 업 비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: 2,097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억원</a:t>
            </a:r>
            <a:endParaRPr kumimoji="0" lang="en-US" altLang="ko-KR" sz="1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                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4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400" dirty="0" smtClean="0">
                <a:latin typeface="맑은 고딕" pitchFamily="50" charset="-127"/>
                <a:ea typeface="맑은 고딕" pitchFamily="50" charset="-127"/>
              </a:rPr>
              <a:t>국 </a:t>
            </a:r>
            <a:r>
              <a:rPr kumimoji="0" lang="en-US" altLang="ko-KR" sz="1400" dirty="0" smtClean="0">
                <a:latin typeface="맑은 고딕" pitchFamily="50" charset="-127"/>
                <a:ea typeface="맑은 고딕" pitchFamily="50" charset="-127"/>
              </a:rPr>
              <a:t>629</a:t>
            </a:r>
            <a:r>
              <a:rPr kumimoji="0" lang="en-US" altLang="ko-KR" sz="7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400" b="1" baseline="30000" dirty="0" smtClean="0">
                <a:latin typeface="맑은 고딕" pitchFamily="50" charset="-127"/>
                <a:ea typeface="맑은 고딕" pitchFamily="50" charset="-127"/>
              </a:rPr>
              <a:t>30%</a:t>
            </a:r>
            <a:r>
              <a:rPr kumimoji="0" lang="en-US" altLang="ko-KR" sz="1400" dirty="0" smtClean="0">
                <a:latin typeface="맑은 고딕" pitchFamily="50" charset="-127"/>
                <a:ea typeface="맑은 고딕" pitchFamily="50" charset="-127"/>
              </a:rPr>
              <a:t>, K-water 1,468</a:t>
            </a:r>
            <a:r>
              <a:rPr kumimoji="0" lang="en-US" altLang="ko-KR" sz="7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400" b="1" baseline="30000" dirty="0" smtClean="0">
                <a:latin typeface="맑은 고딕" pitchFamily="50" charset="-127"/>
                <a:ea typeface="맑은 고딕" pitchFamily="50" charset="-127"/>
              </a:rPr>
              <a:t>70%</a:t>
            </a:r>
            <a:r>
              <a:rPr kumimoji="0" lang="en-US" altLang="ko-KR" sz="1400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pic>
        <p:nvPicPr>
          <p:cNvPr id="26" name="그림 2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12159" y="3491347"/>
            <a:ext cx="2700301" cy="2925266"/>
          </a:xfrm>
          <a:prstGeom prst="rect">
            <a:avLst/>
          </a:prstGeom>
        </p:spPr>
      </p:pic>
      <p:grpSp>
        <p:nvGrpSpPr>
          <p:cNvPr id="27" name="그룹 26"/>
          <p:cNvGrpSpPr/>
          <p:nvPr/>
        </p:nvGrpSpPr>
        <p:grpSpPr>
          <a:xfrm>
            <a:off x="8676456" y="6483610"/>
            <a:ext cx="467544" cy="374390"/>
            <a:chOff x="8482105" y="6489700"/>
            <a:chExt cx="482384" cy="368300"/>
          </a:xfrm>
        </p:grpSpPr>
        <p:sp>
          <p:nvSpPr>
            <p:cNvPr id="29" name="TextBox 14"/>
            <p:cNvSpPr txBox="1">
              <a:spLocks noChangeArrowheads="1"/>
            </p:cNvSpPr>
            <p:nvPr/>
          </p:nvSpPr>
          <p:spPr bwMode="auto">
            <a:xfrm>
              <a:off x="8482105" y="6489700"/>
              <a:ext cx="482384" cy="363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dirty="0" smtClean="0">
                  <a:latin typeface="HY중고딕" pitchFamily="18" charset="-127"/>
                  <a:ea typeface="HY중고딕" pitchFamily="18" charset="-127"/>
                </a:rPr>
                <a:t>15</a:t>
              </a:r>
              <a:endParaRPr lang="ko-KR" altLang="en-US" dirty="0">
                <a:latin typeface="HY중고딕" pitchFamily="18" charset="-127"/>
                <a:ea typeface="HY중고딕" pitchFamily="18" charset="-127"/>
              </a:endParaRPr>
            </a:p>
          </p:txBody>
        </p:sp>
        <p:cxnSp>
          <p:nvCxnSpPr>
            <p:cNvPr id="30" name="직선 연결선 29"/>
            <p:cNvCxnSpPr/>
            <p:nvPr/>
          </p:nvCxnSpPr>
          <p:spPr>
            <a:xfrm>
              <a:off x="8483866" y="6524625"/>
              <a:ext cx="0" cy="333375"/>
            </a:xfrm>
            <a:prstGeom prst="line">
              <a:avLst/>
            </a:prstGeom>
            <a:ln>
              <a:solidFill>
                <a:srgbClr val="EC66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그룹 27"/>
          <p:cNvGrpSpPr>
            <a:grpSpLocks/>
          </p:cNvGrpSpPr>
          <p:nvPr/>
        </p:nvGrpSpPr>
        <p:grpSpPr bwMode="auto">
          <a:xfrm>
            <a:off x="539552" y="1268760"/>
            <a:ext cx="792163" cy="649598"/>
            <a:chOff x="395288" y="1628800"/>
            <a:chExt cx="792162" cy="2232967"/>
          </a:xfrm>
        </p:grpSpPr>
        <p:sp>
          <p:nvSpPr>
            <p:cNvPr id="32" name="직사각형 31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3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4" name="TextBox 33"/>
          <p:cNvSpPr txBox="1"/>
          <p:nvPr/>
        </p:nvSpPr>
        <p:spPr>
          <a:xfrm>
            <a:off x="552508" y="130626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35" name="그룹 24"/>
          <p:cNvGrpSpPr>
            <a:grpSpLocks/>
          </p:cNvGrpSpPr>
          <p:nvPr/>
        </p:nvGrpSpPr>
        <p:grpSpPr bwMode="auto">
          <a:xfrm>
            <a:off x="538163" y="2132856"/>
            <a:ext cx="793750" cy="4110917"/>
            <a:chOff x="538808" y="3212976"/>
            <a:chExt cx="792658" cy="3312368"/>
          </a:xfrm>
        </p:grpSpPr>
        <p:sp>
          <p:nvSpPr>
            <p:cNvPr id="36" name="직사각형 3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8" name="TextBox 37"/>
          <p:cNvSpPr txBox="1"/>
          <p:nvPr/>
        </p:nvSpPr>
        <p:spPr>
          <a:xfrm>
            <a:off x="556178" y="2145050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49439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상수도과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1485687" y="1124744"/>
            <a:ext cx="7622817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5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체계적이고 효율적인 노후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상수관로의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정비를 위하여 단계별</a:t>
            </a:r>
            <a:r>
              <a:rPr kumimoji="0" lang="en-US" altLang="ko-KR" b="1" dirty="0" smtClean="0">
                <a:latin typeface="맑은 고딕" pitchFamily="50" charset="-127"/>
                <a:ea typeface="맑은 고딕" pitchFamily="50" charset="-127"/>
              </a:rPr>
              <a:t>·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연차별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교체 계획을 수립</a:t>
            </a:r>
            <a:r>
              <a:rPr kumimoji="0" lang="en-US" altLang="ko-KR" b="1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시민이 믿고 마시는 안전하고 깨끗한 수돗물 공급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67596" y="663079"/>
            <a:ext cx="614862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4.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노후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상수도관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교체 계획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Rectangle 23"/>
          <p:cNvSpPr>
            <a:spLocks noChangeArrowheads="1"/>
          </p:cNvSpPr>
          <p:nvPr/>
        </p:nvSpPr>
        <p:spPr bwMode="auto">
          <a:xfrm>
            <a:off x="1539497" y="2132856"/>
            <a:ext cx="3036915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노후 상수도관 교체 계획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2" name="Text Box 3"/>
          <p:cNvSpPr txBox="1">
            <a:spLocks noChangeArrowheads="1"/>
          </p:cNvSpPr>
          <p:nvPr/>
        </p:nvSpPr>
        <p:spPr bwMode="auto">
          <a:xfrm>
            <a:off x="1518785" y="2633771"/>
            <a:ext cx="7272809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규  모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상수도관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1,545.3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㎞</a:t>
            </a:r>
            <a:endParaRPr kumimoji="0"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endParaRPr kumimoji="0" lang="en-US" altLang="ko-KR" sz="1600" dirty="0"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endParaRPr kumimoji="0"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l"/>
            </a:pPr>
            <a:endParaRPr kumimoji="0" lang="en-US" altLang="ko-KR" sz="1600" dirty="0"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주요내용</a:t>
            </a:r>
            <a:endParaRPr kumimoji="0" lang="en-US" altLang="ko-KR" sz="1600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</a:pPr>
            <a:r>
              <a:rPr kumimoji="0" lang="en-US" altLang="ko-KR" sz="1500" dirty="0" smtClean="0">
                <a:latin typeface="맑은 고딕" pitchFamily="50" charset="-127"/>
                <a:ea typeface="맑은 고딕" pitchFamily="50" charset="-127"/>
              </a:rPr>
              <a:t>   - ‘21.  3.  </a:t>
            </a:r>
            <a:r>
              <a:rPr kumimoji="0" lang="ko-KR" altLang="en-US" sz="1500" dirty="0" smtClean="0">
                <a:latin typeface="맑은 고딕" pitchFamily="50" charset="-127"/>
                <a:ea typeface="맑은 고딕" pitchFamily="50" charset="-127"/>
              </a:rPr>
              <a:t>노후 </a:t>
            </a:r>
            <a:r>
              <a:rPr kumimoji="0" lang="ko-KR" altLang="en-US" sz="1500" dirty="0" err="1" smtClean="0">
                <a:latin typeface="맑은 고딕" pitchFamily="50" charset="-127"/>
                <a:ea typeface="맑은 고딕" pitchFamily="50" charset="-127"/>
              </a:rPr>
              <a:t>상수관로</a:t>
            </a:r>
            <a:r>
              <a:rPr kumimoji="0" lang="ko-KR" altLang="en-US" sz="1500" dirty="0" smtClean="0">
                <a:latin typeface="맑은 고딕" pitchFamily="50" charset="-127"/>
                <a:ea typeface="맑은 고딕" pitchFamily="50" charset="-127"/>
              </a:rPr>
              <a:t> 정밀조사 용역 착수</a:t>
            </a:r>
            <a:r>
              <a:rPr kumimoji="0" lang="en-US" altLang="ko-KR" sz="1500" b="1" baseline="30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4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400" dirty="0" smtClean="0">
                <a:latin typeface="맑은 고딕" pitchFamily="50" charset="-127"/>
                <a:ea typeface="맑은 고딕" pitchFamily="50" charset="-127"/>
              </a:rPr>
              <a:t>준공 </a:t>
            </a:r>
            <a:r>
              <a:rPr kumimoji="0" lang="en-US" altLang="ko-KR" sz="1400" dirty="0">
                <a:latin typeface="맑은 고딕" pitchFamily="50" charset="-127"/>
                <a:ea typeface="맑은 고딕" pitchFamily="50" charset="-127"/>
              </a:rPr>
              <a:t>:</a:t>
            </a:r>
            <a:r>
              <a:rPr kumimoji="0" lang="ko-KR" altLang="en-US" sz="14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400" dirty="0" smtClean="0">
                <a:latin typeface="맑은 고딕" pitchFamily="50" charset="-127"/>
                <a:ea typeface="맑은 고딕" pitchFamily="50" charset="-127"/>
              </a:rPr>
              <a:t>‘22. 3.)</a:t>
            </a:r>
          </a:p>
          <a:p>
            <a:pPr>
              <a:lnSpc>
                <a:spcPct val="140000"/>
              </a:lnSpc>
            </a:pPr>
            <a:endParaRPr kumimoji="0" lang="en-US" altLang="ko-KR" sz="1400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</a:pPr>
            <a:endParaRPr kumimoji="0" lang="en-US" altLang="ko-KR" sz="14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</a:pPr>
            <a:endParaRPr kumimoji="0" lang="en-US" altLang="ko-KR" sz="1500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</a:pPr>
            <a:r>
              <a:rPr kumimoji="0" lang="en-US" altLang="ko-KR" sz="1500" dirty="0" smtClean="0">
                <a:latin typeface="맑은 고딕" pitchFamily="50" charset="-127"/>
                <a:ea typeface="맑은 고딕" pitchFamily="50" charset="-127"/>
              </a:rPr>
              <a:t>   - ‘22.  4.  </a:t>
            </a:r>
            <a:r>
              <a:rPr kumimoji="0" lang="ko-KR" altLang="en-US" sz="1500" dirty="0" smtClean="0">
                <a:latin typeface="맑은 고딕" pitchFamily="50" charset="-127"/>
                <a:ea typeface="맑은 고딕" pitchFamily="50" charset="-127"/>
              </a:rPr>
              <a:t>노후 상수도관 교체 계획 수립 </a:t>
            </a:r>
            <a:r>
              <a:rPr kumimoji="0" lang="en-US" altLang="ko-KR" sz="1400" dirty="0" smtClean="0">
                <a:latin typeface="맑은 고딕" pitchFamily="50" charset="-127"/>
                <a:ea typeface="맑은 고딕" pitchFamily="50" charset="-127"/>
              </a:rPr>
              <a:t>(5</a:t>
            </a:r>
            <a:r>
              <a:rPr kumimoji="0" lang="ko-KR" altLang="en-US" sz="1400" dirty="0" smtClean="0">
                <a:latin typeface="맑은 고딕" pitchFamily="50" charset="-127"/>
                <a:ea typeface="맑은 고딕" pitchFamily="50" charset="-127"/>
              </a:rPr>
              <a:t>개년</a:t>
            </a:r>
            <a:r>
              <a:rPr kumimoji="0" lang="en-US" altLang="ko-KR" sz="1400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kumimoji="0" lang="ko-KR" altLang="en-US" sz="1500" b="1" baseline="30000" dirty="0" err="1" smtClean="0">
                <a:latin typeface="맑은 고딕" pitchFamily="50" charset="-127"/>
                <a:ea typeface="맑은 고딕" pitchFamily="50" charset="-127"/>
              </a:rPr>
              <a:t>연차별</a:t>
            </a:r>
            <a:r>
              <a:rPr kumimoji="0" lang="ko-KR" altLang="en-US" sz="1500" b="1" baseline="30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500" b="1" baseline="30000" dirty="0" err="1" smtClean="0">
                <a:latin typeface="맑은 고딕" pitchFamily="50" charset="-127"/>
                <a:ea typeface="맑은 고딕" pitchFamily="50" charset="-127"/>
              </a:rPr>
              <a:t>교체대상지</a:t>
            </a:r>
            <a:r>
              <a:rPr kumimoji="0" lang="ko-KR" altLang="en-US" sz="1500" b="1" baseline="30000" dirty="0" smtClean="0">
                <a:latin typeface="맑은 고딕" pitchFamily="50" charset="-127"/>
                <a:ea typeface="맑은 고딕" pitchFamily="50" charset="-127"/>
              </a:rPr>
              <a:t> 확정</a:t>
            </a:r>
            <a:endParaRPr kumimoji="0" lang="en-US" altLang="ko-KR" sz="15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</a:pPr>
            <a:r>
              <a:rPr kumimoji="0" lang="en-US" altLang="ko-KR" sz="15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500" dirty="0" smtClean="0">
                <a:latin typeface="맑은 고딕" pitchFamily="50" charset="-127"/>
                <a:ea typeface="맑은 고딕" pitchFamily="50" charset="-127"/>
              </a:rPr>
              <a:t>  - ‘22. 10.  2023</a:t>
            </a:r>
            <a:r>
              <a:rPr kumimoji="0" lang="ko-KR" altLang="en-US" sz="1500" dirty="0" smtClean="0">
                <a:latin typeface="맑은 고딕" pitchFamily="50" charset="-127"/>
                <a:ea typeface="맑은 고딕" pitchFamily="50" charset="-127"/>
              </a:rPr>
              <a:t>년도 노후 상수도관 교체 실시설계 착수</a:t>
            </a:r>
            <a:r>
              <a:rPr kumimoji="0" lang="en-US" altLang="ko-KR" sz="1500" dirty="0" smtClean="0">
                <a:latin typeface="맑은 고딕" pitchFamily="50" charset="-127"/>
                <a:ea typeface="맑은 고딕" pitchFamily="50" charset="-127"/>
              </a:rPr>
              <a:t>  </a:t>
            </a:r>
          </a:p>
        </p:txBody>
      </p:sp>
      <p:sp>
        <p:nvSpPr>
          <p:cNvPr id="26" name="모서리가 둥근 직사각형 25"/>
          <p:cNvSpPr/>
          <p:nvPr/>
        </p:nvSpPr>
        <p:spPr bwMode="auto">
          <a:xfrm>
            <a:off x="1979712" y="4938598"/>
            <a:ext cx="6084677" cy="864096"/>
          </a:xfrm>
          <a:prstGeom prst="roundRect">
            <a:avLst/>
          </a:prstGeom>
          <a:solidFill>
            <a:schemeClr val="tx2">
              <a:lumMod val="60000"/>
              <a:lumOff val="40000"/>
              <a:alpha val="20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latinLnBrk="0">
              <a:defRPr/>
            </a:pPr>
            <a:r>
              <a:rPr kumimoji="0"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· 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정밀조사 용역을 통한 수도시설 관리상태 점검</a:t>
            </a:r>
            <a:endParaRPr kumimoji="0" lang="en-US" altLang="ko-KR" sz="140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defRPr/>
            </a:pPr>
            <a:r>
              <a:rPr kumimoji="0"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· </a:t>
            </a:r>
            <a:r>
              <a:rPr kumimoji="0" lang="ko-KR" altLang="en-US" sz="1400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노후관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매설 비율</a:t>
            </a:r>
            <a:r>
              <a:rPr kumimoji="0"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수질조사 및 민원을 고려하여 중점관리지역 선정</a:t>
            </a:r>
            <a:endParaRPr kumimoji="0" lang="en-US" altLang="ko-KR" sz="140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defRPr/>
            </a:pPr>
            <a:r>
              <a:rPr kumimoji="0"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· 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단계별</a:t>
            </a:r>
            <a:r>
              <a:rPr kumimoji="0"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kumimoji="0" lang="ko-KR" altLang="en-US" sz="1400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연차별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ko-KR" altLang="en-US" sz="1400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노후관로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교체 계획 정비 수립 </a:t>
            </a:r>
            <a:r>
              <a:rPr kumimoji="0" lang="en-US" altLang="ko-KR" sz="13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(2023</a:t>
            </a:r>
            <a:r>
              <a:rPr kumimoji="0" lang="ko-KR" altLang="en-US" sz="13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</a:t>
            </a:r>
            <a:r>
              <a:rPr kumimoji="0" lang="en-US" altLang="ko-KR" sz="13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~2027</a:t>
            </a:r>
            <a:r>
              <a:rPr kumimoji="0" lang="ko-KR" altLang="en-US" sz="13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</a:t>
            </a:r>
            <a:r>
              <a:rPr kumimoji="0" lang="en-US" altLang="ko-KR" sz="13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5</a:t>
            </a:r>
            <a:r>
              <a:rPr kumimoji="0" lang="ko-KR" altLang="en-US" sz="13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개년</a:t>
            </a:r>
            <a:r>
              <a:rPr kumimoji="0" lang="en-US" altLang="ko-KR" sz="13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kumimoji="0" lang="ko-KR" altLang="en-US" sz="13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27" name="표 26"/>
          <p:cNvGraphicFramePr>
            <a:graphicFrameLocks noGrp="1"/>
          </p:cNvGraphicFramePr>
          <p:nvPr>
            <p:extLst/>
          </p:nvPr>
        </p:nvGraphicFramePr>
        <p:xfrm>
          <a:off x="1762290" y="3123808"/>
          <a:ext cx="6626136" cy="109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5574">
                  <a:extLst>
                    <a:ext uri="{9D8B030D-6E8A-4147-A177-3AD203B41FA5}">
                      <a16:colId xmlns:a16="http://schemas.microsoft.com/office/drawing/2014/main" val="2690774031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545363022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567512991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379317754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445744055"/>
                    </a:ext>
                  </a:extLst>
                </a:gridCol>
                <a:gridCol w="1080122">
                  <a:extLst>
                    <a:ext uri="{9D8B030D-6E8A-4147-A177-3AD203B41FA5}">
                      <a16:colId xmlns:a16="http://schemas.microsoft.com/office/drawing/2014/main" val="3439310062"/>
                    </a:ext>
                  </a:extLst>
                </a:gridCol>
              </a:tblGrid>
              <a:tr h="2928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구 분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총계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도수관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송수관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배수관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비고</a:t>
                      </a:r>
                      <a:endParaRPr lang="ko-KR" alt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8413663"/>
                  </a:ext>
                </a:extLst>
              </a:tr>
              <a:tr h="2928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err="1" smtClean="0"/>
                        <a:t>관로현황</a:t>
                      </a:r>
                      <a:r>
                        <a:rPr lang="ko-KR" altLang="en-US" sz="1400" b="1" dirty="0" smtClean="0"/>
                        <a:t> </a:t>
                      </a:r>
                      <a:r>
                        <a:rPr lang="en-US" altLang="ko-KR" sz="1200" b="1" dirty="0" smtClean="0"/>
                        <a:t>(</a:t>
                      </a:r>
                      <a:r>
                        <a:rPr lang="ko-KR" altLang="en-US" sz="1200" b="1" dirty="0" smtClean="0"/>
                        <a:t>㎞</a:t>
                      </a:r>
                      <a:r>
                        <a:rPr lang="en-US" altLang="ko-KR" sz="1200" b="1" dirty="0" smtClean="0"/>
                        <a:t>)</a:t>
                      </a:r>
                      <a:endParaRPr lang="ko-KR" alt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 b="1" dirty="0" smtClean="0"/>
                        <a:t>1,545.3</a:t>
                      </a:r>
                      <a:endParaRPr lang="ko-KR" altLang="en-U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 dirty="0" smtClean="0"/>
                        <a:t>8.2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 dirty="0" smtClean="0"/>
                        <a:t>8.6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 dirty="0" smtClean="0"/>
                        <a:t>1,528.5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/>
                        <a:t>급수관 제외</a:t>
                      </a:r>
                      <a:endParaRPr lang="ko-KR" altLang="en-US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7370419"/>
                  </a:ext>
                </a:extLst>
              </a:tr>
              <a:tr h="46862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dirty="0" smtClean="0"/>
                        <a:t>20</a:t>
                      </a:r>
                      <a:r>
                        <a:rPr lang="ko-KR" altLang="en-US" sz="1400" b="1" dirty="0" smtClean="0"/>
                        <a:t>년 이상</a:t>
                      </a:r>
                      <a:endParaRPr lang="en-US" altLang="ko-KR" sz="1400" b="1" dirty="0" smtClean="0"/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/>
                        <a:t>(</a:t>
                      </a:r>
                      <a:r>
                        <a:rPr lang="ko-KR" altLang="en-US" sz="1200" b="1" dirty="0" smtClean="0"/>
                        <a:t>㎞ </a:t>
                      </a:r>
                      <a:r>
                        <a:rPr lang="en-US" altLang="ko-KR" sz="1200" b="1" dirty="0" smtClean="0"/>
                        <a:t>, %)</a:t>
                      </a:r>
                      <a:r>
                        <a:rPr lang="ko-KR" altLang="en-US" sz="1200" b="1" dirty="0" smtClean="0"/>
                        <a:t> </a:t>
                      </a:r>
                      <a:endParaRPr lang="ko-KR" alt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 b="1" dirty="0" smtClean="0"/>
                        <a:t>471.4</a:t>
                      </a:r>
                    </a:p>
                    <a:p>
                      <a:pPr algn="r" latinLnBrk="1"/>
                      <a:r>
                        <a:rPr lang="en-US" altLang="ko-KR" sz="1200" b="1" dirty="0" smtClean="0"/>
                        <a:t>(30.5%)</a:t>
                      </a:r>
                      <a:endParaRPr lang="ko-KR" altLang="en-US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 dirty="0" smtClean="0"/>
                        <a:t>8.2</a:t>
                      </a:r>
                    </a:p>
                    <a:p>
                      <a:pPr algn="r" latinLnBrk="1"/>
                      <a:r>
                        <a:rPr lang="en-US" altLang="ko-KR" sz="1200" dirty="0" smtClean="0"/>
                        <a:t>(100%)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 dirty="0" smtClean="0"/>
                        <a:t>0.2</a:t>
                      </a:r>
                    </a:p>
                    <a:p>
                      <a:pPr algn="r" latinLnBrk="1"/>
                      <a:r>
                        <a:rPr lang="en-US" altLang="ko-KR" sz="1200" dirty="0" smtClean="0"/>
                        <a:t>(2.3%)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 dirty="0" smtClean="0"/>
                        <a:t>463</a:t>
                      </a:r>
                    </a:p>
                    <a:p>
                      <a:pPr algn="r" latinLnBrk="1"/>
                      <a:r>
                        <a:rPr lang="en-US" altLang="ko-KR" sz="1200" dirty="0" smtClean="0"/>
                        <a:t>(30.3%)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0503591"/>
                  </a:ext>
                </a:extLst>
              </a:tr>
            </a:tbl>
          </a:graphicData>
        </a:graphic>
      </p:graphicFrame>
      <p:grpSp>
        <p:nvGrpSpPr>
          <p:cNvPr id="29" name="그룹 28"/>
          <p:cNvGrpSpPr/>
          <p:nvPr/>
        </p:nvGrpSpPr>
        <p:grpSpPr>
          <a:xfrm>
            <a:off x="8676456" y="6483610"/>
            <a:ext cx="467544" cy="374390"/>
            <a:chOff x="8482105" y="6489700"/>
            <a:chExt cx="482384" cy="368300"/>
          </a:xfrm>
        </p:grpSpPr>
        <p:sp>
          <p:nvSpPr>
            <p:cNvPr id="30" name="TextBox 14"/>
            <p:cNvSpPr txBox="1">
              <a:spLocks noChangeArrowheads="1"/>
            </p:cNvSpPr>
            <p:nvPr/>
          </p:nvSpPr>
          <p:spPr bwMode="auto">
            <a:xfrm>
              <a:off x="8482105" y="6489700"/>
              <a:ext cx="482384" cy="363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dirty="0" smtClean="0">
                  <a:latin typeface="HY중고딕" pitchFamily="18" charset="-127"/>
                  <a:ea typeface="HY중고딕" pitchFamily="18" charset="-127"/>
                </a:rPr>
                <a:t>16</a:t>
              </a:r>
              <a:endParaRPr lang="ko-KR" altLang="en-US" dirty="0">
                <a:latin typeface="HY중고딕" pitchFamily="18" charset="-127"/>
                <a:ea typeface="HY중고딕" pitchFamily="18" charset="-127"/>
              </a:endParaRPr>
            </a:p>
          </p:txBody>
        </p:sp>
        <p:cxnSp>
          <p:nvCxnSpPr>
            <p:cNvPr id="31" name="직선 연결선 30"/>
            <p:cNvCxnSpPr/>
            <p:nvPr/>
          </p:nvCxnSpPr>
          <p:spPr>
            <a:xfrm>
              <a:off x="8483866" y="6524625"/>
              <a:ext cx="0" cy="333375"/>
            </a:xfrm>
            <a:prstGeom prst="line">
              <a:avLst/>
            </a:prstGeom>
            <a:ln>
              <a:solidFill>
                <a:srgbClr val="EC66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그룹 27"/>
          <p:cNvGrpSpPr>
            <a:grpSpLocks/>
          </p:cNvGrpSpPr>
          <p:nvPr/>
        </p:nvGrpSpPr>
        <p:grpSpPr bwMode="auto">
          <a:xfrm>
            <a:off x="539552" y="1268760"/>
            <a:ext cx="792163" cy="649598"/>
            <a:chOff x="395288" y="1628800"/>
            <a:chExt cx="792162" cy="2232967"/>
          </a:xfrm>
        </p:grpSpPr>
        <p:sp>
          <p:nvSpPr>
            <p:cNvPr id="33" name="직사각형 32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4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552508" y="130626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36" name="그룹 24"/>
          <p:cNvGrpSpPr>
            <a:grpSpLocks/>
          </p:cNvGrpSpPr>
          <p:nvPr/>
        </p:nvGrpSpPr>
        <p:grpSpPr bwMode="auto">
          <a:xfrm>
            <a:off x="538163" y="2132856"/>
            <a:ext cx="793750" cy="4110917"/>
            <a:chOff x="538808" y="3212976"/>
            <a:chExt cx="792658" cy="3312368"/>
          </a:xfrm>
        </p:grpSpPr>
        <p:sp>
          <p:nvSpPr>
            <p:cNvPr id="37" name="직사각형 36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8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9" name="TextBox 38"/>
          <p:cNvSpPr txBox="1"/>
          <p:nvPr/>
        </p:nvSpPr>
        <p:spPr>
          <a:xfrm>
            <a:off x="556178" y="2145050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43163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하수도과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42" name="Text Box 3"/>
          <p:cNvSpPr txBox="1">
            <a:spLocks noChangeArrowheads="1"/>
          </p:cNvSpPr>
          <p:nvPr/>
        </p:nvSpPr>
        <p:spPr bwMode="auto">
          <a:xfrm>
            <a:off x="1485687" y="1124744"/>
            <a:ext cx="7622817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5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하수처리구역 확대를 통한 주거환경 개선 및 공중보건 향상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◈ 생활하수 </a:t>
            </a:r>
            <a:r>
              <a:rPr kumimoji="0" lang="ko-KR" altLang="en-US" b="1" dirty="0" err="1">
                <a:latin typeface="맑은 고딕" pitchFamily="50" charset="-127"/>
                <a:ea typeface="맑은 고딕" pitchFamily="50" charset="-127"/>
              </a:rPr>
              <a:t>적정처리로</a:t>
            </a:r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 하천 수질개선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8" name="Rectangle 23"/>
          <p:cNvSpPr>
            <a:spLocks noChangeArrowheads="1"/>
          </p:cNvSpPr>
          <p:nvPr/>
        </p:nvSpPr>
        <p:spPr bwMode="auto">
          <a:xfrm>
            <a:off x="480970" y="1208354"/>
            <a:ext cx="720725" cy="8744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67596" y="663079"/>
            <a:ext cx="877640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깨끗한 </a:t>
            </a:r>
            <a:r>
              <a:rPr kumimoji="0"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물순환을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위한 공공하수시설 확충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2" name="Rectangle 23"/>
          <p:cNvSpPr>
            <a:spLocks noChangeArrowheads="1"/>
          </p:cNvSpPr>
          <p:nvPr/>
        </p:nvSpPr>
        <p:spPr bwMode="auto">
          <a:xfrm>
            <a:off x="1538008" y="2132856"/>
            <a:ext cx="4621091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하수시설 확충으로 깨끗한 </a:t>
            </a:r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물환경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조성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3" name="자유형 52"/>
          <p:cNvSpPr/>
          <p:nvPr/>
        </p:nvSpPr>
        <p:spPr>
          <a:xfrm>
            <a:off x="1550587" y="3085825"/>
            <a:ext cx="7413901" cy="455687"/>
          </a:xfrm>
          <a:custGeom>
            <a:avLst/>
            <a:gdLst>
              <a:gd name="connsiteX0" fmla="*/ 0 w 2541359"/>
              <a:gd name="connsiteY0" fmla="*/ 0 h 1488001"/>
              <a:gd name="connsiteX1" fmla="*/ 2248783 w 2541359"/>
              <a:gd name="connsiteY1" fmla="*/ 0 h 1488001"/>
              <a:gd name="connsiteX2" fmla="*/ 2248783 w 2541359"/>
              <a:gd name="connsiteY2" fmla="*/ 221682 h 1488001"/>
              <a:gd name="connsiteX3" fmla="*/ 2541359 w 2541359"/>
              <a:gd name="connsiteY3" fmla="*/ 372721 h 1488001"/>
              <a:gd name="connsiteX4" fmla="*/ 2248783 w 2541359"/>
              <a:gd name="connsiteY4" fmla="*/ 523758 h 1488001"/>
              <a:gd name="connsiteX5" fmla="*/ 2248783 w 2541359"/>
              <a:gd name="connsiteY5" fmla="*/ 1488001 h 1488001"/>
              <a:gd name="connsiteX6" fmla="*/ 0 w 2541359"/>
              <a:gd name="connsiteY6" fmla="*/ 1488001 h 1488001"/>
              <a:gd name="connsiteX7" fmla="*/ 0 w 2541359"/>
              <a:gd name="connsiteY7" fmla="*/ 1308996 h 1488001"/>
              <a:gd name="connsiteX8" fmla="*/ 292575 w 2541359"/>
              <a:gd name="connsiteY8" fmla="*/ 1157959 h 1488001"/>
              <a:gd name="connsiteX9" fmla="*/ 0 w 2541359"/>
              <a:gd name="connsiteY9" fmla="*/ 1006920 h 1488001"/>
              <a:gd name="connsiteX0" fmla="*/ 0 w 2613253"/>
              <a:gd name="connsiteY0" fmla="*/ 0 h 1488001"/>
              <a:gd name="connsiteX1" fmla="*/ 2248783 w 2613253"/>
              <a:gd name="connsiteY1" fmla="*/ 0 h 1488001"/>
              <a:gd name="connsiteX2" fmla="*/ 2248783 w 2613253"/>
              <a:gd name="connsiteY2" fmla="*/ 221682 h 1488001"/>
              <a:gd name="connsiteX3" fmla="*/ 2613253 w 2613253"/>
              <a:gd name="connsiteY3" fmla="*/ 372000 h 1488001"/>
              <a:gd name="connsiteX4" fmla="*/ 2248783 w 2613253"/>
              <a:gd name="connsiteY4" fmla="*/ 523758 h 1488001"/>
              <a:gd name="connsiteX5" fmla="*/ 2248783 w 2613253"/>
              <a:gd name="connsiteY5" fmla="*/ 1488001 h 1488001"/>
              <a:gd name="connsiteX6" fmla="*/ 0 w 2613253"/>
              <a:gd name="connsiteY6" fmla="*/ 1488001 h 1488001"/>
              <a:gd name="connsiteX7" fmla="*/ 0 w 2613253"/>
              <a:gd name="connsiteY7" fmla="*/ 1308996 h 1488001"/>
              <a:gd name="connsiteX8" fmla="*/ 292575 w 2613253"/>
              <a:gd name="connsiteY8" fmla="*/ 1157959 h 1488001"/>
              <a:gd name="connsiteX9" fmla="*/ 0 w 2613253"/>
              <a:gd name="connsiteY9" fmla="*/ 1006920 h 1488001"/>
              <a:gd name="connsiteX10" fmla="*/ 0 w 2613253"/>
              <a:gd name="connsiteY10" fmla="*/ 0 h 1488001"/>
              <a:gd name="connsiteX0" fmla="*/ 1 w 2613254"/>
              <a:gd name="connsiteY0" fmla="*/ 0 h 1488001"/>
              <a:gd name="connsiteX1" fmla="*/ 2248784 w 2613254"/>
              <a:gd name="connsiteY1" fmla="*/ 0 h 1488001"/>
              <a:gd name="connsiteX2" fmla="*/ 2248784 w 2613254"/>
              <a:gd name="connsiteY2" fmla="*/ 221682 h 1488001"/>
              <a:gd name="connsiteX3" fmla="*/ 2613254 w 2613254"/>
              <a:gd name="connsiteY3" fmla="*/ 372000 h 1488001"/>
              <a:gd name="connsiteX4" fmla="*/ 2248784 w 2613254"/>
              <a:gd name="connsiteY4" fmla="*/ 523758 h 1488001"/>
              <a:gd name="connsiteX5" fmla="*/ 2248784 w 2613254"/>
              <a:gd name="connsiteY5" fmla="*/ 1488001 h 1488001"/>
              <a:gd name="connsiteX6" fmla="*/ 1 w 2613254"/>
              <a:gd name="connsiteY6" fmla="*/ 1488001 h 1488001"/>
              <a:gd name="connsiteX7" fmla="*/ 1 w 2613254"/>
              <a:gd name="connsiteY7" fmla="*/ 1308996 h 1488001"/>
              <a:gd name="connsiteX8" fmla="*/ 0 w 2613254"/>
              <a:gd name="connsiteY8" fmla="*/ 1195691 h 1488001"/>
              <a:gd name="connsiteX9" fmla="*/ 1 w 2613254"/>
              <a:gd name="connsiteY9" fmla="*/ 1006920 h 1488001"/>
              <a:gd name="connsiteX10" fmla="*/ 1 w 2613254"/>
              <a:gd name="connsiteY10" fmla="*/ 0 h 1488001"/>
              <a:gd name="connsiteX0" fmla="*/ 1 w 2459533"/>
              <a:gd name="connsiteY0" fmla="*/ 0 h 1488001"/>
              <a:gd name="connsiteX1" fmla="*/ 2248784 w 2459533"/>
              <a:gd name="connsiteY1" fmla="*/ 0 h 1488001"/>
              <a:gd name="connsiteX2" fmla="*/ 2248784 w 2459533"/>
              <a:gd name="connsiteY2" fmla="*/ 221682 h 1488001"/>
              <a:gd name="connsiteX3" fmla="*/ 2459533 w 2459533"/>
              <a:gd name="connsiteY3" fmla="*/ 335221 h 1488001"/>
              <a:gd name="connsiteX4" fmla="*/ 2248784 w 2459533"/>
              <a:gd name="connsiteY4" fmla="*/ 523758 h 1488001"/>
              <a:gd name="connsiteX5" fmla="*/ 2248784 w 2459533"/>
              <a:gd name="connsiteY5" fmla="*/ 1488001 h 1488001"/>
              <a:gd name="connsiteX6" fmla="*/ 1 w 2459533"/>
              <a:gd name="connsiteY6" fmla="*/ 1488001 h 1488001"/>
              <a:gd name="connsiteX7" fmla="*/ 1 w 2459533"/>
              <a:gd name="connsiteY7" fmla="*/ 1308996 h 1488001"/>
              <a:gd name="connsiteX8" fmla="*/ 0 w 2459533"/>
              <a:gd name="connsiteY8" fmla="*/ 1195691 h 1488001"/>
              <a:gd name="connsiteX9" fmla="*/ 1 w 2459533"/>
              <a:gd name="connsiteY9" fmla="*/ 1006920 h 1488001"/>
              <a:gd name="connsiteX10" fmla="*/ 1 w 2459533"/>
              <a:gd name="connsiteY10" fmla="*/ 0 h 148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459533" h="1488001">
                <a:moveTo>
                  <a:pt x="1" y="0"/>
                </a:moveTo>
                <a:lnTo>
                  <a:pt x="2248784" y="0"/>
                </a:lnTo>
                <a:lnTo>
                  <a:pt x="2248784" y="221682"/>
                </a:lnTo>
                <a:lnTo>
                  <a:pt x="2459533" y="335221"/>
                </a:lnTo>
                <a:lnTo>
                  <a:pt x="2248784" y="523758"/>
                </a:lnTo>
                <a:lnTo>
                  <a:pt x="2248784" y="1488001"/>
                </a:lnTo>
                <a:lnTo>
                  <a:pt x="1" y="1488001"/>
                </a:lnTo>
                <a:lnTo>
                  <a:pt x="1" y="1308996"/>
                </a:lnTo>
                <a:cubicBezTo>
                  <a:pt x="1" y="1271228"/>
                  <a:pt x="0" y="1233459"/>
                  <a:pt x="0" y="1195691"/>
                </a:cubicBezTo>
                <a:cubicBezTo>
                  <a:pt x="0" y="1132767"/>
                  <a:pt x="1" y="1069844"/>
                  <a:pt x="1" y="1006920"/>
                </a:cubicBezTo>
                <a:lnTo>
                  <a:pt x="1" y="0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ts val="24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spc="-150" dirty="0" smtClean="0">
                <a:solidFill>
                  <a:schemeClr val="tx1"/>
                </a:solidFill>
                <a:latin typeface="맑은 고딕" pitchFamily="50" charset="-127"/>
              </a:rPr>
              <a:t>공공</a:t>
            </a:r>
            <a:r>
              <a:rPr kumimoji="0" lang="ko-KR" altLang="en-US" sz="1600" b="1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하수처리시설  </a:t>
            </a:r>
            <a:r>
              <a:rPr kumimoji="0" lang="en-US" altLang="ko-KR" sz="1600" b="1" spc="-15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17</a:t>
            </a:r>
            <a:r>
              <a:rPr kumimoji="0" lang="ko-KR" altLang="en-US" sz="1600" b="1" spc="-15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개소</a:t>
            </a:r>
            <a:r>
              <a:rPr kumimoji="0" lang="en-US" altLang="ko-KR" sz="1600" b="1" spc="-15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(158,150</a:t>
            </a:r>
            <a:r>
              <a:rPr kumimoji="0" lang="ko-KR" altLang="en-US" sz="1600" b="1" spc="-15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톤</a:t>
            </a:r>
            <a:r>
              <a:rPr kumimoji="0" lang="en-US" altLang="ko-KR" sz="1600" b="1" spc="-15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0" lang="ko-KR" altLang="en-US" sz="1600" b="1" spc="-15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일</a:t>
            </a:r>
            <a:r>
              <a:rPr kumimoji="0" lang="en-US" altLang="ko-KR" sz="1600" b="1" spc="-15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0" lang="en-US" altLang="ko-KR" sz="1600" b="1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  </a:t>
            </a:r>
            <a:r>
              <a:rPr kumimoji="0" lang="ko-KR" altLang="en-US" sz="1600" b="1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물 재이용시설  </a:t>
            </a:r>
            <a:r>
              <a:rPr kumimoji="0" lang="en-US" altLang="ko-KR" sz="1600" b="1" spc="-15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kumimoji="0" lang="ko-KR" altLang="en-US" sz="1600" b="1" spc="-15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개소</a:t>
            </a:r>
            <a:r>
              <a:rPr kumimoji="0" lang="en-US" altLang="ko-KR" sz="1600" b="1" spc="-15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(41,200</a:t>
            </a:r>
            <a:r>
              <a:rPr kumimoji="0" lang="ko-KR" altLang="en-US" sz="1600" b="1" spc="-15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톤</a:t>
            </a:r>
            <a:r>
              <a:rPr kumimoji="0" lang="en-US" altLang="ko-KR" sz="1600" b="1" spc="-15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0" lang="ko-KR" altLang="en-US" sz="1600" b="1" spc="-15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일</a:t>
            </a:r>
            <a:r>
              <a:rPr kumimoji="0" lang="en-US" altLang="ko-KR" sz="1600" b="1" spc="-15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600" b="1" dirty="0">
              <a:solidFill>
                <a:srgbClr val="0000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1550587" y="3759385"/>
            <a:ext cx="3435287" cy="387371"/>
          </a:xfrm>
          <a:prstGeom prst="rect">
            <a:avLst/>
          </a:prstGeom>
          <a:solidFill>
            <a:srgbClr val="8EB4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공공하수처리시설 건설 및 개량</a:t>
            </a:r>
            <a:endParaRPr lang="ko-KR" altLang="en-US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5" name="자유형 54"/>
          <p:cNvSpPr/>
          <p:nvPr/>
        </p:nvSpPr>
        <p:spPr>
          <a:xfrm>
            <a:off x="1550587" y="4149081"/>
            <a:ext cx="5616624" cy="504055"/>
          </a:xfrm>
          <a:custGeom>
            <a:avLst/>
            <a:gdLst>
              <a:gd name="connsiteX0" fmla="*/ 0 w 2541359"/>
              <a:gd name="connsiteY0" fmla="*/ 0 h 1488001"/>
              <a:gd name="connsiteX1" fmla="*/ 2248783 w 2541359"/>
              <a:gd name="connsiteY1" fmla="*/ 0 h 1488001"/>
              <a:gd name="connsiteX2" fmla="*/ 2248783 w 2541359"/>
              <a:gd name="connsiteY2" fmla="*/ 221682 h 1488001"/>
              <a:gd name="connsiteX3" fmla="*/ 2541359 w 2541359"/>
              <a:gd name="connsiteY3" fmla="*/ 372721 h 1488001"/>
              <a:gd name="connsiteX4" fmla="*/ 2248783 w 2541359"/>
              <a:gd name="connsiteY4" fmla="*/ 523758 h 1488001"/>
              <a:gd name="connsiteX5" fmla="*/ 2248783 w 2541359"/>
              <a:gd name="connsiteY5" fmla="*/ 1488001 h 1488001"/>
              <a:gd name="connsiteX6" fmla="*/ 0 w 2541359"/>
              <a:gd name="connsiteY6" fmla="*/ 1488001 h 1488001"/>
              <a:gd name="connsiteX7" fmla="*/ 0 w 2541359"/>
              <a:gd name="connsiteY7" fmla="*/ 1308996 h 1488001"/>
              <a:gd name="connsiteX8" fmla="*/ 292575 w 2541359"/>
              <a:gd name="connsiteY8" fmla="*/ 1157959 h 1488001"/>
              <a:gd name="connsiteX9" fmla="*/ 0 w 2541359"/>
              <a:gd name="connsiteY9" fmla="*/ 1006920 h 1488001"/>
              <a:gd name="connsiteX0" fmla="*/ 0 w 2613253"/>
              <a:gd name="connsiteY0" fmla="*/ 0 h 1488001"/>
              <a:gd name="connsiteX1" fmla="*/ 2248783 w 2613253"/>
              <a:gd name="connsiteY1" fmla="*/ 0 h 1488001"/>
              <a:gd name="connsiteX2" fmla="*/ 2248783 w 2613253"/>
              <a:gd name="connsiteY2" fmla="*/ 221682 h 1488001"/>
              <a:gd name="connsiteX3" fmla="*/ 2613253 w 2613253"/>
              <a:gd name="connsiteY3" fmla="*/ 372000 h 1488001"/>
              <a:gd name="connsiteX4" fmla="*/ 2248783 w 2613253"/>
              <a:gd name="connsiteY4" fmla="*/ 523758 h 1488001"/>
              <a:gd name="connsiteX5" fmla="*/ 2248783 w 2613253"/>
              <a:gd name="connsiteY5" fmla="*/ 1488001 h 1488001"/>
              <a:gd name="connsiteX6" fmla="*/ 0 w 2613253"/>
              <a:gd name="connsiteY6" fmla="*/ 1488001 h 1488001"/>
              <a:gd name="connsiteX7" fmla="*/ 0 w 2613253"/>
              <a:gd name="connsiteY7" fmla="*/ 1308996 h 1488001"/>
              <a:gd name="connsiteX8" fmla="*/ 292575 w 2613253"/>
              <a:gd name="connsiteY8" fmla="*/ 1157959 h 1488001"/>
              <a:gd name="connsiteX9" fmla="*/ 0 w 2613253"/>
              <a:gd name="connsiteY9" fmla="*/ 1006920 h 1488001"/>
              <a:gd name="connsiteX10" fmla="*/ 0 w 2613253"/>
              <a:gd name="connsiteY10" fmla="*/ 0 h 1488001"/>
              <a:gd name="connsiteX0" fmla="*/ 1 w 2613254"/>
              <a:gd name="connsiteY0" fmla="*/ 0 h 1488001"/>
              <a:gd name="connsiteX1" fmla="*/ 2248784 w 2613254"/>
              <a:gd name="connsiteY1" fmla="*/ 0 h 1488001"/>
              <a:gd name="connsiteX2" fmla="*/ 2248784 w 2613254"/>
              <a:gd name="connsiteY2" fmla="*/ 221682 h 1488001"/>
              <a:gd name="connsiteX3" fmla="*/ 2613254 w 2613254"/>
              <a:gd name="connsiteY3" fmla="*/ 372000 h 1488001"/>
              <a:gd name="connsiteX4" fmla="*/ 2248784 w 2613254"/>
              <a:gd name="connsiteY4" fmla="*/ 523758 h 1488001"/>
              <a:gd name="connsiteX5" fmla="*/ 2248784 w 2613254"/>
              <a:gd name="connsiteY5" fmla="*/ 1488001 h 1488001"/>
              <a:gd name="connsiteX6" fmla="*/ 1 w 2613254"/>
              <a:gd name="connsiteY6" fmla="*/ 1488001 h 1488001"/>
              <a:gd name="connsiteX7" fmla="*/ 1 w 2613254"/>
              <a:gd name="connsiteY7" fmla="*/ 1308996 h 1488001"/>
              <a:gd name="connsiteX8" fmla="*/ 0 w 2613254"/>
              <a:gd name="connsiteY8" fmla="*/ 1195691 h 1488001"/>
              <a:gd name="connsiteX9" fmla="*/ 1 w 2613254"/>
              <a:gd name="connsiteY9" fmla="*/ 1006920 h 1488001"/>
              <a:gd name="connsiteX10" fmla="*/ 1 w 2613254"/>
              <a:gd name="connsiteY10" fmla="*/ 0 h 1488001"/>
              <a:gd name="connsiteX0" fmla="*/ 1 w 2459533"/>
              <a:gd name="connsiteY0" fmla="*/ 0 h 1488001"/>
              <a:gd name="connsiteX1" fmla="*/ 2248784 w 2459533"/>
              <a:gd name="connsiteY1" fmla="*/ 0 h 1488001"/>
              <a:gd name="connsiteX2" fmla="*/ 2248784 w 2459533"/>
              <a:gd name="connsiteY2" fmla="*/ 221682 h 1488001"/>
              <a:gd name="connsiteX3" fmla="*/ 2459533 w 2459533"/>
              <a:gd name="connsiteY3" fmla="*/ 335221 h 1488001"/>
              <a:gd name="connsiteX4" fmla="*/ 2248784 w 2459533"/>
              <a:gd name="connsiteY4" fmla="*/ 523758 h 1488001"/>
              <a:gd name="connsiteX5" fmla="*/ 2248784 w 2459533"/>
              <a:gd name="connsiteY5" fmla="*/ 1488001 h 1488001"/>
              <a:gd name="connsiteX6" fmla="*/ 1 w 2459533"/>
              <a:gd name="connsiteY6" fmla="*/ 1488001 h 1488001"/>
              <a:gd name="connsiteX7" fmla="*/ 1 w 2459533"/>
              <a:gd name="connsiteY7" fmla="*/ 1308996 h 1488001"/>
              <a:gd name="connsiteX8" fmla="*/ 0 w 2459533"/>
              <a:gd name="connsiteY8" fmla="*/ 1195691 h 1488001"/>
              <a:gd name="connsiteX9" fmla="*/ 1 w 2459533"/>
              <a:gd name="connsiteY9" fmla="*/ 1006920 h 1488001"/>
              <a:gd name="connsiteX10" fmla="*/ 1 w 2459533"/>
              <a:gd name="connsiteY10" fmla="*/ 0 h 148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459533" h="1488001">
                <a:moveTo>
                  <a:pt x="1" y="0"/>
                </a:moveTo>
                <a:lnTo>
                  <a:pt x="2248784" y="0"/>
                </a:lnTo>
                <a:lnTo>
                  <a:pt x="2248784" y="221682"/>
                </a:lnTo>
                <a:lnTo>
                  <a:pt x="2459533" y="335221"/>
                </a:lnTo>
                <a:lnTo>
                  <a:pt x="2248784" y="523758"/>
                </a:lnTo>
                <a:lnTo>
                  <a:pt x="2248784" y="1488001"/>
                </a:lnTo>
                <a:lnTo>
                  <a:pt x="1" y="1488001"/>
                </a:lnTo>
                <a:lnTo>
                  <a:pt x="1" y="1308996"/>
                </a:lnTo>
                <a:cubicBezTo>
                  <a:pt x="1" y="1271228"/>
                  <a:pt x="0" y="1233459"/>
                  <a:pt x="0" y="1195691"/>
                </a:cubicBezTo>
                <a:cubicBezTo>
                  <a:pt x="0" y="1132767"/>
                  <a:pt x="1" y="1069844"/>
                  <a:pt x="1" y="1006920"/>
                </a:cubicBezTo>
                <a:lnTo>
                  <a:pt x="1" y="0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spc="-15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계속사업</a:t>
            </a:r>
            <a:r>
              <a:rPr kumimoji="0" lang="ko-KR" altLang="en-US" sz="1600" b="1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0" lang="en-US" altLang="ko-KR" sz="1600" b="1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 10</a:t>
            </a:r>
            <a:r>
              <a:rPr kumimoji="0" lang="ko-KR" altLang="en-US" sz="1600" b="1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개소</a:t>
            </a:r>
            <a:r>
              <a:rPr lang="ko-KR" altLang="en-US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b="1" dirty="0" smtClean="0">
                <a:solidFill>
                  <a:schemeClr val="tx1"/>
                </a:solidFill>
                <a:latin typeface="+mj-lt"/>
                <a:ea typeface="맑은 고딕" pitchFamily="50" charset="-127"/>
              </a:rPr>
              <a:t>(8</a:t>
            </a:r>
            <a:r>
              <a:rPr lang="en-US" altLang="ko-KR" sz="1600" b="1" dirty="0" smtClean="0">
                <a:solidFill>
                  <a:schemeClr val="tx1"/>
                </a:solidFill>
                <a:latin typeface="+mj-lt"/>
              </a:rPr>
              <a:t>9</a:t>
            </a:r>
            <a:r>
              <a:rPr lang="en-US" altLang="ko-KR" sz="1600" b="1" dirty="0" smtClean="0">
                <a:solidFill>
                  <a:schemeClr val="tx1"/>
                </a:solidFill>
                <a:latin typeface="+mj-lt"/>
                <a:ea typeface="맑은 고딕" pitchFamily="50" charset="-127"/>
              </a:rPr>
              <a:t>,590</a:t>
            </a:r>
            <a:r>
              <a:rPr lang="ko-KR" altLang="en-US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톤</a:t>
            </a:r>
            <a:r>
              <a:rPr lang="en-US" altLang="ko-KR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일</a:t>
            </a:r>
            <a:r>
              <a:rPr lang="en-US" altLang="ko-KR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2,018</a:t>
            </a:r>
            <a:r>
              <a:rPr lang="ko-KR" altLang="en-US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억원</a:t>
            </a:r>
            <a:r>
              <a:rPr lang="en-US" altLang="ko-KR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6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56" name="_x471402408" descr="tmpC1DB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01061" y="4221088"/>
            <a:ext cx="2823629" cy="1944216"/>
          </a:xfrm>
          <a:prstGeom prst="rect">
            <a:avLst/>
          </a:prstGeom>
          <a:noFill/>
        </p:spPr>
      </p:pic>
      <p:grpSp>
        <p:nvGrpSpPr>
          <p:cNvPr id="57" name="그룹 56"/>
          <p:cNvGrpSpPr/>
          <p:nvPr/>
        </p:nvGrpSpPr>
        <p:grpSpPr>
          <a:xfrm>
            <a:off x="8676456" y="6483610"/>
            <a:ext cx="467544" cy="374390"/>
            <a:chOff x="8482105" y="6489700"/>
            <a:chExt cx="482384" cy="368300"/>
          </a:xfrm>
        </p:grpSpPr>
        <p:sp>
          <p:nvSpPr>
            <p:cNvPr id="58" name="TextBox 14"/>
            <p:cNvSpPr txBox="1">
              <a:spLocks noChangeArrowheads="1"/>
            </p:cNvSpPr>
            <p:nvPr/>
          </p:nvSpPr>
          <p:spPr bwMode="auto">
            <a:xfrm>
              <a:off x="8482105" y="6489700"/>
              <a:ext cx="482384" cy="363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dirty="0" smtClean="0">
                  <a:latin typeface="HY중고딕" pitchFamily="18" charset="-127"/>
                  <a:ea typeface="HY중고딕" pitchFamily="18" charset="-127"/>
                </a:rPr>
                <a:t>17</a:t>
              </a:r>
              <a:endParaRPr lang="ko-KR" altLang="en-US" dirty="0">
                <a:latin typeface="HY중고딕" pitchFamily="18" charset="-127"/>
                <a:ea typeface="HY중고딕" pitchFamily="18" charset="-127"/>
              </a:endParaRPr>
            </a:p>
          </p:txBody>
        </p:sp>
        <p:cxnSp>
          <p:nvCxnSpPr>
            <p:cNvPr id="59" name="직선 연결선 58"/>
            <p:cNvCxnSpPr/>
            <p:nvPr/>
          </p:nvCxnSpPr>
          <p:spPr>
            <a:xfrm>
              <a:off x="8483866" y="6524625"/>
              <a:ext cx="0" cy="333375"/>
            </a:xfrm>
            <a:prstGeom prst="line">
              <a:avLst/>
            </a:prstGeom>
            <a:ln>
              <a:solidFill>
                <a:srgbClr val="EC66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0" name="그룹 59"/>
          <p:cNvGrpSpPr/>
          <p:nvPr/>
        </p:nvGrpSpPr>
        <p:grpSpPr>
          <a:xfrm>
            <a:off x="1622595" y="4653136"/>
            <a:ext cx="4653397" cy="1368152"/>
            <a:chOff x="1475654" y="2826521"/>
            <a:chExt cx="7958504" cy="2282465"/>
          </a:xfrm>
        </p:grpSpPr>
        <p:grpSp>
          <p:nvGrpSpPr>
            <p:cNvPr id="61" name="그룹 60"/>
            <p:cNvGrpSpPr/>
            <p:nvPr/>
          </p:nvGrpSpPr>
          <p:grpSpPr>
            <a:xfrm>
              <a:off x="1475654" y="2826522"/>
              <a:ext cx="1461096" cy="2266533"/>
              <a:chOff x="1444264" y="2814546"/>
              <a:chExt cx="3390637" cy="1034930"/>
            </a:xfrm>
          </p:grpSpPr>
          <p:sp>
            <p:nvSpPr>
              <p:cNvPr id="66" name="대각선 방향의 모서리가 둥근 사각형 65"/>
              <p:cNvSpPr/>
              <p:nvPr/>
            </p:nvSpPr>
            <p:spPr bwMode="auto">
              <a:xfrm>
                <a:off x="1446506" y="2814546"/>
                <a:ext cx="3388395" cy="327602"/>
              </a:xfrm>
              <a:prstGeom prst="round2DiagRect">
                <a:avLst/>
              </a:prstGeom>
              <a:solidFill>
                <a:srgbClr val="99CC00">
                  <a:alpha val="20000"/>
                </a:srgb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algn="ctr" latinLnBrk="0">
                  <a:defRPr/>
                </a:pPr>
                <a:r>
                  <a:rPr kumimoji="0" lang="ko-KR" altLang="en-US" sz="1400" b="1" spc="-15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증설 </a:t>
                </a:r>
                <a:r>
                  <a:rPr kumimoji="0" lang="en-US" altLang="ko-KR" sz="1400" b="1" spc="-150" dirty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kumimoji="0" lang="en-US" altLang="ko-KR" sz="1400" b="1" spc="-15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(3)</a:t>
                </a:r>
                <a:endParaRPr kumimoji="0" lang="en-US" altLang="ko-KR" sz="1400" b="1" spc="-150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67" name="대각선 방향의 모서리가 둥근 사각형 66"/>
              <p:cNvSpPr/>
              <p:nvPr/>
            </p:nvSpPr>
            <p:spPr bwMode="auto">
              <a:xfrm>
                <a:off x="1444886" y="3169935"/>
                <a:ext cx="3390015" cy="323107"/>
              </a:xfrm>
              <a:prstGeom prst="round2DiagRect">
                <a:avLst/>
              </a:prstGeom>
              <a:solidFill>
                <a:schemeClr val="accent6">
                  <a:lumMod val="60000"/>
                  <a:lumOff val="40000"/>
                  <a:alpha val="30000"/>
                </a:scheme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algn="ctr" latinLnBrk="0">
                  <a:defRPr/>
                </a:pPr>
                <a:r>
                  <a:rPr kumimoji="0" lang="ko-KR" altLang="en-US" sz="1400" b="1" spc="-15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신설 </a:t>
                </a:r>
                <a:r>
                  <a:rPr kumimoji="0" lang="en-US" altLang="ko-KR" sz="1400" b="1" spc="-15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(3)</a:t>
                </a:r>
              </a:p>
            </p:txBody>
          </p:sp>
          <p:sp>
            <p:nvSpPr>
              <p:cNvPr id="68" name="대각선 방향의 모서리가 둥근 사각형 67"/>
              <p:cNvSpPr/>
              <p:nvPr/>
            </p:nvSpPr>
            <p:spPr bwMode="auto">
              <a:xfrm>
                <a:off x="1444264" y="3524348"/>
                <a:ext cx="3390633" cy="325128"/>
              </a:xfrm>
              <a:prstGeom prst="round2DiagRect">
                <a:avLst/>
              </a:prstGeom>
              <a:solidFill>
                <a:schemeClr val="accent5">
                  <a:alpha val="15000"/>
                </a:scheme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algn="ctr" latinLnBrk="0">
                  <a:defRPr/>
                </a:pPr>
                <a:r>
                  <a:rPr kumimoji="0" lang="ko-KR" altLang="en-US" sz="1400" b="1" spc="-15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개량 </a:t>
                </a:r>
                <a:r>
                  <a:rPr kumimoji="0" lang="en-US" altLang="ko-KR" sz="1400" b="1" spc="-150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(4)</a:t>
                </a:r>
                <a:endParaRPr kumimoji="0" lang="en-US" altLang="ko-KR" sz="1400" b="1" spc="-150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  <p:grpSp>
          <p:nvGrpSpPr>
            <p:cNvPr id="62" name="그룹 61"/>
            <p:cNvGrpSpPr/>
            <p:nvPr/>
          </p:nvGrpSpPr>
          <p:grpSpPr>
            <a:xfrm>
              <a:off x="3093106" y="2826521"/>
              <a:ext cx="6341052" cy="2282465"/>
              <a:chOff x="1691081" y="2814546"/>
              <a:chExt cx="1614492" cy="1042205"/>
            </a:xfrm>
          </p:grpSpPr>
          <p:sp>
            <p:nvSpPr>
              <p:cNvPr id="63" name="대각선 방향의 모서리가 둥근 사각형 62"/>
              <p:cNvSpPr/>
              <p:nvPr/>
            </p:nvSpPr>
            <p:spPr bwMode="auto">
              <a:xfrm>
                <a:off x="1691081" y="2814546"/>
                <a:ext cx="1614492" cy="327602"/>
              </a:xfrm>
              <a:prstGeom prst="round2DiagRect">
                <a:avLst/>
              </a:prstGeom>
              <a:solidFill>
                <a:srgbClr val="99CC00">
                  <a:alpha val="20000"/>
                </a:srgb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285750" indent="-285750" latinLnBrk="0">
                  <a:buFont typeface="Wingdings" panose="05000000000000000000" pitchFamily="2" charset="2"/>
                  <a:buChar char="v"/>
                  <a:defRPr/>
                </a:pP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광탄</a:t>
                </a:r>
                <a:r>
                  <a:rPr kumimoji="0" lang="en-US" altLang="ko-KR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운정</a:t>
                </a:r>
                <a:r>
                  <a:rPr kumimoji="0" lang="en-US" altLang="ko-KR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kumimoji="0" lang="ko-KR" altLang="en-US" sz="1400" b="1" dirty="0" err="1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금촌</a:t>
                </a:r>
                <a:r>
                  <a:rPr kumimoji="0" lang="en-US" altLang="ko-KR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(71,000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톤</a:t>
                </a:r>
                <a:r>
                  <a:rPr kumimoji="0" lang="en-US" altLang="ko-KR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/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일</a:t>
                </a:r>
                <a:r>
                  <a:rPr kumimoji="0" lang="en-US" altLang="ko-KR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</a:t>
                </a:r>
              </a:p>
            </p:txBody>
          </p:sp>
          <p:sp>
            <p:nvSpPr>
              <p:cNvPr id="64" name="대각선 방향의 모서리가 둥근 사각형 63"/>
              <p:cNvSpPr/>
              <p:nvPr/>
            </p:nvSpPr>
            <p:spPr bwMode="auto">
              <a:xfrm>
                <a:off x="1691081" y="3169936"/>
                <a:ext cx="1614492" cy="332998"/>
              </a:xfrm>
              <a:prstGeom prst="round2DiagRect">
                <a:avLst/>
              </a:prstGeom>
              <a:solidFill>
                <a:schemeClr val="accent6">
                  <a:lumMod val="60000"/>
                  <a:lumOff val="40000"/>
                  <a:alpha val="30000"/>
                </a:scheme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285750" indent="-285750" latinLnBrk="0">
                  <a:lnSpc>
                    <a:spcPct val="150000"/>
                  </a:lnSpc>
                  <a:buFont typeface="Wingdings" panose="05000000000000000000" pitchFamily="2" charset="2"/>
                  <a:buChar char="v"/>
                  <a:defRPr/>
                </a:pPr>
                <a:r>
                  <a:rPr kumimoji="0" lang="ko-KR" altLang="en-US" sz="1400" b="1" dirty="0" err="1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두포리</a:t>
                </a:r>
                <a:r>
                  <a:rPr kumimoji="0" lang="en-US" altLang="ko-KR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kumimoji="0" lang="ko-KR" altLang="en-US" sz="1400" b="1" dirty="0" err="1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조산리</a:t>
                </a:r>
                <a:r>
                  <a:rPr kumimoji="0" lang="en-US" altLang="ko-KR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kumimoji="0" lang="ko-KR" altLang="en-US" sz="1400" b="1" dirty="0" err="1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백연리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kumimoji="0" lang="en-US" altLang="ko-KR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(1,590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톤</a:t>
                </a:r>
                <a:r>
                  <a:rPr kumimoji="0" lang="en-US" altLang="ko-KR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/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일</a:t>
                </a:r>
                <a:r>
                  <a:rPr kumimoji="0" lang="en-US" altLang="ko-KR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</a:t>
                </a:r>
                <a:endParaRPr kumimoji="0" lang="en-US" altLang="ko-KR" sz="1400" b="1" spc="-150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65" name="대각선 방향의 모서리가 둥근 사각형 64"/>
              <p:cNvSpPr/>
              <p:nvPr/>
            </p:nvSpPr>
            <p:spPr bwMode="auto">
              <a:xfrm>
                <a:off x="1691081" y="3524348"/>
                <a:ext cx="1614492" cy="332403"/>
              </a:xfrm>
              <a:prstGeom prst="round2DiagRect">
                <a:avLst/>
              </a:prstGeom>
              <a:solidFill>
                <a:schemeClr val="accent5">
                  <a:alpha val="15000"/>
                </a:scheme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285750" indent="-285750" latinLnBrk="0">
                  <a:lnSpc>
                    <a:spcPct val="150000"/>
                  </a:lnSpc>
                  <a:buFont typeface="Wingdings" panose="05000000000000000000" pitchFamily="2" charset="2"/>
                  <a:buChar char="v"/>
                  <a:defRPr/>
                </a:pP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문산</a:t>
                </a:r>
                <a:r>
                  <a:rPr kumimoji="0" lang="en-US" altLang="ko-KR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파주</a:t>
                </a:r>
                <a:r>
                  <a:rPr kumimoji="0" lang="en-US" altLang="ko-KR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법원</a:t>
                </a:r>
                <a:r>
                  <a:rPr kumimoji="0" lang="en-US" altLang="ko-KR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광탄</a:t>
                </a:r>
                <a:r>
                  <a:rPr kumimoji="0" lang="en-US" altLang="ko-KR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(17,000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톤</a:t>
                </a:r>
                <a:r>
                  <a:rPr kumimoji="0" lang="en-US" altLang="ko-KR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/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일</a:t>
                </a:r>
                <a:r>
                  <a:rPr kumimoji="0" lang="en-US" altLang="ko-KR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</a:t>
                </a:r>
                <a:endParaRPr kumimoji="0" lang="en-US" altLang="ko-KR" sz="1400" b="1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</p:grpSp>
      <p:sp>
        <p:nvSpPr>
          <p:cNvPr id="69" name="직사각형 68"/>
          <p:cNvSpPr/>
          <p:nvPr/>
        </p:nvSpPr>
        <p:spPr>
          <a:xfrm>
            <a:off x="1571408" y="2708920"/>
            <a:ext cx="1131308" cy="36662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운영현황</a:t>
            </a:r>
            <a:endParaRPr lang="ko-KR" altLang="en-US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37" name="그룹 27"/>
          <p:cNvGrpSpPr>
            <a:grpSpLocks/>
          </p:cNvGrpSpPr>
          <p:nvPr/>
        </p:nvGrpSpPr>
        <p:grpSpPr bwMode="auto">
          <a:xfrm>
            <a:off x="539552" y="1268760"/>
            <a:ext cx="792163" cy="649598"/>
            <a:chOff x="395288" y="1628800"/>
            <a:chExt cx="792162" cy="2232967"/>
          </a:xfrm>
        </p:grpSpPr>
        <p:sp>
          <p:nvSpPr>
            <p:cNvPr id="38" name="직사각형 37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9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40" name="TextBox 39"/>
          <p:cNvSpPr txBox="1"/>
          <p:nvPr/>
        </p:nvSpPr>
        <p:spPr>
          <a:xfrm>
            <a:off x="552508" y="130626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70" name="그룹 24"/>
          <p:cNvGrpSpPr>
            <a:grpSpLocks/>
          </p:cNvGrpSpPr>
          <p:nvPr/>
        </p:nvGrpSpPr>
        <p:grpSpPr bwMode="auto">
          <a:xfrm>
            <a:off x="538163" y="2132856"/>
            <a:ext cx="793750" cy="4110917"/>
            <a:chOff x="538808" y="3212976"/>
            <a:chExt cx="792658" cy="3312368"/>
          </a:xfrm>
        </p:grpSpPr>
        <p:sp>
          <p:nvSpPr>
            <p:cNvPr id="71" name="직사각형 70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72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73" name="TextBox 72"/>
          <p:cNvSpPr txBox="1"/>
          <p:nvPr/>
        </p:nvSpPr>
        <p:spPr>
          <a:xfrm>
            <a:off x="556178" y="2145050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06267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하수도과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자유형 7"/>
          <p:cNvSpPr/>
          <p:nvPr/>
        </p:nvSpPr>
        <p:spPr>
          <a:xfrm>
            <a:off x="1547664" y="4221088"/>
            <a:ext cx="7056784" cy="2016224"/>
          </a:xfrm>
          <a:custGeom>
            <a:avLst/>
            <a:gdLst>
              <a:gd name="connsiteX0" fmla="*/ 0 w 2541359"/>
              <a:gd name="connsiteY0" fmla="*/ 0 h 1488001"/>
              <a:gd name="connsiteX1" fmla="*/ 2248783 w 2541359"/>
              <a:gd name="connsiteY1" fmla="*/ 0 h 1488001"/>
              <a:gd name="connsiteX2" fmla="*/ 2248783 w 2541359"/>
              <a:gd name="connsiteY2" fmla="*/ 221682 h 1488001"/>
              <a:gd name="connsiteX3" fmla="*/ 2541359 w 2541359"/>
              <a:gd name="connsiteY3" fmla="*/ 372721 h 1488001"/>
              <a:gd name="connsiteX4" fmla="*/ 2248783 w 2541359"/>
              <a:gd name="connsiteY4" fmla="*/ 523758 h 1488001"/>
              <a:gd name="connsiteX5" fmla="*/ 2248783 w 2541359"/>
              <a:gd name="connsiteY5" fmla="*/ 1488001 h 1488001"/>
              <a:gd name="connsiteX6" fmla="*/ 0 w 2541359"/>
              <a:gd name="connsiteY6" fmla="*/ 1488001 h 1488001"/>
              <a:gd name="connsiteX7" fmla="*/ 0 w 2541359"/>
              <a:gd name="connsiteY7" fmla="*/ 1308996 h 1488001"/>
              <a:gd name="connsiteX8" fmla="*/ 292575 w 2541359"/>
              <a:gd name="connsiteY8" fmla="*/ 1157959 h 1488001"/>
              <a:gd name="connsiteX9" fmla="*/ 0 w 2541359"/>
              <a:gd name="connsiteY9" fmla="*/ 1006920 h 1488001"/>
              <a:gd name="connsiteX0" fmla="*/ 0 w 2613253"/>
              <a:gd name="connsiteY0" fmla="*/ 0 h 1488001"/>
              <a:gd name="connsiteX1" fmla="*/ 2248783 w 2613253"/>
              <a:gd name="connsiteY1" fmla="*/ 0 h 1488001"/>
              <a:gd name="connsiteX2" fmla="*/ 2248783 w 2613253"/>
              <a:gd name="connsiteY2" fmla="*/ 221682 h 1488001"/>
              <a:gd name="connsiteX3" fmla="*/ 2613253 w 2613253"/>
              <a:gd name="connsiteY3" fmla="*/ 372000 h 1488001"/>
              <a:gd name="connsiteX4" fmla="*/ 2248783 w 2613253"/>
              <a:gd name="connsiteY4" fmla="*/ 523758 h 1488001"/>
              <a:gd name="connsiteX5" fmla="*/ 2248783 w 2613253"/>
              <a:gd name="connsiteY5" fmla="*/ 1488001 h 1488001"/>
              <a:gd name="connsiteX6" fmla="*/ 0 w 2613253"/>
              <a:gd name="connsiteY6" fmla="*/ 1488001 h 1488001"/>
              <a:gd name="connsiteX7" fmla="*/ 0 w 2613253"/>
              <a:gd name="connsiteY7" fmla="*/ 1308996 h 1488001"/>
              <a:gd name="connsiteX8" fmla="*/ 292575 w 2613253"/>
              <a:gd name="connsiteY8" fmla="*/ 1157959 h 1488001"/>
              <a:gd name="connsiteX9" fmla="*/ 0 w 2613253"/>
              <a:gd name="connsiteY9" fmla="*/ 1006920 h 1488001"/>
              <a:gd name="connsiteX10" fmla="*/ 0 w 2613253"/>
              <a:gd name="connsiteY10" fmla="*/ 0 h 1488001"/>
              <a:gd name="connsiteX0" fmla="*/ 1 w 2613254"/>
              <a:gd name="connsiteY0" fmla="*/ 0 h 1488001"/>
              <a:gd name="connsiteX1" fmla="*/ 2248784 w 2613254"/>
              <a:gd name="connsiteY1" fmla="*/ 0 h 1488001"/>
              <a:gd name="connsiteX2" fmla="*/ 2248784 w 2613254"/>
              <a:gd name="connsiteY2" fmla="*/ 221682 h 1488001"/>
              <a:gd name="connsiteX3" fmla="*/ 2613254 w 2613254"/>
              <a:gd name="connsiteY3" fmla="*/ 372000 h 1488001"/>
              <a:gd name="connsiteX4" fmla="*/ 2248784 w 2613254"/>
              <a:gd name="connsiteY4" fmla="*/ 523758 h 1488001"/>
              <a:gd name="connsiteX5" fmla="*/ 2248784 w 2613254"/>
              <a:gd name="connsiteY5" fmla="*/ 1488001 h 1488001"/>
              <a:gd name="connsiteX6" fmla="*/ 1 w 2613254"/>
              <a:gd name="connsiteY6" fmla="*/ 1488001 h 1488001"/>
              <a:gd name="connsiteX7" fmla="*/ 1 w 2613254"/>
              <a:gd name="connsiteY7" fmla="*/ 1308996 h 1488001"/>
              <a:gd name="connsiteX8" fmla="*/ 0 w 2613254"/>
              <a:gd name="connsiteY8" fmla="*/ 1195691 h 1488001"/>
              <a:gd name="connsiteX9" fmla="*/ 1 w 2613254"/>
              <a:gd name="connsiteY9" fmla="*/ 1006920 h 1488001"/>
              <a:gd name="connsiteX10" fmla="*/ 1 w 2613254"/>
              <a:gd name="connsiteY10" fmla="*/ 0 h 1488001"/>
              <a:gd name="connsiteX0" fmla="*/ 1 w 2459533"/>
              <a:gd name="connsiteY0" fmla="*/ 0 h 1488001"/>
              <a:gd name="connsiteX1" fmla="*/ 2248784 w 2459533"/>
              <a:gd name="connsiteY1" fmla="*/ 0 h 1488001"/>
              <a:gd name="connsiteX2" fmla="*/ 2248784 w 2459533"/>
              <a:gd name="connsiteY2" fmla="*/ 221682 h 1488001"/>
              <a:gd name="connsiteX3" fmla="*/ 2459533 w 2459533"/>
              <a:gd name="connsiteY3" fmla="*/ 335221 h 1488001"/>
              <a:gd name="connsiteX4" fmla="*/ 2248784 w 2459533"/>
              <a:gd name="connsiteY4" fmla="*/ 523758 h 1488001"/>
              <a:gd name="connsiteX5" fmla="*/ 2248784 w 2459533"/>
              <a:gd name="connsiteY5" fmla="*/ 1488001 h 1488001"/>
              <a:gd name="connsiteX6" fmla="*/ 1 w 2459533"/>
              <a:gd name="connsiteY6" fmla="*/ 1488001 h 1488001"/>
              <a:gd name="connsiteX7" fmla="*/ 1 w 2459533"/>
              <a:gd name="connsiteY7" fmla="*/ 1308996 h 1488001"/>
              <a:gd name="connsiteX8" fmla="*/ 0 w 2459533"/>
              <a:gd name="connsiteY8" fmla="*/ 1195691 h 1488001"/>
              <a:gd name="connsiteX9" fmla="*/ 1 w 2459533"/>
              <a:gd name="connsiteY9" fmla="*/ 1006920 h 1488001"/>
              <a:gd name="connsiteX10" fmla="*/ 1 w 2459533"/>
              <a:gd name="connsiteY10" fmla="*/ 0 h 148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459533" h="1488001">
                <a:moveTo>
                  <a:pt x="1" y="0"/>
                </a:moveTo>
                <a:lnTo>
                  <a:pt x="2248784" y="0"/>
                </a:lnTo>
                <a:lnTo>
                  <a:pt x="2248784" y="221682"/>
                </a:lnTo>
                <a:lnTo>
                  <a:pt x="2459533" y="335221"/>
                </a:lnTo>
                <a:lnTo>
                  <a:pt x="2248784" y="523758"/>
                </a:lnTo>
                <a:lnTo>
                  <a:pt x="2248784" y="1488001"/>
                </a:lnTo>
                <a:lnTo>
                  <a:pt x="1" y="1488001"/>
                </a:lnTo>
                <a:lnTo>
                  <a:pt x="1" y="1308996"/>
                </a:lnTo>
                <a:cubicBezTo>
                  <a:pt x="1" y="1271228"/>
                  <a:pt x="0" y="1233459"/>
                  <a:pt x="0" y="1195691"/>
                </a:cubicBezTo>
                <a:cubicBezTo>
                  <a:pt x="0" y="1132767"/>
                  <a:pt x="1" y="1069844"/>
                  <a:pt x="1" y="1006920"/>
                </a:cubicBezTo>
                <a:lnTo>
                  <a:pt x="1" y="0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분류식 </a:t>
            </a:r>
            <a:r>
              <a:rPr kumimoji="0" lang="ko-KR" altLang="en-US" sz="1600" b="1" spc="-15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하수관로</a:t>
            </a:r>
            <a:r>
              <a:rPr kumimoji="0" lang="ko-KR" altLang="en-US" sz="1600" b="1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→ </a:t>
            </a:r>
            <a:r>
              <a:rPr kumimoji="0" lang="ko-KR" altLang="en-US" sz="1600" b="1" spc="-15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계속사업</a:t>
            </a:r>
            <a:r>
              <a:rPr kumimoji="0" lang="ko-KR" altLang="en-US" sz="1600" b="1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10</a:t>
            </a:r>
            <a:r>
              <a:rPr kumimoji="0" lang="ko-KR" altLang="en-US" sz="1600" b="1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개소</a:t>
            </a:r>
            <a:r>
              <a:rPr kumimoji="0" lang="ko-KR" altLang="en-US" sz="1600" b="1" spc="-150" dirty="0" smtClean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kumimoji="0" lang="en-US" altLang="ko-KR" sz="1600" b="1" spc="-150" dirty="0">
                <a:solidFill>
                  <a:prstClr val="black"/>
                </a:solidFill>
                <a:latin typeface="맑은 고딕" pitchFamily="50" charset="-127"/>
              </a:rPr>
              <a:t>- </a:t>
            </a:r>
            <a:r>
              <a:rPr kumimoji="0" lang="ko-KR" altLang="en-US" sz="1600" b="1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공사 </a:t>
            </a:r>
            <a:r>
              <a:rPr kumimoji="0" lang="en-US" altLang="ko-KR" sz="1600" b="1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7/</a:t>
            </a:r>
            <a:r>
              <a:rPr kumimoji="0" lang="ko-KR" altLang="en-US" sz="1600" b="1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설계 </a:t>
            </a:r>
            <a:r>
              <a:rPr kumimoji="0" lang="en-US" altLang="ko-KR" sz="1600" b="1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1600" b="1" spc="-1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b="1" spc="-1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(208.7</a:t>
            </a:r>
            <a:r>
              <a:rPr lang="ko-KR" altLang="en-US" sz="1600" b="1" spc="-150" dirty="0" smtClean="0">
                <a:solidFill>
                  <a:schemeClr val="tx1"/>
                </a:solidFill>
                <a:latin typeface="맑은 고딕" pitchFamily="50" charset="-127"/>
              </a:rPr>
              <a:t>㎞</a:t>
            </a:r>
            <a:r>
              <a:rPr lang="en-US" altLang="ko-KR" sz="1600" b="1" spc="-1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2,146</a:t>
            </a:r>
            <a:r>
              <a:rPr lang="ko-KR" altLang="en-US" sz="1600" b="1" spc="-1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억원</a:t>
            </a:r>
            <a:r>
              <a:rPr lang="en-US" altLang="ko-KR" sz="1600" b="1" spc="-1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600" b="1" spc="-1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600" b="1" spc="-15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ko-KR" altLang="en-US" sz="1500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0" lang="en-US" altLang="ko-KR" sz="1500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0" lang="en-US" altLang="ko-KR" sz="1500" b="1" spc="-15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500" b="1" spc="-15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공사    중</a:t>
            </a:r>
            <a:r>
              <a:rPr kumimoji="0" lang="en-US" altLang="ko-KR" sz="1500" b="1" spc="-15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0" lang="en-US" altLang="ko-KR" sz="1500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500" spc="-150" dirty="0">
                <a:solidFill>
                  <a:schemeClr val="tx1"/>
                </a:solidFill>
              </a:rPr>
              <a:t>용미 </a:t>
            </a:r>
            <a:r>
              <a:rPr lang="en-US" altLang="ko-KR" sz="1500" spc="-150" dirty="0">
                <a:solidFill>
                  <a:schemeClr val="tx1"/>
                </a:solidFill>
              </a:rPr>
              <a:t>25.4</a:t>
            </a:r>
            <a:r>
              <a:rPr lang="ko-KR" altLang="en-US" sz="1500" spc="-150" dirty="0">
                <a:solidFill>
                  <a:schemeClr val="tx1"/>
                </a:solidFill>
              </a:rPr>
              <a:t>㎞</a:t>
            </a:r>
            <a:r>
              <a:rPr kumimoji="0" lang="en-US" altLang="ko-KR" sz="1500" spc="-150" dirty="0" smtClean="0">
                <a:solidFill>
                  <a:prstClr val="black"/>
                </a:solidFill>
              </a:rPr>
              <a:t>, </a:t>
            </a:r>
            <a:r>
              <a:rPr kumimoji="0" lang="ko-KR" altLang="en-US" sz="1500" spc="-150" dirty="0" smtClean="0">
                <a:solidFill>
                  <a:prstClr val="black"/>
                </a:solidFill>
              </a:rPr>
              <a:t>운정</a:t>
            </a:r>
            <a:r>
              <a:rPr kumimoji="0" lang="en-US" altLang="ko-KR" sz="1500" spc="-150" baseline="30000" dirty="0" smtClean="0">
                <a:solidFill>
                  <a:prstClr val="black"/>
                </a:solidFill>
              </a:rPr>
              <a:t>(</a:t>
            </a:r>
            <a:r>
              <a:rPr kumimoji="0" lang="ko-KR" altLang="en-US" sz="1500" spc="-150" baseline="30000" dirty="0" err="1" smtClean="0">
                <a:solidFill>
                  <a:prstClr val="black"/>
                </a:solidFill>
              </a:rPr>
              <a:t>산남</a:t>
            </a:r>
            <a:r>
              <a:rPr kumimoji="0" lang="ko-KR" altLang="en-US" sz="1500" spc="-150" baseline="30000" dirty="0" smtClean="0">
                <a:solidFill>
                  <a:prstClr val="black"/>
                </a:solidFill>
              </a:rPr>
              <a:t> </a:t>
            </a:r>
            <a:r>
              <a:rPr kumimoji="0" lang="en-US" altLang="ko-KR" sz="1500" spc="-150" baseline="30000" dirty="0" smtClean="0">
                <a:solidFill>
                  <a:prstClr val="black"/>
                </a:solidFill>
              </a:rPr>
              <a:t>· </a:t>
            </a:r>
            <a:r>
              <a:rPr kumimoji="0" lang="ko-KR" altLang="en-US" sz="1500" spc="-150" baseline="30000" dirty="0" err="1" smtClean="0">
                <a:solidFill>
                  <a:prstClr val="black"/>
                </a:solidFill>
              </a:rPr>
              <a:t>연다산</a:t>
            </a:r>
            <a:r>
              <a:rPr kumimoji="0" lang="en-US" altLang="ko-KR" sz="1500" spc="-150" baseline="30000" dirty="0">
                <a:solidFill>
                  <a:prstClr val="black"/>
                </a:solidFill>
              </a:rPr>
              <a:t> · </a:t>
            </a:r>
            <a:r>
              <a:rPr kumimoji="0" lang="ko-KR" altLang="en-US" sz="1500" spc="-150" baseline="30000" dirty="0" err="1" smtClean="0">
                <a:solidFill>
                  <a:prstClr val="black"/>
                </a:solidFill>
              </a:rPr>
              <a:t>능안</a:t>
            </a:r>
            <a:r>
              <a:rPr kumimoji="0" lang="en-US" altLang="ko-KR" sz="1500" spc="-150" baseline="30000" dirty="0" smtClean="0">
                <a:solidFill>
                  <a:prstClr val="black"/>
                </a:solidFill>
              </a:rPr>
              <a:t>·</a:t>
            </a:r>
            <a:r>
              <a:rPr kumimoji="0" lang="ko-KR" altLang="en-US" sz="1500" spc="-150" baseline="30000" dirty="0">
                <a:solidFill>
                  <a:prstClr val="black"/>
                </a:solidFill>
              </a:rPr>
              <a:t>대동</a:t>
            </a:r>
            <a:r>
              <a:rPr kumimoji="0" lang="en-US" altLang="ko-KR" sz="1500" spc="-150" baseline="30000" dirty="0">
                <a:solidFill>
                  <a:prstClr val="black"/>
                </a:solidFill>
              </a:rPr>
              <a:t>) </a:t>
            </a:r>
            <a:r>
              <a:rPr kumimoji="0" lang="en-US" altLang="ko-KR" sz="1500" spc="-150" dirty="0">
                <a:solidFill>
                  <a:prstClr val="black"/>
                </a:solidFill>
              </a:rPr>
              <a:t> </a:t>
            </a:r>
            <a:r>
              <a:rPr kumimoji="0" lang="en-US" altLang="ko-KR" sz="1500" spc="-150" dirty="0" smtClean="0">
                <a:solidFill>
                  <a:prstClr val="black"/>
                </a:solidFill>
              </a:rPr>
              <a:t>46.5</a:t>
            </a:r>
            <a:r>
              <a:rPr lang="ko-KR" altLang="en-US" sz="1500" spc="-150" dirty="0" smtClean="0">
                <a:solidFill>
                  <a:schemeClr val="tx1"/>
                </a:solidFill>
              </a:rPr>
              <a:t>㎞</a:t>
            </a:r>
            <a:r>
              <a:rPr lang="en-US" altLang="ko-KR" sz="1500" spc="-150" dirty="0" smtClean="0">
                <a:solidFill>
                  <a:schemeClr val="tx1"/>
                </a:solidFill>
              </a:rPr>
              <a:t>, </a:t>
            </a:r>
            <a:r>
              <a:rPr lang="ko-KR" altLang="en-US" sz="1500" spc="-150" dirty="0" err="1">
                <a:solidFill>
                  <a:schemeClr val="tx1"/>
                </a:solidFill>
                <a:latin typeface="맑은 고딕" pitchFamily="50" charset="-127"/>
              </a:rPr>
              <a:t>장곡리</a:t>
            </a:r>
            <a:r>
              <a:rPr lang="ko-KR" altLang="en-US" sz="1500" spc="-150" dirty="0">
                <a:solidFill>
                  <a:schemeClr val="tx1"/>
                </a:solidFill>
                <a:latin typeface="맑은 고딕" pitchFamily="50" charset="-127"/>
              </a:rPr>
              <a:t> </a:t>
            </a:r>
            <a:r>
              <a:rPr lang="en-US" altLang="ko-KR" sz="1500" spc="-150" dirty="0">
                <a:solidFill>
                  <a:schemeClr val="tx1"/>
                </a:solidFill>
                <a:latin typeface="맑은 고딕" pitchFamily="50" charset="-127"/>
              </a:rPr>
              <a:t>22.4</a:t>
            </a:r>
            <a:r>
              <a:rPr lang="ko-KR" altLang="en-US" sz="1500" spc="-150" dirty="0" smtClean="0">
                <a:solidFill>
                  <a:schemeClr val="tx1"/>
                </a:solidFill>
                <a:latin typeface="맑은 고딕" pitchFamily="50" charset="-127"/>
              </a:rPr>
              <a:t>㎞</a:t>
            </a:r>
            <a:r>
              <a:rPr lang="en-US" altLang="ko-KR" sz="1500" spc="-150" dirty="0">
                <a:solidFill>
                  <a:schemeClr val="tx1"/>
                </a:solidFill>
              </a:rPr>
              <a:t> , </a:t>
            </a:r>
            <a:r>
              <a:rPr lang="ko-KR" altLang="en-US" sz="1500" spc="-150" dirty="0" smtClean="0">
                <a:solidFill>
                  <a:schemeClr val="tx1"/>
                </a:solidFill>
                <a:latin typeface="맑은 고딕" pitchFamily="50" charset="-127"/>
              </a:rPr>
              <a:t>교하 </a:t>
            </a:r>
            <a:r>
              <a:rPr lang="en-US" altLang="ko-KR" sz="1500" spc="-150" dirty="0" smtClean="0">
                <a:solidFill>
                  <a:schemeClr val="tx1"/>
                </a:solidFill>
                <a:latin typeface="맑은 고딕" pitchFamily="50" charset="-127"/>
              </a:rPr>
              <a:t>15.6</a:t>
            </a:r>
            <a:r>
              <a:rPr lang="ko-KR" altLang="en-US" sz="1500" spc="-150" dirty="0" smtClean="0">
                <a:solidFill>
                  <a:schemeClr val="tx1"/>
                </a:solidFill>
                <a:latin typeface="맑은 고딕" pitchFamily="50" charset="-127"/>
              </a:rPr>
              <a:t>㎞</a:t>
            </a:r>
            <a:endParaRPr lang="en-US" altLang="ko-KR" sz="1500" spc="-150" dirty="0" smtClean="0">
              <a:solidFill>
                <a:schemeClr val="tx1"/>
              </a:solidFill>
              <a:latin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ko-KR" altLang="en-US" sz="1500" spc="-150" dirty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kumimoji="0" lang="ko-KR" altLang="en-US" sz="1500" spc="-150" dirty="0" smtClean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kumimoji="0" lang="en-US" altLang="ko-KR" sz="1500" spc="-150" dirty="0" smtClean="0">
                <a:solidFill>
                  <a:prstClr val="black"/>
                </a:solidFill>
                <a:latin typeface="맑은 고딕" pitchFamily="50" charset="-127"/>
              </a:rPr>
              <a:t>- </a:t>
            </a:r>
            <a:r>
              <a:rPr kumimoji="0" lang="en-US" altLang="ko-KR" sz="1500" b="1" spc="-150" dirty="0">
                <a:solidFill>
                  <a:srgbClr val="0000FF"/>
                </a:solidFill>
                <a:latin typeface="맑은 고딕" pitchFamily="50" charset="-127"/>
              </a:rPr>
              <a:t>(</a:t>
            </a:r>
            <a:r>
              <a:rPr kumimoji="0" lang="ko-KR" altLang="en-US" sz="1500" b="1" spc="-150" dirty="0" smtClean="0">
                <a:solidFill>
                  <a:srgbClr val="0000FF"/>
                </a:solidFill>
                <a:latin typeface="맑은 고딕" pitchFamily="50" charset="-127"/>
              </a:rPr>
              <a:t>공사착공</a:t>
            </a:r>
            <a:r>
              <a:rPr kumimoji="0" lang="en-US" altLang="ko-KR" sz="1500" b="1" spc="-150" dirty="0" smtClean="0">
                <a:solidFill>
                  <a:srgbClr val="0000FF"/>
                </a:solidFill>
                <a:latin typeface="맑은 고딕" pitchFamily="50" charset="-127"/>
              </a:rPr>
              <a:t>)</a:t>
            </a:r>
            <a:r>
              <a:rPr kumimoji="0" lang="en-US" altLang="ko-KR" sz="1500" spc="-150" dirty="0" smtClean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ko-KR" altLang="en-US" sz="1500" spc="-150" dirty="0" smtClean="0">
                <a:solidFill>
                  <a:schemeClr val="tx1"/>
                </a:solidFill>
              </a:rPr>
              <a:t>영장 </a:t>
            </a:r>
            <a:r>
              <a:rPr lang="en-US" altLang="ko-KR" sz="1500" spc="-150" dirty="0" smtClean="0">
                <a:solidFill>
                  <a:schemeClr val="tx1"/>
                </a:solidFill>
              </a:rPr>
              <a:t>21.8</a:t>
            </a:r>
            <a:r>
              <a:rPr lang="ko-KR" altLang="en-US" sz="1500" spc="-150" dirty="0" smtClean="0">
                <a:solidFill>
                  <a:schemeClr val="tx1"/>
                </a:solidFill>
              </a:rPr>
              <a:t>㎞</a:t>
            </a:r>
            <a:r>
              <a:rPr kumimoji="0" lang="en-US" altLang="ko-KR" sz="1500" spc="-150" dirty="0">
                <a:solidFill>
                  <a:prstClr val="black"/>
                </a:solidFill>
              </a:rPr>
              <a:t>, </a:t>
            </a:r>
            <a:r>
              <a:rPr lang="ko-KR" altLang="en-US" sz="1500" spc="-150" dirty="0">
                <a:solidFill>
                  <a:schemeClr val="tx1"/>
                </a:solidFill>
                <a:latin typeface="맑은 고딕" pitchFamily="50" charset="-127"/>
              </a:rPr>
              <a:t>분수 </a:t>
            </a:r>
            <a:r>
              <a:rPr lang="en-US" altLang="ko-KR" sz="1500" spc="-150" dirty="0">
                <a:solidFill>
                  <a:schemeClr val="tx1"/>
                </a:solidFill>
                <a:latin typeface="맑은 고딕" pitchFamily="50" charset="-127"/>
              </a:rPr>
              <a:t>35.8</a:t>
            </a:r>
            <a:r>
              <a:rPr lang="ko-KR" altLang="en-US" sz="1500" spc="-150" dirty="0">
                <a:solidFill>
                  <a:schemeClr val="tx1"/>
                </a:solidFill>
                <a:latin typeface="맑은 고딕" pitchFamily="50" charset="-127"/>
              </a:rPr>
              <a:t>㎞</a:t>
            </a:r>
            <a:r>
              <a:rPr lang="en-US" altLang="ko-KR" sz="1500" spc="-150" dirty="0">
                <a:solidFill>
                  <a:schemeClr val="tx1"/>
                </a:solidFill>
                <a:latin typeface="맑은 고딕" pitchFamily="50" charset="-127"/>
              </a:rPr>
              <a:t>, </a:t>
            </a:r>
            <a:r>
              <a:rPr lang="ko-KR" altLang="en-US" sz="1500" spc="-150" dirty="0">
                <a:solidFill>
                  <a:schemeClr val="tx1"/>
                </a:solidFill>
                <a:latin typeface="맑은 고딕" pitchFamily="50" charset="-127"/>
              </a:rPr>
              <a:t>적성</a:t>
            </a:r>
            <a:r>
              <a:rPr lang="en-US" altLang="ko-KR" sz="1500" spc="-150" baseline="30000" dirty="0">
                <a:solidFill>
                  <a:schemeClr val="tx1"/>
                </a:solidFill>
                <a:latin typeface="맑은 고딕" pitchFamily="50" charset="-127"/>
              </a:rPr>
              <a:t>(</a:t>
            </a:r>
            <a:r>
              <a:rPr lang="ko-KR" altLang="en-US" sz="1500" spc="-150" baseline="30000" dirty="0">
                <a:solidFill>
                  <a:schemeClr val="tx1"/>
                </a:solidFill>
                <a:latin typeface="맑은 고딕" pitchFamily="50" charset="-127"/>
              </a:rPr>
              <a:t>두지</a:t>
            </a:r>
            <a:r>
              <a:rPr lang="en-US" altLang="ko-KR" sz="1500" spc="-150" baseline="30000" dirty="0">
                <a:solidFill>
                  <a:schemeClr val="tx1"/>
                </a:solidFill>
                <a:latin typeface="맑은 고딕" pitchFamily="50" charset="-127"/>
              </a:rPr>
              <a:t>·</a:t>
            </a:r>
            <a:r>
              <a:rPr lang="ko-KR" altLang="en-US" sz="1500" spc="-150" baseline="30000" dirty="0">
                <a:solidFill>
                  <a:schemeClr val="tx1"/>
                </a:solidFill>
                <a:latin typeface="맑은 고딕" pitchFamily="50" charset="-127"/>
              </a:rPr>
              <a:t>구읍</a:t>
            </a:r>
            <a:r>
              <a:rPr lang="en-US" altLang="ko-KR" sz="1500" spc="-150" baseline="30000" dirty="0">
                <a:solidFill>
                  <a:schemeClr val="tx1"/>
                </a:solidFill>
                <a:latin typeface="맑은 고딕" pitchFamily="50" charset="-127"/>
              </a:rPr>
              <a:t>)</a:t>
            </a:r>
            <a:r>
              <a:rPr lang="en-US" altLang="ko-KR" sz="1500" spc="-150" dirty="0">
                <a:solidFill>
                  <a:schemeClr val="tx1"/>
                </a:solidFill>
                <a:latin typeface="맑은 고딕" pitchFamily="50" charset="-127"/>
              </a:rPr>
              <a:t> 3.8</a:t>
            </a:r>
            <a:r>
              <a:rPr lang="ko-KR" altLang="en-US" sz="1500" spc="-150" dirty="0">
                <a:solidFill>
                  <a:schemeClr val="tx1"/>
                </a:solidFill>
                <a:latin typeface="맑은 고딕" pitchFamily="50" charset="-127"/>
              </a:rPr>
              <a:t>㎞</a:t>
            </a:r>
            <a:endParaRPr lang="en-US" altLang="ko-KR" sz="1500" spc="-150" dirty="0" smtClean="0">
              <a:solidFill>
                <a:schemeClr val="tx1"/>
              </a:solidFill>
              <a:latin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spc="-150" dirty="0">
                <a:solidFill>
                  <a:schemeClr val="tx1"/>
                </a:solidFill>
                <a:latin typeface="맑은 고딕" pitchFamily="50" charset="-127"/>
              </a:rPr>
              <a:t> </a:t>
            </a:r>
            <a:r>
              <a:rPr lang="ko-KR" altLang="en-US" sz="1500" spc="-150" dirty="0" smtClean="0">
                <a:solidFill>
                  <a:schemeClr val="tx1"/>
                </a:solidFill>
                <a:latin typeface="맑은 고딕" pitchFamily="50" charset="-127"/>
              </a:rPr>
              <a:t> </a:t>
            </a:r>
            <a:r>
              <a:rPr kumimoji="0" lang="en-US" altLang="ko-KR" sz="1500" b="1" spc="-150" dirty="0" smtClean="0">
                <a:solidFill>
                  <a:prstClr val="black"/>
                </a:solidFill>
                <a:latin typeface="맑은 고딕" pitchFamily="50" charset="-127"/>
              </a:rPr>
              <a:t>- </a:t>
            </a:r>
            <a:r>
              <a:rPr kumimoji="0" lang="en-US" altLang="ko-KR" sz="1500" b="1" spc="-150" dirty="0" smtClean="0">
                <a:solidFill>
                  <a:srgbClr val="0000FF"/>
                </a:solidFill>
                <a:latin typeface="맑은 고딕" pitchFamily="50" charset="-127"/>
              </a:rPr>
              <a:t>(</a:t>
            </a:r>
            <a:r>
              <a:rPr kumimoji="0" lang="ko-KR" altLang="en-US" sz="1500" b="1" spc="-150" dirty="0" smtClean="0">
                <a:solidFill>
                  <a:srgbClr val="0000FF"/>
                </a:solidFill>
                <a:latin typeface="맑은 고딕" pitchFamily="50" charset="-127"/>
              </a:rPr>
              <a:t>설계    중</a:t>
            </a:r>
            <a:r>
              <a:rPr kumimoji="0" lang="en-US" altLang="ko-KR" sz="1500" b="1" spc="-150" dirty="0" smtClean="0">
                <a:solidFill>
                  <a:srgbClr val="0000FF"/>
                </a:solidFill>
                <a:latin typeface="맑은 고딕" pitchFamily="50" charset="-127"/>
              </a:rPr>
              <a:t>)</a:t>
            </a:r>
            <a:r>
              <a:rPr kumimoji="0" lang="en-US" altLang="ko-KR" sz="1500" b="1" spc="-150" dirty="0" smtClean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ko-KR" altLang="en-US" sz="1500" spc="-150" dirty="0" err="1" smtClean="0">
                <a:solidFill>
                  <a:schemeClr val="tx1"/>
                </a:solidFill>
                <a:latin typeface="맑은 고딕" pitchFamily="50" charset="-127"/>
              </a:rPr>
              <a:t>객현</a:t>
            </a:r>
            <a:r>
              <a:rPr lang="ko-KR" altLang="en-US" sz="1500" spc="-150" dirty="0" smtClean="0">
                <a:solidFill>
                  <a:schemeClr val="tx1"/>
                </a:solidFill>
                <a:latin typeface="맑은 고딕" pitchFamily="50" charset="-127"/>
              </a:rPr>
              <a:t> </a:t>
            </a:r>
            <a:r>
              <a:rPr lang="en-US" altLang="ko-KR" sz="1500" spc="-150" dirty="0" smtClean="0">
                <a:solidFill>
                  <a:schemeClr val="tx1"/>
                </a:solidFill>
                <a:latin typeface="맑은 고딕" pitchFamily="50" charset="-127"/>
              </a:rPr>
              <a:t>21.7</a:t>
            </a:r>
            <a:r>
              <a:rPr lang="ko-KR" altLang="en-US" sz="1500" spc="-150" dirty="0" smtClean="0">
                <a:solidFill>
                  <a:schemeClr val="tx1"/>
                </a:solidFill>
                <a:latin typeface="맑은 고딕" pitchFamily="50" charset="-127"/>
              </a:rPr>
              <a:t>㎞</a:t>
            </a:r>
            <a:r>
              <a:rPr lang="en-US" altLang="ko-KR" sz="1500" spc="-150" dirty="0" smtClean="0">
                <a:solidFill>
                  <a:schemeClr val="tx1"/>
                </a:solidFill>
                <a:latin typeface="맑은 고딕" pitchFamily="50" charset="-127"/>
              </a:rPr>
              <a:t>, </a:t>
            </a:r>
            <a:r>
              <a:rPr lang="ko-KR" altLang="en-US" sz="1500" spc="-150" dirty="0" smtClean="0">
                <a:solidFill>
                  <a:schemeClr val="tx1"/>
                </a:solidFill>
                <a:latin typeface="맑은 고딕" pitchFamily="50" charset="-127"/>
              </a:rPr>
              <a:t>문산</a:t>
            </a:r>
            <a:r>
              <a:rPr lang="en-US" altLang="ko-KR" sz="1500" spc="-150" dirty="0" smtClean="0">
                <a:solidFill>
                  <a:schemeClr val="tx1"/>
                </a:solidFill>
                <a:latin typeface="맑은 고딕" pitchFamily="50" charset="-127"/>
              </a:rPr>
              <a:t>·</a:t>
            </a:r>
            <a:r>
              <a:rPr lang="ko-KR" altLang="en-US" sz="1500" spc="-150" dirty="0" smtClean="0">
                <a:solidFill>
                  <a:schemeClr val="tx1"/>
                </a:solidFill>
                <a:latin typeface="맑은 고딕" pitchFamily="50" charset="-127"/>
              </a:rPr>
              <a:t>파주 </a:t>
            </a:r>
            <a:r>
              <a:rPr lang="en-US" altLang="ko-KR" sz="1500" spc="-150" dirty="0" smtClean="0">
                <a:solidFill>
                  <a:schemeClr val="tx1"/>
                </a:solidFill>
                <a:latin typeface="맑은 고딕" pitchFamily="50" charset="-127"/>
              </a:rPr>
              <a:t>10.5</a:t>
            </a:r>
            <a:r>
              <a:rPr lang="ko-KR" altLang="en-US" sz="1500" spc="-150" dirty="0" smtClean="0">
                <a:solidFill>
                  <a:schemeClr val="tx1"/>
                </a:solidFill>
                <a:latin typeface="맑은 고딕" pitchFamily="50" charset="-127"/>
              </a:rPr>
              <a:t>㎞</a:t>
            </a:r>
            <a:r>
              <a:rPr lang="en-US" altLang="ko-KR" sz="1500" spc="-150" dirty="0">
                <a:solidFill>
                  <a:schemeClr val="tx1"/>
                </a:solidFill>
                <a:latin typeface="맑은 고딕" pitchFamily="50" charset="-127"/>
              </a:rPr>
              <a:t>, </a:t>
            </a:r>
            <a:r>
              <a:rPr lang="ko-KR" altLang="en-US" sz="1500" spc="-150" dirty="0" err="1" smtClean="0">
                <a:solidFill>
                  <a:schemeClr val="tx1"/>
                </a:solidFill>
                <a:latin typeface="맑은 고딕" pitchFamily="50" charset="-127"/>
              </a:rPr>
              <a:t>갈곡</a:t>
            </a:r>
            <a:r>
              <a:rPr lang="ko-KR" altLang="en-US" sz="1500" spc="-150" dirty="0" smtClean="0">
                <a:solidFill>
                  <a:schemeClr val="tx1"/>
                </a:solidFill>
                <a:latin typeface="맑은 고딕" pitchFamily="50" charset="-127"/>
              </a:rPr>
              <a:t> </a:t>
            </a:r>
            <a:r>
              <a:rPr lang="en-US" altLang="ko-KR" sz="1500" spc="-150" dirty="0" smtClean="0">
                <a:solidFill>
                  <a:schemeClr val="tx1"/>
                </a:solidFill>
                <a:latin typeface="맑은 고딕" pitchFamily="50" charset="-127"/>
              </a:rPr>
              <a:t>5.2</a:t>
            </a:r>
            <a:r>
              <a:rPr lang="ko-KR" altLang="en-US" sz="1500" spc="-150" dirty="0" smtClean="0">
                <a:solidFill>
                  <a:schemeClr val="tx1"/>
                </a:solidFill>
                <a:latin typeface="맑은 고딕" pitchFamily="50" charset="-127"/>
              </a:rPr>
              <a:t>㎞</a:t>
            </a:r>
            <a:endParaRPr lang="en-US" altLang="ko-KR" sz="1500" spc="-150" dirty="0" smtClean="0">
              <a:solidFill>
                <a:schemeClr val="tx1"/>
              </a:solidFill>
              <a:latin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spc="-150" dirty="0" smtClean="0">
                <a:solidFill>
                  <a:prstClr val="black"/>
                </a:solidFill>
                <a:latin typeface="맑은 고딕" pitchFamily="50" charset="-127"/>
              </a:rPr>
              <a:t>노후 </a:t>
            </a:r>
            <a:r>
              <a:rPr kumimoji="0" lang="ko-KR" altLang="en-US" sz="1600" b="1" spc="-150" dirty="0" err="1">
                <a:solidFill>
                  <a:prstClr val="black"/>
                </a:solidFill>
                <a:latin typeface="맑은 고딕" pitchFamily="50" charset="-127"/>
              </a:rPr>
              <a:t>하수관로</a:t>
            </a:r>
            <a:r>
              <a:rPr kumimoji="0" lang="ko-KR" altLang="en-US" sz="1600" b="1" spc="-150" dirty="0">
                <a:solidFill>
                  <a:prstClr val="black"/>
                </a:solidFill>
                <a:latin typeface="맑은 고딕" pitchFamily="50" charset="-127"/>
              </a:rPr>
              <a:t>  → </a:t>
            </a:r>
            <a:r>
              <a:rPr kumimoji="0" lang="ko-KR" altLang="en-US" sz="1600" b="1" spc="-150" dirty="0" smtClean="0">
                <a:solidFill>
                  <a:prstClr val="black"/>
                </a:solidFill>
                <a:latin typeface="맑은 고딕" pitchFamily="50" charset="-127"/>
              </a:rPr>
              <a:t>파주시 관내</a:t>
            </a:r>
            <a:r>
              <a:rPr kumimoji="0" lang="en-US" altLang="ko-KR" sz="1600" b="1" spc="-150" dirty="0" smtClean="0">
                <a:solidFill>
                  <a:prstClr val="black"/>
                </a:solidFill>
                <a:latin typeface="맑은 고딕" pitchFamily="50" charset="-127"/>
              </a:rPr>
              <a:t>/</a:t>
            </a:r>
            <a:r>
              <a:rPr kumimoji="0" lang="ko-KR" altLang="en-US" sz="1600" b="1" spc="-150" dirty="0" err="1" smtClean="0">
                <a:solidFill>
                  <a:prstClr val="black"/>
                </a:solidFill>
                <a:latin typeface="맑은 고딕" pitchFamily="50" charset="-127"/>
              </a:rPr>
              <a:t>계속사업</a:t>
            </a:r>
            <a:r>
              <a:rPr kumimoji="0" lang="ko-KR" altLang="en-US" sz="1600" b="1" spc="-150" dirty="0" smtClean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kumimoji="0" lang="en-US" altLang="ko-KR" sz="1600" b="1" spc="-150" dirty="0">
                <a:solidFill>
                  <a:prstClr val="black"/>
                </a:solidFill>
                <a:latin typeface="맑은 고딕" pitchFamily="50" charset="-127"/>
              </a:rPr>
              <a:t>: </a:t>
            </a:r>
            <a:r>
              <a:rPr kumimoji="0" lang="en-US" altLang="ko-KR" sz="1600" b="1" spc="-150" dirty="0" smtClean="0">
                <a:solidFill>
                  <a:prstClr val="black"/>
                </a:solidFill>
                <a:latin typeface="맑은 고딕" pitchFamily="50" charset="-127"/>
              </a:rPr>
              <a:t>1</a:t>
            </a:r>
            <a:r>
              <a:rPr kumimoji="0" lang="ko-KR" altLang="en-US" sz="1600" b="1" spc="-150" dirty="0" smtClean="0">
                <a:solidFill>
                  <a:prstClr val="black"/>
                </a:solidFill>
                <a:latin typeface="맑은 고딕" pitchFamily="50" charset="-127"/>
              </a:rPr>
              <a:t>개소 </a:t>
            </a:r>
            <a:r>
              <a:rPr kumimoji="0" lang="en-US" altLang="ko-KR" sz="1600" b="1" spc="-150" dirty="0">
                <a:solidFill>
                  <a:prstClr val="black"/>
                </a:solidFill>
                <a:latin typeface="맑은 고딕" pitchFamily="50" charset="-127"/>
              </a:rPr>
              <a:t>- </a:t>
            </a:r>
            <a:r>
              <a:rPr kumimoji="0" lang="ko-KR" altLang="en-US" sz="1600" b="1" spc="-150" dirty="0" smtClean="0">
                <a:solidFill>
                  <a:prstClr val="black"/>
                </a:solidFill>
                <a:latin typeface="맑은 고딕" pitchFamily="50" charset="-127"/>
              </a:rPr>
              <a:t>설계 </a:t>
            </a:r>
            <a:r>
              <a:rPr kumimoji="0" lang="en-US" altLang="ko-KR" sz="1600" b="1" spc="-150" dirty="0" smtClean="0">
                <a:solidFill>
                  <a:prstClr val="black"/>
                </a:solidFill>
                <a:latin typeface="맑은 고딕" pitchFamily="50" charset="-127"/>
              </a:rPr>
              <a:t>1</a:t>
            </a:r>
            <a:r>
              <a:rPr lang="ko-KR" altLang="en-US" sz="1600" b="1" spc="-150" dirty="0" smtClean="0">
                <a:solidFill>
                  <a:schemeClr val="tx1"/>
                </a:solidFill>
                <a:latin typeface="맑은 고딕" pitchFamily="50" charset="-127"/>
              </a:rPr>
              <a:t> </a:t>
            </a:r>
            <a:r>
              <a:rPr lang="en-US" altLang="ko-KR" sz="1600" b="1" spc="-150" dirty="0" smtClean="0">
                <a:solidFill>
                  <a:schemeClr val="tx1"/>
                </a:solidFill>
                <a:latin typeface="맑은 고딕" pitchFamily="50" charset="-127"/>
              </a:rPr>
              <a:t>(28.1</a:t>
            </a:r>
            <a:r>
              <a:rPr lang="ko-KR" altLang="en-US" sz="1600" b="1" spc="-150" dirty="0" smtClean="0">
                <a:solidFill>
                  <a:schemeClr val="tx1"/>
                </a:solidFill>
                <a:latin typeface="맑은 고딕" pitchFamily="50" charset="-127"/>
              </a:rPr>
              <a:t>㎞</a:t>
            </a:r>
            <a:r>
              <a:rPr lang="en-US" altLang="ko-KR" sz="1600" b="1" spc="-150" dirty="0">
                <a:solidFill>
                  <a:schemeClr val="tx1"/>
                </a:solidFill>
                <a:latin typeface="맑은 고딕" pitchFamily="50" charset="-127"/>
              </a:rPr>
              <a:t>, </a:t>
            </a:r>
            <a:r>
              <a:rPr lang="en-US" altLang="ko-KR" sz="1600" b="1" spc="-150" dirty="0" smtClean="0">
                <a:solidFill>
                  <a:schemeClr val="tx1"/>
                </a:solidFill>
                <a:latin typeface="맑은 고딕" pitchFamily="50" charset="-127"/>
              </a:rPr>
              <a:t>224</a:t>
            </a:r>
            <a:r>
              <a:rPr lang="ko-KR" altLang="en-US" sz="1600" b="1" spc="-150" dirty="0" smtClean="0">
                <a:solidFill>
                  <a:schemeClr val="tx1"/>
                </a:solidFill>
                <a:latin typeface="맑은 고딕" pitchFamily="50" charset="-127"/>
              </a:rPr>
              <a:t>억원</a:t>
            </a:r>
            <a:r>
              <a:rPr lang="en-US" altLang="ko-KR" sz="1600" b="1" spc="-150" dirty="0">
                <a:solidFill>
                  <a:schemeClr val="tx1"/>
                </a:solidFill>
                <a:latin typeface="맑은 고딕" pitchFamily="50" charset="-127"/>
              </a:rPr>
              <a:t>)</a:t>
            </a:r>
            <a:r>
              <a:rPr lang="ko-KR" altLang="en-US" sz="1600" b="1" spc="-150" dirty="0">
                <a:solidFill>
                  <a:schemeClr val="tx1"/>
                </a:solidFill>
                <a:latin typeface="맑은 고딕" pitchFamily="50" charset="-127"/>
              </a:rPr>
              <a:t> </a:t>
            </a:r>
            <a:endParaRPr lang="en-US" altLang="ko-KR" sz="1600" b="1" spc="-150" dirty="0">
              <a:solidFill>
                <a:schemeClr val="tx1"/>
              </a:solidFill>
              <a:latin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1485687" y="1124744"/>
            <a:ext cx="7622817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5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체계적인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하수관로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정비로 시민편의 중심의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하수서비스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강화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</a:t>
            </a:r>
            <a:r>
              <a:rPr kumimoji="0" lang="en-US" altLang="ko-KR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생활하수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적정처리를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통한 시민의 삶의 질 향상 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1" name="Rectangle 23"/>
          <p:cNvSpPr>
            <a:spLocks noChangeArrowheads="1"/>
          </p:cNvSpPr>
          <p:nvPr/>
        </p:nvSpPr>
        <p:spPr bwMode="auto">
          <a:xfrm>
            <a:off x="1535085" y="2127230"/>
            <a:ext cx="5125147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하수도서비스 확대로 쾌적한 주거환경 조성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2" name="자유형 21"/>
          <p:cNvSpPr/>
          <p:nvPr/>
        </p:nvSpPr>
        <p:spPr>
          <a:xfrm>
            <a:off x="1501534" y="3156704"/>
            <a:ext cx="6387892" cy="453816"/>
          </a:xfrm>
          <a:custGeom>
            <a:avLst/>
            <a:gdLst>
              <a:gd name="connsiteX0" fmla="*/ 0 w 2541359"/>
              <a:gd name="connsiteY0" fmla="*/ 0 h 1488001"/>
              <a:gd name="connsiteX1" fmla="*/ 2248783 w 2541359"/>
              <a:gd name="connsiteY1" fmla="*/ 0 h 1488001"/>
              <a:gd name="connsiteX2" fmla="*/ 2248783 w 2541359"/>
              <a:gd name="connsiteY2" fmla="*/ 221682 h 1488001"/>
              <a:gd name="connsiteX3" fmla="*/ 2541359 w 2541359"/>
              <a:gd name="connsiteY3" fmla="*/ 372721 h 1488001"/>
              <a:gd name="connsiteX4" fmla="*/ 2248783 w 2541359"/>
              <a:gd name="connsiteY4" fmla="*/ 523758 h 1488001"/>
              <a:gd name="connsiteX5" fmla="*/ 2248783 w 2541359"/>
              <a:gd name="connsiteY5" fmla="*/ 1488001 h 1488001"/>
              <a:gd name="connsiteX6" fmla="*/ 0 w 2541359"/>
              <a:gd name="connsiteY6" fmla="*/ 1488001 h 1488001"/>
              <a:gd name="connsiteX7" fmla="*/ 0 w 2541359"/>
              <a:gd name="connsiteY7" fmla="*/ 1308996 h 1488001"/>
              <a:gd name="connsiteX8" fmla="*/ 292575 w 2541359"/>
              <a:gd name="connsiteY8" fmla="*/ 1157959 h 1488001"/>
              <a:gd name="connsiteX9" fmla="*/ 0 w 2541359"/>
              <a:gd name="connsiteY9" fmla="*/ 1006920 h 1488001"/>
              <a:gd name="connsiteX0" fmla="*/ 0 w 2613253"/>
              <a:gd name="connsiteY0" fmla="*/ 0 h 1488001"/>
              <a:gd name="connsiteX1" fmla="*/ 2248783 w 2613253"/>
              <a:gd name="connsiteY1" fmla="*/ 0 h 1488001"/>
              <a:gd name="connsiteX2" fmla="*/ 2248783 w 2613253"/>
              <a:gd name="connsiteY2" fmla="*/ 221682 h 1488001"/>
              <a:gd name="connsiteX3" fmla="*/ 2613253 w 2613253"/>
              <a:gd name="connsiteY3" fmla="*/ 372000 h 1488001"/>
              <a:gd name="connsiteX4" fmla="*/ 2248783 w 2613253"/>
              <a:gd name="connsiteY4" fmla="*/ 523758 h 1488001"/>
              <a:gd name="connsiteX5" fmla="*/ 2248783 w 2613253"/>
              <a:gd name="connsiteY5" fmla="*/ 1488001 h 1488001"/>
              <a:gd name="connsiteX6" fmla="*/ 0 w 2613253"/>
              <a:gd name="connsiteY6" fmla="*/ 1488001 h 1488001"/>
              <a:gd name="connsiteX7" fmla="*/ 0 w 2613253"/>
              <a:gd name="connsiteY7" fmla="*/ 1308996 h 1488001"/>
              <a:gd name="connsiteX8" fmla="*/ 292575 w 2613253"/>
              <a:gd name="connsiteY8" fmla="*/ 1157959 h 1488001"/>
              <a:gd name="connsiteX9" fmla="*/ 0 w 2613253"/>
              <a:gd name="connsiteY9" fmla="*/ 1006920 h 1488001"/>
              <a:gd name="connsiteX10" fmla="*/ 0 w 2613253"/>
              <a:gd name="connsiteY10" fmla="*/ 0 h 1488001"/>
              <a:gd name="connsiteX0" fmla="*/ 1 w 2613254"/>
              <a:gd name="connsiteY0" fmla="*/ 0 h 1488001"/>
              <a:gd name="connsiteX1" fmla="*/ 2248784 w 2613254"/>
              <a:gd name="connsiteY1" fmla="*/ 0 h 1488001"/>
              <a:gd name="connsiteX2" fmla="*/ 2248784 w 2613254"/>
              <a:gd name="connsiteY2" fmla="*/ 221682 h 1488001"/>
              <a:gd name="connsiteX3" fmla="*/ 2613254 w 2613254"/>
              <a:gd name="connsiteY3" fmla="*/ 372000 h 1488001"/>
              <a:gd name="connsiteX4" fmla="*/ 2248784 w 2613254"/>
              <a:gd name="connsiteY4" fmla="*/ 523758 h 1488001"/>
              <a:gd name="connsiteX5" fmla="*/ 2248784 w 2613254"/>
              <a:gd name="connsiteY5" fmla="*/ 1488001 h 1488001"/>
              <a:gd name="connsiteX6" fmla="*/ 1 w 2613254"/>
              <a:gd name="connsiteY6" fmla="*/ 1488001 h 1488001"/>
              <a:gd name="connsiteX7" fmla="*/ 1 w 2613254"/>
              <a:gd name="connsiteY7" fmla="*/ 1308996 h 1488001"/>
              <a:gd name="connsiteX8" fmla="*/ 0 w 2613254"/>
              <a:gd name="connsiteY8" fmla="*/ 1195691 h 1488001"/>
              <a:gd name="connsiteX9" fmla="*/ 1 w 2613254"/>
              <a:gd name="connsiteY9" fmla="*/ 1006920 h 1488001"/>
              <a:gd name="connsiteX10" fmla="*/ 1 w 2613254"/>
              <a:gd name="connsiteY10" fmla="*/ 0 h 1488001"/>
              <a:gd name="connsiteX0" fmla="*/ 1 w 2459533"/>
              <a:gd name="connsiteY0" fmla="*/ 0 h 1488001"/>
              <a:gd name="connsiteX1" fmla="*/ 2248784 w 2459533"/>
              <a:gd name="connsiteY1" fmla="*/ 0 h 1488001"/>
              <a:gd name="connsiteX2" fmla="*/ 2248784 w 2459533"/>
              <a:gd name="connsiteY2" fmla="*/ 221682 h 1488001"/>
              <a:gd name="connsiteX3" fmla="*/ 2459533 w 2459533"/>
              <a:gd name="connsiteY3" fmla="*/ 335221 h 1488001"/>
              <a:gd name="connsiteX4" fmla="*/ 2248784 w 2459533"/>
              <a:gd name="connsiteY4" fmla="*/ 523758 h 1488001"/>
              <a:gd name="connsiteX5" fmla="*/ 2248784 w 2459533"/>
              <a:gd name="connsiteY5" fmla="*/ 1488001 h 1488001"/>
              <a:gd name="connsiteX6" fmla="*/ 1 w 2459533"/>
              <a:gd name="connsiteY6" fmla="*/ 1488001 h 1488001"/>
              <a:gd name="connsiteX7" fmla="*/ 1 w 2459533"/>
              <a:gd name="connsiteY7" fmla="*/ 1308996 h 1488001"/>
              <a:gd name="connsiteX8" fmla="*/ 0 w 2459533"/>
              <a:gd name="connsiteY8" fmla="*/ 1195691 h 1488001"/>
              <a:gd name="connsiteX9" fmla="*/ 1 w 2459533"/>
              <a:gd name="connsiteY9" fmla="*/ 1006920 h 1488001"/>
              <a:gd name="connsiteX10" fmla="*/ 1 w 2459533"/>
              <a:gd name="connsiteY10" fmla="*/ 0 h 148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459533" h="1488001">
                <a:moveTo>
                  <a:pt x="1" y="0"/>
                </a:moveTo>
                <a:lnTo>
                  <a:pt x="2248784" y="0"/>
                </a:lnTo>
                <a:lnTo>
                  <a:pt x="2248784" y="221682"/>
                </a:lnTo>
                <a:lnTo>
                  <a:pt x="2459533" y="335221"/>
                </a:lnTo>
                <a:lnTo>
                  <a:pt x="2248784" y="523758"/>
                </a:lnTo>
                <a:lnTo>
                  <a:pt x="2248784" y="1488001"/>
                </a:lnTo>
                <a:lnTo>
                  <a:pt x="1" y="1488001"/>
                </a:lnTo>
                <a:lnTo>
                  <a:pt x="1" y="1308996"/>
                </a:lnTo>
                <a:cubicBezTo>
                  <a:pt x="1" y="1271228"/>
                  <a:pt x="0" y="1233459"/>
                  <a:pt x="0" y="1195691"/>
                </a:cubicBezTo>
                <a:cubicBezTo>
                  <a:pt x="0" y="1132767"/>
                  <a:pt x="1" y="1069844"/>
                  <a:pt x="1" y="1006920"/>
                </a:cubicBezTo>
                <a:lnTo>
                  <a:pt x="1" y="0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ts val="24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공공하수관로 </a:t>
            </a:r>
            <a:r>
              <a:rPr kumimoji="0" lang="en-US" altLang="ko-KR" sz="1600" b="1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1,407</a:t>
            </a:r>
            <a:r>
              <a:rPr kumimoji="0" lang="ko-KR" altLang="en-US" sz="1600" b="1" spc="-15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㎞ </a:t>
            </a:r>
            <a:r>
              <a:rPr kumimoji="0" lang="en-US" altLang="ko-KR" sz="1600" b="1" spc="-1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spc="-150" dirty="0" err="1">
                <a:solidFill>
                  <a:schemeClr val="tx1"/>
                </a:solidFill>
                <a:latin typeface="맑은 고딕" pitchFamily="50" charset="-127"/>
              </a:rPr>
              <a:t>분류식</a:t>
            </a:r>
            <a:r>
              <a:rPr kumimoji="0" lang="ko-KR" altLang="en-US" sz="1600" b="1" spc="-150" baseline="30000" dirty="0" err="1">
                <a:solidFill>
                  <a:schemeClr val="tx1"/>
                </a:solidFill>
                <a:latin typeface="맑은 고딕" pitchFamily="50" charset="-127"/>
              </a:rPr>
              <a:t>관경</a:t>
            </a:r>
            <a:r>
              <a:rPr kumimoji="0" lang="en-US" altLang="ko-KR" sz="1600" b="1" spc="-150" baseline="30000" dirty="0">
                <a:solidFill>
                  <a:schemeClr val="tx1"/>
                </a:solidFill>
                <a:latin typeface="맑은 고딕" pitchFamily="50" charset="-127"/>
              </a:rPr>
              <a:t>200</a:t>
            </a:r>
            <a:r>
              <a:rPr kumimoji="0" lang="ko-KR" altLang="en-US" sz="1600" b="1" spc="-150" baseline="30000" dirty="0">
                <a:solidFill>
                  <a:schemeClr val="tx1"/>
                </a:solidFill>
                <a:latin typeface="맑은 고딕" pitchFamily="50" charset="-127"/>
              </a:rPr>
              <a:t>㎜이상</a:t>
            </a:r>
            <a:r>
              <a:rPr kumimoji="0" lang="ko-KR" altLang="en-US" sz="1600" b="1" spc="-1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spc="-15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1,147</a:t>
            </a:r>
            <a:r>
              <a:rPr kumimoji="0" lang="ko-KR" altLang="en-US" sz="1600" b="1" spc="-150" dirty="0" smtClean="0">
                <a:solidFill>
                  <a:schemeClr val="tx1"/>
                </a:solidFill>
                <a:latin typeface="맑은 고딕" pitchFamily="50" charset="-127"/>
              </a:rPr>
              <a:t>㎞</a:t>
            </a:r>
            <a:r>
              <a:rPr kumimoji="0" lang="en-US" altLang="ko-KR" sz="1600" b="1" spc="-150" dirty="0" smtClean="0">
                <a:solidFill>
                  <a:schemeClr val="tx1"/>
                </a:solidFill>
                <a:latin typeface="맑은 고딕" pitchFamily="50" charset="-127"/>
              </a:rPr>
              <a:t>/ </a:t>
            </a:r>
            <a:r>
              <a:rPr kumimoji="0" lang="ko-KR" altLang="en-US" sz="1600" b="1" spc="-150" dirty="0" err="1">
                <a:solidFill>
                  <a:schemeClr val="tx1"/>
                </a:solidFill>
                <a:latin typeface="맑은 고딕" pitchFamily="50" charset="-127"/>
              </a:rPr>
              <a:t>합류식</a:t>
            </a:r>
            <a:r>
              <a:rPr kumimoji="0" lang="ko-KR" altLang="en-US" sz="1600" b="1" spc="-150" baseline="30000" dirty="0" err="1">
                <a:solidFill>
                  <a:schemeClr val="tx1"/>
                </a:solidFill>
                <a:latin typeface="맑은 고딕" pitchFamily="50" charset="-127"/>
              </a:rPr>
              <a:t>관경</a:t>
            </a:r>
            <a:r>
              <a:rPr kumimoji="0" lang="en-US" altLang="ko-KR" sz="1600" b="1" spc="-150" baseline="30000" dirty="0">
                <a:solidFill>
                  <a:schemeClr val="tx1"/>
                </a:solidFill>
                <a:latin typeface="맑은 고딕" pitchFamily="50" charset="-127"/>
              </a:rPr>
              <a:t>250</a:t>
            </a:r>
            <a:r>
              <a:rPr kumimoji="0" lang="ko-KR" altLang="en-US" sz="1600" b="1" spc="-150" baseline="30000" dirty="0">
                <a:solidFill>
                  <a:schemeClr val="tx1"/>
                </a:solidFill>
                <a:latin typeface="맑은 고딕" pitchFamily="50" charset="-127"/>
              </a:rPr>
              <a:t>㎜이상</a:t>
            </a:r>
            <a:r>
              <a:rPr kumimoji="0" lang="ko-KR" altLang="en-US" sz="1600" b="1" spc="-150" dirty="0" smtClean="0">
                <a:solidFill>
                  <a:schemeClr val="tx1"/>
                </a:solidFill>
                <a:latin typeface="맑은 고딕" pitchFamily="50" charset="-127"/>
              </a:rPr>
              <a:t> </a:t>
            </a:r>
            <a:r>
              <a:rPr kumimoji="0" lang="en-US" altLang="ko-KR" sz="1600" b="1" spc="-150" dirty="0" smtClean="0">
                <a:solidFill>
                  <a:schemeClr val="tx1"/>
                </a:solidFill>
                <a:latin typeface="맑은 고딕" pitchFamily="50" charset="-127"/>
              </a:rPr>
              <a:t>260</a:t>
            </a:r>
            <a:r>
              <a:rPr kumimoji="0" lang="ko-KR" altLang="en-US" sz="1600" b="1" spc="-150" dirty="0" smtClean="0">
                <a:solidFill>
                  <a:schemeClr val="tx1"/>
                </a:solidFill>
                <a:latin typeface="맑은 고딕" pitchFamily="50" charset="-127"/>
              </a:rPr>
              <a:t>㎞</a:t>
            </a:r>
            <a:r>
              <a:rPr kumimoji="0" lang="en-US" altLang="ko-KR" sz="1600" b="1" spc="-150" dirty="0" smtClean="0">
                <a:solidFill>
                  <a:schemeClr val="tx1"/>
                </a:solidFill>
                <a:latin typeface="맑은 고딕" pitchFamily="50" charset="-127"/>
              </a:rPr>
              <a:t>)</a:t>
            </a:r>
            <a:endParaRPr lang="ko-KR" altLang="en-US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1587444" y="3933056"/>
            <a:ext cx="2120460" cy="345812"/>
          </a:xfrm>
          <a:prstGeom prst="rect">
            <a:avLst/>
          </a:prstGeom>
          <a:solidFill>
            <a:srgbClr val="8EB4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하수관로</a:t>
            </a:r>
            <a:r>
              <a:rPr lang="ko-KR" altLang="en-US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정비사업</a:t>
            </a:r>
            <a:endParaRPr lang="ko-KR" altLang="en-US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26" name="그룹 25"/>
          <p:cNvGrpSpPr/>
          <p:nvPr/>
        </p:nvGrpSpPr>
        <p:grpSpPr>
          <a:xfrm>
            <a:off x="8676456" y="6483610"/>
            <a:ext cx="467544" cy="374390"/>
            <a:chOff x="8482105" y="6489700"/>
            <a:chExt cx="482384" cy="368300"/>
          </a:xfrm>
        </p:grpSpPr>
        <p:sp>
          <p:nvSpPr>
            <p:cNvPr id="27" name="TextBox 14"/>
            <p:cNvSpPr txBox="1">
              <a:spLocks noChangeArrowheads="1"/>
            </p:cNvSpPr>
            <p:nvPr/>
          </p:nvSpPr>
          <p:spPr bwMode="auto">
            <a:xfrm>
              <a:off x="8482105" y="6489700"/>
              <a:ext cx="482384" cy="363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dirty="0" smtClean="0">
                  <a:latin typeface="HY중고딕" pitchFamily="18" charset="-127"/>
                  <a:ea typeface="HY중고딕" pitchFamily="18" charset="-127"/>
                </a:rPr>
                <a:t>18</a:t>
              </a:r>
              <a:endParaRPr lang="ko-KR" altLang="en-US" dirty="0">
                <a:latin typeface="HY중고딕" pitchFamily="18" charset="-127"/>
                <a:ea typeface="HY중고딕" pitchFamily="18" charset="-127"/>
              </a:endParaRPr>
            </a:p>
          </p:txBody>
        </p:sp>
        <p:cxnSp>
          <p:nvCxnSpPr>
            <p:cNvPr id="29" name="직선 연결선 28"/>
            <p:cNvCxnSpPr/>
            <p:nvPr/>
          </p:nvCxnSpPr>
          <p:spPr>
            <a:xfrm>
              <a:off x="8483866" y="6524625"/>
              <a:ext cx="0" cy="333375"/>
            </a:xfrm>
            <a:prstGeom prst="line">
              <a:avLst/>
            </a:prstGeom>
            <a:ln>
              <a:solidFill>
                <a:srgbClr val="EC66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직사각형 29"/>
          <p:cNvSpPr/>
          <p:nvPr/>
        </p:nvSpPr>
        <p:spPr>
          <a:xfrm>
            <a:off x="1568485" y="2780928"/>
            <a:ext cx="1131308" cy="36662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운영현황</a:t>
            </a:r>
            <a:endParaRPr lang="ko-KR" altLang="en-US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67596" y="663079"/>
            <a:ext cx="877640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2. </a:t>
            </a:r>
            <a:r>
              <a:rPr kumimoji="0"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청정도시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구현을 위한 </a:t>
            </a:r>
            <a:r>
              <a:rPr kumimoji="0"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하수관로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정비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32" name="그룹 27"/>
          <p:cNvGrpSpPr>
            <a:grpSpLocks/>
          </p:cNvGrpSpPr>
          <p:nvPr/>
        </p:nvGrpSpPr>
        <p:grpSpPr bwMode="auto">
          <a:xfrm>
            <a:off x="539552" y="1268760"/>
            <a:ext cx="792163" cy="649598"/>
            <a:chOff x="395288" y="1628800"/>
            <a:chExt cx="792162" cy="2232967"/>
          </a:xfrm>
        </p:grpSpPr>
        <p:sp>
          <p:nvSpPr>
            <p:cNvPr id="33" name="직사각형 32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4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552508" y="130626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36" name="그룹 24"/>
          <p:cNvGrpSpPr>
            <a:grpSpLocks/>
          </p:cNvGrpSpPr>
          <p:nvPr/>
        </p:nvGrpSpPr>
        <p:grpSpPr bwMode="auto">
          <a:xfrm>
            <a:off x="538163" y="2132856"/>
            <a:ext cx="793750" cy="4110917"/>
            <a:chOff x="538808" y="3212976"/>
            <a:chExt cx="792658" cy="3312368"/>
          </a:xfrm>
        </p:grpSpPr>
        <p:sp>
          <p:nvSpPr>
            <p:cNvPr id="37" name="직사각형 36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8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9" name="TextBox 38"/>
          <p:cNvSpPr txBox="1"/>
          <p:nvPr/>
        </p:nvSpPr>
        <p:spPr>
          <a:xfrm>
            <a:off x="556178" y="2145050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43402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2644" y="20011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하수도과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1475656" y="1124744"/>
            <a:ext cx="7622817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5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en-US" altLang="ko-KR" b="1" spc="-150" dirty="0" smtClean="0">
                <a:latin typeface="맑은 고딕" pitchFamily="50" charset="-127"/>
                <a:ea typeface="맑은 고딕" pitchFamily="50" charset="-127"/>
              </a:rPr>
              <a:t>GIS </a:t>
            </a:r>
            <a:r>
              <a:rPr kumimoji="0" lang="ko-KR" altLang="en-US" b="1" spc="-150" dirty="0" smtClean="0">
                <a:latin typeface="맑은 고딕" pitchFamily="50" charset="-127"/>
                <a:ea typeface="맑은 고딕" pitchFamily="50" charset="-127"/>
              </a:rPr>
              <a:t>구축으로 신속한 민원처리 및 하수</a:t>
            </a:r>
            <a:r>
              <a:rPr kumimoji="0" lang="en-US" altLang="ko-KR" b="1" spc="-15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b="1" spc="-150" dirty="0" smtClean="0">
                <a:latin typeface="맑은 고딕" pitchFamily="50" charset="-127"/>
                <a:ea typeface="맑은 고딕" pitchFamily="50" charset="-127"/>
              </a:rPr>
              <a:t>우수</a:t>
            </a:r>
            <a:r>
              <a:rPr kumimoji="0" lang="en-US" altLang="ko-KR" b="1" spc="-150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0" lang="ko-KR" altLang="en-US" b="1" spc="-150" dirty="0" err="1" smtClean="0">
                <a:latin typeface="맑은 고딕" pitchFamily="50" charset="-127"/>
                <a:ea typeface="맑은 고딕" pitchFamily="50" charset="-127"/>
              </a:rPr>
              <a:t>관로의</a:t>
            </a:r>
            <a:r>
              <a:rPr kumimoji="0" lang="ko-KR" altLang="en-US" b="1" spc="-150" dirty="0" smtClean="0">
                <a:latin typeface="맑은 고딕" pitchFamily="50" charset="-127"/>
                <a:ea typeface="맑은 고딕" pitchFamily="50" charset="-127"/>
              </a:rPr>
              <a:t> 안정적 유지관리 기능</a:t>
            </a:r>
            <a:endParaRPr kumimoji="0" lang="en-US" altLang="ko-KR" b="1" spc="-15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ko-KR" altLang="en-US" b="1" dirty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ko-KR" altLang="en-US" b="1" spc="-150" dirty="0" smtClean="0">
                <a:latin typeface="맑은 고딕" pitchFamily="50" charset="-127"/>
                <a:ea typeface="맑은 고딕" pitchFamily="50" charset="-127"/>
              </a:rPr>
              <a:t>우기철 상습 </a:t>
            </a:r>
            <a:r>
              <a:rPr kumimoji="0" lang="ko-KR" altLang="en-US" b="1" spc="-150" dirty="0" err="1" smtClean="0">
                <a:latin typeface="맑은 고딕" pitchFamily="50" charset="-127"/>
                <a:ea typeface="맑은 고딕" pitchFamily="50" charset="-127"/>
              </a:rPr>
              <a:t>침수구역</a:t>
            </a:r>
            <a:r>
              <a:rPr kumimoji="0" lang="ko-KR" altLang="en-US" b="1" spc="-150" dirty="0" smtClean="0">
                <a:latin typeface="맑은 고딕" pitchFamily="50" charset="-127"/>
                <a:ea typeface="맑은 고딕" pitchFamily="50" charset="-127"/>
              </a:rPr>
              <a:t> 개선 및 안전사고 예방 통한 시민의 삶의 질 향상</a:t>
            </a:r>
            <a:endParaRPr kumimoji="0" lang="en-US" altLang="ko-KR" b="1" spc="-15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1" name="Rectangle 23"/>
          <p:cNvSpPr>
            <a:spLocks noChangeArrowheads="1"/>
          </p:cNvSpPr>
          <p:nvPr/>
        </p:nvSpPr>
        <p:spPr bwMode="auto">
          <a:xfrm>
            <a:off x="1535086" y="2141482"/>
            <a:ext cx="5125147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en-US" altLang="ko-KR" sz="2000" b="1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GIS </a:t>
            </a:r>
            <a:r>
              <a:rPr kumimoji="0" lang="ko-KR" altLang="en-US" sz="2000" b="1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구축을 통한 하수도서비스 확대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26" name="그룹 25"/>
          <p:cNvGrpSpPr/>
          <p:nvPr/>
        </p:nvGrpSpPr>
        <p:grpSpPr>
          <a:xfrm>
            <a:off x="8676456" y="6483610"/>
            <a:ext cx="467544" cy="374390"/>
            <a:chOff x="8482105" y="6489700"/>
            <a:chExt cx="482384" cy="368300"/>
          </a:xfrm>
        </p:grpSpPr>
        <p:sp>
          <p:nvSpPr>
            <p:cNvPr id="27" name="TextBox 14"/>
            <p:cNvSpPr txBox="1">
              <a:spLocks noChangeArrowheads="1"/>
            </p:cNvSpPr>
            <p:nvPr/>
          </p:nvSpPr>
          <p:spPr bwMode="auto">
            <a:xfrm>
              <a:off x="8482105" y="6489700"/>
              <a:ext cx="482384" cy="363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ko-KR" dirty="0" smtClean="0">
                  <a:latin typeface="HY중고딕" pitchFamily="18" charset="-127"/>
                  <a:ea typeface="HY중고딕" pitchFamily="18" charset="-127"/>
                </a:rPr>
                <a:t>19</a:t>
              </a:r>
              <a:endParaRPr lang="ko-KR" altLang="en-US" dirty="0">
                <a:latin typeface="HY중고딕" pitchFamily="18" charset="-127"/>
                <a:ea typeface="HY중고딕" pitchFamily="18" charset="-127"/>
              </a:endParaRPr>
            </a:p>
          </p:txBody>
        </p:sp>
        <p:cxnSp>
          <p:nvCxnSpPr>
            <p:cNvPr id="29" name="직선 연결선 28"/>
            <p:cNvCxnSpPr/>
            <p:nvPr/>
          </p:nvCxnSpPr>
          <p:spPr>
            <a:xfrm>
              <a:off x="8483866" y="6524625"/>
              <a:ext cx="0" cy="333375"/>
            </a:xfrm>
            <a:prstGeom prst="line">
              <a:avLst/>
            </a:prstGeom>
            <a:ln>
              <a:solidFill>
                <a:srgbClr val="EC661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TextBox 30"/>
          <p:cNvSpPr txBox="1"/>
          <p:nvPr/>
        </p:nvSpPr>
        <p:spPr>
          <a:xfrm>
            <a:off x="367596" y="663079"/>
            <a:ext cx="877640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3. </a:t>
            </a:r>
            <a:r>
              <a:rPr kumimoji="0"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야당동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하수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(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우수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  <a:r>
              <a:rPr kumimoji="0"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관로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GIS DB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구축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1561866" y="2726172"/>
            <a:ext cx="1137927" cy="34249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사업개요</a:t>
            </a:r>
            <a:endParaRPr lang="ko-KR" altLang="en-US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3" name="자유형 32"/>
          <p:cNvSpPr/>
          <p:nvPr/>
        </p:nvSpPr>
        <p:spPr>
          <a:xfrm>
            <a:off x="1691681" y="3197396"/>
            <a:ext cx="6696744" cy="1455740"/>
          </a:xfrm>
          <a:custGeom>
            <a:avLst/>
            <a:gdLst>
              <a:gd name="connsiteX0" fmla="*/ 0 w 2541359"/>
              <a:gd name="connsiteY0" fmla="*/ 0 h 1488001"/>
              <a:gd name="connsiteX1" fmla="*/ 2248783 w 2541359"/>
              <a:gd name="connsiteY1" fmla="*/ 0 h 1488001"/>
              <a:gd name="connsiteX2" fmla="*/ 2248783 w 2541359"/>
              <a:gd name="connsiteY2" fmla="*/ 221682 h 1488001"/>
              <a:gd name="connsiteX3" fmla="*/ 2541359 w 2541359"/>
              <a:gd name="connsiteY3" fmla="*/ 372721 h 1488001"/>
              <a:gd name="connsiteX4" fmla="*/ 2248783 w 2541359"/>
              <a:gd name="connsiteY4" fmla="*/ 523758 h 1488001"/>
              <a:gd name="connsiteX5" fmla="*/ 2248783 w 2541359"/>
              <a:gd name="connsiteY5" fmla="*/ 1488001 h 1488001"/>
              <a:gd name="connsiteX6" fmla="*/ 0 w 2541359"/>
              <a:gd name="connsiteY6" fmla="*/ 1488001 h 1488001"/>
              <a:gd name="connsiteX7" fmla="*/ 0 w 2541359"/>
              <a:gd name="connsiteY7" fmla="*/ 1308996 h 1488001"/>
              <a:gd name="connsiteX8" fmla="*/ 292575 w 2541359"/>
              <a:gd name="connsiteY8" fmla="*/ 1157959 h 1488001"/>
              <a:gd name="connsiteX9" fmla="*/ 0 w 2541359"/>
              <a:gd name="connsiteY9" fmla="*/ 1006920 h 1488001"/>
              <a:gd name="connsiteX0" fmla="*/ 0 w 2613253"/>
              <a:gd name="connsiteY0" fmla="*/ 0 h 1488001"/>
              <a:gd name="connsiteX1" fmla="*/ 2248783 w 2613253"/>
              <a:gd name="connsiteY1" fmla="*/ 0 h 1488001"/>
              <a:gd name="connsiteX2" fmla="*/ 2248783 w 2613253"/>
              <a:gd name="connsiteY2" fmla="*/ 221682 h 1488001"/>
              <a:gd name="connsiteX3" fmla="*/ 2613253 w 2613253"/>
              <a:gd name="connsiteY3" fmla="*/ 372000 h 1488001"/>
              <a:gd name="connsiteX4" fmla="*/ 2248783 w 2613253"/>
              <a:gd name="connsiteY4" fmla="*/ 523758 h 1488001"/>
              <a:gd name="connsiteX5" fmla="*/ 2248783 w 2613253"/>
              <a:gd name="connsiteY5" fmla="*/ 1488001 h 1488001"/>
              <a:gd name="connsiteX6" fmla="*/ 0 w 2613253"/>
              <a:gd name="connsiteY6" fmla="*/ 1488001 h 1488001"/>
              <a:gd name="connsiteX7" fmla="*/ 0 w 2613253"/>
              <a:gd name="connsiteY7" fmla="*/ 1308996 h 1488001"/>
              <a:gd name="connsiteX8" fmla="*/ 292575 w 2613253"/>
              <a:gd name="connsiteY8" fmla="*/ 1157959 h 1488001"/>
              <a:gd name="connsiteX9" fmla="*/ 0 w 2613253"/>
              <a:gd name="connsiteY9" fmla="*/ 1006920 h 1488001"/>
              <a:gd name="connsiteX10" fmla="*/ 0 w 2613253"/>
              <a:gd name="connsiteY10" fmla="*/ 0 h 1488001"/>
              <a:gd name="connsiteX0" fmla="*/ 1 w 2613254"/>
              <a:gd name="connsiteY0" fmla="*/ 0 h 1488001"/>
              <a:gd name="connsiteX1" fmla="*/ 2248784 w 2613254"/>
              <a:gd name="connsiteY1" fmla="*/ 0 h 1488001"/>
              <a:gd name="connsiteX2" fmla="*/ 2248784 w 2613254"/>
              <a:gd name="connsiteY2" fmla="*/ 221682 h 1488001"/>
              <a:gd name="connsiteX3" fmla="*/ 2613254 w 2613254"/>
              <a:gd name="connsiteY3" fmla="*/ 372000 h 1488001"/>
              <a:gd name="connsiteX4" fmla="*/ 2248784 w 2613254"/>
              <a:gd name="connsiteY4" fmla="*/ 523758 h 1488001"/>
              <a:gd name="connsiteX5" fmla="*/ 2248784 w 2613254"/>
              <a:gd name="connsiteY5" fmla="*/ 1488001 h 1488001"/>
              <a:gd name="connsiteX6" fmla="*/ 1 w 2613254"/>
              <a:gd name="connsiteY6" fmla="*/ 1488001 h 1488001"/>
              <a:gd name="connsiteX7" fmla="*/ 1 w 2613254"/>
              <a:gd name="connsiteY7" fmla="*/ 1308996 h 1488001"/>
              <a:gd name="connsiteX8" fmla="*/ 0 w 2613254"/>
              <a:gd name="connsiteY8" fmla="*/ 1195691 h 1488001"/>
              <a:gd name="connsiteX9" fmla="*/ 1 w 2613254"/>
              <a:gd name="connsiteY9" fmla="*/ 1006920 h 1488001"/>
              <a:gd name="connsiteX10" fmla="*/ 1 w 2613254"/>
              <a:gd name="connsiteY10" fmla="*/ 0 h 1488001"/>
              <a:gd name="connsiteX0" fmla="*/ 1 w 2459533"/>
              <a:gd name="connsiteY0" fmla="*/ 0 h 1488001"/>
              <a:gd name="connsiteX1" fmla="*/ 2248784 w 2459533"/>
              <a:gd name="connsiteY1" fmla="*/ 0 h 1488001"/>
              <a:gd name="connsiteX2" fmla="*/ 2248784 w 2459533"/>
              <a:gd name="connsiteY2" fmla="*/ 221682 h 1488001"/>
              <a:gd name="connsiteX3" fmla="*/ 2459533 w 2459533"/>
              <a:gd name="connsiteY3" fmla="*/ 335221 h 1488001"/>
              <a:gd name="connsiteX4" fmla="*/ 2248784 w 2459533"/>
              <a:gd name="connsiteY4" fmla="*/ 523758 h 1488001"/>
              <a:gd name="connsiteX5" fmla="*/ 2248784 w 2459533"/>
              <a:gd name="connsiteY5" fmla="*/ 1488001 h 1488001"/>
              <a:gd name="connsiteX6" fmla="*/ 1 w 2459533"/>
              <a:gd name="connsiteY6" fmla="*/ 1488001 h 1488001"/>
              <a:gd name="connsiteX7" fmla="*/ 1 w 2459533"/>
              <a:gd name="connsiteY7" fmla="*/ 1308996 h 1488001"/>
              <a:gd name="connsiteX8" fmla="*/ 0 w 2459533"/>
              <a:gd name="connsiteY8" fmla="*/ 1195691 h 1488001"/>
              <a:gd name="connsiteX9" fmla="*/ 1 w 2459533"/>
              <a:gd name="connsiteY9" fmla="*/ 1006920 h 1488001"/>
              <a:gd name="connsiteX10" fmla="*/ 1 w 2459533"/>
              <a:gd name="connsiteY10" fmla="*/ 0 h 148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459533" h="1488001">
                <a:moveTo>
                  <a:pt x="1" y="0"/>
                </a:moveTo>
                <a:lnTo>
                  <a:pt x="2248784" y="0"/>
                </a:lnTo>
                <a:lnTo>
                  <a:pt x="2248784" y="221682"/>
                </a:lnTo>
                <a:lnTo>
                  <a:pt x="2459533" y="335221"/>
                </a:lnTo>
                <a:lnTo>
                  <a:pt x="2248784" y="523758"/>
                </a:lnTo>
                <a:lnTo>
                  <a:pt x="2248784" y="1488001"/>
                </a:lnTo>
                <a:lnTo>
                  <a:pt x="1" y="1488001"/>
                </a:lnTo>
                <a:lnTo>
                  <a:pt x="1" y="1308996"/>
                </a:lnTo>
                <a:cubicBezTo>
                  <a:pt x="1" y="1271228"/>
                  <a:pt x="0" y="1233459"/>
                  <a:pt x="0" y="1195691"/>
                </a:cubicBezTo>
                <a:cubicBezTo>
                  <a:pt x="0" y="1132767"/>
                  <a:pt x="1" y="1069844"/>
                  <a:pt x="1" y="1006920"/>
                </a:cubicBezTo>
                <a:lnTo>
                  <a:pt x="1" y="0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kumimoji="0" lang="ko-KR" altLang="en-US" sz="1600" b="1" spc="-150" dirty="0">
                <a:solidFill>
                  <a:schemeClr val="tx1"/>
                </a:solidFill>
                <a:latin typeface="맑은 고딕" pitchFamily="50" charset="-127"/>
              </a:rPr>
              <a:t>•  위       치 </a:t>
            </a:r>
            <a:r>
              <a:rPr kumimoji="0" lang="en-US" altLang="ko-KR" sz="1600" b="1" spc="-150" dirty="0">
                <a:solidFill>
                  <a:schemeClr val="tx1"/>
                </a:solidFill>
                <a:latin typeface="맑은 고딕" pitchFamily="50" charset="-127"/>
              </a:rPr>
              <a:t>:  </a:t>
            </a:r>
            <a:r>
              <a:rPr kumimoji="0" lang="ko-KR" altLang="en-US" sz="1600" b="1" spc="-150" dirty="0" err="1">
                <a:solidFill>
                  <a:schemeClr val="tx1"/>
                </a:solidFill>
                <a:latin typeface="맑은 고딕" pitchFamily="50" charset="-127"/>
              </a:rPr>
              <a:t>야당동</a:t>
            </a:r>
            <a:r>
              <a:rPr kumimoji="0" lang="ko-KR" altLang="en-US" sz="1600" b="1" spc="-150" dirty="0">
                <a:solidFill>
                  <a:schemeClr val="tx1"/>
                </a:solidFill>
                <a:latin typeface="맑은 고딕" pitchFamily="50" charset="-127"/>
              </a:rPr>
              <a:t> 일원</a:t>
            </a:r>
            <a:endParaRPr kumimoji="0" lang="en-US" altLang="ko-KR" sz="1600" b="1" spc="-150" dirty="0">
              <a:solidFill>
                <a:schemeClr val="tx1"/>
              </a:solidFill>
              <a:latin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ko-KR" altLang="en-US" sz="1600" b="1" spc="-150" dirty="0">
                <a:solidFill>
                  <a:schemeClr val="tx1"/>
                </a:solidFill>
                <a:latin typeface="맑은 고딕" pitchFamily="50" charset="-127"/>
              </a:rPr>
              <a:t>•  </a:t>
            </a: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</a:rPr>
              <a:t>사 업 량</a:t>
            </a:r>
            <a:r>
              <a:rPr kumimoji="0" lang="ko-KR" altLang="en-US" sz="1600" b="1" spc="-300" dirty="0">
                <a:solidFill>
                  <a:schemeClr val="tx1"/>
                </a:solidFill>
                <a:latin typeface="맑은 고딕" pitchFamily="50" charset="-127"/>
              </a:rPr>
              <a:t> </a:t>
            </a:r>
            <a:r>
              <a:rPr kumimoji="0" lang="en-US" altLang="ko-KR" sz="1600" b="1" spc="-300" dirty="0">
                <a:solidFill>
                  <a:schemeClr val="tx1"/>
                </a:solidFill>
                <a:latin typeface="맑은 고딕" pitchFamily="50" charset="-127"/>
              </a:rPr>
              <a:t>:</a:t>
            </a:r>
            <a:r>
              <a:rPr kumimoji="0" lang="en-US" altLang="ko-KR" sz="1600" b="1" dirty="0">
                <a:solidFill>
                  <a:schemeClr val="tx1"/>
                </a:solidFill>
                <a:latin typeface="맑은 고딕" pitchFamily="50" charset="-127"/>
              </a:rPr>
              <a:t> </a:t>
            </a:r>
            <a:r>
              <a:rPr kumimoji="0" lang="ko-KR" altLang="en-US" sz="1600" spc="-150" dirty="0">
                <a:solidFill>
                  <a:schemeClr val="tx1"/>
                </a:solidFill>
                <a:latin typeface="맑은 고딕" pitchFamily="50" charset="-127"/>
              </a:rPr>
              <a:t> </a:t>
            </a:r>
            <a:r>
              <a:rPr kumimoji="0" lang="ko-KR" altLang="en-US" sz="1600" b="1" spc="-150" dirty="0" err="1">
                <a:solidFill>
                  <a:schemeClr val="tx1"/>
                </a:solidFill>
                <a:latin typeface="맑은 고딕" pitchFamily="50" charset="-127"/>
              </a:rPr>
              <a:t>처리구역</a:t>
            </a:r>
            <a:r>
              <a:rPr kumimoji="0" lang="ko-KR" altLang="en-US" sz="1600" b="1" spc="-150" dirty="0">
                <a:solidFill>
                  <a:schemeClr val="tx1"/>
                </a:solidFill>
                <a:latin typeface="맑은 고딕" pitchFamily="50" charset="-127"/>
              </a:rPr>
              <a:t> </a:t>
            </a:r>
            <a:r>
              <a:rPr kumimoji="0" lang="ko-KR" altLang="en-US" sz="1600" b="1" spc="-150" dirty="0">
                <a:solidFill>
                  <a:schemeClr val="tx1"/>
                </a:solidFill>
                <a:latin typeface="+mn-ea"/>
              </a:rPr>
              <a:t>면적 </a:t>
            </a:r>
            <a:r>
              <a:rPr lang="en-US" altLang="ko-KR" sz="1600" b="1" dirty="0">
                <a:solidFill>
                  <a:schemeClr val="tx1"/>
                </a:solidFill>
                <a:latin typeface="+mn-ea"/>
              </a:rPr>
              <a:t>1.8k㎡, </a:t>
            </a:r>
            <a:r>
              <a:rPr lang="ko-KR" altLang="en-US" sz="16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하수</a:t>
            </a:r>
            <a:r>
              <a:rPr lang="en-US" altLang="ko-KR" sz="16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16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우수</a:t>
            </a:r>
            <a:r>
              <a:rPr lang="en-US" altLang="ko-KR" sz="16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)</a:t>
            </a:r>
            <a:r>
              <a:rPr lang="en-US" altLang="ko-KR" sz="16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600" b="1" dirty="0" err="1">
                <a:solidFill>
                  <a:schemeClr val="tx1"/>
                </a:solidFill>
                <a:latin typeface="맑은 고딕" panose="020B0503020000020004" pitchFamily="50" charset="-127"/>
              </a:rPr>
              <a:t>관로</a:t>
            </a:r>
            <a:r>
              <a:rPr lang="ko-KR" altLang="en-US" sz="16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 연장 </a:t>
            </a:r>
            <a:r>
              <a:rPr lang="en-US" altLang="ko-KR" sz="16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L=40km</a:t>
            </a:r>
          </a:p>
          <a:p>
            <a:r>
              <a:rPr kumimoji="0" lang="ko-KR" altLang="en-US" sz="1600" spc="-150" dirty="0">
                <a:solidFill>
                  <a:schemeClr val="tx1"/>
                </a:solidFill>
                <a:latin typeface="맑은 고딕" pitchFamily="50" charset="-127"/>
              </a:rPr>
              <a:t>                      </a:t>
            </a:r>
            <a:r>
              <a:rPr kumimoji="0" lang="en-US" altLang="ko-KR" sz="1200" spc="-150" dirty="0">
                <a:solidFill>
                  <a:schemeClr val="tx1"/>
                </a:solidFill>
                <a:latin typeface="맑은 고딕" pitchFamily="50" charset="-127"/>
              </a:rPr>
              <a:t>※ </a:t>
            </a:r>
            <a:r>
              <a:rPr kumimoji="0" lang="ko-KR" altLang="en-US" sz="1200" dirty="0">
                <a:solidFill>
                  <a:schemeClr val="tx1"/>
                </a:solidFill>
                <a:latin typeface="맑은 고딕" pitchFamily="50" charset="-127"/>
              </a:rPr>
              <a:t>하수</a:t>
            </a:r>
            <a:r>
              <a:rPr kumimoji="0" lang="en-US" altLang="ko-KR" sz="1200" dirty="0">
                <a:solidFill>
                  <a:schemeClr val="tx1"/>
                </a:solidFill>
                <a:latin typeface="맑은 고딕" pitchFamily="50" charset="-127"/>
              </a:rPr>
              <a:t>(</a:t>
            </a:r>
            <a:r>
              <a:rPr kumimoji="0" lang="ko-KR" altLang="en-US" sz="1200" dirty="0">
                <a:solidFill>
                  <a:schemeClr val="tx1"/>
                </a:solidFill>
                <a:latin typeface="맑은 고딕" pitchFamily="50" charset="-127"/>
              </a:rPr>
              <a:t>오수</a:t>
            </a:r>
            <a:r>
              <a:rPr kumimoji="0" lang="en-US" altLang="ko-KR" sz="1200" dirty="0">
                <a:solidFill>
                  <a:schemeClr val="tx1"/>
                </a:solidFill>
                <a:latin typeface="맑은 고딕" pitchFamily="50" charset="-127"/>
              </a:rPr>
              <a:t>) </a:t>
            </a:r>
            <a:r>
              <a:rPr kumimoji="0" lang="ko-KR" altLang="en-US" sz="1200" dirty="0" err="1">
                <a:solidFill>
                  <a:schemeClr val="tx1"/>
                </a:solidFill>
                <a:latin typeface="맑은 고딕" pitchFamily="50" charset="-127"/>
              </a:rPr>
              <a:t>관경</a:t>
            </a:r>
            <a:r>
              <a:rPr kumimoji="0" lang="ko-KR" altLang="en-US" sz="1200" dirty="0">
                <a:solidFill>
                  <a:schemeClr val="tx1"/>
                </a:solidFill>
                <a:latin typeface="맑은 고딕" pitchFamily="50" charset="-127"/>
              </a:rPr>
              <a:t> </a:t>
            </a:r>
            <a:r>
              <a:rPr kumimoji="0" lang="en-US" altLang="ko-KR" sz="1200" dirty="0">
                <a:solidFill>
                  <a:schemeClr val="tx1"/>
                </a:solidFill>
                <a:latin typeface="맑은 고딕" pitchFamily="50" charset="-127"/>
              </a:rPr>
              <a:t>200~80</a:t>
            </a:r>
            <a:r>
              <a:rPr kumimoji="0" lang="ko-KR" altLang="en-US" sz="1200" dirty="0">
                <a:solidFill>
                  <a:schemeClr val="tx1"/>
                </a:solidFill>
                <a:latin typeface="맑은 고딕" pitchFamily="50" charset="-127"/>
              </a:rPr>
              <a:t>㎜  </a:t>
            </a:r>
            <a:r>
              <a:rPr kumimoji="0" lang="en-US" altLang="ko-KR" sz="1200" dirty="0">
                <a:solidFill>
                  <a:schemeClr val="tx1"/>
                </a:solidFill>
                <a:latin typeface="맑은 고딕" pitchFamily="50" charset="-127"/>
              </a:rPr>
              <a:t>/ </a:t>
            </a:r>
            <a:r>
              <a:rPr kumimoji="0" lang="ko-KR" altLang="en-US" sz="1200" dirty="0">
                <a:solidFill>
                  <a:schemeClr val="tx1"/>
                </a:solidFill>
                <a:latin typeface="맑은 고딕" pitchFamily="50" charset="-127"/>
              </a:rPr>
              <a:t>우수 </a:t>
            </a:r>
            <a:r>
              <a:rPr kumimoji="0" lang="ko-KR" altLang="en-US" sz="1200" dirty="0" err="1">
                <a:solidFill>
                  <a:schemeClr val="tx1"/>
                </a:solidFill>
                <a:latin typeface="맑은 고딕" pitchFamily="50" charset="-127"/>
              </a:rPr>
              <a:t>관경</a:t>
            </a:r>
            <a:r>
              <a:rPr kumimoji="0" lang="ko-KR" altLang="en-US" sz="1200" dirty="0">
                <a:solidFill>
                  <a:schemeClr val="tx1"/>
                </a:solidFill>
                <a:latin typeface="맑은 고딕" pitchFamily="50" charset="-127"/>
              </a:rPr>
              <a:t> </a:t>
            </a:r>
            <a:r>
              <a:rPr kumimoji="0" lang="en-US" altLang="ko-KR" sz="1200" dirty="0">
                <a:solidFill>
                  <a:schemeClr val="tx1"/>
                </a:solidFill>
                <a:latin typeface="맑은 고딕" pitchFamily="50" charset="-127"/>
              </a:rPr>
              <a:t>1,000</a:t>
            </a:r>
            <a:r>
              <a:rPr kumimoji="0" lang="ko-KR" altLang="en-US" sz="1200" dirty="0">
                <a:solidFill>
                  <a:schemeClr val="tx1"/>
                </a:solidFill>
                <a:latin typeface="맑은 고딕" pitchFamily="50" charset="-127"/>
              </a:rPr>
              <a:t>㎜</a:t>
            </a:r>
            <a:r>
              <a:rPr lang="ko-KR" altLang="en-US" sz="1200" dirty="0">
                <a:solidFill>
                  <a:schemeClr val="tx1"/>
                </a:solidFill>
                <a:latin typeface="맑은 고딕" panose="020B0503020000020004" pitchFamily="50" charset="-127"/>
              </a:rPr>
              <a:t>이하</a:t>
            </a:r>
            <a:endParaRPr lang="en-US" altLang="ko-KR" sz="1200" dirty="0">
              <a:solidFill>
                <a:schemeClr val="tx1"/>
              </a:solidFill>
              <a:latin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ko-KR" altLang="en-US" sz="1600" b="1" spc="-150" dirty="0">
                <a:solidFill>
                  <a:schemeClr val="tx1"/>
                </a:solidFill>
                <a:latin typeface="맑은 고딕" pitchFamily="50" charset="-127"/>
              </a:rPr>
              <a:t>•  </a:t>
            </a: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</a:rPr>
              <a:t>사 업 비</a:t>
            </a:r>
            <a:r>
              <a:rPr kumimoji="0" lang="ko-KR" altLang="en-US" sz="1600" b="1" spc="-300" dirty="0">
                <a:solidFill>
                  <a:schemeClr val="tx1"/>
                </a:solidFill>
                <a:latin typeface="맑은 고딕" pitchFamily="50" charset="-127"/>
              </a:rPr>
              <a:t> </a:t>
            </a:r>
            <a:r>
              <a:rPr kumimoji="0" lang="en-US" altLang="ko-KR" sz="1600" b="1" dirty="0">
                <a:solidFill>
                  <a:schemeClr val="tx1"/>
                </a:solidFill>
                <a:latin typeface="맑은 고딕" pitchFamily="50" charset="-127"/>
              </a:rPr>
              <a:t>: </a:t>
            </a:r>
            <a:r>
              <a:rPr kumimoji="0" lang="en-US" altLang="ko-KR" sz="1600" b="1" spc="-150" dirty="0">
                <a:solidFill>
                  <a:schemeClr val="tx1"/>
                </a:solidFill>
                <a:latin typeface="맑은 고딕" pitchFamily="50" charset="-127"/>
              </a:rPr>
              <a:t>8</a:t>
            </a:r>
            <a:r>
              <a:rPr kumimoji="0" lang="ko-KR" altLang="en-US" sz="1600" b="1" spc="-150" dirty="0">
                <a:solidFill>
                  <a:schemeClr val="tx1"/>
                </a:solidFill>
                <a:latin typeface="맑은 고딕" pitchFamily="50" charset="-127"/>
              </a:rPr>
              <a:t>억원</a:t>
            </a:r>
            <a:endParaRPr kumimoji="0" lang="en-US" altLang="ko-KR" sz="1600" b="1" spc="-150" dirty="0">
              <a:solidFill>
                <a:schemeClr val="tx1"/>
              </a:solidFill>
              <a:latin typeface="맑은 고딕" pitchFamily="50" charset="-127"/>
            </a:endParaRPr>
          </a:p>
          <a:p>
            <a:r>
              <a:rPr kumimoji="0" lang="ko-KR" altLang="en-US" sz="1600" b="1" spc="-150" dirty="0">
                <a:solidFill>
                  <a:schemeClr val="tx1"/>
                </a:solidFill>
                <a:latin typeface="맑은 고딕" pitchFamily="50" charset="-127"/>
              </a:rPr>
              <a:t>•  사업기간 </a:t>
            </a:r>
            <a:r>
              <a:rPr kumimoji="0" lang="en-US" altLang="ko-KR" sz="1600" b="1" spc="-150" dirty="0">
                <a:solidFill>
                  <a:schemeClr val="tx1"/>
                </a:solidFill>
                <a:latin typeface="맑은 고딕" pitchFamily="50" charset="-127"/>
              </a:rPr>
              <a:t>: </a:t>
            </a:r>
            <a:r>
              <a:rPr kumimoji="0" lang="en-US" altLang="ko-KR" sz="1600" b="1" spc="-150" dirty="0" smtClean="0">
                <a:solidFill>
                  <a:schemeClr val="tx1"/>
                </a:solidFill>
                <a:latin typeface="맑은 고딕" pitchFamily="50" charset="-127"/>
              </a:rPr>
              <a:t>2022</a:t>
            </a:r>
            <a:r>
              <a:rPr kumimoji="0" lang="en-US" altLang="ko-KR" sz="1600" b="1" spc="-150" dirty="0">
                <a:solidFill>
                  <a:schemeClr val="tx1"/>
                </a:solidFill>
                <a:latin typeface="맑은 고딕" pitchFamily="50" charset="-127"/>
              </a:rPr>
              <a:t>. </a:t>
            </a:r>
            <a:r>
              <a:rPr kumimoji="0" lang="en-US" altLang="ko-KR" sz="1600" b="1" spc="-150" dirty="0" smtClean="0">
                <a:solidFill>
                  <a:schemeClr val="tx1"/>
                </a:solidFill>
                <a:latin typeface="맑은 고딕" pitchFamily="50" charset="-127"/>
              </a:rPr>
              <a:t>1. </a:t>
            </a:r>
            <a:r>
              <a:rPr kumimoji="0" lang="en-US" altLang="ko-KR" sz="1600" b="1" spc="-150" dirty="0">
                <a:solidFill>
                  <a:schemeClr val="tx1"/>
                </a:solidFill>
                <a:latin typeface="맑은 고딕" pitchFamily="50" charset="-127"/>
              </a:rPr>
              <a:t>~ </a:t>
            </a:r>
            <a:r>
              <a:rPr kumimoji="0" lang="en-US" altLang="ko-KR" sz="1600" b="1" spc="-150" dirty="0" smtClean="0">
                <a:solidFill>
                  <a:schemeClr val="tx1"/>
                </a:solidFill>
                <a:latin typeface="맑은 고딕" pitchFamily="50" charset="-127"/>
              </a:rPr>
              <a:t>12.</a:t>
            </a:r>
            <a:endParaRPr kumimoji="0" lang="en-US" altLang="ko-KR" sz="1600" b="1" spc="-150" dirty="0">
              <a:solidFill>
                <a:schemeClr val="tx1"/>
              </a:solidFill>
              <a:latin typeface="맑은 고딕" pitchFamily="50" charset="-127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1561867" y="4869160"/>
            <a:ext cx="1137926" cy="288032"/>
          </a:xfrm>
          <a:prstGeom prst="rect">
            <a:avLst/>
          </a:prstGeom>
          <a:solidFill>
            <a:srgbClr val="8EB4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기대효과</a:t>
            </a:r>
            <a:endParaRPr lang="ko-KR" altLang="en-US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5" name="자유형 34"/>
          <p:cNvSpPr/>
          <p:nvPr/>
        </p:nvSpPr>
        <p:spPr>
          <a:xfrm>
            <a:off x="1695037" y="5128753"/>
            <a:ext cx="7341460" cy="1180567"/>
          </a:xfrm>
          <a:custGeom>
            <a:avLst/>
            <a:gdLst>
              <a:gd name="connsiteX0" fmla="*/ 0 w 2541359"/>
              <a:gd name="connsiteY0" fmla="*/ 0 h 1488001"/>
              <a:gd name="connsiteX1" fmla="*/ 2248783 w 2541359"/>
              <a:gd name="connsiteY1" fmla="*/ 0 h 1488001"/>
              <a:gd name="connsiteX2" fmla="*/ 2248783 w 2541359"/>
              <a:gd name="connsiteY2" fmla="*/ 221682 h 1488001"/>
              <a:gd name="connsiteX3" fmla="*/ 2541359 w 2541359"/>
              <a:gd name="connsiteY3" fmla="*/ 372721 h 1488001"/>
              <a:gd name="connsiteX4" fmla="*/ 2248783 w 2541359"/>
              <a:gd name="connsiteY4" fmla="*/ 523758 h 1488001"/>
              <a:gd name="connsiteX5" fmla="*/ 2248783 w 2541359"/>
              <a:gd name="connsiteY5" fmla="*/ 1488001 h 1488001"/>
              <a:gd name="connsiteX6" fmla="*/ 0 w 2541359"/>
              <a:gd name="connsiteY6" fmla="*/ 1488001 h 1488001"/>
              <a:gd name="connsiteX7" fmla="*/ 0 w 2541359"/>
              <a:gd name="connsiteY7" fmla="*/ 1308996 h 1488001"/>
              <a:gd name="connsiteX8" fmla="*/ 292575 w 2541359"/>
              <a:gd name="connsiteY8" fmla="*/ 1157959 h 1488001"/>
              <a:gd name="connsiteX9" fmla="*/ 0 w 2541359"/>
              <a:gd name="connsiteY9" fmla="*/ 1006920 h 1488001"/>
              <a:gd name="connsiteX0" fmla="*/ 0 w 2613253"/>
              <a:gd name="connsiteY0" fmla="*/ 0 h 1488001"/>
              <a:gd name="connsiteX1" fmla="*/ 2248783 w 2613253"/>
              <a:gd name="connsiteY1" fmla="*/ 0 h 1488001"/>
              <a:gd name="connsiteX2" fmla="*/ 2248783 w 2613253"/>
              <a:gd name="connsiteY2" fmla="*/ 221682 h 1488001"/>
              <a:gd name="connsiteX3" fmla="*/ 2613253 w 2613253"/>
              <a:gd name="connsiteY3" fmla="*/ 372000 h 1488001"/>
              <a:gd name="connsiteX4" fmla="*/ 2248783 w 2613253"/>
              <a:gd name="connsiteY4" fmla="*/ 523758 h 1488001"/>
              <a:gd name="connsiteX5" fmla="*/ 2248783 w 2613253"/>
              <a:gd name="connsiteY5" fmla="*/ 1488001 h 1488001"/>
              <a:gd name="connsiteX6" fmla="*/ 0 w 2613253"/>
              <a:gd name="connsiteY6" fmla="*/ 1488001 h 1488001"/>
              <a:gd name="connsiteX7" fmla="*/ 0 w 2613253"/>
              <a:gd name="connsiteY7" fmla="*/ 1308996 h 1488001"/>
              <a:gd name="connsiteX8" fmla="*/ 292575 w 2613253"/>
              <a:gd name="connsiteY8" fmla="*/ 1157959 h 1488001"/>
              <a:gd name="connsiteX9" fmla="*/ 0 w 2613253"/>
              <a:gd name="connsiteY9" fmla="*/ 1006920 h 1488001"/>
              <a:gd name="connsiteX10" fmla="*/ 0 w 2613253"/>
              <a:gd name="connsiteY10" fmla="*/ 0 h 1488001"/>
              <a:gd name="connsiteX0" fmla="*/ 1 w 2613254"/>
              <a:gd name="connsiteY0" fmla="*/ 0 h 1488001"/>
              <a:gd name="connsiteX1" fmla="*/ 2248784 w 2613254"/>
              <a:gd name="connsiteY1" fmla="*/ 0 h 1488001"/>
              <a:gd name="connsiteX2" fmla="*/ 2248784 w 2613254"/>
              <a:gd name="connsiteY2" fmla="*/ 221682 h 1488001"/>
              <a:gd name="connsiteX3" fmla="*/ 2613254 w 2613254"/>
              <a:gd name="connsiteY3" fmla="*/ 372000 h 1488001"/>
              <a:gd name="connsiteX4" fmla="*/ 2248784 w 2613254"/>
              <a:gd name="connsiteY4" fmla="*/ 523758 h 1488001"/>
              <a:gd name="connsiteX5" fmla="*/ 2248784 w 2613254"/>
              <a:gd name="connsiteY5" fmla="*/ 1488001 h 1488001"/>
              <a:gd name="connsiteX6" fmla="*/ 1 w 2613254"/>
              <a:gd name="connsiteY6" fmla="*/ 1488001 h 1488001"/>
              <a:gd name="connsiteX7" fmla="*/ 1 w 2613254"/>
              <a:gd name="connsiteY7" fmla="*/ 1308996 h 1488001"/>
              <a:gd name="connsiteX8" fmla="*/ 0 w 2613254"/>
              <a:gd name="connsiteY8" fmla="*/ 1195691 h 1488001"/>
              <a:gd name="connsiteX9" fmla="*/ 1 w 2613254"/>
              <a:gd name="connsiteY9" fmla="*/ 1006920 h 1488001"/>
              <a:gd name="connsiteX10" fmla="*/ 1 w 2613254"/>
              <a:gd name="connsiteY10" fmla="*/ 0 h 1488001"/>
              <a:gd name="connsiteX0" fmla="*/ 1 w 2459533"/>
              <a:gd name="connsiteY0" fmla="*/ 0 h 1488001"/>
              <a:gd name="connsiteX1" fmla="*/ 2248784 w 2459533"/>
              <a:gd name="connsiteY1" fmla="*/ 0 h 1488001"/>
              <a:gd name="connsiteX2" fmla="*/ 2248784 w 2459533"/>
              <a:gd name="connsiteY2" fmla="*/ 221682 h 1488001"/>
              <a:gd name="connsiteX3" fmla="*/ 2459533 w 2459533"/>
              <a:gd name="connsiteY3" fmla="*/ 335221 h 1488001"/>
              <a:gd name="connsiteX4" fmla="*/ 2248784 w 2459533"/>
              <a:gd name="connsiteY4" fmla="*/ 523758 h 1488001"/>
              <a:gd name="connsiteX5" fmla="*/ 2248784 w 2459533"/>
              <a:gd name="connsiteY5" fmla="*/ 1488001 h 1488001"/>
              <a:gd name="connsiteX6" fmla="*/ 1 w 2459533"/>
              <a:gd name="connsiteY6" fmla="*/ 1488001 h 1488001"/>
              <a:gd name="connsiteX7" fmla="*/ 1 w 2459533"/>
              <a:gd name="connsiteY7" fmla="*/ 1308996 h 1488001"/>
              <a:gd name="connsiteX8" fmla="*/ 0 w 2459533"/>
              <a:gd name="connsiteY8" fmla="*/ 1195691 h 1488001"/>
              <a:gd name="connsiteX9" fmla="*/ 1 w 2459533"/>
              <a:gd name="connsiteY9" fmla="*/ 1006920 h 1488001"/>
              <a:gd name="connsiteX10" fmla="*/ 1 w 2459533"/>
              <a:gd name="connsiteY10" fmla="*/ 0 h 148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459533" h="1488001">
                <a:moveTo>
                  <a:pt x="1" y="0"/>
                </a:moveTo>
                <a:lnTo>
                  <a:pt x="2248784" y="0"/>
                </a:lnTo>
                <a:lnTo>
                  <a:pt x="2248784" y="221682"/>
                </a:lnTo>
                <a:lnTo>
                  <a:pt x="2459533" y="335221"/>
                </a:lnTo>
                <a:lnTo>
                  <a:pt x="2248784" y="523758"/>
                </a:lnTo>
                <a:lnTo>
                  <a:pt x="2248784" y="1488001"/>
                </a:lnTo>
                <a:lnTo>
                  <a:pt x="1" y="1488001"/>
                </a:lnTo>
                <a:lnTo>
                  <a:pt x="1" y="1308996"/>
                </a:lnTo>
                <a:cubicBezTo>
                  <a:pt x="1" y="1271228"/>
                  <a:pt x="0" y="1233459"/>
                  <a:pt x="0" y="1195691"/>
                </a:cubicBezTo>
                <a:cubicBezTo>
                  <a:pt x="0" y="1132767"/>
                  <a:pt x="1" y="1069844"/>
                  <a:pt x="1" y="1006920"/>
                </a:cubicBezTo>
                <a:lnTo>
                  <a:pt x="1" y="0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•  정확한 하수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우수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관로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현황 제공을 통한 행정서비스 확대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인허가 등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</a:rPr>
              <a:t>•  각종 사고 및 재난 발생시 신속한 대응을 통한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</a:rPr>
              <a:t>질높은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</a:rPr>
              <a:t> 하수도 서비스 제공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</a:rPr>
              <a:t>•  적절한 공사 계획 수립 및 신속한 복구를 통한 하수도 서비스 개선</a:t>
            </a:r>
            <a:endParaRPr lang="en-US" altLang="ko-KR" sz="1600" b="1" dirty="0">
              <a:solidFill>
                <a:schemeClr val="tx1"/>
              </a:solidFill>
              <a:latin typeface="맑은 고딕" pitchFamily="50" charset="-127"/>
            </a:endParaRPr>
          </a:p>
        </p:txBody>
      </p:sp>
      <p:grpSp>
        <p:nvGrpSpPr>
          <p:cNvPr id="30" name="그룹 27"/>
          <p:cNvGrpSpPr>
            <a:grpSpLocks/>
          </p:cNvGrpSpPr>
          <p:nvPr/>
        </p:nvGrpSpPr>
        <p:grpSpPr bwMode="auto">
          <a:xfrm>
            <a:off x="539552" y="1268760"/>
            <a:ext cx="792163" cy="649598"/>
            <a:chOff x="395288" y="1628800"/>
            <a:chExt cx="792162" cy="2232967"/>
          </a:xfrm>
        </p:grpSpPr>
        <p:sp>
          <p:nvSpPr>
            <p:cNvPr id="36" name="직사각형 35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7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8" name="TextBox 37"/>
          <p:cNvSpPr txBox="1"/>
          <p:nvPr/>
        </p:nvSpPr>
        <p:spPr>
          <a:xfrm>
            <a:off x="552508" y="130626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39" name="그룹 24"/>
          <p:cNvGrpSpPr>
            <a:grpSpLocks/>
          </p:cNvGrpSpPr>
          <p:nvPr/>
        </p:nvGrpSpPr>
        <p:grpSpPr bwMode="auto">
          <a:xfrm>
            <a:off x="538163" y="2132856"/>
            <a:ext cx="793750" cy="4110917"/>
            <a:chOff x="538808" y="3212976"/>
            <a:chExt cx="792658" cy="3312368"/>
          </a:xfrm>
        </p:grpSpPr>
        <p:sp>
          <p:nvSpPr>
            <p:cNvPr id="40" name="직사각형 39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41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42" name="TextBox 41"/>
          <p:cNvSpPr txBox="1"/>
          <p:nvPr/>
        </p:nvSpPr>
        <p:spPr>
          <a:xfrm>
            <a:off x="556178" y="2145050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07411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2563614"/>
            <a:ext cx="9144000" cy="1441450"/>
          </a:xfrm>
          <a:prstGeom prst="rect">
            <a:avLst/>
          </a:prstGeom>
          <a:solidFill>
            <a:srgbClr val="99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104293" y="2917626"/>
            <a:ext cx="293542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6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감 사 합 </a:t>
            </a:r>
            <a:r>
              <a:rPr kumimoji="0" lang="ko-KR" altLang="en-US" sz="36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니</a:t>
            </a:r>
            <a:r>
              <a:rPr kumimoji="0" lang="ko-KR" altLang="en-US" sz="36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다</a:t>
            </a:r>
            <a:endParaRPr kumimoji="0" lang="en-US" altLang="ko-KR" sz="36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 flipV="1">
            <a:off x="0" y="2492896"/>
            <a:ext cx="2843808" cy="72008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6" name="직사각형 5"/>
          <p:cNvSpPr/>
          <p:nvPr/>
        </p:nvSpPr>
        <p:spPr>
          <a:xfrm flipV="1">
            <a:off x="6300192" y="4005064"/>
            <a:ext cx="2843808" cy="72008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  <p:extLst>
      <p:ext uri="{BB962C8B-B14F-4D97-AF65-F5344CB8AC3E}">
        <p14:creationId xmlns:p14="http://schemas.microsoft.com/office/powerpoint/2010/main" val="3013433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13309</TotalTime>
  <Words>3573</Words>
  <Application>Microsoft Office PowerPoint</Application>
  <PresentationFormat>화면 슬라이드 쇼(4:3)</PresentationFormat>
  <Paragraphs>774</Paragraphs>
  <Slides>21</Slides>
  <Notes>21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21</vt:i4>
      </vt:variant>
    </vt:vector>
  </HeadingPairs>
  <TitlesOfParts>
    <vt:vector size="31" baseType="lpstr">
      <vt:lpstr>HY견고딕</vt:lpstr>
      <vt:lpstr>HY중고딕</vt:lpstr>
      <vt:lpstr>HY헤드라인M</vt:lpstr>
      <vt:lpstr>굴림</vt:lpstr>
      <vt:lpstr>맑은 고딕</vt:lpstr>
      <vt:lpstr>맑은고딕</vt:lpstr>
      <vt:lpstr>바탕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시정지원관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윤혜경</dc:creator>
  <cp:lastModifiedBy>.</cp:lastModifiedBy>
  <cp:revision>1195</cp:revision>
  <cp:lastPrinted>2022-07-28T05:18:58Z</cp:lastPrinted>
  <dcterms:created xsi:type="dcterms:W3CDTF">2011-10-11T08:37:54Z</dcterms:created>
  <dcterms:modified xsi:type="dcterms:W3CDTF">2022-08-05T05:25:47Z</dcterms:modified>
</cp:coreProperties>
</file>