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24"/>
  </p:notesMasterIdLst>
  <p:handoutMasterIdLst>
    <p:handoutMasterId r:id="rId25"/>
  </p:handoutMasterIdLst>
  <p:sldIdLst>
    <p:sldId id="482" r:id="rId2"/>
    <p:sldId id="483" r:id="rId3"/>
    <p:sldId id="464" r:id="rId4"/>
    <p:sldId id="495" r:id="rId5"/>
    <p:sldId id="466" r:id="rId6"/>
    <p:sldId id="468" r:id="rId7"/>
    <p:sldId id="469" r:id="rId8"/>
    <p:sldId id="470" r:id="rId9"/>
    <p:sldId id="471" r:id="rId10"/>
    <p:sldId id="472" r:id="rId11"/>
    <p:sldId id="473" r:id="rId12"/>
    <p:sldId id="496" r:id="rId13"/>
    <p:sldId id="497" r:id="rId14"/>
    <p:sldId id="498" r:id="rId15"/>
    <p:sldId id="499" r:id="rId16"/>
    <p:sldId id="506" r:id="rId17"/>
    <p:sldId id="501" r:id="rId18"/>
    <p:sldId id="502" r:id="rId19"/>
    <p:sldId id="503" r:id="rId20"/>
    <p:sldId id="504" r:id="rId21"/>
    <p:sldId id="505" r:id="rId22"/>
    <p:sldId id="481" r:id="rId23"/>
  </p:sldIdLst>
  <p:sldSz cx="9144000" cy="6858000" type="screen4x3"/>
  <p:notesSz cx="6784975" cy="9906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." initials=".." lastIdx="0" clrIdx="0">
    <p:extLst>
      <p:ext uri="{19B8F6BF-5375-455C-9EA6-DF929625EA0E}">
        <p15:presenceInfo xmlns:p15="http://schemas.microsoft.com/office/powerpoint/2012/main" userId=".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0000CC"/>
    <a:srgbClr val="9999FF"/>
    <a:srgbClr val="FDB200"/>
    <a:srgbClr val="12458B"/>
    <a:srgbClr val="00A5B8"/>
    <a:srgbClr val="0066FF"/>
    <a:srgbClr val="9933FF"/>
    <a:srgbClr val="66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7" autoAdjust="0"/>
    <p:restoredTop sz="79627" autoAdjust="0"/>
  </p:normalViewPr>
  <p:slideViewPr>
    <p:cSldViewPr>
      <p:cViewPr varScale="1">
        <p:scale>
          <a:sx n="115" d="100"/>
          <a:sy n="115" d="100"/>
        </p:scale>
        <p:origin x="1890" y="102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39048" cy="495221"/>
          </a:xfrm>
          <a:prstGeom prst="rect">
            <a:avLst/>
          </a:prstGeom>
        </p:spPr>
        <p:txBody>
          <a:bodyPr vert="horz" lIns="90180" tIns="45092" rIns="90180" bIns="4509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4345" y="3"/>
            <a:ext cx="2939047" cy="495221"/>
          </a:xfrm>
          <a:prstGeom prst="rect">
            <a:avLst/>
          </a:prstGeom>
        </p:spPr>
        <p:txBody>
          <a:bodyPr vert="horz" lIns="90180" tIns="45092" rIns="90180" bIns="4509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09198"/>
            <a:ext cx="2939048" cy="495220"/>
          </a:xfrm>
          <a:prstGeom prst="rect">
            <a:avLst/>
          </a:prstGeom>
        </p:spPr>
        <p:txBody>
          <a:bodyPr vert="horz" lIns="90180" tIns="45092" rIns="90180" bIns="4509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4345" y="9409198"/>
            <a:ext cx="2939047" cy="495220"/>
          </a:xfrm>
          <a:prstGeom prst="rect">
            <a:avLst/>
          </a:prstGeom>
        </p:spPr>
        <p:txBody>
          <a:bodyPr vert="horz" lIns="90180" tIns="45092" rIns="90180" bIns="4509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0631" cy="495221"/>
          </a:xfrm>
          <a:prstGeom prst="rect">
            <a:avLst/>
          </a:prstGeom>
        </p:spPr>
        <p:txBody>
          <a:bodyPr vert="horz" lIns="91111" tIns="45555" rIns="91111" bIns="45555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2765" y="3"/>
            <a:ext cx="2940631" cy="495221"/>
          </a:xfrm>
          <a:prstGeom prst="rect">
            <a:avLst/>
          </a:prstGeom>
        </p:spPr>
        <p:txBody>
          <a:bodyPr vert="horz" lIns="91111" tIns="45555" rIns="91111" bIns="45555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2950"/>
            <a:ext cx="4951413" cy="3713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11" tIns="45555" rIns="91111" bIns="45555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8976" y="4705389"/>
            <a:ext cx="5427029" cy="4456988"/>
          </a:xfrm>
          <a:prstGeom prst="rect">
            <a:avLst/>
          </a:prstGeom>
        </p:spPr>
        <p:txBody>
          <a:bodyPr vert="horz" lIns="91111" tIns="45555" rIns="91111" bIns="45555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09198"/>
            <a:ext cx="2940631" cy="495220"/>
          </a:xfrm>
          <a:prstGeom prst="rect">
            <a:avLst/>
          </a:prstGeom>
        </p:spPr>
        <p:txBody>
          <a:bodyPr vert="horz" lIns="91111" tIns="45555" rIns="91111" bIns="45555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2765" y="9409198"/>
            <a:ext cx="2940631" cy="495220"/>
          </a:xfrm>
          <a:prstGeom prst="rect">
            <a:avLst/>
          </a:prstGeom>
        </p:spPr>
        <p:txBody>
          <a:bodyPr vert="horz" lIns="91111" tIns="45555" rIns="91111" bIns="45555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8510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8782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5264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4560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082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7491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002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2245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3434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015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2306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22516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33882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045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21638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9029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4634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8171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25420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545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2831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22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6594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13244" y="-27384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2023. 1. 19.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27813" y="4384738"/>
            <a:ext cx="290335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spc="-150" dirty="0" err="1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푸른환경사업본부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059832" y="4384738"/>
            <a:ext cx="3240360" cy="556430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6641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푸른환경사업본부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업무추진 방향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126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푸른환경사업본부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830899"/>
              </p:ext>
            </p:extLst>
          </p:nvPr>
        </p:nvGraphicFramePr>
        <p:xfrm>
          <a:off x="249620" y="3356993"/>
          <a:ext cx="8566067" cy="3024336"/>
        </p:xfrm>
        <a:graphic>
          <a:graphicData uri="http://schemas.openxmlformats.org/drawingml/2006/table">
            <a:tbl>
              <a:tblPr/>
              <a:tblGrid>
                <a:gridCol w="786090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179413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7600564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</a:tblGrid>
              <a:tr h="30243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역점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spc="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기후위기</a:t>
                      </a:r>
                      <a:r>
                        <a:rPr lang="ko-KR" altLang="en-US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대응을 위한 탄소중립 </a:t>
                      </a:r>
                      <a:r>
                        <a:rPr lang="ko-KR" altLang="en-US" sz="1800" b="1" kern="1200" spc="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이행기반</a:t>
                      </a:r>
                      <a:r>
                        <a:rPr lang="ko-KR" altLang="en-US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구축</a:t>
                      </a:r>
                      <a:endParaRPr lang="en-US" altLang="ko-KR" sz="1800" b="1" kern="1200" spc="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파주</a:t>
                      </a:r>
                      <a:r>
                        <a:rPr lang="en-US" altLang="ko-KR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LCD </a:t>
                      </a: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일반산업단지 완충저류시설 설치</a:t>
                      </a:r>
                      <a:endParaRPr lang="en-US" altLang="ko-KR" sz="1800" b="1" kern="120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파주환경순환센터 현대화 사업 추진</a:t>
                      </a:r>
                      <a:endParaRPr lang="en-US" altLang="ko-KR" sz="1800" b="1" kern="120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법원문화공원 조성</a:t>
                      </a:r>
                      <a:endParaRPr lang="en-US" altLang="ko-KR" sz="1800" b="1" kern="120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녹색 숨과 쉼이 있는 도시공간</a:t>
                      </a:r>
                      <a:r>
                        <a:rPr lang="ko-KR" altLang="en-US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조성</a:t>
                      </a:r>
                      <a:endParaRPr lang="en-US" altLang="ko-KR" sz="1800" b="1" kern="120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시민과 함께하는 쾌적한 공원 운영</a:t>
                      </a:r>
                      <a:endParaRPr lang="en-US" altLang="ko-KR" sz="1800" b="1" kern="1200" spc="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운정호수공원 음악분수 운영</a:t>
                      </a:r>
                      <a:endParaRPr lang="en-US" altLang="ko-KR" sz="1800" b="1" kern="120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교하중앙공원 시설개선 사업 추진</a:t>
                      </a:r>
                      <a:endParaRPr lang="ko-KR" altLang="en-US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079096"/>
              </p:ext>
            </p:extLst>
          </p:nvPr>
        </p:nvGraphicFramePr>
        <p:xfrm>
          <a:off x="263257" y="1484784"/>
          <a:ext cx="8552430" cy="1679922"/>
        </p:xfrm>
        <a:graphic>
          <a:graphicData uri="http://schemas.openxmlformats.org/drawingml/2006/table">
            <a:tbl>
              <a:tblPr/>
              <a:tblGrid>
                <a:gridCol w="775567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7628479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</a:tblGrid>
              <a:tr h="16501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추진</a:t>
                      </a:r>
                      <a:endParaRPr lang="en-US" altLang="ko-KR" sz="20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ko-KR" altLang="en-US" sz="20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기후위기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대응 및 생태계 보전을 통한 탄소중립 실현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폐기물의 안정적 관리 및 환경기초시설 확충을 통한 쾌적한 주거환경 조성 </a:t>
                      </a:r>
                      <a:endParaRPr lang="en-US" altLang="ko-KR" sz="1800" b="1" kern="1200" spc="-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지속가능한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산림문화 </a:t>
                      </a:r>
                      <a:r>
                        <a:rPr lang="en-US" altLang="ko-KR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휴양시설 확충 및 산림자원 </a:t>
                      </a:r>
                      <a:endParaRPr lang="en-US" altLang="ko-KR" sz="18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생태</a:t>
                      </a:r>
                      <a:r>
                        <a:rPr lang="en-US" altLang="ko-KR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여가</a:t>
                      </a:r>
                      <a:r>
                        <a:rPr lang="en-US" altLang="ko-KR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문화가 어우러지는 시민이 행복한 공원</a:t>
                      </a:r>
                      <a:r>
                        <a:rPr lang="en-US" altLang="ko-KR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녹지 조성</a:t>
                      </a:r>
                      <a:endParaRPr lang="en-US" altLang="ko-KR" sz="1800" b="1" kern="1200" baseline="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1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9128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</a:rPr>
              <a:t>◈ </a:t>
            </a:r>
            <a:r>
              <a:rPr kumimoji="0" lang="ko-KR" altLang="en-US" b="1" spc="-150" dirty="0" smtClean="0">
                <a:latin typeface="+mn-ea"/>
              </a:rPr>
              <a:t>기후변화 대응 및 온실가스 </a:t>
            </a:r>
            <a:r>
              <a:rPr kumimoji="0" lang="ko-KR" altLang="en-US" b="1" spc="-150" dirty="0" err="1" smtClean="0">
                <a:latin typeface="+mn-ea"/>
              </a:rPr>
              <a:t>감축전략</a:t>
            </a:r>
            <a:r>
              <a:rPr kumimoji="0" lang="ko-KR" altLang="en-US" b="1" spc="-150" dirty="0" smtClean="0">
                <a:latin typeface="+mn-ea"/>
              </a:rPr>
              <a:t> 수립을 통한 탄소중립 사회로의 전환 </a:t>
            </a:r>
            <a:endParaRPr kumimoji="0" lang="en-US" altLang="ko-KR" b="1" spc="-150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</a:rPr>
              <a:t>◈ </a:t>
            </a:r>
            <a:r>
              <a:rPr kumimoji="0" lang="ko-KR" altLang="en-US" b="1" spc="100" dirty="0" smtClean="0">
                <a:latin typeface="+mn-ea"/>
              </a:rPr>
              <a:t>온실가스 감축을 위한 시민중심 탄소중립 실천 지원정책 활성화</a:t>
            </a:r>
            <a:endParaRPr kumimoji="0" lang="en-US" altLang="ko-KR" b="1" spc="100" dirty="0">
              <a:latin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246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기후위기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대응을 위한 탄소중립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이행기반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698577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기후위기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대응을 위한 탄소중립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이행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474656" y="2882673"/>
            <a:ext cx="6985776" cy="30766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파주시 탄소중립 녹색성장 기본계획 수립</a:t>
            </a:r>
            <a:r>
              <a:rPr lang="en-US" altLang="ko-KR" sz="1400" b="1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(100</a:t>
            </a:r>
            <a:r>
              <a:rPr lang="ko-KR" altLang="en-US" sz="1400" b="1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백만원</a:t>
            </a:r>
            <a:r>
              <a:rPr lang="en-US" altLang="ko-KR" sz="1400" b="1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)</a:t>
            </a:r>
          </a:p>
          <a:p>
            <a:r>
              <a:rPr lang="en-US" altLang="ko-KR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- </a:t>
            </a:r>
            <a:r>
              <a:rPr lang="ko-KR" altLang="en-US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부문별 온실가스 감축</a:t>
            </a:r>
            <a:r>
              <a:rPr lang="ko-KR" altLang="en-US" spc="1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계획 수립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(‘23.6</a:t>
            </a:r>
            <a:r>
              <a:rPr lang="ko-KR" altLang="en-US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월 예정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</a:p>
          <a:p>
            <a:endParaRPr lang="en-US" altLang="ko-KR" sz="1050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파주시 </a:t>
            </a:r>
            <a:r>
              <a:rPr lang="en-US" altLang="ko-KR" dirty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2050 </a:t>
            </a:r>
            <a:r>
              <a:rPr lang="ko-KR" altLang="en-US" dirty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탄소중립</a:t>
            </a:r>
            <a:r>
              <a:rPr lang="en-US" altLang="ko-KR" b="1" spc="-300" dirty="0">
                <a:solidFill>
                  <a:schemeClr val="tx1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·</a:t>
            </a:r>
            <a:r>
              <a:rPr lang="ko-KR" altLang="en-US" b="1" dirty="0">
                <a:solidFill>
                  <a:schemeClr val="tx1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녹색성장위원회 구성</a:t>
            </a:r>
            <a:endParaRPr lang="en-US" altLang="ko-KR" b="1" dirty="0">
              <a:solidFill>
                <a:schemeClr val="tx1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  <a:p>
            <a:r>
              <a:rPr lang="en-US" altLang="ko-KR" sz="1400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</a:t>
            </a:r>
            <a:r>
              <a:rPr lang="en-US" altLang="ko-KR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- </a:t>
            </a:r>
            <a:r>
              <a:rPr lang="ko-KR" altLang="en-US" spc="100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탄소중립 관련 주요 정책 및 계획에 관한 사항 심의</a:t>
            </a:r>
            <a:r>
              <a:rPr lang="en-US" altLang="ko-KR" spc="100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· </a:t>
            </a:r>
            <a:r>
              <a:rPr lang="ko-KR" altLang="en-US" spc="100" dirty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의결기구</a:t>
            </a:r>
            <a:endParaRPr lang="en-US" altLang="ko-KR" spc="100" dirty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endParaRPr lang="en-US" altLang="ko-KR" sz="1200" dirty="0" smtClean="0">
              <a:solidFill>
                <a:schemeClr val="tx1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기후변화 적응대책 수립 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(60</a:t>
            </a:r>
            <a:r>
              <a:rPr lang="ko-KR" altLang="en-US" sz="1400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백만원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)</a:t>
            </a:r>
          </a:p>
          <a:p>
            <a:r>
              <a:rPr lang="en-US" altLang="ko-KR" sz="1400" dirty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-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pc="1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기후변화 </a:t>
            </a:r>
            <a:r>
              <a:rPr lang="ko-KR" altLang="en-US" spc="100" dirty="0" err="1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적응역량</a:t>
            </a:r>
            <a:r>
              <a:rPr lang="ko-KR" altLang="en-US" spc="1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향상 및 피해 최소화 계획수립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(‘23.11</a:t>
            </a:r>
            <a:r>
              <a:rPr lang="ko-KR" altLang="en-US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월 예정</a:t>
            </a:r>
            <a:r>
              <a:rPr lang="en-US" altLang="ko-KR" sz="1400" dirty="0" smtClean="0">
                <a:solidFill>
                  <a:schemeClr val="tx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</a:p>
          <a:p>
            <a:endParaRPr lang="en-US" altLang="ko-KR" sz="1400" dirty="0" smtClean="0">
              <a:solidFill>
                <a:srgbClr val="FF0000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1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2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358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546057" y="640712"/>
            <a:ext cx="8202406" cy="6126788"/>
            <a:chOff x="537537" y="614580"/>
            <a:chExt cx="8028660" cy="6126788"/>
          </a:xfrm>
        </p:grpSpPr>
        <p:grpSp>
          <p:nvGrpSpPr>
            <p:cNvPr id="43" name="그룹 24"/>
            <p:cNvGrpSpPr>
              <a:grpSpLocks/>
            </p:cNvGrpSpPr>
            <p:nvPr/>
          </p:nvGrpSpPr>
          <p:grpSpPr bwMode="auto">
            <a:xfrm>
              <a:off x="537537" y="614580"/>
              <a:ext cx="793750" cy="6126788"/>
              <a:chOff x="538808" y="3212976"/>
              <a:chExt cx="792658" cy="3312368"/>
            </a:xfrm>
          </p:grpSpPr>
          <p:sp>
            <p:nvSpPr>
              <p:cNvPr id="70" name="직사각형 69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538926" y="686588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1415010" y="617439"/>
              <a:ext cx="7151187" cy="432048"/>
            </a:xfrm>
            <a:prstGeom prst="rect">
              <a:avLst/>
            </a:prstGeom>
            <a:solidFill>
              <a:srgbClr val="6699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그린모빌리티 전환 확대</a:t>
              </a:r>
              <a:endPara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2" name="Rectangle 23"/>
            <p:cNvSpPr>
              <a:spLocks noChangeArrowheads="1"/>
            </p:cNvSpPr>
            <p:nvPr/>
          </p:nvSpPr>
          <p:spPr bwMode="auto">
            <a:xfrm>
              <a:off x="1415010" y="2782815"/>
              <a:ext cx="7151187" cy="430729"/>
            </a:xfrm>
            <a:prstGeom prst="rect">
              <a:avLst/>
            </a:prstGeom>
            <a:solidFill>
              <a:srgbClr val="6699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온실가스 </a:t>
              </a:r>
              <a:r>
                <a:rPr kumimoji="0" lang="ko-KR" altLang="en-US" sz="2000" b="1" dirty="0" err="1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감축지원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 및 생활 실천</a:t>
              </a:r>
              <a:endPara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1432918" y="1096651"/>
          <a:ext cx="7315546" cy="153045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194866">
                  <a:extLst>
                    <a:ext uri="{9D8B030D-6E8A-4147-A177-3AD203B41FA5}">
                      <a16:colId xmlns:a16="http://schemas.microsoft.com/office/drawing/2014/main" val="3720899669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1872157416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88247261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72644034"/>
                    </a:ext>
                  </a:extLst>
                </a:gridCol>
              </a:tblGrid>
              <a:tr h="3881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구  분</a:t>
                      </a:r>
                      <a:endParaRPr lang="ko-KR" altLang="en-US" sz="16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친환경자동차 보급</a:t>
                      </a:r>
                      <a:endParaRPr lang="ko-KR" altLang="en-US" sz="16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친환경교통수단 전환</a:t>
                      </a:r>
                      <a:endParaRPr lang="ko-KR" altLang="en-US" sz="16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내연 기관차 감축</a:t>
                      </a:r>
                      <a:endParaRPr lang="ko-KR" altLang="en-US" sz="16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74367456"/>
                  </a:ext>
                </a:extLst>
              </a:tr>
              <a:tr h="4922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사 업 내 용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전기자동차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전기이륜차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 보급 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천연가스버스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400" spc="-150" dirty="0" smtClean="0">
                          <a:latin typeface="+mn-ea"/>
                          <a:ea typeface="+mn-ea"/>
                        </a:rPr>
                        <a:t>어린이통학차량</a:t>
                      </a:r>
                      <a:r>
                        <a:rPr lang="en-US" altLang="ko-KR" sz="1400" spc="-150" dirty="0" smtClean="0">
                          <a:latin typeface="+mn-ea"/>
                          <a:ea typeface="+mn-ea"/>
                        </a:rPr>
                        <a:t>LPG</a:t>
                      </a:r>
                      <a:r>
                        <a:rPr lang="ko-KR" altLang="en-US" sz="1400" spc="-150" dirty="0" smtClean="0">
                          <a:latin typeface="+mn-ea"/>
                          <a:ea typeface="+mn-ea"/>
                        </a:rPr>
                        <a:t>차 전환</a:t>
                      </a:r>
                      <a:endParaRPr lang="ko-KR" altLang="en-US" sz="1400" spc="-1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 smtClean="0">
                          <a:latin typeface="+mn-ea"/>
                          <a:ea typeface="+mn-ea"/>
                        </a:rPr>
                        <a:t>배출가스 저감장치 부착</a:t>
                      </a:r>
                      <a:endParaRPr lang="en-US" altLang="ko-KR" sz="1400" spc="-15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조기폐차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 등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3755944"/>
                  </a:ext>
                </a:extLst>
              </a:tr>
              <a:tr h="312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사 업 량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1,628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50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1,770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7009189"/>
                  </a:ext>
                </a:extLst>
              </a:tr>
              <a:tr h="312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예산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백만원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20,704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375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5,596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7751331"/>
                  </a:ext>
                </a:extLst>
              </a:tr>
            </a:tbl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483639" y="4536926"/>
            <a:ext cx="798490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619893152" descr="EMB000045f8bec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917" y="5053501"/>
            <a:ext cx="1700875" cy="1079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-66981" y="-72008"/>
            <a:ext cx="798490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0" name="_x619865000" descr="EMB000045f8bec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5047151"/>
            <a:ext cx="1658136" cy="1085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92147" y="7681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3" name="_x619865072" descr="EMB000045f8bec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057663"/>
            <a:ext cx="1872208" cy="106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16286"/>
              </p:ext>
            </p:extLst>
          </p:nvPr>
        </p:nvGraphicFramePr>
        <p:xfrm>
          <a:off x="1442519" y="3292701"/>
          <a:ext cx="7305944" cy="166048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143492">
                  <a:extLst>
                    <a:ext uri="{9D8B030D-6E8A-4147-A177-3AD203B41FA5}">
                      <a16:colId xmlns:a16="http://schemas.microsoft.com/office/drawing/2014/main" val="3720899669"/>
                    </a:ext>
                  </a:extLst>
                </a:gridCol>
                <a:gridCol w="1540613">
                  <a:extLst>
                    <a:ext uri="{9D8B030D-6E8A-4147-A177-3AD203B41FA5}">
                      <a16:colId xmlns:a16="http://schemas.microsoft.com/office/drawing/2014/main" val="1872157416"/>
                    </a:ext>
                  </a:extLst>
                </a:gridCol>
                <a:gridCol w="1540613">
                  <a:extLst>
                    <a:ext uri="{9D8B030D-6E8A-4147-A177-3AD203B41FA5}">
                      <a16:colId xmlns:a16="http://schemas.microsoft.com/office/drawing/2014/main" val="2882472611"/>
                    </a:ext>
                  </a:extLst>
                </a:gridCol>
                <a:gridCol w="1540613">
                  <a:extLst>
                    <a:ext uri="{9D8B030D-6E8A-4147-A177-3AD203B41FA5}">
                      <a16:colId xmlns:a16="http://schemas.microsoft.com/office/drawing/2014/main" val="272644034"/>
                    </a:ext>
                  </a:extLst>
                </a:gridCol>
                <a:gridCol w="1540613">
                  <a:extLst>
                    <a:ext uri="{9D8B030D-6E8A-4147-A177-3AD203B41FA5}">
                      <a16:colId xmlns:a16="http://schemas.microsoft.com/office/drawing/2014/main" val="747311815"/>
                    </a:ext>
                  </a:extLst>
                </a:gridCol>
              </a:tblGrid>
              <a:tr h="5121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구  분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친환경보일러 </a:t>
                      </a:r>
                      <a:endParaRPr lang="en-US" altLang="ko-KR" sz="1400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dirty="0" smtClean="0">
                          <a:latin typeface="+mj-ea"/>
                          <a:ea typeface="+mj-ea"/>
                        </a:rPr>
                        <a:t>지원</a:t>
                      </a:r>
                      <a:endParaRPr lang="ko-KR" altLang="en-US" sz="14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 smtClean="0">
                          <a:latin typeface="+mj-ea"/>
                          <a:ea typeface="+mj-ea"/>
                        </a:rPr>
                        <a:t>탄소포인트제 </a:t>
                      </a:r>
                      <a:endParaRPr lang="en-US" altLang="ko-KR" sz="1400" spc="-150" dirty="0" smtClean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spc="-150" dirty="0" smtClean="0">
                          <a:latin typeface="+mj-ea"/>
                          <a:ea typeface="+mj-ea"/>
                        </a:rPr>
                        <a:t>인센티브</a:t>
                      </a:r>
                      <a:endParaRPr lang="ko-KR" altLang="en-US" sz="1400" spc="-15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에코드라이빙 </a:t>
                      </a:r>
                      <a:endParaRPr lang="en-US" altLang="ko-KR" sz="1400" dirty="0" smtClean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인센티브제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우리동네 </a:t>
                      </a:r>
                      <a:endParaRPr lang="en-US" altLang="ko-KR" sz="1400" dirty="0" smtClean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탄소숲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 조성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74367456"/>
                  </a:ext>
                </a:extLst>
              </a:tr>
              <a:tr h="5121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사 업 내 용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300" dirty="0" smtClean="0">
                          <a:latin typeface="+mn-ea"/>
                          <a:ea typeface="+mn-ea"/>
                        </a:rPr>
                        <a:t>가정용  </a:t>
                      </a:r>
                      <a:endParaRPr lang="en-US" altLang="ko-KR" sz="1400" spc="-3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spc="-300" dirty="0" err="1" smtClean="0">
                          <a:latin typeface="+mn-ea"/>
                          <a:ea typeface="+mn-ea"/>
                        </a:rPr>
                        <a:t>저녹스</a:t>
                      </a:r>
                      <a:r>
                        <a:rPr lang="ko-KR" altLang="en-US" sz="1400" spc="-300" dirty="0" smtClean="0">
                          <a:latin typeface="+mn-ea"/>
                          <a:ea typeface="+mn-ea"/>
                        </a:rPr>
                        <a:t> 보일러  교체</a:t>
                      </a:r>
                      <a:endParaRPr lang="ko-KR" altLang="en-US" sz="1400" spc="-3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 smtClean="0">
                          <a:latin typeface="+mn-ea"/>
                          <a:ea typeface="+mn-ea"/>
                        </a:rPr>
                        <a:t>에너지 절약 시</a:t>
                      </a:r>
                      <a:endParaRPr lang="en-US" altLang="ko-KR" sz="1400" spc="-15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spc="-150" dirty="0" smtClean="0">
                          <a:latin typeface="+mn-ea"/>
                          <a:ea typeface="+mn-ea"/>
                        </a:rPr>
                        <a:t>인센티브 제공</a:t>
                      </a:r>
                      <a:endParaRPr lang="ko-KR" altLang="en-US" sz="1400" spc="-1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친환경운전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</a:t>
                      </a:r>
                      <a:endParaRPr lang="en-US" altLang="ko-KR" sz="1400" spc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인센티브 제공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관내 학교</a:t>
                      </a:r>
                      <a:endParaRPr lang="en-US" altLang="ko-KR" sz="1400" spc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탄소숲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조성</a:t>
                      </a:r>
                      <a:endParaRPr lang="en-US" altLang="ko-KR" sz="1400" spc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3755944"/>
                  </a:ext>
                </a:extLst>
              </a:tr>
              <a:tr h="3120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사 업 량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3,020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43,120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400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7009189"/>
                  </a:ext>
                </a:extLst>
              </a:tr>
              <a:tr h="3120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예산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백만원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312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230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60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7751331"/>
                  </a:ext>
                </a:extLst>
              </a:tr>
            </a:tbl>
          </a:graphicData>
        </a:graphic>
      </p:graphicFrame>
      <p:pic>
        <p:nvPicPr>
          <p:cNvPr id="25" name="그림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303" y="5057276"/>
            <a:ext cx="1874161" cy="1065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6" name="그룹 2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3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8" name="직선 연결선 27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8722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6512" y="27384"/>
            <a:ext cx="9107488" cy="6713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   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</a:rPr>
              <a:t>◈ 환경 오염원 맞춤형 관리 </a:t>
            </a:r>
            <a:r>
              <a:rPr lang="en-US" altLang="ko-KR" b="1" dirty="0" smtClean="0">
                <a:latin typeface="+mn-ea"/>
              </a:rPr>
              <a:t>· </a:t>
            </a:r>
            <a:r>
              <a:rPr lang="ko-KR" altLang="en-US" b="1" dirty="0" smtClean="0">
                <a:latin typeface="+mn-ea"/>
              </a:rPr>
              <a:t>지원을 통한 쾌적한 파주 조성</a:t>
            </a:r>
            <a:endParaRPr lang="en-US" altLang="ko-KR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</a:rPr>
              <a:t>◈ 안전한 도시환경을 위한 화학 사고 예방 </a:t>
            </a:r>
            <a:r>
              <a:rPr lang="en-US" altLang="ko-KR" b="1" dirty="0">
                <a:latin typeface="+mn-ea"/>
              </a:rPr>
              <a:t>· </a:t>
            </a:r>
            <a:r>
              <a:rPr lang="ko-KR" altLang="en-US" b="1" dirty="0" smtClean="0">
                <a:latin typeface="+mn-ea"/>
              </a:rPr>
              <a:t>대응체계 구축</a:t>
            </a:r>
            <a:endParaRPr kumimoji="0" lang="en-US" altLang="ko-KR" b="1" dirty="0">
              <a:latin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환경 오염원 맞춤형 안심 관리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547664" y="2414427"/>
            <a:ext cx="712879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환경오염 배출 사업장 맞춤형 관리 </a:t>
            </a:r>
            <a:r>
              <a:rPr lang="en-US" altLang="ko-KR" sz="2000" b="1" dirty="0" smtClean="0">
                <a:solidFill>
                  <a:schemeClr val="bg1"/>
                </a:solidFill>
                <a:latin typeface="+mj-ea"/>
                <a:ea typeface="+mj-ea"/>
              </a:rPr>
              <a:t>· </a:t>
            </a:r>
            <a:r>
              <a:rPr lang="ko-KR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지원</a:t>
            </a:r>
            <a:endParaRPr kumimoji="0" lang="ko-KR" alt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50" name="대각선 방향의 모서리가 둥근 사각형 49"/>
          <p:cNvSpPr/>
          <p:nvPr/>
        </p:nvSpPr>
        <p:spPr bwMode="auto">
          <a:xfrm>
            <a:off x="1509292" y="2952862"/>
            <a:ext cx="711715" cy="426385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대기</a:t>
            </a:r>
            <a:endParaRPr kumimoji="0" lang="ko-KR" altLang="en-US" sz="15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1" name="대각선 방향의 모서리가 둥근 사각형 50"/>
          <p:cNvSpPr/>
          <p:nvPr/>
        </p:nvSpPr>
        <p:spPr bwMode="auto">
          <a:xfrm>
            <a:off x="2363531" y="2966516"/>
            <a:ext cx="6312925" cy="417272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대기오염방지시설 노후시설 개선 비용 및 유지관리비용 지원</a:t>
            </a:r>
            <a:endParaRPr kumimoji="0" lang="ko-KR" altLang="en-US" sz="15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32" name="대각선 방향의 모서리가 둥근 사각형 31"/>
          <p:cNvSpPr/>
          <p:nvPr/>
        </p:nvSpPr>
        <p:spPr bwMode="auto">
          <a:xfrm>
            <a:off x="1509292" y="3530588"/>
            <a:ext cx="711715" cy="402468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폐수</a:t>
            </a:r>
            <a:endParaRPr kumimoji="0" lang="ko-KR" altLang="en-US" sz="15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35" name="대각선 방향의 모서리가 둥근 사각형 34"/>
          <p:cNvSpPr/>
          <p:nvPr/>
        </p:nvSpPr>
        <p:spPr bwMode="auto">
          <a:xfrm>
            <a:off x="1509292" y="4045354"/>
            <a:ext cx="693509" cy="39137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먼지</a:t>
            </a:r>
            <a:endParaRPr kumimoji="0" lang="ko-KR" altLang="en-US" sz="15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41" name="대각선 방향의 모서리가 둥근 사각형 40"/>
          <p:cNvSpPr/>
          <p:nvPr/>
        </p:nvSpPr>
        <p:spPr bwMode="auto">
          <a:xfrm>
            <a:off x="2363531" y="3530706"/>
            <a:ext cx="6312925" cy="402350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수질오염 방지시설 설치 및 노후시설 개선 비용 지원</a:t>
            </a:r>
            <a:endParaRPr kumimoji="0" lang="en-US" altLang="ko-KR" sz="1500" b="1" dirty="0" smtClean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" name="대각선 방향의 모서리가 둥근 사각형 51"/>
          <p:cNvSpPr/>
          <p:nvPr/>
        </p:nvSpPr>
        <p:spPr bwMode="auto">
          <a:xfrm>
            <a:off x="1509292" y="4581128"/>
            <a:ext cx="693509" cy="39137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소음</a:t>
            </a:r>
            <a:endParaRPr kumimoji="0" lang="ko-KR" altLang="en-US" sz="15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3" name="대각선 방향의 모서리가 둥근 사각형 52"/>
          <p:cNvSpPr/>
          <p:nvPr/>
        </p:nvSpPr>
        <p:spPr bwMode="auto">
          <a:xfrm>
            <a:off x="2363531" y="4597795"/>
            <a:ext cx="6312925" cy="375091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방음</a:t>
            </a:r>
            <a:r>
              <a:rPr kumimoji="0" lang="en-US" altLang="ko-KR" sz="1500" b="1" dirty="0">
                <a:solidFill>
                  <a:srgbClr val="FF0000"/>
                </a:solidFill>
                <a:latin typeface="+mn-ea"/>
              </a:rPr>
              <a:t> </a:t>
            </a:r>
            <a:r>
              <a:rPr kumimoji="0" lang="en-US" altLang="ko-KR" sz="1500" b="1" dirty="0">
                <a:latin typeface="+mn-ea"/>
              </a:rPr>
              <a:t>·</a:t>
            </a:r>
            <a:r>
              <a:rPr kumimoji="0" lang="en-US" altLang="ko-KR" sz="1500" b="1" dirty="0">
                <a:solidFill>
                  <a:srgbClr val="FF0000"/>
                </a:solidFill>
                <a:latin typeface="+mn-ea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+mn-ea"/>
                <a:ea typeface="+mn-ea"/>
              </a:rPr>
              <a:t>방진시설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+mn-ea"/>
                <a:ea typeface="+mn-ea"/>
              </a:rPr>
              <a:t> 점검 및 이륜차 합동 지도점검</a:t>
            </a:r>
            <a:endParaRPr kumimoji="0" lang="en-US" altLang="ko-KR" sz="1500" b="1" dirty="0" smtClean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4" name="Rectangle 23"/>
          <p:cNvSpPr>
            <a:spLocks noChangeArrowheads="1"/>
          </p:cNvSpPr>
          <p:nvPr/>
        </p:nvSpPr>
        <p:spPr bwMode="auto">
          <a:xfrm>
            <a:off x="1547664" y="5157192"/>
            <a:ext cx="712879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+mj-ea"/>
                <a:ea typeface="+mj-ea"/>
              </a:rPr>
              <a:t>화학물질 안전관리 강화</a:t>
            </a:r>
            <a:endParaRPr kumimoji="0" lang="ko-KR" altLang="en-US" sz="2000" b="1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5" name="대각선 방향의 모서리가 둥근 사각형 54"/>
          <p:cNvSpPr/>
          <p:nvPr/>
        </p:nvSpPr>
        <p:spPr bwMode="auto">
          <a:xfrm>
            <a:off x="1509292" y="5689964"/>
            <a:ext cx="7167164" cy="485261"/>
          </a:xfrm>
          <a:prstGeom prst="round2DiagRect">
            <a:avLst/>
          </a:prstGeom>
          <a:solidFill>
            <a:schemeClr val="tx2">
              <a:lumMod val="75000"/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kumimoji="0" lang="ko-KR" altLang="en-US" sz="1500" b="1" dirty="0" smtClean="0">
                <a:latin typeface="+mn-ea"/>
                <a:ea typeface="+mn-ea"/>
              </a:rPr>
              <a:t> 화학안전관리위원회 운영 및 화학물질 안전관리계획 수립</a:t>
            </a:r>
            <a:endParaRPr kumimoji="0" lang="en-US" altLang="ko-KR" sz="1500" b="1" dirty="0">
              <a:latin typeface="+mn-ea"/>
              <a:ea typeface="+mn-ea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3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4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4" name="직선 연결선 33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대각선 방향의 모서리가 둥근 사각형 35"/>
          <p:cNvSpPr/>
          <p:nvPr/>
        </p:nvSpPr>
        <p:spPr bwMode="auto">
          <a:xfrm>
            <a:off x="2363531" y="4062021"/>
            <a:ext cx="6312925" cy="375091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kumimoji="0" lang="ko-KR" altLang="en-US" sz="1500" b="1" dirty="0" smtClean="0">
                <a:latin typeface="+mn-ea"/>
                <a:ea typeface="+mn-ea"/>
              </a:rPr>
              <a:t>공사장 </a:t>
            </a:r>
            <a:r>
              <a:rPr kumimoji="0" lang="ko-KR" altLang="en-US" sz="1500" b="1" dirty="0" err="1" smtClean="0">
                <a:latin typeface="+mn-ea"/>
                <a:ea typeface="+mn-ea"/>
              </a:rPr>
              <a:t>세륜</a:t>
            </a:r>
            <a:r>
              <a:rPr kumimoji="0" lang="en-US" altLang="ko-KR" sz="1500" b="1" dirty="0">
                <a:latin typeface="+mn-ea"/>
              </a:rPr>
              <a:t> · </a:t>
            </a:r>
            <a:r>
              <a:rPr kumimoji="0" lang="ko-KR" altLang="en-US" sz="1500" b="1" dirty="0" smtClean="0">
                <a:latin typeface="+mn-ea"/>
                <a:ea typeface="+mn-ea"/>
              </a:rPr>
              <a:t>살수 시설 및 비산먼지 시설 점검</a:t>
            </a:r>
            <a:endParaRPr kumimoji="0" lang="en-US" altLang="ko-KR" sz="1500" b="1" dirty="0" smtClean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653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/>
              <a:t>        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+mn-ea"/>
              </a:rPr>
              <a:t>◈ 생태계 교란 환경요인 제거 등 야생생물 보호</a:t>
            </a:r>
            <a:endParaRPr lang="en-US" altLang="ko-KR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+mn-ea"/>
              </a:rPr>
              <a:t>◈ </a:t>
            </a:r>
            <a:r>
              <a:rPr lang="en-US" altLang="ko-KR" b="1" dirty="0">
                <a:latin typeface="+mn-ea"/>
              </a:rPr>
              <a:t>ASF </a:t>
            </a:r>
            <a:r>
              <a:rPr lang="ko-KR" altLang="en-US" b="1" dirty="0">
                <a:latin typeface="+mn-ea"/>
              </a:rPr>
              <a:t>확산방지를 위한 </a:t>
            </a:r>
            <a:r>
              <a:rPr lang="ko-KR" altLang="en-US" b="1" dirty="0" err="1">
                <a:latin typeface="+mn-ea"/>
              </a:rPr>
              <a:t>야생멧돼지</a:t>
            </a:r>
            <a:r>
              <a:rPr lang="ko-KR" altLang="en-US" b="1" dirty="0">
                <a:latin typeface="+mn-ea"/>
              </a:rPr>
              <a:t> 관리 강화</a:t>
            </a:r>
            <a:endParaRPr lang="en-US" altLang="ko-KR" b="1" dirty="0">
              <a:latin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35834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 발전을 위한 생태계 관리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1443611" y="4248218"/>
            <a:ext cx="7740352" cy="448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생태계교란 야생식물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퇴치사업</a:t>
            </a:r>
            <a:r>
              <a:rPr kumimoji="0" lang="en-US" altLang="ko-KR" sz="1600" baseline="30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aseline="30000" dirty="0" err="1" smtClean="0"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ko-KR" altLang="en-US" sz="1600" baseline="30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aseline="30000" dirty="0" smtClean="0">
                <a:latin typeface="맑은 고딕" pitchFamily="50" charset="-127"/>
                <a:ea typeface="맑은 고딕" pitchFamily="50" charset="-127"/>
              </a:rPr>
              <a:t>32ha, </a:t>
            </a:r>
            <a:r>
              <a:rPr kumimoji="0" lang="ko-KR" altLang="en-US" sz="1600" baseline="30000" dirty="0" smtClean="0">
                <a:latin typeface="맑은 고딕" pitchFamily="50" charset="-127"/>
                <a:ea typeface="맑은 고딕" pitchFamily="50" charset="-127"/>
              </a:rPr>
              <a:t>주거지 일원  </a:t>
            </a:r>
            <a:r>
              <a:rPr kumimoji="0" lang="en-US" altLang="ko-KR" sz="1600" baseline="30000" dirty="0" smtClean="0">
                <a:latin typeface="맑은 고딕" pitchFamily="50" charset="-127"/>
                <a:ea typeface="맑은 고딕" pitchFamily="50" charset="-127"/>
              </a:rPr>
              <a:t>36ha</a:t>
            </a:r>
            <a:r>
              <a:rPr kumimoji="0" lang="ko-KR" altLang="en-US" sz="1600" baseline="30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aseline="30000" dirty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en-US" altLang="ko-KR" sz="1600" baseline="30000" dirty="0" smtClean="0">
                <a:latin typeface="맑은 고딕" pitchFamily="50" charset="-127"/>
                <a:ea typeface="맑은 고딕" pitchFamily="50" charset="-127"/>
              </a:rPr>
              <a:t>200</a:t>
            </a:r>
            <a:r>
              <a:rPr kumimoji="0" lang="ko-KR" altLang="en-US" sz="1600" baseline="300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baseline="30000" dirty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grpSp>
        <p:nvGrpSpPr>
          <p:cNvPr id="39" name="그룹 38"/>
          <p:cNvGrpSpPr/>
          <p:nvPr/>
        </p:nvGrpSpPr>
        <p:grpSpPr>
          <a:xfrm>
            <a:off x="1466141" y="2678633"/>
            <a:ext cx="7182879" cy="1092196"/>
            <a:chOff x="1414231" y="1200633"/>
            <a:chExt cx="7182879" cy="1945632"/>
          </a:xfrm>
        </p:grpSpPr>
        <p:grpSp>
          <p:nvGrpSpPr>
            <p:cNvPr id="40" name="그룹 39"/>
            <p:cNvGrpSpPr/>
            <p:nvPr/>
          </p:nvGrpSpPr>
          <p:grpSpPr>
            <a:xfrm>
              <a:off x="1414231" y="1200633"/>
              <a:ext cx="7182879" cy="1945632"/>
              <a:chOff x="1420039" y="2261826"/>
              <a:chExt cx="4175541" cy="879259"/>
            </a:xfrm>
          </p:grpSpPr>
          <p:sp>
            <p:nvSpPr>
              <p:cNvPr id="46" name="대각선 방향의 모서리가 둥근 사각형 45"/>
              <p:cNvSpPr/>
              <p:nvPr/>
            </p:nvSpPr>
            <p:spPr bwMode="auto">
              <a:xfrm>
                <a:off x="1420039" y="2292614"/>
                <a:ext cx="1339358" cy="848471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6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20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0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자연환경 </a:t>
                </a:r>
                <a:r>
                  <a:rPr kumimoji="0" lang="ko-KR" altLang="en-US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보전을 </a:t>
                </a: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위한 </a:t>
                </a: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부상 </a:t>
                </a:r>
                <a:r>
                  <a:rPr kumimoji="0" lang="ko-KR" altLang="en-US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야생동물 구조</a:t>
                </a:r>
                <a:r>
                  <a:rPr kumimoji="0" lang="en-US" altLang="ko-KR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‧</a:t>
                </a: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치료</a:t>
                </a:r>
                <a:endParaRPr kumimoji="0" lang="en-US" altLang="ko-KR" sz="12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8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aseline="30000" dirty="0" smtClean="0">
                    <a:latin typeface="맑은 고딕" pitchFamily="50" charset="-127"/>
                    <a:ea typeface="맑은 고딕" pitchFamily="50" charset="-127"/>
                  </a:rPr>
                  <a:t>소요예산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kumimoji="0" lang="en-US" altLang="ko-KR" sz="1600" baseline="30000" dirty="0" smtClean="0">
                    <a:latin typeface="맑은 고딕" pitchFamily="50" charset="-127"/>
                    <a:ea typeface="맑은 고딕" pitchFamily="50" charset="-127"/>
                  </a:rPr>
                  <a:t>: </a:t>
                </a:r>
                <a:r>
                  <a:rPr kumimoji="0" lang="en-US" altLang="ko-KR" sz="1600" baseline="30000" dirty="0">
                    <a:latin typeface="맑은 고딕" pitchFamily="50" charset="-127"/>
                    <a:ea typeface="맑은 고딕" pitchFamily="50" charset="-127"/>
                  </a:rPr>
                  <a:t>35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백만원</a:t>
                </a:r>
                <a:endParaRPr kumimoji="0" lang="en-US" altLang="ko-KR" sz="1600" baseline="30000" dirty="0">
                  <a:latin typeface="맑은 고딕" pitchFamily="50" charset="-127"/>
                  <a:ea typeface="맑은 고딕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6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8" name="대각선 방향의 모서리가 둥근 사각형 47"/>
              <p:cNvSpPr/>
              <p:nvPr/>
            </p:nvSpPr>
            <p:spPr bwMode="auto">
              <a:xfrm>
                <a:off x="4256222" y="2261826"/>
                <a:ext cx="1339358" cy="868362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2000" b="1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6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민통선 철새도래지 내 </a:t>
                </a: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먹이 및 쉼터 제공</a:t>
                </a:r>
                <a:endParaRPr kumimoji="0" lang="en-US" altLang="ko-KR" sz="12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0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aseline="30000" dirty="0">
                    <a:latin typeface="맑은 고딕" pitchFamily="50" charset="-127"/>
                    <a:ea typeface="맑은 고딕" pitchFamily="50" charset="-127"/>
                  </a:rPr>
                  <a:t>소요예산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kumimoji="0" lang="en-US" altLang="ko-KR" sz="1600" baseline="30000" dirty="0" smtClean="0">
                    <a:latin typeface="맑은 고딕" pitchFamily="50" charset="-127"/>
                    <a:ea typeface="맑은 고딕" pitchFamily="50" charset="-127"/>
                  </a:rPr>
                  <a:t>: 140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백만원</a:t>
                </a:r>
                <a:endParaRPr kumimoji="0" lang="en-US" altLang="ko-KR" sz="1600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42" name="직사각형 41"/>
            <p:cNvSpPr/>
            <p:nvPr/>
          </p:nvSpPr>
          <p:spPr>
            <a:xfrm>
              <a:off x="1515681" y="1321325"/>
              <a:ext cx="2081497" cy="442854"/>
            </a:xfrm>
            <a:prstGeom prst="rect">
              <a:avLst/>
            </a:prstGeom>
            <a:solidFill>
              <a:srgbClr val="D4E4BE"/>
            </a:solidFill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latin typeface="+mn-ea"/>
                </a:rPr>
                <a:t>야생동물 구조</a:t>
              </a:r>
              <a:r>
                <a:rPr lang="en-US" altLang="ko-KR" sz="1400" b="1" spc="-150" dirty="0" smtClean="0">
                  <a:latin typeface="+mn-ea"/>
                </a:rPr>
                <a:t>·</a:t>
              </a:r>
              <a:r>
                <a:rPr lang="ko-KR" altLang="en-US" sz="1400" b="1" spc="-150" dirty="0" smtClean="0">
                  <a:latin typeface="+mn-ea"/>
                </a:rPr>
                <a:t>치료 사업</a:t>
              </a:r>
              <a:endParaRPr lang="ko-KR" altLang="en-US" sz="1400" b="1" spc="-150" dirty="0">
                <a:latin typeface="+mn-ea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6423778" y="1332570"/>
              <a:ext cx="2062283" cy="440660"/>
            </a:xfrm>
            <a:prstGeom prst="rect">
              <a:avLst/>
            </a:prstGeom>
            <a:solidFill>
              <a:srgbClr val="D6E9EF"/>
            </a:solidFill>
            <a:ln w="190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생태계서비스지불제</a:t>
              </a:r>
              <a:endParaRPr lang="ko-KR" altLang="en-US" sz="1400" b="1" dirty="0">
                <a:latin typeface="+mn-ea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1442058" y="5152166"/>
            <a:ext cx="7206961" cy="1207373"/>
            <a:chOff x="1475655" y="5433570"/>
            <a:chExt cx="6816738" cy="1163778"/>
          </a:xfrm>
        </p:grpSpPr>
        <p:grpSp>
          <p:nvGrpSpPr>
            <p:cNvPr id="56" name="그룹 55"/>
            <p:cNvGrpSpPr/>
            <p:nvPr/>
          </p:nvGrpSpPr>
          <p:grpSpPr>
            <a:xfrm>
              <a:off x="1475655" y="5433570"/>
              <a:ext cx="5120829" cy="1163778"/>
              <a:chOff x="1390147" y="1236908"/>
              <a:chExt cx="6911999" cy="1719396"/>
            </a:xfrm>
          </p:grpSpPr>
          <p:grpSp>
            <p:nvGrpSpPr>
              <p:cNvPr id="60" name="그룹 59"/>
              <p:cNvGrpSpPr/>
              <p:nvPr/>
            </p:nvGrpSpPr>
            <p:grpSpPr>
              <a:xfrm>
                <a:off x="1390147" y="1236908"/>
                <a:ext cx="6911999" cy="1719396"/>
                <a:chOff x="1406039" y="2278221"/>
                <a:chExt cx="4018074" cy="777020"/>
              </a:xfrm>
            </p:grpSpPr>
            <p:sp>
              <p:nvSpPr>
                <p:cNvPr id="64" name="대각선 방향의 모서리가 둥근 사각형 63"/>
                <p:cNvSpPr/>
                <p:nvPr/>
              </p:nvSpPr>
              <p:spPr bwMode="auto">
                <a:xfrm>
                  <a:off x="1406039" y="2292614"/>
                  <a:ext cx="1339358" cy="762627"/>
                </a:xfrm>
                <a:prstGeom prst="round2DiagRect">
                  <a:avLst/>
                </a:prstGeom>
                <a:solidFill>
                  <a:srgbClr val="99CC00">
                    <a:alpha val="20000"/>
                  </a:srgb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400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en-US" altLang="ko-KR" sz="1200" spc="-15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</a:t>
                  </a: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차 전기 </a:t>
                  </a:r>
                  <a:r>
                    <a:rPr kumimoji="0" lang="en-US" altLang="ko-KR" sz="1200" spc="-15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62.28km</a:t>
                  </a:r>
                </a:p>
                <a:p>
                  <a:pPr algn="ctr" latinLnBrk="0">
                    <a:defRPr/>
                  </a:pPr>
                  <a:r>
                    <a:rPr kumimoji="0" lang="en-US" altLang="ko-KR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</a:t>
                  </a:r>
                  <a:r>
                    <a:rPr kumimoji="0" lang="ko-KR" altLang="en-US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차 철망 </a:t>
                  </a:r>
                  <a:r>
                    <a:rPr kumimoji="0" lang="en-US" altLang="ko-KR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4.3km</a:t>
                  </a:r>
                </a:p>
                <a:p>
                  <a:pPr algn="ctr" latinLnBrk="0">
                    <a:defRPr/>
                  </a:pPr>
                  <a:endParaRPr kumimoji="0" lang="en-US" altLang="ko-KR" sz="140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소요예산 </a:t>
                  </a:r>
                  <a:r>
                    <a:rPr kumimoji="0" lang="en-US" altLang="ko-KR" sz="1600" baseline="30000" dirty="0">
                      <a:latin typeface="맑은 고딕" pitchFamily="50" charset="-127"/>
                      <a:ea typeface="맑은 고딕" pitchFamily="50" charset="-127"/>
                    </a:rPr>
                    <a:t>: </a:t>
                  </a:r>
                  <a:r>
                    <a:rPr kumimoji="0" lang="en-US" altLang="ko-KR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118</a:t>
                  </a:r>
                  <a:r>
                    <a:rPr kumimoji="0" lang="ko-KR" altLang="en-US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백만원</a:t>
                  </a:r>
                  <a:endParaRPr kumimoji="0" lang="en-US" altLang="ko-KR" sz="1600" baseline="30000" dirty="0">
                    <a:latin typeface="맑은 고딕" pitchFamily="50" charset="-127"/>
                    <a:ea typeface="맑은 고딕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6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5" name="대각선 방향의 모서리가 둥근 사각형 64"/>
                <p:cNvSpPr/>
                <p:nvPr/>
              </p:nvSpPr>
              <p:spPr bwMode="auto">
                <a:xfrm>
                  <a:off x="2745397" y="2286118"/>
                  <a:ext cx="1339358" cy="762627"/>
                </a:xfrm>
                <a:prstGeom prst="round2DiagRect">
                  <a:avLst/>
                </a:prstGeom>
                <a:solidFill>
                  <a:schemeClr val="bg2">
                    <a:lumMod val="75000"/>
                    <a:alpha val="30000"/>
                  </a:scheme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latinLnBrk="0">
                    <a:defRPr/>
                  </a:pPr>
                  <a:r>
                    <a:rPr kumimoji="0" lang="en-US" altLang="ko-KR" sz="1300" b="1" spc="-150" dirty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</a:t>
                  </a:r>
                  <a:endParaRPr kumimoji="0" lang="en-US" altLang="ko-KR" sz="13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latinLnBrk="0">
                    <a:defRPr/>
                  </a:pPr>
                  <a:endParaRPr kumimoji="0" lang="en-US" altLang="ko-KR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포획 틀 </a:t>
                  </a:r>
                  <a:r>
                    <a:rPr kumimoji="0" lang="en-US" altLang="ko-KR" sz="1200" spc="-10" dirty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164</a:t>
                  </a: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대</a:t>
                  </a:r>
                  <a:endParaRPr kumimoji="0" lang="en-US" altLang="ko-KR" sz="1200" spc="-150" dirty="0" smtClean="0">
                    <a:solidFill>
                      <a:prstClr val="black"/>
                    </a:solidFill>
                    <a:latin typeface="맑은고딕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200" spc="-150" dirty="0" err="1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포획도구</a:t>
                  </a: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 </a:t>
                  </a:r>
                  <a:r>
                    <a:rPr kumimoji="0" lang="en-US" altLang="ko-KR" sz="1200" spc="-10" dirty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190</a:t>
                  </a: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대</a:t>
                  </a:r>
                  <a:endParaRPr kumimoji="0" lang="en-US" altLang="ko-KR" sz="1200" spc="-150" dirty="0" smtClean="0">
                    <a:solidFill>
                      <a:prstClr val="black"/>
                    </a:solidFill>
                    <a:latin typeface="맑은고딕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200" spc="-150" dirty="0" smtClean="0">
                    <a:solidFill>
                      <a:prstClr val="black"/>
                    </a:solidFill>
                    <a:latin typeface="맑은고딕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소요예산 </a:t>
                  </a:r>
                  <a:r>
                    <a:rPr kumimoji="0" lang="en-US" altLang="ko-KR" sz="1600" baseline="30000" dirty="0">
                      <a:latin typeface="맑은 고딕" pitchFamily="50" charset="-127"/>
                      <a:ea typeface="맑은 고딕" pitchFamily="50" charset="-127"/>
                    </a:rPr>
                    <a:t>: </a:t>
                  </a:r>
                  <a:r>
                    <a:rPr kumimoji="0" lang="en-US" altLang="ko-KR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50</a:t>
                  </a:r>
                  <a:r>
                    <a:rPr kumimoji="0" lang="ko-KR" altLang="en-US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백만원</a:t>
                  </a:r>
                  <a:endParaRPr kumimoji="0" lang="en-US" altLang="ko-KR" sz="1600" baseline="30000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6" name="대각선 방향의 모서리가 둥근 사각형 65"/>
                <p:cNvSpPr/>
                <p:nvPr/>
              </p:nvSpPr>
              <p:spPr bwMode="auto">
                <a:xfrm>
                  <a:off x="4084755" y="2278221"/>
                  <a:ext cx="1339358" cy="762627"/>
                </a:xfrm>
                <a:prstGeom prst="round2DiagRect">
                  <a:avLst/>
                </a:prstGeom>
                <a:solidFill>
                  <a:schemeClr val="accent5">
                    <a:alpha val="15000"/>
                  </a:scheme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kumimoji="0" lang="en-US" altLang="ko-KR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4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200" spc="-1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멧돼지 </a:t>
                  </a:r>
                  <a:endParaRPr kumimoji="0" lang="en-US" altLang="ko-KR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200" spc="-1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사체 처리 및 소독</a:t>
                  </a:r>
                  <a:endParaRPr kumimoji="0" lang="en-US" altLang="ko-KR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8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800" baseline="30000" dirty="0" smtClean="0">
                    <a:latin typeface="맑은 고딕" pitchFamily="50" charset="-127"/>
                    <a:ea typeface="맑은 고딕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소요예산 </a:t>
                  </a:r>
                  <a:r>
                    <a:rPr kumimoji="0" lang="en-US" altLang="ko-KR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: 35</a:t>
                  </a:r>
                  <a:r>
                    <a:rPr kumimoji="0" lang="ko-KR" altLang="en-US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백만원</a:t>
                  </a:r>
                  <a:endParaRPr kumimoji="0" lang="en-US" altLang="ko-KR" sz="1600" baseline="30000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sp>
            <p:nvSpPr>
              <p:cNvPr id="61" name="직사각형 60"/>
              <p:cNvSpPr/>
              <p:nvPr/>
            </p:nvSpPr>
            <p:spPr>
              <a:xfrm>
                <a:off x="1536085" y="1348642"/>
                <a:ext cx="2081497" cy="377126"/>
              </a:xfrm>
              <a:prstGeom prst="rect">
                <a:avLst/>
              </a:prstGeom>
              <a:solidFill>
                <a:srgbClr val="D4E4BE"/>
              </a:solidFill>
              <a:ln/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spc="-150" dirty="0" smtClean="0">
                    <a:latin typeface="+mn-ea"/>
                  </a:rPr>
                  <a:t>울타리</a:t>
                </a:r>
                <a:endParaRPr lang="ko-KR" altLang="en-US" sz="1500" b="1" spc="-150" dirty="0">
                  <a:latin typeface="+mn-ea"/>
                </a:endParaRPr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3780068" y="1348642"/>
                <a:ext cx="2132156" cy="377124"/>
              </a:xfrm>
              <a:prstGeom prst="rect">
                <a:avLst/>
              </a:prstGeom>
              <a:solidFill>
                <a:srgbClr val="DED4CA"/>
              </a:solidFill>
              <a:ln w="19050">
                <a:solidFill>
                  <a:schemeClr val="accent6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spc="-150" dirty="0" err="1" smtClean="0">
                    <a:latin typeface="+mn-ea"/>
                  </a:rPr>
                  <a:t>포획도구</a:t>
                </a:r>
                <a:endParaRPr lang="ko-KR" altLang="en-US" sz="1500" b="1" spc="-150" dirty="0">
                  <a:latin typeface="+mn-ea"/>
                </a:endParaRPr>
              </a:p>
            </p:txBody>
          </p:sp>
          <p:sp>
            <p:nvSpPr>
              <p:cNvPr id="63" name="직사각형 62"/>
              <p:cNvSpPr/>
              <p:nvPr/>
            </p:nvSpPr>
            <p:spPr>
              <a:xfrm>
                <a:off x="6148404" y="1348641"/>
                <a:ext cx="2062284" cy="377123"/>
              </a:xfrm>
              <a:prstGeom prst="rect">
                <a:avLst/>
              </a:prstGeom>
              <a:solidFill>
                <a:srgbClr val="D6E9EF"/>
              </a:solidFill>
              <a:ln w="190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dirty="0" err="1" smtClean="0">
                    <a:latin typeface="+mn-ea"/>
                  </a:rPr>
                  <a:t>매몰지</a:t>
                </a:r>
                <a:endParaRPr lang="ko-KR" altLang="en-US" sz="1500" b="1" dirty="0">
                  <a:latin typeface="+mn-ea"/>
                </a:endParaRPr>
              </a:p>
            </p:txBody>
          </p:sp>
        </p:grpSp>
        <p:grpSp>
          <p:nvGrpSpPr>
            <p:cNvPr id="57" name="그룹 56"/>
            <p:cNvGrpSpPr/>
            <p:nvPr/>
          </p:nvGrpSpPr>
          <p:grpSpPr>
            <a:xfrm>
              <a:off x="6585450" y="5445398"/>
              <a:ext cx="1706943" cy="1130393"/>
              <a:chOff x="6585450" y="5445398"/>
              <a:chExt cx="1706943" cy="1130393"/>
            </a:xfrm>
          </p:grpSpPr>
          <p:sp>
            <p:nvSpPr>
              <p:cNvPr id="58" name="대각선 방향의 모서리가 둥근 사각형 57"/>
              <p:cNvSpPr/>
              <p:nvPr/>
            </p:nvSpPr>
            <p:spPr bwMode="auto">
              <a:xfrm>
                <a:off x="6585450" y="5445398"/>
                <a:ext cx="1706943" cy="1130393"/>
              </a:xfrm>
              <a:prstGeom prst="round2DiagRect">
                <a:avLst/>
              </a:prstGeom>
              <a:solidFill>
                <a:srgbClr val="D2DBE2"/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기간제 근로자 </a:t>
                </a:r>
                <a:r>
                  <a:rPr kumimoji="0" lang="en-US" altLang="ko-KR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6</a:t>
                </a: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</a:t>
                </a:r>
                <a:endParaRPr kumimoji="0" lang="en-US" altLang="ko-KR" sz="8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800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800" baseline="30000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800" baseline="30000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소요예산 </a:t>
                </a:r>
                <a:r>
                  <a:rPr kumimoji="0" lang="en-US" altLang="ko-KR" sz="1600" baseline="30000" dirty="0">
                    <a:latin typeface="맑은 고딕" pitchFamily="50" charset="-127"/>
                    <a:ea typeface="맑은 고딕" pitchFamily="50" charset="-127"/>
                  </a:rPr>
                  <a:t>: </a:t>
                </a:r>
                <a:r>
                  <a:rPr kumimoji="0" lang="en-US" altLang="ko-KR" sz="1600" baseline="30000" dirty="0" smtClean="0">
                    <a:latin typeface="맑은 고딕" pitchFamily="50" charset="-127"/>
                    <a:ea typeface="맑은 고딕" pitchFamily="50" charset="-127"/>
                  </a:rPr>
                  <a:t>160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백만원</a:t>
                </a:r>
                <a:endParaRPr kumimoji="0" lang="en-US" altLang="ko-KR" sz="1600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6715837" y="5507196"/>
                <a:ext cx="1527865" cy="257258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90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dirty="0" smtClean="0">
                    <a:latin typeface="+mn-ea"/>
                  </a:rPr>
                  <a:t>인력운영</a:t>
                </a:r>
                <a:endParaRPr lang="ko-KR" altLang="en-US" sz="1500" b="1" dirty="0">
                  <a:latin typeface="+mn-ea"/>
                </a:endParaRPr>
              </a:p>
            </p:txBody>
          </p:sp>
        </p:grpSp>
      </p:grpSp>
      <p:sp>
        <p:nvSpPr>
          <p:cNvPr id="68" name="대각선 방향의 모서리가 둥근 사각형 67"/>
          <p:cNvSpPr/>
          <p:nvPr/>
        </p:nvSpPr>
        <p:spPr bwMode="auto">
          <a:xfrm>
            <a:off x="3777154" y="2703345"/>
            <a:ext cx="2577996" cy="1053948"/>
          </a:xfrm>
          <a:prstGeom prst="round2DiagRect">
            <a:avLst/>
          </a:prstGeom>
          <a:solidFill>
            <a:schemeClr val="accent3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endParaRPr kumimoji="0" lang="en-US" altLang="ko-KR" sz="2000" b="1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endParaRPr kumimoji="0" lang="en-US" altLang="ko-KR" sz="600" spc="-1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sz="1200" spc="-1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생물다양성 조사를 통한 </a:t>
            </a:r>
            <a:endParaRPr kumimoji="0" lang="en-US" altLang="ko-KR" sz="1200" spc="-1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sz="1200" spc="-1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생태계 보전 활동</a:t>
            </a:r>
            <a:endParaRPr kumimoji="0" lang="en-US" altLang="ko-KR" sz="1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endParaRPr kumimoji="0" lang="en-US" altLang="ko-KR" sz="1400" baseline="300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latinLnBrk="0">
              <a:defRPr/>
            </a:pPr>
            <a:r>
              <a:rPr kumimoji="0" lang="ko-KR" altLang="en-US" sz="1400" baseline="30000" dirty="0" smtClean="0">
                <a:latin typeface="맑은 고딕" pitchFamily="50" charset="-127"/>
                <a:ea typeface="맑은 고딕" pitchFamily="50" charset="-127"/>
              </a:rPr>
              <a:t>소요예산 </a:t>
            </a:r>
            <a:r>
              <a:rPr kumimoji="0" lang="en-US" altLang="ko-KR" sz="1600" baseline="30000" dirty="0" smtClean="0">
                <a:latin typeface="맑은 고딕" pitchFamily="50" charset="-127"/>
                <a:ea typeface="맑은 고딕" pitchFamily="50" charset="-127"/>
              </a:rPr>
              <a:t>: 30</a:t>
            </a:r>
            <a:r>
              <a:rPr kumimoji="0" lang="ko-KR" altLang="en-US" sz="1600" baseline="300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aseline="30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869299" y="2758200"/>
            <a:ext cx="2433205" cy="250291"/>
          </a:xfrm>
          <a:prstGeom prst="rect">
            <a:avLst/>
          </a:prstGeom>
          <a:solidFill>
            <a:srgbClr val="DED4CA"/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spc="-150" dirty="0" smtClean="0">
                <a:latin typeface="+mn-ea"/>
              </a:rPr>
              <a:t>시민참여 생물다양성 보전 활동</a:t>
            </a:r>
            <a:endParaRPr lang="ko-KR" altLang="en-US" sz="1400" b="1" spc="-150" dirty="0">
              <a:latin typeface="+mn-ea"/>
            </a:endParaRPr>
          </a:p>
        </p:txBody>
      </p:sp>
      <p:sp>
        <p:nvSpPr>
          <p:cNvPr id="70" name="Rectangle 23"/>
          <p:cNvSpPr>
            <a:spLocks noChangeArrowheads="1"/>
          </p:cNvSpPr>
          <p:nvPr/>
        </p:nvSpPr>
        <p:spPr bwMode="auto">
          <a:xfrm>
            <a:off x="1475623" y="3880575"/>
            <a:ext cx="7173396" cy="390152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생태계교란 환경요인 제거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Rectangle 23"/>
          <p:cNvSpPr>
            <a:spLocks noChangeArrowheads="1"/>
          </p:cNvSpPr>
          <p:nvPr/>
        </p:nvSpPr>
        <p:spPr bwMode="auto">
          <a:xfrm>
            <a:off x="1453093" y="2330773"/>
            <a:ext cx="7195926" cy="371554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야생생물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보전관리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Rectangle 23"/>
          <p:cNvSpPr>
            <a:spLocks noChangeArrowheads="1"/>
          </p:cNvSpPr>
          <p:nvPr/>
        </p:nvSpPr>
        <p:spPr bwMode="auto">
          <a:xfrm>
            <a:off x="1453094" y="4753239"/>
            <a:ext cx="7195926" cy="393249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ASF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관련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야생멧돼지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포획 및 사후 관리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4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5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47" name="직선 연결선 46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1544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403648" y="1229505"/>
            <a:ext cx="7416824" cy="1263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+mn-ea"/>
              </a:rPr>
              <a:t>◈ 산업단지 </a:t>
            </a:r>
            <a:r>
              <a:rPr kumimoji="0" lang="ko-KR" altLang="en-US" b="1" dirty="0" err="1" smtClean="0">
                <a:latin typeface="+mn-ea"/>
              </a:rPr>
              <a:t>오</a:t>
            </a:r>
            <a:r>
              <a:rPr lang="ko-KR" altLang="en-US" b="1" dirty="0" err="1" smtClean="0">
                <a:latin typeface="+mn-ea"/>
              </a:rPr>
              <a:t>∙</a:t>
            </a:r>
            <a:r>
              <a:rPr kumimoji="0" lang="ko-KR" altLang="en-US" b="1" dirty="0" err="1" smtClean="0">
                <a:latin typeface="+mn-ea"/>
              </a:rPr>
              <a:t>폐수</a:t>
            </a:r>
            <a:r>
              <a:rPr kumimoji="0" lang="ko-KR" altLang="en-US" b="1" dirty="0" smtClean="0">
                <a:latin typeface="+mn-ea"/>
              </a:rPr>
              <a:t> </a:t>
            </a:r>
            <a:r>
              <a:rPr kumimoji="0" lang="ko-KR" altLang="en-US" b="1" dirty="0" err="1" smtClean="0">
                <a:latin typeface="+mn-ea"/>
              </a:rPr>
              <a:t>연계처리로</a:t>
            </a:r>
            <a:r>
              <a:rPr kumimoji="0" lang="ko-KR" altLang="en-US" b="1" dirty="0" smtClean="0">
                <a:latin typeface="+mn-ea"/>
              </a:rPr>
              <a:t> 기업하기 편한 환경 조성</a:t>
            </a:r>
            <a:endParaRPr kumimoji="0" lang="en-US" altLang="ko-KR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+mn-ea"/>
              </a:rPr>
              <a:t>◈ 완충저류시설 설치로 </a:t>
            </a:r>
            <a:r>
              <a:rPr kumimoji="0" lang="ko-KR" altLang="en-US" b="1" dirty="0" err="1" smtClean="0">
                <a:latin typeface="+mn-ea"/>
              </a:rPr>
              <a:t>사고유출수</a:t>
            </a:r>
            <a:r>
              <a:rPr kumimoji="0" lang="ko-KR" altLang="en-US" b="1" dirty="0" smtClean="0">
                <a:latin typeface="+mn-ea"/>
              </a:rPr>
              <a:t> </a:t>
            </a:r>
            <a:r>
              <a:rPr kumimoji="0" lang="ko-KR" altLang="en-US" b="1" dirty="0" err="1" smtClean="0">
                <a:latin typeface="+mn-ea"/>
              </a:rPr>
              <a:t>하천유입</a:t>
            </a:r>
            <a:r>
              <a:rPr kumimoji="0" lang="ko-KR" altLang="en-US" b="1" dirty="0" smtClean="0">
                <a:latin typeface="+mn-ea"/>
              </a:rPr>
              <a:t> 차단하여 수질오염 예방</a:t>
            </a:r>
          </a:p>
          <a:p>
            <a:pPr>
              <a:lnSpc>
                <a:spcPct val="150000"/>
              </a:lnSpc>
            </a:pPr>
            <a:endParaRPr kumimoji="0" lang="en-US" altLang="ko-KR" b="1" dirty="0" smtClean="0">
              <a:latin typeface="+mn-ea"/>
            </a:endParaRPr>
          </a:p>
        </p:txBody>
      </p:sp>
      <p:grpSp>
        <p:nvGrpSpPr>
          <p:cNvPr id="10" name="그룹 24"/>
          <p:cNvGrpSpPr>
            <a:grpSpLocks/>
          </p:cNvGrpSpPr>
          <p:nvPr/>
        </p:nvGrpSpPr>
        <p:grpSpPr bwMode="auto">
          <a:xfrm>
            <a:off x="538163" y="2564904"/>
            <a:ext cx="793750" cy="4110917"/>
            <a:chOff x="538808" y="3212976"/>
            <a:chExt cx="792658" cy="3312368"/>
          </a:xfrm>
        </p:grpSpPr>
        <p:sp>
          <p:nvSpPr>
            <p:cNvPr id="11" name="직사각형 1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그룹 27"/>
          <p:cNvGrpSpPr>
            <a:grpSpLocks/>
          </p:cNvGrpSpPr>
          <p:nvPr/>
        </p:nvGrpSpPr>
        <p:grpSpPr bwMode="auto">
          <a:xfrm>
            <a:off x="539750" y="1268760"/>
            <a:ext cx="792163" cy="1152128"/>
            <a:chOff x="395288" y="1628800"/>
            <a:chExt cx="792162" cy="2232967"/>
          </a:xfrm>
        </p:grpSpPr>
        <p:sp>
          <p:nvSpPr>
            <p:cNvPr id="14" name="직사각형 1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7595" y="663079"/>
            <a:ext cx="72287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물환경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보전을 위한 환경기초시설 설치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운영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126876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257709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5" y="2564904"/>
            <a:ext cx="745197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+mn-lt"/>
                <a:ea typeface="맑은 고딕" pitchFamily="50" charset="-127"/>
              </a:rPr>
              <a:t>법원산단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+mj-ea"/>
                <a:ea typeface="+mj-ea"/>
              </a:rPr>
              <a:t>오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∙폐수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연계처리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관로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설치</a:t>
            </a:r>
            <a:endParaRPr kumimoji="0"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34380" y="3016462"/>
            <a:ext cx="7740352" cy="214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위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치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err="1">
                <a:latin typeface="맑은 고딕" pitchFamily="50" charset="-127"/>
                <a:ea typeface="맑은 고딕" pitchFamily="50" charset="-127"/>
              </a:rPr>
              <a:t>법원읍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>
                <a:latin typeface="맑은 고딕" pitchFamily="50" charset="-127"/>
                <a:ea typeface="맑은 고딕" pitchFamily="50" charset="-127"/>
              </a:rPr>
              <a:t>대능리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456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일원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2018. 1. ~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2023. 6.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사 업 량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err="1">
                <a:latin typeface="맑은 고딕" pitchFamily="50" charset="-127"/>
                <a:ea typeface="맑은 고딕" pitchFamily="50" charset="-127"/>
              </a:rPr>
              <a:t>연계관로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L=8.08km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중계펌프장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3,200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톤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baseline="30000" dirty="0">
                <a:latin typeface="맑은 고딕" pitchFamily="50" charset="-127"/>
                <a:ea typeface="맑은 고딕" pitchFamily="50" charset="-127"/>
              </a:rPr>
              <a:t>                         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총인처리시설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5,000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톤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1600" baseline="300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10,692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lang="en-US" altLang="ko-KR" sz="1500" baseline="300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baseline="30000" dirty="0">
                <a:latin typeface="맑은 고딕" pitchFamily="50" charset="-127"/>
                <a:ea typeface="맑은 고딕" pitchFamily="50" charset="-127"/>
              </a:rPr>
              <a:t>국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4,781, </a:t>
            </a:r>
            <a:r>
              <a:rPr lang="ko-KR" altLang="en-US" sz="1500" baseline="30000" dirty="0">
                <a:latin typeface="맑은 고딕" pitchFamily="50" charset="-127"/>
                <a:ea typeface="맑은 고딕" pitchFamily="50" charset="-127"/>
              </a:rPr>
              <a:t>원인자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5,911)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5580112" y="3049321"/>
            <a:ext cx="3312368" cy="2107871"/>
            <a:chOff x="5580112" y="2852936"/>
            <a:chExt cx="3312368" cy="2107871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580112" y="2852936"/>
              <a:ext cx="3312368" cy="210787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softEdge rad="88900"/>
            </a:effectLst>
          </p:spPr>
        </p:pic>
        <p:sp>
          <p:nvSpPr>
            <p:cNvPr id="26" name="직사각형 25"/>
            <p:cNvSpPr/>
            <p:nvPr/>
          </p:nvSpPr>
          <p:spPr>
            <a:xfrm>
              <a:off x="7812360" y="2852936"/>
              <a:ext cx="1079847" cy="491272"/>
            </a:xfrm>
            <a:prstGeom prst="rect">
              <a:avLst/>
            </a:prstGeom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err="1"/>
                <a:t>관로</a:t>
              </a:r>
              <a:r>
                <a:rPr lang="ko-KR" altLang="en-US" sz="1100" b="1" dirty="0"/>
                <a:t> </a:t>
              </a:r>
              <a:r>
                <a:rPr lang="en-US" altLang="ko-KR" sz="1100" b="1" dirty="0" smtClean="0"/>
                <a:t>L=8.08Km</a:t>
              </a:r>
              <a:endParaRPr lang="ko-KR" altLang="en-US" sz="1100" b="1" dirty="0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619672" y="5301208"/>
            <a:ext cx="6912768" cy="1296144"/>
            <a:chOff x="1619672" y="5085184"/>
            <a:chExt cx="6912768" cy="1296144"/>
          </a:xfrm>
        </p:grpSpPr>
        <p:grpSp>
          <p:nvGrpSpPr>
            <p:cNvPr id="29" name="그룹 28"/>
            <p:cNvGrpSpPr/>
            <p:nvPr/>
          </p:nvGrpSpPr>
          <p:grpSpPr>
            <a:xfrm>
              <a:off x="1619672" y="5085184"/>
              <a:ext cx="6912768" cy="1296144"/>
              <a:chOff x="1619672" y="5373216"/>
              <a:chExt cx="6912768" cy="1296144"/>
            </a:xfrm>
          </p:grpSpPr>
          <p:sp>
            <p:nvSpPr>
              <p:cNvPr id="31" name="모서리가 둥근 직사각형 30"/>
              <p:cNvSpPr/>
              <p:nvPr/>
            </p:nvSpPr>
            <p:spPr>
              <a:xfrm>
                <a:off x="1619672" y="5733256"/>
                <a:ext cx="6768752" cy="72008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2555776" y="5661248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4716016" y="5661248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835696" y="5373218"/>
                <a:ext cx="1872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2010. 1.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협약체결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5" name="타원 34"/>
              <p:cNvSpPr/>
              <p:nvPr/>
            </p:nvSpPr>
            <p:spPr>
              <a:xfrm>
                <a:off x="7020272" y="5661248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283968" y="6145559"/>
                <a:ext cx="20162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2022. 4.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공사착공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6372200" y="5373216"/>
                <a:ext cx="2160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2018. 8.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실시설계 착수</a:t>
                </a:r>
                <a:endParaRPr lang="ko-KR" altLang="en-US" sz="1400" b="1" baseline="30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cxnSp>
            <p:nvCxnSpPr>
              <p:cNvPr id="38" name="직선 연결선 37"/>
              <p:cNvCxnSpPr/>
              <p:nvPr/>
            </p:nvCxnSpPr>
            <p:spPr>
              <a:xfrm>
                <a:off x="8388424" y="5733256"/>
                <a:ext cx="0" cy="864096"/>
              </a:xfrm>
              <a:prstGeom prst="line">
                <a:avLst/>
              </a:prstGeom>
              <a:ln w="889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6156176" y="6145559"/>
                <a:ext cx="2160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2021. </a:t>
                </a:r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12.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실시설계 승인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3995936" y="5373216"/>
                <a:ext cx="252028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2011. 1.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기본계획 승인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2195736" y="6145559"/>
                <a:ext cx="1872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2023. 6. </a:t>
                </a:r>
                <a:r>
                  <a:rPr lang="ko-KR" altLang="en-US" sz="1400" b="1" i="1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공사준공</a:t>
                </a:r>
                <a:endParaRPr lang="ko-KR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2" name="모서리가 둥근 직사각형 41"/>
              <p:cNvSpPr/>
              <p:nvPr/>
            </p:nvSpPr>
            <p:spPr>
              <a:xfrm>
                <a:off x="2267744" y="6524625"/>
                <a:ext cx="6120680" cy="72727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타원 42"/>
              <p:cNvSpPr/>
              <p:nvPr/>
            </p:nvSpPr>
            <p:spPr>
              <a:xfrm>
                <a:off x="2843535" y="6453336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4968044" y="6453336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타원 44"/>
              <p:cNvSpPr/>
              <p:nvPr/>
            </p:nvSpPr>
            <p:spPr>
              <a:xfrm>
                <a:off x="6660232" y="6453336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0" name="오각형 29"/>
            <p:cNvSpPr/>
            <p:nvPr/>
          </p:nvSpPr>
          <p:spPr>
            <a:xfrm rot="10800000">
              <a:off x="1979712" y="6237312"/>
              <a:ext cx="360040" cy="72008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6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3485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환경지도과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8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9" name="직사각형 8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403022" y="614580"/>
            <a:ext cx="691339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파주</a:t>
            </a:r>
            <a:r>
              <a:rPr kumimoji="0" lang="en-US" altLang="ko-KR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LCD 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일반산업단지 완충저류시설 설치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434380" y="1340768"/>
            <a:ext cx="421774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위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치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월롱면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덕은리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1229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  LCD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공공폐수처리시설 부지 내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spc="-150" dirty="0" smtClean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2022.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1. ~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2025. 12.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사 업 량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완충저류시설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10,000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㎥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연계관로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L=4.5km </a:t>
            </a: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19,447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baseline="30000" dirty="0" smtClean="0">
                <a:latin typeface="맑은 고딕" pitchFamily="50" charset="-127"/>
                <a:ea typeface="맑은 고딕" pitchFamily="50" charset="-127"/>
              </a:rPr>
              <a:t>국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13,613, </a:t>
            </a:r>
            <a:r>
              <a:rPr lang="ko-KR" altLang="en-US" sz="1500" baseline="30000" dirty="0" smtClean="0">
                <a:latin typeface="맑은 고딕" pitchFamily="50" charset="-127"/>
                <a:ea typeface="맑은 고딕" pitchFamily="50" charset="-127"/>
              </a:rPr>
              <a:t>시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5,834)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1547664" y="4581128"/>
            <a:ext cx="6768752" cy="1296144"/>
            <a:chOff x="1547664" y="2636912"/>
            <a:chExt cx="6768752" cy="1296144"/>
          </a:xfrm>
        </p:grpSpPr>
        <p:grpSp>
          <p:nvGrpSpPr>
            <p:cNvPr id="18" name="그룹 17"/>
            <p:cNvGrpSpPr/>
            <p:nvPr/>
          </p:nvGrpSpPr>
          <p:grpSpPr>
            <a:xfrm>
              <a:off x="1547664" y="2636912"/>
              <a:ext cx="6768752" cy="1296144"/>
              <a:chOff x="1547664" y="2636912"/>
              <a:chExt cx="6768752" cy="1296144"/>
            </a:xfrm>
          </p:grpSpPr>
          <p:sp>
            <p:nvSpPr>
              <p:cNvPr id="22" name="모서리가 둥근 직사각형 21"/>
              <p:cNvSpPr/>
              <p:nvPr/>
            </p:nvSpPr>
            <p:spPr>
              <a:xfrm>
                <a:off x="1547664" y="3068962"/>
                <a:ext cx="6768752" cy="51641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타원 22"/>
              <p:cNvSpPr/>
              <p:nvPr/>
            </p:nvSpPr>
            <p:spPr>
              <a:xfrm>
                <a:off x="2483768" y="2996952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763688" y="2636912"/>
                <a:ext cx="259228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2022. 3. </a:t>
                </a:r>
                <a:r>
                  <a:rPr lang="ko-KR" altLang="en-US" sz="1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중앙투자심사 완료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27" name="타원 26"/>
              <p:cNvSpPr/>
              <p:nvPr/>
            </p:nvSpPr>
            <p:spPr>
              <a:xfrm>
                <a:off x="5796136" y="2996952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5004048" y="2636912"/>
                <a:ext cx="295232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dirty="0" smtClean="0">
                    <a:latin typeface="+mn-ea"/>
                    <a:ea typeface="+mn-ea"/>
                  </a:rPr>
                  <a:t>2022. 11. </a:t>
                </a:r>
                <a:r>
                  <a:rPr lang="ko-KR" altLang="en-US" sz="1400" b="1" dirty="0" smtClean="0">
                    <a:latin typeface="+mn-ea"/>
                    <a:ea typeface="+mn-ea"/>
                  </a:rPr>
                  <a:t>기본 및 실시설계 착수</a:t>
                </a:r>
                <a:endParaRPr lang="ko-KR" altLang="en-US" sz="1400" b="1" baseline="30000" dirty="0">
                  <a:latin typeface="+mn-ea"/>
                  <a:ea typeface="+mn-ea"/>
                </a:endParaRPr>
              </a:p>
            </p:txBody>
          </p:sp>
          <p:cxnSp>
            <p:nvCxnSpPr>
              <p:cNvPr id="30" name="직선 연결선 29"/>
              <p:cNvCxnSpPr/>
              <p:nvPr/>
            </p:nvCxnSpPr>
            <p:spPr>
              <a:xfrm>
                <a:off x="8316416" y="3068961"/>
                <a:ext cx="0" cy="792088"/>
              </a:xfrm>
              <a:prstGeom prst="line">
                <a:avLst/>
              </a:prstGeom>
              <a:ln w="889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TextBox 30"/>
              <p:cNvSpPr txBox="1"/>
              <p:nvPr/>
            </p:nvSpPr>
            <p:spPr>
              <a:xfrm>
                <a:off x="4139952" y="3409255"/>
                <a:ext cx="184830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dirty="0" smtClean="0">
                    <a:latin typeface="+mn-ea"/>
                    <a:ea typeface="+mn-ea"/>
                  </a:rPr>
                  <a:t>2024. 2. </a:t>
                </a:r>
                <a:r>
                  <a:rPr lang="ko-KR" altLang="en-US" sz="1400" b="1" dirty="0" smtClean="0">
                    <a:latin typeface="+mn-ea"/>
                    <a:ea typeface="+mn-ea"/>
                  </a:rPr>
                  <a:t>공사 착공</a:t>
                </a:r>
                <a:endParaRPr lang="ko-KR" altLang="en-US" sz="1400" b="1" dirty="0">
                  <a:latin typeface="+mn-ea"/>
                  <a:ea typeface="+mn-ea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2195736" y="3409255"/>
                <a:ext cx="1872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altLang="ko-KR" sz="1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2025. 12. </a:t>
                </a:r>
                <a:r>
                  <a:rPr lang="ko-KR" altLang="en-US" sz="1400" b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공사 준공</a:t>
                </a:r>
                <a:endParaRPr lang="ko-KR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3" name="모서리가 둥근 직사각형 32"/>
              <p:cNvSpPr/>
              <p:nvPr/>
            </p:nvSpPr>
            <p:spPr>
              <a:xfrm>
                <a:off x="2195736" y="3808891"/>
                <a:ext cx="6120680" cy="52157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타원 33"/>
              <p:cNvSpPr/>
              <p:nvPr/>
            </p:nvSpPr>
            <p:spPr>
              <a:xfrm>
                <a:off x="2987824" y="3778133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" name="타원 34"/>
              <p:cNvSpPr/>
              <p:nvPr/>
            </p:nvSpPr>
            <p:spPr>
              <a:xfrm>
                <a:off x="4860032" y="3778133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0" name="오각형 19"/>
            <p:cNvSpPr/>
            <p:nvPr/>
          </p:nvSpPr>
          <p:spPr>
            <a:xfrm rot="10800000">
              <a:off x="1907705" y="3809406"/>
              <a:ext cx="360040" cy="5164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6732240" y="3778133"/>
              <a:ext cx="216024" cy="154923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012160" y="5353471"/>
            <a:ext cx="22029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2024. 1. </a:t>
            </a:r>
            <a:r>
              <a:rPr lang="ko-KR" altLang="en-US" sz="1400" b="1" dirty="0" smtClean="0">
                <a:latin typeface="+mn-ea"/>
                <a:ea typeface="+mn-ea"/>
              </a:rPr>
              <a:t>실시설계 승인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340768"/>
            <a:ext cx="2448272" cy="2985312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9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7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40" name="직선 연결선 39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0145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-15874" y="-54768"/>
            <a:ext cx="9159874" cy="69127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파주환경순환센터 시설 현대화로 지역주민의 생활환경 개선 및 </a:t>
            </a:r>
            <a:endParaRPr lang="en-US" altLang="ko-KR" b="1" dirty="0" smtClean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</a:rPr>
              <a:t>   </a:t>
            </a:r>
            <a:r>
              <a:rPr lang="ko-KR" altLang="en-US" b="1" dirty="0" smtClean="0">
                <a:latin typeface="맑은 고딕" pitchFamily="50" charset="-127"/>
              </a:rPr>
              <a:t>유기성폐자원의 </a:t>
            </a:r>
            <a:r>
              <a:rPr lang="ko-KR" altLang="en-US" b="1" dirty="0">
                <a:latin typeface="맑은 고딕" pitchFamily="50" charset="-127"/>
              </a:rPr>
              <a:t>효율적 이용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파주환경순환센터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현대화사업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자원순환과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대각선 방향의 모서리가 둥근 사각형 57"/>
          <p:cNvSpPr/>
          <p:nvPr/>
        </p:nvSpPr>
        <p:spPr bwMode="auto">
          <a:xfrm>
            <a:off x="1550015" y="4131955"/>
            <a:ext cx="3382596" cy="390733"/>
          </a:xfrm>
          <a:prstGeom prst="round2DiagRect">
            <a:avLst/>
          </a:prstGeom>
          <a:solidFill>
            <a:schemeClr val="accent4">
              <a:lumMod val="75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400" b="1" dirty="0" smtClean="0">
                <a:solidFill>
                  <a:prstClr val="black"/>
                </a:solidFill>
                <a:latin typeface="+mn-ea"/>
                <a:ea typeface="+mn-ea"/>
              </a:rPr>
              <a:t>추 진 사 항</a:t>
            </a:r>
            <a:endParaRPr kumimoji="0" lang="ko-KR" altLang="en-US" sz="14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75" name="대각선 방향의 모서리가 둥근 사각형 74"/>
          <p:cNvSpPr/>
          <p:nvPr/>
        </p:nvSpPr>
        <p:spPr bwMode="auto">
          <a:xfrm>
            <a:off x="5075484" y="4118099"/>
            <a:ext cx="3528963" cy="390733"/>
          </a:xfrm>
          <a:prstGeom prst="round2DiagRect">
            <a:avLst/>
          </a:prstGeom>
          <a:solidFill>
            <a:schemeClr val="accent5">
              <a:lumMod val="75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400" b="1" dirty="0" smtClean="0">
                <a:solidFill>
                  <a:prstClr val="black"/>
                </a:solidFill>
                <a:latin typeface="+mn-ea"/>
                <a:ea typeface="+mn-ea"/>
              </a:rPr>
              <a:t>향 후 계 획</a:t>
            </a:r>
            <a:endParaRPr kumimoji="0" lang="ko-KR" altLang="en-US" sz="14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76" name="대각선 방향의 모서리가 둥근 사각형 75"/>
          <p:cNvSpPr/>
          <p:nvPr/>
        </p:nvSpPr>
        <p:spPr bwMode="auto">
          <a:xfrm>
            <a:off x="1550015" y="4620051"/>
            <a:ext cx="793230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rIns="36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’19.  1. 31.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77" name="대각선 방향의 모서리가 둥근 사각형 76"/>
          <p:cNvSpPr/>
          <p:nvPr/>
        </p:nvSpPr>
        <p:spPr bwMode="auto">
          <a:xfrm>
            <a:off x="2415253" y="4620051"/>
            <a:ext cx="2517358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>
                <a:latin typeface="+mn-ea"/>
                <a:ea typeface="+mn-ea"/>
              </a:rPr>
              <a:t>타당성 조사 용역 착수</a:t>
            </a:r>
          </a:p>
        </p:txBody>
      </p:sp>
      <p:sp>
        <p:nvSpPr>
          <p:cNvPr id="78" name="대각선 방향의 모서리가 둥근 사각형 77"/>
          <p:cNvSpPr/>
          <p:nvPr/>
        </p:nvSpPr>
        <p:spPr bwMode="auto">
          <a:xfrm>
            <a:off x="1547664" y="4916342"/>
            <a:ext cx="793230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rIns="36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’20.  8.  6.</a:t>
            </a:r>
          </a:p>
        </p:txBody>
      </p:sp>
      <p:sp>
        <p:nvSpPr>
          <p:cNvPr id="79" name="대각선 방향의 모서리가 둥근 사각형 78"/>
          <p:cNvSpPr/>
          <p:nvPr/>
        </p:nvSpPr>
        <p:spPr bwMode="auto">
          <a:xfrm>
            <a:off x="2415253" y="4916342"/>
            <a:ext cx="2517358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ea"/>
                <a:ea typeface="+mn-ea"/>
              </a:rPr>
              <a:t>위</a:t>
            </a:r>
            <a:r>
              <a:rPr lang="en-US" altLang="ko-KR" sz="1050" b="1" dirty="0" smtClean="0">
                <a:latin typeface="+mn-ea"/>
                <a:ea typeface="+mn-ea"/>
              </a:rPr>
              <a:t>·</a:t>
            </a:r>
            <a:r>
              <a:rPr lang="ko-KR" altLang="en-US" sz="1050" b="1" dirty="0" smtClean="0">
                <a:latin typeface="+mn-ea"/>
                <a:ea typeface="+mn-ea"/>
              </a:rPr>
              <a:t>수탁 협약 체결</a:t>
            </a:r>
            <a:r>
              <a:rPr lang="en-US" altLang="ko-KR" sz="1050" b="1" dirty="0" smtClean="0">
                <a:latin typeface="+mn-ea"/>
                <a:ea typeface="+mn-ea"/>
              </a:rPr>
              <a:t>(</a:t>
            </a:r>
            <a:r>
              <a:rPr lang="ko-KR" altLang="en-US" sz="1050" b="1" dirty="0" smtClean="0">
                <a:latin typeface="+mn-ea"/>
                <a:ea typeface="+mn-ea"/>
              </a:rPr>
              <a:t>한국환경공단</a:t>
            </a:r>
            <a:r>
              <a:rPr lang="en-US" altLang="ko-KR" sz="1050" b="1" dirty="0" smtClean="0">
                <a:latin typeface="+mn-ea"/>
                <a:ea typeface="+mn-ea"/>
              </a:rPr>
              <a:t>)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84" name="대각선 방향의 모서리가 둥근 사각형 83"/>
          <p:cNvSpPr/>
          <p:nvPr/>
        </p:nvSpPr>
        <p:spPr bwMode="auto">
          <a:xfrm>
            <a:off x="1550015" y="5508924"/>
            <a:ext cx="793230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rIns="36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’21. 10.  8.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85" name="대각선 방향의 모서리가 둥근 사각형 84"/>
          <p:cNvSpPr/>
          <p:nvPr/>
        </p:nvSpPr>
        <p:spPr bwMode="auto">
          <a:xfrm>
            <a:off x="2415253" y="5508924"/>
            <a:ext cx="2517358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ea"/>
                <a:ea typeface="+mn-ea"/>
              </a:rPr>
              <a:t>시설공사 입찰공고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86" name="대각선 방향의 모서리가 둥근 사각형 85"/>
          <p:cNvSpPr/>
          <p:nvPr/>
        </p:nvSpPr>
        <p:spPr bwMode="auto">
          <a:xfrm>
            <a:off x="1550015" y="5805215"/>
            <a:ext cx="793230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rIns="36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’22.  5. 27.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87" name="대각선 방향의 모서리가 둥근 사각형 86"/>
          <p:cNvSpPr/>
          <p:nvPr/>
        </p:nvSpPr>
        <p:spPr bwMode="auto">
          <a:xfrm>
            <a:off x="2415253" y="5805215"/>
            <a:ext cx="2517358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ea"/>
                <a:ea typeface="+mn-ea"/>
              </a:rPr>
              <a:t>기본설계도서 접수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88" name="대각선 방향의 모서리가 둥근 사각형 87"/>
          <p:cNvSpPr/>
          <p:nvPr/>
        </p:nvSpPr>
        <p:spPr bwMode="auto">
          <a:xfrm>
            <a:off x="1550015" y="6101507"/>
            <a:ext cx="793230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rIns="36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’22.  7.  6.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89" name="대각선 방향의 모서리가 둥근 사각형 88"/>
          <p:cNvSpPr/>
          <p:nvPr/>
        </p:nvSpPr>
        <p:spPr bwMode="auto">
          <a:xfrm>
            <a:off x="2415253" y="6101507"/>
            <a:ext cx="2517358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ea"/>
                <a:ea typeface="+mn-ea"/>
              </a:rPr>
              <a:t>예비 계약 약정체결 대상자 선정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90" name="대각선 방향의 모서리가 둥근 사각형 89"/>
          <p:cNvSpPr/>
          <p:nvPr/>
        </p:nvSpPr>
        <p:spPr bwMode="auto">
          <a:xfrm>
            <a:off x="5077837" y="4620051"/>
            <a:ext cx="646292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’23.  2.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91" name="대각선 방향의 모서리가 둥근 사각형 90"/>
          <p:cNvSpPr/>
          <p:nvPr/>
        </p:nvSpPr>
        <p:spPr bwMode="auto">
          <a:xfrm>
            <a:off x="5796137" y="4620051"/>
            <a:ext cx="2808310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ea"/>
                <a:ea typeface="+mn-ea"/>
              </a:rPr>
              <a:t>환경영향평가 초안 제출</a:t>
            </a:r>
            <a:r>
              <a:rPr lang="en-US" altLang="ko-KR" sz="1050" b="1" dirty="0" smtClean="0">
                <a:latin typeface="+mn-ea"/>
                <a:ea typeface="+mn-ea"/>
              </a:rPr>
              <a:t>(</a:t>
            </a:r>
            <a:r>
              <a:rPr lang="ko-KR" altLang="en-US" sz="1050" b="1" dirty="0" smtClean="0">
                <a:latin typeface="+mn-ea"/>
                <a:ea typeface="+mn-ea"/>
              </a:rPr>
              <a:t>한강유역환경청</a:t>
            </a:r>
            <a:r>
              <a:rPr lang="en-US" altLang="ko-KR" sz="1050" b="1" dirty="0" smtClean="0">
                <a:latin typeface="+mn-ea"/>
                <a:ea typeface="+mn-ea"/>
              </a:rPr>
              <a:t>)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92" name="대각선 방향의 모서리가 둥근 사각형 91"/>
          <p:cNvSpPr/>
          <p:nvPr/>
        </p:nvSpPr>
        <p:spPr bwMode="auto">
          <a:xfrm>
            <a:off x="5075486" y="5508924"/>
            <a:ext cx="646292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‘24.  3.</a:t>
            </a:r>
          </a:p>
        </p:txBody>
      </p:sp>
      <p:sp>
        <p:nvSpPr>
          <p:cNvPr id="93" name="대각선 방향의 모서리가 둥근 사각형 92"/>
          <p:cNvSpPr/>
          <p:nvPr/>
        </p:nvSpPr>
        <p:spPr bwMode="auto">
          <a:xfrm>
            <a:off x="5796137" y="5508924"/>
            <a:ext cx="2808309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050" b="1" dirty="0" smtClean="0">
                <a:latin typeface="+mn-ea"/>
                <a:ea typeface="+mn-ea"/>
              </a:rPr>
              <a:t>실시설계 </a:t>
            </a:r>
            <a:r>
              <a:rPr lang="ko-KR" altLang="en-US" sz="1050" b="1" dirty="0" err="1" smtClean="0">
                <a:latin typeface="+mn-ea"/>
                <a:ea typeface="+mn-ea"/>
              </a:rPr>
              <a:t>적격심의</a:t>
            </a:r>
            <a:r>
              <a:rPr lang="en-US" altLang="ko-KR" sz="1050" b="1" dirty="0" smtClean="0">
                <a:latin typeface="+mn-ea"/>
                <a:ea typeface="+mn-ea"/>
              </a:rPr>
              <a:t>, </a:t>
            </a:r>
            <a:r>
              <a:rPr lang="ko-KR" altLang="en-US" sz="1050" b="1" dirty="0" smtClean="0">
                <a:latin typeface="+mn-ea"/>
                <a:ea typeface="+mn-ea"/>
              </a:rPr>
              <a:t>실시계획 인가</a:t>
            </a:r>
            <a:endParaRPr lang="ko-KR" altLang="en-US" sz="1050" b="1" dirty="0">
              <a:latin typeface="+mn-ea"/>
              <a:ea typeface="+mn-ea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8" t="27984" r="31100" b="33714"/>
          <a:stretch/>
        </p:blipFill>
        <p:spPr>
          <a:xfrm>
            <a:off x="6072254" y="2315208"/>
            <a:ext cx="2542658" cy="165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6" name="대각선 방향의 모서리가 둥근 사각형 95"/>
          <p:cNvSpPr/>
          <p:nvPr/>
        </p:nvSpPr>
        <p:spPr bwMode="auto">
          <a:xfrm>
            <a:off x="5077837" y="5212633"/>
            <a:ext cx="646292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’23.  9.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97" name="대각선 방향의 모서리가 둥근 사각형 96"/>
          <p:cNvSpPr/>
          <p:nvPr/>
        </p:nvSpPr>
        <p:spPr bwMode="auto">
          <a:xfrm>
            <a:off x="5796137" y="5212633"/>
            <a:ext cx="2808309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lt"/>
                <a:ea typeface="+mn-ea"/>
              </a:rPr>
              <a:t>환경영향평가 완료 및 </a:t>
            </a:r>
            <a:r>
              <a:rPr lang="ko-KR" altLang="en-US" sz="1050" b="1" dirty="0" err="1" smtClean="0">
                <a:latin typeface="+mn-lt"/>
                <a:ea typeface="+mn-ea"/>
              </a:rPr>
              <a:t>우선시공분</a:t>
            </a:r>
            <a:r>
              <a:rPr lang="ko-KR" altLang="en-US" sz="1050" b="1" dirty="0" smtClean="0">
                <a:latin typeface="+mn-lt"/>
                <a:ea typeface="+mn-ea"/>
              </a:rPr>
              <a:t> 착공</a:t>
            </a:r>
            <a:endParaRPr lang="ko-KR" altLang="en-US" sz="1050" b="1" dirty="0">
              <a:latin typeface="+mn-lt"/>
              <a:ea typeface="+mn-ea"/>
            </a:endParaRPr>
          </a:p>
        </p:txBody>
      </p:sp>
      <p:sp>
        <p:nvSpPr>
          <p:cNvPr id="98" name="대각선 방향의 모서리가 둥근 사각형 97"/>
          <p:cNvSpPr/>
          <p:nvPr/>
        </p:nvSpPr>
        <p:spPr bwMode="auto">
          <a:xfrm>
            <a:off x="5077837" y="6101507"/>
            <a:ext cx="646292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’26. 11.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99" name="대각선 방향의 모서리가 둥근 사각형 98"/>
          <p:cNvSpPr/>
          <p:nvPr/>
        </p:nvSpPr>
        <p:spPr bwMode="auto">
          <a:xfrm>
            <a:off x="5796137" y="6101507"/>
            <a:ext cx="2808309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ea"/>
                <a:ea typeface="+mn-ea"/>
              </a:rPr>
              <a:t>시설공사 준공</a:t>
            </a:r>
            <a:r>
              <a:rPr lang="en-US" altLang="ko-KR" sz="1050" b="1" dirty="0" smtClean="0">
                <a:latin typeface="+mn-ea"/>
                <a:ea typeface="+mn-ea"/>
              </a:rPr>
              <a:t>(</a:t>
            </a:r>
            <a:r>
              <a:rPr lang="ko-KR" altLang="en-US" sz="1050" b="1" dirty="0" err="1" smtClean="0">
                <a:latin typeface="+mn-ea"/>
                <a:ea typeface="+mn-ea"/>
              </a:rPr>
              <a:t>착공으로부터</a:t>
            </a:r>
            <a:r>
              <a:rPr lang="ko-KR" altLang="en-US" sz="1050" b="1" dirty="0" smtClean="0">
                <a:latin typeface="+mn-ea"/>
                <a:ea typeface="+mn-ea"/>
              </a:rPr>
              <a:t> </a:t>
            </a:r>
            <a:r>
              <a:rPr lang="en-US" altLang="ko-KR" sz="1050" b="1" dirty="0" smtClean="0">
                <a:latin typeface="+mn-ea"/>
                <a:ea typeface="+mn-ea"/>
              </a:rPr>
              <a:t>38</a:t>
            </a:r>
            <a:r>
              <a:rPr lang="ko-KR" altLang="en-US" sz="1050" b="1" dirty="0" smtClean="0">
                <a:latin typeface="+mn-ea"/>
                <a:ea typeface="+mn-ea"/>
              </a:rPr>
              <a:t>개월</a:t>
            </a:r>
            <a:r>
              <a:rPr lang="en-US" altLang="ko-KR" sz="1050" b="1" dirty="0" smtClean="0">
                <a:latin typeface="+mn-ea"/>
                <a:ea typeface="+mn-ea"/>
              </a:rPr>
              <a:t>)</a:t>
            </a:r>
            <a:endParaRPr lang="ko-KR" altLang="en-US" sz="1050" b="1" dirty="0">
              <a:latin typeface="+mn-ea"/>
              <a:ea typeface="+mn-ea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546646" y="2328616"/>
            <a:ext cx="4525610" cy="1604440"/>
            <a:chOff x="1546646" y="2328616"/>
            <a:chExt cx="4525610" cy="1604440"/>
          </a:xfrm>
        </p:grpSpPr>
        <p:sp>
          <p:nvSpPr>
            <p:cNvPr id="41" name="대각선 방향의 모서리가 둥근 사각형 40"/>
            <p:cNvSpPr/>
            <p:nvPr/>
          </p:nvSpPr>
          <p:spPr bwMode="auto">
            <a:xfrm>
              <a:off x="3091180" y="2365640"/>
              <a:ext cx="2981076" cy="404533"/>
            </a:xfrm>
            <a:prstGeom prst="round2DiagRect">
              <a:avLst/>
            </a:prstGeom>
            <a:solidFill>
              <a:srgbClr val="E6F2DE">
                <a:alpha val="81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latinLnBrk="0">
                <a:lnSpc>
                  <a:spcPct val="150000"/>
                </a:lnSpc>
                <a:defRPr/>
              </a:pPr>
              <a:r>
                <a:rPr lang="ko-KR" altLang="en-US" sz="1400" b="1" dirty="0" smtClean="0">
                  <a:latin typeface="+mj-ea"/>
                  <a:ea typeface="+mj-ea"/>
                </a:rPr>
                <a:t>통합바이오가스화시설 </a:t>
              </a:r>
              <a:r>
                <a:rPr lang="en-US" altLang="ko-KR" sz="1400" b="1" dirty="0" smtClean="0">
                  <a:latin typeface="+mj-ea"/>
                  <a:ea typeface="+mj-ea"/>
                </a:rPr>
                <a:t>160</a:t>
              </a:r>
              <a:r>
                <a:rPr lang="ko-KR" altLang="en-US" sz="1400" b="1" dirty="0" smtClean="0">
                  <a:latin typeface="+mj-ea"/>
                  <a:ea typeface="+mj-ea"/>
                </a:rPr>
                <a:t>톤</a:t>
              </a:r>
              <a:r>
                <a:rPr lang="en-US" altLang="ko-KR" sz="1400" b="1" dirty="0" smtClean="0">
                  <a:latin typeface="+mj-ea"/>
                  <a:ea typeface="+mj-ea"/>
                </a:rPr>
                <a:t>/</a:t>
              </a:r>
              <a:r>
                <a:rPr lang="ko-KR" altLang="en-US" sz="1400" b="1" dirty="0" smtClean="0">
                  <a:latin typeface="+mj-ea"/>
                  <a:ea typeface="+mj-ea"/>
                </a:rPr>
                <a:t>일</a:t>
              </a:r>
              <a:endParaRPr lang="en-US" altLang="ko-KR" sz="1400" b="1" dirty="0" smtClean="0">
                <a:latin typeface="+mj-ea"/>
                <a:ea typeface="+mj-ea"/>
              </a:endParaRPr>
            </a:p>
            <a:p>
              <a:pPr latinLnBrk="0">
                <a:lnSpc>
                  <a:spcPct val="120000"/>
                </a:lnSpc>
                <a:defRPr/>
              </a:pPr>
              <a:r>
                <a:rPr lang="en-US" altLang="ko-KR" sz="1400" b="1" baseline="30000" dirty="0">
                  <a:latin typeface="+mj-ea"/>
                  <a:ea typeface="+mj-ea"/>
                </a:rPr>
                <a:t> </a:t>
              </a:r>
              <a:r>
                <a:rPr lang="en-US" altLang="ko-KR" sz="1400" b="1" baseline="30000" dirty="0" smtClean="0">
                  <a:latin typeface="+mj-ea"/>
                  <a:ea typeface="+mj-ea"/>
                </a:rPr>
                <a:t>                             (</a:t>
              </a:r>
              <a:r>
                <a:rPr lang="ko-KR" altLang="en-US" sz="1400" b="1" baseline="30000" dirty="0" smtClean="0">
                  <a:latin typeface="+mj-ea"/>
                  <a:ea typeface="+mj-ea"/>
                </a:rPr>
                <a:t>가축분뇨 </a:t>
              </a:r>
              <a:r>
                <a:rPr lang="en-US" altLang="ko-KR" sz="1400" b="1" baseline="30000" dirty="0" smtClean="0">
                  <a:latin typeface="+mj-ea"/>
                  <a:ea typeface="+mj-ea"/>
                </a:rPr>
                <a:t>90, </a:t>
              </a:r>
              <a:r>
                <a:rPr lang="ko-KR" altLang="en-US" sz="1400" b="1" baseline="30000" dirty="0" smtClean="0">
                  <a:latin typeface="+mj-ea"/>
                  <a:ea typeface="+mj-ea"/>
                </a:rPr>
                <a:t>음식물 </a:t>
              </a:r>
              <a:r>
                <a:rPr lang="en-US" altLang="ko-KR" sz="1400" b="1" baseline="30000" dirty="0" smtClean="0">
                  <a:latin typeface="+mj-ea"/>
                  <a:ea typeface="+mj-ea"/>
                </a:rPr>
                <a:t>70)</a:t>
              </a:r>
              <a:endParaRPr lang="ko-KR" altLang="en-US" sz="1400" b="1" baseline="30000" dirty="0">
                <a:latin typeface="+mj-ea"/>
                <a:ea typeface="+mj-ea"/>
              </a:endParaRPr>
            </a:p>
          </p:txBody>
        </p:sp>
        <p:sp>
          <p:nvSpPr>
            <p:cNvPr id="43" name="대각선 방향의 모서리가 둥근 사각형 42"/>
            <p:cNvSpPr/>
            <p:nvPr/>
          </p:nvSpPr>
          <p:spPr bwMode="auto">
            <a:xfrm>
              <a:off x="3091176" y="2940843"/>
              <a:ext cx="2981078" cy="404533"/>
            </a:xfrm>
            <a:prstGeom prst="round2DiagRect">
              <a:avLst/>
            </a:prstGeom>
            <a:solidFill>
              <a:srgbClr val="E6F2DE">
                <a:alpha val="81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latinLnBrk="0">
                <a:defRPr/>
              </a:pPr>
              <a:r>
                <a:rPr lang="en-US" altLang="ko-KR" sz="1400" b="1" dirty="0" smtClean="0">
                  <a:latin typeface="+mj-ea"/>
                  <a:ea typeface="+mj-ea"/>
                </a:rPr>
                <a:t>477</a:t>
              </a:r>
              <a:r>
                <a:rPr lang="ko-KR" altLang="en-US" sz="1400" b="1" dirty="0" smtClean="0">
                  <a:latin typeface="+mj-ea"/>
                  <a:ea typeface="+mj-ea"/>
                </a:rPr>
                <a:t>억원</a:t>
              </a:r>
              <a:r>
                <a:rPr lang="en-US" altLang="ko-KR" sz="1400" b="1" baseline="30000" dirty="0" smtClean="0">
                  <a:latin typeface="+mj-ea"/>
                  <a:ea typeface="+mj-ea"/>
                </a:rPr>
                <a:t>(</a:t>
              </a:r>
              <a:r>
                <a:rPr lang="ko-KR" altLang="en-US" sz="1400" b="1" baseline="30000" dirty="0" smtClean="0">
                  <a:latin typeface="+mj-ea"/>
                  <a:ea typeface="+mj-ea"/>
                </a:rPr>
                <a:t>국 </a:t>
              </a:r>
              <a:r>
                <a:rPr lang="en-US" altLang="ko-KR" sz="1400" b="1" baseline="30000" dirty="0" smtClean="0">
                  <a:latin typeface="+mj-ea"/>
                  <a:ea typeface="+mj-ea"/>
                </a:rPr>
                <a:t>302, </a:t>
              </a:r>
              <a:r>
                <a:rPr lang="ko-KR" altLang="en-US" sz="1400" b="1" baseline="30000" dirty="0" smtClean="0">
                  <a:latin typeface="+mj-ea"/>
                  <a:ea typeface="+mj-ea"/>
                </a:rPr>
                <a:t>도 </a:t>
              </a:r>
              <a:r>
                <a:rPr lang="en-US" altLang="ko-KR" sz="1400" b="1" baseline="30000" dirty="0" smtClean="0">
                  <a:latin typeface="+mj-ea"/>
                  <a:ea typeface="+mj-ea"/>
                </a:rPr>
                <a:t>23, </a:t>
              </a:r>
              <a:r>
                <a:rPr lang="ko-KR" altLang="en-US" sz="1400" b="1" baseline="30000" dirty="0" smtClean="0">
                  <a:latin typeface="+mj-ea"/>
                  <a:ea typeface="+mj-ea"/>
                </a:rPr>
                <a:t>시 </a:t>
              </a:r>
              <a:r>
                <a:rPr lang="en-US" altLang="ko-KR" sz="1400" b="1" baseline="30000" dirty="0" smtClean="0">
                  <a:latin typeface="+mj-ea"/>
                  <a:ea typeface="+mj-ea"/>
                </a:rPr>
                <a:t>152)</a:t>
              </a:r>
              <a:endParaRPr lang="ko-KR" altLang="en-US" sz="1400" b="1" baseline="30000" dirty="0">
                <a:latin typeface="+mj-ea"/>
                <a:ea typeface="+mj-ea"/>
              </a:endParaRPr>
            </a:p>
          </p:txBody>
        </p:sp>
        <p:sp>
          <p:nvSpPr>
            <p:cNvPr id="52" name="대각선 방향의 모서리가 둥근 사각형 51"/>
            <p:cNvSpPr/>
            <p:nvPr/>
          </p:nvSpPr>
          <p:spPr bwMode="auto">
            <a:xfrm>
              <a:off x="3091178" y="3516046"/>
              <a:ext cx="2981078" cy="404533"/>
            </a:xfrm>
            <a:prstGeom prst="round2DiagRect">
              <a:avLst/>
            </a:prstGeom>
            <a:solidFill>
              <a:srgbClr val="E6F2DE">
                <a:alpha val="81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latinLnBrk="0"/>
              <a:r>
                <a:rPr lang="ko-KR" altLang="en-US" sz="1400" b="1" dirty="0" smtClean="0">
                  <a:latin typeface="+mj-ea"/>
                  <a:ea typeface="+mj-ea"/>
                </a:rPr>
                <a:t>노후시설 현대화 및 폐수 연계처리</a:t>
              </a:r>
              <a:endParaRPr lang="ko-KR" altLang="en-US" sz="1400" b="1" dirty="0">
                <a:latin typeface="+mj-ea"/>
                <a:ea typeface="+mj-ea"/>
              </a:endParaRPr>
            </a:p>
          </p:txBody>
        </p:sp>
        <p:sp>
          <p:nvSpPr>
            <p:cNvPr id="53" name="대각선 방향의 모서리가 둥근 사각형 52"/>
            <p:cNvSpPr/>
            <p:nvPr/>
          </p:nvSpPr>
          <p:spPr bwMode="auto">
            <a:xfrm>
              <a:off x="1546646" y="2328616"/>
              <a:ext cx="470486" cy="1604439"/>
            </a:xfrm>
            <a:prstGeom prst="round2DiagRect">
              <a:avLst/>
            </a:prstGeom>
            <a:solidFill>
              <a:srgbClr val="0080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6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사업개요</a:t>
              </a:r>
              <a:endPara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5" name="대각선 방향의 모서리가 둥근 사각형 54"/>
            <p:cNvSpPr/>
            <p:nvPr/>
          </p:nvSpPr>
          <p:spPr bwMode="auto">
            <a:xfrm>
              <a:off x="2073330" y="2365640"/>
              <a:ext cx="977174" cy="404533"/>
            </a:xfrm>
            <a:prstGeom prst="round2DiagRect">
              <a:avLst/>
            </a:prstGeom>
            <a:solidFill>
              <a:srgbClr val="00B05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lang="ko-KR" altLang="en-US" sz="1400" b="1" dirty="0" smtClean="0">
                  <a:latin typeface="+mj-ea"/>
                  <a:ea typeface="+mj-ea"/>
                </a:rPr>
                <a:t>규모</a:t>
              </a:r>
              <a:endParaRPr lang="ko-KR" altLang="en-US" sz="1400" b="1" dirty="0">
                <a:latin typeface="+mj-ea"/>
                <a:ea typeface="+mj-ea"/>
              </a:endParaRPr>
            </a:p>
          </p:txBody>
        </p:sp>
        <p:sp>
          <p:nvSpPr>
            <p:cNvPr id="56" name="대각선 방향의 모서리가 둥근 사각형 55"/>
            <p:cNvSpPr/>
            <p:nvPr/>
          </p:nvSpPr>
          <p:spPr bwMode="auto">
            <a:xfrm>
              <a:off x="2073330" y="2947082"/>
              <a:ext cx="977174" cy="404533"/>
            </a:xfrm>
            <a:prstGeom prst="round2DiagRect">
              <a:avLst/>
            </a:prstGeom>
            <a:solidFill>
              <a:srgbClr val="00B05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lang="ko-KR" altLang="en-US" sz="1400" b="1" dirty="0" smtClean="0">
                  <a:latin typeface="+mj-ea"/>
                  <a:ea typeface="+mj-ea"/>
                </a:rPr>
                <a:t>사업비</a:t>
              </a:r>
              <a:endParaRPr lang="ko-KR" altLang="en-US" sz="1400" b="1" dirty="0">
                <a:latin typeface="+mj-ea"/>
                <a:ea typeface="+mj-ea"/>
              </a:endParaRPr>
            </a:p>
          </p:txBody>
        </p:sp>
        <p:sp>
          <p:nvSpPr>
            <p:cNvPr id="57" name="대각선 방향의 모서리가 둥근 사각형 56"/>
            <p:cNvSpPr/>
            <p:nvPr/>
          </p:nvSpPr>
          <p:spPr bwMode="auto">
            <a:xfrm>
              <a:off x="2073330" y="3528523"/>
              <a:ext cx="977174" cy="404533"/>
            </a:xfrm>
            <a:prstGeom prst="round2DiagRect">
              <a:avLst/>
            </a:prstGeom>
            <a:solidFill>
              <a:srgbClr val="00B05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lang="ko-KR" altLang="en-US" sz="1400" b="1" dirty="0" smtClean="0">
                  <a:latin typeface="+mj-ea"/>
                  <a:ea typeface="+mj-ea"/>
                </a:rPr>
                <a:t>사업내용</a:t>
              </a:r>
              <a:endParaRPr lang="ko-KR" altLang="en-US" sz="1400" b="1" dirty="0">
                <a:latin typeface="+mj-ea"/>
                <a:ea typeface="+mj-ea"/>
              </a:endParaRPr>
            </a:p>
          </p:txBody>
        </p:sp>
      </p:grpSp>
      <p:sp>
        <p:nvSpPr>
          <p:cNvPr id="49" name="대각선 방향의 모서리가 둥근 사각형 48"/>
          <p:cNvSpPr/>
          <p:nvPr/>
        </p:nvSpPr>
        <p:spPr bwMode="auto">
          <a:xfrm>
            <a:off x="5085952" y="4916342"/>
            <a:ext cx="646292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‘23.  5.</a:t>
            </a:r>
          </a:p>
        </p:txBody>
      </p:sp>
      <p:sp>
        <p:nvSpPr>
          <p:cNvPr id="50" name="대각선 방향의 모서리가 둥근 사각형 49"/>
          <p:cNvSpPr/>
          <p:nvPr/>
        </p:nvSpPr>
        <p:spPr bwMode="auto">
          <a:xfrm>
            <a:off x="5806603" y="4916342"/>
            <a:ext cx="2808309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050" b="1" dirty="0" smtClean="0">
                <a:latin typeface="+mn-ea"/>
                <a:ea typeface="+mn-ea"/>
              </a:rPr>
              <a:t>실시설계 접수 및 </a:t>
            </a:r>
            <a:r>
              <a:rPr lang="ko-KR" altLang="en-US" sz="1050" b="1" dirty="0" err="1" smtClean="0">
                <a:latin typeface="+mn-ea"/>
                <a:ea typeface="+mn-ea"/>
              </a:rPr>
              <a:t>우선시공분</a:t>
            </a:r>
            <a:r>
              <a:rPr lang="ko-KR" altLang="en-US" sz="1050" b="1" dirty="0" smtClean="0">
                <a:latin typeface="+mn-ea"/>
                <a:ea typeface="+mn-ea"/>
              </a:rPr>
              <a:t> </a:t>
            </a:r>
            <a:r>
              <a:rPr lang="ko-KR" altLang="en-US" sz="1050" b="1" dirty="0">
                <a:latin typeface="+mn-ea"/>
                <a:ea typeface="+mn-ea"/>
              </a:rPr>
              <a:t>계</a:t>
            </a:r>
            <a:r>
              <a:rPr lang="ko-KR" altLang="en-US" sz="1050" b="1" dirty="0" smtClean="0">
                <a:latin typeface="+mn-ea"/>
                <a:ea typeface="+mn-ea"/>
              </a:rPr>
              <a:t>약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59" name="대각선 방향의 모서리가 둥근 사각형 58"/>
          <p:cNvSpPr/>
          <p:nvPr/>
        </p:nvSpPr>
        <p:spPr bwMode="auto">
          <a:xfrm>
            <a:off x="5077160" y="5805215"/>
            <a:ext cx="646292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‘24.  5.</a:t>
            </a:r>
          </a:p>
        </p:txBody>
      </p:sp>
      <p:sp>
        <p:nvSpPr>
          <p:cNvPr id="60" name="대각선 방향의 모서리가 둥근 사각형 59"/>
          <p:cNvSpPr/>
          <p:nvPr/>
        </p:nvSpPr>
        <p:spPr bwMode="auto">
          <a:xfrm>
            <a:off x="5797811" y="5805215"/>
            <a:ext cx="2808309" cy="210740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050" b="1" dirty="0" err="1" smtClean="0">
                <a:latin typeface="+mn-ea"/>
                <a:ea typeface="+mn-ea"/>
              </a:rPr>
              <a:t>본공사</a:t>
            </a:r>
            <a:r>
              <a:rPr lang="ko-KR" altLang="en-US" sz="1050" b="1" dirty="0" smtClean="0">
                <a:latin typeface="+mn-ea"/>
                <a:ea typeface="+mn-ea"/>
              </a:rPr>
              <a:t> 착공</a:t>
            </a:r>
            <a:endParaRPr lang="ko-KR" altLang="en-US" sz="1050" b="1" dirty="0">
              <a:latin typeface="+mn-ea"/>
              <a:ea typeface="+mn-ea"/>
            </a:endParaRPr>
          </a:p>
        </p:txBody>
      </p:sp>
      <p:sp>
        <p:nvSpPr>
          <p:cNvPr id="61" name="대각선 방향의 모서리가 둥근 사각형 60"/>
          <p:cNvSpPr/>
          <p:nvPr/>
        </p:nvSpPr>
        <p:spPr bwMode="auto">
          <a:xfrm>
            <a:off x="1547664" y="5212633"/>
            <a:ext cx="793230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6000" rIns="36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lnSpc>
                <a:spcPct val="150000"/>
              </a:lnSpc>
              <a:defRPr/>
            </a:pPr>
            <a:r>
              <a:rPr lang="en-US" altLang="ko-KR" sz="1050" b="1" dirty="0" smtClean="0">
                <a:latin typeface="+mn-ea"/>
                <a:ea typeface="+mn-ea"/>
              </a:rPr>
              <a:t>’20.  5. 17.</a:t>
            </a:r>
          </a:p>
        </p:txBody>
      </p:sp>
      <p:sp>
        <p:nvSpPr>
          <p:cNvPr id="62" name="대각선 방향의 모서리가 둥근 사각형 61"/>
          <p:cNvSpPr/>
          <p:nvPr/>
        </p:nvSpPr>
        <p:spPr bwMode="auto">
          <a:xfrm>
            <a:off x="2415253" y="5212633"/>
            <a:ext cx="2517358" cy="210740"/>
          </a:xfrm>
          <a:prstGeom prst="round2DiagRect">
            <a:avLst/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050" b="1" dirty="0" smtClean="0">
                <a:latin typeface="+mn-ea"/>
                <a:ea typeface="+mn-ea"/>
              </a:rPr>
              <a:t>경기도 기술심의위원회 심의</a:t>
            </a:r>
            <a:endParaRPr lang="ko-KR" altLang="en-US" sz="1050" b="1" dirty="0">
              <a:latin typeface="+mn-ea"/>
              <a:ea typeface="+mn-ea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63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8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64" name="직선 연결선 63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9615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96893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03648" y="1451586"/>
            <a:ext cx="7416824" cy="553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일상생활 속에서 탄소중립 실현을 위한 자원순환 활동 발굴 추진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. </a:t>
            </a:r>
            <a:r>
              <a:rPr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탄소중립 실현을 위한 자원순환 사업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>
                <a:solidFill>
                  <a:srgbClr val="44546A"/>
                </a:solidFill>
                <a:latin typeface="HY견고딕" pitchFamily="18" charset="-127"/>
                <a:ea typeface="HY견고딕" pitchFamily="18" charset="-127"/>
              </a:rPr>
              <a:t>자원순환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39" y="2702819"/>
            <a:ext cx="4464497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en-US" altLang="ko-KR" sz="1500" b="1" dirty="0" smtClean="0">
                <a:latin typeface="+mn-ea"/>
              </a:rPr>
              <a:t>- </a:t>
            </a:r>
            <a:r>
              <a:rPr lang="ko-KR" altLang="en-US" sz="1500" b="1" dirty="0" smtClean="0">
                <a:latin typeface="+mn-ea"/>
              </a:rPr>
              <a:t>사 업 비</a:t>
            </a:r>
            <a:r>
              <a:rPr lang="en-US" altLang="ko-KR" sz="1500" b="1" dirty="0" smtClean="0">
                <a:latin typeface="+mn-ea"/>
              </a:rPr>
              <a:t>: 60</a:t>
            </a:r>
            <a:r>
              <a:rPr lang="ko-KR" altLang="en-US" sz="1500" b="1" dirty="0" smtClean="0">
                <a:latin typeface="+mn-ea"/>
              </a:rPr>
              <a:t>백만원</a:t>
            </a:r>
            <a:r>
              <a:rPr lang="en-US" altLang="ko-KR" sz="1500" b="1" baseline="30000" dirty="0" smtClean="0">
                <a:latin typeface="+mn-ea"/>
              </a:rPr>
              <a:t>(</a:t>
            </a:r>
            <a:r>
              <a:rPr lang="ko-KR" altLang="en-US" sz="1500" b="1" baseline="30000" dirty="0" smtClean="0">
                <a:latin typeface="+mn-ea"/>
              </a:rPr>
              <a:t>기간제근로자 </a:t>
            </a:r>
            <a:r>
              <a:rPr lang="en-US" altLang="ko-KR" sz="1500" b="1" baseline="30000" dirty="0" smtClean="0">
                <a:latin typeface="+mn-ea"/>
              </a:rPr>
              <a:t>3</a:t>
            </a:r>
            <a:r>
              <a:rPr lang="ko-KR" altLang="en-US" sz="1500" b="1" baseline="30000" dirty="0" smtClean="0">
                <a:latin typeface="+mn-ea"/>
              </a:rPr>
              <a:t>인</a:t>
            </a:r>
            <a:r>
              <a:rPr lang="en-US" altLang="ko-KR" sz="1500" b="1" baseline="30000" dirty="0" smtClean="0">
                <a:latin typeface="+mn-ea"/>
              </a:rPr>
              <a:t>)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sz="1500" b="1" dirty="0">
                <a:latin typeface="+mn-ea"/>
              </a:rPr>
              <a:t> - </a:t>
            </a:r>
            <a:r>
              <a:rPr lang="ko-KR" altLang="en-US" sz="1500" b="1" dirty="0">
                <a:latin typeface="+mn-ea"/>
              </a:rPr>
              <a:t>사업대상</a:t>
            </a:r>
            <a:r>
              <a:rPr lang="en-US" altLang="ko-KR" sz="1500" b="1" dirty="0">
                <a:latin typeface="+mn-ea"/>
              </a:rPr>
              <a:t>: </a:t>
            </a:r>
            <a:r>
              <a:rPr lang="en-US" altLang="ko-KR" sz="1500" b="1" dirty="0"/>
              <a:t>58</a:t>
            </a:r>
            <a:r>
              <a:rPr lang="ko-KR" altLang="en-US" sz="1500" b="1" dirty="0"/>
              <a:t>개소 → </a:t>
            </a:r>
            <a:r>
              <a:rPr lang="en-US" altLang="ko-KR" sz="1500" b="1" dirty="0"/>
              <a:t>80</a:t>
            </a:r>
            <a:r>
              <a:rPr lang="ko-KR" altLang="en-US" sz="1500" b="1" dirty="0"/>
              <a:t>개소</a:t>
            </a:r>
            <a:r>
              <a:rPr lang="en-US" altLang="ko-KR" sz="1500" b="1" baseline="30000" dirty="0"/>
              <a:t>(</a:t>
            </a:r>
            <a:r>
              <a:rPr lang="ko-KR" altLang="en-US" sz="1500" b="1" baseline="30000" dirty="0"/>
              <a:t>수거함 </a:t>
            </a:r>
            <a:r>
              <a:rPr lang="en-US" altLang="ko-KR" sz="1500" b="1" baseline="30000" dirty="0"/>
              <a:t>184</a:t>
            </a:r>
            <a:r>
              <a:rPr lang="ko-KR" altLang="en-US" sz="1500" b="1" baseline="30000" dirty="0"/>
              <a:t>개</a:t>
            </a:r>
            <a:r>
              <a:rPr lang="en-US" altLang="ko-KR" sz="1500" b="1" baseline="30000" dirty="0"/>
              <a:t>)</a:t>
            </a:r>
            <a:endParaRPr lang="ko-KR" altLang="en-US" sz="1500" b="1" dirty="0"/>
          </a:p>
          <a:p>
            <a:pPr fontAlgn="base" latinLnBrk="0"/>
            <a:r>
              <a:rPr lang="ko-KR" altLang="en-US" sz="1200" b="1" dirty="0"/>
              <a:t>  </a:t>
            </a:r>
            <a:r>
              <a:rPr lang="ko-KR" altLang="en-US" sz="1200" b="1" dirty="0" smtClean="0"/>
              <a:t>  </a:t>
            </a:r>
            <a:r>
              <a:rPr lang="ko-KR" altLang="en-US" sz="1200" b="1" dirty="0"/>
              <a:t>*행정복지센터 </a:t>
            </a:r>
            <a:r>
              <a:rPr lang="en-US" altLang="ko-KR" sz="1200" b="1" dirty="0"/>
              <a:t>12</a:t>
            </a:r>
            <a:r>
              <a:rPr lang="en-US" altLang="ko-KR" sz="1200" b="1" baseline="30000" dirty="0"/>
              <a:t>(</a:t>
            </a:r>
            <a:r>
              <a:rPr lang="ko-KR" altLang="en-US" sz="1200" b="1" baseline="30000" dirty="0"/>
              <a:t>수거함 </a:t>
            </a:r>
            <a:r>
              <a:rPr lang="en-US" altLang="ko-KR" sz="1200" b="1" baseline="30000" dirty="0"/>
              <a:t>12</a:t>
            </a:r>
            <a:r>
              <a:rPr lang="ko-KR" altLang="en-US" sz="1200" b="1" baseline="30000" dirty="0"/>
              <a:t>개</a:t>
            </a:r>
            <a:r>
              <a:rPr lang="en-US" altLang="ko-KR" sz="1200" b="1" baseline="30000" dirty="0"/>
              <a:t>) </a:t>
            </a:r>
            <a:r>
              <a:rPr lang="ko-KR" altLang="en-US" sz="1200" b="1" dirty="0"/>
              <a:t>공동주택 </a:t>
            </a:r>
            <a:r>
              <a:rPr lang="en-US" altLang="ko-KR" sz="1200" b="1" dirty="0"/>
              <a:t>68</a:t>
            </a:r>
            <a:r>
              <a:rPr lang="en-US" altLang="ko-KR" sz="1200" b="1" baseline="30000" dirty="0"/>
              <a:t>(</a:t>
            </a:r>
            <a:r>
              <a:rPr lang="ko-KR" altLang="en-US" sz="1200" b="1" baseline="30000" dirty="0"/>
              <a:t>수거함 </a:t>
            </a:r>
            <a:r>
              <a:rPr lang="en-US" altLang="ko-KR" sz="1200" b="1" baseline="30000" dirty="0"/>
              <a:t>172</a:t>
            </a:r>
            <a:r>
              <a:rPr lang="ko-KR" altLang="en-US" sz="1200" b="1" baseline="30000" dirty="0"/>
              <a:t>개</a:t>
            </a:r>
            <a:r>
              <a:rPr lang="en-US" altLang="ko-KR" sz="1500" b="1" baseline="30000" dirty="0"/>
              <a:t>)</a:t>
            </a:r>
            <a:endParaRPr lang="ko-KR" altLang="en-US" sz="1500" b="1" dirty="0"/>
          </a:p>
          <a:p>
            <a:pPr>
              <a:lnSpc>
                <a:spcPct val="150000"/>
              </a:lnSpc>
            </a:pPr>
            <a:r>
              <a:rPr lang="en-US" altLang="ko-KR" sz="1500" b="1" baseline="30000" dirty="0">
                <a:latin typeface="+mn-ea"/>
              </a:rPr>
              <a:t> </a:t>
            </a:r>
            <a:r>
              <a:rPr lang="en-US" altLang="ko-KR" sz="1500" b="1" dirty="0">
                <a:latin typeface="+mn-ea"/>
              </a:rPr>
              <a:t> - </a:t>
            </a:r>
            <a:r>
              <a:rPr lang="ko-KR" altLang="en-US" sz="1500" b="1" dirty="0">
                <a:latin typeface="+mn-ea"/>
              </a:rPr>
              <a:t>사업내용</a:t>
            </a:r>
            <a:r>
              <a:rPr lang="en-US" altLang="ko-KR" sz="1500" b="1" dirty="0">
                <a:latin typeface="+mn-ea"/>
              </a:rPr>
              <a:t>: </a:t>
            </a:r>
            <a:r>
              <a:rPr lang="ko-KR" altLang="en-US" sz="1500" b="1" dirty="0">
                <a:latin typeface="+mn-ea"/>
              </a:rPr>
              <a:t>재사용 가능 </a:t>
            </a:r>
            <a:r>
              <a:rPr lang="ko-KR" altLang="en-US" sz="1500" b="1" dirty="0" err="1">
                <a:latin typeface="+mn-ea"/>
              </a:rPr>
              <a:t>아이스팩</a:t>
            </a:r>
            <a:r>
              <a:rPr lang="ko-KR" altLang="en-US" sz="1500" b="1" dirty="0">
                <a:latin typeface="+mn-ea"/>
              </a:rPr>
              <a:t> </a:t>
            </a:r>
            <a:r>
              <a:rPr lang="ko-KR" altLang="en-US" sz="1500" b="1" dirty="0" smtClean="0">
                <a:latin typeface="+mn-ea"/>
              </a:rPr>
              <a:t>수거</a:t>
            </a:r>
            <a:endParaRPr lang="en-US" altLang="ko-KR" sz="15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latin typeface="+mn-ea"/>
              </a:rPr>
              <a:t>              </a:t>
            </a:r>
            <a:r>
              <a:rPr lang="ko-KR" altLang="en-US" sz="1500" b="1" dirty="0" smtClean="0">
                <a:latin typeface="+mn-ea"/>
              </a:rPr>
              <a:t>→ </a:t>
            </a:r>
            <a:r>
              <a:rPr lang="ko-KR" altLang="en-US" sz="1500" b="1" dirty="0" err="1" smtClean="0">
                <a:latin typeface="+mn-ea"/>
              </a:rPr>
              <a:t>수요처</a:t>
            </a:r>
            <a:r>
              <a:rPr lang="ko-KR" altLang="en-US" sz="1500" b="1" dirty="0" smtClean="0">
                <a:latin typeface="+mn-ea"/>
              </a:rPr>
              <a:t> 제공</a:t>
            </a:r>
            <a:endParaRPr lang="en-US" altLang="ko-KR" sz="15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500" b="1" dirty="0" smtClean="0"/>
              <a:t>   </a:t>
            </a:r>
            <a:r>
              <a:rPr lang="ko-KR" altLang="en-US" sz="1500" b="1" dirty="0"/>
              <a:t>*</a:t>
            </a:r>
            <a:r>
              <a:rPr lang="en-US" altLang="ko-KR" sz="1500" b="1" dirty="0"/>
              <a:t>2022</a:t>
            </a:r>
            <a:r>
              <a:rPr lang="ko-KR" altLang="en-US" sz="1500" b="1" dirty="0"/>
              <a:t>년 실적</a:t>
            </a:r>
            <a:r>
              <a:rPr lang="en-US" altLang="ko-KR" sz="1500" b="1" dirty="0"/>
              <a:t>: 64,800</a:t>
            </a:r>
            <a:r>
              <a:rPr lang="ko-KR" altLang="en-US" sz="1500" b="1" dirty="0"/>
              <a:t>개 수거 </a:t>
            </a:r>
            <a:r>
              <a:rPr lang="en-US" altLang="ko-KR" sz="1500" b="1" dirty="0"/>
              <a:t>(</a:t>
            </a:r>
            <a:r>
              <a:rPr lang="ko-KR" altLang="en-US" sz="1500" b="1" dirty="0"/>
              <a:t>전량 재사용</a:t>
            </a:r>
            <a:r>
              <a:rPr lang="en-US" altLang="ko-KR" sz="1500" b="1" dirty="0"/>
              <a:t>)</a:t>
            </a:r>
            <a:endParaRPr lang="ko-KR" altLang="en-US" sz="1500" b="1" dirty="0">
              <a:latin typeface="+mn-ea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65288" y="2345902"/>
            <a:ext cx="433084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b="1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아이스팩</a:t>
            </a:r>
            <a:r>
              <a:rPr lang="ko-KR" altLang="en-US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재사용 사업 확대 추진</a:t>
            </a:r>
            <a:endParaRPr kumimoji="0" lang="ko-KR" altLang="en-US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331640" y="5157192"/>
            <a:ext cx="49557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</a:t>
            </a:r>
            <a:r>
              <a:rPr lang="en-US" altLang="ko-KR" sz="1500" b="1" dirty="0" smtClean="0">
                <a:latin typeface="+mn-ea"/>
              </a:rPr>
              <a:t>- </a:t>
            </a:r>
            <a:r>
              <a:rPr lang="ko-KR" altLang="en-US" sz="1500" b="1" dirty="0" smtClean="0">
                <a:latin typeface="+mn-ea"/>
              </a:rPr>
              <a:t>사 업 비</a:t>
            </a:r>
            <a:r>
              <a:rPr lang="en-US" altLang="ko-KR" sz="1500" b="1" dirty="0" smtClean="0">
                <a:latin typeface="+mn-ea"/>
              </a:rPr>
              <a:t>: 35</a:t>
            </a:r>
            <a:r>
              <a:rPr lang="ko-KR" altLang="en-US" sz="1500" b="1" dirty="0" smtClean="0">
                <a:latin typeface="+mn-ea"/>
              </a:rPr>
              <a:t>백만원</a:t>
            </a:r>
            <a:r>
              <a:rPr lang="en-US" altLang="ko-KR" sz="1500" b="1" baseline="30000" dirty="0" smtClean="0">
                <a:latin typeface="+mn-ea"/>
              </a:rPr>
              <a:t>(500</a:t>
            </a:r>
            <a:r>
              <a:rPr lang="ko-KR" altLang="en-US" sz="1500" b="1" baseline="30000" dirty="0" smtClean="0">
                <a:latin typeface="+mn-ea"/>
              </a:rPr>
              <a:t>만원</a:t>
            </a:r>
            <a:r>
              <a:rPr lang="en-US" altLang="ko-KR" sz="1500" b="1" baseline="30000" dirty="0" smtClean="0">
                <a:latin typeface="+mn-ea"/>
              </a:rPr>
              <a:t>*7</a:t>
            </a:r>
            <a:r>
              <a:rPr lang="ko-KR" altLang="en-US" sz="1500" b="1" baseline="30000" dirty="0" smtClean="0">
                <a:latin typeface="+mn-ea"/>
              </a:rPr>
              <a:t>개</a:t>
            </a:r>
            <a:r>
              <a:rPr lang="en-US" altLang="ko-KR" sz="1500" b="1" baseline="30000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latin typeface="+mn-ea"/>
              </a:rPr>
              <a:t>  - </a:t>
            </a:r>
            <a:r>
              <a:rPr lang="ko-KR" altLang="en-US" sz="1500" b="1" dirty="0" smtClean="0">
                <a:latin typeface="+mn-ea"/>
              </a:rPr>
              <a:t>사업대상</a:t>
            </a:r>
            <a:r>
              <a:rPr lang="en-US" altLang="ko-KR" sz="1500" b="1" dirty="0" smtClean="0">
                <a:latin typeface="+mn-ea"/>
              </a:rPr>
              <a:t>: </a:t>
            </a:r>
            <a:r>
              <a:rPr lang="ko-KR" altLang="en-US" sz="1500" b="1" dirty="0" err="1" smtClean="0">
                <a:latin typeface="+mn-ea"/>
              </a:rPr>
              <a:t>시청주변</a:t>
            </a:r>
            <a:r>
              <a:rPr lang="ko-KR" altLang="en-US" sz="1500" b="1" dirty="0" smtClean="0">
                <a:latin typeface="+mn-ea"/>
              </a:rPr>
              <a:t> 카페 </a:t>
            </a:r>
            <a:r>
              <a:rPr lang="en-US" altLang="ko-KR" sz="1500" b="1" dirty="0" smtClean="0">
                <a:latin typeface="+mn-ea"/>
              </a:rPr>
              <a:t>5</a:t>
            </a:r>
            <a:r>
              <a:rPr lang="ko-KR" altLang="en-US" sz="1500" b="1" dirty="0" smtClean="0">
                <a:latin typeface="+mn-ea"/>
              </a:rPr>
              <a:t>개소</a:t>
            </a:r>
            <a:r>
              <a:rPr lang="en-US" altLang="ko-KR" sz="1500" b="1" baseline="30000" dirty="0" smtClean="0">
                <a:latin typeface="+mn-ea"/>
              </a:rPr>
              <a:t>(</a:t>
            </a:r>
            <a:r>
              <a:rPr lang="ko-KR" altLang="en-US" sz="1500" b="1" baseline="30000" dirty="0" smtClean="0">
                <a:latin typeface="+mn-ea"/>
              </a:rPr>
              <a:t>자발적 협약 체결</a:t>
            </a:r>
            <a:r>
              <a:rPr lang="en-US" altLang="ko-KR" sz="1500" b="1" baseline="30000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latin typeface="+mn-ea"/>
              </a:rPr>
              <a:t>  - </a:t>
            </a:r>
            <a:r>
              <a:rPr lang="ko-KR" altLang="en-US" sz="1500" b="1" dirty="0" smtClean="0">
                <a:latin typeface="+mn-ea"/>
              </a:rPr>
              <a:t>사업내용</a:t>
            </a:r>
            <a:r>
              <a:rPr lang="en-US" altLang="ko-KR" sz="1500" b="1" dirty="0" smtClean="0">
                <a:latin typeface="+mn-ea"/>
              </a:rPr>
              <a:t>: </a:t>
            </a:r>
            <a:r>
              <a:rPr lang="ko-KR" altLang="en-US" sz="1500" b="1" dirty="0" err="1" smtClean="0">
                <a:latin typeface="+mn-ea"/>
              </a:rPr>
              <a:t>다회용컵</a:t>
            </a:r>
            <a:r>
              <a:rPr lang="ko-KR" altLang="en-US" sz="1500" b="1" dirty="0" smtClean="0">
                <a:latin typeface="+mn-ea"/>
              </a:rPr>
              <a:t> </a:t>
            </a:r>
            <a:r>
              <a:rPr lang="ko-KR" altLang="en-US" sz="1500" b="1" dirty="0" err="1" smtClean="0">
                <a:latin typeface="+mn-ea"/>
              </a:rPr>
              <a:t>순환시스템</a:t>
            </a:r>
            <a:r>
              <a:rPr lang="ko-KR" altLang="en-US" sz="1500" b="1" dirty="0" smtClean="0">
                <a:latin typeface="+mn-ea"/>
              </a:rPr>
              <a:t> 구축 지원</a:t>
            </a:r>
            <a:endParaRPr lang="en-US" altLang="ko-KR" sz="15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 smtClean="0">
                <a:latin typeface="+mn-ea"/>
              </a:rPr>
              <a:t>* </a:t>
            </a:r>
            <a:r>
              <a:rPr lang="ko-KR" altLang="en-US" sz="1500" b="1" dirty="0" err="1" smtClean="0">
                <a:latin typeface="+mn-ea"/>
              </a:rPr>
              <a:t>다회용컵</a:t>
            </a:r>
            <a:r>
              <a:rPr lang="ko-KR" altLang="en-US" sz="1500" b="1" dirty="0" smtClean="0">
                <a:latin typeface="+mn-ea"/>
              </a:rPr>
              <a:t> 대여 → </a:t>
            </a:r>
            <a:r>
              <a:rPr lang="ko-KR" altLang="en-US" sz="1500" b="1" dirty="0" err="1" smtClean="0">
                <a:latin typeface="+mn-ea"/>
              </a:rPr>
              <a:t>회수기</a:t>
            </a:r>
            <a:r>
              <a:rPr lang="ko-KR" altLang="en-US" sz="1500" b="1" dirty="0" smtClean="0">
                <a:latin typeface="+mn-ea"/>
              </a:rPr>
              <a:t> 반납 → 수거</a:t>
            </a:r>
            <a:r>
              <a:rPr lang="en-US" altLang="ko-KR" sz="1500" b="1" dirty="0" smtClean="0">
                <a:latin typeface="+mn-ea"/>
              </a:rPr>
              <a:t>,</a:t>
            </a:r>
            <a:r>
              <a:rPr lang="ko-KR" altLang="en-US" sz="1500" b="1" dirty="0" smtClean="0">
                <a:latin typeface="+mn-ea"/>
              </a:rPr>
              <a:t>세척</a:t>
            </a:r>
            <a:r>
              <a:rPr lang="ko-KR" altLang="en-US" sz="1500" b="1" dirty="0">
                <a:latin typeface="+mn-ea"/>
              </a:rPr>
              <a:t> </a:t>
            </a:r>
            <a:r>
              <a:rPr lang="ko-KR" altLang="en-US" sz="1500" b="1" dirty="0" smtClean="0">
                <a:latin typeface="+mn-ea"/>
              </a:rPr>
              <a:t>→</a:t>
            </a:r>
            <a:r>
              <a:rPr lang="ko-KR" altLang="en-US" sz="1500" b="1" dirty="0" err="1" smtClean="0">
                <a:latin typeface="+mn-ea"/>
              </a:rPr>
              <a:t>재공급</a:t>
            </a:r>
            <a:endParaRPr lang="en-US" altLang="ko-KR" sz="1500" b="1" dirty="0" smtClean="0">
              <a:latin typeface="+mn-ea"/>
            </a:endParaRPr>
          </a:p>
        </p:txBody>
      </p:sp>
      <p:sp>
        <p:nvSpPr>
          <p:cNvPr id="52" name="Rectangle 23"/>
          <p:cNvSpPr>
            <a:spLocks noChangeArrowheads="1"/>
          </p:cNvSpPr>
          <p:nvPr/>
        </p:nvSpPr>
        <p:spPr bwMode="auto">
          <a:xfrm>
            <a:off x="1474656" y="4725144"/>
            <a:ext cx="432148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b="1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다회용컵</a:t>
            </a:r>
            <a:r>
              <a:rPr lang="ko-KR" altLang="en-US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사용 </a:t>
            </a:r>
            <a:r>
              <a:rPr lang="ko-KR" altLang="en-US" b="1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순환사업</a:t>
            </a:r>
            <a:endParaRPr kumimoji="0" lang="ko-KR" altLang="en-US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6131875" y="2343163"/>
            <a:ext cx="2904621" cy="2091573"/>
          </a:xfrm>
          <a:prstGeom prst="roundRect">
            <a:avLst>
              <a:gd name="adj" fmla="val 2722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모서리가 둥근 직사각형 53"/>
          <p:cNvSpPr/>
          <p:nvPr/>
        </p:nvSpPr>
        <p:spPr>
          <a:xfrm>
            <a:off x="6156176" y="4690327"/>
            <a:ext cx="2880320" cy="1907025"/>
          </a:xfrm>
          <a:prstGeom prst="roundRect">
            <a:avLst>
              <a:gd name="adj" fmla="val 2325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2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 9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3" name="직선 연결선 32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4993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9552" y="635754"/>
            <a:ext cx="793750" cy="6033606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6986" y="63575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자원순환과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6365" y="1075452"/>
            <a:ext cx="41515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 업 비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10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kumimoji="0" lang="en-US" altLang="ko-KR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개당</a:t>
            </a:r>
            <a:r>
              <a:rPr kumimoji="0" lang="en-US" altLang="ko-KR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250</a:t>
            </a:r>
            <a:r>
              <a:rPr kumimoji="0" lang="ko-KR" altLang="en-US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만원</a:t>
            </a:r>
            <a:r>
              <a:rPr kumimoji="0" lang="en-US" altLang="ko-KR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 업 량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파주시청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텀블러 자동 살균 세척기 지원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회용품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없는 청사 만들기 추진</a:t>
            </a:r>
            <a:endParaRPr kumimoji="0" lang="ko-KR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44990" y="643404"/>
            <a:ext cx="427913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텀블러 사용 활성화 지원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99114" y="3256105"/>
            <a:ext cx="507308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 업 비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20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kumimoji="0" lang="en-US" altLang="ko-KR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baseline="30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r>
              <a:rPr kumimoji="0" lang="ko-KR" altLang="en-US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당</a:t>
            </a:r>
            <a:r>
              <a:rPr kumimoji="0" lang="en-US" altLang="ko-KR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500</a:t>
            </a:r>
            <a:r>
              <a:rPr kumimoji="0" lang="ko-KR" altLang="en-US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만원</a:t>
            </a:r>
            <a:r>
              <a:rPr kumimoji="0" lang="en-US" altLang="ko-KR" sz="15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 업 량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다중이용시설 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lnSpc>
                <a:spcPct val="150000"/>
              </a:lnSpc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종이팩 수거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→ 인센티브 지급</a:t>
            </a:r>
            <a:endParaRPr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b="1" dirty="0"/>
              <a:t> </a:t>
            </a:r>
            <a:r>
              <a:rPr lang="en-US" altLang="ko-KR" sz="1300" b="1" dirty="0" smtClean="0"/>
              <a:t>                   (</a:t>
            </a:r>
            <a:r>
              <a:rPr lang="ko-KR" altLang="en-US" sz="1300" b="1" dirty="0"/>
              <a:t>종이팩 </a:t>
            </a:r>
            <a:r>
              <a:rPr lang="en-US" altLang="ko-KR" sz="1300" b="1" dirty="0"/>
              <a:t>20</a:t>
            </a:r>
            <a:r>
              <a:rPr lang="ko-KR" altLang="en-US" sz="1300" b="1" dirty="0"/>
              <a:t>개 </a:t>
            </a:r>
            <a:r>
              <a:rPr lang="ko-KR" altLang="en-US" sz="1300" b="1" dirty="0" err="1"/>
              <a:t>수거시</a:t>
            </a:r>
            <a:r>
              <a:rPr lang="ko-KR" altLang="en-US" sz="1300" b="1" dirty="0"/>
              <a:t> 서울우유 지급</a:t>
            </a:r>
            <a:r>
              <a:rPr lang="en-US" altLang="ko-KR" sz="1300" b="1" dirty="0"/>
              <a:t>)</a:t>
            </a:r>
            <a:endParaRPr lang="ko-KR" altLang="en-US" sz="1300" b="1" dirty="0"/>
          </a:p>
          <a:p>
            <a:pPr fontAlgn="base" latinLnBrk="0">
              <a:lnSpc>
                <a:spcPct val="150000"/>
              </a:lnSpc>
            </a:pPr>
            <a:r>
              <a:rPr lang="ko-KR" altLang="en-US" sz="1500" b="1" dirty="0"/>
              <a:t> </a:t>
            </a:r>
            <a:r>
              <a:rPr lang="ko-KR" altLang="en-US" sz="1500" b="1" dirty="0" smtClean="0"/>
              <a:t> </a:t>
            </a:r>
            <a:r>
              <a:rPr lang="ko-KR" altLang="en-US" sz="1500" b="1" dirty="0"/>
              <a:t>*기존 </a:t>
            </a:r>
            <a:r>
              <a:rPr lang="en-US" altLang="ko-KR" sz="1500" b="1" dirty="0"/>
              <a:t>6</a:t>
            </a:r>
            <a:r>
              <a:rPr lang="ko-KR" altLang="en-US" sz="1500" b="1" dirty="0"/>
              <a:t>개소 설치</a:t>
            </a:r>
            <a:r>
              <a:rPr lang="en-US" altLang="ko-KR" sz="1500" b="1" baseline="30000" dirty="0"/>
              <a:t>(</a:t>
            </a:r>
            <a:r>
              <a:rPr lang="ko-KR" altLang="en-US" sz="1500" b="1" baseline="30000" dirty="0"/>
              <a:t>운정</a:t>
            </a:r>
            <a:r>
              <a:rPr lang="en-US" altLang="ko-KR" sz="1500" b="1" baseline="30000" dirty="0"/>
              <a:t>1</a:t>
            </a:r>
            <a:r>
              <a:rPr lang="ko-KR" altLang="en-US" sz="1500" b="1" baseline="30000" dirty="0"/>
              <a:t>동 </a:t>
            </a:r>
            <a:r>
              <a:rPr lang="en-US" altLang="ko-KR" sz="1500" b="1" baseline="30000" dirty="0"/>
              <a:t>2, </a:t>
            </a:r>
            <a:r>
              <a:rPr lang="ko-KR" altLang="en-US" sz="1500" b="1" baseline="30000" dirty="0" err="1"/>
              <a:t>금촌</a:t>
            </a:r>
            <a:r>
              <a:rPr lang="en-US" altLang="ko-KR" sz="1500" b="1" baseline="30000" dirty="0"/>
              <a:t>2</a:t>
            </a:r>
            <a:r>
              <a:rPr lang="ko-KR" altLang="en-US" sz="1500" b="1" baseline="30000" dirty="0"/>
              <a:t>동 </a:t>
            </a:r>
            <a:r>
              <a:rPr lang="en-US" altLang="ko-KR" sz="1500" b="1" baseline="30000" dirty="0"/>
              <a:t>1, </a:t>
            </a:r>
            <a:r>
              <a:rPr lang="ko-KR" altLang="en-US" sz="1500" b="1" baseline="30000" dirty="0" err="1"/>
              <a:t>문산읍</a:t>
            </a:r>
            <a:r>
              <a:rPr lang="ko-KR" altLang="en-US" sz="1500" b="1" baseline="30000" dirty="0"/>
              <a:t> </a:t>
            </a:r>
            <a:r>
              <a:rPr lang="en-US" altLang="ko-KR" sz="1500" b="1" baseline="30000" dirty="0"/>
              <a:t>1, </a:t>
            </a:r>
            <a:r>
              <a:rPr lang="ko-KR" altLang="en-US" sz="1500" b="1" baseline="30000" dirty="0" err="1"/>
              <a:t>월롱면</a:t>
            </a:r>
            <a:r>
              <a:rPr lang="ko-KR" altLang="en-US" sz="1500" b="1" baseline="30000" dirty="0"/>
              <a:t> </a:t>
            </a:r>
            <a:r>
              <a:rPr lang="en-US" altLang="ko-KR" sz="1500" b="1" baseline="30000" dirty="0"/>
              <a:t>1, </a:t>
            </a:r>
            <a:r>
              <a:rPr lang="ko-KR" altLang="en-US" sz="1500" b="1" baseline="30000" dirty="0"/>
              <a:t>중앙도서관 </a:t>
            </a:r>
            <a:r>
              <a:rPr lang="en-US" altLang="ko-KR" sz="1500" b="1" baseline="30000" dirty="0"/>
              <a:t>1)</a:t>
            </a:r>
            <a:endParaRPr lang="ko-KR" altLang="en-US" sz="1500" b="1" dirty="0"/>
          </a:p>
          <a:p>
            <a:pPr fontAlgn="base" latinLnBrk="0">
              <a:lnSpc>
                <a:spcPct val="150000"/>
              </a:lnSpc>
            </a:pPr>
            <a:r>
              <a:rPr lang="ko-KR" altLang="en-US" sz="1500" b="1" dirty="0"/>
              <a:t> </a:t>
            </a:r>
            <a:r>
              <a:rPr lang="ko-KR" altLang="en-US" sz="1500" b="1" dirty="0" smtClean="0"/>
              <a:t> </a:t>
            </a:r>
            <a:r>
              <a:rPr lang="ko-KR" altLang="en-US" sz="1500" b="1" dirty="0"/>
              <a:t>*</a:t>
            </a:r>
            <a:r>
              <a:rPr lang="en-US" altLang="ko-KR" sz="1500" b="1" dirty="0"/>
              <a:t>2022</a:t>
            </a:r>
            <a:r>
              <a:rPr lang="ko-KR" altLang="en-US" sz="1500" b="1" dirty="0"/>
              <a:t>년 실적</a:t>
            </a:r>
            <a:r>
              <a:rPr lang="en-US" altLang="ko-KR" sz="1500" b="1" dirty="0"/>
              <a:t>: </a:t>
            </a:r>
            <a:r>
              <a:rPr lang="ko-KR" altLang="en-US" sz="1500" b="1" dirty="0"/>
              <a:t>총 </a:t>
            </a:r>
            <a:r>
              <a:rPr lang="en-US" altLang="ko-KR" sz="1500" b="1" dirty="0"/>
              <a:t>1,356kg </a:t>
            </a:r>
            <a:r>
              <a:rPr lang="ko-KR" altLang="en-US" sz="1500" b="1" dirty="0"/>
              <a:t>수거 </a:t>
            </a:r>
            <a:r>
              <a:rPr lang="en-US" altLang="ko-KR" sz="1500" b="1" dirty="0"/>
              <a:t>(</a:t>
            </a:r>
            <a:r>
              <a:rPr lang="ko-KR" altLang="en-US" sz="1500" b="1" dirty="0" err="1"/>
              <a:t>개소별</a:t>
            </a:r>
            <a:r>
              <a:rPr lang="ko-KR" altLang="en-US" sz="1500" b="1" dirty="0"/>
              <a:t> 월평균 </a:t>
            </a:r>
            <a:r>
              <a:rPr lang="en-US" altLang="ko-KR" sz="1500" b="1" dirty="0"/>
              <a:t>19kg</a:t>
            </a:r>
            <a:r>
              <a:rPr lang="en-US" altLang="ko-KR" sz="1500" b="1" dirty="0" smtClean="0"/>
              <a:t>)</a:t>
            </a:r>
            <a:endParaRPr kumimoji="0" lang="en-US" altLang="ko-KR" sz="1500" b="1" i="0" u="none" strike="noStrike" kern="1200" cap="none" spc="0" normalizeH="0" baseline="30000" noProof="0" dirty="0" smtClean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Rectangle 23"/>
          <p:cNvSpPr>
            <a:spLocks noChangeArrowheads="1"/>
          </p:cNvSpPr>
          <p:nvPr/>
        </p:nvSpPr>
        <p:spPr bwMode="auto">
          <a:xfrm>
            <a:off x="1476246" y="2824057"/>
            <a:ext cx="424788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IoT</a:t>
            </a:r>
            <a:r>
              <a:rPr lang="en-US" altLang="ko-KR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스마트 종이팩 수거함 설치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6131875" y="643404"/>
            <a:ext cx="2904621" cy="2091573"/>
          </a:xfrm>
          <a:prstGeom prst="roundRect">
            <a:avLst>
              <a:gd name="adj" fmla="val 2722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6156176" y="2824057"/>
            <a:ext cx="2880320" cy="2091573"/>
          </a:xfrm>
          <a:prstGeom prst="roundRect">
            <a:avLst>
              <a:gd name="adj" fmla="val 2325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4236" y="545741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기 대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효 과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327689" y="5358490"/>
            <a:ext cx="7416824" cy="950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회용품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사용 줄이기 사업으로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다회용품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사용 문화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올바른 분리배출 생활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＇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문화 확산 및 자원순환 체계 마련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0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10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1" name="직선 연결선 20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5742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148" y="-72008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486435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71567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산림자원 육성 및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산림기반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문화휴양시설 확충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50509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산림휴양과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340418" y="1413447"/>
            <a:ext cx="766834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산림기반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문화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휴양시설 인프라 확충 및 체계적인 유지관리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조림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숲가꾸기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등 체계적인 산림경영으로 고부가가치 산림자원 육성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Rectangle 23"/>
          <p:cNvSpPr>
            <a:spLocks noChangeArrowheads="1"/>
          </p:cNvSpPr>
          <p:nvPr/>
        </p:nvSpPr>
        <p:spPr bwMode="auto">
          <a:xfrm>
            <a:off x="1475656" y="2564904"/>
            <a:ext cx="734481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국립 감악산자연휴양림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432297" y="3212976"/>
            <a:ext cx="4585273" cy="2197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사업기간 </a:t>
            </a:r>
            <a:r>
              <a:rPr lang="en-US" altLang="ko-KR" sz="1600" b="1" dirty="0"/>
              <a:t>: </a:t>
            </a:r>
            <a:r>
              <a:rPr lang="en-US" altLang="ko-KR" sz="1600" b="1" dirty="0" smtClean="0"/>
              <a:t>2022.  </a:t>
            </a:r>
            <a:r>
              <a:rPr lang="en-US" altLang="ko-KR" sz="1600" b="1" dirty="0"/>
              <a:t>~ </a:t>
            </a:r>
            <a:r>
              <a:rPr lang="en-US" altLang="ko-KR" sz="1600" b="1" dirty="0" smtClean="0"/>
              <a:t>2025(4</a:t>
            </a:r>
            <a:r>
              <a:rPr lang="ko-KR" altLang="en-US" sz="1600" b="1" dirty="0" smtClean="0"/>
              <a:t>년</a:t>
            </a:r>
            <a:r>
              <a:rPr lang="en-US" altLang="ko-KR" sz="1600" b="1" dirty="0" smtClean="0"/>
              <a:t>)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위      치 </a:t>
            </a:r>
            <a:r>
              <a:rPr lang="en-US" altLang="ko-KR" sz="1600" b="1" dirty="0"/>
              <a:t>: </a:t>
            </a:r>
            <a:r>
              <a:rPr lang="ko-KR" altLang="en-US" sz="1600" b="1" dirty="0" err="1" smtClean="0"/>
              <a:t>적성면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객현리</a:t>
            </a:r>
            <a:r>
              <a:rPr lang="ko-KR" altLang="en-US" sz="1600" b="1" dirty="0" smtClean="0"/>
              <a:t> 산</a:t>
            </a:r>
            <a:r>
              <a:rPr lang="en-US" altLang="ko-KR" sz="1600" b="1" dirty="0" smtClean="0"/>
              <a:t>148 </a:t>
            </a:r>
            <a:r>
              <a:rPr lang="ko-KR" altLang="en-US" sz="1600" b="1" dirty="0" smtClean="0"/>
              <a:t>외 </a:t>
            </a:r>
            <a:r>
              <a:rPr lang="en-US" altLang="ko-KR" sz="1600" b="1" dirty="0" smtClean="0"/>
              <a:t>5</a:t>
            </a:r>
            <a:r>
              <a:rPr lang="ko-KR" altLang="en-US" sz="1600" b="1" dirty="0" smtClean="0"/>
              <a:t>필지</a:t>
            </a:r>
            <a:r>
              <a:rPr lang="en-US" altLang="ko-KR" sz="1600" b="1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33ha</a:t>
            </a:r>
            <a:endParaRPr lang="en-US" altLang="ko-KR" sz="16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사  </a:t>
            </a:r>
            <a:r>
              <a:rPr lang="ko-KR" altLang="en-US" sz="1600" b="1" dirty="0"/>
              <a:t>업 비 </a:t>
            </a:r>
            <a:r>
              <a:rPr lang="en-US" altLang="ko-KR" sz="1600" b="1" dirty="0"/>
              <a:t>: </a:t>
            </a:r>
            <a:r>
              <a:rPr lang="en-US" altLang="ko-KR" sz="1600" b="1" dirty="0" smtClean="0"/>
              <a:t>8,600</a:t>
            </a:r>
            <a:r>
              <a:rPr lang="ko-KR" altLang="en-US" sz="1600" b="1" dirty="0" err="1" smtClean="0"/>
              <a:t>백만원</a:t>
            </a:r>
            <a:r>
              <a:rPr lang="ko-KR" altLang="en-US" sz="1600" b="1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국비</a:t>
            </a:r>
            <a:r>
              <a:rPr lang="en-US" altLang="ko-KR" sz="1600" b="1" baseline="30000" dirty="0">
                <a:solidFill>
                  <a:prstClr val="black"/>
                </a:solidFill>
                <a:latin typeface="맑은 고딕" panose="020B0503020000020004" pitchFamily="50" charset="-127"/>
              </a:rPr>
              <a:t>100%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사업내용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자연휴양림 조성 </a:t>
            </a:r>
            <a:r>
              <a:rPr lang="en-US" altLang="ko-KR" sz="1600" b="1" dirty="0" smtClean="0"/>
              <a:t>1</a:t>
            </a:r>
            <a:r>
              <a:rPr lang="ko-KR" altLang="en-US" sz="1600" b="1" dirty="0" err="1" smtClean="0"/>
              <a:t>개소</a:t>
            </a:r>
            <a:r>
              <a:rPr lang="ko-KR" altLang="en-US" sz="1600" b="1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산림청</a:t>
            </a:r>
            <a:r>
              <a:rPr lang="ko-KR" altLang="en-US" sz="1600" b="1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주관</a:t>
            </a:r>
            <a:endParaRPr lang="en-US" altLang="ko-KR" sz="1600" b="1" dirty="0"/>
          </a:p>
          <a:p>
            <a:pPr>
              <a:lnSpc>
                <a:spcPct val="140000"/>
              </a:lnSpc>
            </a:pPr>
            <a:r>
              <a:rPr lang="en-US" altLang="ko-KR" sz="1600" b="1" dirty="0" smtClean="0"/>
              <a:t>     - </a:t>
            </a:r>
            <a:r>
              <a:rPr lang="ko-KR" altLang="en-US" sz="1600" b="1" dirty="0" smtClean="0"/>
              <a:t>市추진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군부대</a:t>
            </a:r>
            <a:r>
              <a:rPr lang="en-US" altLang="ko-KR" sz="1600" b="1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25</a:t>
            </a:r>
            <a:r>
              <a:rPr lang="ko-KR" altLang="en-US" sz="1600" b="1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사단</a:t>
            </a:r>
            <a:r>
              <a:rPr lang="ko-KR" altLang="en-US" sz="1600" b="1" dirty="0" err="1" smtClean="0"/>
              <a:t>협의</a:t>
            </a:r>
            <a:r>
              <a:rPr lang="ko-KR" altLang="en-US" sz="1600" b="1" dirty="0" smtClean="0"/>
              <a:t> </a:t>
            </a:r>
            <a:endParaRPr lang="en-US" altLang="ko-KR" sz="1600" b="1" dirty="0"/>
          </a:p>
          <a:p>
            <a:pPr>
              <a:lnSpc>
                <a:spcPct val="140000"/>
              </a:lnSpc>
            </a:pPr>
            <a:r>
              <a:rPr lang="en-US" altLang="ko-KR" sz="1600" b="1" dirty="0" smtClean="0"/>
              <a:t>                  </a:t>
            </a:r>
            <a:r>
              <a:rPr lang="ko-KR" altLang="en-US" sz="1600" b="1" dirty="0" smtClean="0"/>
              <a:t>진입로</a:t>
            </a:r>
            <a:r>
              <a:rPr lang="en-US" altLang="ko-KR" sz="1600" b="1" dirty="0" smtClean="0"/>
              <a:t>·</a:t>
            </a:r>
            <a:r>
              <a:rPr lang="ko-KR" altLang="en-US" sz="1600" b="1" dirty="0" err="1" smtClean="0"/>
              <a:t>상하수</a:t>
            </a:r>
            <a:r>
              <a:rPr lang="ko-KR" altLang="en-US" sz="1600" b="1" dirty="0" smtClean="0"/>
              <a:t> 시설 설치</a:t>
            </a:r>
            <a:endParaRPr lang="en-US" altLang="ko-KR" sz="1600" b="1" dirty="0"/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570" y="3356992"/>
            <a:ext cx="2802902" cy="1982835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3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11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977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산림휴양과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  <a:p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3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70" name="직사각형 6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Rectangle 23"/>
          <p:cNvSpPr>
            <a:spLocks noChangeArrowheads="1"/>
          </p:cNvSpPr>
          <p:nvPr/>
        </p:nvSpPr>
        <p:spPr bwMode="auto">
          <a:xfrm>
            <a:off x="1473303" y="3376204"/>
            <a:ext cx="726923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체계적인 관리를 통한 등산 환경 조성 및 조림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itchFamily="50" charset="-127"/>
              </a:rPr>
              <a:t>·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숲가꾸기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453656" y="3903934"/>
            <a:ext cx="5115492" cy="2664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위     </a:t>
            </a:r>
            <a:r>
              <a:rPr lang="ko-KR" altLang="en-US" sz="1600" b="1" dirty="0">
                <a:latin typeface="+mj-lt"/>
              </a:rPr>
              <a:t>치 </a:t>
            </a:r>
            <a:r>
              <a:rPr lang="en-US" altLang="ko-KR" sz="1600" b="1" dirty="0">
                <a:latin typeface="+mj-lt"/>
              </a:rPr>
              <a:t>: </a:t>
            </a:r>
            <a:r>
              <a:rPr lang="ko-KR" altLang="en-US" sz="1600" b="1" dirty="0" smtClean="0">
                <a:latin typeface="+mj-lt"/>
              </a:rPr>
              <a:t>파주시 지역 산림</a:t>
            </a:r>
            <a:r>
              <a:rPr lang="en-US" altLang="ko-KR" sz="1600" b="1" dirty="0" smtClean="0">
                <a:latin typeface="+mj-lt"/>
              </a:rPr>
              <a:t>, </a:t>
            </a:r>
            <a:r>
              <a:rPr lang="ko-KR" altLang="en-US" sz="1600" b="1" dirty="0" smtClean="0">
                <a:latin typeface="+mj-lt"/>
              </a:rPr>
              <a:t>등산로 및 산책로 </a:t>
            </a:r>
            <a:r>
              <a:rPr lang="en-US" altLang="ko-KR" sz="1600" b="1" dirty="0" smtClean="0">
                <a:latin typeface="+mj-lt"/>
              </a:rPr>
              <a:t>26</a:t>
            </a:r>
            <a:r>
              <a:rPr lang="ko-KR" altLang="en-US" sz="1600" b="1" dirty="0" smtClean="0">
                <a:latin typeface="+mj-lt"/>
              </a:rPr>
              <a:t>개소</a:t>
            </a:r>
            <a:r>
              <a:rPr lang="en-US" altLang="ko-KR" sz="1600" b="1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64</a:t>
            </a:r>
            <a:r>
              <a:rPr lang="ko-KR" altLang="en-US" sz="1600" b="1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개노선</a:t>
            </a:r>
            <a:endParaRPr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사업내용 </a:t>
            </a:r>
            <a:r>
              <a:rPr kumimoji="0" lang="en-US" altLang="ko-KR" sz="1600" b="1" dirty="0" smtClean="0">
                <a:latin typeface="+mj-lt"/>
              </a:rPr>
              <a:t>: </a:t>
            </a:r>
            <a:r>
              <a:rPr kumimoji="0" lang="ko-KR" altLang="en-US" sz="1600" b="1" dirty="0" smtClean="0">
                <a:latin typeface="+mj-lt"/>
              </a:rPr>
              <a:t>등산로 </a:t>
            </a:r>
            <a:r>
              <a:rPr lang="ko-KR" altLang="en-US" sz="1600" b="1" dirty="0" smtClean="0">
                <a:latin typeface="+mj-lt"/>
              </a:rPr>
              <a:t>시설 정비 및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 smtClean="0">
                <a:latin typeface="+mj-lt"/>
              </a:rPr>
              <a:t>                  </a:t>
            </a:r>
            <a:r>
              <a:rPr lang="ko-KR" altLang="en-US" sz="1600" b="1" dirty="0" smtClean="0">
                <a:latin typeface="+mj-lt"/>
              </a:rPr>
              <a:t>조림</a:t>
            </a:r>
            <a:r>
              <a:rPr lang="en-US" altLang="ko-KR" sz="1600" b="1" dirty="0" smtClean="0">
                <a:latin typeface="+mj-lt"/>
              </a:rPr>
              <a:t>·</a:t>
            </a:r>
            <a:r>
              <a:rPr lang="ko-KR" altLang="en-US" sz="1600" b="1" dirty="0" err="1" smtClean="0">
                <a:latin typeface="+mj-lt"/>
              </a:rPr>
              <a:t>숲가꾸기</a:t>
            </a:r>
            <a:r>
              <a:rPr lang="ko-KR" altLang="en-US" sz="1600" b="1" dirty="0" smtClean="0">
                <a:latin typeface="+mj-lt"/>
              </a:rPr>
              <a:t> 사업 추진</a:t>
            </a:r>
            <a:endParaRPr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사 업 비  </a:t>
            </a:r>
            <a:r>
              <a:rPr lang="en-US" altLang="ko-KR" sz="1600" b="1" dirty="0" smtClean="0">
                <a:latin typeface="+mj-lt"/>
              </a:rPr>
              <a:t>: 2,758</a:t>
            </a:r>
            <a:r>
              <a:rPr lang="ko-KR" altLang="en-US" sz="1600" b="1" dirty="0" smtClean="0">
                <a:latin typeface="+mj-lt"/>
              </a:rPr>
              <a:t>백만원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      - </a:t>
            </a:r>
            <a:r>
              <a:rPr lang="ko-KR" altLang="en-US" sz="1600" b="1" dirty="0" smtClean="0">
                <a:latin typeface="+mj-lt"/>
              </a:rPr>
              <a:t>시설물 정비 </a:t>
            </a:r>
            <a:r>
              <a:rPr lang="en-US" altLang="ko-KR" sz="1600" b="1" dirty="0" smtClean="0">
                <a:latin typeface="+mj-lt"/>
              </a:rPr>
              <a:t>927</a:t>
            </a:r>
            <a:r>
              <a:rPr lang="ko-KR" altLang="en-US" sz="1600" b="1" dirty="0" smtClean="0">
                <a:latin typeface="+mj-lt"/>
              </a:rPr>
              <a:t>백만원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      - </a:t>
            </a:r>
            <a:r>
              <a:rPr lang="ko-KR" altLang="en-US" sz="1600" b="1" dirty="0" smtClean="0">
                <a:latin typeface="+mj-lt"/>
              </a:rPr>
              <a:t>조림 </a:t>
            </a:r>
            <a:r>
              <a:rPr lang="en-US" altLang="ko-KR" sz="1600" b="1" dirty="0" smtClean="0">
                <a:latin typeface="+mj-lt"/>
              </a:rPr>
              <a:t>56ha 343</a:t>
            </a:r>
            <a:r>
              <a:rPr lang="ko-KR" altLang="en-US" sz="1600" b="1" dirty="0" smtClean="0">
                <a:latin typeface="+mj-lt"/>
              </a:rPr>
              <a:t>백만원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      - </a:t>
            </a:r>
            <a:r>
              <a:rPr lang="ko-KR" altLang="en-US" sz="1600" b="1" dirty="0" err="1" smtClean="0">
                <a:latin typeface="+mj-lt"/>
              </a:rPr>
              <a:t>숲가꾸기</a:t>
            </a:r>
            <a:r>
              <a:rPr lang="ko-KR" altLang="en-US" sz="1600" b="1" dirty="0" smtClean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645ha 1,368</a:t>
            </a:r>
            <a:r>
              <a:rPr lang="ko-KR" altLang="en-US" sz="1600" b="1" dirty="0" smtClean="0">
                <a:latin typeface="+mj-lt"/>
              </a:rPr>
              <a:t>백만원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      - </a:t>
            </a:r>
            <a:r>
              <a:rPr lang="ko-KR" altLang="en-US" sz="1600" b="1" dirty="0" err="1" smtClean="0">
                <a:latin typeface="+mj-lt"/>
              </a:rPr>
              <a:t>시유림</a:t>
            </a:r>
            <a:r>
              <a:rPr lang="ko-KR" altLang="en-US" sz="1600" b="1" dirty="0" smtClean="0">
                <a:latin typeface="+mj-lt"/>
              </a:rPr>
              <a:t> 조림숲가꾸기 </a:t>
            </a:r>
            <a:r>
              <a:rPr lang="en-US" altLang="ko-KR" sz="1600" b="1" dirty="0" smtClean="0">
                <a:latin typeface="+mj-lt"/>
              </a:rPr>
              <a:t>45ha 120</a:t>
            </a:r>
            <a:r>
              <a:rPr lang="ko-KR" altLang="en-US" sz="1600" b="1" dirty="0" smtClean="0">
                <a:latin typeface="+mj-lt"/>
              </a:rPr>
              <a:t>백만원</a:t>
            </a:r>
            <a:endParaRPr lang="en-US" altLang="ko-KR" sz="1600" b="1" dirty="0" smtClean="0">
              <a:latin typeface="+mj-lt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209" y="4483786"/>
            <a:ext cx="2781323" cy="1812840"/>
          </a:xfrm>
          <a:prstGeom prst="rect">
            <a:avLst/>
          </a:prstGeom>
        </p:spPr>
      </p:pic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53656" y="648527"/>
            <a:ext cx="728887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율곡수목원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활성화를 위한 고도화 사업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53656" y="1255502"/>
            <a:ext cx="7272809" cy="182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사업내용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식물 </a:t>
            </a:r>
            <a:r>
              <a:rPr lang="ko-KR" altLang="en-US" sz="1600" b="1" dirty="0" err="1" smtClean="0"/>
              <a:t>전시원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특화방안</a:t>
            </a:r>
            <a:r>
              <a:rPr lang="ko-KR" altLang="en-US" sz="1600" b="1" dirty="0" smtClean="0"/>
              <a:t> 수립 및 </a:t>
            </a:r>
            <a:endParaRPr lang="en-US" altLang="ko-KR" sz="1600" b="1" dirty="0" smtClean="0"/>
          </a:p>
          <a:p>
            <a:pPr>
              <a:lnSpc>
                <a:spcPct val="140000"/>
              </a:lnSpc>
            </a:pPr>
            <a:r>
              <a:rPr lang="en-US" altLang="ko-KR" sz="1600" b="1" dirty="0" smtClean="0"/>
              <a:t>                  </a:t>
            </a:r>
            <a:r>
              <a:rPr lang="ko-KR" altLang="en-US" sz="1600" b="1" dirty="0" smtClean="0"/>
              <a:t>특성화된 체험프로그램 개발</a:t>
            </a:r>
            <a:endParaRPr lang="en-US" altLang="ko-KR" sz="1600" b="1" dirty="0" smtClean="0"/>
          </a:p>
          <a:p>
            <a:pPr>
              <a:lnSpc>
                <a:spcPct val="140000"/>
              </a:lnSpc>
            </a:pPr>
            <a:r>
              <a:rPr lang="en-US" altLang="ko-KR" sz="1600" b="1" dirty="0" smtClean="0"/>
              <a:t>                  </a:t>
            </a:r>
            <a:r>
              <a:rPr lang="ko-KR" altLang="en-US" sz="1600" b="1" dirty="0" smtClean="0"/>
              <a:t>둘레길 </a:t>
            </a:r>
            <a:r>
              <a:rPr lang="ko-KR" altLang="en-US" sz="1600" b="1" dirty="0" err="1" smtClean="0"/>
              <a:t>체험코스</a:t>
            </a:r>
            <a:r>
              <a:rPr lang="ko-KR" altLang="en-US" sz="1600" b="1" dirty="0" smtClean="0"/>
              <a:t> 개발</a:t>
            </a:r>
            <a:endParaRPr lang="en-US" altLang="ko-KR" sz="1600" b="1" dirty="0"/>
          </a:p>
          <a:p>
            <a:pPr>
              <a:lnSpc>
                <a:spcPct val="140000"/>
              </a:lnSpc>
            </a:pPr>
            <a:r>
              <a:rPr lang="en-US" altLang="ko-KR" sz="1600" b="1" dirty="0" smtClean="0"/>
              <a:t>                  </a:t>
            </a:r>
            <a:r>
              <a:rPr lang="ko-KR" altLang="en-US" sz="1600" b="1" dirty="0" smtClean="0"/>
              <a:t>관람시설 </a:t>
            </a:r>
            <a:r>
              <a:rPr lang="ko-KR" altLang="en-US" sz="1600" b="1" dirty="0" err="1" smtClean="0"/>
              <a:t>신규조성</a:t>
            </a:r>
            <a:r>
              <a:rPr lang="ko-KR" altLang="en-US" sz="1600" b="1" dirty="0" smtClean="0"/>
              <a:t> 등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  업 비 </a:t>
            </a:r>
            <a:r>
              <a:rPr lang="en-US" altLang="ko-KR" sz="1600" b="1" dirty="0"/>
              <a:t>: </a:t>
            </a:r>
            <a:r>
              <a:rPr lang="en-US" altLang="ko-KR" sz="1600" b="1" dirty="0" smtClean="0"/>
              <a:t>700</a:t>
            </a:r>
            <a:r>
              <a:rPr lang="ko-KR" altLang="en-US" sz="1600" b="1" dirty="0" smtClean="0"/>
              <a:t>백만원 </a:t>
            </a:r>
            <a:r>
              <a:rPr lang="ko-KR" altLang="en-US" sz="1600" b="1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시비</a:t>
            </a:r>
            <a:r>
              <a:rPr lang="en-US" altLang="ko-KR" sz="1600" b="1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100%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추진일정 </a:t>
            </a:r>
            <a:r>
              <a:rPr lang="en-US" altLang="ko-KR" sz="1600" b="1" dirty="0"/>
              <a:t>: </a:t>
            </a:r>
            <a:r>
              <a:rPr lang="en-US" altLang="ko-KR" sz="1600" b="1" dirty="0" smtClean="0"/>
              <a:t>‘23. 1. </a:t>
            </a:r>
            <a:r>
              <a:rPr lang="ko-KR" altLang="en-US" sz="1600" b="1" dirty="0"/>
              <a:t>착공</a:t>
            </a:r>
            <a:r>
              <a:rPr lang="en-US" altLang="ko-KR" sz="1600" b="1" dirty="0"/>
              <a:t>, </a:t>
            </a:r>
            <a:r>
              <a:rPr lang="en-US" altLang="ko-KR" sz="1600" b="1" dirty="0" smtClean="0"/>
              <a:t>/ ’25. 12. </a:t>
            </a:r>
            <a:r>
              <a:rPr lang="ko-KR" altLang="en-US" sz="1600" b="1" dirty="0" smtClean="0"/>
              <a:t>준공</a:t>
            </a:r>
            <a:endParaRPr lang="en-US" altLang="ko-KR" sz="1600" b="1" dirty="0" smtClean="0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398" y="1342742"/>
            <a:ext cx="2805067" cy="1751835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5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12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6" name="직선 연결선 25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985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산림휴양과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3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70" name="직사각형 6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93991" y="1248556"/>
            <a:ext cx="7272809" cy="295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사업기간 </a:t>
            </a:r>
            <a:r>
              <a:rPr kumimoji="0" lang="en-US" altLang="ko-KR" sz="1600" b="1" dirty="0" smtClean="0">
                <a:latin typeface="+mj-lt"/>
              </a:rPr>
              <a:t>: 2023. 1 ~ 2023. 12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대 상 지 </a:t>
            </a:r>
            <a:r>
              <a:rPr lang="en-US" altLang="ko-KR" sz="1600" b="1" dirty="0">
                <a:latin typeface="+mj-lt"/>
              </a:rPr>
              <a:t>: </a:t>
            </a:r>
            <a:r>
              <a:rPr lang="ko-KR" altLang="en-US" sz="1600" b="1" dirty="0" smtClean="0">
                <a:latin typeface="+mj-lt"/>
              </a:rPr>
              <a:t>주요 도로변 가로수 및 녹지대</a:t>
            </a:r>
            <a:endParaRPr lang="en-US" altLang="ko-KR" sz="1600" b="1" dirty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사업내용 </a:t>
            </a:r>
            <a:endParaRPr lang="en-US" altLang="ko-KR" sz="1600" b="1" dirty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 smtClean="0">
                <a:latin typeface="+mj-lt"/>
              </a:rPr>
              <a:t>  - </a:t>
            </a:r>
            <a:r>
              <a:rPr kumimoji="0" lang="ko-KR" altLang="en-US" sz="1600" b="1" dirty="0" err="1" smtClean="0">
                <a:latin typeface="+mj-lt"/>
              </a:rPr>
              <a:t>가로수관리</a:t>
            </a:r>
            <a:r>
              <a:rPr kumimoji="0" lang="ko-KR" altLang="en-US" sz="1600" b="1" dirty="0" smtClean="0">
                <a:latin typeface="+mj-lt"/>
              </a:rPr>
              <a:t> </a:t>
            </a:r>
            <a:r>
              <a:rPr kumimoji="0" lang="en-US" altLang="ko-KR" sz="1600" b="1" dirty="0" smtClean="0">
                <a:latin typeface="+mj-lt"/>
              </a:rPr>
              <a:t>: </a:t>
            </a:r>
            <a:r>
              <a:rPr kumimoji="0" lang="ko-KR" altLang="en-US" sz="1600" b="1" dirty="0" err="1" smtClean="0">
                <a:latin typeface="+mj-lt"/>
              </a:rPr>
              <a:t>전지전정</a:t>
            </a:r>
            <a:r>
              <a:rPr kumimoji="0" lang="en-US" altLang="ko-KR" sz="1600" b="1" dirty="0" smtClean="0">
                <a:latin typeface="+mj-lt"/>
              </a:rPr>
              <a:t>, </a:t>
            </a:r>
            <a:r>
              <a:rPr kumimoji="0" lang="ko-KR" altLang="en-US" sz="1600" b="1" dirty="0" err="1" smtClean="0">
                <a:latin typeface="+mj-lt"/>
              </a:rPr>
              <a:t>비료주기</a:t>
            </a:r>
            <a:r>
              <a:rPr kumimoji="0" lang="en-US" altLang="ko-KR" sz="1600" b="1" dirty="0" smtClean="0">
                <a:latin typeface="+mj-lt"/>
              </a:rPr>
              <a:t>, </a:t>
            </a:r>
            <a:r>
              <a:rPr kumimoji="0" lang="ko-KR" altLang="en-US" sz="1600" b="1" dirty="0" smtClean="0">
                <a:latin typeface="+mj-lt"/>
              </a:rPr>
              <a:t>병해충방제</a:t>
            </a:r>
            <a:r>
              <a:rPr kumimoji="0" lang="en-US" altLang="ko-KR" sz="1600" b="1" dirty="0" smtClean="0">
                <a:latin typeface="+mj-lt"/>
              </a:rPr>
              <a:t>, </a:t>
            </a:r>
            <a:r>
              <a:rPr kumimoji="0" lang="ko-KR" altLang="en-US" sz="1600" b="1" dirty="0" smtClean="0">
                <a:latin typeface="+mj-lt"/>
              </a:rPr>
              <a:t>보식</a:t>
            </a:r>
            <a:r>
              <a:rPr kumimoji="0" lang="en-US" altLang="ko-KR" sz="1600" b="1" dirty="0" smtClean="0">
                <a:latin typeface="+mj-lt"/>
              </a:rPr>
              <a:t>, </a:t>
            </a:r>
            <a:r>
              <a:rPr kumimoji="0" lang="ko-KR" altLang="en-US" sz="1600" b="1" dirty="0" err="1" smtClean="0">
                <a:latin typeface="+mj-lt"/>
              </a:rPr>
              <a:t>보호틀정비</a:t>
            </a:r>
            <a:r>
              <a:rPr kumimoji="0" lang="en-US" altLang="ko-KR" sz="1600" b="1" dirty="0" smtClean="0">
                <a:latin typeface="+mj-lt"/>
              </a:rPr>
              <a:t>, </a:t>
            </a:r>
            <a:r>
              <a:rPr lang="ko-KR" altLang="en-US" sz="1600" b="1" dirty="0" smtClean="0">
                <a:latin typeface="+mj-lt"/>
              </a:rPr>
              <a:t>관수 등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>
                <a:latin typeface="+mj-lt"/>
              </a:rPr>
              <a:t> </a:t>
            </a:r>
            <a:r>
              <a:rPr kumimoji="0" lang="en-US" altLang="ko-KR" sz="1600" b="1" dirty="0" smtClean="0">
                <a:latin typeface="+mj-lt"/>
              </a:rPr>
              <a:t> - </a:t>
            </a:r>
            <a:r>
              <a:rPr kumimoji="0" lang="ko-KR" altLang="en-US" sz="1600" b="1" dirty="0" err="1" smtClean="0">
                <a:latin typeface="+mj-lt"/>
              </a:rPr>
              <a:t>녹지대관리</a:t>
            </a:r>
            <a:r>
              <a:rPr kumimoji="0" lang="ko-KR" altLang="en-US" sz="1600" b="1" dirty="0" smtClean="0">
                <a:latin typeface="+mj-lt"/>
              </a:rPr>
              <a:t> </a:t>
            </a:r>
            <a:r>
              <a:rPr kumimoji="0" lang="en-US" altLang="ko-KR" sz="1600" b="1" dirty="0" smtClean="0">
                <a:latin typeface="+mj-lt"/>
              </a:rPr>
              <a:t>: </a:t>
            </a:r>
            <a:r>
              <a:rPr kumimoji="0" lang="ko-KR" altLang="en-US" sz="1600" b="1" dirty="0" smtClean="0">
                <a:latin typeface="+mj-lt"/>
              </a:rPr>
              <a:t>제초 및 전정</a:t>
            </a:r>
            <a:r>
              <a:rPr kumimoji="0" lang="en-US" altLang="ko-KR" sz="1600" b="1" dirty="0" smtClean="0">
                <a:latin typeface="+mj-lt"/>
              </a:rPr>
              <a:t>, </a:t>
            </a:r>
            <a:r>
              <a:rPr kumimoji="0" lang="ko-KR" altLang="en-US" sz="1600" b="1" dirty="0" smtClean="0">
                <a:latin typeface="+mj-lt"/>
              </a:rPr>
              <a:t>로터리 경관조명설치</a:t>
            </a:r>
            <a:r>
              <a:rPr kumimoji="0" lang="en-US" altLang="ko-KR" sz="1600" b="1" dirty="0" smtClean="0">
                <a:latin typeface="+mj-lt"/>
              </a:rPr>
              <a:t>, </a:t>
            </a:r>
            <a:r>
              <a:rPr kumimoji="0" lang="ko-KR" altLang="en-US" sz="1600" b="1" dirty="0" smtClean="0">
                <a:latin typeface="+mj-lt"/>
              </a:rPr>
              <a:t>시설물 보수 등</a:t>
            </a:r>
            <a:endParaRPr kumimoji="0"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 - </a:t>
            </a:r>
            <a:r>
              <a:rPr lang="ko-KR" altLang="en-US" sz="1600" b="1" dirty="0" err="1" smtClean="0">
                <a:latin typeface="+mj-lt"/>
              </a:rPr>
              <a:t>자유로변</a:t>
            </a:r>
            <a:r>
              <a:rPr lang="ko-KR" altLang="en-US" sz="1600" b="1" dirty="0" smtClean="0">
                <a:latin typeface="+mj-lt"/>
              </a:rPr>
              <a:t> </a:t>
            </a:r>
            <a:r>
              <a:rPr lang="ko-KR" altLang="en-US" sz="1600" b="1" dirty="0" err="1" smtClean="0">
                <a:latin typeface="+mj-lt"/>
              </a:rPr>
              <a:t>꽃길</a:t>
            </a:r>
            <a:r>
              <a:rPr lang="ko-KR" altLang="en-US" sz="1600" b="1" dirty="0" smtClean="0">
                <a:latin typeface="+mj-lt"/>
              </a:rPr>
              <a:t> 조성 및 관리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>
                <a:latin typeface="+mj-lt"/>
              </a:rPr>
              <a:t> </a:t>
            </a:r>
            <a:r>
              <a:rPr kumimoji="0" lang="en-US" altLang="ko-KR" sz="1600" b="1" dirty="0" smtClean="0">
                <a:latin typeface="+mj-lt"/>
              </a:rPr>
              <a:t> - </a:t>
            </a:r>
            <a:r>
              <a:rPr kumimoji="0" lang="ko-KR" altLang="en-US" sz="1600" b="1" dirty="0" err="1" smtClean="0">
                <a:latin typeface="+mj-lt"/>
              </a:rPr>
              <a:t>가로숲길</a:t>
            </a:r>
            <a:r>
              <a:rPr kumimoji="0" lang="ko-KR" altLang="en-US" sz="1600" b="1" dirty="0" smtClean="0">
                <a:latin typeface="+mj-lt"/>
              </a:rPr>
              <a:t> 조성 및 관리</a:t>
            </a:r>
            <a:endParaRPr kumimoji="0"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사 업 비 </a:t>
            </a:r>
            <a:r>
              <a:rPr lang="en-US" altLang="ko-KR" sz="1600" b="1" dirty="0" smtClean="0">
                <a:latin typeface="+mj-lt"/>
              </a:rPr>
              <a:t>:</a:t>
            </a:r>
            <a:r>
              <a:rPr lang="ko-KR" altLang="en-US" sz="1600" b="1" dirty="0" smtClean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2,503</a:t>
            </a:r>
            <a:r>
              <a:rPr lang="ko-KR" altLang="en-US" sz="1600" b="1" dirty="0" smtClean="0">
                <a:latin typeface="+mj-lt"/>
              </a:rPr>
              <a:t>백만원</a:t>
            </a:r>
            <a:endParaRPr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추진일정 </a:t>
            </a:r>
            <a:r>
              <a:rPr lang="en-US" altLang="ko-KR" sz="1600" b="1" dirty="0" smtClean="0">
                <a:latin typeface="+mj-lt"/>
              </a:rPr>
              <a:t>: </a:t>
            </a:r>
            <a:r>
              <a:rPr lang="en-US" altLang="ko-KR" sz="1600" b="1" dirty="0" smtClean="0"/>
              <a:t>’23</a:t>
            </a:r>
            <a:r>
              <a:rPr lang="en-US" altLang="ko-KR" sz="1600" b="1" dirty="0"/>
              <a:t>. </a:t>
            </a:r>
            <a:r>
              <a:rPr lang="en-US" altLang="ko-KR" sz="1600" b="1" dirty="0" smtClean="0"/>
              <a:t>1 </a:t>
            </a:r>
            <a:r>
              <a:rPr lang="ko-KR" altLang="en-US" sz="1600" b="1" dirty="0" smtClean="0"/>
              <a:t>착공</a:t>
            </a:r>
            <a:r>
              <a:rPr lang="en-US" altLang="ko-KR" sz="1600" b="1" dirty="0"/>
              <a:t> </a:t>
            </a:r>
            <a:r>
              <a:rPr lang="en-US" altLang="ko-KR" sz="1600" b="1" dirty="0" smtClean="0"/>
              <a:t>/ ’23</a:t>
            </a:r>
            <a:r>
              <a:rPr lang="en-US" altLang="ko-KR" sz="1600" b="1" dirty="0"/>
              <a:t>. </a:t>
            </a:r>
            <a:r>
              <a:rPr lang="en-US" altLang="ko-KR" sz="1600" b="1" dirty="0" smtClean="0"/>
              <a:t>12. </a:t>
            </a:r>
            <a:r>
              <a:rPr lang="ko-KR" altLang="en-US" sz="1600" b="1" dirty="0" smtClean="0"/>
              <a:t>준공</a:t>
            </a:r>
            <a:endParaRPr lang="en-US" altLang="ko-KR" sz="1500" b="1" dirty="0" smtClean="0"/>
          </a:p>
        </p:txBody>
      </p:sp>
      <p:sp>
        <p:nvSpPr>
          <p:cNvPr id="29" name="Rectangle 23"/>
          <p:cNvSpPr>
            <a:spLocks noChangeArrowheads="1"/>
          </p:cNvSpPr>
          <p:nvPr/>
        </p:nvSpPr>
        <p:spPr bwMode="auto">
          <a:xfrm>
            <a:off x="1529545" y="684882"/>
            <a:ext cx="714691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건강한 가로수 조성 관리를 통한 도시환경 개선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648" y="4437112"/>
            <a:ext cx="2965762" cy="166824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437112"/>
            <a:ext cx="2965762" cy="1638063"/>
          </a:xfrm>
          <a:prstGeom prst="rect">
            <a:avLst/>
          </a:prstGeom>
        </p:spPr>
      </p:pic>
      <p:grpSp>
        <p:nvGrpSpPr>
          <p:cNvPr id="15" name="그룹 14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16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13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1041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-99392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246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산림재해 없는 안전한 도시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산림휴양과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340418" y="140890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대형 및 동시 다발적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산불대응을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위한 신속한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진화체계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구축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산림재난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예방시설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설치로 산림자원 보호 및 산림병해충 선제적 대응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Rectangle 23"/>
          <p:cNvSpPr>
            <a:spLocks noChangeArrowheads="1"/>
          </p:cNvSpPr>
          <p:nvPr/>
        </p:nvSpPr>
        <p:spPr bwMode="auto">
          <a:xfrm>
            <a:off x="1445232" y="2343163"/>
            <a:ext cx="754776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신속한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산불대응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진화체계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lt"/>
                <a:ea typeface="맑은 고딕" pitchFamily="50" charset="-127"/>
              </a:rPr>
              <a:t>구축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1431337" y="2789689"/>
            <a:ext cx="6480720" cy="360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산불방지대책본부 운영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봄철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)1.16. ~ 5.26. 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가을철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)11.1. ~ 12.22.</a:t>
            </a:r>
          </a:p>
        </p:txBody>
      </p:sp>
      <p:grpSp>
        <p:nvGrpSpPr>
          <p:cNvPr id="35" name="그룹 34"/>
          <p:cNvGrpSpPr/>
          <p:nvPr/>
        </p:nvGrpSpPr>
        <p:grpSpPr>
          <a:xfrm>
            <a:off x="1494755" y="3204052"/>
            <a:ext cx="4582824" cy="1401176"/>
            <a:chOff x="3412525" y="4636718"/>
            <a:chExt cx="3923266" cy="1401176"/>
          </a:xfrm>
        </p:grpSpPr>
        <p:grpSp>
          <p:nvGrpSpPr>
            <p:cNvPr id="36" name="그룹 35"/>
            <p:cNvGrpSpPr/>
            <p:nvPr/>
          </p:nvGrpSpPr>
          <p:grpSpPr>
            <a:xfrm>
              <a:off x="3412525" y="4636718"/>
              <a:ext cx="3923266" cy="1401174"/>
              <a:chOff x="3040375" y="2764390"/>
              <a:chExt cx="3267186" cy="821559"/>
            </a:xfrm>
          </p:grpSpPr>
          <p:sp>
            <p:nvSpPr>
              <p:cNvPr id="38" name="대각선 방향의 모서리가 둥근 사각형 37"/>
              <p:cNvSpPr/>
              <p:nvPr/>
            </p:nvSpPr>
            <p:spPr bwMode="auto">
              <a:xfrm>
                <a:off x="3040375" y="2764391"/>
                <a:ext cx="1261939" cy="821558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농업 부산물</a:t>
                </a:r>
                <a:endParaRPr kumimoji="0" lang="en-US" altLang="ko-KR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소각 행위</a:t>
                </a:r>
                <a:endParaRPr kumimoji="0" lang="en-US" altLang="ko-KR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계도</a:t>
                </a:r>
                <a:r>
                  <a:rPr lang="en-US" altLang="ko-KR" sz="1600" dirty="0"/>
                  <a:t>·</a:t>
                </a:r>
                <a:r>
                  <a:rPr kumimoji="0" lang="ko-KR" altLang="en-US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단속</a:t>
                </a:r>
                <a:endParaRPr kumimoji="0" lang="en-US" altLang="ko-KR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SMS </a:t>
                </a:r>
                <a:r>
                  <a:rPr kumimoji="0" lang="ko-KR" altLang="en-US" sz="15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문자홍보</a:t>
                </a:r>
                <a:endPara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9" name="대각선 방향의 모서리가 둥근 사각형 38"/>
              <p:cNvSpPr/>
              <p:nvPr/>
            </p:nvSpPr>
            <p:spPr bwMode="auto">
              <a:xfrm>
                <a:off x="4858783" y="2764390"/>
                <a:ext cx="1448778" cy="389612"/>
              </a:xfrm>
              <a:prstGeom prst="round2DiagRect">
                <a:avLst/>
              </a:prstGeom>
              <a:solidFill>
                <a:schemeClr val="tx2">
                  <a:lumMod val="75000"/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5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헬기진화</a:t>
                </a: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5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골든타임제</a:t>
                </a:r>
                <a:r>
                  <a: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(30</a:t>
                </a: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분</a:t>
                </a:r>
                <a:r>
                  <a: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0" name="오른쪽 화살표 39"/>
              <p:cNvSpPr/>
              <p:nvPr/>
            </p:nvSpPr>
            <p:spPr>
              <a:xfrm>
                <a:off x="4477780" y="3100200"/>
                <a:ext cx="227403" cy="14798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7" name="대각선 방향의 모서리가 둥근 사각형 36"/>
            <p:cNvSpPr/>
            <p:nvPr/>
          </p:nvSpPr>
          <p:spPr bwMode="auto">
            <a:xfrm>
              <a:off x="5596086" y="5382979"/>
              <a:ext cx="1739700" cy="654915"/>
            </a:xfrm>
            <a:prstGeom prst="round2DiagRect">
              <a:avLst/>
            </a:prstGeom>
            <a:solidFill>
              <a:schemeClr val="tx2">
                <a:lumMod val="75000"/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latinLnBrk="0">
                <a:defRPr/>
              </a:pPr>
              <a:r>
                <a:rPr kumimoji="0" lang="ko-KR" altLang="en-US" sz="105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신속한 </a:t>
              </a:r>
              <a:r>
                <a:rPr kumimoji="0" lang="ko-KR" altLang="en-US" sz="1400" b="1" spc="1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현장대응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및</a:t>
              </a:r>
              <a:endParaRPr kumimoji="0" lang="en-US" altLang="ko-KR" sz="1400" b="1" spc="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atinLnBrk="0">
                <a:defRPr/>
              </a:pP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spc="1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인접시군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협조체계</a:t>
              </a:r>
              <a:r>
                <a:rPr kumimoji="0" lang="en-US" altLang="ko-KR" sz="1400" b="1" spc="1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kumimoji="0" lang="en-US" altLang="ko-KR" sz="1400" b="1" spc="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atinLnBrk="0">
                <a:defRPr/>
              </a:pPr>
              <a:r>
                <a:rPr kumimoji="0" lang="en-US" altLang="ko-KR" sz="14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(</a:t>
              </a:r>
              <a:r>
                <a:rPr kumimoji="0" lang="ko-KR" altLang="en-US" sz="1400" b="1" spc="100" dirty="0" smtClean="0">
                  <a:solidFill>
                    <a:prstClr val="black"/>
                  </a:solidFill>
                  <a:latin typeface="+mn-ea"/>
                  <a:ea typeface="+mn-ea"/>
                </a:rPr>
                <a:t>고양</a:t>
              </a:r>
              <a:r>
                <a:rPr lang="en-US" altLang="ko-KR" sz="1600" b="1" spc="100" dirty="0" smtClean="0">
                  <a:latin typeface="+mn-ea"/>
                  <a:ea typeface="+mn-ea"/>
                </a:rPr>
                <a:t>·</a:t>
              </a:r>
              <a:r>
                <a:rPr lang="ko-KR" altLang="en-US" sz="1400" b="1" spc="100" dirty="0" smtClean="0">
                  <a:latin typeface="+mn-ea"/>
                  <a:ea typeface="+mn-ea"/>
                </a:rPr>
                <a:t>양주</a:t>
              </a:r>
              <a:r>
                <a:rPr lang="en-US" altLang="ko-KR" sz="1400" b="1" spc="100" dirty="0" smtClean="0">
                  <a:latin typeface="+mn-ea"/>
                  <a:ea typeface="+mn-ea"/>
                </a:rPr>
                <a:t>·</a:t>
              </a:r>
              <a:r>
                <a:rPr lang="ko-KR" altLang="en-US" sz="1400" b="1" spc="100" dirty="0" smtClean="0">
                  <a:latin typeface="+mn-ea"/>
                  <a:ea typeface="+mn-ea"/>
                </a:rPr>
                <a:t>연천</a:t>
              </a:r>
              <a:r>
                <a:rPr lang="en-US" altLang="ko-KR" sz="1400" b="1" spc="100" dirty="0" smtClean="0">
                  <a:latin typeface="+mn-ea"/>
                  <a:ea typeface="+mn-ea"/>
                </a:rPr>
                <a:t>)</a:t>
              </a:r>
              <a:endParaRPr kumimoji="0" lang="en-US" altLang="ko-KR" sz="1400" b="1" spc="1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42" name="그림 4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r="15710"/>
          <a:stretch/>
        </p:blipFill>
        <p:spPr>
          <a:xfrm>
            <a:off x="6446464" y="3207461"/>
            <a:ext cx="2546537" cy="1403874"/>
          </a:xfrm>
          <a:prstGeom prst="rect">
            <a:avLst/>
          </a:prstGeom>
        </p:spPr>
      </p:pic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1476587" y="4727889"/>
            <a:ext cx="751641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산림재난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예방 및 산림병해충 선제적 대응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endParaRPr kumimoji="0"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1431337" y="5226165"/>
            <a:ext cx="4957790" cy="149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산사태 대책 상황실 운영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5.29. ~ 10.31.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9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사방사업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추진 </a:t>
            </a:r>
            <a:r>
              <a:rPr kumimoji="0" lang="en-US" altLang="ko-KR" sz="1600" b="1" spc="-9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사방댐 </a:t>
            </a:r>
            <a:r>
              <a:rPr kumimoji="0" lang="en-US" altLang="ko-KR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spc="-9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계류보전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spc="-9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en-US" altLang="ko-KR" sz="1600" b="1" spc="-9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.0km </a:t>
            </a:r>
            <a:r>
              <a:rPr kumimoji="0" lang="ko-KR" altLang="en-US" sz="1600" b="1" spc="-9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600" b="1" spc="-9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위험수목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제거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임야 인접 주택 등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재해우려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수목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44000" indent="-285750" algn="di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kern="600" spc="-24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산림병해충 방제 </a:t>
            </a:r>
            <a:r>
              <a:rPr kumimoji="0" lang="en-US" altLang="ko-KR" sz="1600" b="1" kern="600" spc="-24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소나무재선충</a:t>
            </a:r>
            <a:r>
              <a:rPr kumimoji="0" lang="en-US" altLang="ko-KR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연중</a:t>
            </a:r>
            <a:r>
              <a:rPr kumimoji="0" lang="en-US" altLang="ko-KR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기타 해충</a:t>
            </a:r>
            <a:r>
              <a:rPr kumimoji="0" lang="en-US" altLang="ko-KR" sz="1600" b="1" kern="600" spc="-24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(5.29.~10.31.)</a:t>
            </a:r>
            <a:endParaRPr kumimoji="0" lang="en-US" altLang="ko-KR" sz="1600" b="1" kern="600" spc="-24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0" t="13820" r="15135" b="22933"/>
          <a:stretch/>
        </p:blipFill>
        <p:spPr>
          <a:xfrm>
            <a:off x="6434378" y="5229200"/>
            <a:ext cx="2558623" cy="1401174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6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14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47" name="직선 연결선 46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5341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7343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다양한 테마의 녹색 쉼터 조성으로 쾌적한 도시공간 제공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공원녹지 확대 조성으로 누구나 쉽게 찾고 누리는 공원 환경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276872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12479"/>
            <a:ext cx="792163" cy="925709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녹색 숨과 쉼이 있는 도시공간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60457"/>
            <a:ext cx="724878" cy="4289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5" y="2589737"/>
            <a:ext cx="7272809" cy="3960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사업기간 </a:t>
            </a:r>
            <a:r>
              <a:rPr kumimoji="0" lang="en-US" altLang="ko-KR" sz="1600" b="1" dirty="0" smtClean="0">
                <a:latin typeface="+mj-lt"/>
              </a:rPr>
              <a:t>: 2022. 1. ~ 2026. 3.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+mj-lt"/>
              </a:rPr>
              <a:t>위     </a:t>
            </a:r>
            <a:r>
              <a:rPr kumimoji="0" lang="ko-KR" altLang="en-US" sz="1600" b="1" dirty="0" smtClean="0">
                <a:latin typeface="+mj-lt"/>
              </a:rPr>
              <a:t> 치 </a:t>
            </a:r>
            <a:r>
              <a:rPr kumimoji="0" lang="en-US" altLang="ko-KR" sz="1600" b="1" dirty="0">
                <a:latin typeface="+mj-lt"/>
              </a:rPr>
              <a:t>: </a:t>
            </a:r>
            <a:r>
              <a:rPr kumimoji="0" lang="ko-KR" altLang="en-US" sz="1600" b="1" dirty="0" err="1" smtClean="0">
                <a:latin typeface="+mj-lt"/>
              </a:rPr>
              <a:t>법원읍</a:t>
            </a:r>
            <a:r>
              <a:rPr kumimoji="0" lang="ko-KR" altLang="en-US" sz="1600" b="1" dirty="0" smtClean="0">
                <a:latin typeface="+mj-lt"/>
              </a:rPr>
              <a:t> </a:t>
            </a:r>
            <a:r>
              <a:rPr kumimoji="0" lang="ko-KR" altLang="en-US" sz="1600" b="1" dirty="0" err="1" smtClean="0">
                <a:latin typeface="+mj-lt"/>
              </a:rPr>
              <a:t>대능리</a:t>
            </a:r>
            <a:r>
              <a:rPr kumimoji="0" lang="ko-KR" altLang="en-US" sz="1600" b="1" dirty="0" smtClean="0">
                <a:latin typeface="+mj-lt"/>
              </a:rPr>
              <a:t> 산</a:t>
            </a:r>
            <a:r>
              <a:rPr kumimoji="0" lang="en-US" altLang="ko-KR" sz="1600" b="1" dirty="0" smtClean="0">
                <a:latin typeface="+mj-lt"/>
              </a:rPr>
              <a:t>18</a:t>
            </a:r>
            <a:r>
              <a:rPr kumimoji="0" lang="ko-KR" altLang="en-US" sz="1600" b="1" dirty="0" smtClean="0">
                <a:latin typeface="+mj-lt"/>
              </a:rPr>
              <a:t>번지</a:t>
            </a:r>
            <a:r>
              <a:rPr kumimoji="0" lang="en-US" altLang="ko-KR" sz="1600" b="1" dirty="0" smtClean="0">
                <a:latin typeface="+mj-lt"/>
              </a:rPr>
              <a:t>(27,657</a:t>
            </a:r>
            <a:r>
              <a:rPr lang="en-US" altLang="ko-KR" sz="1600" b="1" dirty="0"/>
              <a:t> </a:t>
            </a:r>
            <a:r>
              <a:rPr lang="en-US" altLang="ko-KR" sz="1600" b="1" dirty="0" smtClean="0"/>
              <a:t>㎥)</a:t>
            </a:r>
            <a:r>
              <a:rPr kumimoji="0" lang="en-US" altLang="ko-KR" sz="1600" b="1" dirty="0" smtClean="0">
                <a:latin typeface="+mj-lt"/>
              </a:rPr>
              <a:t> </a:t>
            </a:r>
            <a:endParaRPr kumimoji="0" lang="en-US" altLang="ko-KR" sz="1600" b="1" dirty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 업 </a:t>
            </a:r>
            <a:r>
              <a:rPr lang="ko-KR" altLang="en-US" sz="1600" b="1" dirty="0" smtClean="0"/>
              <a:t>비  </a:t>
            </a:r>
            <a:r>
              <a:rPr lang="en-US" altLang="ko-KR" sz="1600" b="1" dirty="0"/>
              <a:t>: 4,800</a:t>
            </a:r>
            <a:r>
              <a:rPr lang="ko-KR" altLang="en-US" sz="1600" b="1" dirty="0"/>
              <a:t>백만원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시비</a:t>
            </a:r>
            <a:r>
              <a:rPr lang="en-US" altLang="ko-KR" sz="1600" b="1" dirty="0"/>
              <a:t>100%)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사업내용 </a:t>
            </a:r>
            <a:r>
              <a:rPr lang="en-US" altLang="ko-KR" sz="1600" b="1" dirty="0"/>
              <a:t>: </a:t>
            </a:r>
            <a:r>
              <a:rPr lang="ko-KR" altLang="en-US" sz="1600" b="1" dirty="0" smtClean="0"/>
              <a:t>공동묘지를 </a:t>
            </a:r>
            <a:r>
              <a:rPr lang="ko-KR" altLang="en-US" sz="1600" b="1" dirty="0"/>
              <a:t>캠핑</a:t>
            </a:r>
            <a:r>
              <a:rPr lang="en-US" altLang="ko-KR" sz="1600" b="1" dirty="0"/>
              <a:t>·</a:t>
            </a:r>
            <a:r>
              <a:rPr lang="ko-KR" altLang="en-US" sz="1600" b="1" dirty="0"/>
              <a:t>야영 테마 </a:t>
            </a:r>
            <a:endParaRPr lang="en-US" altLang="ko-KR" sz="1600" b="1" dirty="0" smtClean="0"/>
          </a:p>
          <a:p>
            <a:pPr>
              <a:lnSpc>
                <a:spcPct val="14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              </a:t>
            </a:r>
            <a:r>
              <a:rPr lang="ko-KR" altLang="en-US" sz="1600" b="1" dirty="0" smtClean="0"/>
              <a:t>문화공원으로 </a:t>
            </a:r>
            <a:r>
              <a:rPr lang="ko-KR" altLang="en-US" sz="1600" b="1" dirty="0"/>
              <a:t>조성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추진실적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 smtClean="0"/>
              <a:t>  </a:t>
            </a:r>
            <a:r>
              <a:rPr lang="en-US" altLang="ko-KR" sz="1500" b="1" dirty="0" smtClean="0"/>
              <a:t>- ’22. </a:t>
            </a:r>
            <a:r>
              <a:rPr lang="en-US" altLang="ko-KR" sz="1500" b="1" dirty="0"/>
              <a:t>1 ~ ‘</a:t>
            </a:r>
            <a:r>
              <a:rPr lang="en-US" altLang="ko-KR" sz="1500" b="1" dirty="0" smtClean="0"/>
              <a:t>22. </a:t>
            </a:r>
            <a:r>
              <a:rPr lang="en-US" altLang="ko-KR" sz="1500" b="1" dirty="0"/>
              <a:t>12 : </a:t>
            </a:r>
            <a:r>
              <a:rPr lang="ko-KR" altLang="en-US" sz="1500" b="1" dirty="0" smtClean="0"/>
              <a:t>도시관리계획</a:t>
            </a:r>
            <a:r>
              <a:rPr lang="en-US" altLang="ko-KR" sz="1500" b="1" dirty="0" smtClean="0"/>
              <a:t> </a:t>
            </a:r>
            <a:r>
              <a:rPr lang="ko-KR" altLang="en-US" sz="1500" b="1" dirty="0" smtClean="0"/>
              <a:t>결정 입안</a:t>
            </a:r>
            <a:endParaRPr lang="en-US" altLang="ko-KR" sz="15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추진일정</a:t>
            </a:r>
            <a:endParaRPr lang="en-US" altLang="ko-KR" sz="16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500" b="1" dirty="0" smtClean="0">
                <a:latin typeface="+mj-lt"/>
              </a:rPr>
              <a:t>   - ’23. 1 ~ </a:t>
            </a:r>
            <a:r>
              <a:rPr lang="en-US" altLang="ko-KR" sz="1500" b="1" dirty="0"/>
              <a:t>‘24. </a:t>
            </a:r>
            <a:r>
              <a:rPr lang="en-US" altLang="ko-KR" sz="1500" b="1" dirty="0" smtClean="0"/>
              <a:t>12</a:t>
            </a:r>
            <a:r>
              <a:rPr lang="en-US" altLang="ko-KR" sz="1500" b="1" dirty="0" smtClean="0">
                <a:latin typeface="+mj-lt"/>
              </a:rPr>
              <a:t> : </a:t>
            </a:r>
            <a:r>
              <a:rPr lang="ko-KR" altLang="en-US" sz="1500" b="1" dirty="0" smtClean="0">
                <a:latin typeface="+mj-lt"/>
              </a:rPr>
              <a:t>도시관리계획</a:t>
            </a:r>
            <a:r>
              <a:rPr lang="en-US" altLang="ko-KR" sz="1500" b="1" dirty="0" smtClean="0">
                <a:latin typeface="+mj-lt"/>
              </a:rPr>
              <a:t> </a:t>
            </a:r>
            <a:r>
              <a:rPr lang="ko-KR" altLang="en-US" sz="1500" b="1" dirty="0" smtClean="0">
                <a:latin typeface="+mj-lt"/>
              </a:rPr>
              <a:t>결정 및 묘지 이장 </a:t>
            </a:r>
            <a:endParaRPr lang="en-US" altLang="ko-KR" sz="1500" b="1" dirty="0" smtClean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500" b="1" dirty="0" smtClean="0"/>
              <a:t>   - ’25. 1.~ ’25. 12 : </a:t>
            </a:r>
            <a:r>
              <a:rPr lang="ko-KR" altLang="en-US" sz="1500" b="1" dirty="0" smtClean="0"/>
              <a:t>실시설계 완료 및 공사 착공 </a:t>
            </a:r>
            <a:endParaRPr lang="en-US" altLang="ko-KR" sz="1500" b="1" dirty="0" smtClean="0"/>
          </a:p>
          <a:p>
            <a:pPr>
              <a:lnSpc>
                <a:spcPct val="140000"/>
              </a:lnSpc>
            </a:pPr>
            <a:r>
              <a:rPr lang="en-US" altLang="ko-KR" sz="1500" b="1" dirty="0"/>
              <a:t> </a:t>
            </a:r>
            <a:r>
              <a:rPr lang="en-US" altLang="ko-KR" sz="1500" b="1" dirty="0" smtClean="0"/>
              <a:t>  - ’26. </a:t>
            </a:r>
            <a:r>
              <a:rPr lang="en-US" altLang="ko-KR" sz="1500" b="1" dirty="0"/>
              <a:t>1</a:t>
            </a:r>
            <a:r>
              <a:rPr lang="en-US" altLang="ko-KR" sz="1500" b="1" dirty="0" smtClean="0"/>
              <a:t>. ~ ’26. 6  : </a:t>
            </a:r>
            <a:r>
              <a:rPr lang="ko-KR" altLang="en-US" sz="1500" b="1" dirty="0" smtClean="0"/>
              <a:t>준공 및 개장</a:t>
            </a:r>
            <a:endParaRPr kumimoji="0" lang="en-US" altLang="ko-KR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75656" y="2277019"/>
            <a:ext cx="72008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법원문화공원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2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15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176" y="2877976"/>
            <a:ext cx="2475606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3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3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70" name="직사각형 6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75655" y="1052737"/>
            <a:ext cx="7272809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사업기간 </a:t>
            </a:r>
            <a:r>
              <a:rPr kumimoji="0" lang="en-US" altLang="ko-KR" sz="1600" b="1" dirty="0" smtClean="0">
                <a:latin typeface="+mj-lt"/>
              </a:rPr>
              <a:t>: 2022. ~ 2024.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위     </a:t>
            </a:r>
            <a:r>
              <a:rPr lang="ko-KR" altLang="en-US" sz="1600" b="1" dirty="0">
                <a:latin typeface="+mj-lt"/>
              </a:rPr>
              <a:t>치 </a:t>
            </a:r>
            <a:r>
              <a:rPr lang="en-US" altLang="ko-KR" sz="1600" b="1" dirty="0">
                <a:latin typeface="+mj-lt"/>
              </a:rPr>
              <a:t>: </a:t>
            </a:r>
            <a:r>
              <a:rPr lang="ko-KR" altLang="en-US" sz="1600" b="1" dirty="0" err="1" smtClean="0">
                <a:latin typeface="+mj-lt"/>
              </a:rPr>
              <a:t>금촌</a:t>
            </a:r>
            <a:r>
              <a:rPr lang="en-US" altLang="ko-KR" sz="1600" b="1" dirty="0" smtClean="0">
                <a:latin typeface="+mj-lt"/>
              </a:rPr>
              <a:t>2</a:t>
            </a:r>
            <a:r>
              <a:rPr lang="ko-KR" altLang="en-US" sz="1600" b="1" dirty="0" smtClean="0">
                <a:latin typeface="+mj-lt"/>
              </a:rPr>
              <a:t>동 공원 </a:t>
            </a:r>
            <a:r>
              <a:rPr lang="en-US" altLang="ko-KR" sz="1600" b="1" dirty="0" smtClean="0">
                <a:latin typeface="+mj-lt"/>
              </a:rPr>
              <a:t>11</a:t>
            </a:r>
            <a:r>
              <a:rPr lang="ko-KR" altLang="en-US" sz="1600" b="1" dirty="0" smtClean="0">
                <a:latin typeface="+mj-lt"/>
              </a:rPr>
              <a:t>개소</a:t>
            </a:r>
            <a:r>
              <a:rPr lang="en-US" altLang="ko-KR" sz="1600" b="1" dirty="0" smtClean="0">
                <a:latin typeface="+mj-lt"/>
              </a:rPr>
              <a:t>, </a:t>
            </a:r>
            <a:r>
              <a:rPr lang="ko-KR" altLang="en-US" sz="1600" b="1" dirty="0" smtClean="0">
                <a:latin typeface="+mj-lt"/>
              </a:rPr>
              <a:t>보행자도로 </a:t>
            </a:r>
            <a:r>
              <a:rPr lang="en-US" altLang="ko-KR" sz="1600" b="1" dirty="0" smtClean="0">
                <a:latin typeface="+mj-lt"/>
              </a:rPr>
              <a:t>1</a:t>
            </a:r>
            <a:r>
              <a:rPr lang="ko-KR" altLang="en-US" sz="1600" b="1" dirty="0" smtClean="0">
                <a:latin typeface="+mj-lt"/>
              </a:rPr>
              <a:t>개소</a:t>
            </a:r>
            <a:endParaRPr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 업 비 </a:t>
            </a:r>
            <a:r>
              <a:rPr kumimoji="0" lang="en-US" altLang="ko-KR" sz="1600" b="1" dirty="0" smtClean="0">
                <a:latin typeface="+mj-lt"/>
              </a:rPr>
              <a:t>: 7,500</a:t>
            </a:r>
            <a:r>
              <a:rPr lang="ko-KR" altLang="en-US" sz="1600" b="1" dirty="0" smtClean="0"/>
              <a:t>백만원</a:t>
            </a:r>
            <a:r>
              <a:rPr lang="en-US" altLang="ko-KR" sz="1600" b="1" dirty="0"/>
              <a:t>(</a:t>
            </a:r>
            <a:r>
              <a:rPr lang="ko-KR" altLang="en-US" sz="1600" b="1" dirty="0" smtClean="0"/>
              <a:t>도비</a:t>
            </a:r>
            <a:r>
              <a:rPr lang="en-US" altLang="ko-KR" sz="1600" b="1" dirty="0"/>
              <a:t> </a:t>
            </a:r>
            <a:r>
              <a:rPr lang="en-US" altLang="ko-KR" sz="1600" b="1" dirty="0" smtClean="0"/>
              <a:t>50</a:t>
            </a:r>
            <a:r>
              <a:rPr lang="ko-KR" altLang="en-US" sz="1600" b="1" dirty="0" smtClean="0"/>
              <a:t>억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시비</a:t>
            </a:r>
            <a:r>
              <a:rPr lang="en-US" altLang="ko-KR" sz="1600" b="1" dirty="0"/>
              <a:t> </a:t>
            </a:r>
            <a:r>
              <a:rPr lang="en-US" altLang="ko-KR" sz="1600" b="1" dirty="0" smtClean="0"/>
              <a:t>25</a:t>
            </a:r>
            <a:r>
              <a:rPr lang="ko-KR" altLang="en-US" sz="1600" b="1" dirty="0" smtClean="0"/>
              <a:t>억</a:t>
            </a:r>
            <a:r>
              <a:rPr lang="en-US" altLang="ko-KR" sz="1600" b="1" dirty="0" smtClean="0"/>
              <a:t>)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사업내용 </a:t>
            </a:r>
            <a:r>
              <a:rPr lang="en-US" altLang="ko-KR" sz="1600" b="1" dirty="0" smtClean="0">
                <a:latin typeface="+mj-lt"/>
              </a:rPr>
              <a:t>: </a:t>
            </a:r>
            <a:r>
              <a:rPr lang="ko-KR" altLang="en-US" sz="1600" b="1" dirty="0" err="1" smtClean="0">
                <a:latin typeface="+mj-lt"/>
              </a:rPr>
              <a:t>노후공원과</a:t>
            </a:r>
            <a:r>
              <a:rPr lang="ko-KR" altLang="en-US" sz="1600" b="1" dirty="0" smtClean="0">
                <a:latin typeface="+mj-lt"/>
              </a:rPr>
              <a:t> 보행자도로를 이용자 중심으로 변화 및 개선</a:t>
            </a:r>
            <a:endParaRPr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추진일정 </a:t>
            </a:r>
            <a:r>
              <a:rPr lang="en-US" altLang="ko-KR" sz="1600" b="1" dirty="0" smtClean="0">
                <a:latin typeface="+mj-lt"/>
              </a:rPr>
              <a:t>: </a:t>
            </a:r>
            <a:r>
              <a:rPr lang="en-US" altLang="ko-KR" sz="1600" b="1" dirty="0" smtClean="0"/>
              <a:t>(’22.) </a:t>
            </a:r>
            <a:r>
              <a:rPr lang="ko-KR" altLang="en-US" sz="1600" b="1" dirty="0" smtClean="0"/>
              <a:t>설계용역</a:t>
            </a:r>
            <a:r>
              <a:rPr lang="en-US" altLang="ko-KR" sz="1600" b="1" dirty="0" smtClean="0"/>
              <a:t>, </a:t>
            </a:r>
            <a:r>
              <a:rPr lang="en-US" altLang="ko-KR" sz="1600" b="1" dirty="0"/>
              <a:t>(’23</a:t>
            </a:r>
            <a:r>
              <a:rPr lang="en-US" altLang="ko-KR" sz="1600" b="1" dirty="0" smtClean="0"/>
              <a:t>., ‘24.) </a:t>
            </a:r>
            <a:r>
              <a:rPr lang="ko-KR" altLang="en-US" sz="1600" b="1" dirty="0" err="1" smtClean="0"/>
              <a:t>개선공사</a:t>
            </a:r>
            <a:endParaRPr lang="en-US" altLang="ko-KR" sz="15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/>
          </a:p>
        </p:txBody>
      </p:sp>
      <p:sp>
        <p:nvSpPr>
          <p:cNvPr id="29" name="Rectangle 23"/>
          <p:cNvSpPr>
            <a:spLocks noChangeArrowheads="1"/>
          </p:cNvSpPr>
          <p:nvPr/>
        </p:nvSpPr>
        <p:spPr bwMode="auto">
          <a:xfrm>
            <a:off x="1474656" y="620688"/>
            <a:ext cx="72018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경기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어울림터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공원 조성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(2021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경기 퍼스트 공모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1476655" y="3632329"/>
            <a:ext cx="7272809" cy="282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사업기간 </a:t>
            </a:r>
            <a:r>
              <a:rPr kumimoji="0" lang="en-US" altLang="ko-KR" sz="1600" b="1" dirty="0" smtClean="0">
                <a:latin typeface="+mj-lt"/>
              </a:rPr>
              <a:t>: 2023. 1 ~ 2023. 6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위     </a:t>
            </a:r>
            <a:r>
              <a:rPr lang="ko-KR" altLang="en-US" sz="1600" b="1" dirty="0">
                <a:latin typeface="+mj-lt"/>
              </a:rPr>
              <a:t>치 </a:t>
            </a:r>
            <a:r>
              <a:rPr lang="en-US" altLang="ko-KR" sz="1600" b="1" dirty="0">
                <a:latin typeface="+mj-lt"/>
              </a:rPr>
              <a:t>: </a:t>
            </a:r>
            <a:r>
              <a:rPr lang="ko-KR" altLang="en-US" sz="1600" b="1" dirty="0" err="1">
                <a:latin typeface="+mj-lt"/>
              </a:rPr>
              <a:t>문산읍</a:t>
            </a:r>
            <a:r>
              <a:rPr lang="ko-KR" altLang="en-US" sz="1600" b="1" dirty="0">
                <a:latin typeface="+mj-lt"/>
              </a:rPr>
              <a:t> </a:t>
            </a:r>
            <a:r>
              <a:rPr lang="ko-KR" altLang="en-US" sz="1600" b="1" dirty="0" err="1">
                <a:latin typeface="+mj-lt"/>
              </a:rPr>
              <a:t>당동리</a:t>
            </a:r>
            <a:r>
              <a:rPr lang="ko-KR" altLang="en-US" sz="1600" b="1" dirty="0">
                <a:latin typeface="+mj-lt"/>
              </a:rPr>
              <a:t> </a:t>
            </a:r>
            <a:r>
              <a:rPr lang="en-US" altLang="ko-KR" sz="1600" b="1" dirty="0">
                <a:latin typeface="+mj-lt"/>
              </a:rPr>
              <a:t>936</a:t>
            </a:r>
            <a:r>
              <a:rPr lang="ko-KR" altLang="en-US" sz="1600" b="1" dirty="0">
                <a:latin typeface="+mj-lt"/>
              </a:rPr>
              <a:t>번지 일원</a:t>
            </a:r>
            <a:endParaRPr lang="en-US" altLang="ko-KR" sz="1600" b="1" dirty="0"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1600" b="1" dirty="0">
                <a:latin typeface="+mj-lt"/>
              </a:rPr>
              <a:t>                 (</a:t>
            </a:r>
            <a:r>
              <a:rPr lang="ko-KR" altLang="en-US" sz="1600" b="1" dirty="0">
                <a:latin typeface="+mj-lt"/>
              </a:rPr>
              <a:t>북부근린공원</a:t>
            </a:r>
            <a:r>
              <a:rPr lang="en-US" altLang="ko-KR" sz="1600" b="1" dirty="0">
                <a:latin typeface="+mj-lt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 업 비 </a:t>
            </a:r>
            <a:r>
              <a:rPr lang="en-US" altLang="ko-KR" sz="1600" b="1" dirty="0"/>
              <a:t>: 148</a:t>
            </a:r>
            <a:r>
              <a:rPr lang="ko-KR" altLang="en-US" sz="1600" b="1" dirty="0"/>
              <a:t>백만원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도비</a:t>
            </a:r>
            <a:r>
              <a:rPr lang="en-US" altLang="ko-KR" sz="1600" b="1" dirty="0"/>
              <a:t>74, </a:t>
            </a:r>
            <a:r>
              <a:rPr lang="ko-KR" altLang="en-US" sz="1600" b="1" dirty="0"/>
              <a:t>시비</a:t>
            </a:r>
            <a:r>
              <a:rPr lang="en-US" altLang="ko-KR" sz="1600" b="1" dirty="0"/>
              <a:t>74)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사업내용 </a:t>
            </a:r>
            <a:r>
              <a:rPr lang="en-US" altLang="ko-KR" sz="1600" b="1" dirty="0"/>
              <a:t>: </a:t>
            </a:r>
            <a:r>
              <a:rPr lang="ko-KR" altLang="en-US" sz="1600" b="1" dirty="0"/>
              <a:t>학습</a:t>
            </a:r>
            <a:r>
              <a:rPr lang="en-US" altLang="ko-KR" sz="1600" b="1" dirty="0"/>
              <a:t>·</a:t>
            </a:r>
            <a:r>
              <a:rPr lang="ko-KR" altLang="en-US" sz="1600" b="1" dirty="0"/>
              <a:t>놀이</a:t>
            </a:r>
            <a:r>
              <a:rPr lang="en-US" altLang="ko-KR" sz="1600" b="1" dirty="0"/>
              <a:t>·</a:t>
            </a:r>
            <a:r>
              <a:rPr lang="ko-KR" altLang="en-US" sz="1600" b="1" dirty="0"/>
              <a:t>안전시설 등 설치</a:t>
            </a:r>
            <a:endParaRPr lang="en-US" altLang="ko-KR" sz="1600" b="1" dirty="0"/>
          </a:p>
          <a:p>
            <a:pPr>
              <a:lnSpc>
                <a:spcPct val="140000"/>
              </a:lnSpc>
            </a:pPr>
            <a:r>
              <a:rPr lang="en-US" altLang="ko-KR" sz="1600" b="1" dirty="0"/>
              <a:t>                  (5,000 ㎥)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추진일정 </a:t>
            </a:r>
            <a:r>
              <a:rPr lang="en-US" altLang="ko-KR" sz="1600" b="1" dirty="0" smtClean="0">
                <a:latin typeface="+mj-lt"/>
              </a:rPr>
              <a:t>: </a:t>
            </a:r>
            <a:r>
              <a:rPr lang="en-US" altLang="ko-KR" sz="1600" b="1" dirty="0"/>
              <a:t>(‘23. 3.) </a:t>
            </a:r>
            <a:r>
              <a:rPr lang="ko-KR" altLang="en-US" sz="1600" b="1" dirty="0"/>
              <a:t>착공</a:t>
            </a:r>
            <a:r>
              <a:rPr lang="en-US" altLang="ko-KR" sz="1600" b="1" dirty="0"/>
              <a:t>, (’23. </a:t>
            </a:r>
            <a:r>
              <a:rPr lang="en-US" altLang="ko-KR" sz="1600" b="1" dirty="0" smtClean="0"/>
              <a:t>6.) </a:t>
            </a:r>
            <a:r>
              <a:rPr lang="ko-KR" altLang="en-US" sz="1600" b="1" dirty="0" smtClean="0"/>
              <a:t>준공</a:t>
            </a:r>
            <a:endParaRPr lang="en-US" altLang="ko-KR" sz="15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/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1475656" y="3200281"/>
            <a:ext cx="72008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문산 유아숲체험원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107959" y="-1039900"/>
            <a:ext cx="2023316" cy="148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8445" y="3873743"/>
            <a:ext cx="3190521" cy="2195875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18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16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4122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3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70" name="직사각형 6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1468342" y="3083685"/>
            <a:ext cx="7272809" cy="282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사업기간 </a:t>
            </a:r>
            <a:r>
              <a:rPr kumimoji="0" lang="en-US" altLang="ko-KR" sz="1600" b="1" dirty="0" smtClean="0">
                <a:latin typeface="+mj-lt"/>
              </a:rPr>
              <a:t>: 2023. 3 ~ 2023. 12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위     </a:t>
            </a:r>
            <a:r>
              <a:rPr lang="ko-KR" altLang="en-US" sz="1600" b="1" dirty="0">
                <a:latin typeface="+mj-lt"/>
              </a:rPr>
              <a:t>치 </a:t>
            </a:r>
            <a:r>
              <a:rPr lang="en-US" altLang="ko-KR" sz="1600" b="1" dirty="0">
                <a:latin typeface="+mj-lt"/>
              </a:rPr>
              <a:t>: </a:t>
            </a:r>
            <a:r>
              <a:rPr lang="ko-KR" altLang="en-US" sz="1600" b="1" dirty="0" smtClean="0">
                <a:latin typeface="+mj-lt"/>
              </a:rPr>
              <a:t>마을 내 공한지</a:t>
            </a:r>
            <a:r>
              <a:rPr lang="en-US" altLang="ko-KR" sz="1600" b="1" dirty="0" smtClean="0">
                <a:latin typeface="+mj-lt"/>
              </a:rPr>
              <a:t>, </a:t>
            </a:r>
            <a:r>
              <a:rPr lang="ko-KR" altLang="en-US" sz="1600" b="1" dirty="0" smtClean="0">
                <a:latin typeface="+mj-lt"/>
              </a:rPr>
              <a:t>유휴지</a:t>
            </a:r>
            <a:r>
              <a:rPr lang="en-US" altLang="ko-KR" sz="1600" b="1" dirty="0" smtClean="0">
                <a:latin typeface="+mj-lt"/>
              </a:rPr>
              <a:t>, </a:t>
            </a:r>
            <a:r>
              <a:rPr lang="ko-KR" altLang="en-US" sz="1600" b="1" dirty="0" smtClean="0">
                <a:latin typeface="+mj-lt"/>
              </a:rPr>
              <a:t>쓰레기 등 환경개선이 필요한 공간</a:t>
            </a:r>
            <a:endParaRPr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 업 비 </a:t>
            </a:r>
            <a:r>
              <a:rPr lang="en-US" altLang="ko-KR" sz="1600" b="1" dirty="0"/>
              <a:t>: 468.8</a:t>
            </a:r>
            <a:r>
              <a:rPr lang="ko-KR" altLang="en-US" sz="1600" b="1" dirty="0"/>
              <a:t>백만원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시 </a:t>
            </a:r>
            <a:r>
              <a:rPr lang="en-US" altLang="ko-KR" sz="1600" b="1" dirty="0"/>
              <a:t>100%)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사업내용 </a:t>
            </a:r>
            <a:r>
              <a:rPr lang="en-US" altLang="ko-KR" sz="1600" b="1" dirty="0"/>
              <a:t>: </a:t>
            </a:r>
            <a:r>
              <a:rPr lang="ko-KR" altLang="en-US" sz="1600" b="1" dirty="0" err="1"/>
              <a:t>정원조성</a:t>
            </a:r>
            <a:r>
              <a:rPr lang="en-US" altLang="ko-KR" sz="1600" b="1" dirty="0"/>
              <a:t>, </a:t>
            </a:r>
            <a:r>
              <a:rPr lang="ko-KR" altLang="en-US" sz="1600" b="1" dirty="0" err="1"/>
              <a:t>정원가꾸기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주민역량강화 교육 등</a:t>
            </a:r>
            <a:r>
              <a:rPr lang="en-US" altLang="ko-KR" sz="1600" b="1" dirty="0"/>
              <a:t> </a:t>
            </a:r>
          </a:p>
          <a:p>
            <a:pPr>
              <a:lnSpc>
                <a:spcPct val="140000"/>
              </a:lnSpc>
            </a:pPr>
            <a:r>
              <a:rPr lang="ko-KR" altLang="en-US" sz="1600" dirty="0" smtClean="0">
                <a:latin typeface="+mj-lt"/>
              </a:rPr>
              <a:t> </a:t>
            </a:r>
            <a:endParaRPr lang="en-US" altLang="ko-KR" sz="15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/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1475656" y="2934270"/>
            <a:ext cx="719452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주민참여형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마을공동체 정원 만들기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475655" y="1094302"/>
            <a:ext cx="7272809" cy="20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사업기간 </a:t>
            </a:r>
            <a:r>
              <a:rPr kumimoji="0" lang="en-US" altLang="ko-KR" sz="1600" b="1" dirty="0" smtClean="0">
                <a:latin typeface="+mj-lt"/>
              </a:rPr>
              <a:t>: 2023. 1 ~ 2023. 6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위     </a:t>
            </a:r>
            <a:r>
              <a:rPr lang="ko-KR" altLang="en-US" sz="1600" b="1" dirty="0">
                <a:latin typeface="+mj-lt"/>
              </a:rPr>
              <a:t>치 </a:t>
            </a:r>
            <a:r>
              <a:rPr lang="en-US" altLang="ko-KR" sz="1600" b="1" dirty="0">
                <a:latin typeface="+mj-lt"/>
              </a:rPr>
              <a:t>: </a:t>
            </a:r>
            <a:r>
              <a:rPr lang="ko-KR" altLang="en-US" sz="1600" b="1" dirty="0" err="1" smtClean="0">
                <a:latin typeface="+mj-lt"/>
              </a:rPr>
              <a:t>금촌동</a:t>
            </a:r>
            <a:r>
              <a:rPr lang="ko-KR" altLang="en-US" sz="1600" b="1" dirty="0" smtClean="0">
                <a:latin typeface="+mj-lt"/>
              </a:rPr>
              <a:t> </a:t>
            </a:r>
            <a:r>
              <a:rPr lang="en-US" altLang="ko-KR" sz="1600" b="1" dirty="0" smtClean="0">
                <a:latin typeface="+mj-lt"/>
              </a:rPr>
              <a:t>769-1</a:t>
            </a:r>
            <a:r>
              <a:rPr lang="ko-KR" altLang="en-US" sz="1600" b="1" dirty="0" smtClean="0">
                <a:latin typeface="+mj-lt"/>
              </a:rPr>
              <a:t>번지 일원</a:t>
            </a:r>
            <a:r>
              <a:rPr lang="en-US" altLang="ko-KR" sz="1600" b="1" dirty="0" smtClean="0">
                <a:latin typeface="+mj-lt"/>
              </a:rPr>
              <a:t>               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 업 비 </a:t>
            </a:r>
            <a:r>
              <a:rPr lang="en-US" altLang="ko-KR" sz="1600" b="1" dirty="0"/>
              <a:t>: 125</a:t>
            </a:r>
            <a:r>
              <a:rPr lang="ko-KR" altLang="en-US" sz="1600" b="1" dirty="0"/>
              <a:t>백만원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도비</a:t>
            </a:r>
            <a:r>
              <a:rPr lang="en-US" altLang="ko-KR" sz="1600" b="1" dirty="0"/>
              <a:t>37.5, </a:t>
            </a:r>
            <a:r>
              <a:rPr lang="ko-KR" altLang="en-US" sz="1600" b="1" dirty="0"/>
              <a:t>시비</a:t>
            </a:r>
            <a:r>
              <a:rPr lang="en-US" altLang="ko-KR" sz="1600" b="1" dirty="0"/>
              <a:t>87.5)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사업내용 </a:t>
            </a:r>
            <a:r>
              <a:rPr lang="en-US" altLang="ko-KR" sz="1600" b="1" dirty="0"/>
              <a:t>: </a:t>
            </a:r>
            <a:r>
              <a:rPr lang="ko-KR" altLang="en-US" sz="1600" b="1" dirty="0" err="1"/>
              <a:t>소공원</a:t>
            </a:r>
            <a:r>
              <a:rPr lang="ko-KR" altLang="en-US" sz="1600" b="1" dirty="0"/>
              <a:t> 조성 </a:t>
            </a:r>
            <a:r>
              <a:rPr lang="en-US" altLang="ko-KR" sz="1600" b="1" dirty="0"/>
              <a:t>1</a:t>
            </a:r>
            <a:r>
              <a:rPr lang="ko-KR" altLang="en-US" sz="1600" b="1" dirty="0"/>
              <a:t>식</a:t>
            </a:r>
            <a:r>
              <a:rPr lang="en-US" altLang="ko-KR" sz="1600" b="1" dirty="0"/>
              <a:t>(1,000 ㎥)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추진일정 </a:t>
            </a:r>
            <a:r>
              <a:rPr lang="en-US" altLang="ko-KR" sz="1600" b="1" dirty="0" smtClean="0">
                <a:latin typeface="+mj-lt"/>
              </a:rPr>
              <a:t>: </a:t>
            </a:r>
            <a:r>
              <a:rPr lang="en-US" altLang="ko-KR" sz="1600" b="1" dirty="0"/>
              <a:t>(‘23. 3.) </a:t>
            </a:r>
            <a:r>
              <a:rPr lang="ko-KR" altLang="en-US" sz="1600" b="1" dirty="0"/>
              <a:t>착공</a:t>
            </a:r>
            <a:r>
              <a:rPr lang="en-US" altLang="ko-KR" sz="1600" b="1" dirty="0"/>
              <a:t>, (’23. </a:t>
            </a:r>
            <a:r>
              <a:rPr lang="en-US" altLang="ko-KR" sz="1600" b="1" dirty="0" smtClean="0"/>
              <a:t>6.) </a:t>
            </a:r>
            <a:r>
              <a:rPr lang="ko-KR" altLang="en-US" sz="1600" b="1" dirty="0" smtClean="0"/>
              <a:t>준공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500" dirty="0" smtClean="0"/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4656" y="620688"/>
            <a:ext cx="7195519" cy="415390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도로변 유휴지 쌈지공원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49" name="_x940615808" descr="EMB000012c8c39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655" y="1115361"/>
            <a:ext cx="2688801" cy="173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69766" y="5146979"/>
            <a:ext cx="7272809" cy="2168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사업기간 </a:t>
            </a:r>
            <a:r>
              <a:rPr kumimoji="0" lang="en-US" altLang="ko-KR" sz="1600" b="1" dirty="0" smtClean="0">
                <a:latin typeface="+mj-lt"/>
              </a:rPr>
              <a:t>: </a:t>
            </a:r>
            <a:r>
              <a:rPr lang="en-US" altLang="ko-KR" sz="1600" b="1" dirty="0" smtClean="0"/>
              <a:t>2023. 1 </a:t>
            </a:r>
            <a:r>
              <a:rPr lang="en-US" altLang="ko-KR" sz="1600" b="1" dirty="0"/>
              <a:t>~ </a:t>
            </a:r>
            <a:r>
              <a:rPr lang="en-US" altLang="ko-KR" sz="1600" b="1" dirty="0" smtClean="0"/>
              <a:t>2023. 12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+mj-lt"/>
              </a:rPr>
              <a:t>위      치 </a:t>
            </a:r>
            <a:r>
              <a:rPr kumimoji="0" lang="en-US" altLang="ko-KR" sz="1600" b="1" dirty="0">
                <a:latin typeface="+mj-lt"/>
              </a:rPr>
              <a:t>: </a:t>
            </a:r>
            <a:r>
              <a:rPr kumimoji="0" lang="en-US" altLang="ko-KR" sz="1600" b="1" dirty="0" smtClean="0">
                <a:latin typeface="+mj-lt"/>
              </a:rPr>
              <a:t>LCD</a:t>
            </a:r>
            <a:r>
              <a:rPr kumimoji="0" lang="ko-KR" altLang="en-US" sz="1600" b="1" dirty="0" smtClean="0">
                <a:latin typeface="+mj-lt"/>
              </a:rPr>
              <a:t>산업단지 </a:t>
            </a:r>
            <a:r>
              <a:rPr kumimoji="0" lang="en-US" altLang="ko-KR" sz="1600" b="1" dirty="0" smtClean="0">
                <a:latin typeface="+mj-lt"/>
              </a:rPr>
              <a:t>/</a:t>
            </a:r>
            <a:r>
              <a:rPr lang="en-US" altLang="ko-KR" sz="1600" b="1" dirty="0" smtClean="0"/>
              <a:t> </a:t>
            </a:r>
            <a:r>
              <a:rPr lang="ko-KR" altLang="en-US" sz="1100" b="1" dirty="0" smtClean="0"/>
              <a:t>● </a:t>
            </a:r>
            <a:r>
              <a:rPr lang="ko-KR" altLang="en-US" sz="1500" b="1" dirty="0" smtClean="0"/>
              <a:t>사 업 비 </a:t>
            </a:r>
            <a:r>
              <a:rPr lang="en-US" altLang="ko-KR" sz="1500" b="1" dirty="0" smtClean="0"/>
              <a:t>: </a:t>
            </a:r>
            <a:r>
              <a:rPr lang="en-US" altLang="ko-KR" sz="1600" b="1" dirty="0" smtClean="0"/>
              <a:t>60</a:t>
            </a:r>
            <a:r>
              <a:rPr lang="ko-KR" altLang="en-US" sz="1600" b="1" dirty="0"/>
              <a:t>백만원(도비</a:t>
            </a:r>
            <a:r>
              <a:rPr lang="en-US" altLang="ko-KR" sz="1600" b="1" dirty="0"/>
              <a:t>30, </a:t>
            </a:r>
            <a:r>
              <a:rPr lang="ko-KR" altLang="en-US" sz="1600" b="1" dirty="0"/>
              <a:t>시비</a:t>
            </a:r>
            <a:r>
              <a:rPr lang="en-US" altLang="ko-KR" sz="1600" b="1" dirty="0"/>
              <a:t>30</a:t>
            </a:r>
            <a:r>
              <a:rPr lang="en-US" altLang="ko-KR" sz="1600" b="1" dirty="0" smtClean="0"/>
              <a:t>)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/>
              <a:t>사업규모 </a:t>
            </a:r>
            <a:r>
              <a:rPr lang="en-US" altLang="ko-KR" sz="1600" b="1" dirty="0"/>
              <a:t>: </a:t>
            </a:r>
            <a:r>
              <a:rPr lang="ko-KR" altLang="en-US" sz="1600" b="1" dirty="0" err="1"/>
              <a:t>벽면형</a:t>
            </a:r>
            <a:r>
              <a:rPr lang="ko-KR" altLang="en-US" sz="1600" b="1" dirty="0"/>
              <a:t> </a:t>
            </a:r>
            <a:r>
              <a:rPr lang="ko-KR" altLang="en-US" sz="1600" b="1" dirty="0" err="1"/>
              <a:t>실내정원</a:t>
            </a:r>
            <a:r>
              <a:rPr lang="ko-KR" altLang="en-US" sz="1600" b="1" dirty="0"/>
              <a:t> 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개소</a:t>
            </a:r>
            <a:endParaRPr lang="en-US" altLang="ko-KR" sz="1600" b="1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j-lt"/>
              </a:rPr>
              <a:t>추진일정 </a:t>
            </a:r>
            <a:r>
              <a:rPr lang="en-US" altLang="ko-KR" sz="1600" b="1" dirty="0" smtClean="0">
                <a:latin typeface="+mj-lt"/>
              </a:rPr>
              <a:t>: (‘23. 3.) </a:t>
            </a:r>
            <a:r>
              <a:rPr lang="ko-KR" altLang="en-US" sz="1600" b="1" dirty="0" smtClean="0">
                <a:latin typeface="+mj-lt"/>
              </a:rPr>
              <a:t>착공</a:t>
            </a:r>
            <a:r>
              <a:rPr lang="en-US" altLang="ko-KR" sz="1600" b="1" dirty="0" smtClean="0">
                <a:latin typeface="+mj-lt"/>
              </a:rPr>
              <a:t>, (’23. 12.) </a:t>
            </a:r>
            <a:r>
              <a:rPr lang="ko-KR" altLang="en-US" sz="1600" b="1" dirty="0" smtClean="0">
                <a:latin typeface="+mj-lt"/>
              </a:rPr>
              <a:t>준공</a:t>
            </a:r>
            <a:endParaRPr lang="en-US" altLang="ko-KR" sz="1600" b="1" dirty="0" smtClean="0">
              <a:latin typeface="+mj-lt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>
              <a:latin typeface="+mj-lt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61838" y="4959931"/>
            <a:ext cx="720833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스마트가든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실내정원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설치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3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17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5" name="직선 연결선 24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388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68152" y="1335435"/>
            <a:ext cx="766834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쾌적하고 아름다운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공원운영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및 여가선용 공간조성으로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시민만족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증진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시민의 참여로 꽃밭을 조성하여 다양한 문화활동 공간 제공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246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시민과 함께하는 쾌적한 공원 운영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7057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공원관리 현황 및 주요 추진사업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5" y="2780928"/>
            <a:ext cx="7272809" cy="182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공원관리 현황</a:t>
            </a:r>
            <a:endParaRPr lang="en-US" altLang="ko-KR" sz="16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/>
          </p:nvPr>
        </p:nvGraphicFramePr>
        <p:xfrm>
          <a:off x="1559396" y="3184077"/>
          <a:ext cx="6973044" cy="9448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45694">
                  <a:extLst>
                    <a:ext uri="{9D8B030D-6E8A-4147-A177-3AD203B41FA5}">
                      <a16:colId xmlns:a16="http://schemas.microsoft.com/office/drawing/2014/main" val="3720899669"/>
                    </a:ext>
                  </a:extLst>
                </a:gridCol>
                <a:gridCol w="1026750">
                  <a:extLst>
                    <a:ext uri="{9D8B030D-6E8A-4147-A177-3AD203B41FA5}">
                      <a16:colId xmlns:a16="http://schemas.microsoft.com/office/drawing/2014/main" val="4765451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18721574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87104938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88247261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403607882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72644034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368103951"/>
                    </a:ext>
                  </a:extLst>
                </a:gridCol>
              </a:tblGrid>
              <a:tr h="29766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계</a:t>
                      </a:r>
                      <a:endParaRPr lang="ko-KR" altLang="en-US" sz="16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공  원</a:t>
                      </a:r>
                      <a:endParaRPr lang="ko-KR" altLang="en-US" sz="16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-150" dirty="0" smtClean="0">
                          <a:latin typeface="+mj-ea"/>
                          <a:ea typeface="+mj-ea"/>
                        </a:rPr>
                        <a:t>녹  지</a:t>
                      </a:r>
                      <a:endParaRPr lang="ko-KR" altLang="en-US" sz="1600" spc="-15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기타</a:t>
                      </a:r>
                      <a:r>
                        <a:rPr lang="en-US" altLang="ko-KR" sz="16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dirty="0" smtClean="0">
                          <a:latin typeface="+mj-ea"/>
                          <a:ea typeface="+mj-ea"/>
                        </a:rPr>
                        <a:t>광장 등</a:t>
                      </a:r>
                      <a:r>
                        <a:rPr lang="en-US" altLang="ko-KR" sz="16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367456"/>
                  </a:ext>
                </a:extLst>
              </a:tr>
              <a:tr h="2976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개소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면적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kumimoji="0" lang="ko-KR" altLang="en-US" sz="1400" dirty="0" smtClean="0">
                          <a:latin typeface="맑은 고딕" pitchFamily="50" charset="-127"/>
                          <a:ea typeface="+mn-ea"/>
                        </a:rPr>
                        <a:t>㎡</a:t>
                      </a:r>
                      <a:r>
                        <a:rPr kumimoji="0" lang="en-US" altLang="ko-KR" sz="1400" dirty="0" smtClean="0"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3755944"/>
                  </a:ext>
                </a:extLst>
              </a:tr>
              <a:tr h="29766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429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6,590,117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162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4,167,184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230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2,343,065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79,868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009189"/>
                  </a:ext>
                </a:extLst>
              </a:tr>
            </a:tbl>
          </a:graphicData>
        </a:graphic>
      </p:graphicFrame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474656" y="4759894"/>
            <a:ext cx="7272809" cy="182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추진내용</a:t>
            </a:r>
            <a:endParaRPr lang="en-US" altLang="ko-KR" sz="1600" b="1" dirty="0"/>
          </a:p>
          <a:p>
            <a:pPr>
              <a:lnSpc>
                <a:spcPct val="140000"/>
              </a:lnSpc>
            </a:pPr>
            <a:r>
              <a:rPr lang="en-US" altLang="ko-KR" sz="1500" dirty="0" smtClean="0"/>
              <a:t>    </a:t>
            </a:r>
            <a:r>
              <a:rPr lang="en-US" altLang="ko-KR" sz="1500" b="1" dirty="0" smtClean="0"/>
              <a:t>- </a:t>
            </a:r>
            <a:r>
              <a:rPr lang="ko-KR" altLang="en-US" sz="1500" b="1" dirty="0" err="1" smtClean="0"/>
              <a:t>친수</a:t>
            </a:r>
            <a:r>
              <a:rPr lang="ko-KR" altLang="en-US" sz="1500" b="1" dirty="0" smtClean="0"/>
              <a:t> 생태공원 운영</a:t>
            </a:r>
            <a:r>
              <a:rPr lang="en-US" altLang="ko-KR" sz="1500" b="1" dirty="0" smtClean="0"/>
              <a:t>: ’23</a:t>
            </a:r>
            <a:r>
              <a:rPr lang="ko-KR" altLang="en-US" sz="1500" b="1" dirty="0" smtClean="0"/>
              <a:t>년 </a:t>
            </a:r>
            <a:r>
              <a:rPr lang="en-US" altLang="ko-KR" sz="1500" b="1" dirty="0" smtClean="0"/>
              <a:t>4</a:t>
            </a:r>
            <a:r>
              <a:rPr lang="ko-KR" altLang="en-US" sz="1500" b="1" dirty="0" smtClean="0"/>
              <a:t>월</a:t>
            </a:r>
            <a:r>
              <a:rPr lang="en-US" altLang="ko-KR" sz="1500" b="1" dirty="0" smtClean="0"/>
              <a:t>~10</a:t>
            </a:r>
            <a:r>
              <a:rPr lang="ko-KR" altLang="en-US" sz="1500" b="1" dirty="0" smtClean="0"/>
              <a:t>월 물순환시스템 운영</a:t>
            </a:r>
            <a:endParaRPr lang="en-US" altLang="ko-KR" sz="1500" b="1" dirty="0" smtClean="0"/>
          </a:p>
          <a:p>
            <a:pPr>
              <a:lnSpc>
                <a:spcPct val="140000"/>
              </a:lnSpc>
            </a:pPr>
            <a:r>
              <a:rPr lang="en-US" altLang="ko-KR" sz="1500" b="1" dirty="0"/>
              <a:t> </a:t>
            </a:r>
            <a:r>
              <a:rPr lang="en-US" altLang="ko-KR" sz="1500" b="1" dirty="0" smtClean="0"/>
              <a:t>   - </a:t>
            </a:r>
            <a:r>
              <a:rPr lang="ko-KR" altLang="en-US" sz="1500" b="1" dirty="0" smtClean="0"/>
              <a:t>여름철 물놀이 시설 운영</a:t>
            </a:r>
            <a:r>
              <a:rPr lang="en-US" altLang="ko-KR" sz="1500" b="1" dirty="0" smtClean="0"/>
              <a:t>: ’23</a:t>
            </a:r>
            <a:r>
              <a:rPr lang="ko-KR" altLang="en-US" sz="1500" b="1" dirty="0" smtClean="0"/>
              <a:t>년 </a:t>
            </a:r>
            <a:r>
              <a:rPr lang="en-US" altLang="ko-KR" sz="1500" b="1" dirty="0" smtClean="0"/>
              <a:t>11</a:t>
            </a:r>
            <a:r>
              <a:rPr lang="ko-KR" altLang="en-US" sz="1500" b="1" dirty="0" smtClean="0"/>
              <a:t>개소</a:t>
            </a:r>
            <a:r>
              <a:rPr lang="en-US" altLang="ko-KR" sz="1500" b="1" dirty="0"/>
              <a:t> </a:t>
            </a:r>
            <a:r>
              <a:rPr lang="en-US" altLang="ko-KR" sz="1500" b="1" dirty="0" smtClean="0"/>
              <a:t>(</a:t>
            </a:r>
            <a:r>
              <a:rPr lang="ko-KR" altLang="en-US" sz="1500" b="1" dirty="0" smtClean="0"/>
              <a:t>운정건강공원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당동근린공원 등</a:t>
            </a:r>
            <a:r>
              <a:rPr lang="en-US" altLang="ko-KR" sz="1500" b="1" dirty="0" smtClean="0"/>
              <a:t>)</a:t>
            </a:r>
          </a:p>
          <a:p>
            <a:pPr>
              <a:lnSpc>
                <a:spcPct val="140000"/>
              </a:lnSpc>
            </a:pPr>
            <a:r>
              <a:rPr lang="en-US" altLang="ko-KR" sz="1500" b="1" dirty="0"/>
              <a:t> </a:t>
            </a:r>
            <a:r>
              <a:rPr lang="en-US" altLang="ko-KR" sz="1500" b="1" dirty="0" smtClean="0"/>
              <a:t>   - </a:t>
            </a:r>
            <a:r>
              <a:rPr lang="ko-KR" altLang="en-US" sz="1500" b="1" dirty="0" smtClean="0"/>
              <a:t>체계적인 공원녹지 관리</a:t>
            </a:r>
            <a:r>
              <a:rPr lang="en-US" altLang="ko-KR" sz="1500" b="1" dirty="0" smtClean="0"/>
              <a:t>: </a:t>
            </a:r>
            <a:r>
              <a:rPr lang="ko-KR" altLang="en-US" sz="1500" b="1" dirty="0" smtClean="0"/>
              <a:t>유지관리 </a:t>
            </a:r>
            <a:r>
              <a:rPr lang="en-US" altLang="ko-KR" sz="1500" b="1" dirty="0" smtClean="0"/>
              <a:t>27</a:t>
            </a:r>
            <a:r>
              <a:rPr lang="ko-KR" altLang="en-US" sz="1500" b="1" dirty="0" smtClean="0"/>
              <a:t>개 권역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민간위탁 </a:t>
            </a:r>
            <a:r>
              <a:rPr lang="en-US" altLang="ko-KR" sz="1500" b="1" dirty="0" smtClean="0"/>
              <a:t>9</a:t>
            </a:r>
            <a:r>
              <a:rPr lang="ko-KR" altLang="en-US" sz="1500" b="1" dirty="0" smtClean="0"/>
              <a:t>개 권역</a:t>
            </a:r>
            <a:endParaRPr lang="en-US" altLang="ko-KR" sz="1500" b="1" dirty="0" smtClean="0"/>
          </a:p>
          <a:p>
            <a:pPr>
              <a:lnSpc>
                <a:spcPct val="140000"/>
              </a:lnSpc>
            </a:pPr>
            <a:r>
              <a:rPr lang="en-US" altLang="ko-KR" sz="1500" b="1" dirty="0"/>
              <a:t> </a:t>
            </a:r>
            <a:r>
              <a:rPr lang="en-US" altLang="ko-KR" sz="1500" b="1" dirty="0" smtClean="0"/>
              <a:t>   - </a:t>
            </a:r>
            <a:r>
              <a:rPr lang="ko-KR" altLang="en-US" sz="1500" b="1" dirty="0" smtClean="0"/>
              <a:t>공원시설 관리 및 청결유지</a:t>
            </a:r>
            <a:r>
              <a:rPr lang="en-US" altLang="ko-KR" sz="1500" b="1" dirty="0" smtClean="0"/>
              <a:t>: </a:t>
            </a:r>
            <a:r>
              <a:rPr lang="ko-KR" altLang="en-US" sz="1500" b="1" dirty="0" smtClean="0"/>
              <a:t>시설물 보수 전담 </a:t>
            </a:r>
            <a:r>
              <a:rPr lang="en-US" altLang="ko-KR" sz="1500" b="1" dirty="0" smtClean="0"/>
              <a:t>9</a:t>
            </a:r>
            <a:r>
              <a:rPr lang="ko-KR" altLang="en-US" sz="1500" b="1" dirty="0" smtClean="0"/>
              <a:t>명</a:t>
            </a:r>
            <a:r>
              <a:rPr lang="en-US" altLang="ko-KR" sz="1500" b="1" dirty="0" smtClean="0"/>
              <a:t>, </a:t>
            </a:r>
            <a:r>
              <a:rPr lang="ko-KR" altLang="en-US" sz="1500" b="1" dirty="0" err="1" smtClean="0"/>
              <a:t>관리인부</a:t>
            </a:r>
            <a:r>
              <a:rPr lang="ko-KR" altLang="en-US" sz="1500" b="1" dirty="0" smtClean="0"/>
              <a:t> </a:t>
            </a:r>
            <a:r>
              <a:rPr lang="en-US" altLang="ko-KR" sz="1500" b="1" dirty="0" smtClean="0"/>
              <a:t>40</a:t>
            </a:r>
            <a:r>
              <a:rPr lang="ko-KR" altLang="en-US" sz="1500" b="1" dirty="0" smtClean="0"/>
              <a:t>명</a:t>
            </a:r>
            <a:endParaRPr lang="en-US" altLang="ko-KR" sz="1500" b="1" dirty="0" smtClean="0"/>
          </a:p>
          <a:p>
            <a:pPr>
              <a:lnSpc>
                <a:spcPct val="140000"/>
              </a:lnSpc>
            </a:pPr>
            <a:r>
              <a:rPr lang="en-US" altLang="ko-KR" sz="1500" b="1" dirty="0"/>
              <a:t> </a:t>
            </a:r>
            <a:r>
              <a:rPr lang="en-US" altLang="ko-KR" sz="1500" b="1" dirty="0" smtClean="0"/>
              <a:t>   - </a:t>
            </a:r>
            <a:r>
              <a:rPr lang="ko-KR" altLang="en-US" sz="1500" b="1" dirty="0" smtClean="0"/>
              <a:t>시민과 함께 만드는 </a:t>
            </a:r>
            <a:r>
              <a:rPr lang="ko-KR" altLang="en-US" sz="1500" b="1" dirty="0" err="1" smtClean="0"/>
              <a:t>희망꽃밭</a:t>
            </a:r>
            <a:r>
              <a:rPr lang="en-US" altLang="ko-KR" sz="1500" b="1" dirty="0" smtClean="0"/>
              <a:t>: ‘22</a:t>
            </a:r>
            <a:r>
              <a:rPr lang="ko-KR" altLang="en-US" sz="1500" b="1" dirty="0" smtClean="0"/>
              <a:t>년 </a:t>
            </a:r>
            <a:r>
              <a:rPr lang="en-US" altLang="ko-KR" sz="1500" b="1" dirty="0" smtClean="0"/>
              <a:t>17</a:t>
            </a:r>
            <a:r>
              <a:rPr lang="ko-KR" altLang="en-US" sz="1500" b="1" dirty="0" smtClean="0"/>
              <a:t>개 읍</a:t>
            </a:r>
            <a:r>
              <a:rPr lang="en-US" altLang="ko-KR" sz="1500" b="1" dirty="0" smtClean="0"/>
              <a:t>•</a:t>
            </a:r>
            <a:r>
              <a:rPr lang="ko-KR" altLang="en-US" sz="1500" b="1" dirty="0" smtClean="0"/>
              <a:t>면</a:t>
            </a:r>
            <a:r>
              <a:rPr lang="en-US" altLang="ko-KR" sz="1500" b="1" dirty="0" smtClean="0"/>
              <a:t>•</a:t>
            </a:r>
            <a:r>
              <a:rPr lang="ko-KR" altLang="en-US" sz="1500" b="1" dirty="0" smtClean="0"/>
              <a:t>동 등</a:t>
            </a:r>
            <a:r>
              <a:rPr lang="en-US" altLang="ko-KR" sz="1500" b="1" dirty="0" smtClean="0"/>
              <a:t>, 310,484</a:t>
            </a:r>
            <a:r>
              <a:rPr lang="ko-KR" altLang="en-US" sz="1400" b="1" dirty="0" smtClean="0"/>
              <a:t>㎡</a:t>
            </a:r>
            <a:endParaRPr lang="en-US" altLang="ko-KR" sz="1400" b="1" dirty="0" smtClean="0"/>
          </a:p>
          <a:p>
            <a:pPr>
              <a:lnSpc>
                <a:spcPct val="140000"/>
              </a:lnSpc>
            </a:pPr>
            <a:r>
              <a:rPr lang="en-US" altLang="ko-KR" sz="1500" b="1" dirty="0"/>
              <a:t> </a:t>
            </a:r>
            <a:r>
              <a:rPr lang="en-US" altLang="ko-KR" sz="1500" b="1" dirty="0" smtClean="0"/>
              <a:t>   - </a:t>
            </a:r>
            <a:r>
              <a:rPr lang="ko-KR" altLang="en-US" sz="1500" b="1" dirty="0" smtClean="0"/>
              <a:t>안전한 어린이 놀이공간 조성</a:t>
            </a:r>
            <a:r>
              <a:rPr lang="en-US" altLang="ko-KR" sz="1500" b="1" dirty="0" smtClean="0"/>
              <a:t>: ‘23</a:t>
            </a:r>
            <a:r>
              <a:rPr lang="ko-KR" altLang="en-US" sz="1500" b="1" dirty="0" smtClean="0"/>
              <a:t>년 </a:t>
            </a:r>
            <a:r>
              <a:rPr lang="en-US" altLang="ko-KR" sz="1500" b="1" dirty="0" smtClean="0"/>
              <a:t>1</a:t>
            </a:r>
            <a:r>
              <a:rPr lang="ko-KR" altLang="en-US" sz="1500" b="1" dirty="0" smtClean="0"/>
              <a:t>월</a:t>
            </a:r>
            <a:r>
              <a:rPr lang="en-US" altLang="ko-KR" sz="1500" b="1" dirty="0" smtClean="0"/>
              <a:t>~9</a:t>
            </a:r>
            <a:r>
              <a:rPr lang="ko-KR" altLang="en-US" sz="1500" b="1" dirty="0" smtClean="0"/>
              <a:t>월 시설개선 추진 및 연중 안전관리</a:t>
            </a:r>
            <a:endParaRPr lang="en-US" altLang="ko-KR" sz="15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/>
          </a:p>
        </p:txBody>
      </p:sp>
      <p:grpSp>
        <p:nvGrpSpPr>
          <p:cNvPr id="31" name="그룹 30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4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18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1533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68152" y="1335435"/>
            <a:ext cx="766834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운정호수공원 음악분수 운영으로 지역의 랜드마크로 자리매김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파주시민을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위한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힐링장소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제공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246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운정호수공원 음악분수 운영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754465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사업개요 및 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5" y="3115950"/>
            <a:ext cx="7272809" cy="182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사업기간</a:t>
            </a:r>
            <a:r>
              <a:rPr lang="en-US" altLang="ko-KR" sz="1600" b="1" dirty="0" smtClean="0"/>
              <a:t>: 2023</a:t>
            </a:r>
            <a:r>
              <a:rPr lang="ko-KR" altLang="en-US" sz="1600" b="1" dirty="0" smtClean="0"/>
              <a:t>년 </a:t>
            </a:r>
            <a:r>
              <a:rPr lang="en-US" altLang="ko-KR" sz="1600" b="1" dirty="0" smtClean="0"/>
              <a:t>4</a:t>
            </a:r>
            <a:r>
              <a:rPr lang="ko-KR" altLang="en-US" sz="1600" b="1" dirty="0" smtClean="0"/>
              <a:t>월</a:t>
            </a:r>
            <a:r>
              <a:rPr lang="en-US" altLang="ko-KR" sz="1600" b="1" dirty="0" smtClean="0"/>
              <a:t>~2023</a:t>
            </a:r>
            <a:r>
              <a:rPr lang="ko-KR" altLang="en-US" sz="1600" b="1" dirty="0" smtClean="0"/>
              <a:t>년 </a:t>
            </a:r>
            <a:r>
              <a:rPr lang="en-US" altLang="ko-KR" sz="1600" b="1" dirty="0" smtClean="0"/>
              <a:t>10</a:t>
            </a:r>
            <a:r>
              <a:rPr lang="ko-KR" altLang="en-US" sz="1600" b="1" dirty="0" smtClean="0"/>
              <a:t>월</a:t>
            </a:r>
            <a:endParaRPr lang="en-US" altLang="ko-KR" sz="16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/>
              <a:t>사업위치</a:t>
            </a:r>
            <a:r>
              <a:rPr lang="en-US" altLang="ko-KR" sz="1600" b="1" dirty="0" smtClean="0"/>
              <a:t>: </a:t>
            </a:r>
            <a:r>
              <a:rPr lang="ko-KR" altLang="en-US" sz="1600" b="1" dirty="0" err="1" smtClean="0"/>
              <a:t>와동동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1412</a:t>
            </a:r>
            <a:r>
              <a:rPr lang="ko-KR" altLang="en-US" sz="1600" b="1" dirty="0" smtClean="0"/>
              <a:t>번지</a:t>
            </a:r>
            <a:endParaRPr lang="en-US" altLang="ko-KR" sz="16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주요사업</a:t>
            </a:r>
            <a:endParaRPr lang="en-US" altLang="ko-KR" sz="1600" b="1" dirty="0" smtClean="0"/>
          </a:p>
          <a:p>
            <a:pPr>
              <a:lnSpc>
                <a:spcPct val="14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- </a:t>
            </a:r>
            <a:r>
              <a:rPr lang="ko-KR" altLang="en-US" sz="1600" b="1" dirty="0" err="1" smtClean="0"/>
              <a:t>공연곡</a:t>
            </a:r>
            <a:r>
              <a:rPr lang="ko-KR" altLang="en-US" sz="1600" b="1" dirty="0" smtClean="0"/>
              <a:t> 추가</a:t>
            </a:r>
            <a:r>
              <a:rPr lang="en-US" altLang="ko-KR" sz="1600" b="1" dirty="0" smtClean="0"/>
              <a:t>, </a:t>
            </a:r>
            <a:r>
              <a:rPr lang="ko-KR" altLang="en-US" sz="1600" b="1" dirty="0" err="1" smtClean="0"/>
              <a:t>관람데크</a:t>
            </a:r>
            <a:r>
              <a:rPr lang="ko-KR" altLang="en-US" sz="1600" b="1" dirty="0" smtClean="0"/>
              <a:t> 추가 설치</a:t>
            </a:r>
            <a:r>
              <a:rPr lang="en-US" altLang="ko-KR" sz="1600" b="1" dirty="0" smtClean="0"/>
              <a:t>,</a:t>
            </a:r>
          </a:p>
          <a:p>
            <a:pPr>
              <a:lnSpc>
                <a:spcPct val="14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   </a:t>
            </a:r>
            <a:r>
              <a:rPr lang="ko-KR" altLang="en-US" sz="1600" b="1" dirty="0" smtClean="0"/>
              <a:t>운영시간 확대 등</a:t>
            </a:r>
            <a:endParaRPr lang="en-US" altLang="ko-KR" sz="1600" b="1" dirty="0" smtClean="0"/>
          </a:p>
          <a:p>
            <a:pPr>
              <a:lnSpc>
                <a:spcPct val="140000"/>
              </a:lnSpc>
            </a:pPr>
            <a:r>
              <a:rPr lang="en-US" altLang="ko-KR" sz="1400" dirty="0" smtClean="0"/>
              <a:t>* </a:t>
            </a:r>
            <a:r>
              <a:rPr lang="ko-KR" altLang="en-US" sz="1400" dirty="0" smtClean="0"/>
              <a:t>주민의견 수렴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설문조사 반영</a:t>
            </a:r>
            <a:r>
              <a:rPr lang="en-US" altLang="ko-KR" sz="1400" dirty="0" smtClean="0"/>
              <a:t>)</a:t>
            </a:r>
            <a:endParaRPr lang="en-US" altLang="ko-KR" sz="1600" dirty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lang="en-US" altLang="ko-KR" sz="1600" dirty="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1" name="_x775952216" descr="EMB00002774035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604" y="2917165"/>
            <a:ext cx="3819706" cy="153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1548861" y="5048733"/>
            <a:ext cx="1537680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5" name="Rectangle 20"/>
          <p:cNvSpPr>
            <a:spLocks noChangeArrowheads="1"/>
          </p:cNvSpPr>
          <p:nvPr/>
        </p:nvSpPr>
        <p:spPr bwMode="auto">
          <a:xfrm>
            <a:off x="1548862" y="5014713"/>
            <a:ext cx="1537679" cy="5048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/>
              <a:t>`</a:t>
            </a:r>
            <a:r>
              <a:rPr lang="en-US" altLang="ko-KR" sz="1300" b="1" dirty="0" smtClean="0"/>
              <a:t>23</a:t>
            </a:r>
            <a:r>
              <a:rPr lang="ko-KR" altLang="en-US" sz="1300" b="1" dirty="0" smtClean="0"/>
              <a:t>년 </a:t>
            </a:r>
            <a:r>
              <a:rPr lang="en-US" altLang="ko-KR" sz="1300" b="1" dirty="0" smtClean="0"/>
              <a:t>2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36" name="Rectangle 20"/>
          <p:cNvSpPr>
            <a:spLocks noChangeArrowheads="1"/>
          </p:cNvSpPr>
          <p:nvPr/>
        </p:nvSpPr>
        <p:spPr bwMode="auto">
          <a:xfrm>
            <a:off x="1475656" y="5569974"/>
            <a:ext cx="2159000" cy="5048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7" name="AutoShape 12"/>
          <p:cNvSpPr>
            <a:spLocks noChangeArrowheads="1"/>
          </p:cNvSpPr>
          <p:nvPr/>
        </p:nvSpPr>
        <p:spPr bwMode="auto">
          <a:xfrm>
            <a:off x="3203848" y="5411291"/>
            <a:ext cx="288032" cy="242739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Rectangle 15"/>
          <p:cNvSpPr>
            <a:spLocks noChangeArrowheads="1"/>
          </p:cNvSpPr>
          <p:nvPr/>
        </p:nvSpPr>
        <p:spPr bwMode="auto">
          <a:xfrm>
            <a:off x="3591033" y="5047195"/>
            <a:ext cx="1296144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9" name="Rectangle 20"/>
          <p:cNvSpPr>
            <a:spLocks noChangeArrowheads="1"/>
          </p:cNvSpPr>
          <p:nvPr/>
        </p:nvSpPr>
        <p:spPr bwMode="auto">
          <a:xfrm>
            <a:off x="3591033" y="5017728"/>
            <a:ext cx="1296143" cy="50027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/>
              <a:t>`</a:t>
            </a:r>
            <a:r>
              <a:rPr lang="en-US" altLang="ko-KR" sz="1300" b="1" dirty="0" smtClean="0"/>
              <a:t>23</a:t>
            </a:r>
            <a:r>
              <a:rPr lang="ko-KR" altLang="en-US" sz="1300" b="1" dirty="0" smtClean="0"/>
              <a:t>년 </a:t>
            </a:r>
            <a:r>
              <a:rPr lang="en-US" altLang="ko-KR" sz="1300" b="1" dirty="0" smtClean="0"/>
              <a:t>2</a:t>
            </a:r>
            <a:r>
              <a:rPr lang="ko-KR" altLang="en-US" sz="1300" b="1" dirty="0" smtClean="0"/>
              <a:t>월∼</a:t>
            </a:r>
            <a:r>
              <a:rPr lang="en-US" altLang="ko-KR" sz="1300" b="1" dirty="0" smtClean="0"/>
              <a:t>3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40" name="Rectangle 15"/>
          <p:cNvSpPr>
            <a:spLocks noChangeArrowheads="1"/>
          </p:cNvSpPr>
          <p:nvPr/>
        </p:nvSpPr>
        <p:spPr bwMode="auto">
          <a:xfrm>
            <a:off x="5364086" y="5021723"/>
            <a:ext cx="1547279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2" name="Rectangle 20"/>
          <p:cNvSpPr>
            <a:spLocks noChangeArrowheads="1"/>
          </p:cNvSpPr>
          <p:nvPr/>
        </p:nvSpPr>
        <p:spPr bwMode="auto">
          <a:xfrm>
            <a:off x="5364088" y="5013176"/>
            <a:ext cx="1547278" cy="4538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 smtClean="0"/>
              <a:t>`23</a:t>
            </a:r>
            <a:r>
              <a:rPr lang="ko-KR" altLang="en-US" sz="1300" b="1" dirty="0" smtClean="0"/>
              <a:t>년 </a:t>
            </a:r>
            <a:r>
              <a:rPr lang="en-US" altLang="ko-KR" sz="1300" b="1" dirty="0" smtClean="0"/>
              <a:t>3</a:t>
            </a:r>
            <a:r>
              <a:rPr lang="ko-KR" altLang="en-US" sz="1300" b="1" dirty="0" smtClean="0"/>
              <a:t>월</a:t>
            </a:r>
            <a:r>
              <a:rPr lang="en-US" altLang="ko-KR" sz="1300" b="1" dirty="0" smtClean="0"/>
              <a:t>~4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43" name="Rectangle 15"/>
          <p:cNvSpPr>
            <a:spLocks noChangeArrowheads="1"/>
          </p:cNvSpPr>
          <p:nvPr/>
        </p:nvSpPr>
        <p:spPr bwMode="auto">
          <a:xfrm>
            <a:off x="7380311" y="5021723"/>
            <a:ext cx="1627369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4" name="Rectangle 20"/>
          <p:cNvSpPr>
            <a:spLocks noChangeArrowheads="1"/>
          </p:cNvSpPr>
          <p:nvPr/>
        </p:nvSpPr>
        <p:spPr bwMode="auto">
          <a:xfrm>
            <a:off x="7388003" y="5013176"/>
            <a:ext cx="1623550" cy="4538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/>
              <a:t>`</a:t>
            </a:r>
            <a:r>
              <a:rPr lang="en-US" altLang="ko-KR" sz="1300" b="1" dirty="0" smtClean="0"/>
              <a:t>23</a:t>
            </a:r>
            <a:r>
              <a:rPr lang="ko-KR" altLang="en-US" sz="1300" b="1" dirty="0" smtClean="0"/>
              <a:t>년 </a:t>
            </a:r>
            <a:r>
              <a:rPr lang="en-US" altLang="ko-KR" sz="1300" b="1" dirty="0" smtClean="0"/>
              <a:t>4</a:t>
            </a:r>
            <a:r>
              <a:rPr lang="ko-KR" altLang="en-US" sz="1300" b="1" dirty="0" smtClean="0"/>
              <a:t>월∼</a:t>
            </a:r>
            <a:r>
              <a:rPr lang="en-US" altLang="ko-KR" sz="1300" b="1" dirty="0" smtClean="0"/>
              <a:t>10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45" name="Text Box 18"/>
          <p:cNvSpPr txBox="1">
            <a:spLocks noChangeArrowheads="1"/>
          </p:cNvSpPr>
          <p:nvPr/>
        </p:nvSpPr>
        <p:spPr bwMode="auto">
          <a:xfrm>
            <a:off x="5371962" y="5540094"/>
            <a:ext cx="15370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30000"/>
              </a:spcBef>
            </a:pPr>
            <a:r>
              <a:rPr lang="ko-KR" altLang="en-US" sz="1200" b="1" dirty="0" err="1" smtClean="0"/>
              <a:t>관람데크</a:t>
            </a:r>
            <a:r>
              <a:rPr lang="ko-KR" altLang="en-US" sz="1200" b="1" dirty="0" smtClean="0"/>
              <a:t> 추가설치</a:t>
            </a:r>
            <a:endParaRPr lang="en-US" altLang="ko-KR" dirty="0"/>
          </a:p>
        </p:txBody>
      </p:sp>
      <p:sp>
        <p:nvSpPr>
          <p:cNvPr id="46" name="AutoShape 12"/>
          <p:cNvSpPr>
            <a:spLocks noChangeArrowheads="1"/>
          </p:cNvSpPr>
          <p:nvPr/>
        </p:nvSpPr>
        <p:spPr bwMode="auto">
          <a:xfrm>
            <a:off x="4990970" y="5420046"/>
            <a:ext cx="288032" cy="242739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7" name="AutoShape 12"/>
          <p:cNvSpPr>
            <a:spLocks noChangeArrowheads="1"/>
          </p:cNvSpPr>
          <p:nvPr/>
        </p:nvSpPr>
        <p:spPr bwMode="auto">
          <a:xfrm>
            <a:off x="7005864" y="5420046"/>
            <a:ext cx="288032" cy="242739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3472750" y="5574598"/>
            <a:ext cx="15370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30000"/>
              </a:spcBef>
            </a:pPr>
            <a:r>
              <a:rPr lang="ko-KR" altLang="en-US" sz="1200" b="1" dirty="0" err="1" smtClean="0"/>
              <a:t>공연곡</a:t>
            </a:r>
            <a:r>
              <a:rPr lang="ko-KR" altLang="en-US" sz="1200" b="1" dirty="0" smtClean="0"/>
              <a:t> 추가</a:t>
            </a:r>
            <a:endParaRPr lang="en-US" altLang="ko-KR" dirty="0"/>
          </a:p>
        </p:txBody>
      </p:sp>
      <p:sp>
        <p:nvSpPr>
          <p:cNvPr id="49" name="Text Box 18"/>
          <p:cNvSpPr txBox="1">
            <a:spLocks noChangeArrowheads="1"/>
          </p:cNvSpPr>
          <p:nvPr/>
        </p:nvSpPr>
        <p:spPr bwMode="auto">
          <a:xfrm>
            <a:off x="1564916" y="5565972"/>
            <a:ext cx="15370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30000"/>
              </a:spcBef>
            </a:pPr>
            <a:r>
              <a:rPr lang="ko-KR" altLang="en-US" sz="1200" b="1" dirty="0" err="1" smtClean="0"/>
              <a:t>운영용역</a:t>
            </a:r>
            <a:r>
              <a:rPr lang="ko-KR" altLang="en-US" sz="1200" b="1" dirty="0" smtClean="0"/>
              <a:t> 발주</a:t>
            </a:r>
            <a:endParaRPr lang="en-US" altLang="ko-KR" dirty="0"/>
          </a:p>
        </p:txBody>
      </p:sp>
      <p:sp>
        <p:nvSpPr>
          <p:cNvPr id="50" name="Text Box 18"/>
          <p:cNvSpPr txBox="1">
            <a:spLocks noChangeArrowheads="1"/>
          </p:cNvSpPr>
          <p:nvPr/>
        </p:nvSpPr>
        <p:spPr bwMode="auto">
          <a:xfrm>
            <a:off x="7443694" y="5540094"/>
            <a:ext cx="15370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30000"/>
              </a:spcBef>
            </a:pPr>
            <a:r>
              <a:rPr lang="ko-KR" altLang="en-US" sz="1200" b="1" dirty="0" smtClean="0"/>
              <a:t>음악분수 운영</a:t>
            </a:r>
            <a:endParaRPr lang="en-US" altLang="ko-KR" dirty="0"/>
          </a:p>
        </p:txBody>
      </p:sp>
      <p:grpSp>
        <p:nvGrpSpPr>
          <p:cNvPr id="51" name="그룹 50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52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19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818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68152" y="1335435"/>
            <a:ext cx="766834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교하중앙공원 리모델링으로 가족단위의 테마파크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시민들에게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힐링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공간과 소통의 장을 제공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246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교하중앙공원 시설개선 사업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5" y="2342419"/>
            <a:ext cx="755692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사업개요 및 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5" y="3297102"/>
            <a:ext cx="7272809" cy="182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사업기간</a:t>
            </a:r>
            <a:r>
              <a:rPr lang="en-US" altLang="ko-KR" sz="1600" b="1" dirty="0" smtClean="0"/>
              <a:t>: 2020</a:t>
            </a:r>
            <a:r>
              <a:rPr lang="ko-KR" altLang="en-US" sz="1600" b="1" dirty="0" smtClean="0"/>
              <a:t>년 </a:t>
            </a:r>
            <a:r>
              <a:rPr lang="en-US" altLang="ko-KR" sz="1600" b="1" dirty="0"/>
              <a:t>6</a:t>
            </a:r>
            <a:r>
              <a:rPr lang="ko-KR" altLang="en-US" sz="1600" b="1" dirty="0" smtClean="0"/>
              <a:t>월</a:t>
            </a:r>
            <a:r>
              <a:rPr lang="en-US" altLang="ko-KR" sz="1600" b="1" dirty="0" smtClean="0"/>
              <a:t>~2024</a:t>
            </a:r>
            <a:r>
              <a:rPr lang="ko-KR" altLang="en-US" sz="1600" b="1" dirty="0" smtClean="0"/>
              <a:t>년 </a:t>
            </a:r>
            <a:r>
              <a:rPr lang="en-US" altLang="ko-KR" sz="1600" b="1" dirty="0"/>
              <a:t>4</a:t>
            </a:r>
            <a:r>
              <a:rPr lang="ko-KR" altLang="en-US" sz="1600" b="1" dirty="0" smtClean="0"/>
              <a:t>월</a:t>
            </a:r>
            <a:endParaRPr lang="en-US" altLang="ko-KR" sz="16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/>
              <a:t>사업위치</a:t>
            </a:r>
            <a:r>
              <a:rPr lang="en-US" altLang="ko-KR" sz="1600" b="1" dirty="0" smtClean="0"/>
              <a:t>: </a:t>
            </a:r>
            <a:r>
              <a:rPr lang="ko-KR" altLang="en-US" sz="1600" b="1" dirty="0" err="1" smtClean="0"/>
              <a:t>동패동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1692</a:t>
            </a:r>
            <a:r>
              <a:rPr lang="ko-KR" altLang="en-US" sz="1600" b="1" dirty="0" smtClean="0"/>
              <a:t>번지</a:t>
            </a:r>
            <a:endParaRPr lang="en-US" altLang="ko-KR" sz="1600" b="1" dirty="0" smtClean="0"/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주요사업</a:t>
            </a:r>
            <a:endParaRPr lang="en-US" altLang="ko-KR" sz="1600" b="1" dirty="0" smtClean="0"/>
          </a:p>
          <a:p>
            <a:pPr>
              <a:lnSpc>
                <a:spcPct val="14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- </a:t>
            </a:r>
            <a:r>
              <a:rPr lang="ko-KR" altLang="en-US" sz="1600" b="1" dirty="0" err="1" smtClean="0"/>
              <a:t>다목적광장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시니어놀이터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주차장 확충</a:t>
            </a:r>
            <a:r>
              <a:rPr lang="en-US" altLang="ko-KR" sz="1600" b="1" dirty="0" smtClean="0"/>
              <a:t>, </a:t>
            </a:r>
          </a:p>
          <a:p>
            <a:pPr>
              <a:lnSpc>
                <a:spcPct val="14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  </a:t>
            </a:r>
            <a:r>
              <a:rPr lang="ko-KR" altLang="en-US" sz="1600" b="1" dirty="0" err="1" smtClean="0"/>
              <a:t>잔디언덕</a:t>
            </a:r>
            <a:r>
              <a:rPr lang="en-US" altLang="ko-KR" sz="1600" b="1" dirty="0" smtClean="0"/>
              <a:t>, </a:t>
            </a:r>
            <a:r>
              <a:rPr lang="ko-KR" altLang="en-US" sz="1600" b="1" dirty="0" err="1" smtClean="0"/>
              <a:t>숲속쉼터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야간조명 개선 등</a:t>
            </a:r>
            <a:endParaRPr lang="en-US" altLang="ko-KR" sz="1600" b="1" dirty="0" smtClean="0"/>
          </a:p>
          <a:p>
            <a:pPr>
              <a:lnSpc>
                <a:spcPct val="140000"/>
              </a:lnSpc>
            </a:pPr>
            <a:r>
              <a:rPr lang="en-US" altLang="ko-KR" sz="1400" dirty="0" smtClean="0"/>
              <a:t>* </a:t>
            </a:r>
            <a:r>
              <a:rPr lang="ko-KR" altLang="en-US" sz="1400" dirty="0" smtClean="0"/>
              <a:t>주민의견 수렴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실시설계용역 반영</a:t>
            </a:r>
            <a:r>
              <a:rPr lang="en-US" altLang="ko-KR" sz="1400" dirty="0" smtClean="0"/>
              <a:t>)</a:t>
            </a:r>
            <a:endParaRPr lang="en-US" altLang="ko-KR" sz="1600" dirty="0" smtClean="0"/>
          </a:p>
          <a:p>
            <a:pPr>
              <a:lnSpc>
                <a:spcPct val="140000"/>
              </a:lnSpc>
            </a:pPr>
            <a:r>
              <a:rPr lang="en-US" altLang="ko-KR" sz="1400" dirty="0" smtClean="0"/>
              <a:t>* </a:t>
            </a:r>
            <a:r>
              <a:rPr lang="ko-KR" altLang="en-US" sz="1400" dirty="0" smtClean="0"/>
              <a:t>시설개선공사 위</a:t>
            </a:r>
            <a:r>
              <a:rPr lang="en-US" altLang="ko-KR" sz="1400" dirty="0" smtClean="0"/>
              <a:t>•</a:t>
            </a:r>
            <a:r>
              <a:rPr lang="ko-KR" altLang="en-US" sz="1400" dirty="0" smtClean="0"/>
              <a:t>수탁 협약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파주시도시관광공사</a:t>
            </a:r>
            <a:r>
              <a:rPr lang="en-US" altLang="ko-KR" sz="1400" dirty="0" smtClean="0"/>
              <a:t>)</a:t>
            </a:r>
          </a:p>
          <a:p>
            <a:pPr>
              <a:lnSpc>
                <a:spcPct val="140000"/>
              </a:lnSpc>
            </a:pPr>
            <a:endParaRPr lang="en-US" altLang="ko-KR" sz="1600" dirty="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1331640" y="5624797"/>
            <a:ext cx="1803051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5" name="Rectangle 20"/>
          <p:cNvSpPr>
            <a:spLocks noChangeArrowheads="1"/>
          </p:cNvSpPr>
          <p:nvPr/>
        </p:nvSpPr>
        <p:spPr bwMode="auto">
          <a:xfrm>
            <a:off x="1331640" y="5590777"/>
            <a:ext cx="1803050" cy="5048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/>
              <a:t>`</a:t>
            </a:r>
            <a:r>
              <a:rPr lang="en-US" altLang="ko-KR" sz="1300" b="1" dirty="0" smtClean="0"/>
              <a:t>21</a:t>
            </a:r>
            <a:r>
              <a:rPr lang="ko-KR" altLang="en-US" sz="1300" b="1" dirty="0" smtClean="0"/>
              <a:t>년 </a:t>
            </a:r>
            <a:r>
              <a:rPr lang="en-US" altLang="ko-KR" sz="1300" b="1" dirty="0" smtClean="0"/>
              <a:t>11</a:t>
            </a:r>
            <a:r>
              <a:rPr lang="ko-KR" altLang="en-US" sz="1300" b="1" dirty="0" smtClean="0"/>
              <a:t>월</a:t>
            </a:r>
            <a:r>
              <a:rPr lang="en-US" altLang="ko-KR" sz="1300" b="1" dirty="0" smtClean="0"/>
              <a:t>~’22</a:t>
            </a:r>
            <a:r>
              <a:rPr lang="ko-KR" altLang="en-US" sz="1300" b="1" dirty="0" smtClean="0"/>
              <a:t>년 </a:t>
            </a:r>
            <a:r>
              <a:rPr lang="en-US" altLang="ko-KR" sz="1300" b="1" dirty="0" smtClean="0"/>
              <a:t>5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36" name="Rectangle 20"/>
          <p:cNvSpPr>
            <a:spLocks noChangeArrowheads="1"/>
          </p:cNvSpPr>
          <p:nvPr/>
        </p:nvSpPr>
        <p:spPr bwMode="auto">
          <a:xfrm>
            <a:off x="1475656" y="6146038"/>
            <a:ext cx="2159000" cy="5048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7" name="AutoShape 12"/>
          <p:cNvSpPr>
            <a:spLocks noChangeArrowheads="1"/>
          </p:cNvSpPr>
          <p:nvPr/>
        </p:nvSpPr>
        <p:spPr bwMode="auto">
          <a:xfrm>
            <a:off x="3203848" y="5987355"/>
            <a:ext cx="288032" cy="242739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Rectangle 15"/>
          <p:cNvSpPr>
            <a:spLocks noChangeArrowheads="1"/>
          </p:cNvSpPr>
          <p:nvPr/>
        </p:nvSpPr>
        <p:spPr bwMode="auto">
          <a:xfrm>
            <a:off x="3591033" y="5623259"/>
            <a:ext cx="1296144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9" name="Rectangle 20"/>
          <p:cNvSpPr>
            <a:spLocks noChangeArrowheads="1"/>
          </p:cNvSpPr>
          <p:nvPr/>
        </p:nvSpPr>
        <p:spPr bwMode="auto">
          <a:xfrm>
            <a:off x="3591033" y="5593792"/>
            <a:ext cx="1296143" cy="50027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/>
              <a:t>`</a:t>
            </a:r>
            <a:r>
              <a:rPr lang="en-US" altLang="ko-KR" sz="1300" b="1" dirty="0" smtClean="0"/>
              <a:t>22</a:t>
            </a:r>
            <a:r>
              <a:rPr lang="ko-KR" altLang="en-US" sz="1300" b="1" dirty="0" smtClean="0"/>
              <a:t>년 </a:t>
            </a:r>
            <a:r>
              <a:rPr lang="en-US" altLang="ko-KR" sz="1300" b="1" dirty="0"/>
              <a:t>6</a:t>
            </a:r>
            <a:r>
              <a:rPr lang="ko-KR" altLang="en-US" sz="1300" b="1" dirty="0" smtClean="0"/>
              <a:t>월∼</a:t>
            </a:r>
            <a:r>
              <a:rPr lang="en-US" altLang="ko-KR" sz="1300" b="1" dirty="0" smtClean="0"/>
              <a:t>12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40" name="Rectangle 15"/>
          <p:cNvSpPr>
            <a:spLocks noChangeArrowheads="1"/>
          </p:cNvSpPr>
          <p:nvPr/>
        </p:nvSpPr>
        <p:spPr bwMode="auto">
          <a:xfrm>
            <a:off x="5364086" y="5597787"/>
            <a:ext cx="1547279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2" name="Rectangle 20"/>
          <p:cNvSpPr>
            <a:spLocks noChangeArrowheads="1"/>
          </p:cNvSpPr>
          <p:nvPr/>
        </p:nvSpPr>
        <p:spPr bwMode="auto">
          <a:xfrm>
            <a:off x="5364088" y="5589240"/>
            <a:ext cx="1547278" cy="4538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 smtClean="0"/>
              <a:t>`23</a:t>
            </a:r>
            <a:r>
              <a:rPr lang="ko-KR" altLang="en-US" sz="1300" b="1" dirty="0" smtClean="0"/>
              <a:t>년 </a:t>
            </a:r>
            <a:r>
              <a:rPr lang="en-US" altLang="ko-KR" sz="1300" b="1" dirty="0"/>
              <a:t>1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43" name="Rectangle 15"/>
          <p:cNvSpPr>
            <a:spLocks noChangeArrowheads="1"/>
          </p:cNvSpPr>
          <p:nvPr/>
        </p:nvSpPr>
        <p:spPr bwMode="auto">
          <a:xfrm>
            <a:off x="7330253" y="5597787"/>
            <a:ext cx="1727485" cy="958707"/>
          </a:xfrm>
          <a:prstGeom prst="rect">
            <a:avLst/>
          </a:prstGeom>
          <a:solidFill>
            <a:srgbClr val="FFFFFF"/>
          </a:solidFill>
          <a:ln w="12700">
            <a:solidFill>
              <a:srgbClr val="4C679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4" name="Rectangle 20"/>
          <p:cNvSpPr>
            <a:spLocks noChangeArrowheads="1"/>
          </p:cNvSpPr>
          <p:nvPr/>
        </p:nvSpPr>
        <p:spPr bwMode="auto">
          <a:xfrm>
            <a:off x="7338071" y="5589240"/>
            <a:ext cx="1740666" cy="4538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 latinLnBrk="0"/>
            <a:r>
              <a:rPr lang="en-US" altLang="ko-KR" sz="1300" b="1" dirty="0"/>
              <a:t>`</a:t>
            </a:r>
            <a:r>
              <a:rPr lang="en-US" altLang="ko-KR" sz="1300" b="1" dirty="0" smtClean="0"/>
              <a:t>23</a:t>
            </a:r>
            <a:r>
              <a:rPr lang="ko-KR" altLang="en-US" sz="1300" b="1" dirty="0" smtClean="0"/>
              <a:t>년 </a:t>
            </a:r>
            <a:r>
              <a:rPr lang="en-US" altLang="ko-KR" sz="1300" b="1" dirty="0"/>
              <a:t>2</a:t>
            </a:r>
            <a:r>
              <a:rPr lang="ko-KR" altLang="en-US" sz="1300" b="1" dirty="0" smtClean="0"/>
              <a:t>월∼</a:t>
            </a:r>
            <a:r>
              <a:rPr lang="en-US" altLang="ko-KR" sz="1300" b="1" dirty="0" smtClean="0"/>
              <a:t>’24</a:t>
            </a:r>
            <a:r>
              <a:rPr lang="ko-KR" altLang="en-US" sz="1300" b="1" dirty="0" smtClean="0"/>
              <a:t>년 </a:t>
            </a:r>
            <a:r>
              <a:rPr lang="en-US" altLang="ko-KR" sz="1300" b="1" dirty="0" smtClean="0"/>
              <a:t>4</a:t>
            </a:r>
            <a:r>
              <a:rPr lang="ko-KR" altLang="en-US" sz="1300" b="1" dirty="0" smtClean="0"/>
              <a:t>월</a:t>
            </a:r>
            <a:endParaRPr lang="ko-KR" altLang="en-US" sz="1300" b="1" dirty="0"/>
          </a:p>
        </p:txBody>
      </p:sp>
      <p:sp>
        <p:nvSpPr>
          <p:cNvPr id="45" name="Text Box 18"/>
          <p:cNvSpPr txBox="1">
            <a:spLocks noChangeArrowheads="1"/>
          </p:cNvSpPr>
          <p:nvPr/>
        </p:nvSpPr>
        <p:spPr bwMode="auto">
          <a:xfrm>
            <a:off x="5371962" y="6042291"/>
            <a:ext cx="1537092" cy="51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spcBef>
                <a:spcPct val="30000"/>
              </a:spcBef>
            </a:pPr>
            <a:r>
              <a:rPr lang="ko-KR" altLang="en-US" sz="1200" b="1" dirty="0" smtClean="0"/>
              <a:t>공사 </a:t>
            </a:r>
            <a:r>
              <a:rPr lang="ko-KR" altLang="en-US" sz="1200" b="1" dirty="0" err="1" smtClean="0"/>
              <a:t>수행업체</a:t>
            </a:r>
            <a:r>
              <a:rPr lang="ko-KR" altLang="en-US" sz="1200" b="1" dirty="0" smtClean="0"/>
              <a:t> 선정</a:t>
            </a:r>
            <a:endParaRPr lang="en-US" altLang="ko-KR" sz="1200" b="1" dirty="0" smtClean="0"/>
          </a:p>
          <a:p>
            <a:pPr algn="ctr">
              <a:spcBef>
                <a:spcPct val="30000"/>
              </a:spcBef>
            </a:pP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파주도시관광공사</a:t>
            </a:r>
            <a:r>
              <a:rPr lang="en-US" altLang="ko-KR" sz="1200" b="1" dirty="0" smtClean="0"/>
              <a:t>)</a:t>
            </a:r>
            <a:endParaRPr lang="en-US" altLang="ko-KR" dirty="0"/>
          </a:p>
        </p:txBody>
      </p:sp>
      <p:sp>
        <p:nvSpPr>
          <p:cNvPr id="46" name="AutoShape 12"/>
          <p:cNvSpPr>
            <a:spLocks noChangeArrowheads="1"/>
          </p:cNvSpPr>
          <p:nvPr/>
        </p:nvSpPr>
        <p:spPr bwMode="auto">
          <a:xfrm>
            <a:off x="4990970" y="5996110"/>
            <a:ext cx="288032" cy="242739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7" name="AutoShape 12"/>
          <p:cNvSpPr>
            <a:spLocks noChangeArrowheads="1"/>
          </p:cNvSpPr>
          <p:nvPr/>
        </p:nvSpPr>
        <p:spPr bwMode="auto">
          <a:xfrm>
            <a:off x="7005864" y="5996110"/>
            <a:ext cx="288032" cy="242739"/>
          </a:xfrm>
          <a:prstGeom prst="rightArrow">
            <a:avLst>
              <a:gd name="adj1" fmla="val 45176"/>
              <a:gd name="adj2" fmla="val 64123"/>
            </a:avLst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3472750" y="6168519"/>
            <a:ext cx="1537092" cy="333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30000"/>
              </a:spcBef>
            </a:pPr>
            <a:r>
              <a:rPr lang="ko-KR" altLang="en-US" sz="1200" b="1" dirty="0" smtClean="0"/>
              <a:t>실시계획인가</a:t>
            </a:r>
            <a:endParaRPr lang="en-US" altLang="ko-KR" dirty="0"/>
          </a:p>
        </p:txBody>
      </p:sp>
      <p:sp>
        <p:nvSpPr>
          <p:cNvPr id="49" name="Text Box 18"/>
          <p:cNvSpPr txBox="1">
            <a:spLocks noChangeArrowheads="1"/>
          </p:cNvSpPr>
          <p:nvPr/>
        </p:nvSpPr>
        <p:spPr bwMode="auto">
          <a:xfrm>
            <a:off x="1480380" y="6159893"/>
            <a:ext cx="1537092" cy="333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30000"/>
              </a:spcBef>
            </a:pPr>
            <a:r>
              <a:rPr lang="ko-KR" altLang="en-US" sz="1200" b="1" dirty="0" smtClean="0"/>
              <a:t>공원조성계획 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변경</a:t>
            </a:r>
            <a:r>
              <a:rPr lang="en-US" altLang="ko-KR" sz="1200" b="1" dirty="0" smtClean="0"/>
              <a:t>)</a:t>
            </a:r>
            <a:endParaRPr lang="en-US" altLang="ko-KR" dirty="0"/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601" y="2873265"/>
            <a:ext cx="3362980" cy="2503694"/>
          </a:xfrm>
          <a:prstGeom prst="rect">
            <a:avLst/>
          </a:prstGeom>
        </p:spPr>
      </p:pic>
      <p:sp>
        <p:nvSpPr>
          <p:cNvPr id="52" name="Text Box 18"/>
          <p:cNvSpPr txBox="1">
            <a:spLocks noChangeArrowheads="1"/>
          </p:cNvSpPr>
          <p:nvPr/>
        </p:nvSpPr>
        <p:spPr bwMode="auto">
          <a:xfrm>
            <a:off x="7429750" y="6039419"/>
            <a:ext cx="1537092" cy="51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spcBef>
                <a:spcPct val="30000"/>
              </a:spcBef>
            </a:pPr>
            <a:r>
              <a:rPr lang="ko-KR" altLang="en-US" sz="1200" b="1" dirty="0" smtClean="0"/>
              <a:t>공사 착공 및 준공</a:t>
            </a:r>
            <a:endParaRPr lang="en-US" altLang="ko-KR" sz="1200" b="1" dirty="0" smtClean="0"/>
          </a:p>
          <a:p>
            <a:pPr algn="ctr">
              <a:spcBef>
                <a:spcPct val="30000"/>
              </a:spcBef>
            </a:pP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파주도시관광공사</a:t>
            </a:r>
            <a:r>
              <a:rPr lang="en-US" altLang="ko-KR" sz="1200" b="1" dirty="0" smtClean="0"/>
              <a:t>)</a:t>
            </a:r>
            <a:endParaRPr lang="en-US" altLang="ko-KR" dirty="0"/>
          </a:p>
        </p:txBody>
      </p:sp>
      <p:grpSp>
        <p:nvGrpSpPr>
          <p:cNvPr id="50" name="그룹 49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53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20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54" name="직선 연결선 53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209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91868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13083</TotalTime>
  <Words>2604</Words>
  <Application>Microsoft Office PowerPoint</Application>
  <PresentationFormat>화면 슬라이드 쇼(4:3)</PresentationFormat>
  <Paragraphs>554</Paragraphs>
  <Slides>22</Slides>
  <Notes>22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5" baseType="lpstr">
      <vt:lpstr>HY견고딕</vt:lpstr>
      <vt:lpstr>HY중고딕</vt:lpstr>
      <vt:lpstr>HY헤드라인M</vt:lpstr>
      <vt:lpstr>경기천년제목 Bold</vt:lpstr>
      <vt:lpstr>경기천년제목 Light</vt:lpstr>
      <vt:lpstr>경기천년제목V Bold</vt:lpstr>
      <vt:lpstr>굴림</vt:lpstr>
      <vt:lpstr>맑은 고딕</vt:lpstr>
      <vt:lpstr>맑은고딕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1231</cp:revision>
  <cp:lastPrinted>2023-01-12T10:49:48Z</cp:lastPrinted>
  <dcterms:created xsi:type="dcterms:W3CDTF">2011-10-11T08:37:54Z</dcterms:created>
  <dcterms:modified xsi:type="dcterms:W3CDTF">2023-01-12T10:50:47Z</dcterms:modified>
</cp:coreProperties>
</file>