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6027" r:id="rId1"/>
  </p:sldMasterIdLst>
  <p:notesMasterIdLst>
    <p:notesMasterId r:id="rId13"/>
  </p:notesMasterIdLst>
  <p:handoutMasterIdLst>
    <p:handoutMasterId r:id="rId14"/>
  </p:handoutMasterIdLst>
  <p:sldIdLst>
    <p:sldId id="482" r:id="rId2"/>
    <p:sldId id="490" r:id="rId3"/>
    <p:sldId id="491" r:id="rId4"/>
    <p:sldId id="492" r:id="rId5"/>
    <p:sldId id="474" r:id="rId6"/>
    <p:sldId id="476" r:id="rId7"/>
    <p:sldId id="477" r:id="rId8"/>
    <p:sldId id="478" r:id="rId9"/>
    <p:sldId id="479" r:id="rId10"/>
    <p:sldId id="480" r:id="rId11"/>
    <p:sldId id="481" r:id="rId12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32">
          <p15:clr>
            <a:srgbClr val="A4A3A4"/>
          </p15:clr>
        </p15:guide>
        <p15:guide id="2" orient="horz" pos="709">
          <p15:clr>
            <a:srgbClr val="A4A3A4"/>
          </p15:clr>
        </p15:guide>
        <p15:guide id="3" orient="horz" pos="1117">
          <p15:clr>
            <a:srgbClr val="A4A3A4"/>
          </p15:clr>
        </p15:guide>
        <p15:guide id="4" orient="horz" pos="4110">
          <p15:clr>
            <a:srgbClr val="A4A3A4"/>
          </p15:clr>
        </p15:guide>
        <p15:guide id="5" orient="horz" pos="799">
          <p15:clr>
            <a:srgbClr val="A4A3A4"/>
          </p15:clr>
        </p15:guide>
        <p15:guide id="6" orient="horz" pos="1207">
          <p15:clr>
            <a:srgbClr val="A4A3A4"/>
          </p15:clr>
        </p15:guide>
        <p15:guide id="7" orient="horz" pos="845">
          <p15:clr>
            <a:srgbClr val="A4A3A4"/>
          </p15:clr>
        </p15:guide>
        <p15:guide id="8" pos="340">
          <p15:clr>
            <a:srgbClr val="A4A3A4"/>
          </p15:clr>
        </p15:guide>
        <p15:guide id="9" pos="5193">
          <p15:clr>
            <a:srgbClr val="A4A3A4"/>
          </p15:clr>
        </p15:guide>
        <p15:guide id="10" pos="839">
          <p15:clr>
            <a:srgbClr val="A4A3A4"/>
          </p15:clr>
        </p15:guide>
        <p15:guide id="11" pos="1066">
          <p15:clr>
            <a:srgbClr val="A4A3A4"/>
          </p15:clr>
        </p15:guide>
        <p15:guide id="12" pos="2880">
          <p15:clr>
            <a:srgbClr val="A4A3A4"/>
          </p15:clr>
        </p15:guide>
        <p15:guide id="13" pos="5420">
          <p15:clr>
            <a:srgbClr val="A4A3A4"/>
          </p15:clr>
        </p15:guide>
        <p15:guide id="14" pos="4694">
          <p15:clr>
            <a:srgbClr val="A4A3A4"/>
          </p15:clr>
        </p15:guide>
        <p15:guide id="15" pos="65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." initials=".." lastIdx="0" clrIdx="0">
    <p:extLst>
      <p:ext uri="{19B8F6BF-5375-455C-9EA6-DF929625EA0E}">
        <p15:presenceInfo xmlns:p15="http://schemas.microsoft.com/office/powerpoint/2012/main" userId=".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9900"/>
    <a:srgbClr val="0000CC"/>
    <a:srgbClr val="9999FF"/>
    <a:srgbClr val="FDB200"/>
    <a:srgbClr val="12458B"/>
    <a:srgbClr val="00A5B8"/>
    <a:srgbClr val="0066FF"/>
    <a:srgbClr val="9933FF"/>
    <a:srgbClr val="6600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D27102A9-8310-4765-A935-A1911B00CA55}" styleName="밝은 스타일 1 - 강조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986" autoAdjust="0"/>
    <p:restoredTop sz="79627" autoAdjust="0"/>
  </p:normalViewPr>
  <p:slideViewPr>
    <p:cSldViewPr>
      <p:cViewPr varScale="1">
        <p:scale>
          <a:sx n="99" d="100"/>
          <a:sy n="99" d="100"/>
        </p:scale>
        <p:origin x="96" y="348"/>
      </p:cViewPr>
      <p:guideLst>
        <p:guide orient="horz" pos="2432"/>
        <p:guide orient="horz" pos="709"/>
        <p:guide orient="horz" pos="1117"/>
        <p:guide orient="horz" pos="4110"/>
        <p:guide orient="horz" pos="799"/>
        <p:guide orient="horz" pos="1207"/>
        <p:guide orient="horz" pos="845"/>
        <p:guide pos="340"/>
        <p:guide pos="5193"/>
        <p:guide pos="839"/>
        <p:guide pos="1066"/>
        <p:guide pos="2880"/>
        <p:guide pos="5420"/>
        <p:guide pos="4694"/>
        <p:guide pos="65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3972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3"/>
            <a:ext cx="2944549" cy="496253"/>
          </a:xfrm>
          <a:prstGeom prst="rect">
            <a:avLst/>
          </a:prstGeom>
        </p:spPr>
        <p:txBody>
          <a:bodyPr vert="horz" lIns="90351" tIns="45178" rIns="90351" bIns="45178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1541" y="3"/>
            <a:ext cx="2944548" cy="496253"/>
          </a:xfrm>
          <a:prstGeom prst="rect">
            <a:avLst/>
          </a:prstGeom>
        </p:spPr>
        <p:txBody>
          <a:bodyPr vert="horz" lIns="90351" tIns="45178" rIns="90351" bIns="45178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B319426D-9418-4E7D-883A-821CBB2D3D26}" type="datetimeFigureOut">
              <a:rPr lang="ko-KR" altLang="en-US"/>
              <a:pPr>
                <a:defRPr/>
              </a:pPr>
              <a:t>2023-01-11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3" y="9428801"/>
            <a:ext cx="2944549" cy="496252"/>
          </a:xfrm>
          <a:prstGeom prst="rect">
            <a:avLst/>
          </a:prstGeom>
        </p:spPr>
        <p:txBody>
          <a:bodyPr vert="horz" lIns="90351" tIns="45178" rIns="90351" bIns="45178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1541" y="9428801"/>
            <a:ext cx="2944548" cy="496252"/>
          </a:xfrm>
          <a:prstGeom prst="rect">
            <a:avLst/>
          </a:prstGeom>
        </p:spPr>
        <p:txBody>
          <a:bodyPr vert="horz" lIns="90351" tIns="45178" rIns="90351" bIns="45178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4A13536C-BBE8-469A-88C3-FAFB2142657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712052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3"/>
            <a:ext cx="2946135" cy="496253"/>
          </a:xfrm>
          <a:prstGeom prst="rect">
            <a:avLst/>
          </a:prstGeom>
        </p:spPr>
        <p:txBody>
          <a:bodyPr vert="horz" lIns="91284" tIns="45642" rIns="91284" bIns="45642" rtlCol="0"/>
          <a:lstStyle>
            <a:lvl1pPr algn="l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958" y="3"/>
            <a:ext cx="2946135" cy="496253"/>
          </a:xfrm>
          <a:prstGeom prst="rect">
            <a:avLst/>
          </a:prstGeom>
        </p:spPr>
        <p:txBody>
          <a:bodyPr vert="horz" lIns="91284" tIns="45642" rIns="91284" bIns="45642" rtlCol="0"/>
          <a:lstStyle>
            <a:lvl1pPr algn="r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9A2ECFCB-1AA4-4BAF-8F0F-53F0E8A2E65F}" type="datetimeFigureOut">
              <a:rPr lang="ko-KR" altLang="en-US"/>
              <a:pPr>
                <a:defRPr/>
              </a:pPr>
              <a:t>2023-01-11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0937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84" tIns="45642" rIns="91284" bIns="45642" rtlCol="0" anchor="ctr"/>
          <a:lstStyle/>
          <a:p>
            <a:pPr lvl="0"/>
            <a:endParaRPr lang="ko-KR" altLang="en-US" noProof="0" smtClean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248" y="4715192"/>
            <a:ext cx="5437187" cy="4466274"/>
          </a:xfrm>
          <a:prstGeom prst="rect">
            <a:avLst/>
          </a:prstGeom>
        </p:spPr>
        <p:txBody>
          <a:bodyPr vert="horz" lIns="91284" tIns="45642" rIns="91284" bIns="45642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3" y="9428801"/>
            <a:ext cx="2946135" cy="496252"/>
          </a:xfrm>
          <a:prstGeom prst="rect">
            <a:avLst/>
          </a:prstGeom>
        </p:spPr>
        <p:txBody>
          <a:bodyPr vert="horz" lIns="91284" tIns="45642" rIns="91284" bIns="45642" rtlCol="0" anchor="b"/>
          <a:lstStyle>
            <a:lvl1pPr algn="l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958" y="9428801"/>
            <a:ext cx="2946135" cy="496252"/>
          </a:xfrm>
          <a:prstGeom prst="rect">
            <a:avLst/>
          </a:prstGeom>
        </p:spPr>
        <p:txBody>
          <a:bodyPr vert="horz" lIns="91284" tIns="45642" rIns="91284" bIns="45642" rtlCol="0" anchor="b"/>
          <a:lstStyle>
            <a:lvl1pPr algn="r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D5DECCFA-514C-4E30-826A-48A21F3329D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766829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0"/>
            <a:r>
              <a:rPr lang="ko-KR" altLang="en-US" b="1" dirty="0" err="1"/>
              <a:t>맑은물사업본부장</a:t>
            </a:r>
            <a:r>
              <a:rPr lang="ko-KR" altLang="en-US" b="1" dirty="0"/>
              <a:t> </a:t>
            </a:r>
            <a:r>
              <a:rPr lang="ko-KR" altLang="en-US" b="1" dirty="0" err="1" smtClean="0"/>
              <a:t>이종춘입니다</a:t>
            </a:r>
            <a:r>
              <a:rPr lang="en-US" altLang="ko-KR" b="1" dirty="0"/>
              <a:t>. </a:t>
            </a:r>
            <a:endParaRPr lang="ko-KR" altLang="en-US" dirty="0"/>
          </a:p>
          <a:p>
            <a:pPr fontAlgn="base" latinLnBrk="0"/>
            <a:r>
              <a:rPr lang="en-US" altLang="ko-KR" dirty="0"/>
              <a:t>2023</a:t>
            </a:r>
            <a:r>
              <a:rPr lang="ko-KR" altLang="en-US" dirty="0"/>
              <a:t>년도 </a:t>
            </a:r>
            <a:r>
              <a:rPr lang="ko-KR" altLang="en-US" dirty="0" err="1"/>
              <a:t>맑은물사업본부</a:t>
            </a:r>
            <a:r>
              <a:rPr lang="ko-KR" altLang="en-US" dirty="0"/>
              <a:t> 소관 시정업무보고를 드리겠습니다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748510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0"/>
            <a:r>
              <a:rPr lang="ko-KR" altLang="en-US" dirty="0" err="1"/>
              <a:t>맑은물사업본부는</a:t>
            </a:r>
            <a:endParaRPr lang="en-US" altLang="ko-KR" dirty="0"/>
          </a:p>
          <a:p>
            <a:pPr fontAlgn="base" latinLnBrk="0"/>
            <a:r>
              <a:rPr lang="ko-KR" altLang="en-US" dirty="0"/>
              <a:t>안전하고 깨끗한 하천환경 조성과</a:t>
            </a:r>
            <a:endParaRPr lang="en-US" altLang="ko-KR" dirty="0"/>
          </a:p>
          <a:p>
            <a:pPr fontAlgn="base" latinLnBrk="0"/>
            <a:r>
              <a:rPr lang="ko-KR" altLang="en-US" dirty="0"/>
              <a:t>깨끗한 물 공급 및 체계적인 </a:t>
            </a:r>
            <a:r>
              <a:rPr lang="ko-KR" altLang="en-US" dirty="0" err="1"/>
              <a:t>공공하수도</a:t>
            </a:r>
            <a:r>
              <a:rPr lang="ko-KR" altLang="en-US" dirty="0"/>
              <a:t> 정비를 통하여</a:t>
            </a:r>
            <a:endParaRPr lang="en-US" altLang="ko-KR" dirty="0"/>
          </a:p>
          <a:p>
            <a:pPr fontAlgn="base" latinLnBrk="0"/>
            <a:r>
              <a:rPr lang="ko-KR" altLang="en-US" dirty="0"/>
              <a:t>건강하고 안전한 </a:t>
            </a:r>
            <a:r>
              <a:rPr lang="ko-KR" altLang="en-US" dirty="0" err="1"/>
              <a:t>물관리를</a:t>
            </a:r>
            <a:r>
              <a:rPr lang="ko-KR" altLang="en-US" dirty="0"/>
              <a:t> 추진하고 있습니다</a:t>
            </a:r>
            <a:r>
              <a:rPr lang="en-US" altLang="ko-KR" dirty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79162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0"/>
            <a:r>
              <a:rPr lang="ko-KR" altLang="en-US" b="1" dirty="0" smtClean="0"/>
              <a:t>□ 먼저</a:t>
            </a:r>
            <a:r>
              <a:rPr lang="en-US" altLang="ko-KR" b="1" dirty="0" smtClean="0"/>
              <a:t>,</a:t>
            </a:r>
            <a:r>
              <a:rPr lang="en-US" altLang="ko-KR" b="1" baseline="0" dirty="0" smtClean="0"/>
              <a:t> </a:t>
            </a:r>
            <a:r>
              <a:rPr lang="ko-KR" altLang="en-US" b="1" dirty="0" err="1" smtClean="0"/>
              <a:t>친수하천과</a:t>
            </a:r>
            <a:r>
              <a:rPr lang="ko-KR" altLang="en-US" b="1" dirty="0" smtClean="0"/>
              <a:t> 소관입니다</a:t>
            </a:r>
            <a:r>
              <a:rPr lang="en-US" altLang="ko-KR" b="1" dirty="0" smtClean="0"/>
              <a:t>.</a:t>
            </a:r>
          </a:p>
          <a:p>
            <a:pPr fontAlgn="base" latinLnBrk="0"/>
            <a:endParaRPr lang="ko-KR" altLang="en-US" dirty="0" smtClean="0"/>
          </a:p>
          <a:p>
            <a:pPr fontAlgn="base" latinLnBrk="1"/>
            <a:r>
              <a:rPr lang="ko-KR" altLang="en-US" dirty="0" smtClean="0"/>
              <a:t>❍ 하천정비사업 및 </a:t>
            </a:r>
            <a:r>
              <a:rPr lang="ko-KR" altLang="en-US" dirty="0" err="1" smtClean="0"/>
              <a:t>개수공사를</a:t>
            </a:r>
            <a:r>
              <a:rPr lang="ko-KR" altLang="en-US" dirty="0" smtClean="0"/>
              <a:t> 통해 </a:t>
            </a:r>
            <a:endParaRPr lang="en-US" altLang="ko-KR" dirty="0" smtClean="0"/>
          </a:p>
          <a:p>
            <a:pPr fontAlgn="base" latinLnBrk="1"/>
            <a:r>
              <a:rPr lang="ko-KR" altLang="en-US" b="1" dirty="0" smtClean="0"/>
              <a:t>안전하고 깨끗한 하천환경을 조성</a:t>
            </a:r>
            <a:r>
              <a:rPr lang="ko-KR" altLang="en-US" dirty="0" smtClean="0"/>
              <a:t>하겠습니다</a:t>
            </a:r>
            <a:r>
              <a:rPr lang="en-US" altLang="ko-KR" dirty="0" smtClean="0"/>
              <a:t>.</a:t>
            </a:r>
          </a:p>
          <a:p>
            <a:pPr fontAlgn="base" latinLnBrk="1"/>
            <a:endParaRPr lang="ko-KR" altLang="en-US" dirty="0" smtClean="0"/>
          </a:p>
          <a:p>
            <a:pPr fontAlgn="base" latinLnBrk="1"/>
            <a:r>
              <a:rPr lang="ko-KR" altLang="en-US" dirty="0" smtClean="0"/>
              <a:t>❍ 현재 </a:t>
            </a:r>
            <a:r>
              <a:rPr lang="en-US" altLang="ko-KR" dirty="0" smtClean="0"/>
              <a:t>5</a:t>
            </a:r>
            <a:r>
              <a:rPr lang="ko-KR" altLang="en-US" dirty="0" smtClean="0"/>
              <a:t>개 하천</a:t>
            </a:r>
            <a:r>
              <a:rPr lang="en-US" altLang="ko-KR" dirty="0" smtClean="0"/>
              <a:t>, </a:t>
            </a:r>
            <a:r>
              <a:rPr lang="ko-KR" altLang="en-US" dirty="0" smtClean="0"/>
              <a:t>총 연장 </a:t>
            </a:r>
            <a:r>
              <a:rPr lang="en-US" altLang="ko-KR" dirty="0" smtClean="0"/>
              <a:t>33.2km</a:t>
            </a:r>
            <a:r>
              <a:rPr lang="ko-KR" altLang="en-US" dirty="0" smtClean="0"/>
              <a:t>를 대상으로 </a:t>
            </a:r>
            <a:endParaRPr lang="en-US" altLang="ko-KR" dirty="0" smtClean="0"/>
          </a:p>
          <a:p>
            <a:pPr fontAlgn="base" latinLnBrk="1"/>
            <a:r>
              <a:rPr lang="ko-KR" altLang="en-US" dirty="0" smtClean="0"/>
              <a:t>정비사업 및 </a:t>
            </a:r>
            <a:r>
              <a:rPr lang="ko-KR" altLang="en-US" dirty="0" err="1" smtClean="0"/>
              <a:t>개수공사를</a:t>
            </a:r>
            <a:r>
              <a:rPr lang="ko-KR" altLang="en-US" dirty="0" smtClean="0"/>
              <a:t> 추진하고 있습니다</a:t>
            </a:r>
            <a:r>
              <a:rPr lang="en-US" altLang="ko-KR" dirty="0" smtClean="0"/>
              <a:t>.</a:t>
            </a:r>
            <a:endParaRPr lang="ko-KR" altLang="en-US" dirty="0" smtClean="0"/>
          </a:p>
          <a:p>
            <a:pPr fontAlgn="base" latinLnBrk="1"/>
            <a:r>
              <a:rPr lang="ko-KR" altLang="en-US" dirty="0" err="1" smtClean="0"/>
              <a:t>공릉천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동문천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금촌천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대명골천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윗배우니천은</a:t>
            </a:r>
            <a:endParaRPr lang="ko-KR" altLang="en-US" dirty="0" smtClean="0"/>
          </a:p>
          <a:p>
            <a:pPr fontAlgn="base" latinLnBrk="1"/>
            <a:r>
              <a:rPr lang="ko-KR" altLang="en-US" dirty="0" smtClean="0"/>
              <a:t>이수와 치수 기능을 확보하여</a:t>
            </a:r>
            <a:r>
              <a:rPr lang="en-US" altLang="ko-KR" dirty="0" smtClean="0"/>
              <a:t>, </a:t>
            </a:r>
            <a:r>
              <a:rPr lang="ko-KR" altLang="en-US" dirty="0" smtClean="0"/>
              <a:t>여름철 하천 범람으로 인한</a:t>
            </a:r>
          </a:p>
          <a:p>
            <a:pPr fontAlgn="base" latinLnBrk="1"/>
            <a:r>
              <a:rPr lang="ko-KR" altLang="en-US" dirty="0" smtClean="0"/>
              <a:t>재산 및 인명피해를 예방하도록 하겠습니다</a:t>
            </a:r>
            <a:r>
              <a:rPr lang="en-US" altLang="ko-KR" dirty="0" smtClean="0"/>
              <a:t>.</a:t>
            </a:r>
          </a:p>
          <a:p>
            <a:pPr fontAlgn="base" latinLnBrk="1"/>
            <a:endParaRPr lang="ko-KR" altLang="en-US" dirty="0" smtClean="0"/>
          </a:p>
          <a:p>
            <a:pPr fontAlgn="base" latinLnBrk="1"/>
            <a:r>
              <a:rPr lang="ko-KR" altLang="en-US" dirty="0" smtClean="0"/>
              <a:t>❍ </a:t>
            </a:r>
            <a:r>
              <a:rPr lang="ko-KR" altLang="en-US" b="1" dirty="0" err="1" smtClean="0"/>
              <a:t>리비교</a:t>
            </a:r>
            <a:r>
              <a:rPr lang="ko-KR" altLang="en-US" dirty="0" err="1" smtClean="0"/>
              <a:t>는</a:t>
            </a:r>
            <a:r>
              <a:rPr lang="ko-KR" altLang="en-US" dirty="0" smtClean="0"/>
              <a:t> </a:t>
            </a:r>
            <a:r>
              <a:rPr lang="en-US" altLang="ko-KR" dirty="0" smtClean="0"/>
              <a:t>2023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4</a:t>
            </a:r>
            <a:r>
              <a:rPr lang="ko-KR" altLang="en-US" dirty="0" smtClean="0"/>
              <a:t>월 </a:t>
            </a:r>
            <a:r>
              <a:rPr lang="ko-KR" altLang="en-US" dirty="0" err="1" smtClean="0"/>
              <a:t>임시개통</a:t>
            </a:r>
            <a:r>
              <a:rPr lang="ko-KR" altLang="en-US" dirty="0" smtClean="0"/>
              <a:t> 할 수 있도록 </a:t>
            </a:r>
            <a:endParaRPr lang="en-US" altLang="ko-KR" dirty="0" smtClean="0"/>
          </a:p>
          <a:p>
            <a:pPr fontAlgn="base" latinLnBrk="1"/>
            <a:r>
              <a:rPr lang="ko-KR" altLang="en-US" dirty="0" smtClean="0"/>
              <a:t>보수</a:t>
            </a:r>
            <a:r>
              <a:rPr lang="en-US" altLang="ko-KR" dirty="0" smtClean="0"/>
              <a:t>·</a:t>
            </a:r>
            <a:r>
              <a:rPr lang="ko-KR" altLang="en-US" dirty="0" smtClean="0"/>
              <a:t>보강 공사에 최선의 노력을 다하겠습니다</a:t>
            </a:r>
            <a:r>
              <a:rPr lang="en-US" altLang="ko-KR" dirty="0" smtClean="0"/>
              <a:t>.</a:t>
            </a:r>
            <a:endParaRPr lang="ko-KR" altLang="en-US" dirty="0" smtClean="0"/>
          </a:p>
          <a:p>
            <a:endParaRPr lang="en-US" altLang="ko-KR" dirty="0" smtClean="0"/>
          </a:p>
          <a:p>
            <a:r>
              <a:rPr lang="en-US" altLang="ko-KR" baseline="0" dirty="0" smtClean="0"/>
              <a:t/>
            </a:r>
            <a:br>
              <a:rPr lang="en-US" altLang="ko-KR" baseline="0" dirty="0" smtClean="0"/>
            </a:b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76907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dirty="0" smtClean="0"/>
              <a:t>❍ 그리고 </a:t>
            </a:r>
            <a:r>
              <a:rPr lang="ko-KR" altLang="en-US" b="1" dirty="0" smtClean="0"/>
              <a:t>시민이 만족하는 </a:t>
            </a:r>
            <a:r>
              <a:rPr lang="ko-KR" altLang="en-US" b="1" dirty="0" err="1" smtClean="0"/>
              <a:t>친수공간을</a:t>
            </a:r>
            <a:r>
              <a:rPr lang="ko-KR" altLang="en-US" b="1" dirty="0" smtClean="0"/>
              <a:t> 조성하여</a:t>
            </a:r>
            <a:r>
              <a:rPr lang="en-US" altLang="ko-KR" b="1" dirty="0" smtClean="0"/>
              <a:t>, </a:t>
            </a:r>
          </a:p>
          <a:p>
            <a:pPr fontAlgn="base" latinLnBrk="1"/>
            <a:r>
              <a:rPr lang="ko-KR" altLang="en-US" dirty="0" smtClean="0"/>
              <a:t>시민들에게 도심 속 휴식공간이 될 수 있도록 하겠습니다</a:t>
            </a:r>
            <a:r>
              <a:rPr lang="en-US" altLang="ko-KR" dirty="0" smtClean="0"/>
              <a:t>.</a:t>
            </a:r>
          </a:p>
          <a:p>
            <a:pPr fontAlgn="base" latinLnBrk="1"/>
            <a:endParaRPr lang="ko-KR" altLang="en-US" dirty="0" smtClean="0">
              <a:solidFill>
                <a:schemeClr val="tx1"/>
              </a:solidFill>
            </a:endParaRPr>
          </a:p>
          <a:p>
            <a:pPr fontAlgn="base" latinLnBrk="1"/>
            <a:r>
              <a:rPr lang="ko-KR" altLang="en-US" b="1" dirty="0" smtClean="0">
                <a:solidFill>
                  <a:schemeClr val="tx1"/>
                </a:solidFill>
              </a:rPr>
              <a:t>운정호수공원</a:t>
            </a:r>
            <a:r>
              <a:rPr lang="en-US" altLang="ko-KR" b="1" dirty="0" smtClean="0">
                <a:solidFill>
                  <a:schemeClr val="tx1"/>
                </a:solidFill>
              </a:rPr>
              <a:t>, </a:t>
            </a:r>
            <a:r>
              <a:rPr lang="ko-KR" altLang="en-US" b="1" dirty="0" smtClean="0">
                <a:solidFill>
                  <a:schemeClr val="tx1"/>
                </a:solidFill>
              </a:rPr>
              <a:t>소리천 </a:t>
            </a:r>
            <a:r>
              <a:rPr lang="ko-KR" altLang="en-US" b="1" dirty="0" err="1" smtClean="0">
                <a:solidFill>
                  <a:schemeClr val="tx1"/>
                </a:solidFill>
              </a:rPr>
              <a:t>친수공간</a:t>
            </a:r>
            <a:r>
              <a:rPr lang="ko-KR" altLang="en-US" b="1" dirty="0" smtClean="0">
                <a:solidFill>
                  <a:schemeClr val="tx1"/>
                </a:solidFill>
              </a:rPr>
              <a:t> 조성사업</a:t>
            </a:r>
            <a:r>
              <a:rPr lang="ko-KR" altLang="en-US" dirty="0" smtClean="0">
                <a:solidFill>
                  <a:schemeClr val="tx1"/>
                </a:solidFill>
              </a:rPr>
              <a:t>은</a:t>
            </a:r>
            <a:br>
              <a:rPr lang="ko-KR" altLang="en-US" dirty="0" smtClean="0">
                <a:solidFill>
                  <a:schemeClr val="tx1"/>
                </a:solidFill>
              </a:rPr>
            </a:br>
            <a:r>
              <a:rPr lang="en-US" altLang="ko-KR" dirty="0" smtClean="0">
                <a:solidFill>
                  <a:schemeClr val="tx1"/>
                </a:solidFill>
              </a:rPr>
              <a:t>20</a:t>
            </a:r>
            <a:r>
              <a:rPr lang="ko-KR" altLang="en-US" dirty="0" smtClean="0">
                <a:solidFill>
                  <a:schemeClr val="tx1"/>
                </a:solidFill>
              </a:rPr>
              <a:t>년 </a:t>
            </a:r>
            <a:r>
              <a:rPr lang="ko-KR" altLang="en-US" dirty="0" err="1" smtClean="0">
                <a:solidFill>
                  <a:schemeClr val="tx1"/>
                </a:solidFill>
              </a:rPr>
              <a:t>정책공모로</a:t>
            </a:r>
            <a:r>
              <a:rPr lang="ko-KR" altLang="en-US" dirty="0" smtClean="0">
                <a:solidFill>
                  <a:schemeClr val="tx1"/>
                </a:solidFill>
              </a:rPr>
              <a:t> 당선된 사업으로 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fontAlgn="base" latinLnBrk="1"/>
            <a:r>
              <a:rPr lang="en-US" altLang="ko-KR" dirty="0" smtClean="0">
                <a:solidFill>
                  <a:schemeClr val="tx1"/>
                </a:solidFill>
              </a:rPr>
              <a:t>22</a:t>
            </a:r>
            <a:r>
              <a:rPr lang="ko-KR" altLang="en-US" dirty="0" smtClean="0">
                <a:solidFill>
                  <a:schemeClr val="tx1"/>
                </a:solidFill>
              </a:rPr>
              <a:t>년까지 음악분수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err="1" smtClean="0">
                <a:solidFill>
                  <a:schemeClr val="tx1"/>
                </a:solidFill>
              </a:rPr>
              <a:t>카페쉼터</a:t>
            </a:r>
            <a:r>
              <a:rPr lang="ko-KR" altLang="en-US" dirty="0" smtClean="0">
                <a:solidFill>
                  <a:schemeClr val="tx1"/>
                </a:solidFill>
              </a:rPr>
              <a:t> 등 </a:t>
            </a:r>
            <a:r>
              <a:rPr lang="ko-KR" altLang="en-US" dirty="0" err="1" smtClean="0">
                <a:solidFill>
                  <a:schemeClr val="tx1"/>
                </a:solidFill>
              </a:rPr>
              <a:t>운정호수의</a:t>
            </a:r>
            <a:r>
              <a:rPr lang="ko-KR" altLang="en-US" dirty="0" smtClean="0">
                <a:solidFill>
                  <a:schemeClr val="tx1"/>
                </a:solidFill>
              </a:rPr>
              <a:t> 주요</a:t>
            </a:r>
            <a:r>
              <a:rPr lang="ko-KR" altLang="en-US" baseline="0" dirty="0" smtClean="0">
                <a:solidFill>
                  <a:schemeClr val="tx1"/>
                </a:solidFill>
              </a:rPr>
              <a:t> 시설물을 완료하였으며</a:t>
            </a:r>
            <a:endParaRPr lang="en-US" altLang="ko-KR" baseline="0" dirty="0" smtClean="0">
              <a:solidFill>
                <a:schemeClr val="tx1"/>
              </a:solidFill>
            </a:endParaRPr>
          </a:p>
          <a:p>
            <a:pPr fontAlgn="base" latinLnBrk="1"/>
            <a:r>
              <a:rPr lang="en-US" altLang="ko-KR" baseline="0" dirty="0" smtClean="0">
                <a:solidFill>
                  <a:schemeClr val="tx1"/>
                </a:solidFill>
              </a:rPr>
              <a:t>23</a:t>
            </a:r>
            <a:r>
              <a:rPr lang="ko-KR" altLang="en-US" baseline="0" dirty="0" smtClean="0">
                <a:solidFill>
                  <a:schemeClr val="tx1"/>
                </a:solidFill>
              </a:rPr>
              <a:t>년 </a:t>
            </a:r>
            <a:r>
              <a:rPr lang="ko-KR" altLang="en-US" baseline="0" dirty="0" err="1" smtClean="0">
                <a:solidFill>
                  <a:schemeClr val="tx1"/>
                </a:solidFill>
              </a:rPr>
              <a:t>공릉천</a:t>
            </a:r>
            <a:r>
              <a:rPr lang="ko-KR" altLang="en-US" baseline="0" dirty="0" smtClean="0">
                <a:solidFill>
                  <a:schemeClr val="tx1"/>
                </a:solidFill>
              </a:rPr>
              <a:t> 징검다리와 물순환시스템 </a:t>
            </a:r>
            <a:r>
              <a:rPr lang="ko-KR" altLang="en-US" baseline="0" dirty="0" err="1" smtClean="0">
                <a:solidFill>
                  <a:schemeClr val="tx1"/>
                </a:solidFill>
              </a:rPr>
              <a:t>수처리장</a:t>
            </a:r>
            <a:r>
              <a:rPr lang="ko-KR" altLang="en-US" baseline="0" dirty="0" smtClean="0">
                <a:solidFill>
                  <a:schemeClr val="tx1"/>
                </a:solidFill>
              </a:rPr>
              <a:t> 개보수</a:t>
            </a:r>
            <a:r>
              <a:rPr lang="en-US" altLang="ko-KR" baseline="0" dirty="0" smtClean="0">
                <a:solidFill>
                  <a:schemeClr val="tx1"/>
                </a:solidFill>
              </a:rPr>
              <a:t>, </a:t>
            </a:r>
          </a:p>
          <a:p>
            <a:pPr fontAlgn="base" latinLnBrk="1"/>
            <a:r>
              <a:rPr lang="ko-KR" altLang="en-US" baseline="0" dirty="0" err="1" smtClean="0">
                <a:solidFill>
                  <a:schemeClr val="tx1"/>
                </a:solidFill>
              </a:rPr>
              <a:t>운정호수</a:t>
            </a:r>
            <a:r>
              <a:rPr lang="ko-KR" altLang="en-US" baseline="0" dirty="0" smtClean="0">
                <a:solidFill>
                  <a:schemeClr val="tx1"/>
                </a:solidFill>
              </a:rPr>
              <a:t> </a:t>
            </a:r>
            <a:r>
              <a:rPr lang="ko-KR" altLang="en-US" baseline="0" dirty="0" err="1" smtClean="0">
                <a:solidFill>
                  <a:schemeClr val="tx1"/>
                </a:solidFill>
              </a:rPr>
              <a:t>가동보</a:t>
            </a:r>
            <a:r>
              <a:rPr lang="ko-KR" altLang="en-US" baseline="0" dirty="0" smtClean="0">
                <a:solidFill>
                  <a:schemeClr val="tx1"/>
                </a:solidFill>
              </a:rPr>
              <a:t> 교체를 </a:t>
            </a:r>
            <a:r>
              <a:rPr lang="ko-KR" altLang="en-US" dirty="0" smtClean="0">
                <a:solidFill>
                  <a:schemeClr val="tx1"/>
                </a:solidFill>
              </a:rPr>
              <a:t>완료하도록 하겠습니다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</a:p>
          <a:p>
            <a:pPr fontAlgn="base" latinLnBrk="1"/>
            <a:endParaRPr lang="en-US" altLang="ko-KR" dirty="0" smtClean="0"/>
          </a:p>
          <a:p>
            <a:pPr fontAlgn="base" latinLnBrk="1"/>
            <a:r>
              <a:rPr lang="ko-KR" altLang="en-US" dirty="0" smtClean="0"/>
              <a:t>❍ 또한 북부지역 주민들의 여가</a:t>
            </a:r>
            <a:r>
              <a:rPr lang="en-US" altLang="ko-KR" dirty="0" smtClean="0"/>
              <a:t>·</a:t>
            </a:r>
            <a:r>
              <a:rPr lang="ko-KR" altLang="en-US" dirty="0" smtClean="0"/>
              <a:t>문화 수요에 대응하기 위하여</a:t>
            </a:r>
            <a:br>
              <a:rPr lang="ko-KR" altLang="en-US" dirty="0" smtClean="0"/>
            </a:br>
            <a:r>
              <a:rPr lang="ko-KR" altLang="en-US" b="1" dirty="0" err="1" smtClean="0"/>
              <a:t>문산천에</a:t>
            </a:r>
            <a:r>
              <a:rPr lang="ko-KR" altLang="en-US" b="1" dirty="0" smtClean="0"/>
              <a:t> </a:t>
            </a:r>
            <a:r>
              <a:rPr lang="ko-KR" altLang="en-US" b="1" dirty="0" err="1" smtClean="0"/>
              <a:t>물놀이장을</a:t>
            </a:r>
            <a:r>
              <a:rPr lang="ko-KR" altLang="en-US" b="1" dirty="0" smtClean="0"/>
              <a:t> 조성</a:t>
            </a:r>
            <a:r>
              <a:rPr lang="en-US" altLang="ko-KR" dirty="0" smtClean="0"/>
              <a:t>, </a:t>
            </a:r>
          </a:p>
          <a:p>
            <a:pPr fontAlgn="base" latinLnBrk="1"/>
            <a:r>
              <a:rPr lang="en-US" altLang="ko-KR" dirty="0" smtClean="0"/>
              <a:t>2023</a:t>
            </a:r>
            <a:r>
              <a:rPr lang="ko-KR" altLang="en-US" dirty="0" smtClean="0"/>
              <a:t>년 여름철 개장할 수 있도록 추진하겠으며</a:t>
            </a:r>
            <a:endParaRPr lang="en-US" altLang="ko-KR" dirty="0" smtClean="0"/>
          </a:p>
          <a:p>
            <a:pPr fontAlgn="base" latinLnBrk="1"/>
            <a:endParaRPr lang="ko-KR" altLang="en-US" dirty="0" smtClean="0"/>
          </a:p>
          <a:p>
            <a:pPr fontAlgn="base" latinLnBrk="1"/>
            <a:r>
              <a:rPr lang="ko-KR" altLang="en-US" dirty="0" smtClean="0"/>
              <a:t>❍</a:t>
            </a:r>
            <a:r>
              <a:rPr lang="ko-KR" altLang="en-US" dirty="0" err="1" smtClean="0"/>
              <a:t>금촌천은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동선연결을</a:t>
            </a:r>
            <a:r>
              <a:rPr lang="ko-KR" altLang="en-US" dirty="0" smtClean="0"/>
              <a:t> 위한 산책로를 조성하겠으며</a:t>
            </a:r>
            <a:endParaRPr lang="en-US" altLang="ko-KR" dirty="0" smtClean="0"/>
          </a:p>
          <a:p>
            <a:pPr fontAlgn="base" latinLnBrk="1"/>
            <a:r>
              <a:rPr lang="ko-KR" altLang="en-US" dirty="0" err="1" smtClean="0"/>
              <a:t>청룡두천</a:t>
            </a:r>
            <a:r>
              <a:rPr lang="ko-KR" altLang="en-US" baseline="0" dirty="0" err="1" smtClean="0"/>
              <a:t>은</a:t>
            </a:r>
            <a:r>
              <a:rPr lang="ko-KR" altLang="en-US" baseline="0" dirty="0" smtClean="0"/>
              <a:t> </a:t>
            </a:r>
            <a:r>
              <a:rPr lang="ko-KR" altLang="en-US" baseline="0" dirty="0" err="1" smtClean="0"/>
              <a:t>건천화</a:t>
            </a:r>
            <a:r>
              <a:rPr lang="ko-KR" altLang="en-US" baseline="0" dirty="0" smtClean="0"/>
              <a:t> 방지를 포함하여 </a:t>
            </a:r>
            <a:r>
              <a:rPr lang="ko-KR" altLang="en-US" baseline="0" dirty="0" err="1" smtClean="0"/>
              <a:t>친수공간을</a:t>
            </a:r>
            <a:r>
              <a:rPr lang="ko-KR" altLang="en-US" baseline="0" dirty="0" smtClean="0"/>
              <a:t> 조성할 수 있도록 </a:t>
            </a:r>
            <a:r>
              <a:rPr lang="ko-KR" altLang="en-US" dirty="0" err="1" smtClean="0"/>
              <a:t>준비해나가겠습니다</a:t>
            </a:r>
            <a:r>
              <a:rPr lang="en-US" altLang="ko-KR" dirty="0" smtClean="0"/>
              <a:t>.</a:t>
            </a:r>
            <a:endParaRPr lang="ko-KR" altLang="en-US" dirty="0" smtClean="0"/>
          </a:p>
          <a:p>
            <a:pPr fontAlgn="base" latinLnBrk="1"/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93572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atinLnBrk="0"/>
            <a:r>
              <a:rPr lang="ko-KR" altLang="en-US" dirty="0" smtClean="0"/>
              <a:t>□ </a:t>
            </a:r>
            <a:r>
              <a:rPr lang="ko-KR" altLang="en-US" b="1" dirty="0" err="1" smtClean="0"/>
              <a:t>상수도과</a:t>
            </a:r>
            <a:r>
              <a:rPr lang="ko-KR" altLang="en-US" b="1" dirty="0" smtClean="0"/>
              <a:t> 소관사항에 대하여 보고 드리겠습니다</a:t>
            </a:r>
            <a:r>
              <a:rPr lang="en-US" altLang="ko-KR" b="1" dirty="0" smtClean="0"/>
              <a:t>.</a:t>
            </a:r>
          </a:p>
          <a:p>
            <a:pPr latinLnBrk="0"/>
            <a:endParaRPr lang="ko-KR" altLang="en-US" dirty="0" smtClean="0"/>
          </a:p>
          <a:p>
            <a:pPr latinLnBrk="0"/>
            <a:r>
              <a:rPr lang="ko-KR" altLang="en-US" dirty="0" smtClean="0"/>
              <a:t>○ 믿고 마실 수 있는 건강한 물을 안정적으로 공급하고자 </a:t>
            </a:r>
            <a:endParaRPr lang="en-US" altLang="ko-KR" dirty="0" smtClean="0"/>
          </a:p>
          <a:p>
            <a:pPr latinLnBrk="0"/>
            <a:r>
              <a:rPr lang="ko-KR" altLang="en-US" dirty="0" smtClean="0"/>
              <a:t>수돗물 공급기반 확충과</a:t>
            </a:r>
            <a:r>
              <a:rPr lang="en-US" altLang="ko-KR" dirty="0" smtClean="0"/>
              <a:t>,</a:t>
            </a:r>
          </a:p>
          <a:p>
            <a:pPr latinLnBrk="0"/>
            <a:r>
              <a:rPr lang="ko-KR" altLang="en-US" dirty="0" smtClean="0"/>
              <a:t>물 관리체계 구축 사업을 시행하고 있습니다</a:t>
            </a:r>
            <a:r>
              <a:rPr lang="en-US" altLang="ko-KR" dirty="0" smtClean="0"/>
              <a:t>.</a:t>
            </a:r>
          </a:p>
          <a:p>
            <a:pPr latinLnBrk="0"/>
            <a:endParaRPr lang="en-US" altLang="ko-KR" dirty="0" smtClean="0"/>
          </a:p>
          <a:p>
            <a:pPr latinLnBrk="0"/>
            <a:r>
              <a:rPr lang="ko-KR" altLang="en-US" dirty="0" smtClean="0"/>
              <a:t>○ 먼저</a:t>
            </a:r>
            <a:r>
              <a:rPr lang="en-US" altLang="ko-KR" dirty="0" smtClean="0"/>
              <a:t>,</a:t>
            </a:r>
            <a:r>
              <a:rPr lang="ko-KR" altLang="en-US" b="1" dirty="0" smtClean="0"/>
              <a:t> 수돗물 공급을 위한 기반시설 확충을 위해</a:t>
            </a:r>
            <a:endParaRPr lang="en-US" altLang="ko-KR" b="1" dirty="0" smtClean="0"/>
          </a:p>
          <a:p>
            <a:pPr latinLnBrk="0"/>
            <a:r>
              <a:rPr lang="ko-KR" altLang="en-US" b="0" dirty="0" err="1" smtClean="0"/>
              <a:t>월롱면</a:t>
            </a:r>
            <a:r>
              <a:rPr lang="ko-KR" altLang="en-US" b="0" dirty="0" smtClean="0"/>
              <a:t> </a:t>
            </a:r>
            <a:r>
              <a:rPr lang="ko-KR" altLang="en-US" b="0" dirty="0" err="1" smtClean="0"/>
              <a:t>덕은리</a:t>
            </a:r>
            <a:r>
              <a:rPr lang="ko-KR" altLang="en-US" b="0" dirty="0" smtClean="0"/>
              <a:t> 일원에 배수지 신설하는</a:t>
            </a:r>
            <a:r>
              <a:rPr lang="en-US" altLang="ko-KR" b="0" baseline="0" dirty="0" smtClean="0"/>
              <a:t> </a:t>
            </a:r>
            <a:r>
              <a:rPr lang="ko-KR" altLang="en-US" b="0" baseline="0" dirty="0" smtClean="0"/>
              <a:t>상수도 </a:t>
            </a:r>
            <a:r>
              <a:rPr lang="en-US" altLang="ko-KR" b="0" baseline="0" dirty="0" smtClean="0"/>
              <a:t>6</a:t>
            </a:r>
            <a:r>
              <a:rPr lang="ko-KR" altLang="en-US" b="0" baseline="0" dirty="0" smtClean="0"/>
              <a:t>단계확장사업은</a:t>
            </a:r>
            <a:endParaRPr lang="en-US" altLang="ko-KR" b="0" baseline="0" dirty="0" smtClean="0"/>
          </a:p>
          <a:p>
            <a:pPr latinLnBrk="0"/>
            <a:r>
              <a:rPr lang="en-US" altLang="ko-KR" b="0" baseline="0" dirty="0" smtClean="0"/>
              <a:t>2022</a:t>
            </a:r>
            <a:r>
              <a:rPr lang="ko-KR" altLang="en-US" b="0" baseline="0" dirty="0" smtClean="0"/>
              <a:t>년 상반기 보상과 공사발주 등 행정절차를 완료하고</a:t>
            </a:r>
            <a:r>
              <a:rPr lang="en-US" altLang="ko-KR" b="0" baseline="0" dirty="0" smtClean="0"/>
              <a:t>,</a:t>
            </a:r>
          </a:p>
          <a:p>
            <a:pPr latinLnBrk="0"/>
            <a:r>
              <a:rPr lang="en-US" altLang="ko-KR" b="0" baseline="0" dirty="0" smtClean="0"/>
              <a:t>2024</a:t>
            </a:r>
            <a:r>
              <a:rPr lang="ko-KR" altLang="en-US" b="0" baseline="0" dirty="0" smtClean="0"/>
              <a:t>년 </a:t>
            </a:r>
            <a:r>
              <a:rPr lang="ko-KR" altLang="en-US" b="0" baseline="0" dirty="0" err="1" smtClean="0"/>
              <a:t>공사완료를</a:t>
            </a:r>
            <a:r>
              <a:rPr lang="ko-KR" altLang="en-US" b="0" baseline="0" dirty="0" smtClean="0"/>
              <a:t> 목표로 추진할 계획입니다</a:t>
            </a:r>
            <a:r>
              <a:rPr lang="en-US" altLang="ko-KR" b="0" baseline="0" dirty="0" smtClean="0"/>
              <a:t>.</a:t>
            </a:r>
          </a:p>
          <a:p>
            <a:pPr latinLnBrk="0"/>
            <a:endParaRPr lang="en-US" altLang="ko-KR" b="0" baseline="0" dirty="0" smtClean="0"/>
          </a:p>
          <a:p>
            <a:pPr latinLnBrk="0"/>
            <a:endParaRPr lang="en-US" altLang="ko-KR" b="0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46080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atinLnBrk="0"/>
            <a:r>
              <a:rPr lang="ko-KR" altLang="en-US" dirty="0" smtClean="0"/>
              <a:t>○ 다음 </a:t>
            </a:r>
            <a:r>
              <a:rPr lang="ko-KR" altLang="en-US" b="0" dirty="0" smtClean="0"/>
              <a:t>야당동일원에 배수지 신설하는</a:t>
            </a:r>
            <a:r>
              <a:rPr lang="en-US" altLang="ko-KR" b="0" baseline="0" dirty="0" smtClean="0"/>
              <a:t> </a:t>
            </a:r>
            <a:r>
              <a:rPr lang="ko-KR" altLang="en-US" b="0" baseline="0" dirty="0" smtClean="0"/>
              <a:t>상수도 </a:t>
            </a:r>
            <a:r>
              <a:rPr lang="en-US" altLang="ko-KR" b="0" baseline="0" dirty="0" smtClean="0"/>
              <a:t>7</a:t>
            </a:r>
            <a:r>
              <a:rPr lang="ko-KR" altLang="en-US" b="0" baseline="0" dirty="0" smtClean="0"/>
              <a:t>단계 </a:t>
            </a:r>
            <a:r>
              <a:rPr lang="ko-KR" altLang="en-US" b="0" baseline="0" dirty="0" err="1" smtClean="0"/>
              <a:t>확장사업은</a:t>
            </a:r>
            <a:endParaRPr lang="en-US" altLang="ko-KR" b="0" baseline="0" dirty="0" smtClean="0"/>
          </a:p>
          <a:p>
            <a:pPr latinLnBrk="0"/>
            <a:r>
              <a:rPr lang="en-US" altLang="ko-KR" b="0" baseline="0" dirty="0" smtClean="0"/>
              <a:t>2024</a:t>
            </a:r>
            <a:r>
              <a:rPr lang="ko-KR" altLang="en-US" b="0" baseline="0" dirty="0" smtClean="0"/>
              <a:t>년까지 설계 및 관련법 절차 이행을 완료하고</a:t>
            </a:r>
            <a:r>
              <a:rPr lang="en-US" altLang="ko-KR" b="0" baseline="0" dirty="0" smtClean="0"/>
              <a:t>,</a:t>
            </a:r>
          </a:p>
          <a:p>
            <a:pPr latinLnBrk="0"/>
            <a:r>
              <a:rPr lang="en-US" altLang="ko-KR" b="0" baseline="0" dirty="0" smtClean="0"/>
              <a:t>2026</a:t>
            </a:r>
            <a:r>
              <a:rPr lang="ko-KR" altLang="en-US" b="0" baseline="0" dirty="0" smtClean="0"/>
              <a:t>년 토지보상 및 공사 진행을 목표로 추진할 계획입니다</a:t>
            </a:r>
            <a:r>
              <a:rPr lang="en-US" altLang="ko-KR" b="0" baseline="0" dirty="0" smtClean="0"/>
              <a:t>.</a:t>
            </a:r>
          </a:p>
          <a:p>
            <a:pPr fontAlgn="base" latinLnBrk="0"/>
            <a:endParaRPr lang="en-US" altLang="ko-KR" dirty="0"/>
          </a:p>
          <a:p>
            <a:pPr latinLnBrk="0"/>
            <a:endParaRPr lang="en-US" altLang="ko-KR" dirty="0" smtClean="0"/>
          </a:p>
          <a:p>
            <a:pPr latinLnBrk="0"/>
            <a:r>
              <a:rPr lang="ko-KR" altLang="en-US" dirty="0" smtClean="0"/>
              <a:t>○</a:t>
            </a:r>
            <a:r>
              <a:rPr lang="ko-KR" altLang="en-US" baseline="0" dirty="0" smtClean="0"/>
              <a:t> </a:t>
            </a:r>
            <a:r>
              <a:rPr lang="ko-KR" altLang="en-US" baseline="0" dirty="0" err="1" smtClean="0"/>
              <a:t>급수취약지</a:t>
            </a:r>
            <a:r>
              <a:rPr lang="ko-KR" altLang="en-US" baseline="0" dirty="0" smtClean="0"/>
              <a:t> 상수도 확장 공사는</a:t>
            </a:r>
            <a:endParaRPr lang="en-US" altLang="ko-KR" baseline="0" dirty="0" smtClean="0"/>
          </a:p>
          <a:p>
            <a:pPr latinLnBrk="0"/>
            <a:r>
              <a:rPr lang="ko-KR" altLang="en-US" dirty="0"/>
              <a:t>지하수를 이용하거나 수돗물 공급량이 부족한</a:t>
            </a:r>
            <a:endParaRPr lang="en-US" altLang="ko-KR" dirty="0"/>
          </a:p>
          <a:p>
            <a:pPr latinLnBrk="0"/>
            <a:r>
              <a:rPr lang="en-US" altLang="ko-KR" dirty="0"/>
              <a:t>4</a:t>
            </a:r>
            <a:r>
              <a:rPr lang="ko-KR" altLang="en-US" dirty="0"/>
              <a:t>개소를 대상으로 추진하며</a:t>
            </a:r>
            <a:endParaRPr lang="en-US" altLang="ko-KR" dirty="0"/>
          </a:p>
          <a:p>
            <a:pPr latinLnBrk="0"/>
            <a:r>
              <a:rPr lang="en-US" altLang="ko-KR" dirty="0"/>
              <a:t>3</a:t>
            </a:r>
            <a:r>
              <a:rPr lang="ko-KR" altLang="en-US" dirty="0"/>
              <a:t>월 착공하여 연내 수돗물을 공급할 계획입니다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72436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0"/>
            <a:r>
              <a:rPr lang="ko-KR" altLang="en-US" dirty="0"/>
              <a:t>○ 깨끗하고 안전한 </a:t>
            </a:r>
            <a:r>
              <a:rPr lang="ko-KR" altLang="en-US" dirty="0" err="1"/>
              <a:t>물관리</a:t>
            </a:r>
            <a:r>
              <a:rPr lang="ko-KR" altLang="en-US" dirty="0"/>
              <a:t> 체계 구축을 위한</a:t>
            </a:r>
          </a:p>
          <a:p>
            <a:pPr fontAlgn="base" latinLnBrk="0"/>
            <a:r>
              <a:rPr lang="ko-KR" altLang="en-US" dirty="0"/>
              <a:t>스마트 </a:t>
            </a:r>
            <a:r>
              <a:rPr lang="ko-KR" altLang="en-US" dirty="0" err="1"/>
              <a:t>관망관리</a:t>
            </a:r>
            <a:r>
              <a:rPr lang="ko-KR" altLang="en-US" dirty="0"/>
              <a:t> 인프라 구축은 </a:t>
            </a:r>
          </a:p>
          <a:p>
            <a:pPr fontAlgn="base" latinLnBrk="0"/>
            <a:r>
              <a:rPr lang="en-US" altLang="ko-KR" dirty="0"/>
              <a:t>IT</a:t>
            </a:r>
            <a:r>
              <a:rPr lang="ko-KR" altLang="en-US" dirty="0"/>
              <a:t>기술을 접목한 </a:t>
            </a:r>
            <a:r>
              <a:rPr lang="ko-KR" altLang="en-US" dirty="0" err="1"/>
              <a:t>상수관망</a:t>
            </a:r>
            <a:r>
              <a:rPr lang="ko-KR" altLang="en-US" dirty="0"/>
              <a:t> 관리체계를 구축하는 사업으로 </a:t>
            </a:r>
          </a:p>
          <a:p>
            <a:pPr fontAlgn="base" latinLnBrk="0"/>
            <a:r>
              <a:rPr lang="ko-KR" altLang="en-US" dirty="0"/>
              <a:t>소규모 </a:t>
            </a:r>
            <a:r>
              <a:rPr lang="ko-KR" altLang="en-US" dirty="0" err="1"/>
              <a:t>유량감시</a:t>
            </a:r>
            <a:r>
              <a:rPr lang="ko-KR" altLang="en-US" dirty="0"/>
              <a:t> </a:t>
            </a:r>
            <a:r>
              <a:rPr lang="en-US" altLang="ko-KR" dirty="0"/>
              <a:t>30</a:t>
            </a:r>
            <a:r>
              <a:rPr lang="ko-KR" altLang="en-US" dirty="0"/>
              <a:t>개소 등 관련 사업을 연내 마무리하여</a:t>
            </a:r>
          </a:p>
          <a:p>
            <a:pPr fontAlgn="base" latinLnBrk="0"/>
            <a:r>
              <a:rPr lang="ko-KR" altLang="en-US" dirty="0"/>
              <a:t>노후 </a:t>
            </a:r>
            <a:r>
              <a:rPr lang="ko-KR" altLang="en-US" dirty="0" err="1"/>
              <a:t>상수관로를</a:t>
            </a:r>
            <a:r>
              <a:rPr lang="ko-KR" altLang="en-US" dirty="0"/>
              <a:t> 교체 정비하겠습니다</a:t>
            </a:r>
            <a:r>
              <a:rPr lang="en-US" altLang="ko-KR" dirty="0"/>
              <a:t>.</a:t>
            </a:r>
          </a:p>
          <a:p>
            <a:pPr fontAlgn="base" latinLnBrk="0"/>
            <a:endParaRPr lang="en-US" altLang="ko-KR" dirty="0"/>
          </a:p>
          <a:p>
            <a:pPr fontAlgn="base" latinLnBrk="0"/>
            <a:r>
              <a:rPr lang="ko-KR" altLang="en-US" dirty="0"/>
              <a:t>○ 그리고</a:t>
            </a:r>
            <a:r>
              <a:rPr lang="en-US" altLang="ko-KR" dirty="0"/>
              <a:t>, </a:t>
            </a:r>
            <a:endParaRPr lang="ko-KR" altLang="en-US" dirty="0"/>
          </a:p>
          <a:p>
            <a:pPr fontAlgn="base" latinLnBrk="0"/>
            <a:r>
              <a:rPr lang="ko-KR" altLang="en-US" dirty="0"/>
              <a:t>노후 </a:t>
            </a:r>
            <a:r>
              <a:rPr lang="ko-KR" altLang="en-US" dirty="0" err="1"/>
              <a:t>상수관로</a:t>
            </a:r>
            <a:r>
              <a:rPr lang="ko-KR" altLang="en-US" dirty="0"/>
              <a:t> </a:t>
            </a:r>
            <a:r>
              <a:rPr lang="en-US" altLang="ko-KR" dirty="0"/>
              <a:t>5</a:t>
            </a:r>
            <a:r>
              <a:rPr lang="ko-KR" altLang="en-US" dirty="0"/>
              <a:t>개년 </a:t>
            </a:r>
            <a:r>
              <a:rPr lang="ko-KR" altLang="en-US" dirty="0" err="1"/>
              <a:t>교체계획을</a:t>
            </a:r>
            <a:r>
              <a:rPr lang="ko-KR" altLang="en-US" dirty="0"/>
              <a:t> 추진하여 </a:t>
            </a:r>
          </a:p>
          <a:p>
            <a:pPr fontAlgn="base" latinLnBrk="0"/>
            <a:r>
              <a:rPr lang="ko-KR" altLang="en-US" dirty="0"/>
              <a:t>시민이 믿고 마시는 </a:t>
            </a:r>
          </a:p>
          <a:p>
            <a:pPr fontAlgn="base" latinLnBrk="0"/>
            <a:r>
              <a:rPr lang="ko-KR" altLang="en-US" dirty="0"/>
              <a:t>깨끗한 수돗물 공급을 위해 최선의 노력을 다하겠습니다</a:t>
            </a:r>
            <a:r>
              <a:rPr lang="en-US" altLang="ko-KR" dirty="0"/>
              <a:t>. </a:t>
            </a:r>
            <a:endParaRPr lang="ko-KR" altLang="en-US" dirty="0"/>
          </a:p>
          <a:p>
            <a:pPr fontAlgn="base" latinLnBrk="0"/>
            <a:endParaRPr lang="ko-KR" altLang="en-US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90879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atinLnBrk="0"/>
            <a:r>
              <a:rPr lang="ko-KR" altLang="en-US" dirty="0"/>
              <a:t>□ 마지막으로 </a:t>
            </a:r>
            <a:r>
              <a:rPr lang="ko-KR" altLang="en-US" b="1" dirty="0" err="1"/>
              <a:t>하수도과</a:t>
            </a:r>
            <a:r>
              <a:rPr lang="ko-KR" altLang="en-US" b="1" dirty="0"/>
              <a:t> 소관사항에 대하여 </a:t>
            </a:r>
            <a:r>
              <a:rPr lang="ko-KR" altLang="en-US" b="1" dirty="0" smtClean="0"/>
              <a:t>보고 드리겠습니다</a:t>
            </a:r>
            <a:r>
              <a:rPr lang="en-US" altLang="ko-KR" b="1" dirty="0" smtClean="0"/>
              <a:t>.</a:t>
            </a:r>
          </a:p>
          <a:p>
            <a:pPr latinLnBrk="0"/>
            <a:endParaRPr lang="ko-KR" altLang="en-US" dirty="0"/>
          </a:p>
          <a:p>
            <a:pPr latinLnBrk="0"/>
            <a:r>
              <a:rPr lang="ko-KR" altLang="en-US" dirty="0"/>
              <a:t>○ </a:t>
            </a:r>
            <a:r>
              <a:rPr lang="ko-KR" altLang="en-US" dirty="0" smtClean="0"/>
              <a:t>먼저</a:t>
            </a:r>
            <a:r>
              <a:rPr lang="en-US" altLang="ko-KR" dirty="0" smtClean="0"/>
              <a:t>,</a:t>
            </a:r>
            <a:r>
              <a:rPr lang="ko-KR" altLang="en-US" b="1" dirty="0" smtClean="0"/>
              <a:t> 깨끗한 </a:t>
            </a:r>
            <a:r>
              <a:rPr lang="ko-KR" altLang="en-US" b="1" dirty="0" err="1" smtClean="0"/>
              <a:t>물순환을</a:t>
            </a:r>
            <a:r>
              <a:rPr lang="ko-KR" altLang="en-US" b="1" dirty="0" smtClean="0"/>
              <a:t> 위한 </a:t>
            </a:r>
            <a:r>
              <a:rPr lang="ko-KR" altLang="en-US" b="1" dirty="0"/>
              <a:t>공공하수처리시설 </a:t>
            </a:r>
            <a:r>
              <a:rPr lang="ko-KR" altLang="en-US" b="1" dirty="0" err="1"/>
              <a:t>확충관련입니다</a:t>
            </a:r>
            <a:r>
              <a:rPr lang="en-US" altLang="ko-KR" b="1" dirty="0"/>
              <a:t>. </a:t>
            </a:r>
            <a:endParaRPr lang="en-US" altLang="ko-KR" b="1" dirty="0" smtClean="0"/>
          </a:p>
          <a:p>
            <a:pPr latinLnBrk="0"/>
            <a:endParaRPr lang="ko-KR" altLang="en-US" dirty="0"/>
          </a:p>
          <a:p>
            <a:pPr latinLnBrk="0"/>
            <a:r>
              <a:rPr lang="ko-KR" altLang="en-US" dirty="0"/>
              <a:t>○ </a:t>
            </a:r>
            <a:r>
              <a:rPr lang="ko-KR" altLang="en-US" dirty="0" err="1"/>
              <a:t>물환경</a:t>
            </a:r>
            <a:r>
              <a:rPr lang="ko-KR" altLang="en-US" dirty="0"/>
              <a:t> </a:t>
            </a:r>
            <a:r>
              <a:rPr lang="ko-KR" altLang="en-US" dirty="0" err="1"/>
              <a:t>기초시설인</a:t>
            </a:r>
            <a:r>
              <a:rPr lang="ko-KR" altLang="en-US" dirty="0"/>
              <a:t> 공공하수처리시설의 확대는</a:t>
            </a:r>
          </a:p>
          <a:p>
            <a:pPr latinLnBrk="0"/>
            <a:r>
              <a:rPr lang="ko-KR" altLang="en-US" dirty="0" err="1"/>
              <a:t>파주시민의</a:t>
            </a:r>
            <a:r>
              <a:rPr lang="ko-KR" altLang="en-US" dirty="0"/>
              <a:t> 주거 환경과 공중보건 향상</a:t>
            </a:r>
            <a:r>
              <a:rPr lang="en-US" altLang="ko-KR" dirty="0"/>
              <a:t>,</a:t>
            </a:r>
            <a:endParaRPr lang="ko-KR" altLang="en-US" dirty="0"/>
          </a:p>
          <a:p>
            <a:pPr latinLnBrk="0"/>
            <a:r>
              <a:rPr lang="ko-KR" altLang="en-US" dirty="0"/>
              <a:t>하천의 수질개선을 위하여 </a:t>
            </a:r>
            <a:r>
              <a:rPr lang="ko-KR" altLang="en-US" dirty="0" err="1"/>
              <a:t>추친하는</a:t>
            </a:r>
            <a:r>
              <a:rPr lang="ko-KR" altLang="en-US" dirty="0"/>
              <a:t> 사업입니다</a:t>
            </a:r>
            <a:r>
              <a:rPr lang="en-US" altLang="ko-KR" dirty="0" smtClean="0"/>
              <a:t>.</a:t>
            </a:r>
          </a:p>
          <a:p>
            <a:pPr latinLnBrk="0"/>
            <a:endParaRPr lang="ko-KR" altLang="en-US" dirty="0"/>
          </a:p>
          <a:p>
            <a:pPr latinLnBrk="0"/>
            <a:r>
              <a:rPr lang="ko-KR" altLang="en-US" dirty="0"/>
              <a:t>○ 현재 운영중인 공공하수처리장은 총 </a:t>
            </a:r>
            <a:r>
              <a:rPr lang="en-US" altLang="ko-KR" dirty="0"/>
              <a:t>17</a:t>
            </a:r>
            <a:r>
              <a:rPr lang="ko-KR" altLang="en-US" dirty="0"/>
              <a:t>개소로</a:t>
            </a:r>
            <a:r>
              <a:rPr lang="en-US" altLang="ko-KR" dirty="0"/>
              <a:t>,</a:t>
            </a:r>
            <a:endParaRPr lang="ko-KR" altLang="en-US" dirty="0"/>
          </a:p>
          <a:p>
            <a:pPr latinLnBrk="0"/>
            <a:r>
              <a:rPr lang="en-US" altLang="ko-KR" dirty="0"/>
              <a:t>1</a:t>
            </a:r>
            <a:r>
              <a:rPr lang="ko-KR" altLang="en-US" dirty="0"/>
              <a:t>일 </a:t>
            </a:r>
            <a:r>
              <a:rPr lang="en-US" altLang="ko-KR" dirty="0"/>
              <a:t>15</a:t>
            </a:r>
            <a:r>
              <a:rPr lang="ko-KR" altLang="en-US" dirty="0"/>
              <a:t>만 </a:t>
            </a:r>
            <a:r>
              <a:rPr lang="en-US" altLang="ko-KR" dirty="0"/>
              <a:t>8</a:t>
            </a:r>
            <a:r>
              <a:rPr lang="ko-KR" altLang="en-US" dirty="0" err="1"/>
              <a:t>천톤을</a:t>
            </a:r>
            <a:r>
              <a:rPr lang="ko-KR" altLang="en-US" dirty="0"/>
              <a:t> 처리하고 있으며</a:t>
            </a:r>
            <a:r>
              <a:rPr lang="en-US" altLang="ko-KR" dirty="0"/>
              <a:t>,</a:t>
            </a:r>
            <a:endParaRPr lang="ko-KR" altLang="en-US" dirty="0"/>
          </a:p>
          <a:p>
            <a:pPr latinLnBrk="0"/>
            <a:r>
              <a:rPr lang="ko-KR" altLang="en-US" dirty="0"/>
              <a:t>이 중 </a:t>
            </a:r>
            <a:r>
              <a:rPr lang="en-US" altLang="ko-KR" dirty="0"/>
              <a:t>4</a:t>
            </a:r>
            <a:r>
              <a:rPr lang="ko-KR" altLang="en-US" dirty="0"/>
              <a:t>만 </a:t>
            </a:r>
            <a:r>
              <a:rPr lang="en-US" altLang="ko-KR" dirty="0"/>
              <a:t>1</a:t>
            </a:r>
            <a:r>
              <a:rPr lang="ko-KR" altLang="en-US" dirty="0" err="1"/>
              <a:t>천톤에</a:t>
            </a:r>
            <a:r>
              <a:rPr lang="ko-KR" altLang="en-US" dirty="0"/>
              <a:t> 대해서는 물 재이용 시설을 거쳐</a:t>
            </a:r>
          </a:p>
          <a:p>
            <a:pPr latinLnBrk="0"/>
            <a:r>
              <a:rPr lang="ko-KR" altLang="en-US" dirty="0"/>
              <a:t>엘지 디스플레이에 공급하고 있습니다</a:t>
            </a:r>
            <a:r>
              <a:rPr lang="en-US" altLang="ko-KR" dirty="0" smtClean="0"/>
              <a:t>.</a:t>
            </a:r>
          </a:p>
          <a:p>
            <a:pPr latinLnBrk="0"/>
            <a:endParaRPr lang="ko-KR" altLang="en-US" dirty="0"/>
          </a:p>
          <a:p>
            <a:pPr latinLnBrk="0"/>
            <a:r>
              <a:rPr lang="ko-KR" altLang="en-US" dirty="0"/>
              <a:t>○ 공공하수처리시설 건설 및 </a:t>
            </a:r>
            <a:r>
              <a:rPr lang="ko-KR" altLang="en-US" dirty="0" err="1"/>
              <a:t>개량사업은</a:t>
            </a:r>
            <a:r>
              <a:rPr lang="ko-KR" altLang="en-US" dirty="0"/>
              <a:t> 총 </a:t>
            </a:r>
            <a:r>
              <a:rPr lang="en-US" altLang="ko-KR" dirty="0"/>
              <a:t>10</a:t>
            </a:r>
            <a:r>
              <a:rPr lang="ko-KR" altLang="en-US" dirty="0"/>
              <a:t>개로</a:t>
            </a:r>
          </a:p>
          <a:p>
            <a:pPr latinLnBrk="0"/>
            <a:r>
              <a:rPr lang="ko-KR" altLang="en-US" dirty="0"/>
              <a:t>광탄</a:t>
            </a:r>
            <a:r>
              <a:rPr lang="en-US" altLang="ko-KR" dirty="0"/>
              <a:t>, </a:t>
            </a:r>
            <a:r>
              <a:rPr lang="ko-KR" altLang="en-US" dirty="0"/>
              <a:t>운정</a:t>
            </a:r>
            <a:r>
              <a:rPr lang="en-US" altLang="ko-KR" dirty="0"/>
              <a:t>, </a:t>
            </a:r>
            <a:r>
              <a:rPr lang="ko-KR" altLang="en-US" dirty="0" err="1"/>
              <a:t>금촌은</a:t>
            </a:r>
            <a:r>
              <a:rPr lang="ko-KR" altLang="en-US" dirty="0"/>
              <a:t> </a:t>
            </a:r>
            <a:r>
              <a:rPr lang="en-US" altLang="ko-KR" dirty="0"/>
              <a:t>7</a:t>
            </a:r>
            <a:r>
              <a:rPr lang="ko-KR" altLang="en-US" dirty="0"/>
              <a:t>만</a:t>
            </a:r>
            <a:r>
              <a:rPr lang="en-US" altLang="ko-KR" dirty="0"/>
              <a:t>1</a:t>
            </a:r>
            <a:r>
              <a:rPr lang="ko-KR" altLang="en-US" dirty="0"/>
              <a:t>천 톤 증설 예정이며</a:t>
            </a:r>
            <a:r>
              <a:rPr lang="en-US" altLang="ko-KR" dirty="0"/>
              <a:t>, </a:t>
            </a:r>
            <a:endParaRPr lang="ko-KR" altLang="en-US" dirty="0"/>
          </a:p>
          <a:p>
            <a:pPr latinLnBrk="0"/>
            <a:r>
              <a:rPr lang="ko-KR" altLang="en-US" dirty="0" err="1"/>
              <a:t>두포리</a:t>
            </a:r>
            <a:r>
              <a:rPr lang="en-US" altLang="ko-KR" dirty="0"/>
              <a:t>, </a:t>
            </a:r>
            <a:r>
              <a:rPr lang="ko-KR" altLang="en-US" dirty="0" err="1"/>
              <a:t>조산리</a:t>
            </a:r>
            <a:r>
              <a:rPr lang="en-US" altLang="ko-KR" dirty="0"/>
              <a:t>, </a:t>
            </a:r>
            <a:r>
              <a:rPr lang="ko-KR" altLang="en-US" dirty="0" err="1"/>
              <a:t>백연리는</a:t>
            </a:r>
            <a:r>
              <a:rPr lang="ko-KR" altLang="en-US" dirty="0"/>
              <a:t> </a:t>
            </a:r>
            <a:r>
              <a:rPr lang="en-US" altLang="ko-KR" dirty="0"/>
              <a:t>1</a:t>
            </a:r>
            <a:r>
              <a:rPr lang="ko-KR" altLang="en-US" dirty="0"/>
              <a:t>천</a:t>
            </a:r>
            <a:r>
              <a:rPr lang="en-US" altLang="ko-KR" dirty="0"/>
              <a:t>5</a:t>
            </a:r>
            <a:r>
              <a:rPr lang="ko-KR" altLang="en-US" dirty="0"/>
              <a:t>백</a:t>
            </a:r>
            <a:r>
              <a:rPr lang="en-US" altLang="ko-KR" dirty="0"/>
              <a:t>9</a:t>
            </a:r>
            <a:r>
              <a:rPr lang="ko-KR" altLang="en-US" dirty="0"/>
              <a:t>십 톤 신설하고</a:t>
            </a:r>
          </a:p>
          <a:p>
            <a:pPr latinLnBrk="0"/>
            <a:r>
              <a:rPr lang="ko-KR" altLang="en-US" dirty="0"/>
              <a:t>문산</a:t>
            </a:r>
            <a:r>
              <a:rPr lang="en-US" altLang="ko-KR" dirty="0"/>
              <a:t>, </a:t>
            </a:r>
            <a:r>
              <a:rPr lang="ko-KR" altLang="en-US" dirty="0"/>
              <a:t>파주</a:t>
            </a:r>
            <a:r>
              <a:rPr lang="en-US" altLang="ko-KR" dirty="0"/>
              <a:t>, </a:t>
            </a:r>
            <a:r>
              <a:rPr lang="ko-KR" altLang="en-US" dirty="0"/>
              <a:t>법원</a:t>
            </a:r>
            <a:r>
              <a:rPr lang="en-US" altLang="ko-KR" dirty="0"/>
              <a:t>, </a:t>
            </a:r>
            <a:r>
              <a:rPr lang="ko-KR" altLang="en-US" dirty="0"/>
              <a:t>광탄은 </a:t>
            </a:r>
            <a:r>
              <a:rPr lang="en-US" altLang="ko-KR" dirty="0"/>
              <a:t>1</a:t>
            </a:r>
            <a:r>
              <a:rPr lang="ko-KR" altLang="en-US" dirty="0"/>
              <a:t>만</a:t>
            </a:r>
            <a:r>
              <a:rPr lang="en-US" altLang="ko-KR" dirty="0"/>
              <a:t>7</a:t>
            </a:r>
            <a:r>
              <a:rPr lang="ko-KR" altLang="en-US" dirty="0"/>
              <a:t>천 톤 개량하는 등 </a:t>
            </a:r>
          </a:p>
          <a:p>
            <a:pPr latinLnBrk="0"/>
            <a:r>
              <a:rPr lang="ko-KR" altLang="en-US" dirty="0"/>
              <a:t>계속사업으로 추진하고 있습니다</a:t>
            </a:r>
            <a:r>
              <a:rPr lang="en-US" altLang="ko-KR" dirty="0"/>
              <a:t>.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8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855174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atinLnBrk="0"/>
            <a:r>
              <a:rPr lang="ko-KR" altLang="en-US" dirty="0"/>
              <a:t>□ 다음은 </a:t>
            </a:r>
            <a:r>
              <a:rPr lang="ko-KR" altLang="en-US" b="1" dirty="0" err="1" smtClean="0"/>
              <a:t>청정도시</a:t>
            </a:r>
            <a:r>
              <a:rPr lang="ko-KR" altLang="en-US" b="1" dirty="0" smtClean="0"/>
              <a:t> </a:t>
            </a:r>
            <a:r>
              <a:rPr lang="ko-KR" altLang="en-US" b="1" dirty="0"/>
              <a:t>구현을 위한 </a:t>
            </a:r>
            <a:r>
              <a:rPr lang="ko-KR" altLang="en-US" b="1" dirty="0" err="1"/>
              <a:t>하수관로</a:t>
            </a:r>
            <a:r>
              <a:rPr lang="ko-KR" altLang="en-US" b="1" dirty="0"/>
              <a:t> 정비사업 </a:t>
            </a:r>
            <a:r>
              <a:rPr lang="ko-KR" altLang="en-US" dirty="0"/>
              <a:t>입니다</a:t>
            </a:r>
            <a:r>
              <a:rPr lang="en-US" altLang="ko-KR" dirty="0"/>
              <a:t>. </a:t>
            </a:r>
            <a:endParaRPr lang="en-US" altLang="ko-KR" dirty="0" smtClean="0"/>
          </a:p>
          <a:p>
            <a:pPr latinLnBrk="0"/>
            <a:endParaRPr lang="ko-KR" altLang="en-US" dirty="0"/>
          </a:p>
          <a:p>
            <a:pPr latinLnBrk="0"/>
            <a:r>
              <a:rPr lang="ko-KR" altLang="en-US" dirty="0"/>
              <a:t>○ </a:t>
            </a:r>
            <a:r>
              <a:rPr lang="en-US" altLang="ko-KR" dirty="0"/>
              <a:t>2022</a:t>
            </a:r>
            <a:r>
              <a:rPr lang="ko-KR" altLang="en-US" dirty="0"/>
              <a:t>년 현재 분류식 </a:t>
            </a:r>
            <a:r>
              <a:rPr lang="ko-KR" altLang="en-US" dirty="0" err="1"/>
              <a:t>하수관로</a:t>
            </a:r>
            <a:r>
              <a:rPr lang="ko-KR" altLang="en-US" dirty="0"/>
              <a:t> </a:t>
            </a:r>
            <a:r>
              <a:rPr lang="ko-KR" altLang="en-US" dirty="0" err="1"/>
              <a:t>정비율은</a:t>
            </a:r>
            <a:r>
              <a:rPr lang="ko-KR" altLang="en-US" dirty="0"/>
              <a:t> </a:t>
            </a:r>
            <a:r>
              <a:rPr lang="en-US" altLang="ko-KR" dirty="0"/>
              <a:t>83.5%</a:t>
            </a:r>
            <a:r>
              <a:rPr lang="ko-KR" altLang="en-US" dirty="0"/>
              <a:t>로</a:t>
            </a:r>
          </a:p>
          <a:p>
            <a:pPr latinLnBrk="0"/>
            <a:r>
              <a:rPr lang="ko-KR" altLang="en-US" dirty="0"/>
              <a:t>분류식 </a:t>
            </a:r>
            <a:r>
              <a:rPr lang="ko-KR" altLang="en-US" dirty="0" err="1"/>
              <a:t>하수관로</a:t>
            </a:r>
            <a:r>
              <a:rPr lang="ko-KR" altLang="en-US" dirty="0"/>
              <a:t> </a:t>
            </a:r>
            <a:r>
              <a:rPr lang="en-US" altLang="ko-KR" dirty="0"/>
              <a:t>1,147km</a:t>
            </a:r>
            <a:r>
              <a:rPr lang="ko-KR" altLang="en-US" dirty="0"/>
              <a:t>와 </a:t>
            </a:r>
            <a:r>
              <a:rPr lang="ko-KR" altLang="en-US" dirty="0" err="1"/>
              <a:t>합류식</a:t>
            </a:r>
            <a:r>
              <a:rPr lang="ko-KR" altLang="en-US" dirty="0"/>
              <a:t> </a:t>
            </a:r>
            <a:r>
              <a:rPr lang="ko-KR" altLang="en-US" dirty="0" err="1"/>
              <a:t>하수관로</a:t>
            </a:r>
            <a:r>
              <a:rPr lang="ko-KR" altLang="en-US" dirty="0"/>
              <a:t> </a:t>
            </a:r>
            <a:r>
              <a:rPr lang="en-US" altLang="ko-KR" dirty="0"/>
              <a:t>260km</a:t>
            </a:r>
            <a:r>
              <a:rPr lang="ko-KR" altLang="en-US" dirty="0"/>
              <a:t>로</a:t>
            </a:r>
          </a:p>
          <a:p>
            <a:pPr latinLnBrk="0"/>
            <a:r>
              <a:rPr lang="ko-KR" altLang="en-US" dirty="0"/>
              <a:t>총 </a:t>
            </a:r>
            <a:r>
              <a:rPr lang="en-US" altLang="ko-KR" dirty="0"/>
              <a:t>1,407km</a:t>
            </a:r>
            <a:r>
              <a:rPr lang="ko-KR" altLang="en-US" dirty="0"/>
              <a:t>의 </a:t>
            </a:r>
            <a:r>
              <a:rPr lang="ko-KR" altLang="en-US" dirty="0" err="1"/>
              <a:t>하수관로를</a:t>
            </a:r>
            <a:r>
              <a:rPr lang="ko-KR" altLang="en-US" dirty="0"/>
              <a:t> 운영 중에 있습니다</a:t>
            </a:r>
            <a:r>
              <a:rPr lang="en-US" altLang="ko-KR" dirty="0"/>
              <a:t>. </a:t>
            </a:r>
            <a:endParaRPr lang="en-US" altLang="ko-KR" dirty="0" smtClean="0"/>
          </a:p>
          <a:p>
            <a:pPr latinLnBrk="0"/>
            <a:endParaRPr lang="ko-KR" altLang="en-US" dirty="0"/>
          </a:p>
          <a:p>
            <a:pPr latinLnBrk="0"/>
            <a:r>
              <a:rPr lang="ko-KR" altLang="en-US" dirty="0"/>
              <a:t>○ 현재 추진 중인 </a:t>
            </a:r>
            <a:r>
              <a:rPr lang="ko-KR" altLang="en-US" dirty="0" err="1"/>
              <a:t>하수관로</a:t>
            </a:r>
            <a:r>
              <a:rPr lang="ko-KR" altLang="en-US" dirty="0"/>
              <a:t> 정비사업은 </a:t>
            </a:r>
          </a:p>
          <a:p>
            <a:pPr latinLnBrk="0"/>
            <a:r>
              <a:rPr lang="ko-KR" altLang="en-US" dirty="0"/>
              <a:t>분류식 하수관로사업 </a:t>
            </a:r>
            <a:r>
              <a:rPr lang="en-US" altLang="ko-KR" dirty="0"/>
              <a:t>10</a:t>
            </a:r>
            <a:r>
              <a:rPr lang="ko-KR" altLang="en-US" dirty="0"/>
              <a:t>개</a:t>
            </a:r>
            <a:r>
              <a:rPr lang="en-US" altLang="ko-KR" dirty="0"/>
              <a:t>, </a:t>
            </a:r>
            <a:r>
              <a:rPr lang="ko-KR" altLang="en-US" dirty="0"/>
              <a:t>노후 </a:t>
            </a:r>
            <a:r>
              <a:rPr lang="ko-KR" altLang="en-US" dirty="0" err="1"/>
              <a:t>하수관로</a:t>
            </a:r>
            <a:r>
              <a:rPr lang="ko-KR" altLang="en-US" dirty="0"/>
              <a:t> 정비사업 </a:t>
            </a:r>
            <a:r>
              <a:rPr lang="en-US" altLang="ko-KR" dirty="0"/>
              <a:t>1</a:t>
            </a:r>
            <a:r>
              <a:rPr lang="ko-KR" altLang="en-US" dirty="0"/>
              <a:t>개 등 총 </a:t>
            </a:r>
            <a:r>
              <a:rPr lang="en-US" altLang="ko-KR" dirty="0"/>
              <a:t>11</a:t>
            </a:r>
            <a:r>
              <a:rPr lang="ko-KR" altLang="en-US" dirty="0"/>
              <a:t>개 사업으로</a:t>
            </a:r>
          </a:p>
          <a:p>
            <a:pPr latinLnBrk="0"/>
            <a:r>
              <a:rPr lang="ko-KR" altLang="en-US" dirty="0" err="1"/>
              <a:t>관로</a:t>
            </a:r>
            <a:r>
              <a:rPr lang="ko-KR" altLang="en-US" dirty="0"/>
              <a:t> 연장 </a:t>
            </a:r>
            <a:r>
              <a:rPr lang="en-US" altLang="ko-KR" dirty="0"/>
              <a:t>208.7km, </a:t>
            </a:r>
            <a:r>
              <a:rPr lang="ko-KR" altLang="en-US" dirty="0" err="1"/>
              <a:t>총사업비</a:t>
            </a:r>
            <a:r>
              <a:rPr lang="ko-KR" altLang="en-US" dirty="0"/>
              <a:t> </a:t>
            </a:r>
            <a:r>
              <a:rPr lang="en-US" altLang="ko-KR" dirty="0"/>
              <a:t>2,146</a:t>
            </a:r>
            <a:r>
              <a:rPr lang="ko-KR" altLang="en-US" dirty="0"/>
              <a:t>억원이 소요될 예정이며</a:t>
            </a:r>
          </a:p>
          <a:p>
            <a:pPr latinLnBrk="0"/>
            <a:r>
              <a:rPr lang="en-US" altLang="ko-KR" dirty="0"/>
              <a:t>2022</a:t>
            </a:r>
            <a:r>
              <a:rPr lang="ko-KR" altLang="en-US" dirty="0"/>
              <a:t>년 사업예산 </a:t>
            </a:r>
            <a:r>
              <a:rPr lang="en-US" altLang="ko-KR" dirty="0"/>
              <a:t>232</a:t>
            </a:r>
            <a:r>
              <a:rPr lang="ko-KR" altLang="en-US" dirty="0"/>
              <a:t>억원을 확보하였습니다</a:t>
            </a:r>
            <a:r>
              <a:rPr lang="en-US" altLang="ko-KR" dirty="0" smtClean="0"/>
              <a:t>.</a:t>
            </a:r>
          </a:p>
          <a:p>
            <a:pPr latinLnBrk="0"/>
            <a:endParaRPr lang="ko-KR" altLang="en-US" dirty="0"/>
          </a:p>
          <a:p>
            <a:pPr latinLnBrk="0"/>
            <a:r>
              <a:rPr lang="ko-KR" altLang="en-US" dirty="0"/>
              <a:t>○ 금년도에 운정하수관로 정비사업과 용미 </a:t>
            </a:r>
            <a:r>
              <a:rPr lang="ko-KR" altLang="en-US" dirty="0" err="1"/>
              <a:t>하수관로</a:t>
            </a:r>
            <a:r>
              <a:rPr lang="ko-KR" altLang="en-US" dirty="0"/>
              <a:t> 정비사업 총 </a:t>
            </a:r>
            <a:r>
              <a:rPr lang="en-US" altLang="ko-KR" dirty="0"/>
              <a:t>2</a:t>
            </a:r>
            <a:r>
              <a:rPr lang="ko-KR" altLang="en-US" dirty="0"/>
              <a:t>건의 공사를 완료하여 </a:t>
            </a:r>
          </a:p>
          <a:p>
            <a:pPr latinLnBrk="0"/>
            <a:r>
              <a:rPr lang="ko-KR" altLang="en-US" dirty="0"/>
              <a:t>하수도정비 기본계획에 맞춰 단계별로 </a:t>
            </a:r>
            <a:r>
              <a:rPr lang="ko-KR" altLang="en-US" dirty="0" err="1"/>
              <a:t>하수관로</a:t>
            </a:r>
            <a:r>
              <a:rPr lang="ko-KR" altLang="en-US" dirty="0"/>
              <a:t> 정비를 </a:t>
            </a:r>
          </a:p>
          <a:p>
            <a:pPr latinLnBrk="0"/>
            <a:r>
              <a:rPr lang="ko-KR" altLang="en-US" dirty="0" smtClean="0"/>
              <a:t>추진토록 </a:t>
            </a:r>
            <a:r>
              <a:rPr lang="ko-KR" altLang="en-US" dirty="0"/>
              <a:t>하겠습니다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912555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○ </a:t>
            </a:r>
            <a:r>
              <a:rPr lang="en-US" altLang="ko-KR" dirty="0" err="1"/>
              <a:t>또한</a:t>
            </a:r>
            <a:r>
              <a:rPr lang="en-US" altLang="ko-KR" dirty="0"/>
              <a:t> </a:t>
            </a:r>
            <a:r>
              <a:rPr lang="en-US" altLang="ko-KR" dirty="0" err="1"/>
              <a:t>야당동</a:t>
            </a:r>
            <a:r>
              <a:rPr lang="en-US" altLang="ko-KR" dirty="0"/>
              <a:t> </a:t>
            </a:r>
            <a:r>
              <a:rPr lang="en-US" altLang="ko-KR" dirty="0" err="1"/>
              <a:t>하수</a:t>
            </a:r>
            <a:r>
              <a:rPr lang="en-US" altLang="ko-KR" dirty="0"/>
              <a:t>(</a:t>
            </a:r>
            <a:r>
              <a:rPr lang="en-US" altLang="ko-KR" dirty="0" err="1"/>
              <a:t>우수</a:t>
            </a:r>
            <a:r>
              <a:rPr lang="en-US" altLang="ko-KR" dirty="0"/>
              <a:t>)</a:t>
            </a:r>
            <a:r>
              <a:rPr lang="en-US" altLang="ko-KR" dirty="0" err="1"/>
              <a:t>관로</a:t>
            </a:r>
            <a:r>
              <a:rPr lang="en-US" altLang="ko-KR" dirty="0"/>
              <a:t> GIS </a:t>
            </a:r>
            <a:r>
              <a:rPr lang="en-US" altLang="ko-KR" dirty="0" err="1"/>
              <a:t>데이터베이스구축을</a:t>
            </a:r>
            <a:r>
              <a:rPr lang="en-US" altLang="ko-KR" dirty="0"/>
              <a:t> </a:t>
            </a:r>
            <a:r>
              <a:rPr lang="en-US" altLang="ko-KR" dirty="0" err="1" smtClean="0"/>
              <a:t>통해</a:t>
            </a:r>
            <a:endParaRPr lang="en-US" altLang="ko-KR" dirty="0" smtClean="0"/>
          </a:p>
          <a:p>
            <a:r>
              <a:rPr lang="en-US" altLang="ko-KR" dirty="0" err="1" smtClean="0"/>
              <a:t>민원을</a:t>
            </a:r>
            <a:r>
              <a:rPr lang="en-US" altLang="ko-KR" dirty="0" smtClean="0"/>
              <a:t> </a:t>
            </a:r>
            <a:r>
              <a:rPr lang="en-US" altLang="ko-KR" dirty="0" err="1"/>
              <a:t>신속하게</a:t>
            </a:r>
            <a:r>
              <a:rPr lang="en-US" altLang="ko-KR" dirty="0"/>
              <a:t> </a:t>
            </a:r>
            <a:r>
              <a:rPr lang="en-US" altLang="ko-KR" dirty="0" err="1"/>
              <a:t>처리하고</a:t>
            </a:r>
            <a:r>
              <a:rPr lang="en-US" altLang="ko-KR" dirty="0"/>
              <a:t>, </a:t>
            </a:r>
            <a:endParaRPr lang="en-US" altLang="ko-KR" dirty="0" smtClean="0"/>
          </a:p>
          <a:p>
            <a:r>
              <a:rPr lang="en-US" altLang="ko-KR" dirty="0" err="1" smtClean="0"/>
              <a:t>우기철</a:t>
            </a:r>
            <a:r>
              <a:rPr lang="en-US" altLang="ko-KR" dirty="0" smtClean="0"/>
              <a:t> </a:t>
            </a:r>
            <a:r>
              <a:rPr lang="en-US" altLang="ko-KR" dirty="0" err="1"/>
              <a:t>상습침수구역</a:t>
            </a:r>
            <a:r>
              <a:rPr lang="en-US" altLang="ko-KR" dirty="0"/>
              <a:t> </a:t>
            </a:r>
            <a:r>
              <a:rPr lang="en-US" altLang="ko-KR" dirty="0" err="1"/>
              <a:t>개선으로</a:t>
            </a:r>
            <a:r>
              <a:rPr lang="en-US" altLang="ko-KR" dirty="0"/>
              <a:t> </a:t>
            </a:r>
            <a:r>
              <a:rPr lang="en-US" altLang="ko-KR" dirty="0" err="1"/>
              <a:t>안전사고를</a:t>
            </a:r>
            <a:r>
              <a:rPr lang="en-US" altLang="ko-KR" dirty="0"/>
              <a:t> </a:t>
            </a:r>
            <a:r>
              <a:rPr lang="en-US" altLang="ko-KR" dirty="0" err="1"/>
              <a:t>예방하여</a:t>
            </a:r>
            <a:r>
              <a:rPr lang="en-US" altLang="ko-KR" dirty="0"/>
              <a:t> </a:t>
            </a:r>
            <a:endParaRPr lang="en-US" altLang="ko-KR" dirty="0" smtClean="0"/>
          </a:p>
          <a:p>
            <a:r>
              <a:rPr lang="en-US" altLang="ko-KR" dirty="0" err="1" smtClean="0"/>
              <a:t>시민의</a:t>
            </a:r>
            <a:r>
              <a:rPr lang="en-US" altLang="ko-KR" dirty="0" smtClean="0"/>
              <a:t> </a:t>
            </a:r>
            <a:r>
              <a:rPr lang="en-US" altLang="ko-KR" dirty="0" err="1"/>
              <a:t>삶의</a:t>
            </a:r>
            <a:r>
              <a:rPr lang="en-US" altLang="ko-KR" dirty="0"/>
              <a:t> </a:t>
            </a:r>
            <a:r>
              <a:rPr lang="en-US" altLang="ko-KR" dirty="0" err="1"/>
              <a:t>질이</a:t>
            </a:r>
            <a:r>
              <a:rPr lang="en-US" altLang="ko-KR" dirty="0"/>
              <a:t> </a:t>
            </a:r>
            <a:r>
              <a:rPr lang="en-US" altLang="ko-KR" dirty="0" err="1"/>
              <a:t>향상될</a:t>
            </a:r>
            <a:r>
              <a:rPr lang="en-US" altLang="ko-KR" dirty="0"/>
              <a:t> 수 </a:t>
            </a:r>
            <a:r>
              <a:rPr lang="en-US" altLang="ko-KR" dirty="0" err="1"/>
              <a:t>있도록</a:t>
            </a:r>
            <a:r>
              <a:rPr lang="en-US" altLang="ko-KR" dirty="0"/>
              <a:t> </a:t>
            </a:r>
            <a:r>
              <a:rPr lang="en-US" altLang="ko-KR" dirty="0" err="1"/>
              <a:t>노력하겠습니다</a:t>
            </a:r>
            <a:endParaRPr lang="en-US" altLang="ko-KR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974475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65946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A3FEFA-8972-4FF0-963F-47E7AAE52FED}" type="datetimeFigureOut">
              <a:rPr lang="ko-KR" altLang="en-US" smtClean="0"/>
              <a:pPr>
                <a:defRPr/>
              </a:pPr>
              <a:t>2023-01-11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7133E2-7F46-497E-AEFE-3BACD4C03871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4342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A4F47EC-F708-4AB9-8423-BEBA8F0833B5}" type="datetimeFigureOut">
              <a:rPr lang="ko-KR" altLang="en-US" smtClean="0"/>
              <a:pPr>
                <a:defRPr/>
              </a:pPr>
              <a:t>2023-01-11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57A71F-2E27-4C88-8E87-0D3501DBA783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9424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CC5EEBB-240F-4AD7-9FAD-042C7B9FC834}" type="datetimeFigureOut">
              <a:rPr lang="ko-KR" altLang="en-US" smtClean="0"/>
              <a:pPr>
                <a:defRPr/>
              </a:pPr>
              <a:t>2023-01-11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9D736A-7025-412C-BA0B-8C331F156779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44762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A2AE731-C1B7-4E69-9EF5-98021F406B51}" type="datetimeFigureOut">
              <a:rPr lang="ko-KR" altLang="en-US" smtClean="0"/>
              <a:pPr>
                <a:defRPr/>
              </a:pPr>
              <a:t>2023-01-11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C0581B-87B5-4817-A037-85B69FADF0FD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91709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088ACAF-7DE0-40AB-A83C-0A106C3CB3E7}" type="datetimeFigureOut">
              <a:rPr lang="ko-KR" altLang="en-US" smtClean="0"/>
              <a:pPr>
                <a:defRPr/>
              </a:pPr>
              <a:t>2023-01-11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19E9583-17E2-407B-8090-991FF4BF6953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8175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D8F27F1-86D2-429B-9105-6134BA85370A}" type="datetimeFigureOut">
              <a:rPr lang="ko-KR" altLang="en-US" smtClean="0"/>
              <a:pPr>
                <a:defRPr/>
              </a:pPr>
              <a:t>2023-01-11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3E6964-8DC9-4549-B49E-E02F82F9AFCB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16738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C4D3648-BDCB-4D00-951D-DCF83DC21596}" type="datetimeFigureOut">
              <a:rPr lang="ko-KR" altLang="en-US" smtClean="0"/>
              <a:pPr>
                <a:defRPr/>
              </a:pPr>
              <a:t>2023-01-11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90100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9E1EBF1-E3A4-4F1F-8F39-B1AD7EEAA079}" type="datetimeFigureOut">
              <a:rPr lang="ko-KR" altLang="en-US" smtClean="0"/>
              <a:pPr>
                <a:defRPr/>
              </a:pPr>
              <a:t>2023-01-11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9B58C-7F2D-4F21-B7E2-77987E8174D7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61167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A366D4-B502-4DE3-BFD7-59FFCCDDD926}" type="datetimeFigureOut">
              <a:rPr lang="ko-KR" altLang="en-US" smtClean="0"/>
              <a:pPr>
                <a:defRPr/>
              </a:pPr>
              <a:t>2023-01-11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5F38D6-A69B-4A83-B977-2CAE833E0508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32518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29494DD-B15F-484E-9761-B5D04E6B0476}" type="datetimeFigureOut">
              <a:rPr lang="ko-KR" altLang="en-US" smtClean="0"/>
              <a:pPr>
                <a:defRPr/>
              </a:pPr>
              <a:t>2023-01-11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552211-1DAF-4D0B-B8C9-E03BC9E62553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99977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E57CAE8-F7D3-4ED1-B73A-69B83881FD6F}" type="datetimeFigureOut">
              <a:rPr lang="ko-KR" altLang="en-US" smtClean="0"/>
              <a:pPr>
                <a:defRPr/>
              </a:pPr>
              <a:t>2023-01-11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086F23-8490-4E89-8081-117F6C10A2BC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50211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223621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E072E05-B7F7-4FB7-98E5-B5F6FFD81A2D}" type="datetimeFigureOut">
              <a:rPr lang="ko-KR" altLang="en-US" smtClean="0"/>
              <a:pPr>
                <a:defRPr/>
              </a:pPr>
              <a:t>2023-01-11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A075315-9BC2-493F-A339-61167B0C32A7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8924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6028" r:id="rId1"/>
    <p:sldLayoutId id="2147486029" r:id="rId2"/>
    <p:sldLayoutId id="2147486030" r:id="rId3"/>
    <p:sldLayoutId id="2147486031" r:id="rId4"/>
    <p:sldLayoutId id="2147486032" r:id="rId5"/>
    <p:sldLayoutId id="2147486033" r:id="rId6"/>
    <p:sldLayoutId id="2147486034" r:id="rId7"/>
    <p:sldLayoutId id="2147486035" r:id="rId8"/>
    <p:sldLayoutId id="2147486036" r:id="rId9"/>
    <p:sldLayoutId id="2147486037" r:id="rId10"/>
    <p:sldLayoutId id="2147486038" r:id="rId11"/>
    <p:sldLayoutId id="2147486039" r:id="rId12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0" y="1987335"/>
            <a:ext cx="9144000" cy="1617253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72114" y="2472797"/>
            <a:ext cx="4051109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6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2023 </a:t>
            </a:r>
            <a:r>
              <a:rPr kumimoji="0" lang="ko-KR" altLang="en-US" sz="36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시정업무보고</a:t>
            </a:r>
            <a:endParaRPr kumimoji="0" lang="en-US" altLang="ko-KR" sz="36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125" name="TextBox 3"/>
          <p:cNvSpPr txBox="1">
            <a:spLocks noChangeArrowheads="1"/>
          </p:cNvSpPr>
          <p:nvPr/>
        </p:nvSpPr>
        <p:spPr bwMode="auto">
          <a:xfrm>
            <a:off x="3779912" y="5504452"/>
            <a:ext cx="1925527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kumimoji="0" lang="en-US" altLang="ko-KR" sz="2200" dirty="0" smtClean="0">
                <a:latin typeface="HY견고딕" pitchFamily="18" charset="-127"/>
                <a:ea typeface="HY견고딕" pitchFamily="18" charset="-127"/>
              </a:rPr>
              <a:t>2023. 1. </a:t>
            </a:r>
            <a:r>
              <a:rPr kumimoji="0" lang="en-US" altLang="ko-KR" sz="2200" dirty="0" smtClean="0">
                <a:latin typeface="HY견고딕" pitchFamily="18" charset="-127"/>
                <a:ea typeface="HY견고딕" pitchFamily="18" charset="-127"/>
              </a:rPr>
              <a:t>18.</a:t>
            </a:r>
            <a:endParaRPr kumimoji="0" lang="en-US" altLang="ko-KR" sz="2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397732" y="4384738"/>
            <a:ext cx="256352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800" spc="-150" dirty="0" err="1" smtClean="0">
                <a:solidFill>
                  <a:srgbClr val="12458B"/>
                </a:solidFill>
                <a:latin typeface="HY견고딕" pitchFamily="18" charset="-127"/>
                <a:ea typeface="HY견고딕" pitchFamily="18" charset="-127"/>
              </a:rPr>
              <a:t>맑은물사업본부</a:t>
            </a:r>
            <a:endParaRPr kumimoji="0" lang="en-US" altLang="ko-KR" sz="2800" spc="-150" dirty="0">
              <a:solidFill>
                <a:srgbClr val="12458B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0272" y="683278"/>
            <a:ext cx="1554791" cy="839587"/>
          </a:xfrm>
          <a:prstGeom prst="rect">
            <a:avLst/>
          </a:prstGeom>
        </p:spPr>
      </p:pic>
      <p:grpSp>
        <p:nvGrpSpPr>
          <p:cNvPr id="34" name="그룹 33"/>
          <p:cNvGrpSpPr/>
          <p:nvPr/>
        </p:nvGrpSpPr>
        <p:grpSpPr>
          <a:xfrm>
            <a:off x="-36512" y="1975539"/>
            <a:ext cx="1879916" cy="1655014"/>
            <a:chOff x="-15637" y="1975539"/>
            <a:chExt cx="1879916" cy="1655014"/>
          </a:xfrm>
        </p:grpSpPr>
        <p:sp>
          <p:nvSpPr>
            <p:cNvPr id="43" name="자유형 42"/>
            <p:cNvSpPr/>
            <p:nvPr/>
          </p:nvSpPr>
          <p:spPr>
            <a:xfrm flipV="1">
              <a:off x="-15637" y="1987335"/>
              <a:ext cx="1879916" cy="1617252"/>
            </a:xfrm>
            <a:custGeom>
              <a:avLst/>
              <a:gdLst>
                <a:gd name="connsiteX0" fmla="*/ 0 w 1879916"/>
                <a:gd name="connsiteY0" fmla="*/ 1617252 h 1617252"/>
                <a:gd name="connsiteX1" fmla="*/ 1171494 w 1879916"/>
                <a:gd name="connsiteY1" fmla="*/ 1617252 h 1617252"/>
                <a:gd name="connsiteX2" fmla="*/ 1879916 w 1879916"/>
                <a:gd name="connsiteY2" fmla="*/ 0 h 1617252"/>
                <a:gd name="connsiteX3" fmla="*/ 0 w 1879916"/>
                <a:gd name="connsiteY3" fmla="*/ 0 h 16172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9916" h="1617252">
                  <a:moveTo>
                    <a:pt x="0" y="1617252"/>
                  </a:moveTo>
                  <a:lnTo>
                    <a:pt x="1171494" y="1617252"/>
                  </a:lnTo>
                  <a:lnTo>
                    <a:pt x="187991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 flipV="1">
              <a:off x="0" y="1975539"/>
              <a:ext cx="1329327" cy="587611"/>
            </a:xfrm>
            <a:custGeom>
              <a:avLst/>
              <a:gdLst>
                <a:gd name="connsiteX0" fmla="*/ 0 w 1329327"/>
                <a:gd name="connsiteY0" fmla="*/ 587611 h 587611"/>
                <a:gd name="connsiteX1" fmla="*/ 1062378 w 1329327"/>
                <a:gd name="connsiteY1" fmla="*/ 587611 h 587611"/>
                <a:gd name="connsiteX2" fmla="*/ 1329327 w 1329327"/>
                <a:gd name="connsiteY2" fmla="*/ 0 h 587611"/>
                <a:gd name="connsiteX3" fmla="*/ 0 w 1329327"/>
                <a:gd name="connsiteY3" fmla="*/ 0 h 587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29327" h="587611">
                  <a:moveTo>
                    <a:pt x="0" y="587611"/>
                  </a:moveTo>
                  <a:lnTo>
                    <a:pt x="1062378" y="587611"/>
                  </a:lnTo>
                  <a:lnTo>
                    <a:pt x="132932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5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1" name="자유형 40"/>
            <p:cNvSpPr/>
            <p:nvPr/>
          </p:nvSpPr>
          <p:spPr>
            <a:xfrm flipV="1">
              <a:off x="0" y="2472797"/>
              <a:ext cx="1795268" cy="1157756"/>
            </a:xfrm>
            <a:custGeom>
              <a:avLst/>
              <a:gdLst>
                <a:gd name="connsiteX0" fmla="*/ 0 w 1795268"/>
                <a:gd name="connsiteY0" fmla="*/ 1157756 h 1157756"/>
                <a:gd name="connsiteX1" fmla="*/ 464566 w 1795268"/>
                <a:gd name="connsiteY1" fmla="*/ 1157756 h 1157756"/>
                <a:gd name="connsiteX2" fmla="*/ 765411 w 1795268"/>
                <a:gd name="connsiteY2" fmla="*/ 1157756 h 1157756"/>
                <a:gd name="connsiteX3" fmla="*/ 1288124 w 1795268"/>
                <a:gd name="connsiteY3" fmla="*/ 1157756 h 1157756"/>
                <a:gd name="connsiteX4" fmla="*/ 1795268 w 1795268"/>
                <a:gd name="connsiteY4" fmla="*/ 0 h 1157756"/>
                <a:gd name="connsiteX5" fmla="*/ 1272555 w 1795268"/>
                <a:gd name="connsiteY5" fmla="*/ 0 h 1157756"/>
                <a:gd name="connsiteX6" fmla="*/ 464566 w 1795268"/>
                <a:gd name="connsiteY6" fmla="*/ 0 h 1157756"/>
                <a:gd name="connsiteX7" fmla="*/ 0 w 1795268"/>
                <a:gd name="connsiteY7" fmla="*/ 0 h 11577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95268" h="1157756">
                  <a:moveTo>
                    <a:pt x="0" y="1157756"/>
                  </a:moveTo>
                  <a:lnTo>
                    <a:pt x="464566" y="1157756"/>
                  </a:lnTo>
                  <a:lnTo>
                    <a:pt x="765411" y="1157756"/>
                  </a:lnTo>
                  <a:lnTo>
                    <a:pt x="1288124" y="1157756"/>
                  </a:lnTo>
                  <a:lnTo>
                    <a:pt x="1795268" y="0"/>
                  </a:lnTo>
                  <a:lnTo>
                    <a:pt x="1272555" y="0"/>
                  </a:lnTo>
                  <a:lnTo>
                    <a:pt x="46456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5" name="그룹 44"/>
          <p:cNvGrpSpPr/>
          <p:nvPr/>
        </p:nvGrpSpPr>
        <p:grpSpPr>
          <a:xfrm flipH="1">
            <a:off x="7290025" y="1975539"/>
            <a:ext cx="1879916" cy="1655014"/>
            <a:chOff x="-15637" y="1975539"/>
            <a:chExt cx="1879916" cy="1655014"/>
          </a:xfrm>
        </p:grpSpPr>
        <p:sp>
          <p:nvSpPr>
            <p:cNvPr id="46" name="자유형 45"/>
            <p:cNvSpPr/>
            <p:nvPr/>
          </p:nvSpPr>
          <p:spPr>
            <a:xfrm flipV="1">
              <a:off x="-15637" y="1987335"/>
              <a:ext cx="1879916" cy="1617252"/>
            </a:xfrm>
            <a:custGeom>
              <a:avLst/>
              <a:gdLst>
                <a:gd name="connsiteX0" fmla="*/ 0 w 1879916"/>
                <a:gd name="connsiteY0" fmla="*/ 1617252 h 1617252"/>
                <a:gd name="connsiteX1" fmla="*/ 1171494 w 1879916"/>
                <a:gd name="connsiteY1" fmla="*/ 1617252 h 1617252"/>
                <a:gd name="connsiteX2" fmla="*/ 1879916 w 1879916"/>
                <a:gd name="connsiteY2" fmla="*/ 0 h 1617252"/>
                <a:gd name="connsiteX3" fmla="*/ 0 w 1879916"/>
                <a:gd name="connsiteY3" fmla="*/ 0 h 16172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9916" h="1617252">
                  <a:moveTo>
                    <a:pt x="0" y="1617252"/>
                  </a:moveTo>
                  <a:lnTo>
                    <a:pt x="1171494" y="1617252"/>
                  </a:lnTo>
                  <a:lnTo>
                    <a:pt x="187991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7" name="자유형 46"/>
            <p:cNvSpPr/>
            <p:nvPr/>
          </p:nvSpPr>
          <p:spPr>
            <a:xfrm flipV="1">
              <a:off x="0" y="1975539"/>
              <a:ext cx="1329327" cy="587611"/>
            </a:xfrm>
            <a:custGeom>
              <a:avLst/>
              <a:gdLst>
                <a:gd name="connsiteX0" fmla="*/ 0 w 1329327"/>
                <a:gd name="connsiteY0" fmla="*/ 587611 h 587611"/>
                <a:gd name="connsiteX1" fmla="*/ 1062378 w 1329327"/>
                <a:gd name="connsiteY1" fmla="*/ 587611 h 587611"/>
                <a:gd name="connsiteX2" fmla="*/ 1329327 w 1329327"/>
                <a:gd name="connsiteY2" fmla="*/ 0 h 587611"/>
                <a:gd name="connsiteX3" fmla="*/ 0 w 1329327"/>
                <a:gd name="connsiteY3" fmla="*/ 0 h 587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29327" h="587611">
                  <a:moveTo>
                    <a:pt x="0" y="587611"/>
                  </a:moveTo>
                  <a:lnTo>
                    <a:pt x="1062378" y="587611"/>
                  </a:lnTo>
                  <a:lnTo>
                    <a:pt x="132932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5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8" name="자유형 47"/>
            <p:cNvSpPr/>
            <p:nvPr/>
          </p:nvSpPr>
          <p:spPr>
            <a:xfrm flipV="1">
              <a:off x="0" y="2472797"/>
              <a:ext cx="1795268" cy="1157756"/>
            </a:xfrm>
            <a:custGeom>
              <a:avLst/>
              <a:gdLst>
                <a:gd name="connsiteX0" fmla="*/ 0 w 1795268"/>
                <a:gd name="connsiteY0" fmla="*/ 1157756 h 1157756"/>
                <a:gd name="connsiteX1" fmla="*/ 464566 w 1795268"/>
                <a:gd name="connsiteY1" fmla="*/ 1157756 h 1157756"/>
                <a:gd name="connsiteX2" fmla="*/ 765411 w 1795268"/>
                <a:gd name="connsiteY2" fmla="*/ 1157756 h 1157756"/>
                <a:gd name="connsiteX3" fmla="*/ 1288124 w 1795268"/>
                <a:gd name="connsiteY3" fmla="*/ 1157756 h 1157756"/>
                <a:gd name="connsiteX4" fmla="*/ 1795268 w 1795268"/>
                <a:gd name="connsiteY4" fmla="*/ 0 h 1157756"/>
                <a:gd name="connsiteX5" fmla="*/ 1272555 w 1795268"/>
                <a:gd name="connsiteY5" fmla="*/ 0 h 1157756"/>
                <a:gd name="connsiteX6" fmla="*/ 464566 w 1795268"/>
                <a:gd name="connsiteY6" fmla="*/ 0 h 1157756"/>
                <a:gd name="connsiteX7" fmla="*/ 0 w 1795268"/>
                <a:gd name="connsiteY7" fmla="*/ 0 h 11577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95268" h="1157756">
                  <a:moveTo>
                    <a:pt x="0" y="1157756"/>
                  </a:moveTo>
                  <a:lnTo>
                    <a:pt x="464566" y="1157756"/>
                  </a:lnTo>
                  <a:lnTo>
                    <a:pt x="765411" y="1157756"/>
                  </a:lnTo>
                  <a:lnTo>
                    <a:pt x="1288124" y="1157756"/>
                  </a:lnTo>
                  <a:lnTo>
                    <a:pt x="1795268" y="0"/>
                  </a:lnTo>
                  <a:lnTo>
                    <a:pt x="1272555" y="0"/>
                  </a:lnTo>
                  <a:lnTo>
                    <a:pt x="46456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2" name="그룹 51"/>
          <p:cNvGrpSpPr/>
          <p:nvPr/>
        </p:nvGrpSpPr>
        <p:grpSpPr>
          <a:xfrm>
            <a:off x="3059832" y="4384738"/>
            <a:ext cx="3240360" cy="556430"/>
            <a:chOff x="3621739" y="4410925"/>
            <a:chExt cx="2155708" cy="470846"/>
          </a:xfrm>
        </p:grpSpPr>
        <p:sp>
          <p:nvSpPr>
            <p:cNvPr id="44" name="왼쪽 대괄호 43"/>
            <p:cNvSpPr/>
            <p:nvPr/>
          </p:nvSpPr>
          <p:spPr>
            <a:xfrm>
              <a:off x="3621739" y="4410925"/>
              <a:ext cx="72008" cy="470846"/>
            </a:xfrm>
            <a:prstGeom prst="leftBracket">
              <a:avLst/>
            </a:prstGeom>
            <a:ln w="28575">
              <a:solidFill>
                <a:srgbClr val="FDB2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5" name="왼쪽 대괄호 54"/>
            <p:cNvSpPr/>
            <p:nvPr/>
          </p:nvSpPr>
          <p:spPr>
            <a:xfrm flipH="1">
              <a:off x="5705439" y="4410925"/>
              <a:ext cx="72008" cy="470846"/>
            </a:xfrm>
            <a:prstGeom prst="leftBracket">
              <a:avLst/>
            </a:prstGeom>
            <a:ln w="28575">
              <a:solidFill>
                <a:srgbClr val="FDB2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66413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2023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년 </a:t>
            </a:r>
            <a:r>
              <a:rPr kumimoji="0"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맑은물사업본부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업무추진 방향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9100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맑은물사업본부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43" name="표 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3453801"/>
              </p:ext>
            </p:extLst>
          </p:nvPr>
        </p:nvGraphicFramePr>
        <p:xfrm>
          <a:off x="249621" y="2243640"/>
          <a:ext cx="8552430" cy="2535661"/>
        </p:xfrm>
        <a:graphic>
          <a:graphicData uri="http://schemas.openxmlformats.org/drawingml/2006/table">
            <a:tbl>
              <a:tblPr/>
              <a:tblGrid>
                <a:gridCol w="721979">
                  <a:extLst>
                    <a:ext uri="{9D8B030D-6E8A-4147-A177-3AD203B41FA5}">
                      <a16:colId xmlns:a16="http://schemas.microsoft.com/office/drawing/2014/main" val="2839248858"/>
                    </a:ext>
                  </a:extLst>
                </a:gridCol>
                <a:gridCol w="216024">
                  <a:extLst>
                    <a:ext uri="{9D8B030D-6E8A-4147-A177-3AD203B41FA5}">
                      <a16:colId xmlns:a16="http://schemas.microsoft.com/office/drawing/2014/main" val="2037635389"/>
                    </a:ext>
                  </a:extLst>
                </a:gridCol>
                <a:gridCol w="6020262">
                  <a:extLst>
                    <a:ext uri="{9D8B030D-6E8A-4147-A177-3AD203B41FA5}">
                      <a16:colId xmlns:a16="http://schemas.microsoft.com/office/drawing/2014/main" val="1120083904"/>
                    </a:ext>
                  </a:extLst>
                </a:gridCol>
                <a:gridCol w="1594165">
                  <a:extLst>
                    <a:ext uri="{9D8B030D-6E8A-4147-A177-3AD203B41FA5}">
                      <a16:colId xmlns:a16="http://schemas.microsoft.com/office/drawing/2014/main" val="3008748370"/>
                    </a:ext>
                  </a:extLst>
                </a:gridCol>
              </a:tblGrid>
              <a:tr h="253566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FF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역점</a:t>
                      </a:r>
                      <a:endParaRPr lang="en-US" altLang="ko-KR" sz="1600" b="1" kern="0" spc="0" dirty="0" smtClean="0">
                        <a:solidFill>
                          <a:srgbClr val="0000FF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FF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사업</a:t>
                      </a:r>
                      <a:endParaRPr lang="ko-KR" altLang="en-US" sz="1600" kern="0" spc="0" dirty="0">
                        <a:solidFill>
                          <a:srgbClr val="0000FF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3F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▪</a:t>
                      </a:r>
                      <a:r>
                        <a:rPr lang="en-US" altLang="ko-KR" sz="14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4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하천환경 정비사업 및 </a:t>
                      </a:r>
                      <a:r>
                        <a:rPr lang="ko-KR" altLang="en-US" sz="1400" b="1" kern="1200" baseline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개수공사</a:t>
                      </a:r>
                      <a:endParaRPr lang="en-US" altLang="ko-KR" sz="1400" b="1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▪</a:t>
                      </a:r>
                      <a:r>
                        <a:rPr lang="en-US" altLang="ko-KR" sz="14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4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운정호수공원</a:t>
                      </a:r>
                      <a:r>
                        <a:rPr lang="en-US" altLang="ko-KR" sz="14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b="1" kern="1200" baseline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소리천</a:t>
                      </a:r>
                      <a:r>
                        <a:rPr lang="ko-KR" altLang="en-US" sz="14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400" b="1" kern="1200" baseline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친수공간</a:t>
                      </a:r>
                      <a:r>
                        <a:rPr lang="ko-KR" altLang="en-US" sz="14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조성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altLang="ko-KR" sz="14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▪ 상수도 </a:t>
                      </a:r>
                      <a:r>
                        <a:rPr lang="en-US" altLang="ko-KR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단계 확장사업</a:t>
                      </a:r>
                      <a:r>
                        <a:rPr lang="en-US" altLang="ko-KR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덕은배수지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건설</a:t>
                      </a:r>
                      <a:r>
                        <a:rPr lang="en-US" altLang="ko-KR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▪ 스마트 </a:t>
                      </a:r>
                      <a:r>
                        <a:rPr lang="ko-KR" altLang="en-US" sz="14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관망관리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인프라 구축사업</a:t>
                      </a:r>
                      <a:endParaRPr lang="en-US" altLang="ko-KR" sz="14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▪ 깨끗한 </a:t>
                      </a:r>
                      <a:r>
                        <a:rPr lang="ko-KR" altLang="en-US" sz="14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물순환을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위한 공공하수처리시설 확충</a:t>
                      </a:r>
                      <a:endParaRPr lang="en-US" altLang="ko-KR" sz="14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▪ </a:t>
                      </a:r>
                      <a:r>
                        <a:rPr lang="ko-KR" altLang="en-US" sz="14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청정도시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구현을 위한 </a:t>
                      </a:r>
                      <a:r>
                        <a:rPr lang="ko-KR" altLang="en-US" sz="14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하수관로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정비</a:t>
                      </a:r>
                      <a:endParaRPr lang="en-US" altLang="ko-KR" sz="14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altLang="ko-KR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4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1,512</a:t>
                      </a:r>
                      <a:r>
                        <a:rPr lang="ko-KR" altLang="en-US" sz="14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억원</a:t>
                      </a:r>
                      <a:endParaRPr lang="en-US" altLang="ko-KR" sz="1400" b="1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altLang="ko-KR" sz="14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225</a:t>
                      </a:r>
                      <a:r>
                        <a:rPr lang="ko-KR" altLang="en-US" sz="14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억원</a:t>
                      </a:r>
                      <a:endParaRPr lang="en-US" altLang="ko-KR" sz="1400" b="1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altLang="ko-KR" sz="14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230</a:t>
                      </a:r>
                      <a:r>
                        <a:rPr lang="ko-KR" altLang="en-US" sz="14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억원</a:t>
                      </a:r>
                      <a:endParaRPr lang="en-US" altLang="ko-KR" sz="1400" b="1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altLang="ko-KR" sz="14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41</a:t>
                      </a:r>
                      <a:r>
                        <a:rPr lang="ko-KR" altLang="en-US" sz="14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억원</a:t>
                      </a:r>
                      <a:endParaRPr lang="en-US" altLang="ko-KR" sz="1400" b="1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altLang="ko-KR" sz="14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9.7</a:t>
                      </a:r>
                      <a:r>
                        <a:rPr lang="ko-KR" altLang="en-US" sz="14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억원</a:t>
                      </a:r>
                      <a:endParaRPr lang="en-US" altLang="ko-KR" sz="1400" b="1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altLang="ko-KR" sz="14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337</a:t>
                      </a:r>
                      <a:r>
                        <a:rPr lang="ko-KR" altLang="en-US" sz="14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억원</a:t>
                      </a:r>
                      <a:endParaRPr lang="en-US" altLang="ko-KR" sz="14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17985559"/>
                  </a:ext>
                </a:extLst>
              </a:tr>
            </a:tbl>
          </a:graphicData>
        </a:graphic>
      </p:graphicFrame>
      <p:graphicFrame>
        <p:nvGraphicFramePr>
          <p:cNvPr id="52" name="표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6262684"/>
              </p:ext>
            </p:extLst>
          </p:nvPr>
        </p:nvGraphicFramePr>
        <p:xfrm>
          <a:off x="249621" y="1321738"/>
          <a:ext cx="8552430" cy="826482"/>
        </p:xfrm>
        <a:graphic>
          <a:graphicData uri="http://schemas.openxmlformats.org/drawingml/2006/table">
            <a:tbl>
              <a:tblPr/>
              <a:tblGrid>
                <a:gridCol w="721979">
                  <a:extLst>
                    <a:ext uri="{9D8B030D-6E8A-4147-A177-3AD203B41FA5}">
                      <a16:colId xmlns:a16="http://schemas.microsoft.com/office/drawing/2014/main" val="2839248858"/>
                    </a:ext>
                  </a:extLst>
                </a:gridCol>
                <a:gridCol w="216024">
                  <a:extLst>
                    <a:ext uri="{9D8B030D-6E8A-4147-A177-3AD203B41FA5}">
                      <a16:colId xmlns:a16="http://schemas.microsoft.com/office/drawing/2014/main" val="2037635389"/>
                    </a:ext>
                  </a:extLst>
                </a:gridCol>
                <a:gridCol w="7614427">
                  <a:extLst>
                    <a:ext uri="{9D8B030D-6E8A-4147-A177-3AD203B41FA5}">
                      <a16:colId xmlns:a16="http://schemas.microsoft.com/office/drawing/2014/main" val="1120083904"/>
                    </a:ext>
                  </a:extLst>
                </a:gridCol>
              </a:tblGrid>
              <a:tr h="66710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 dirty="0" smtClean="0">
                          <a:solidFill>
                            <a:srgbClr val="0000FF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추진</a:t>
                      </a:r>
                      <a:endParaRPr lang="en-US" altLang="ko-KR" sz="2000" b="1" kern="0" spc="0" dirty="0" smtClean="0">
                        <a:solidFill>
                          <a:srgbClr val="0000FF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 dirty="0" smtClean="0">
                          <a:solidFill>
                            <a:srgbClr val="0000FF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목표</a:t>
                      </a:r>
                      <a:endParaRPr lang="ko-KR" altLang="en-US" sz="2000" kern="0" spc="0" dirty="0">
                        <a:solidFill>
                          <a:srgbClr val="0000FF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3F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 latinLnBrk="1"/>
                      <a:r>
                        <a:rPr lang="ko-KR" altLang="en-US" sz="1800" b="1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▪  안전하고 깨끗한 하천환경 조성</a:t>
                      </a:r>
                      <a:endParaRPr lang="en-US" altLang="ko-KR" sz="1800" b="1" kern="12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l" fontAlgn="base" latinLnBrk="1"/>
                      <a:r>
                        <a:rPr lang="en-US" altLang="ko-KR" sz="1800" b="1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800" b="1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▪  깨끗한 물 공급 및 체계적인 </a:t>
                      </a:r>
                      <a:r>
                        <a:rPr lang="ko-KR" altLang="en-US" sz="1800" b="1" kern="1200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공공하수도</a:t>
                      </a:r>
                      <a:r>
                        <a:rPr lang="ko-KR" altLang="en-US" sz="1800" b="1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정비</a:t>
                      </a:r>
                      <a:endParaRPr lang="en-US" altLang="ko-KR" sz="1800" b="1" kern="12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17985559"/>
                  </a:ext>
                </a:extLst>
              </a:tr>
            </a:tbl>
          </a:graphicData>
        </a:graphic>
      </p:graphicFrame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1796556"/>
              </p:ext>
            </p:extLst>
          </p:nvPr>
        </p:nvGraphicFramePr>
        <p:xfrm>
          <a:off x="237045" y="4898785"/>
          <a:ext cx="8565006" cy="1584176"/>
        </p:xfrm>
        <a:graphic>
          <a:graphicData uri="http://schemas.openxmlformats.org/drawingml/2006/table">
            <a:tbl>
              <a:tblPr/>
              <a:tblGrid>
                <a:gridCol w="734555">
                  <a:extLst>
                    <a:ext uri="{9D8B030D-6E8A-4147-A177-3AD203B41FA5}">
                      <a16:colId xmlns:a16="http://schemas.microsoft.com/office/drawing/2014/main" val="2839248858"/>
                    </a:ext>
                  </a:extLst>
                </a:gridCol>
                <a:gridCol w="216024">
                  <a:extLst>
                    <a:ext uri="{9D8B030D-6E8A-4147-A177-3AD203B41FA5}">
                      <a16:colId xmlns:a16="http://schemas.microsoft.com/office/drawing/2014/main" val="2037635389"/>
                    </a:ext>
                  </a:extLst>
                </a:gridCol>
                <a:gridCol w="6020277">
                  <a:extLst>
                    <a:ext uri="{9D8B030D-6E8A-4147-A177-3AD203B41FA5}">
                      <a16:colId xmlns:a16="http://schemas.microsoft.com/office/drawing/2014/main" val="1120083904"/>
                    </a:ext>
                  </a:extLst>
                </a:gridCol>
                <a:gridCol w="1594150">
                  <a:extLst>
                    <a:ext uri="{9D8B030D-6E8A-4147-A177-3AD203B41FA5}">
                      <a16:colId xmlns:a16="http://schemas.microsoft.com/office/drawing/2014/main" val="2238192535"/>
                    </a:ext>
                  </a:extLst>
                </a:gridCol>
              </a:tblGrid>
              <a:tr h="158417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FF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신규</a:t>
                      </a:r>
                      <a:endParaRPr lang="en-US" altLang="ko-KR" sz="1600" b="1" kern="0" spc="0" dirty="0" smtClean="0">
                        <a:solidFill>
                          <a:srgbClr val="0000FF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FF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사업</a:t>
                      </a:r>
                      <a:endParaRPr lang="ko-KR" altLang="en-US" sz="1600" kern="0" spc="0" dirty="0">
                        <a:solidFill>
                          <a:srgbClr val="0000FF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3F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▪ </a:t>
                      </a:r>
                      <a:r>
                        <a:rPr lang="ko-KR" altLang="en-US" sz="14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금촌천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산책로 조성사업</a:t>
                      </a:r>
                      <a:endParaRPr lang="en-US" altLang="ko-KR" sz="14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8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kumimoji="0" lang="ko-KR" altLang="en-US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▪ 상수도 </a:t>
                      </a:r>
                      <a:r>
                        <a:rPr kumimoji="0" lang="en-US" altLang="ko-KR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r>
                        <a:rPr kumimoji="0" lang="ko-KR" altLang="en-US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단계 확장사업</a:t>
                      </a:r>
                      <a:r>
                        <a:rPr kumimoji="0" lang="en-US" altLang="ko-KR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야당배수지</a:t>
                      </a:r>
                      <a:r>
                        <a:rPr kumimoji="0" lang="ko-KR" altLang="en-US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건설</a:t>
                      </a:r>
                      <a:r>
                        <a:rPr kumimoji="0" lang="en-US" altLang="ko-KR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kumimoji="0" lang="ko-KR" altLang="en-US" sz="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  <a:r>
                        <a:rPr kumimoji="0" lang="ko-KR" altLang="en-US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▪ </a:t>
                      </a:r>
                      <a:r>
                        <a:rPr kumimoji="0" lang="ko-KR" altLang="en-US" sz="1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상지석동</a:t>
                      </a:r>
                      <a:r>
                        <a:rPr kumimoji="0" lang="ko-KR" altLang="en-US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하수</a:t>
                      </a:r>
                      <a:r>
                        <a:rPr kumimoji="0" lang="en-US" altLang="ko-KR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우수</a:t>
                      </a:r>
                      <a:r>
                        <a:rPr kumimoji="0" lang="en-US" altLang="ko-KR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kumimoji="0" lang="ko-KR" altLang="en-US" sz="1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관로</a:t>
                      </a:r>
                      <a:r>
                        <a:rPr kumimoji="0" lang="ko-KR" altLang="en-US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altLang="ko-KR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GIS DB </a:t>
                      </a:r>
                      <a:r>
                        <a:rPr kumimoji="0" lang="ko-KR" altLang="en-US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구축</a:t>
                      </a:r>
                      <a:endParaRPr lang="ko-KR" altLang="en-US" sz="300" b="1" kern="12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18.5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억원</a:t>
                      </a:r>
                      <a:endParaRPr lang="en-US" altLang="ko-KR" sz="14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220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억원</a:t>
                      </a:r>
                      <a:endParaRPr lang="en-US" altLang="ko-KR" sz="14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억원</a:t>
                      </a:r>
                      <a:endParaRPr lang="en-US" altLang="ko-KR" sz="14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300" b="1" kern="12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179855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3924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134901" y="1509772"/>
            <a:ext cx="8649324" cy="50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algn="dist"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</a:t>
            </a:r>
            <a:r>
              <a:rPr kumimoji="0" lang="ko-KR" altLang="en-US" sz="1700" b="1" dirty="0" smtClean="0">
                <a:latin typeface="맑은 고딕" pitchFamily="50" charset="-127"/>
                <a:ea typeface="맑은 고딕" pitchFamily="50" charset="-127"/>
              </a:rPr>
              <a:t>하천정비사업 및 </a:t>
            </a:r>
            <a:r>
              <a:rPr kumimoji="0" lang="ko-KR" altLang="en-US" sz="1700" b="1" dirty="0" err="1" smtClean="0">
                <a:latin typeface="맑은 고딕" pitchFamily="50" charset="-127"/>
                <a:ea typeface="맑은 고딕" pitchFamily="50" charset="-127"/>
              </a:rPr>
              <a:t>개수공사를</a:t>
            </a:r>
            <a:r>
              <a:rPr kumimoji="0" lang="ko-KR" altLang="en-US" sz="1700" b="1" dirty="0" smtClean="0">
                <a:latin typeface="맑은 고딕" pitchFamily="50" charset="-127"/>
                <a:ea typeface="맑은 고딕" pitchFamily="50" charset="-127"/>
              </a:rPr>
              <a:t> 통한 </a:t>
            </a:r>
            <a:r>
              <a:rPr lang="ko-KR" altLang="en-US" sz="1700" b="1" dirty="0" smtClean="0">
                <a:latin typeface="맑은 고딕" pitchFamily="50" charset="-127"/>
                <a:ea typeface="맑은 고딕" pitchFamily="50" charset="-127"/>
              </a:rPr>
              <a:t>침수예방 및 안전하고 깨끗한 하천환경 조성</a:t>
            </a:r>
            <a:endParaRPr kumimoji="0" lang="en-US" altLang="ko-KR" sz="1700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414176" y="2342419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414176" y="1413111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안전하고 </a:t>
            </a:r>
            <a:r>
              <a:rPr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깨끗한 하천환경 조성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31999" y="1428060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16835" y="2344703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친수하천과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331639" y="2342419"/>
            <a:ext cx="7595989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주요 세부 사업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70" name="표 6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2114633"/>
              </p:ext>
            </p:extLst>
          </p:nvPr>
        </p:nvGraphicFramePr>
        <p:xfrm>
          <a:off x="1331640" y="2912084"/>
          <a:ext cx="7595988" cy="3517513"/>
        </p:xfrm>
        <a:graphic>
          <a:graphicData uri="http://schemas.openxmlformats.org/drawingml/2006/table">
            <a:tbl>
              <a:tblPr>
                <a:tableStyleId>{2A488322-F2BA-4B5B-9748-0D474271808F}</a:tableStyleId>
              </a:tblPr>
              <a:tblGrid>
                <a:gridCol w="14010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62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783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454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3460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5574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2452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6234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/>
                        <a:t>사업명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/>
                        <a:t>사업량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/>
                        <a:t>사업기간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/>
                        <a:t>사업비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진행상황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/>
                        <a:t>준공목표</a:t>
                      </a:r>
                      <a:endParaRPr lang="ko-KR" altLang="en-US" sz="1200" b="1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/>
                        <a:t>비고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380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err="1" smtClean="0"/>
                        <a:t>공릉천</a:t>
                      </a:r>
                      <a:r>
                        <a:rPr lang="en-US" altLang="ko-KR" sz="1050" dirty="0" smtClean="0"/>
                        <a:t>(</a:t>
                      </a:r>
                      <a:r>
                        <a:rPr lang="ko-KR" altLang="en-US" sz="1050" dirty="0" err="1" smtClean="0"/>
                        <a:t>파주지구</a:t>
                      </a:r>
                      <a:r>
                        <a:rPr lang="en-US" altLang="ko-KR" sz="1050" dirty="0" smtClean="0"/>
                        <a:t>)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하천환경정비사업</a:t>
                      </a:r>
                      <a:endParaRPr lang="ko-KR" alt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 smtClean="0"/>
                        <a:t>L=3.3㎞</a:t>
                      </a:r>
                      <a:endParaRPr 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/>
                        <a:t>'14~</a:t>
                      </a:r>
                      <a:r>
                        <a:rPr lang="en-US" sz="1050" dirty="0" smtClean="0"/>
                        <a:t>'24</a:t>
                      </a:r>
                      <a:endParaRPr 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1050" dirty="0" smtClean="0">
                          <a:solidFill>
                            <a:schemeClr val="tx1"/>
                          </a:solidFill>
                        </a:rPr>
                        <a:t>249</a:t>
                      </a:r>
                      <a:r>
                        <a:rPr lang="ko-KR" altLang="en-US" sz="1050" dirty="0" smtClean="0">
                          <a:solidFill>
                            <a:schemeClr val="tx1"/>
                          </a:solidFill>
                        </a:rPr>
                        <a:t>억원</a:t>
                      </a:r>
                      <a:endParaRPr lang="ko-KR" altLang="en-US" sz="1050" kern="1200" dirty="0">
                        <a:solidFill>
                          <a:schemeClr val="dk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05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공정률</a:t>
                      </a:r>
                      <a:r>
                        <a:rPr lang="ko-KR" altLang="en-US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55%</a:t>
                      </a:r>
                      <a:endParaRPr lang="ko-KR" altLang="en-US" sz="10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2024. 5.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smtClean="0"/>
                        <a:t>한강유역</a:t>
                      </a:r>
                      <a:endParaRPr lang="en-US" altLang="ko-KR" sz="1050" dirty="0" smtClean="0"/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환경청</a:t>
                      </a:r>
                      <a:endParaRPr lang="ko-KR" alt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62421" marR="62421" marT="17258" marB="172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380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err="1" smtClean="0"/>
                        <a:t>공릉천</a:t>
                      </a:r>
                      <a:r>
                        <a:rPr lang="en-US" altLang="ko-KR" sz="1050" dirty="0" smtClean="0"/>
                        <a:t>(</a:t>
                      </a:r>
                      <a:r>
                        <a:rPr lang="ko-KR" altLang="en-US" sz="1050" dirty="0" err="1" smtClean="0"/>
                        <a:t>공릉지구</a:t>
                      </a:r>
                      <a:r>
                        <a:rPr lang="en-US" altLang="ko-KR" sz="1050" dirty="0" smtClean="0"/>
                        <a:t>)</a:t>
                      </a: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하천환경정비사업</a:t>
                      </a:r>
                    </a:p>
                  </a:txBody>
                  <a:tcPr marL="88124" marR="88124" marT="44062" marB="4406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 smtClean="0"/>
                        <a:t>L=9.2</a:t>
                      </a:r>
                      <a:r>
                        <a:rPr lang="en-US" sz="1050" dirty="0"/>
                        <a:t>㎞</a:t>
                      </a:r>
                      <a:endParaRPr 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 smtClean="0"/>
                        <a:t>‘18~’24</a:t>
                      </a:r>
                      <a:endParaRPr 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1050" dirty="0" smtClean="0">
                          <a:solidFill>
                            <a:schemeClr val="tx1"/>
                          </a:solidFill>
                        </a:rPr>
                        <a:t>96</a:t>
                      </a:r>
                      <a:r>
                        <a:rPr lang="ko-KR" altLang="en-US" sz="1050" dirty="0" smtClean="0">
                          <a:solidFill>
                            <a:schemeClr val="tx1"/>
                          </a:solidFill>
                        </a:rPr>
                        <a:t>억원</a:t>
                      </a:r>
                      <a:endParaRPr lang="ko-KR" altLang="en-US" sz="10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05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공정률</a:t>
                      </a:r>
                      <a:r>
                        <a:rPr lang="ko-KR" altLang="en-US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32%</a:t>
                      </a:r>
                      <a:endParaRPr lang="ko-KR" altLang="en-US" sz="105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2024.</a:t>
                      </a:r>
                      <a:r>
                        <a:rPr lang="en-US" sz="1000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11</a:t>
                      </a:r>
                      <a:r>
                        <a:rPr lang="en-US" sz="10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smtClean="0"/>
                        <a:t>한강유역</a:t>
                      </a:r>
                      <a:endParaRPr lang="en-US" altLang="ko-KR" sz="1050" dirty="0" smtClean="0"/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환경청</a:t>
                      </a:r>
                      <a:endParaRPr lang="ko-KR" alt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62421" marR="62421" marT="17258" marB="172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380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dirty="0" err="1" smtClean="0">
                          <a:solidFill>
                            <a:srgbClr val="000000"/>
                          </a:solidFill>
                          <a:latin typeface="한양신명조"/>
                        </a:rPr>
                        <a:t>동문천</a:t>
                      </a:r>
                      <a:r>
                        <a:rPr lang="en-US" altLang="ko-KR" sz="1050" baseline="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 </a:t>
                      </a:r>
                      <a:r>
                        <a:rPr lang="ko-KR" altLang="en-US" sz="1050" baseline="0" dirty="0" err="1" smtClean="0">
                          <a:solidFill>
                            <a:srgbClr val="000000"/>
                          </a:solidFill>
                          <a:latin typeface="한양신명조"/>
                        </a:rPr>
                        <a:t>수해상습지</a:t>
                      </a:r>
                      <a:r>
                        <a:rPr lang="ko-KR" altLang="en-US" sz="1050" baseline="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 </a:t>
                      </a:r>
                      <a:endParaRPr lang="en-US" altLang="ko-KR" sz="1050" baseline="0" dirty="0" smtClean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smtClean="0"/>
                        <a:t>개선사업</a:t>
                      </a:r>
                      <a:r>
                        <a:rPr lang="en-US" altLang="ko-KR" sz="1050" dirty="0" smtClean="0"/>
                        <a:t>(1</a:t>
                      </a:r>
                      <a:r>
                        <a:rPr lang="ko-KR" altLang="en-US" sz="1050" dirty="0" smtClean="0"/>
                        <a:t>지구</a:t>
                      </a:r>
                      <a:r>
                        <a:rPr lang="en-US" altLang="ko-KR" sz="1050" dirty="0" smtClean="0"/>
                        <a:t>)</a:t>
                      </a:r>
                      <a:endParaRPr lang="ko-KR" alt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 smtClean="0"/>
                        <a:t>L=4.8㎞</a:t>
                      </a:r>
                      <a:endParaRPr 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/>
                        <a:t>‘14</a:t>
                      </a:r>
                      <a:r>
                        <a:rPr lang="en-US" sz="1050" dirty="0" smtClean="0"/>
                        <a:t>~’23</a:t>
                      </a:r>
                      <a:endParaRPr 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1050" dirty="0" smtClean="0">
                          <a:solidFill>
                            <a:schemeClr val="tx1"/>
                          </a:solidFill>
                        </a:rPr>
                        <a:t>295</a:t>
                      </a:r>
                      <a:r>
                        <a:rPr lang="ko-KR" altLang="en-US" sz="1050" dirty="0" smtClean="0">
                          <a:solidFill>
                            <a:schemeClr val="tx1"/>
                          </a:solidFill>
                        </a:rPr>
                        <a:t>억원</a:t>
                      </a:r>
                      <a:endParaRPr lang="ko-KR" altLang="en-US" sz="10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05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공정률</a:t>
                      </a:r>
                      <a:r>
                        <a:rPr lang="ko-KR" altLang="en-US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57%</a:t>
                      </a:r>
                      <a:endParaRPr lang="ko-KR" altLang="en-US" sz="105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2023</a:t>
                      </a:r>
                      <a:r>
                        <a:rPr lang="en-US" sz="10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 12</a:t>
                      </a: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/>
                        <a:t>경기도</a:t>
                      </a:r>
                      <a:endParaRPr lang="ko-KR" alt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62421" marR="62421" marT="17258" marB="172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380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err="1" smtClean="0">
                          <a:solidFill>
                            <a:srgbClr val="000000"/>
                          </a:solidFill>
                          <a:latin typeface="한양신명조"/>
                        </a:rPr>
                        <a:t>동문천</a:t>
                      </a:r>
                      <a:r>
                        <a:rPr lang="en-US" altLang="ko-KR" sz="1050" baseline="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 </a:t>
                      </a:r>
                      <a:r>
                        <a:rPr lang="ko-KR" altLang="en-US" sz="1050" baseline="0" dirty="0" err="1" smtClean="0">
                          <a:solidFill>
                            <a:srgbClr val="000000"/>
                          </a:solidFill>
                          <a:latin typeface="한양신명조"/>
                        </a:rPr>
                        <a:t>수해상습지</a:t>
                      </a:r>
                      <a:r>
                        <a:rPr lang="ko-KR" altLang="en-US" sz="1050" baseline="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 </a:t>
                      </a:r>
                      <a:endParaRPr lang="en-US" altLang="ko-KR" sz="1050" baseline="0" dirty="0" smtClean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aseline="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개선사업</a:t>
                      </a:r>
                      <a:r>
                        <a:rPr lang="en-US" altLang="ko-KR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(2</a:t>
                      </a:r>
                      <a:r>
                        <a:rPr lang="ko-KR" altLang="en-US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지구</a:t>
                      </a:r>
                      <a:r>
                        <a:rPr lang="en-US" altLang="ko-KR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)</a:t>
                      </a:r>
                      <a:endParaRPr lang="ko-KR" alt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dirty="0" smtClean="0">
                          <a:latin typeface="+mj-lt"/>
                        </a:rPr>
                        <a:t>L=6.2㎞</a:t>
                      </a:r>
                      <a:endParaRPr lang="en-US" altLang="ko-KR" sz="1050" dirty="0" smtClean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 smtClean="0">
                          <a:solidFill>
                            <a:srgbClr val="000000"/>
                          </a:solidFill>
                          <a:latin typeface="+mj-lt"/>
                        </a:rPr>
                        <a:t>‘17~’25</a:t>
                      </a:r>
                      <a:endParaRPr lang="en-US" sz="1050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1050" dirty="0" smtClean="0">
                          <a:solidFill>
                            <a:schemeClr val="tx1"/>
                          </a:solidFill>
                        </a:rPr>
                        <a:t>351</a:t>
                      </a:r>
                      <a:r>
                        <a:rPr lang="ko-KR" altLang="en-US" sz="1050" dirty="0" smtClean="0">
                          <a:solidFill>
                            <a:schemeClr val="tx1"/>
                          </a:solidFill>
                        </a:rPr>
                        <a:t>억원</a:t>
                      </a:r>
                      <a:endParaRPr lang="ko-KR" altLang="en-US" sz="10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실시설계 완료</a:t>
                      </a:r>
                      <a:endParaRPr lang="en-US" altLang="ko-KR" sz="105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base" latinLnBrk="0"/>
                      <a:r>
                        <a:rPr lang="en-US" altLang="ko-KR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5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보상률</a:t>
                      </a:r>
                      <a:r>
                        <a:rPr lang="ko-KR" altLang="en-US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44%)</a:t>
                      </a:r>
                      <a:endParaRPr lang="ko-KR" altLang="en-US" sz="105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2025. 12.</a:t>
                      </a:r>
                      <a:endParaRPr lang="en-US" altLang="ko-KR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dirty="0" smtClean="0"/>
                        <a:t>경기도</a:t>
                      </a:r>
                      <a:endParaRPr lang="ko-KR" altLang="en-US" sz="1050" dirty="0" smtClean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62421" marR="62421" marT="17258" marB="172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380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err="1" smtClean="0"/>
                        <a:t>금촌천</a:t>
                      </a:r>
                      <a:r>
                        <a:rPr lang="ko-KR" altLang="en-US" sz="1050" dirty="0" smtClean="0"/>
                        <a:t> 지방하천 </a:t>
                      </a:r>
                      <a:endParaRPr lang="en-US" altLang="ko-KR" sz="1050" dirty="0" smtClean="0"/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smtClean="0"/>
                        <a:t>정비사업</a:t>
                      </a:r>
                      <a:endParaRPr lang="ko-KR" alt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 smtClean="0"/>
                        <a:t>L=4.0㎞</a:t>
                      </a:r>
                      <a:endParaRPr 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 smtClean="0"/>
                        <a:t>’21~’27</a:t>
                      </a:r>
                      <a:endParaRPr 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1050" dirty="0" smtClean="0">
                          <a:solidFill>
                            <a:schemeClr val="tx1"/>
                          </a:solidFill>
                        </a:rPr>
                        <a:t>370</a:t>
                      </a:r>
                      <a:r>
                        <a:rPr lang="ko-KR" altLang="en-US" sz="1050" dirty="0" smtClean="0">
                          <a:solidFill>
                            <a:schemeClr val="tx1"/>
                          </a:solidFill>
                        </a:rPr>
                        <a:t>억원</a:t>
                      </a:r>
                      <a:endParaRPr lang="ko-KR" altLang="en-US" sz="10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실시설계 중</a:t>
                      </a:r>
                      <a:endParaRPr lang="en-US" altLang="ko-KR" sz="105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2027. 12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dirty="0" smtClean="0"/>
                        <a:t>경기도</a:t>
                      </a:r>
                      <a:endParaRPr lang="ko-KR" altLang="en-US" sz="1050" dirty="0" smtClean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62421" marR="62421" marT="17258" marB="172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380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err="1" smtClean="0">
                          <a:solidFill>
                            <a:srgbClr val="000000"/>
                          </a:solidFill>
                          <a:latin typeface="한양신명조"/>
                        </a:rPr>
                        <a:t>대명골천</a:t>
                      </a:r>
                      <a:r>
                        <a:rPr lang="ko-KR" altLang="en-US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 </a:t>
                      </a:r>
                      <a:r>
                        <a:rPr lang="ko-KR" altLang="en-US" sz="1050" dirty="0" err="1" smtClean="0">
                          <a:solidFill>
                            <a:srgbClr val="000000"/>
                          </a:solidFill>
                          <a:latin typeface="한양신명조"/>
                        </a:rPr>
                        <a:t>개수공사</a:t>
                      </a:r>
                      <a:endParaRPr lang="ko-KR" alt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dirty="0" smtClean="0"/>
                        <a:t>L=1.6㎞</a:t>
                      </a:r>
                      <a:endParaRPr lang="en-US" altLang="ko-KR" sz="1050" dirty="0" smtClean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’20~’24</a:t>
                      </a:r>
                      <a:endParaRPr 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89</a:t>
                      </a:r>
                      <a:r>
                        <a:rPr lang="ko-KR" altLang="en-US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억원</a:t>
                      </a:r>
                      <a:endParaRPr lang="ko-KR" altLang="en-US" sz="10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설계 완료</a:t>
                      </a:r>
                      <a:endParaRPr lang="en-US" altLang="ko-KR" sz="105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base" latinLnBrk="0"/>
                      <a:r>
                        <a:rPr lang="en-US" altLang="ko-KR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인〮허가 진행</a:t>
                      </a:r>
                      <a:r>
                        <a:rPr lang="en-US" altLang="ko-KR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0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2024.</a:t>
                      </a:r>
                      <a:r>
                        <a:rPr lang="en-US" altLang="ko-KR" sz="1000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12</a:t>
                      </a:r>
                      <a:r>
                        <a:rPr lang="en-US" altLang="ko-KR" sz="10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.</a:t>
                      </a:r>
                      <a:endParaRPr lang="en-US" altLang="ko-KR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파주시</a:t>
                      </a:r>
                    </a:p>
                  </a:txBody>
                  <a:tcPr marL="62421" marR="62421" marT="17258" marB="172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4649878"/>
                  </a:ext>
                </a:extLst>
              </a:tr>
              <a:tr h="25827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spc="-150" dirty="0" err="1" smtClean="0">
                          <a:solidFill>
                            <a:srgbClr val="000000"/>
                          </a:solidFill>
                          <a:latin typeface="한양신명조"/>
                        </a:rPr>
                        <a:t>윗배우니천</a:t>
                      </a:r>
                      <a:r>
                        <a:rPr lang="ko-KR" altLang="en-US" sz="1050" spc="-1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  </a:t>
                      </a:r>
                      <a:r>
                        <a:rPr lang="ko-KR" altLang="en-US" sz="1050" spc="-150" dirty="0" err="1" smtClean="0">
                          <a:solidFill>
                            <a:srgbClr val="000000"/>
                          </a:solidFill>
                          <a:latin typeface="한양신명조"/>
                        </a:rPr>
                        <a:t>개수공사</a:t>
                      </a:r>
                      <a:endParaRPr lang="ko-KR" altLang="en-US" sz="1050" spc="-1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dirty="0" smtClean="0"/>
                        <a:t>L=1.7㎞</a:t>
                      </a:r>
                      <a:endParaRPr lang="en-US" altLang="ko-KR" sz="1050" dirty="0" smtClean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’21~’25</a:t>
                      </a:r>
                      <a:endParaRPr 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62</a:t>
                      </a:r>
                      <a:r>
                        <a:rPr lang="ko-KR" altLang="en-US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억원</a:t>
                      </a:r>
                      <a:endParaRPr lang="ko-KR" altLang="en-US" sz="10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설계 진행</a:t>
                      </a:r>
                      <a:endParaRPr lang="en-US" altLang="ko-KR" sz="105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2025. 9.</a:t>
                      </a:r>
                      <a:endParaRPr lang="en-US" altLang="ko-KR" sz="1100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파주시</a:t>
                      </a:r>
                      <a:endParaRPr lang="ko-KR" alt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62421" marR="62421" marT="17258" marB="172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91769214"/>
                  </a:ext>
                </a:extLst>
              </a:tr>
              <a:tr h="423805">
                <a:tc>
                  <a:txBody>
                    <a:bodyPr/>
                    <a:lstStyle/>
                    <a:p>
                      <a:pPr marL="0" marR="0" algn="di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spc="-150" dirty="0" err="1" smtClean="0">
                          <a:solidFill>
                            <a:srgbClr val="000000"/>
                          </a:solidFill>
                          <a:latin typeface="한양신명조"/>
                        </a:rPr>
                        <a:t>리비교</a:t>
                      </a:r>
                      <a:r>
                        <a:rPr lang="ko-KR" altLang="en-US" sz="1050" spc="-1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 </a:t>
                      </a:r>
                      <a:r>
                        <a:rPr lang="ko-KR" altLang="en-US" sz="1050" spc="-150" dirty="0" err="1" smtClean="0">
                          <a:solidFill>
                            <a:srgbClr val="000000"/>
                          </a:solidFill>
                          <a:latin typeface="한양신명조"/>
                        </a:rPr>
                        <a:t>보수〮보강공사</a:t>
                      </a:r>
                      <a:endParaRPr lang="ko-KR" altLang="en-US" sz="1050" spc="-1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L=328m, </a:t>
                      </a:r>
                      <a:endParaRPr lang="en-US" sz="1050" dirty="0" smtClean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B=11.9m</a:t>
                      </a:r>
                      <a:endParaRPr lang="en-US" sz="1050" dirty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‘18~’23</a:t>
                      </a:r>
                      <a:endParaRPr 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198</a:t>
                      </a:r>
                      <a:r>
                        <a:rPr lang="ko-KR" altLang="en-US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억원</a:t>
                      </a:r>
                      <a:endParaRPr lang="ko-KR" altLang="en-US" sz="10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05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공정률</a:t>
                      </a:r>
                      <a:r>
                        <a:rPr lang="ko-KR" altLang="en-US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77%</a:t>
                      </a:r>
                      <a:endParaRPr lang="ko-KR" altLang="en-US" sz="105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2023.</a:t>
                      </a:r>
                      <a:r>
                        <a:rPr lang="en-US" altLang="ko-KR" sz="1000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8</a:t>
                      </a:r>
                      <a:r>
                        <a:rPr lang="en-US" altLang="ko-KR" sz="10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en-US" altLang="ko-KR" sz="11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파주시</a:t>
                      </a:r>
                      <a:endParaRPr lang="ko-KR" alt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62421" marR="62421" marT="17258" marB="172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825976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05309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183539" y="1149618"/>
            <a:ext cx="7416824" cy="50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하천변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유휴 공간을 활용한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친수공간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조성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lang="ko-KR" altLang="en-US" b="1" dirty="0" smtClean="0">
                <a:latin typeface="맑은 고딕" pitchFamily="50" charset="-127"/>
              </a:rPr>
              <a:t>◈도심 속 휴식처 제공으로 삶의 질 향상 및 도심 활성화 기여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407060" y="1874416"/>
            <a:ext cx="793750" cy="4918973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422061" y="1191165"/>
            <a:ext cx="792163" cy="696173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시민이 만족하는 </a:t>
            </a:r>
            <a:r>
              <a:rPr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친수공간</a:t>
            </a:r>
            <a:r>
              <a:rPr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조성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35103" y="1300088"/>
            <a:ext cx="72487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28069" y="2051992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친수하천과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251495" y="1887338"/>
            <a:ext cx="3896569" cy="323861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운정호수공원</a:t>
            </a:r>
            <a:r>
              <a:rPr kumimoji="0" lang="en-US" altLang="ko-KR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소리천</a:t>
            </a:r>
            <a:r>
              <a:rPr kumimoji="0" lang="ko-KR" altLang="en-US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친수공간</a:t>
            </a:r>
            <a:r>
              <a:rPr kumimoji="0" lang="ko-KR" altLang="en-US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조성</a:t>
            </a:r>
            <a:endParaRPr kumimoji="0" lang="ko-KR" altLang="en-US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25" name="표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868663"/>
              </p:ext>
            </p:extLst>
          </p:nvPr>
        </p:nvGraphicFramePr>
        <p:xfrm>
          <a:off x="1247388" y="2265043"/>
          <a:ext cx="7680237" cy="1338834"/>
        </p:xfrm>
        <a:graphic>
          <a:graphicData uri="http://schemas.openxmlformats.org/drawingml/2006/table">
            <a:tbl>
              <a:tblPr>
                <a:tableStyleId>{2A488322-F2BA-4B5B-9748-0D474271808F}</a:tableStyleId>
              </a:tblPr>
              <a:tblGrid>
                <a:gridCol w="10422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297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239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0908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3553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4213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97515">
                  <a:extLst>
                    <a:ext uri="{9D8B030D-6E8A-4147-A177-3AD203B41FA5}">
                      <a16:colId xmlns:a16="http://schemas.microsoft.com/office/drawing/2014/main" val="1076060539"/>
                    </a:ext>
                  </a:extLst>
                </a:gridCol>
              </a:tblGrid>
              <a:tr h="13600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/>
                        <a:t>사업명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 smtClean="0"/>
                        <a:t>위치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 err="1" smtClean="0"/>
                        <a:t>사업량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 smtClean="0"/>
                        <a:t>사업기간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 err="1" smtClean="0">
                          <a:solidFill>
                            <a:srgbClr val="000000"/>
                          </a:solidFill>
                          <a:latin typeface="한양신명조"/>
                        </a:rPr>
                        <a:t>총사업비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200" b="1" dirty="0" smtClean="0"/>
                        <a:t>추진사항 및 계획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200" b="1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비고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6861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smtClean="0"/>
                        <a:t>수변생태공원</a:t>
                      </a:r>
                      <a:endParaRPr lang="en-US" altLang="ko-KR" sz="1050" dirty="0" smtClean="0"/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smtClean="0"/>
                        <a:t>재생</a:t>
                      </a:r>
                      <a:endParaRPr lang="en-US" altLang="ko-KR" sz="1050" dirty="0" smtClean="0"/>
                    </a:p>
                  </a:txBody>
                  <a:tcPr marL="88124" marR="88124" marT="44062" marB="4406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운정호수공원</a:t>
                      </a:r>
                      <a:r>
                        <a:rPr lang="en-US" altLang="ko-KR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, 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err="1" smtClean="0">
                          <a:solidFill>
                            <a:srgbClr val="000000"/>
                          </a:solidFill>
                          <a:latin typeface="한양신명조"/>
                        </a:rPr>
                        <a:t>소리천</a:t>
                      </a:r>
                      <a:r>
                        <a:rPr lang="ko-KR" altLang="en-US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 일원</a:t>
                      </a:r>
                      <a:endParaRPr 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err="1" smtClean="0">
                          <a:solidFill>
                            <a:srgbClr val="000000"/>
                          </a:solidFill>
                          <a:latin typeface="한양신명조"/>
                        </a:rPr>
                        <a:t>친수공간</a:t>
                      </a:r>
                      <a:r>
                        <a:rPr lang="ko-KR" altLang="en-US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 조성 </a:t>
                      </a:r>
                      <a:r>
                        <a:rPr lang="en-US" altLang="ko-KR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1</a:t>
                      </a:r>
                      <a:r>
                        <a:rPr lang="ko-KR" altLang="en-US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식</a:t>
                      </a:r>
                      <a:endParaRPr lang="en-US" altLang="ko-KR" sz="1050" dirty="0" smtClean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수질개선 </a:t>
                      </a:r>
                      <a:r>
                        <a:rPr lang="en-US" altLang="ko-KR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1</a:t>
                      </a:r>
                      <a:r>
                        <a:rPr lang="ko-KR" altLang="en-US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식</a:t>
                      </a:r>
                      <a:endParaRPr lang="en-US" altLang="ko-KR" sz="1050" dirty="0" smtClean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경관개선 </a:t>
                      </a:r>
                      <a:r>
                        <a:rPr lang="en-US" altLang="ko-KR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1</a:t>
                      </a:r>
                      <a:r>
                        <a:rPr lang="ko-KR" altLang="en-US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식</a:t>
                      </a:r>
                      <a:endParaRPr lang="en-US" altLang="ko-KR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00000"/>
                        </a:lnSpc>
                      </a:pPr>
                      <a:r>
                        <a:rPr lang="en-US" altLang="ko-KR" sz="105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2019. 11.</a:t>
                      </a:r>
                    </a:p>
                    <a:p>
                      <a:pPr algn="ctr" fontAlgn="base" latinLnBrk="0">
                        <a:lnSpc>
                          <a:spcPct val="100000"/>
                        </a:lnSpc>
                      </a:pPr>
                      <a:r>
                        <a:rPr lang="en-US" altLang="ko-KR" sz="105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~2023. 4.</a:t>
                      </a:r>
                      <a:endParaRPr lang="ko-KR" altLang="en-US" sz="1050" kern="1200" dirty="0">
                        <a:solidFill>
                          <a:schemeClr val="dk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00000"/>
                        </a:lnSpc>
                      </a:pPr>
                      <a:r>
                        <a:rPr lang="en-US" altLang="ko-KR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225</a:t>
                      </a:r>
                      <a:r>
                        <a:rPr lang="ko-KR" altLang="en-US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억원</a:t>
                      </a:r>
                      <a:endParaRPr lang="ko-KR" altLang="en-US" sz="10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- 2021.</a:t>
                      </a:r>
                      <a:r>
                        <a:rPr lang="en-US" sz="105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7. </a:t>
                      </a:r>
                      <a:r>
                        <a:rPr lang="ko-KR" altLang="en-US" sz="105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공사착공</a:t>
                      </a:r>
                      <a:endParaRPr lang="en-US" altLang="ko-KR" sz="1050" kern="0" spc="0" baseline="0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- 2023. 4. </a:t>
                      </a:r>
                      <a:r>
                        <a:rPr lang="ko-KR" altLang="en-US" sz="1050" kern="0" spc="0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공사준공</a:t>
                      </a:r>
                      <a:endParaRPr lang="en-US" sz="105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완료 시설</a:t>
                      </a:r>
                      <a:endParaRPr lang="en-US" altLang="ko-KR" sz="1050" kern="0" spc="0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171450" marR="0" indent="-17145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ko-KR" altLang="en-US" sz="105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음악분수</a:t>
                      </a:r>
                      <a:r>
                        <a:rPr lang="en-US" altLang="ko-KR" sz="105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(’22. 6.)</a:t>
                      </a:r>
                    </a:p>
                    <a:p>
                      <a:pPr marL="171450" marR="0" indent="-17145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ko-KR" altLang="en-US" sz="105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경관조명</a:t>
                      </a:r>
                      <a:r>
                        <a:rPr lang="en-US" altLang="ko-KR" sz="105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(‘22. 7.)</a:t>
                      </a:r>
                    </a:p>
                    <a:p>
                      <a:pPr marL="171450" marR="0" indent="-17145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ko-KR" altLang="en-US" sz="1050" kern="0" spc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카페쉼터</a:t>
                      </a:r>
                      <a:r>
                        <a:rPr lang="en-US" altLang="ko-KR" sz="105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(‘22. 11.)</a:t>
                      </a: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05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‘23</a:t>
                      </a:r>
                      <a:r>
                        <a:rPr lang="ko-KR" altLang="en-US" sz="105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년 예정</a:t>
                      </a:r>
                      <a:endParaRPr lang="en-US" altLang="ko-KR" sz="1050" kern="0" spc="0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171450" marR="0" indent="-17145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ko-KR" altLang="en-US" sz="105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물순환시스템</a:t>
                      </a:r>
                      <a:endParaRPr lang="en-US" altLang="ko-KR" sz="1050" kern="0" spc="0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171450" marR="0" indent="-17145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ko-KR" altLang="en-US" sz="1050" kern="0" spc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가동보</a:t>
                      </a:r>
                      <a:endParaRPr lang="en-US" sz="105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0" name="Rectangle 23"/>
          <p:cNvSpPr>
            <a:spLocks noChangeArrowheads="1"/>
          </p:cNvSpPr>
          <p:nvPr/>
        </p:nvSpPr>
        <p:spPr bwMode="auto">
          <a:xfrm>
            <a:off x="1255602" y="3789040"/>
            <a:ext cx="2380294" cy="323861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문산천</a:t>
            </a:r>
            <a:r>
              <a:rPr kumimoji="0" lang="ko-KR" altLang="en-US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물놀이장</a:t>
            </a:r>
            <a:r>
              <a:rPr kumimoji="0" lang="ko-KR" altLang="en-US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조성</a:t>
            </a:r>
            <a:endParaRPr kumimoji="0" lang="ko-KR" altLang="en-US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246428"/>
              </p:ext>
            </p:extLst>
          </p:nvPr>
        </p:nvGraphicFramePr>
        <p:xfrm>
          <a:off x="1255601" y="4149080"/>
          <a:ext cx="7672025" cy="538734"/>
        </p:xfrm>
        <a:graphic>
          <a:graphicData uri="http://schemas.openxmlformats.org/drawingml/2006/table">
            <a:tbl>
              <a:tblPr>
                <a:tableStyleId>{2A488322-F2BA-4B5B-9748-0D474271808F}</a:tableStyleId>
              </a:tblPr>
              <a:tblGrid>
                <a:gridCol w="1693004">
                  <a:extLst>
                    <a:ext uri="{9D8B030D-6E8A-4147-A177-3AD203B41FA5}">
                      <a16:colId xmlns:a16="http://schemas.microsoft.com/office/drawing/2014/main" val="1707544238"/>
                    </a:ext>
                  </a:extLst>
                </a:gridCol>
                <a:gridCol w="1254856">
                  <a:extLst>
                    <a:ext uri="{9D8B030D-6E8A-4147-A177-3AD203B41FA5}">
                      <a16:colId xmlns:a16="http://schemas.microsoft.com/office/drawing/2014/main" val="3439573315"/>
                    </a:ext>
                  </a:extLst>
                </a:gridCol>
                <a:gridCol w="1403438">
                  <a:extLst>
                    <a:ext uri="{9D8B030D-6E8A-4147-A177-3AD203B41FA5}">
                      <a16:colId xmlns:a16="http://schemas.microsoft.com/office/drawing/2014/main" val="2729275696"/>
                    </a:ext>
                  </a:extLst>
                </a:gridCol>
                <a:gridCol w="1145078">
                  <a:extLst>
                    <a:ext uri="{9D8B030D-6E8A-4147-A177-3AD203B41FA5}">
                      <a16:colId xmlns:a16="http://schemas.microsoft.com/office/drawing/2014/main" val="814471542"/>
                    </a:ext>
                  </a:extLst>
                </a:gridCol>
                <a:gridCol w="2175649">
                  <a:extLst>
                    <a:ext uri="{9D8B030D-6E8A-4147-A177-3AD203B41FA5}">
                      <a16:colId xmlns:a16="http://schemas.microsoft.com/office/drawing/2014/main" val="2841200610"/>
                    </a:ext>
                  </a:extLst>
                </a:gridCol>
              </a:tblGrid>
              <a:tr h="17826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 smtClean="0"/>
                        <a:t>위치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 smtClean="0"/>
                        <a:t>사업내용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 smtClean="0"/>
                        <a:t>사업기간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 err="1" smtClean="0">
                          <a:solidFill>
                            <a:srgbClr val="000000"/>
                          </a:solidFill>
                          <a:latin typeface="한양신명조"/>
                        </a:rPr>
                        <a:t>총사업비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200" b="1" dirty="0" smtClean="0"/>
                        <a:t>추진계획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2145498"/>
                  </a:ext>
                </a:extLst>
              </a:tr>
              <a:tr h="31328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err="1" smtClean="0">
                          <a:solidFill>
                            <a:srgbClr val="000000"/>
                          </a:solidFill>
                          <a:latin typeface="한양신명조"/>
                        </a:rPr>
                        <a:t>문산리</a:t>
                      </a:r>
                      <a:r>
                        <a:rPr lang="ko-KR" altLang="en-US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 </a:t>
                      </a:r>
                      <a:r>
                        <a:rPr lang="en-US" altLang="ko-KR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35-6</a:t>
                      </a:r>
                      <a:r>
                        <a:rPr lang="ko-KR" altLang="en-US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번지 </a:t>
                      </a:r>
                      <a:r>
                        <a:rPr lang="ko-KR" altLang="en-US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일원</a:t>
                      </a:r>
                      <a:endParaRPr 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kern="1200" dirty="0" err="1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물놀이장</a:t>
                      </a:r>
                      <a:r>
                        <a:rPr lang="en-US" altLang="ko-KR" sz="105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(1400</a:t>
                      </a:r>
                      <a:r>
                        <a:rPr lang="ko-KR" altLang="en-US" sz="13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㎡</a:t>
                      </a:r>
                      <a:r>
                        <a:rPr lang="en-US" altLang="ko-KR" sz="105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35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2021. 5.~2023.</a:t>
                      </a:r>
                      <a:r>
                        <a:rPr lang="en-US" altLang="ko-KR" sz="1050" kern="1200" baseline="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5.</a:t>
                      </a:r>
                      <a:endParaRPr lang="ko-KR" altLang="en-US" sz="135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00000"/>
                        </a:lnSpc>
                      </a:pPr>
                      <a:r>
                        <a:rPr lang="en-US" altLang="ko-KR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19.5</a:t>
                      </a:r>
                      <a:r>
                        <a:rPr lang="ko-KR" altLang="en-US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억원</a:t>
                      </a:r>
                      <a:endParaRPr lang="ko-KR" altLang="en-US" sz="10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1450" marR="0" indent="-17145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sz="105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2022.</a:t>
                      </a:r>
                      <a:r>
                        <a:rPr lang="en-US" sz="105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12. </a:t>
                      </a:r>
                      <a:r>
                        <a:rPr lang="ko-KR" altLang="en-US" sz="105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공사착공</a:t>
                      </a:r>
                      <a:endParaRPr lang="en-US" altLang="ko-KR" sz="1050" kern="0" spc="0" baseline="0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sz="105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-   2023.  5. </a:t>
                      </a:r>
                      <a:r>
                        <a:rPr lang="ko-KR" altLang="en-US" sz="1050" kern="0" spc="0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공사준공</a:t>
                      </a:r>
                      <a:endParaRPr lang="en-US" sz="105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4233108"/>
                  </a:ext>
                </a:extLst>
              </a:tr>
            </a:tbl>
          </a:graphicData>
        </a:graphic>
      </p:graphicFrame>
      <p:sp>
        <p:nvSpPr>
          <p:cNvPr id="33" name="Rectangle 23"/>
          <p:cNvSpPr>
            <a:spLocks noChangeArrowheads="1"/>
          </p:cNvSpPr>
          <p:nvPr/>
        </p:nvSpPr>
        <p:spPr bwMode="auto">
          <a:xfrm>
            <a:off x="1251495" y="4871996"/>
            <a:ext cx="2528417" cy="323861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생태친수공간</a:t>
            </a:r>
            <a:r>
              <a:rPr kumimoji="0" lang="ko-KR" altLang="en-US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조성사업</a:t>
            </a:r>
            <a:endParaRPr kumimoji="0" lang="ko-KR" altLang="en-US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34" name="표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9181635"/>
              </p:ext>
            </p:extLst>
          </p:nvPr>
        </p:nvGraphicFramePr>
        <p:xfrm>
          <a:off x="1262138" y="5249701"/>
          <a:ext cx="7665490" cy="1460243"/>
        </p:xfrm>
        <a:graphic>
          <a:graphicData uri="http://schemas.openxmlformats.org/drawingml/2006/table">
            <a:tbl>
              <a:tblPr>
                <a:tableStyleId>{2A488322-F2BA-4B5B-9748-0D474271808F}</a:tableStyleId>
              </a:tblPr>
              <a:tblGrid>
                <a:gridCol w="11013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39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246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69133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322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/>
                        <a:t>사업명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 smtClean="0"/>
                        <a:t>위치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 smtClean="0"/>
                        <a:t>사업내용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 smtClean="0"/>
                        <a:t>사업기간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 err="1" smtClean="0">
                          <a:solidFill>
                            <a:srgbClr val="000000"/>
                          </a:solidFill>
                          <a:latin typeface="한양신명조"/>
                        </a:rPr>
                        <a:t>총사업비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/>
                        <a:t>추진사항 및 계획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320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err="1" smtClean="0"/>
                        <a:t>금촌천</a:t>
                      </a:r>
                      <a:r>
                        <a:rPr lang="ko-KR" altLang="en-US" sz="1050" dirty="0" smtClean="0"/>
                        <a:t> </a:t>
                      </a:r>
                      <a:endParaRPr lang="en-US" altLang="ko-KR" sz="1050" dirty="0" smtClean="0"/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smtClean="0"/>
                        <a:t>산책로 조성</a:t>
                      </a:r>
                      <a:endParaRPr lang="en-US" altLang="ko-KR" sz="1050" dirty="0" smtClean="0"/>
                    </a:p>
                  </a:txBody>
                  <a:tcPr marL="88124" marR="88124" marT="44062" marB="4406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err="1" smtClean="0">
                          <a:solidFill>
                            <a:srgbClr val="000000"/>
                          </a:solidFill>
                          <a:latin typeface="한양신명조"/>
                        </a:rPr>
                        <a:t>금촌천</a:t>
                      </a:r>
                      <a:r>
                        <a:rPr lang="ko-KR" altLang="en-US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 </a:t>
                      </a:r>
                      <a:r>
                        <a:rPr lang="ko-KR" altLang="en-US" sz="1050" dirty="0" err="1" smtClean="0">
                          <a:solidFill>
                            <a:srgbClr val="000000"/>
                          </a:solidFill>
                          <a:latin typeface="한양신명조"/>
                        </a:rPr>
                        <a:t>순달교</a:t>
                      </a:r>
                      <a:r>
                        <a:rPr lang="ko-KR" altLang="en-US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 </a:t>
                      </a:r>
                      <a:r>
                        <a:rPr lang="en-US" altLang="ko-KR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~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err="1" smtClean="0">
                          <a:solidFill>
                            <a:srgbClr val="000000"/>
                          </a:solidFill>
                          <a:latin typeface="한양신명조"/>
                        </a:rPr>
                        <a:t>공릉천</a:t>
                      </a:r>
                      <a:r>
                        <a:rPr lang="ko-KR" altLang="en-US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 </a:t>
                      </a:r>
                      <a:r>
                        <a:rPr lang="ko-KR" altLang="en-US" sz="1050" dirty="0" err="1" smtClean="0">
                          <a:solidFill>
                            <a:srgbClr val="000000"/>
                          </a:solidFill>
                          <a:latin typeface="한양신명조"/>
                        </a:rPr>
                        <a:t>합류부</a:t>
                      </a:r>
                      <a:endParaRPr 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err="1" smtClean="0">
                          <a:solidFill>
                            <a:srgbClr val="000000"/>
                          </a:solidFill>
                          <a:latin typeface="한양신명조"/>
                        </a:rPr>
                        <a:t>둑마루</a:t>
                      </a:r>
                      <a:r>
                        <a:rPr lang="ko-KR" altLang="en-US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 포장</a:t>
                      </a:r>
                      <a:r>
                        <a:rPr lang="en-US" altLang="ko-KR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, 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인도교 및 </a:t>
                      </a:r>
                      <a:endParaRPr lang="en-US" altLang="ko-KR" sz="1050" dirty="0" smtClean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err="1" smtClean="0">
                          <a:solidFill>
                            <a:srgbClr val="000000"/>
                          </a:solidFill>
                          <a:latin typeface="한양신명조"/>
                        </a:rPr>
                        <a:t>데크로드조성</a:t>
                      </a:r>
                      <a:endParaRPr 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105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2023. 1.~2024. 5.</a:t>
                      </a:r>
                      <a:endParaRPr lang="ko-KR" altLang="en-US" sz="1050" kern="1200" dirty="0">
                        <a:solidFill>
                          <a:schemeClr val="dk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ase" latinLnBrk="0"/>
                      <a:r>
                        <a:rPr lang="en-US" altLang="ko-KR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18.5</a:t>
                      </a:r>
                      <a:r>
                        <a:rPr lang="ko-KR" altLang="en-US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억원</a:t>
                      </a:r>
                      <a:endParaRPr lang="ko-KR" altLang="en-US" sz="10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000" kern="0" spc="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- 2023. 1. </a:t>
                      </a:r>
                      <a:r>
                        <a:rPr lang="ko-KR" altLang="en-US" sz="1000" kern="0" spc="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실시설계 착수</a:t>
                      </a:r>
                      <a:endParaRPr lang="en-US" altLang="ko-KR" sz="1000" kern="0" spc="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- 2023. 6. </a:t>
                      </a:r>
                      <a:r>
                        <a:rPr lang="ko-KR" altLang="en-US" sz="1000" kern="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실시설계 완료</a:t>
                      </a:r>
                      <a:endParaRPr lang="en-US" altLang="ko-KR" sz="1000" kern="0" spc="0" dirty="0" smtClean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- 2023</a:t>
                      </a:r>
                      <a:r>
                        <a:rPr lang="en-US" altLang="ko-KR" sz="1000" kern="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. 6</a:t>
                      </a:r>
                      <a:r>
                        <a:rPr lang="en-US" altLang="ko-KR" sz="1000" kern="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.~2024.5. 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kern="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       사업 착공 및 완료</a:t>
                      </a:r>
                      <a:endParaRPr lang="en-US" altLang="ko-KR" sz="1000" kern="0" spc="0" dirty="0" smtClean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222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smtClean="0"/>
                        <a:t> </a:t>
                      </a:r>
                      <a:r>
                        <a:rPr lang="ko-KR" altLang="en-US" sz="1050" dirty="0" err="1" smtClean="0"/>
                        <a:t>청룡두천</a:t>
                      </a:r>
                      <a:r>
                        <a:rPr lang="ko-KR" altLang="en-US" sz="1050" dirty="0" smtClean="0"/>
                        <a:t> </a:t>
                      </a:r>
                      <a:endParaRPr lang="en-US" altLang="ko-KR" sz="1050" dirty="0" smtClean="0"/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err="1" smtClean="0"/>
                        <a:t>친수공간</a:t>
                      </a:r>
                      <a:r>
                        <a:rPr lang="ko-KR" altLang="en-US" sz="1050" dirty="0" smtClean="0"/>
                        <a:t> 조성</a:t>
                      </a:r>
                      <a:endParaRPr lang="ko-KR" altLang="en-US" sz="1050" dirty="0" smtClean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err="1" smtClean="0">
                          <a:solidFill>
                            <a:srgbClr val="000000"/>
                          </a:solidFill>
                          <a:latin typeface="한양신명조"/>
                        </a:rPr>
                        <a:t>청룡두천</a:t>
                      </a:r>
                      <a:endParaRPr 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err="1" smtClean="0">
                          <a:solidFill>
                            <a:srgbClr val="000000"/>
                          </a:solidFill>
                          <a:latin typeface="한양신명조"/>
                        </a:rPr>
                        <a:t>건천화</a:t>
                      </a:r>
                      <a:r>
                        <a:rPr lang="ko-KR" altLang="en-US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 대책 및 </a:t>
                      </a:r>
                      <a:endParaRPr lang="en-US" altLang="ko-KR" sz="1050" dirty="0" smtClean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하천내 산책로</a:t>
                      </a:r>
                      <a:r>
                        <a:rPr lang="en-US" altLang="ko-KR" sz="1050" baseline="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 </a:t>
                      </a:r>
                      <a:r>
                        <a:rPr lang="ko-KR" altLang="en-US" sz="1050" baseline="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등 </a:t>
                      </a:r>
                      <a:r>
                        <a:rPr lang="ko-KR" altLang="en-US" sz="1050" baseline="0" dirty="0" err="1" smtClean="0">
                          <a:solidFill>
                            <a:srgbClr val="000000"/>
                          </a:solidFill>
                          <a:latin typeface="한양신명조"/>
                        </a:rPr>
                        <a:t>친수시설</a:t>
                      </a:r>
                      <a:endParaRPr lang="en-US" altLang="ko-KR" sz="1050" dirty="0" smtClean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05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미정</a:t>
                      </a:r>
                      <a:endParaRPr lang="ko-KR" altLang="en-US" sz="10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미정</a:t>
                      </a: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sz="1000" kern="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- 2023. 12. </a:t>
                      </a:r>
                      <a:r>
                        <a:rPr lang="ko-KR" altLang="en-US" sz="1000" kern="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실시설계 완료</a:t>
                      </a:r>
                      <a:endParaRPr lang="en-US" sz="1000" kern="0" spc="0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4196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35435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안정적인 수돗물 공급을 위한 기반시설 확충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상수도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미급수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지역에 수돗물 공급으로 주민생활환경 개선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643665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고품질 수돗물 공급을 위한 기반시설 확충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상수도과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74656" y="2342419"/>
            <a:ext cx="4897544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상수도 </a:t>
            </a:r>
            <a:r>
              <a:rPr kumimoji="0" lang="en-US" altLang="ko-KR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6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단계 확장사업 </a:t>
            </a:r>
            <a:r>
              <a:rPr kumimoji="0" lang="en-US" altLang="ko-KR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[</a:t>
            </a:r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덕은배수지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건설</a:t>
            </a:r>
            <a:r>
              <a:rPr lang="en-US" altLang="ko-KR" sz="20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]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Text Box 3"/>
          <p:cNvSpPr txBox="1">
            <a:spLocks noChangeArrowheads="1"/>
          </p:cNvSpPr>
          <p:nvPr/>
        </p:nvSpPr>
        <p:spPr bwMode="auto">
          <a:xfrm>
            <a:off x="1475656" y="2780928"/>
            <a:ext cx="7272809" cy="3673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dirty="0" smtClean="0">
                <a:latin typeface="+mj-lt"/>
              </a:rPr>
              <a:t>사업기간 </a:t>
            </a:r>
            <a:r>
              <a:rPr kumimoji="0" lang="en-US" altLang="ko-KR" sz="1600" dirty="0" smtClean="0">
                <a:latin typeface="+mj-lt"/>
              </a:rPr>
              <a:t>: 2019. 5. ~ 2024. 7.</a:t>
            </a: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dirty="0">
                <a:latin typeface="+mj-lt"/>
              </a:rPr>
              <a:t>위     </a:t>
            </a:r>
            <a:r>
              <a:rPr kumimoji="0" lang="ko-KR" altLang="en-US" sz="1600" dirty="0" smtClean="0">
                <a:latin typeface="+mj-lt"/>
              </a:rPr>
              <a:t> 치 </a:t>
            </a:r>
            <a:r>
              <a:rPr kumimoji="0" lang="en-US" altLang="ko-KR" sz="1600" dirty="0">
                <a:latin typeface="+mj-lt"/>
              </a:rPr>
              <a:t>: </a:t>
            </a:r>
            <a:r>
              <a:rPr kumimoji="0" lang="ko-KR" altLang="en-US" sz="1600" dirty="0" err="1">
                <a:latin typeface="+mj-lt"/>
              </a:rPr>
              <a:t>월롱면</a:t>
            </a:r>
            <a:r>
              <a:rPr kumimoji="0" lang="ko-KR" altLang="en-US" sz="1600" dirty="0">
                <a:latin typeface="+mj-lt"/>
              </a:rPr>
              <a:t> </a:t>
            </a:r>
            <a:r>
              <a:rPr kumimoji="0" lang="ko-KR" altLang="en-US" sz="1600" dirty="0" err="1">
                <a:latin typeface="+mj-lt"/>
              </a:rPr>
              <a:t>덕은리</a:t>
            </a:r>
            <a:r>
              <a:rPr kumimoji="0" lang="ko-KR" altLang="en-US" sz="1600" dirty="0">
                <a:latin typeface="+mj-lt"/>
              </a:rPr>
              <a:t> </a:t>
            </a:r>
            <a:r>
              <a:rPr kumimoji="0" lang="ko-KR" altLang="en-US" sz="1600" dirty="0" smtClean="0">
                <a:latin typeface="+mj-lt"/>
              </a:rPr>
              <a:t>산 </a:t>
            </a:r>
            <a:r>
              <a:rPr kumimoji="0" lang="en-US" altLang="ko-KR" sz="1600" dirty="0" smtClean="0">
                <a:latin typeface="+mj-lt"/>
              </a:rPr>
              <a:t>14-4</a:t>
            </a:r>
            <a:r>
              <a:rPr kumimoji="0" lang="ko-KR" altLang="en-US" sz="1600" dirty="0" smtClean="0">
                <a:latin typeface="+mj-lt"/>
              </a:rPr>
              <a:t>번지 일원</a:t>
            </a:r>
            <a:r>
              <a:rPr kumimoji="0" lang="en-US" altLang="ko-KR" sz="1600" dirty="0" smtClean="0">
                <a:latin typeface="+mj-lt"/>
              </a:rPr>
              <a:t> </a:t>
            </a:r>
            <a:endParaRPr kumimoji="0" lang="en-US" altLang="ko-KR" sz="1600" dirty="0">
              <a:latin typeface="+mj-lt"/>
            </a:endParaRP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dirty="0">
                <a:latin typeface="+mj-lt"/>
              </a:rPr>
              <a:t>사업규모 </a:t>
            </a:r>
            <a:r>
              <a:rPr kumimoji="0" lang="en-US" altLang="ko-KR" sz="1600" dirty="0">
                <a:latin typeface="+mj-lt"/>
              </a:rPr>
              <a:t>: </a:t>
            </a:r>
            <a:r>
              <a:rPr kumimoji="0" lang="ko-KR" altLang="en-US" sz="1600" dirty="0">
                <a:latin typeface="+mj-lt"/>
              </a:rPr>
              <a:t>배수지 </a:t>
            </a:r>
            <a:r>
              <a:rPr kumimoji="0" lang="en-US" altLang="ko-KR" sz="1600" dirty="0">
                <a:latin typeface="+mj-lt"/>
              </a:rPr>
              <a:t>1</a:t>
            </a:r>
            <a:r>
              <a:rPr kumimoji="0" lang="ko-KR" altLang="en-US" sz="1600" dirty="0">
                <a:latin typeface="+mj-lt"/>
              </a:rPr>
              <a:t>개소</a:t>
            </a:r>
            <a:r>
              <a:rPr kumimoji="0" lang="en-US" altLang="ko-KR" sz="1600" dirty="0">
                <a:latin typeface="+mj-lt"/>
              </a:rPr>
              <a:t>(V=7,000㎥</a:t>
            </a:r>
            <a:r>
              <a:rPr kumimoji="0" lang="en-US" altLang="ko-KR" sz="1600" dirty="0" smtClean="0">
                <a:latin typeface="+mj-lt"/>
              </a:rPr>
              <a:t>)</a:t>
            </a:r>
          </a:p>
          <a:p>
            <a:pPr>
              <a:lnSpc>
                <a:spcPct val="140000"/>
              </a:lnSpc>
            </a:pPr>
            <a:r>
              <a:rPr lang="en-US" altLang="ko-KR" sz="1600" dirty="0" smtClean="0">
                <a:latin typeface="+mj-lt"/>
              </a:rPr>
              <a:t>                  </a:t>
            </a:r>
            <a:r>
              <a:rPr kumimoji="0" lang="ko-KR" altLang="en-US" sz="1600" dirty="0" err="1" smtClean="0">
                <a:latin typeface="+mj-lt"/>
              </a:rPr>
              <a:t>가압장</a:t>
            </a:r>
            <a:r>
              <a:rPr kumimoji="0" lang="ko-KR" altLang="en-US" sz="1600" dirty="0" smtClean="0">
                <a:latin typeface="+mj-lt"/>
              </a:rPr>
              <a:t> </a:t>
            </a:r>
            <a:r>
              <a:rPr kumimoji="0" lang="en-US" altLang="ko-KR" sz="1600" dirty="0">
                <a:latin typeface="+mj-lt"/>
              </a:rPr>
              <a:t>1</a:t>
            </a:r>
            <a:r>
              <a:rPr kumimoji="0" lang="ko-KR" altLang="en-US" sz="1600" dirty="0">
                <a:latin typeface="+mj-lt"/>
              </a:rPr>
              <a:t>개소</a:t>
            </a:r>
            <a:r>
              <a:rPr kumimoji="0" lang="en-US" altLang="ko-KR" sz="1600" dirty="0">
                <a:latin typeface="+mj-lt"/>
              </a:rPr>
              <a:t>(Q=12,500㎥/</a:t>
            </a:r>
            <a:r>
              <a:rPr kumimoji="0" lang="ko-KR" altLang="en-US" sz="1600" dirty="0">
                <a:latin typeface="+mj-lt"/>
              </a:rPr>
              <a:t>일</a:t>
            </a:r>
            <a:r>
              <a:rPr kumimoji="0" lang="en-US" altLang="ko-KR" sz="1600" dirty="0">
                <a:latin typeface="+mj-lt"/>
              </a:rPr>
              <a:t>)</a:t>
            </a:r>
          </a:p>
          <a:p>
            <a:pPr>
              <a:lnSpc>
                <a:spcPct val="140000"/>
              </a:lnSpc>
            </a:pPr>
            <a:r>
              <a:rPr kumimoji="0" lang="en-US" altLang="ko-KR" sz="1600" dirty="0">
                <a:latin typeface="+mj-lt"/>
              </a:rPr>
              <a:t>                  </a:t>
            </a:r>
            <a:r>
              <a:rPr kumimoji="0" lang="ko-KR" altLang="en-US" sz="1600" dirty="0" smtClean="0">
                <a:latin typeface="+mj-lt"/>
              </a:rPr>
              <a:t>송</a:t>
            </a:r>
            <a:r>
              <a:rPr kumimoji="0" lang="en-US" altLang="ko-KR" sz="1600" dirty="0" smtClean="0">
                <a:latin typeface="+mj-lt"/>
              </a:rPr>
              <a:t>·</a:t>
            </a:r>
            <a:r>
              <a:rPr kumimoji="0" lang="ko-KR" altLang="en-US" sz="1600" dirty="0" err="1" smtClean="0">
                <a:latin typeface="+mj-lt"/>
              </a:rPr>
              <a:t>배수관로</a:t>
            </a:r>
            <a:r>
              <a:rPr kumimoji="0" lang="en-US" altLang="ko-KR" sz="1600" dirty="0" smtClean="0">
                <a:latin typeface="+mj-lt"/>
              </a:rPr>
              <a:t> </a:t>
            </a:r>
            <a:r>
              <a:rPr kumimoji="0" lang="en-US" altLang="ko-KR" sz="1600" dirty="0">
                <a:latin typeface="+mj-lt"/>
              </a:rPr>
              <a:t>L=7.3㎞</a:t>
            </a: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dirty="0">
                <a:latin typeface="+mj-lt"/>
              </a:rPr>
              <a:t>사 </a:t>
            </a:r>
            <a:r>
              <a:rPr kumimoji="0" lang="ko-KR" altLang="en-US" sz="1600" dirty="0" smtClean="0">
                <a:latin typeface="+mj-lt"/>
              </a:rPr>
              <a:t> 업 </a:t>
            </a:r>
            <a:r>
              <a:rPr kumimoji="0" lang="ko-KR" altLang="en-US" sz="1600" dirty="0">
                <a:latin typeface="+mj-lt"/>
              </a:rPr>
              <a:t>비 </a:t>
            </a:r>
            <a:r>
              <a:rPr kumimoji="0" lang="en-US" altLang="ko-KR" sz="1600" dirty="0">
                <a:latin typeface="+mj-lt"/>
              </a:rPr>
              <a:t>: </a:t>
            </a:r>
            <a:r>
              <a:rPr kumimoji="0" lang="en-US" altLang="ko-KR" sz="1600" dirty="0" smtClean="0">
                <a:latin typeface="+mj-lt"/>
              </a:rPr>
              <a:t>230</a:t>
            </a:r>
            <a:r>
              <a:rPr kumimoji="0" lang="ko-KR" altLang="en-US" sz="1600" dirty="0" smtClean="0">
                <a:latin typeface="+mj-lt"/>
              </a:rPr>
              <a:t>억원</a:t>
            </a:r>
            <a:endParaRPr kumimoji="0" lang="en-US" altLang="ko-KR" sz="1600" dirty="0" smtClean="0">
              <a:latin typeface="+mj-lt"/>
            </a:endParaRP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dirty="0" smtClean="0">
                <a:latin typeface="+mj-lt"/>
              </a:rPr>
              <a:t>추진일정</a:t>
            </a:r>
            <a:endParaRPr lang="en-US" altLang="ko-KR" sz="1600" dirty="0" smtClean="0">
              <a:latin typeface="+mj-lt"/>
            </a:endParaRPr>
          </a:p>
          <a:p>
            <a:pPr>
              <a:lnSpc>
                <a:spcPct val="140000"/>
              </a:lnSpc>
            </a:pPr>
            <a:r>
              <a:rPr lang="en-US" altLang="ko-KR" sz="1500" dirty="0">
                <a:latin typeface="+mj-lt"/>
              </a:rPr>
              <a:t> </a:t>
            </a:r>
            <a:r>
              <a:rPr lang="en-US" altLang="ko-KR" sz="1500" dirty="0" smtClean="0">
                <a:latin typeface="+mj-lt"/>
              </a:rPr>
              <a:t>  - ‘19. 5. : </a:t>
            </a:r>
            <a:r>
              <a:rPr lang="ko-KR" altLang="en-US" sz="1500" dirty="0" smtClean="0">
                <a:latin typeface="+mj-lt"/>
              </a:rPr>
              <a:t>설계 착수</a:t>
            </a:r>
            <a:r>
              <a:rPr lang="en-US" altLang="ko-KR" sz="1500" dirty="0" smtClean="0">
                <a:latin typeface="+mj-lt"/>
              </a:rPr>
              <a:t>  </a:t>
            </a:r>
            <a:endParaRPr kumimoji="0" lang="en-US" altLang="ko-KR" sz="1500" b="1" dirty="0" smtClean="0">
              <a:latin typeface="+mj-lt"/>
              <a:ea typeface="맑은 고딕" pitchFamily="50" charset="-127"/>
            </a:endParaRPr>
          </a:p>
          <a:p>
            <a:pPr>
              <a:lnSpc>
                <a:spcPct val="140000"/>
              </a:lnSpc>
            </a:pPr>
            <a:r>
              <a:rPr lang="en-US" altLang="ko-KR" sz="1500" dirty="0" smtClean="0"/>
              <a:t>   - </a:t>
            </a:r>
            <a:r>
              <a:rPr lang="en-US" altLang="ko-KR" sz="1500" dirty="0"/>
              <a:t>‘</a:t>
            </a:r>
            <a:r>
              <a:rPr lang="en-US" altLang="ko-KR" sz="1500" dirty="0" smtClean="0"/>
              <a:t>22. 7. </a:t>
            </a:r>
            <a:r>
              <a:rPr lang="en-US" altLang="ko-KR" sz="1500" dirty="0"/>
              <a:t>: </a:t>
            </a:r>
            <a:r>
              <a:rPr lang="ko-KR" altLang="en-US" sz="1500" dirty="0" smtClean="0"/>
              <a:t>공사 착공</a:t>
            </a:r>
            <a:endParaRPr lang="en-US" altLang="ko-KR" sz="1500" dirty="0" smtClean="0"/>
          </a:p>
          <a:p>
            <a:pPr>
              <a:lnSpc>
                <a:spcPct val="140000"/>
              </a:lnSpc>
            </a:pPr>
            <a:r>
              <a:rPr lang="en-US" altLang="ko-KR" sz="1500" dirty="0" smtClean="0"/>
              <a:t>   </a:t>
            </a:r>
            <a:r>
              <a:rPr lang="en-US" altLang="ko-KR" sz="1500" dirty="0"/>
              <a:t>- ‘</a:t>
            </a:r>
            <a:r>
              <a:rPr lang="en-US" altLang="ko-KR" sz="1500" dirty="0" smtClean="0"/>
              <a:t>24. 7. </a:t>
            </a:r>
            <a:r>
              <a:rPr lang="en-US" altLang="ko-KR" sz="1500" dirty="0"/>
              <a:t>: </a:t>
            </a:r>
            <a:r>
              <a:rPr lang="ko-KR" altLang="en-US" sz="1500" dirty="0"/>
              <a:t>공사 </a:t>
            </a:r>
            <a:r>
              <a:rPr lang="ko-KR" altLang="en-US" sz="1500" dirty="0" smtClean="0"/>
              <a:t>준공</a:t>
            </a:r>
            <a:endParaRPr kumimoji="0" lang="en-US" altLang="ko-KR" sz="15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297547976" descr="EMB0000249436c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717032"/>
            <a:ext cx="2879725" cy="2160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558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상수도과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grpSp>
        <p:nvGrpSpPr>
          <p:cNvPr id="43" name="그룹 24"/>
          <p:cNvGrpSpPr>
            <a:grpSpLocks/>
          </p:cNvGrpSpPr>
          <p:nvPr/>
        </p:nvGrpSpPr>
        <p:grpSpPr bwMode="auto">
          <a:xfrm>
            <a:off x="537537" y="614580"/>
            <a:ext cx="793750" cy="6126788"/>
            <a:chOff x="538808" y="3212976"/>
            <a:chExt cx="792658" cy="3312368"/>
          </a:xfrm>
        </p:grpSpPr>
        <p:sp>
          <p:nvSpPr>
            <p:cNvPr id="70" name="직사각형 69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71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prstClr val="white"/>
                </a:solidFill>
              </a:endParaRPr>
            </a:p>
          </p:txBody>
        </p:sp>
      </p:grpSp>
      <p:sp>
        <p:nvSpPr>
          <p:cNvPr id="52" name="TextBox 51"/>
          <p:cNvSpPr txBox="1"/>
          <p:nvPr/>
        </p:nvSpPr>
        <p:spPr>
          <a:xfrm>
            <a:off x="538926" y="686588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8" name="Text Box 3"/>
          <p:cNvSpPr txBox="1">
            <a:spLocks noChangeArrowheads="1"/>
          </p:cNvSpPr>
          <p:nvPr/>
        </p:nvSpPr>
        <p:spPr bwMode="auto">
          <a:xfrm>
            <a:off x="1475655" y="1052736"/>
            <a:ext cx="7272809" cy="2821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dirty="0" smtClean="0">
                <a:latin typeface="+mj-lt"/>
              </a:rPr>
              <a:t>사업기간 </a:t>
            </a:r>
            <a:r>
              <a:rPr kumimoji="0" lang="en-US" altLang="ko-KR" sz="1600" dirty="0" smtClean="0">
                <a:latin typeface="+mj-lt"/>
              </a:rPr>
              <a:t>: 2023</a:t>
            </a:r>
            <a:r>
              <a:rPr kumimoji="0" lang="ko-KR" altLang="en-US" sz="1600" dirty="0" smtClean="0">
                <a:latin typeface="+mj-lt"/>
              </a:rPr>
              <a:t>년</a:t>
            </a:r>
            <a:r>
              <a:rPr kumimoji="0" lang="en-US" altLang="ko-KR" sz="1600" dirty="0" smtClean="0">
                <a:latin typeface="+mj-lt"/>
              </a:rPr>
              <a:t> ~ 2026</a:t>
            </a:r>
            <a:r>
              <a:rPr kumimoji="0" lang="ko-KR" altLang="en-US" sz="1600" dirty="0" smtClean="0">
                <a:latin typeface="+mj-lt"/>
              </a:rPr>
              <a:t>년</a:t>
            </a:r>
            <a:endParaRPr kumimoji="0" lang="en-US" altLang="ko-KR" sz="1600" dirty="0" smtClean="0">
              <a:latin typeface="+mj-lt"/>
            </a:endParaRP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dirty="0">
                <a:latin typeface="+mj-lt"/>
              </a:rPr>
              <a:t>위     </a:t>
            </a:r>
            <a:r>
              <a:rPr kumimoji="0" lang="ko-KR" altLang="en-US" sz="1600" dirty="0" smtClean="0">
                <a:latin typeface="+mj-lt"/>
              </a:rPr>
              <a:t> 치 </a:t>
            </a:r>
            <a:r>
              <a:rPr kumimoji="0" lang="en-US" altLang="ko-KR" sz="1600" dirty="0">
                <a:latin typeface="+mj-lt"/>
              </a:rPr>
              <a:t>: </a:t>
            </a:r>
            <a:r>
              <a:rPr kumimoji="0" lang="ko-KR" altLang="en-US" sz="1600" dirty="0" err="1" smtClean="0">
                <a:latin typeface="+mj-lt"/>
              </a:rPr>
              <a:t>야당동</a:t>
            </a:r>
            <a:r>
              <a:rPr kumimoji="0" lang="ko-KR" altLang="en-US" sz="1600" dirty="0" smtClean="0">
                <a:latin typeface="+mj-lt"/>
              </a:rPr>
              <a:t> 일원</a:t>
            </a:r>
            <a:endParaRPr kumimoji="0" lang="en-US" altLang="ko-KR" sz="1600" dirty="0" smtClean="0">
              <a:latin typeface="+mj-lt"/>
            </a:endParaRP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dirty="0" smtClean="0">
                <a:latin typeface="+mj-lt"/>
              </a:rPr>
              <a:t>사업규모 </a:t>
            </a:r>
            <a:r>
              <a:rPr kumimoji="0" lang="en-US" altLang="ko-KR" sz="1600" dirty="0">
                <a:latin typeface="+mj-lt"/>
              </a:rPr>
              <a:t>: </a:t>
            </a:r>
            <a:r>
              <a:rPr kumimoji="0" lang="ko-KR" altLang="en-US" sz="1600" dirty="0">
                <a:latin typeface="+mj-lt"/>
              </a:rPr>
              <a:t>배수지 </a:t>
            </a:r>
            <a:r>
              <a:rPr kumimoji="0" lang="en-US" altLang="ko-KR" sz="1600" dirty="0">
                <a:latin typeface="+mj-lt"/>
              </a:rPr>
              <a:t>1</a:t>
            </a:r>
            <a:r>
              <a:rPr kumimoji="0" lang="ko-KR" altLang="en-US" sz="1600" dirty="0">
                <a:latin typeface="+mj-lt"/>
              </a:rPr>
              <a:t>개소</a:t>
            </a:r>
            <a:r>
              <a:rPr kumimoji="0" lang="en-US" altLang="ko-KR" sz="1600" dirty="0">
                <a:latin typeface="+mj-lt"/>
              </a:rPr>
              <a:t>(</a:t>
            </a:r>
            <a:r>
              <a:rPr kumimoji="0" lang="en-US" altLang="ko-KR" sz="1600" dirty="0" smtClean="0">
                <a:latin typeface="+mj-lt"/>
              </a:rPr>
              <a:t>V=5,500</a:t>
            </a:r>
            <a:r>
              <a:rPr kumimoji="0" lang="en-US" altLang="ko-KR" sz="1600" dirty="0">
                <a:latin typeface="+mj-lt"/>
              </a:rPr>
              <a:t>㎥</a:t>
            </a:r>
            <a:r>
              <a:rPr kumimoji="0" lang="en-US" altLang="ko-KR" sz="1600" dirty="0" smtClean="0">
                <a:latin typeface="+mj-lt"/>
              </a:rPr>
              <a:t>)</a:t>
            </a:r>
          </a:p>
          <a:p>
            <a:pPr>
              <a:lnSpc>
                <a:spcPct val="140000"/>
              </a:lnSpc>
            </a:pPr>
            <a:r>
              <a:rPr kumimoji="0" lang="ko-KR" altLang="en-US" sz="1600" dirty="0" smtClean="0">
                <a:latin typeface="+mj-lt"/>
              </a:rPr>
              <a:t>                  송</a:t>
            </a:r>
            <a:r>
              <a:rPr kumimoji="0" lang="en-US" altLang="ko-KR" sz="1600" dirty="0" smtClean="0">
                <a:latin typeface="+mj-lt"/>
              </a:rPr>
              <a:t>·</a:t>
            </a:r>
            <a:r>
              <a:rPr kumimoji="0" lang="ko-KR" altLang="en-US" sz="1600" dirty="0" err="1" smtClean="0">
                <a:latin typeface="+mj-lt"/>
              </a:rPr>
              <a:t>배수관로</a:t>
            </a:r>
            <a:r>
              <a:rPr kumimoji="0" lang="en-US" altLang="ko-KR" sz="1600" dirty="0" smtClean="0">
                <a:latin typeface="+mj-lt"/>
              </a:rPr>
              <a:t> L=8.2㎞</a:t>
            </a:r>
            <a:endParaRPr kumimoji="0" lang="en-US" altLang="ko-KR" sz="1600" dirty="0">
              <a:latin typeface="+mj-lt"/>
            </a:endParaRP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dirty="0">
                <a:latin typeface="+mj-lt"/>
              </a:rPr>
              <a:t>사 </a:t>
            </a:r>
            <a:r>
              <a:rPr kumimoji="0" lang="ko-KR" altLang="en-US" sz="1600" dirty="0" smtClean="0">
                <a:latin typeface="+mj-lt"/>
              </a:rPr>
              <a:t> 업 </a:t>
            </a:r>
            <a:r>
              <a:rPr kumimoji="0" lang="ko-KR" altLang="en-US" sz="1600" dirty="0">
                <a:latin typeface="+mj-lt"/>
              </a:rPr>
              <a:t>비 </a:t>
            </a:r>
            <a:r>
              <a:rPr kumimoji="0" lang="en-US" altLang="ko-KR" sz="1600" dirty="0">
                <a:latin typeface="+mj-lt"/>
              </a:rPr>
              <a:t>: </a:t>
            </a:r>
            <a:r>
              <a:rPr kumimoji="0" lang="en-US" altLang="ko-KR" sz="1600" dirty="0" smtClean="0">
                <a:latin typeface="+mj-lt"/>
              </a:rPr>
              <a:t>220</a:t>
            </a:r>
            <a:r>
              <a:rPr kumimoji="0" lang="ko-KR" altLang="en-US" sz="1600" dirty="0" smtClean="0">
                <a:latin typeface="+mj-lt"/>
              </a:rPr>
              <a:t>억원</a:t>
            </a:r>
            <a:endParaRPr kumimoji="0" lang="en-US" altLang="ko-KR" sz="1600" dirty="0" smtClean="0">
              <a:latin typeface="+mj-lt"/>
            </a:endParaRP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dirty="0" smtClean="0">
                <a:latin typeface="+mj-lt"/>
              </a:rPr>
              <a:t>추진일정</a:t>
            </a:r>
            <a:endParaRPr lang="en-US" altLang="ko-KR" sz="1600" dirty="0" smtClean="0">
              <a:latin typeface="+mj-lt"/>
            </a:endParaRPr>
          </a:p>
          <a:p>
            <a:pPr>
              <a:lnSpc>
                <a:spcPct val="140000"/>
              </a:lnSpc>
            </a:pPr>
            <a:r>
              <a:rPr lang="en-US" altLang="ko-KR" sz="1500" dirty="0">
                <a:latin typeface="+mj-lt"/>
              </a:rPr>
              <a:t> </a:t>
            </a:r>
            <a:r>
              <a:rPr lang="en-US" altLang="ko-KR" sz="1500" dirty="0" smtClean="0">
                <a:latin typeface="+mj-lt"/>
              </a:rPr>
              <a:t>  - ’23. ~ ’24. : </a:t>
            </a:r>
            <a:r>
              <a:rPr lang="ko-KR" altLang="en-US" sz="1500" dirty="0" smtClean="0">
                <a:latin typeface="+mj-lt"/>
              </a:rPr>
              <a:t>설계 및 관련법 절차 이행</a:t>
            </a:r>
            <a:endParaRPr lang="en-US" altLang="ko-KR" sz="1500" dirty="0" smtClean="0">
              <a:latin typeface="+mj-lt"/>
            </a:endParaRPr>
          </a:p>
          <a:p>
            <a:pPr>
              <a:lnSpc>
                <a:spcPct val="140000"/>
              </a:lnSpc>
            </a:pPr>
            <a:r>
              <a:rPr lang="en-US" altLang="ko-KR" sz="1500" dirty="0" smtClean="0"/>
              <a:t>   - ’25. ~ ’26. </a:t>
            </a:r>
            <a:r>
              <a:rPr lang="en-US" altLang="ko-KR" sz="1500" dirty="0"/>
              <a:t>: </a:t>
            </a:r>
            <a:r>
              <a:rPr lang="ko-KR" altLang="en-US" sz="1500" dirty="0" smtClean="0"/>
              <a:t>토지 보상 및 공사 추진</a:t>
            </a:r>
            <a:endParaRPr lang="en-US" altLang="ko-KR" sz="1500" dirty="0" smtClean="0"/>
          </a:p>
        </p:txBody>
      </p:sp>
      <p:sp>
        <p:nvSpPr>
          <p:cNvPr id="29" name="Rectangle 23"/>
          <p:cNvSpPr>
            <a:spLocks noChangeArrowheads="1"/>
          </p:cNvSpPr>
          <p:nvPr/>
        </p:nvSpPr>
        <p:spPr bwMode="auto">
          <a:xfrm>
            <a:off x="1474656" y="620688"/>
            <a:ext cx="4897544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상수도 </a:t>
            </a:r>
            <a:r>
              <a:rPr kumimoji="0" lang="en-US" altLang="ko-KR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7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단계 확장사업 </a:t>
            </a:r>
            <a:r>
              <a:rPr kumimoji="0" lang="en-US" altLang="ko-KR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[</a:t>
            </a:r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야당배수지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건설</a:t>
            </a:r>
            <a:r>
              <a:rPr kumimoji="0" lang="en-US" altLang="ko-KR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]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49" name="_x818540936" descr="EMB0000249436e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5625" y="1357394"/>
            <a:ext cx="2879725" cy="2160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Text Box 3"/>
          <p:cNvSpPr txBox="1">
            <a:spLocks noChangeArrowheads="1"/>
          </p:cNvSpPr>
          <p:nvPr/>
        </p:nvSpPr>
        <p:spPr bwMode="auto">
          <a:xfrm>
            <a:off x="1475655" y="4428799"/>
            <a:ext cx="7272809" cy="2168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dirty="0" smtClean="0">
                <a:latin typeface="+mj-lt"/>
              </a:rPr>
              <a:t>사업기간 </a:t>
            </a:r>
            <a:r>
              <a:rPr kumimoji="0" lang="en-US" altLang="ko-KR" sz="1600" dirty="0" smtClean="0">
                <a:latin typeface="+mj-lt"/>
              </a:rPr>
              <a:t>: </a:t>
            </a:r>
            <a:r>
              <a:rPr lang="en-US" altLang="ko-KR" sz="1600" dirty="0" smtClean="0"/>
              <a:t>2022. 11. </a:t>
            </a:r>
            <a:r>
              <a:rPr lang="en-US" altLang="ko-KR" sz="1600" dirty="0"/>
              <a:t>~ </a:t>
            </a:r>
            <a:r>
              <a:rPr lang="en-US" altLang="ko-KR" sz="1600" dirty="0" smtClean="0"/>
              <a:t>2023. 10.</a:t>
            </a:r>
            <a:endParaRPr lang="en-US" altLang="ko-KR" sz="1600" dirty="0"/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dirty="0" smtClean="0">
                <a:latin typeface="+mj-lt"/>
              </a:rPr>
              <a:t>위      치 </a:t>
            </a:r>
            <a:r>
              <a:rPr kumimoji="0" lang="en-US" altLang="ko-KR" sz="1600" dirty="0">
                <a:latin typeface="+mj-lt"/>
              </a:rPr>
              <a:t>: </a:t>
            </a:r>
            <a:r>
              <a:rPr kumimoji="0" lang="ko-KR" altLang="en-US" sz="1600" dirty="0" smtClean="0">
                <a:latin typeface="+mj-lt"/>
              </a:rPr>
              <a:t>문산</a:t>
            </a:r>
            <a:r>
              <a:rPr lang="en-US" altLang="ko-KR" sz="1600" dirty="0" smtClean="0">
                <a:latin typeface="+mj-lt"/>
              </a:rPr>
              <a:t>, </a:t>
            </a:r>
            <a:r>
              <a:rPr lang="ko-KR" altLang="en-US" sz="1600" dirty="0" smtClean="0">
                <a:latin typeface="+mj-lt"/>
              </a:rPr>
              <a:t>조리</a:t>
            </a:r>
            <a:r>
              <a:rPr lang="en-US" altLang="ko-KR" sz="1600" dirty="0" smtClean="0">
                <a:latin typeface="+mj-lt"/>
              </a:rPr>
              <a:t>, </a:t>
            </a:r>
            <a:r>
              <a:rPr lang="ko-KR" altLang="en-US" sz="1600" dirty="0" smtClean="0">
                <a:latin typeface="+mj-lt"/>
              </a:rPr>
              <a:t>광탄</a:t>
            </a:r>
            <a:r>
              <a:rPr lang="en-US" altLang="ko-KR" sz="1600" dirty="0" smtClean="0">
                <a:latin typeface="+mj-lt"/>
              </a:rPr>
              <a:t>, </a:t>
            </a:r>
            <a:r>
              <a:rPr lang="ko-KR" altLang="en-US" sz="1600" dirty="0" err="1" smtClean="0">
                <a:latin typeface="+mj-lt"/>
              </a:rPr>
              <a:t>월롱</a:t>
            </a:r>
            <a:r>
              <a:rPr lang="ko-KR" altLang="en-US" sz="1600" dirty="0" smtClean="0">
                <a:latin typeface="+mj-lt"/>
              </a:rPr>
              <a:t> 일원</a:t>
            </a:r>
            <a:endParaRPr kumimoji="0" lang="en-US" altLang="ko-KR" sz="1600" dirty="0" smtClean="0">
              <a:latin typeface="+mj-lt"/>
            </a:endParaRP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dirty="0" smtClean="0">
                <a:latin typeface="+mj-lt"/>
              </a:rPr>
              <a:t>사업규모 </a:t>
            </a:r>
            <a:r>
              <a:rPr kumimoji="0" lang="en-US" altLang="ko-KR" sz="1600" dirty="0">
                <a:latin typeface="+mj-lt"/>
              </a:rPr>
              <a:t>: </a:t>
            </a:r>
            <a:r>
              <a:rPr kumimoji="0" lang="ko-KR" altLang="en-US" sz="1600" dirty="0" err="1" smtClean="0">
                <a:latin typeface="+mj-lt"/>
              </a:rPr>
              <a:t>상수관로</a:t>
            </a:r>
            <a:r>
              <a:rPr kumimoji="0" lang="ko-KR" altLang="en-US" sz="1600" dirty="0" smtClean="0">
                <a:latin typeface="+mj-lt"/>
              </a:rPr>
              <a:t> </a:t>
            </a:r>
            <a:r>
              <a:rPr kumimoji="0" lang="en-US" altLang="ko-KR" sz="1600" dirty="0" smtClean="0">
                <a:latin typeface="+mj-lt"/>
              </a:rPr>
              <a:t>L=5.3㎞</a:t>
            </a:r>
          </a:p>
          <a:p>
            <a:pPr>
              <a:lnSpc>
                <a:spcPct val="140000"/>
              </a:lnSpc>
            </a:pPr>
            <a:r>
              <a:rPr lang="en-US" altLang="ko-KR" sz="1600" dirty="0" smtClean="0">
                <a:latin typeface="+mj-lt"/>
              </a:rPr>
              <a:t>                  </a:t>
            </a:r>
            <a:r>
              <a:rPr kumimoji="0" lang="ko-KR" altLang="en-US" sz="1600" dirty="0" err="1" smtClean="0">
                <a:latin typeface="+mj-lt"/>
              </a:rPr>
              <a:t>가압장</a:t>
            </a:r>
            <a:r>
              <a:rPr kumimoji="0" lang="ko-KR" altLang="en-US" sz="1600" dirty="0" smtClean="0">
                <a:latin typeface="+mj-lt"/>
              </a:rPr>
              <a:t> 신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증설 </a:t>
            </a:r>
            <a:r>
              <a:rPr lang="en-US" altLang="ko-KR" sz="1600" dirty="0" smtClean="0"/>
              <a:t>5</a:t>
            </a:r>
            <a:r>
              <a:rPr lang="ko-KR" altLang="en-US" sz="1600" dirty="0" smtClean="0"/>
              <a:t>개소</a:t>
            </a:r>
            <a:endParaRPr kumimoji="0" lang="en-US" altLang="ko-KR" sz="1600" dirty="0">
              <a:latin typeface="+mj-lt"/>
            </a:endParaRP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dirty="0">
                <a:latin typeface="+mj-lt"/>
              </a:rPr>
              <a:t>사 </a:t>
            </a:r>
            <a:r>
              <a:rPr kumimoji="0" lang="ko-KR" altLang="en-US" sz="1600" dirty="0" smtClean="0">
                <a:latin typeface="+mj-lt"/>
              </a:rPr>
              <a:t> 업 </a:t>
            </a:r>
            <a:r>
              <a:rPr kumimoji="0" lang="ko-KR" altLang="en-US" sz="1600" dirty="0">
                <a:latin typeface="+mj-lt"/>
              </a:rPr>
              <a:t>비 </a:t>
            </a:r>
            <a:r>
              <a:rPr kumimoji="0" lang="en-US" altLang="ko-KR" sz="1600" dirty="0">
                <a:latin typeface="+mj-lt"/>
              </a:rPr>
              <a:t>: </a:t>
            </a:r>
            <a:r>
              <a:rPr kumimoji="0" lang="en-US" altLang="ko-KR" sz="1600" dirty="0" smtClean="0">
                <a:latin typeface="+mj-lt"/>
              </a:rPr>
              <a:t>2,890</a:t>
            </a:r>
            <a:r>
              <a:rPr kumimoji="0" lang="ko-KR" altLang="en-US" sz="1600" dirty="0" smtClean="0">
                <a:latin typeface="+mj-lt"/>
              </a:rPr>
              <a:t>백만원</a:t>
            </a:r>
            <a:endParaRPr kumimoji="0" lang="en-US" altLang="ko-KR" sz="1600" dirty="0" smtClean="0">
              <a:latin typeface="+mj-lt"/>
            </a:endParaRP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dirty="0" smtClean="0">
                <a:latin typeface="+mj-lt"/>
              </a:rPr>
              <a:t>추진일정 </a:t>
            </a:r>
            <a:r>
              <a:rPr lang="en-US" altLang="ko-KR" sz="1600" dirty="0" smtClean="0">
                <a:latin typeface="+mj-lt"/>
              </a:rPr>
              <a:t>: (‘23. 3.) </a:t>
            </a:r>
            <a:r>
              <a:rPr lang="ko-KR" altLang="en-US" sz="1600" dirty="0" smtClean="0">
                <a:latin typeface="+mj-lt"/>
              </a:rPr>
              <a:t>착공</a:t>
            </a:r>
            <a:r>
              <a:rPr lang="en-US" altLang="ko-KR" sz="1600" dirty="0" smtClean="0">
                <a:latin typeface="+mj-lt"/>
              </a:rPr>
              <a:t>, (’23. 10.) </a:t>
            </a:r>
            <a:r>
              <a:rPr lang="ko-KR" altLang="en-US" sz="1600" dirty="0" smtClean="0">
                <a:latin typeface="+mj-lt"/>
              </a:rPr>
              <a:t>준공</a:t>
            </a:r>
            <a:endParaRPr lang="en-US" altLang="ko-KR" sz="1600" dirty="0" smtClean="0">
              <a:latin typeface="+mj-lt"/>
            </a:endParaRPr>
          </a:p>
        </p:txBody>
      </p:sp>
      <p:sp>
        <p:nvSpPr>
          <p:cNvPr id="34" name="Rectangle 23"/>
          <p:cNvSpPr>
            <a:spLocks noChangeArrowheads="1"/>
          </p:cNvSpPr>
          <p:nvPr/>
        </p:nvSpPr>
        <p:spPr bwMode="auto">
          <a:xfrm>
            <a:off x="1467728" y="3992369"/>
            <a:ext cx="6560656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급수취약지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상수도공사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[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상수도 확장 및 수압 저하 개선</a:t>
            </a:r>
            <a:r>
              <a:rPr kumimoji="0" lang="en-US" altLang="ko-KR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]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51" name="_x372655136" descr="DRW0000249436e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731" y="4538935"/>
            <a:ext cx="2879725" cy="2168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5972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35435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수돗물 全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과정에 정보통신기술을 접목한 스마트 관리체계 구축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노후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상수관로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교체</a:t>
            </a:r>
            <a:r>
              <a:rPr kumimoji="0"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비상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연계관로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설치로 사고 예방과 신속한 대응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629263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보다 더 깨끗하고 안전한 물 관리체계 구축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상수도과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74656" y="2342419"/>
            <a:ext cx="4897544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스마트 </a:t>
            </a:r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관망관리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인프라 구축사업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Text Box 3"/>
          <p:cNvSpPr txBox="1">
            <a:spLocks noChangeArrowheads="1"/>
          </p:cNvSpPr>
          <p:nvPr/>
        </p:nvSpPr>
        <p:spPr bwMode="auto">
          <a:xfrm>
            <a:off x="1475655" y="2780928"/>
            <a:ext cx="7272809" cy="1825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dirty="0"/>
              <a:t>사업기간 </a:t>
            </a:r>
            <a:r>
              <a:rPr lang="en-US" altLang="ko-KR" sz="1600" dirty="0"/>
              <a:t>: </a:t>
            </a:r>
            <a:r>
              <a:rPr lang="en-US" altLang="ko-KR" sz="1600" dirty="0" smtClean="0"/>
              <a:t>2021. 1. </a:t>
            </a:r>
            <a:r>
              <a:rPr lang="en-US" altLang="ko-KR" sz="1600" dirty="0"/>
              <a:t>~ 2023. </a:t>
            </a:r>
            <a:r>
              <a:rPr lang="en-US" altLang="ko-KR" sz="1600" dirty="0" smtClean="0"/>
              <a:t>6.</a:t>
            </a:r>
            <a:endParaRPr lang="en-US" altLang="ko-KR" sz="1600" dirty="0"/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dirty="0" smtClean="0"/>
              <a:t>사업내용 </a:t>
            </a:r>
            <a:r>
              <a:rPr lang="en-US" altLang="ko-KR" sz="1600" dirty="0" smtClean="0"/>
              <a:t>: </a:t>
            </a:r>
            <a:r>
              <a:rPr lang="ko-KR" altLang="en-US" sz="1600" dirty="0" smtClean="0"/>
              <a:t>수질측정장치</a:t>
            </a:r>
            <a:r>
              <a:rPr lang="en-US" altLang="ko-KR" sz="1600" dirty="0" smtClean="0"/>
              <a:t>, </a:t>
            </a:r>
            <a:r>
              <a:rPr lang="ko-KR" altLang="en-US" sz="1600" dirty="0" err="1" smtClean="0"/>
              <a:t>자동드레인</a:t>
            </a:r>
            <a:endParaRPr lang="en-US" altLang="ko-KR" sz="1600" dirty="0"/>
          </a:p>
          <a:p>
            <a:pPr>
              <a:lnSpc>
                <a:spcPct val="140000"/>
              </a:lnSpc>
            </a:pPr>
            <a:r>
              <a:rPr lang="en-US" altLang="ko-KR" sz="1600" dirty="0"/>
              <a:t> </a:t>
            </a:r>
            <a:r>
              <a:rPr lang="en-US" altLang="ko-KR" sz="1600" dirty="0" smtClean="0"/>
              <a:t>                 </a:t>
            </a:r>
            <a:r>
              <a:rPr lang="ko-KR" altLang="en-US" sz="1600" dirty="0" smtClean="0"/>
              <a:t>비상 </a:t>
            </a:r>
            <a:r>
              <a:rPr lang="ko-KR" altLang="en-US" sz="1600" dirty="0" err="1" smtClean="0"/>
              <a:t>수계전환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원격검침 등</a:t>
            </a:r>
            <a:endParaRPr lang="en-US" altLang="ko-KR" sz="1600" dirty="0"/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dirty="0"/>
              <a:t>사  업 비 </a:t>
            </a:r>
            <a:r>
              <a:rPr lang="en-US" altLang="ko-KR" sz="1600" dirty="0"/>
              <a:t>: </a:t>
            </a:r>
            <a:r>
              <a:rPr lang="en-US" altLang="ko-KR" sz="1600" dirty="0" smtClean="0"/>
              <a:t>4,112</a:t>
            </a:r>
            <a:r>
              <a:rPr lang="ko-KR" altLang="en-US" sz="1600" dirty="0" smtClean="0"/>
              <a:t>백만원 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국 </a:t>
            </a:r>
            <a:r>
              <a:rPr lang="en-US" altLang="ko-KR" sz="1600" dirty="0" smtClean="0"/>
              <a:t>70%, </a:t>
            </a:r>
            <a:r>
              <a:rPr lang="ko-KR" altLang="en-US" sz="1600" dirty="0" smtClean="0"/>
              <a:t>시 </a:t>
            </a:r>
            <a:r>
              <a:rPr lang="en-US" altLang="ko-KR" sz="1600" dirty="0" smtClean="0"/>
              <a:t>30%)</a:t>
            </a:r>
            <a:endParaRPr lang="en-US" altLang="ko-KR" sz="1600" dirty="0"/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dirty="0"/>
              <a:t>추진일정 </a:t>
            </a:r>
            <a:r>
              <a:rPr lang="en-US" altLang="ko-KR" sz="1600" dirty="0"/>
              <a:t>: (‘</a:t>
            </a:r>
            <a:r>
              <a:rPr lang="en-US" altLang="ko-KR" sz="1600" dirty="0" smtClean="0"/>
              <a:t>21. 11.) </a:t>
            </a:r>
            <a:r>
              <a:rPr lang="ko-KR" altLang="en-US" sz="1600" dirty="0"/>
              <a:t>착공</a:t>
            </a:r>
            <a:r>
              <a:rPr lang="en-US" altLang="ko-KR" sz="1600" dirty="0"/>
              <a:t>, (’23. </a:t>
            </a:r>
            <a:r>
              <a:rPr lang="en-US" altLang="ko-KR" sz="1600" dirty="0" smtClean="0"/>
              <a:t>6.) </a:t>
            </a:r>
            <a:r>
              <a:rPr lang="ko-KR" altLang="en-US" sz="1600" dirty="0" smtClean="0"/>
              <a:t>준공</a:t>
            </a:r>
            <a:endParaRPr lang="en-US" altLang="ko-KR" sz="1600" dirty="0" smtClean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3" name="Rectangle 23"/>
          <p:cNvSpPr>
            <a:spLocks noChangeArrowheads="1"/>
          </p:cNvSpPr>
          <p:nvPr/>
        </p:nvSpPr>
        <p:spPr bwMode="auto">
          <a:xfrm>
            <a:off x="1475656" y="4725144"/>
            <a:ext cx="2880320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노후 </a:t>
            </a:r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상수관로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교체공사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1" name="Text Box 3"/>
          <p:cNvSpPr txBox="1">
            <a:spLocks noChangeArrowheads="1"/>
          </p:cNvSpPr>
          <p:nvPr/>
        </p:nvSpPr>
        <p:spPr bwMode="auto">
          <a:xfrm>
            <a:off x="1476656" y="5157192"/>
            <a:ext cx="7272809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dirty="0"/>
              <a:t>사업기간 </a:t>
            </a:r>
            <a:r>
              <a:rPr lang="en-US" altLang="ko-KR" sz="1600" dirty="0"/>
              <a:t>: </a:t>
            </a:r>
            <a:r>
              <a:rPr lang="en-US" altLang="ko-KR" sz="1600" dirty="0" smtClean="0"/>
              <a:t>2023. 1. </a:t>
            </a:r>
            <a:r>
              <a:rPr lang="en-US" altLang="ko-KR" sz="1600" dirty="0"/>
              <a:t>~ 2023. </a:t>
            </a:r>
            <a:r>
              <a:rPr lang="en-US" altLang="ko-KR" sz="1600" dirty="0" smtClean="0"/>
              <a:t>12.</a:t>
            </a:r>
            <a:endParaRPr lang="en-US" altLang="ko-KR" sz="1600" dirty="0"/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dirty="0"/>
              <a:t>위      치 </a:t>
            </a:r>
            <a:r>
              <a:rPr lang="en-US" altLang="ko-KR" sz="1600" dirty="0"/>
              <a:t>: </a:t>
            </a:r>
            <a:r>
              <a:rPr lang="ko-KR" altLang="en-US" sz="1600" dirty="0" err="1" smtClean="0"/>
              <a:t>문산읍</a:t>
            </a:r>
            <a:r>
              <a:rPr lang="en-US" altLang="ko-KR" sz="1600" dirty="0" smtClean="0"/>
              <a:t>, </a:t>
            </a:r>
            <a:r>
              <a:rPr lang="ko-KR" altLang="en-US" sz="1600" dirty="0" err="1" smtClean="0"/>
              <a:t>조리읍</a:t>
            </a:r>
            <a:r>
              <a:rPr lang="en-US" altLang="ko-KR" sz="1600" dirty="0" smtClean="0"/>
              <a:t>, </a:t>
            </a:r>
            <a:r>
              <a:rPr lang="ko-KR" altLang="en-US" sz="1600" dirty="0" err="1" smtClean="0"/>
              <a:t>파주읍</a:t>
            </a:r>
            <a:r>
              <a:rPr lang="en-US" altLang="ko-KR" sz="1600" dirty="0" smtClean="0"/>
              <a:t>, </a:t>
            </a:r>
            <a:r>
              <a:rPr lang="ko-KR" altLang="en-US" sz="1600" dirty="0" err="1" smtClean="0"/>
              <a:t>탄현면</a:t>
            </a:r>
            <a:r>
              <a:rPr lang="en-US" altLang="ko-KR" sz="1600" dirty="0" smtClean="0"/>
              <a:t>, </a:t>
            </a:r>
            <a:r>
              <a:rPr lang="ko-KR" altLang="en-US" sz="1600" dirty="0" err="1" smtClean="0"/>
              <a:t>파평면</a:t>
            </a:r>
            <a:r>
              <a:rPr lang="en-US" altLang="ko-KR" sz="1600" dirty="0" smtClean="0"/>
              <a:t>, </a:t>
            </a:r>
            <a:r>
              <a:rPr lang="ko-KR" altLang="en-US" sz="1600" dirty="0" err="1" smtClean="0"/>
              <a:t>적성면</a:t>
            </a:r>
            <a:r>
              <a:rPr lang="ko-KR" altLang="en-US" sz="1600" dirty="0" smtClean="0"/>
              <a:t> 일원</a:t>
            </a:r>
            <a:endParaRPr lang="en-US" altLang="ko-KR" sz="1600" dirty="0" smtClean="0"/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dirty="0" smtClean="0"/>
              <a:t>사업규모 </a:t>
            </a:r>
            <a:r>
              <a:rPr lang="en-US" altLang="ko-KR" sz="1600" dirty="0"/>
              <a:t>: </a:t>
            </a:r>
            <a:r>
              <a:rPr lang="ko-KR" altLang="en-US" sz="1600" dirty="0" err="1"/>
              <a:t>상수관로</a:t>
            </a:r>
            <a:r>
              <a:rPr lang="ko-KR" altLang="en-US" sz="1600" dirty="0"/>
              <a:t> </a:t>
            </a:r>
            <a:r>
              <a:rPr lang="en-US" altLang="ko-KR" sz="1600" dirty="0" smtClean="0"/>
              <a:t>L=14.3</a:t>
            </a:r>
            <a:r>
              <a:rPr lang="en-US" altLang="ko-KR" sz="1600" dirty="0"/>
              <a:t>㎞</a:t>
            </a: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dirty="0" smtClean="0"/>
              <a:t>사  </a:t>
            </a:r>
            <a:r>
              <a:rPr lang="ko-KR" altLang="en-US" sz="1600" dirty="0"/>
              <a:t>업 비 </a:t>
            </a:r>
            <a:r>
              <a:rPr lang="en-US" altLang="ko-KR" sz="1600" dirty="0"/>
              <a:t>: </a:t>
            </a:r>
            <a:r>
              <a:rPr lang="en-US" altLang="ko-KR" sz="1600" dirty="0" smtClean="0"/>
              <a:t>5,945</a:t>
            </a:r>
            <a:r>
              <a:rPr lang="ko-KR" altLang="en-US" sz="1600" dirty="0" smtClean="0"/>
              <a:t>백만원</a:t>
            </a:r>
            <a:endParaRPr lang="en-US" altLang="ko-KR" sz="1600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4097" name="_x370233872" descr="EMB0000249436f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884067"/>
            <a:ext cx="2879725" cy="2160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7901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하수도과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42" name="Text Box 3"/>
          <p:cNvSpPr txBox="1">
            <a:spLocks noChangeArrowheads="1"/>
          </p:cNvSpPr>
          <p:nvPr/>
        </p:nvSpPr>
        <p:spPr bwMode="auto">
          <a:xfrm>
            <a:off x="1485687" y="1124744"/>
            <a:ext cx="7622817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5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kumimoji="0" lang="ko-KR" altLang="en-US" b="1" dirty="0">
                <a:latin typeface="맑은 고딕" pitchFamily="50" charset="-127"/>
                <a:ea typeface="맑은 고딕" pitchFamily="50" charset="-127"/>
              </a:rPr>
              <a:t>하수처리구역 확대를 통한 주거환경 개선 및 공중보건 향상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ko-KR" altLang="en-US" b="1" dirty="0">
                <a:latin typeface="맑은 고딕" pitchFamily="50" charset="-127"/>
                <a:ea typeface="맑은 고딕" pitchFamily="50" charset="-127"/>
              </a:rPr>
              <a:t>◈ 생활하수 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적정 처리로 </a:t>
            </a:r>
            <a:r>
              <a:rPr kumimoji="0" lang="ko-KR" altLang="en-US" b="1" dirty="0">
                <a:latin typeface="맑은 고딕" pitchFamily="50" charset="-127"/>
                <a:ea typeface="맑은 고딕" pitchFamily="50" charset="-127"/>
              </a:rPr>
              <a:t>하천 수질개선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8" name="Rectangle 23"/>
          <p:cNvSpPr>
            <a:spLocks noChangeArrowheads="1"/>
          </p:cNvSpPr>
          <p:nvPr/>
        </p:nvSpPr>
        <p:spPr bwMode="auto">
          <a:xfrm>
            <a:off x="480970" y="1208354"/>
            <a:ext cx="720725" cy="8744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67596" y="663079"/>
            <a:ext cx="877640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깨끗한 </a:t>
            </a:r>
            <a:r>
              <a:rPr kumimoji="0"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물순환을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위한 공공하수시설 확충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2" name="Rectangle 23"/>
          <p:cNvSpPr>
            <a:spLocks noChangeArrowheads="1"/>
          </p:cNvSpPr>
          <p:nvPr/>
        </p:nvSpPr>
        <p:spPr bwMode="auto">
          <a:xfrm>
            <a:off x="1538008" y="2132856"/>
            <a:ext cx="4621091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하수시설 확충으로 깨끗한 </a:t>
            </a:r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물환경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조성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3" name="자유형 52"/>
          <p:cNvSpPr/>
          <p:nvPr/>
        </p:nvSpPr>
        <p:spPr>
          <a:xfrm>
            <a:off x="1550587" y="3085825"/>
            <a:ext cx="7413901" cy="455687"/>
          </a:xfrm>
          <a:custGeom>
            <a:avLst/>
            <a:gdLst>
              <a:gd name="connsiteX0" fmla="*/ 0 w 2541359"/>
              <a:gd name="connsiteY0" fmla="*/ 0 h 1488001"/>
              <a:gd name="connsiteX1" fmla="*/ 2248783 w 2541359"/>
              <a:gd name="connsiteY1" fmla="*/ 0 h 1488001"/>
              <a:gd name="connsiteX2" fmla="*/ 2248783 w 2541359"/>
              <a:gd name="connsiteY2" fmla="*/ 221682 h 1488001"/>
              <a:gd name="connsiteX3" fmla="*/ 2541359 w 2541359"/>
              <a:gd name="connsiteY3" fmla="*/ 372721 h 1488001"/>
              <a:gd name="connsiteX4" fmla="*/ 2248783 w 2541359"/>
              <a:gd name="connsiteY4" fmla="*/ 523758 h 1488001"/>
              <a:gd name="connsiteX5" fmla="*/ 2248783 w 2541359"/>
              <a:gd name="connsiteY5" fmla="*/ 1488001 h 1488001"/>
              <a:gd name="connsiteX6" fmla="*/ 0 w 2541359"/>
              <a:gd name="connsiteY6" fmla="*/ 1488001 h 1488001"/>
              <a:gd name="connsiteX7" fmla="*/ 0 w 2541359"/>
              <a:gd name="connsiteY7" fmla="*/ 1308996 h 1488001"/>
              <a:gd name="connsiteX8" fmla="*/ 292575 w 2541359"/>
              <a:gd name="connsiteY8" fmla="*/ 1157959 h 1488001"/>
              <a:gd name="connsiteX9" fmla="*/ 0 w 2541359"/>
              <a:gd name="connsiteY9" fmla="*/ 1006920 h 1488001"/>
              <a:gd name="connsiteX0" fmla="*/ 0 w 2613253"/>
              <a:gd name="connsiteY0" fmla="*/ 0 h 1488001"/>
              <a:gd name="connsiteX1" fmla="*/ 2248783 w 2613253"/>
              <a:gd name="connsiteY1" fmla="*/ 0 h 1488001"/>
              <a:gd name="connsiteX2" fmla="*/ 2248783 w 2613253"/>
              <a:gd name="connsiteY2" fmla="*/ 221682 h 1488001"/>
              <a:gd name="connsiteX3" fmla="*/ 2613253 w 2613253"/>
              <a:gd name="connsiteY3" fmla="*/ 372000 h 1488001"/>
              <a:gd name="connsiteX4" fmla="*/ 2248783 w 2613253"/>
              <a:gd name="connsiteY4" fmla="*/ 523758 h 1488001"/>
              <a:gd name="connsiteX5" fmla="*/ 2248783 w 2613253"/>
              <a:gd name="connsiteY5" fmla="*/ 1488001 h 1488001"/>
              <a:gd name="connsiteX6" fmla="*/ 0 w 2613253"/>
              <a:gd name="connsiteY6" fmla="*/ 1488001 h 1488001"/>
              <a:gd name="connsiteX7" fmla="*/ 0 w 2613253"/>
              <a:gd name="connsiteY7" fmla="*/ 1308996 h 1488001"/>
              <a:gd name="connsiteX8" fmla="*/ 292575 w 2613253"/>
              <a:gd name="connsiteY8" fmla="*/ 1157959 h 1488001"/>
              <a:gd name="connsiteX9" fmla="*/ 0 w 2613253"/>
              <a:gd name="connsiteY9" fmla="*/ 1006920 h 1488001"/>
              <a:gd name="connsiteX10" fmla="*/ 0 w 2613253"/>
              <a:gd name="connsiteY10" fmla="*/ 0 h 1488001"/>
              <a:gd name="connsiteX0" fmla="*/ 1 w 2613254"/>
              <a:gd name="connsiteY0" fmla="*/ 0 h 1488001"/>
              <a:gd name="connsiteX1" fmla="*/ 2248784 w 2613254"/>
              <a:gd name="connsiteY1" fmla="*/ 0 h 1488001"/>
              <a:gd name="connsiteX2" fmla="*/ 2248784 w 2613254"/>
              <a:gd name="connsiteY2" fmla="*/ 221682 h 1488001"/>
              <a:gd name="connsiteX3" fmla="*/ 2613254 w 2613254"/>
              <a:gd name="connsiteY3" fmla="*/ 372000 h 1488001"/>
              <a:gd name="connsiteX4" fmla="*/ 2248784 w 2613254"/>
              <a:gd name="connsiteY4" fmla="*/ 523758 h 1488001"/>
              <a:gd name="connsiteX5" fmla="*/ 2248784 w 2613254"/>
              <a:gd name="connsiteY5" fmla="*/ 1488001 h 1488001"/>
              <a:gd name="connsiteX6" fmla="*/ 1 w 2613254"/>
              <a:gd name="connsiteY6" fmla="*/ 1488001 h 1488001"/>
              <a:gd name="connsiteX7" fmla="*/ 1 w 2613254"/>
              <a:gd name="connsiteY7" fmla="*/ 1308996 h 1488001"/>
              <a:gd name="connsiteX8" fmla="*/ 0 w 2613254"/>
              <a:gd name="connsiteY8" fmla="*/ 1195691 h 1488001"/>
              <a:gd name="connsiteX9" fmla="*/ 1 w 2613254"/>
              <a:gd name="connsiteY9" fmla="*/ 1006920 h 1488001"/>
              <a:gd name="connsiteX10" fmla="*/ 1 w 2613254"/>
              <a:gd name="connsiteY10" fmla="*/ 0 h 1488001"/>
              <a:gd name="connsiteX0" fmla="*/ 1 w 2459533"/>
              <a:gd name="connsiteY0" fmla="*/ 0 h 1488001"/>
              <a:gd name="connsiteX1" fmla="*/ 2248784 w 2459533"/>
              <a:gd name="connsiteY1" fmla="*/ 0 h 1488001"/>
              <a:gd name="connsiteX2" fmla="*/ 2248784 w 2459533"/>
              <a:gd name="connsiteY2" fmla="*/ 221682 h 1488001"/>
              <a:gd name="connsiteX3" fmla="*/ 2459533 w 2459533"/>
              <a:gd name="connsiteY3" fmla="*/ 335221 h 1488001"/>
              <a:gd name="connsiteX4" fmla="*/ 2248784 w 2459533"/>
              <a:gd name="connsiteY4" fmla="*/ 523758 h 1488001"/>
              <a:gd name="connsiteX5" fmla="*/ 2248784 w 2459533"/>
              <a:gd name="connsiteY5" fmla="*/ 1488001 h 1488001"/>
              <a:gd name="connsiteX6" fmla="*/ 1 w 2459533"/>
              <a:gd name="connsiteY6" fmla="*/ 1488001 h 1488001"/>
              <a:gd name="connsiteX7" fmla="*/ 1 w 2459533"/>
              <a:gd name="connsiteY7" fmla="*/ 1308996 h 1488001"/>
              <a:gd name="connsiteX8" fmla="*/ 0 w 2459533"/>
              <a:gd name="connsiteY8" fmla="*/ 1195691 h 1488001"/>
              <a:gd name="connsiteX9" fmla="*/ 1 w 2459533"/>
              <a:gd name="connsiteY9" fmla="*/ 1006920 h 1488001"/>
              <a:gd name="connsiteX10" fmla="*/ 1 w 2459533"/>
              <a:gd name="connsiteY10" fmla="*/ 0 h 148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459533" h="1488001">
                <a:moveTo>
                  <a:pt x="1" y="0"/>
                </a:moveTo>
                <a:lnTo>
                  <a:pt x="2248784" y="0"/>
                </a:lnTo>
                <a:lnTo>
                  <a:pt x="2248784" y="221682"/>
                </a:lnTo>
                <a:lnTo>
                  <a:pt x="2459533" y="335221"/>
                </a:lnTo>
                <a:lnTo>
                  <a:pt x="2248784" y="523758"/>
                </a:lnTo>
                <a:lnTo>
                  <a:pt x="2248784" y="1488001"/>
                </a:lnTo>
                <a:lnTo>
                  <a:pt x="1" y="1488001"/>
                </a:lnTo>
                <a:lnTo>
                  <a:pt x="1" y="1308996"/>
                </a:lnTo>
                <a:cubicBezTo>
                  <a:pt x="1" y="1271228"/>
                  <a:pt x="0" y="1233459"/>
                  <a:pt x="0" y="1195691"/>
                </a:cubicBezTo>
                <a:cubicBezTo>
                  <a:pt x="0" y="1132767"/>
                  <a:pt x="1" y="1069844"/>
                  <a:pt x="1" y="1006920"/>
                </a:cubicBezTo>
                <a:lnTo>
                  <a:pt x="1" y="0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ts val="24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spc="-150" dirty="0" smtClean="0">
                <a:solidFill>
                  <a:schemeClr val="tx1"/>
                </a:solidFill>
                <a:latin typeface="맑은 고딕" pitchFamily="50" charset="-127"/>
              </a:rPr>
              <a:t>공공</a:t>
            </a:r>
            <a:r>
              <a:rPr kumimoji="0" lang="ko-KR" altLang="en-US" sz="1600" b="1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하수처리시설  </a:t>
            </a:r>
            <a:r>
              <a:rPr kumimoji="0" lang="en-US" altLang="ko-KR" sz="1600" b="1" spc="-15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17</a:t>
            </a:r>
            <a:r>
              <a:rPr kumimoji="0" lang="ko-KR" altLang="en-US" sz="1600" b="1" spc="-15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개소</a:t>
            </a:r>
            <a:r>
              <a:rPr kumimoji="0" lang="en-US" altLang="ko-KR" sz="1600" b="1" spc="-15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(158,150</a:t>
            </a:r>
            <a:r>
              <a:rPr kumimoji="0" lang="ko-KR" altLang="en-US" sz="1600" b="1" spc="-15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톤</a:t>
            </a:r>
            <a:r>
              <a:rPr kumimoji="0" lang="en-US" altLang="ko-KR" sz="1600" b="1" spc="-15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0" lang="ko-KR" altLang="en-US" sz="1600" b="1" spc="-15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일</a:t>
            </a:r>
            <a:r>
              <a:rPr kumimoji="0" lang="en-US" altLang="ko-KR" sz="1600" b="1" spc="-15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0" lang="en-US" altLang="ko-KR" sz="1600" b="1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  </a:t>
            </a:r>
            <a:r>
              <a:rPr kumimoji="0" lang="ko-KR" altLang="en-US" sz="1600" b="1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물 재이용시설  </a:t>
            </a:r>
            <a:r>
              <a:rPr kumimoji="0" lang="en-US" altLang="ko-KR" sz="1600" b="1" spc="-15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kumimoji="0" lang="ko-KR" altLang="en-US" sz="1600" b="1" spc="-15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개소</a:t>
            </a:r>
            <a:r>
              <a:rPr kumimoji="0" lang="en-US" altLang="ko-KR" sz="1600" b="1" spc="-15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(41,200</a:t>
            </a:r>
            <a:r>
              <a:rPr kumimoji="0" lang="ko-KR" altLang="en-US" sz="1600" b="1" spc="-15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톤</a:t>
            </a:r>
            <a:r>
              <a:rPr kumimoji="0" lang="en-US" altLang="ko-KR" sz="1600" b="1" spc="-15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0" lang="ko-KR" altLang="en-US" sz="1600" b="1" spc="-15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일</a:t>
            </a:r>
            <a:r>
              <a:rPr kumimoji="0" lang="en-US" altLang="ko-KR" sz="1600" b="1" spc="-15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600" b="1" dirty="0">
              <a:solidFill>
                <a:srgbClr val="0000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4" name="직사각형 53"/>
          <p:cNvSpPr/>
          <p:nvPr/>
        </p:nvSpPr>
        <p:spPr>
          <a:xfrm>
            <a:off x="1550587" y="3759385"/>
            <a:ext cx="3435287" cy="387371"/>
          </a:xfrm>
          <a:prstGeom prst="rect">
            <a:avLst/>
          </a:prstGeom>
          <a:solidFill>
            <a:srgbClr val="8EB4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공공하수처리시설 건설 및 개량</a:t>
            </a:r>
            <a:endParaRPr lang="ko-KR" altLang="en-US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5" name="자유형 54"/>
          <p:cNvSpPr/>
          <p:nvPr/>
        </p:nvSpPr>
        <p:spPr>
          <a:xfrm>
            <a:off x="1550587" y="4149081"/>
            <a:ext cx="5616624" cy="504055"/>
          </a:xfrm>
          <a:custGeom>
            <a:avLst/>
            <a:gdLst>
              <a:gd name="connsiteX0" fmla="*/ 0 w 2541359"/>
              <a:gd name="connsiteY0" fmla="*/ 0 h 1488001"/>
              <a:gd name="connsiteX1" fmla="*/ 2248783 w 2541359"/>
              <a:gd name="connsiteY1" fmla="*/ 0 h 1488001"/>
              <a:gd name="connsiteX2" fmla="*/ 2248783 w 2541359"/>
              <a:gd name="connsiteY2" fmla="*/ 221682 h 1488001"/>
              <a:gd name="connsiteX3" fmla="*/ 2541359 w 2541359"/>
              <a:gd name="connsiteY3" fmla="*/ 372721 h 1488001"/>
              <a:gd name="connsiteX4" fmla="*/ 2248783 w 2541359"/>
              <a:gd name="connsiteY4" fmla="*/ 523758 h 1488001"/>
              <a:gd name="connsiteX5" fmla="*/ 2248783 w 2541359"/>
              <a:gd name="connsiteY5" fmla="*/ 1488001 h 1488001"/>
              <a:gd name="connsiteX6" fmla="*/ 0 w 2541359"/>
              <a:gd name="connsiteY6" fmla="*/ 1488001 h 1488001"/>
              <a:gd name="connsiteX7" fmla="*/ 0 w 2541359"/>
              <a:gd name="connsiteY7" fmla="*/ 1308996 h 1488001"/>
              <a:gd name="connsiteX8" fmla="*/ 292575 w 2541359"/>
              <a:gd name="connsiteY8" fmla="*/ 1157959 h 1488001"/>
              <a:gd name="connsiteX9" fmla="*/ 0 w 2541359"/>
              <a:gd name="connsiteY9" fmla="*/ 1006920 h 1488001"/>
              <a:gd name="connsiteX0" fmla="*/ 0 w 2613253"/>
              <a:gd name="connsiteY0" fmla="*/ 0 h 1488001"/>
              <a:gd name="connsiteX1" fmla="*/ 2248783 w 2613253"/>
              <a:gd name="connsiteY1" fmla="*/ 0 h 1488001"/>
              <a:gd name="connsiteX2" fmla="*/ 2248783 w 2613253"/>
              <a:gd name="connsiteY2" fmla="*/ 221682 h 1488001"/>
              <a:gd name="connsiteX3" fmla="*/ 2613253 w 2613253"/>
              <a:gd name="connsiteY3" fmla="*/ 372000 h 1488001"/>
              <a:gd name="connsiteX4" fmla="*/ 2248783 w 2613253"/>
              <a:gd name="connsiteY4" fmla="*/ 523758 h 1488001"/>
              <a:gd name="connsiteX5" fmla="*/ 2248783 w 2613253"/>
              <a:gd name="connsiteY5" fmla="*/ 1488001 h 1488001"/>
              <a:gd name="connsiteX6" fmla="*/ 0 w 2613253"/>
              <a:gd name="connsiteY6" fmla="*/ 1488001 h 1488001"/>
              <a:gd name="connsiteX7" fmla="*/ 0 w 2613253"/>
              <a:gd name="connsiteY7" fmla="*/ 1308996 h 1488001"/>
              <a:gd name="connsiteX8" fmla="*/ 292575 w 2613253"/>
              <a:gd name="connsiteY8" fmla="*/ 1157959 h 1488001"/>
              <a:gd name="connsiteX9" fmla="*/ 0 w 2613253"/>
              <a:gd name="connsiteY9" fmla="*/ 1006920 h 1488001"/>
              <a:gd name="connsiteX10" fmla="*/ 0 w 2613253"/>
              <a:gd name="connsiteY10" fmla="*/ 0 h 1488001"/>
              <a:gd name="connsiteX0" fmla="*/ 1 w 2613254"/>
              <a:gd name="connsiteY0" fmla="*/ 0 h 1488001"/>
              <a:gd name="connsiteX1" fmla="*/ 2248784 w 2613254"/>
              <a:gd name="connsiteY1" fmla="*/ 0 h 1488001"/>
              <a:gd name="connsiteX2" fmla="*/ 2248784 w 2613254"/>
              <a:gd name="connsiteY2" fmla="*/ 221682 h 1488001"/>
              <a:gd name="connsiteX3" fmla="*/ 2613254 w 2613254"/>
              <a:gd name="connsiteY3" fmla="*/ 372000 h 1488001"/>
              <a:gd name="connsiteX4" fmla="*/ 2248784 w 2613254"/>
              <a:gd name="connsiteY4" fmla="*/ 523758 h 1488001"/>
              <a:gd name="connsiteX5" fmla="*/ 2248784 w 2613254"/>
              <a:gd name="connsiteY5" fmla="*/ 1488001 h 1488001"/>
              <a:gd name="connsiteX6" fmla="*/ 1 w 2613254"/>
              <a:gd name="connsiteY6" fmla="*/ 1488001 h 1488001"/>
              <a:gd name="connsiteX7" fmla="*/ 1 w 2613254"/>
              <a:gd name="connsiteY7" fmla="*/ 1308996 h 1488001"/>
              <a:gd name="connsiteX8" fmla="*/ 0 w 2613254"/>
              <a:gd name="connsiteY8" fmla="*/ 1195691 h 1488001"/>
              <a:gd name="connsiteX9" fmla="*/ 1 w 2613254"/>
              <a:gd name="connsiteY9" fmla="*/ 1006920 h 1488001"/>
              <a:gd name="connsiteX10" fmla="*/ 1 w 2613254"/>
              <a:gd name="connsiteY10" fmla="*/ 0 h 1488001"/>
              <a:gd name="connsiteX0" fmla="*/ 1 w 2459533"/>
              <a:gd name="connsiteY0" fmla="*/ 0 h 1488001"/>
              <a:gd name="connsiteX1" fmla="*/ 2248784 w 2459533"/>
              <a:gd name="connsiteY1" fmla="*/ 0 h 1488001"/>
              <a:gd name="connsiteX2" fmla="*/ 2248784 w 2459533"/>
              <a:gd name="connsiteY2" fmla="*/ 221682 h 1488001"/>
              <a:gd name="connsiteX3" fmla="*/ 2459533 w 2459533"/>
              <a:gd name="connsiteY3" fmla="*/ 335221 h 1488001"/>
              <a:gd name="connsiteX4" fmla="*/ 2248784 w 2459533"/>
              <a:gd name="connsiteY4" fmla="*/ 523758 h 1488001"/>
              <a:gd name="connsiteX5" fmla="*/ 2248784 w 2459533"/>
              <a:gd name="connsiteY5" fmla="*/ 1488001 h 1488001"/>
              <a:gd name="connsiteX6" fmla="*/ 1 w 2459533"/>
              <a:gd name="connsiteY6" fmla="*/ 1488001 h 1488001"/>
              <a:gd name="connsiteX7" fmla="*/ 1 w 2459533"/>
              <a:gd name="connsiteY7" fmla="*/ 1308996 h 1488001"/>
              <a:gd name="connsiteX8" fmla="*/ 0 w 2459533"/>
              <a:gd name="connsiteY8" fmla="*/ 1195691 h 1488001"/>
              <a:gd name="connsiteX9" fmla="*/ 1 w 2459533"/>
              <a:gd name="connsiteY9" fmla="*/ 1006920 h 1488001"/>
              <a:gd name="connsiteX10" fmla="*/ 1 w 2459533"/>
              <a:gd name="connsiteY10" fmla="*/ 0 h 148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459533" h="1488001">
                <a:moveTo>
                  <a:pt x="1" y="0"/>
                </a:moveTo>
                <a:lnTo>
                  <a:pt x="2248784" y="0"/>
                </a:lnTo>
                <a:lnTo>
                  <a:pt x="2248784" y="221682"/>
                </a:lnTo>
                <a:lnTo>
                  <a:pt x="2459533" y="335221"/>
                </a:lnTo>
                <a:lnTo>
                  <a:pt x="2248784" y="523758"/>
                </a:lnTo>
                <a:lnTo>
                  <a:pt x="2248784" y="1488001"/>
                </a:lnTo>
                <a:lnTo>
                  <a:pt x="1" y="1488001"/>
                </a:lnTo>
                <a:lnTo>
                  <a:pt x="1" y="1308996"/>
                </a:lnTo>
                <a:cubicBezTo>
                  <a:pt x="1" y="1271228"/>
                  <a:pt x="0" y="1233459"/>
                  <a:pt x="0" y="1195691"/>
                </a:cubicBezTo>
                <a:cubicBezTo>
                  <a:pt x="0" y="1132767"/>
                  <a:pt x="1" y="1069844"/>
                  <a:pt x="1" y="1006920"/>
                </a:cubicBezTo>
                <a:lnTo>
                  <a:pt x="1" y="0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spc="-15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계속사업</a:t>
            </a:r>
            <a:r>
              <a:rPr kumimoji="0" lang="ko-KR" altLang="en-US" sz="1600" b="1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kumimoji="0" lang="en-US" altLang="ko-KR" sz="1600" b="1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 11</a:t>
            </a:r>
            <a:r>
              <a:rPr kumimoji="0" lang="ko-KR" altLang="en-US" sz="1600" b="1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개소</a:t>
            </a:r>
            <a:r>
              <a:rPr lang="ko-KR" altLang="en-US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b="1" dirty="0" smtClean="0">
                <a:solidFill>
                  <a:schemeClr val="tx1"/>
                </a:solidFill>
                <a:latin typeface="+mj-lt"/>
                <a:ea typeface="맑은 고딕" pitchFamily="50" charset="-127"/>
              </a:rPr>
              <a:t>(91,290</a:t>
            </a:r>
            <a:r>
              <a:rPr lang="ko-KR" altLang="en-US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톤</a:t>
            </a:r>
            <a:r>
              <a:rPr lang="en-US" altLang="ko-KR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일</a:t>
            </a:r>
            <a:r>
              <a:rPr lang="en-US" altLang="ko-KR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2,154</a:t>
            </a:r>
            <a:r>
              <a:rPr lang="ko-KR" altLang="en-US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억원</a:t>
            </a:r>
            <a:r>
              <a:rPr lang="en-US" altLang="ko-KR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6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56" name="_x471402408" descr="tmpC1DB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01061" y="4221088"/>
            <a:ext cx="2823629" cy="1944216"/>
          </a:xfrm>
          <a:prstGeom prst="rect">
            <a:avLst/>
          </a:prstGeom>
          <a:noFill/>
        </p:spPr>
      </p:pic>
      <p:grpSp>
        <p:nvGrpSpPr>
          <p:cNvPr id="60" name="그룹 59"/>
          <p:cNvGrpSpPr/>
          <p:nvPr/>
        </p:nvGrpSpPr>
        <p:grpSpPr>
          <a:xfrm>
            <a:off x="1622595" y="4653136"/>
            <a:ext cx="4536504" cy="1368152"/>
            <a:chOff x="1475654" y="2826521"/>
            <a:chExt cx="7958504" cy="2282465"/>
          </a:xfrm>
        </p:grpSpPr>
        <p:grpSp>
          <p:nvGrpSpPr>
            <p:cNvPr id="61" name="그룹 60"/>
            <p:cNvGrpSpPr/>
            <p:nvPr/>
          </p:nvGrpSpPr>
          <p:grpSpPr>
            <a:xfrm>
              <a:off x="1475654" y="2826522"/>
              <a:ext cx="1461096" cy="2266533"/>
              <a:chOff x="1444264" y="2814546"/>
              <a:chExt cx="3390637" cy="1034930"/>
            </a:xfrm>
          </p:grpSpPr>
          <p:sp>
            <p:nvSpPr>
              <p:cNvPr id="66" name="대각선 방향의 모서리가 둥근 사각형 65"/>
              <p:cNvSpPr/>
              <p:nvPr/>
            </p:nvSpPr>
            <p:spPr bwMode="auto">
              <a:xfrm>
                <a:off x="1446506" y="2814546"/>
                <a:ext cx="3388395" cy="327602"/>
              </a:xfrm>
              <a:prstGeom prst="round2DiagRect">
                <a:avLst/>
              </a:prstGeom>
              <a:solidFill>
                <a:srgbClr val="99CC00">
                  <a:alpha val="20000"/>
                </a:srgb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algn="ctr" latinLnBrk="0">
                  <a:defRPr/>
                </a:pPr>
                <a:r>
                  <a:rPr kumimoji="0" lang="ko-KR" altLang="en-US" sz="1400" b="1" spc="-15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증설 </a:t>
                </a:r>
                <a:r>
                  <a:rPr kumimoji="0" lang="en-US" altLang="ko-KR" sz="1400" b="1" spc="-15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(4)</a:t>
                </a:r>
                <a:endParaRPr kumimoji="0" lang="en-US" altLang="ko-KR" sz="1400" b="1" spc="-150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67" name="대각선 방향의 모서리가 둥근 사각형 66"/>
              <p:cNvSpPr/>
              <p:nvPr/>
            </p:nvSpPr>
            <p:spPr bwMode="auto">
              <a:xfrm>
                <a:off x="1444886" y="3169935"/>
                <a:ext cx="3390015" cy="323107"/>
              </a:xfrm>
              <a:prstGeom prst="round2DiagRect">
                <a:avLst/>
              </a:prstGeom>
              <a:solidFill>
                <a:schemeClr val="accent6">
                  <a:lumMod val="60000"/>
                  <a:lumOff val="40000"/>
                  <a:alpha val="30000"/>
                </a:scheme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algn="ctr" latinLnBrk="0">
                  <a:defRPr/>
                </a:pPr>
                <a:r>
                  <a:rPr kumimoji="0" lang="ko-KR" altLang="en-US" sz="1400" b="1" spc="-15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신설 </a:t>
                </a:r>
                <a:r>
                  <a:rPr kumimoji="0" lang="en-US" altLang="ko-KR" sz="1400" b="1" spc="-15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(3)</a:t>
                </a:r>
              </a:p>
            </p:txBody>
          </p:sp>
          <p:sp>
            <p:nvSpPr>
              <p:cNvPr id="68" name="대각선 방향의 모서리가 둥근 사각형 67"/>
              <p:cNvSpPr/>
              <p:nvPr/>
            </p:nvSpPr>
            <p:spPr bwMode="auto">
              <a:xfrm>
                <a:off x="1444264" y="3524348"/>
                <a:ext cx="3390633" cy="325128"/>
              </a:xfrm>
              <a:prstGeom prst="round2DiagRect">
                <a:avLst/>
              </a:prstGeom>
              <a:solidFill>
                <a:schemeClr val="accent5">
                  <a:alpha val="15000"/>
                </a:scheme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algn="ctr" latinLnBrk="0">
                  <a:defRPr/>
                </a:pPr>
                <a:r>
                  <a:rPr kumimoji="0" lang="ko-KR" altLang="en-US" sz="1400" b="1" spc="-15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개량 </a:t>
                </a:r>
                <a:r>
                  <a:rPr kumimoji="0" lang="en-US" altLang="ko-KR" sz="1400" b="1" spc="-15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(4)</a:t>
                </a:r>
                <a:endParaRPr kumimoji="0" lang="en-US" altLang="ko-KR" sz="1400" b="1" spc="-150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  <p:grpSp>
          <p:nvGrpSpPr>
            <p:cNvPr id="62" name="그룹 61"/>
            <p:cNvGrpSpPr/>
            <p:nvPr/>
          </p:nvGrpSpPr>
          <p:grpSpPr>
            <a:xfrm>
              <a:off x="3093106" y="2826521"/>
              <a:ext cx="6341052" cy="2282465"/>
              <a:chOff x="1691081" y="2814546"/>
              <a:chExt cx="1614492" cy="1042205"/>
            </a:xfrm>
          </p:grpSpPr>
          <p:sp>
            <p:nvSpPr>
              <p:cNvPr id="63" name="대각선 방향의 모서리가 둥근 사각형 62"/>
              <p:cNvSpPr/>
              <p:nvPr/>
            </p:nvSpPr>
            <p:spPr bwMode="auto">
              <a:xfrm>
                <a:off x="1691081" y="2814546"/>
                <a:ext cx="1614492" cy="327602"/>
              </a:xfrm>
              <a:prstGeom prst="round2DiagRect">
                <a:avLst/>
              </a:prstGeom>
              <a:solidFill>
                <a:srgbClr val="99CC00">
                  <a:alpha val="20000"/>
                </a:srgb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285750" indent="-285750" latinLnBrk="0">
                  <a:buFont typeface="Wingdings" panose="05000000000000000000" pitchFamily="2" charset="2"/>
                  <a:buChar char="v"/>
                  <a:defRPr/>
                </a:pP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광탄</a:t>
                </a:r>
                <a:r>
                  <a:rPr kumimoji="0" lang="en-US" altLang="ko-KR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운정</a:t>
                </a:r>
                <a:r>
                  <a:rPr kumimoji="0" lang="en-US" altLang="ko-KR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kumimoji="0" lang="ko-KR" altLang="en-US" sz="1400" b="1" dirty="0" err="1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금촌</a:t>
                </a:r>
                <a:r>
                  <a:rPr kumimoji="0" lang="en-US" altLang="ko-KR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파주</a:t>
                </a:r>
                <a:r>
                  <a:rPr kumimoji="0" lang="en-US" altLang="ko-KR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</a:t>
                </a:r>
                <a:r>
                  <a:rPr kumimoji="0" lang="en-US" altLang="ko-KR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72,700</a:t>
                </a: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톤</a:t>
                </a:r>
                <a:r>
                  <a:rPr kumimoji="0" lang="en-US" altLang="ko-KR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/</a:t>
                </a: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일</a:t>
                </a:r>
                <a:r>
                  <a:rPr kumimoji="0" lang="en-US" altLang="ko-KR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</a:t>
                </a:r>
              </a:p>
            </p:txBody>
          </p:sp>
          <p:sp>
            <p:nvSpPr>
              <p:cNvPr id="64" name="대각선 방향의 모서리가 둥근 사각형 63"/>
              <p:cNvSpPr/>
              <p:nvPr/>
            </p:nvSpPr>
            <p:spPr bwMode="auto">
              <a:xfrm>
                <a:off x="1691081" y="3169936"/>
                <a:ext cx="1614492" cy="332998"/>
              </a:xfrm>
              <a:prstGeom prst="round2DiagRect">
                <a:avLst/>
              </a:prstGeom>
              <a:solidFill>
                <a:schemeClr val="accent6">
                  <a:lumMod val="60000"/>
                  <a:lumOff val="40000"/>
                  <a:alpha val="30000"/>
                </a:scheme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285750" indent="-285750" latinLnBrk="0">
                  <a:lnSpc>
                    <a:spcPct val="150000"/>
                  </a:lnSpc>
                  <a:buFont typeface="Wingdings" panose="05000000000000000000" pitchFamily="2" charset="2"/>
                  <a:buChar char="v"/>
                  <a:defRPr/>
                </a:pPr>
                <a:r>
                  <a:rPr kumimoji="0" lang="ko-KR" altLang="en-US" sz="1400" b="1" dirty="0" err="1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두포리</a:t>
                </a:r>
                <a:r>
                  <a:rPr kumimoji="0" lang="en-US" altLang="ko-KR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kumimoji="0" lang="ko-KR" altLang="en-US" sz="1400" b="1" dirty="0" err="1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조산리</a:t>
                </a:r>
                <a:r>
                  <a:rPr kumimoji="0" lang="en-US" altLang="ko-KR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kumimoji="0" lang="ko-KR" altLang="en-US" sz="1400" b="1" dirty="0" err="1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백연리</a:t>
                </a: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kumimoji="0" lang="en-US" altLang="ko-KR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(1,590</a:t>
                </a: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톤</a:t>
                </a:r>
                <a:r>
                  <a:rPr kumimoji="0" lang="en-US" altLang="ko-KR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/</a:t>
                </a: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일</a:t>
                </a:r>
                <a:r>
                  <a:rPr kumimoji="0" lang="en-US" altLang="ko-KR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</a:t>
                </a:r>
                <a:endParaRPr kumimoji="0" lang="en-US" altLang="ko-KR" sz="1400" b="1" spc="-150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65" name="대각선 방향의 모서리가 둥근 사각형 64"/>
              <p:cNvSpPr/>
              <p:nvPr/>
            </p:nvSpPr>
            <p:spPr bwMode="auto">
              <a:xfrm>
                <a:off x="1691081" y="3524348"/>
                <a:ext cx="1614492" cy="332403"/>
              </a:xfrm>
              <a:prstGeom prst="round2DiagRect">
                <a:avLst/>
              </a:prstGeom>
              <a:solidFill>
                <a:schemeClr val="accent5">
                  <a:alpha val="15000"/>
                </a:scheme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285750" indent="-285750" latinLnBrk="0">
                  <a:lnSpc>
                    <a:spcPct val="150000"/>
                  </a:lnSpc>
                  <a:buFont typeface="Wingdings" panose="05000000000000000000" pitchFamily="2" charset="2"/>
                  <a:buChar char="v"/>
                  <a:defRPr/>
                </a:pP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문산</a:t>
                </a:r>
                <a:r>
                  <a:rPr kumimoji="0" lang="en-US" altLang="ko-KR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파주</a:t>
                </a:r>
                <a:r>
                  <a:rPr kumimoji="0" lang="en-US" altLang="ko-KR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법원</a:t>
                </a:r>
                <a:r>
                  <a:rPr kumimoji="0" lang="en-US" altLang="ko-KR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광탄</a:t>
                </a:r>
                <a:r>
                  <a:rPr kumimoji="0" lang="en-US" altLang="ko-KR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(17,000</a:t>
                </a: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톤</a:t>
                </a:r>
                <a:r>
                  <a:rPr kumimoji="0" lang="en-US" altLang="ko-KR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/</a:t>
                </a: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일</a:t>
                </a:r>
                <a:r>
                  <a:rPr kumimoji="0" lang="en-US" altLang="ko-KR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</a:t>
                </a:r>
                <a:endParaRPr kumimoji="0" lang="en-US" altLang="ko-KR" sz="1400" b="1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</p:grpSp>
      <p:sp>
        <p:nvSpPr>
          <p:cNvPr id="69" name="직사각형 68"/>
          <p:cNvSpPr/>
          <p:nvPr/>
        </p:nvSpPr>
        <p:spPr>
          <a:xfrm>
            <a:off x="1571408" y="2708920"/>
            <a:ext cx="1131308" cy="36662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운영현황</a:t>
            </a:r>
            <a:endParaRPr lang="ko-KR" altLang="en-US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37" name="그룹 27"/>
          <p:cNvGrpSpPr>
            <a:grpSpLocks/>
          </p:cNvGrpSpPr>
          <p:nvPr/>
        </p:nvGrpSpPr>
        <p:grpSpPr bwMode="auto">
          <a:xfrm>
            <a:off x="539552" y="1268760"/>
            <a:ext cx="792163" cy="649598"/>
            <a:chOff x="395288" y="1628800"/>
            <a:chExt cx="792162" cy="2232967"/>
          </a:xfrm>
        </p:grpSpPr>
        <p:sp>
          <p:nvSpPr>
            <p:cNvPr id="38" name="직사각형 37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9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40" name="TextBox 39"/>
          <p:cNvSpPr txBox="1"/>
          <p:nvPr/>
        </p:nvSpPr>
        <p:spPr>
          <a:xfrm>
            <a:off x="552508" y="130626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70" name="그룹 24"/>
          <p:cNvGrpSpPr>
            <a:grpSpLocks/>
          </p:cNvGrpSpPr>
          <p:nvPr/>
        </p:nvGrpSpPr>
        <p:grpSpPr bwMode="auto">
          <a:xfrm>
            <a:off x="538163" y="2132856"/>
            <a:ext cx="793750" cy="4110917"/>
            <a:chOff x="538808" y="3212976"/>
            <a:chExt cx="792658" cy="3312368"/>
          </a:xfrm>
        </p:grpSpPr>
        <p:sp>
          <p:nvSpPr>
            <p:cNvPr id="71" name="직사각형 70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72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73" name="TextBox 72"/>
          <p:cNvSpPr txBox="1"/>
          <p:nvPr/>
        </p:nvSpPr>
        <p:spPr>
          <a:xfrm>
            <a:off x="556178" y="2145050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63508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-47571" y="-5058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하수도과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1485687" y="1124744"/>
            <a:ext cx="7622817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5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체계적인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하수관로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정비로 시민편의 중심의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하수서비스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강화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</a:t>
            </a:r>
            <a:r>
              <a:rPr kumimoji="0" lang="en-US" altLang="ko-KR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생활하수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적정처리를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통한 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시민 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삶의 질 향상 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1" name="Rectangle 23"/>
          <p:cNvSpPr>
            <a:spLocks noChangeArrowheads="1"/>
          </p:cNvSpPr>
          <p:nvPr/>
        </p:nvSpPr>
        <p:spPr bwMode="auto">
          <a:xfrm>
            <a:off x="1535085" y="2127230"/>
            <a:ext cx="5125147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하수도서비스 확대로 쾌적한 주거환경 조성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2" name="자유형 21"/>
          <p:cNvSpPr/>
          <p:nvPr/>
        </p:nvSpPr>
        <p:spPr>
          <a:xfrm>
            <a:off x="1501534" y="3156704"/>
            <a:ext cx="6387892" cy="453816"/>
          </a:xfrm>
          <a:custGeom>
            <a:avLst/>
            <a:gdLst>
              <a:gd name="connsiteX0" fmla="*/ 0 w 2541359"/>
              <a:gd name="connsiteY0" fmla="*/ 0 h 1488001"/>
              <a:gd name="connsiteX1" fmla="*/ 2248783 w 2541359"/>
              <a:gd name="connsiteY1" fmla="*/ 0 h 1488001"/>
              <a:gd name="connsiteX2" fmla="*/ 2248783 w 2541359"/>
              <a:gd name="connsiteY2" fmla="*/ 221682 h 1488001"/>
              <a:gd name="connsiteX3" fmla="*/ 2541359 w 2541359"/>
              <a:gd name="connsiteY3" fmla="*/ 372721 h 1488001"/>
              <a:gd name="connsiteX4" fmla="*/ 2248783 w 2541359"/>
              <a:gd name="connsiteY4" fmla="*/ 523758 h 1488001"/>
              <a:gd name="connsiteX5" fmla="*/ 2248783 w 2541359"/>
              <a:gd name="connsiteY5" fmla="*/ 1488001 h 1488001"/>
              <a:gd name="connsiteX6" fmla="*/ 0 w 2541359"/>
              <a:gd name="connsiteY6" fmla="*/ 1488001 h 1488001"/>
              <a:gd name="connsiteX7" fmla="*/ 0 w 2541359"/>
              <a:gd name="connsiteY7" fmla="*/ 1308996 h 1488001"/>
              <a:gd name="connsiteX8" fmla="*/ 292575 w 2541359"/>
              <a:gd name="connsiteY8" fmla="*/ 1157959 h 1488001"/>
              <a:gd name="connsiteX9" fmla="*/ 0 w 2541359"/>
              <a:gd name="connsiteY9" fmla="*/ 1006920 h 1488001"/>
              <a:gd name="connsiteX0" fmla="*/ 0 w 2613253"/>
              <a:gd name="connsiteY0" fmla="*/ 0 h 1488001"/>
              <a:gd name="connsiteX1" fmla="*/ 2248783 w 2613253"/>
              <a:gd name="connsiteY1" fmla="*/ 0 h 1488001"/>
              <a:gd name="connsiteX2" fmla="*/ 2248783 w 2613253"/>
              <a:gd name="connsiteY2" fmla="*/ 221682 h 1488001"/>
              <a:gd name="connsiteX3" fmla="*/ 2613253 w 2613253"/>
              <a:gd name="connsiteY3" fmla="*/ 372000 h 1488001"/>
              <a:gd name="connsiteX4" fmla="*/ 2248783 w 2613253"/>
              <a:gd name="connsiteY4" fmla="*/ 523758 h 1488001"/>
              <a:gd name="connsiteX5" fmla="*/ 2248783 w 2613253"/>
              <a:gd name="connsiteY5" fmla="*/ 1488001 h 1488001"/>
              <a:gd name="connsiteX6" fmla="*/ 0 w 2613253"/>
              <a:gd name="connsiteY6" fmla="*/ 1488001 h 1488001"/>
              <a:gd name="connsiteX7" fmla="*/ 0 w 2613253"/>
              <a:gd name="connsiteY7" fmla="*/ 1308996 h 1488001"/>
              <a:gd name="connsiteX8" fmla="*/ 292575 w 2613253"/>
              <a:gd name="connsiteY8" fmla="*/ 1157959 h 1488001"/>
              <a:gd name="connsiteX9" fmla="*/ 0 w 2613253"/>
              <a:gd name="connsiteY9" fmla="*/ 1006920 h 1488001"/>
              <a:gd name="connsiteX10" fmla="*/ 0 w 2613253"/>
              <a:gd name="connsiteY10" fmla="*/ 0 h 1488001"/>
              <a:gd name="connsiteX0" fmla="*/ 1 w 2613254"/>
              <a:gd name="connsiteY0" fmla="*/ 0 h 1488001"/>
              <a:gd name="connsiteX1" fmla="*/ 2248784 w 2613254"/>
              <a:gd name="connsiteY1" fmla="*/ 0 h 1488001"/>
              <a:gd name="connsiteX2" fmla="*/ 2248784 w 2613254"/>
              <a:gd name="connsiteY2" fmla="*/ 221682 h 1488001"/>
              <a:gd name="connsiteX3" fmla="*/ 2613254 w 2613254"/>
              <a:gd name="connsiteY3" fmla="*/ 372000 h 1488001"/>
              <a:gd name="connsiteX4" fmla="*/ 2248784 w 2613254"/>
              <a:gd name="connsiteY4" fmla="*/ 523758 h 1488001"/>
              <a:gd name="connsiteX5" fmla="*/ 2248784 w 2613254"/>
              <a:gd name="connsiteY5" fmla="*/ 1488001 h 1488001"/>
              <a:gd name="connsiteX6" fmla="*/ 1 w 2613254"/>
              <a:gd name="connsiteY6" fmla="*/ 1488001 h 1488001"/>
              <a:gd name="connsiteX7" fmla="*/ 1 w 2613254"/>
              <a:gd name="connsiteY7" fmla="*/ 1308996 h 1488001"/>
              <a:gd name="connsiteX8" fmla="*/ 0 w 2613254"/>
              <a:gd name="connsiteY8" fmla="*/ 1195691 h 1488001"/>
              <a:gd name="connsiteX9" fmla="*/ 1 w 2613254"/>
              <a:gd name="connsiteY9" fmla="*/ 1006920 h 1488001"/>
              <a:gd name="connsiteX10" fmla="*/ 1 w 2613254"/>
              <a:gd name="connsiteY10" fmla="*/ 0 h 1488001"/>
              <a:gd name="connsiteX0" fmla="*/ 1 w 2459533"/>
              <a:gd name="connsiteY0" fmla="*/ 0 h 1488001"/>
              <a:gd name="connsiteX1" fmla="*/ 2248784 w 2459533"/>
              <a:gd name="connsiteY1" fmla="*/ 0 h 1488001"/>
              <a:gd name="connsiteX2" fmla="*/ 2248784 w 2459533"/>
              <a:gd name="connsiteY2" fmla="*/ 221682 h 1488001"/>
              <a:gd name="connsiteX3" fmla="*/ 2459533 w 2459533"/>
              <a:gd name="connsiteY3" fmla="*/ 335221 h 1488001"/>
              <a:gd name="connsiteX4" fmla="*/ 2248784 w 2459533"/>
              <a:gd name="connsiteY4" fmla="*/ 523758 h 1488001"/>
              <a:gd name="connsiteX5" fmla="*/ 2248784 w 2459533"/>
              <a:gd name="connsiteY5" fmla="*/ 1488001 h 1488001"/>
              <a:gd name="connsiteX6" fmla="*/ 1 w 2459533"/>
              <a:gd name="connsiteY6" fmla="*/ 1488001 h 1488001"/>
              <a:gd name="connsiteX7" fmla="*/ 1 w 2459533"/>
              <a:gd name="connsiteY7" fmla="*/ 1308996 h 1488001"/>
              <a:gd name="connsiteX8" fmla="*/ 0 w 2459533"/>
              <a:gd name="connsiteY8" fmla="*/ 1195691 h 1488001"/>
              <a:gd name="connsiteX9" fmla="*/ 1 w 2459533"/>
              <a:gd name="connsiteY9" fmla="*/ 1006920 h 1488001"/>
              <a:gd name="connsiteX10" fmla="*/ 1 w 2459533"/>
              <a:gd name="connsiteY10" fmla="*/ 0 h 148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459533" h="1488001">
                <a:moveTo>
                  <a:pt x="1" y="0"/>
                </a:moveTo>
                <a:lnTo>
                  <a:pt x="2248784" y="0"/>
                </a:lnTo>
                <a:lnTo>
                  <a:pt x="2248784" y="221682"/>
                </a:lnTo>
                <a:lnTo>
                  <a:pt x="2459533" y="335221"/>
                </a:lnTo>
                <a:lnTo>
                  <a:pt x="2248784" y="523758"/>
                </a:lnTo>
                <a:lnTo>
                  <a:pt x="2248784" y="1488001"/>
                </a:lnTo>
                <a:lnTo>
                  <a:pt x="1" y="1488001"/>
                </a:lnTo>
                <a:lnTo>
                  <a:pt x="1" y="1308996"/>
                </a:lnTo>
                <a:cubicBezTo>
                  <a:pt x="1" y="1271228"/>
                  <a:pt x="0" y="1233459"/>
                  <a:pt x="0" y="1195691"/>
                </a:cubicBezTo>
                <a:cubicBezTo>
                  <a:pt x="0" y="1132767"/>
                  <a:pt x="1" y="1069844"/>
                  <a:pt x="1" y="1006920"/>
                </a:cubicBezTo>
                <a:lnTo>
                  <a:pt x="1" y="0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ts val="24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공공하수관로 </a:t>
            </a:r>
            <a:r>
              <a:rPr kumimoji="0" lang="en-US" altLang="ko-KR" sz="1600" b="1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1,407</a:t>
            </a:r>
            <a:r>
              <a:rPr kumimoji="0" lang="ko-KR" altLang="en-US" sz="1600" b="1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㎞ </a:t>
            </a:r>
            <a:r>
              <a:rPr kumimoji="0" lang="en-US" altLang="ko-KR" sz="1600" b="1" spc="-1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spc="-150" dirty="0" err="1">
                <a:solidFill>
                  <a:schemeClr val="tx1"/>
                </a:solidFill>
                <a:latin typeface="맑은 고딕" pitchFamily="50" charset="-127"/>
              </a:rPr>
              <a:t>분류식</a:t>
            </a:r>
            <a:r>
              <a:rPr kumimoji="0" lang="ko-KR" altLang="en-US" sz="1600" b="1" spc="-150" baseline="30000" dirty="0" err="1">
                <a:solidFill>
                  <a:schemeClr val="tx1"/>
                </a:solidFill>
                <a:latin typeface="맑은 고딕" pitchFamily="50" charset="-127"/>
              </a:rPr>
              <a:t>관경</a:t>
            </a:r>
            <a:r>
              <a:rPr kumimoji="0" lang="en-US" altLang="ko-KR" sz="1600" b="1" spc="-150" baseline="30000" dirty="0">
                <a:solidFill>
                  <a:schemeClr val="tx1"/>
                </a:solidFill>
                <a:latin typeface="맑은 고딕" pitchFamily="50" charset="-127"/>
              </a:rPr>
              <a:t>200</a:t>
            </a:r>
            <a:r>
              <a:rPr kumimoji="0" lang="ko-KR" altLang="en-US" sz="1600" b="1" spc="-150" baseline="30000" dirty="0">
                <a:solidFill>
                  <a:schemeClr val="tx1"/>
                </a:solidFill>
                <a:latin typeface="맑은 고딕" pitchFamily="50" charset="-127"/>
              </a:rPr>
              <a:t>㎜이상</a:t>
            </a:r>
            <a:r>
              <a:rPr kumimoji="0" lang="ko-KR" altLang="en-US" sz="1600" b="1" spc="-1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spc="-1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1,147</a:t>
            </a:r>
            <a:r>
              <a:rPr kumimoji="0" lang="ko-KR" altLang="en-US" sz="1600" b="1" spc="-150" dirty="0" smtClean="0">
                <a:solidFill>
                  <a:schemeClr val="tx1"/>
                </a:solidFill>
                <a:latin typeface="맑은 고딕" pitchFamily="50" charset="-127"/>
              </a:rPr>
              <a:t>㎞</a:t>
            </a:r>
            <a:r>
              <a:rPr kumimoji="0" lang="en-US" altLang="ko-KR" sz="1600" b="1" spc="-150" dirty="0" smtClean="0">
                <a:solidFill>
                  <a:schemeClr val="tx1"/>
                </a:solidFill>
                <a:latin typeface="맑은 고딕" pitchFamily="50" charset="-127"/>
              </a:rPr>
              <a:t>/ </a:t>
            </a:r>
            <a:r>
              <a:rPr kumimoji="0" lang="ko-KR" altLang="en-US" sz="1600" b="1" spc="-150" dirty="0" err="1">
                <a:solidFill>
                  <a:schemeClr val="tx1"/>
                </a:solidFill>
                <a:latin typeface="맑은 고딕" pitchFamily="50" charset="-127"/>
              </a:rPr>
              <a:t>합류식</a:t>
            </a:r>
            <a:r>
              <a:rPr kumimoji="0" lang="ko-KR" altLang="en-US" sz="1600" b="1" spc="-150" baseline="30000" dirty="0" err="1">
                <a:solidFill>
                  <a:schemeClr val="tx1"/>
                </a:solidFill>
                <a:latin typeface="맑은 고딕" pitchFamily="50" charset="-127"/>
              </a:rPr>
              <a:t>관경</a:t>
            </a:r>
            <a:r>
              <a:rPr kumimoji="0" lang="en-US" altLang="ko-KR" sz="1600" b="1" spc="-150" baseline="30000" dirty="0">
                <a:solidFill>
                  <a:schemeClr val="tx1"/>
                </a:solidFill>
                <a:latin typeface="맑은 고딕" pitchFamily="50" charset="-127"/>
              </a:rPr>
              <a:t>250</a:t>
            </a:r>
            <a:r>
              <a:rPr kumimoji="0" lang="ko-KR" altLang="en-US" sz="1600" b="1" spc="-150" baseline="30000" dirty="0">
                <a:solidFill>
                  <a:schemeClr val="tx1"/>
                </a:solidFill>
                <a:latin typeface="맑은 고딕" pitchFamily="50" charset="-127"/>
              </a:rPr>
              <a:t>㎜이상</a:t>
            </a:r>
            <a:r>
              <a:rPr kumimoji="0" lang="ko-KR" altLang="en-US" sz="1600" b="1" spc="-150" dirty="0" smtClean="0">
                <a:solidFill>
                  <a:schemeClr val="tx1"/>
                </a:solidFill>
                <a:latin typeface="맑은 고딕" pitchFamily="50" charset="-127"/>
              </a:rPr>
              <a:t> </a:t>
            </a:r>
            <a:r>
              <a:rPr kumimoji="0" lang="en-US" altLang="ko-KR" sz="1600" b="1" spc="-150" dirty="0" smtClean="0">
                <a:solidFill>
                  <a:schemeClr val="tx1"/>
                </a:solidFill>
                <a:latin typeface="맑은 고딕" pitchFamily="50" charset="-127"/>
              </a:rPr>
              <a:t>260</a:t>
            </a:r>
            <a:r>
              <a:rPr kumimoji="0" lang="ko-KR" altLang="en-US" sz="1600" b="1" spc="-150" dirty="0" smtClean="0">
                <a:solidFill>
                  <a:schemeClr val="tx1"/>
                </a:solidFill>
                <a:latin typeface="맑은 고딕" pitchFamily="50" charset="-127"/>
              </a:rPr>
              <a:t>㎞</a:t>
            </a:r>
            <a:r>
              <a:rPr kumimoji="0" lang="en-US" altLang="ko-KR" sz="1600" b="1" spc="-150" dirty="0" smtClean="0">
                <a:solidFill>
                  <a:schemeClr val="tx1"/>
                </a:solidFill>
                <a:latin typeface="맑은 고딕" pitchFamily="50" charset="-127"/>
              </a:rPr>
              <a:t>)</a:t>
            </a:r>
            <a:endParaRPr lang="ko-KR" altLang="en-US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1587444" y="3933056"/>
            <a:ext cx="2120460" cy="345812"/>
          </a:xfrm>
          <a:prstGeom prst="rect">
            <a:avLst/>
          </a:prstGeom>
          <a:solidFill>
            <a:srgbClr val="8EB4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하수관로</a:t>
            </a:r>
            <a:r>
              <a:rPr lang="ko-KR" altLang="en-US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정비사업</a:t>
            </a:r>
            <a:endParaRPr lang="ko-KR" altLang="en-US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29" name="직선 연결선 28"/>
          <p:cNvCxnSpPr/>
          <p:nvPr/>
        </p:nvCxnSpPr>
        <p:spPr>
          <a:xfrm>
            <a:off x="8939159" y="6519122"/>
            <a:ext cx="0" cy="338888"/>
          </a:xfrm>
          <a:prstGeom prst="line">
            <a:avLst/>
          </a:prstGeom>
          <a:ln>
            <a:solidFill>
              <a:srgbClr val="EC661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직사각형 29"/>
          <p:cNvSpPr/>
          <p:nvPr/>
        </p:nvSpPr>
        <p:spPr>
          <a:xfrm>
            <a:off x="1568485" y="2780928"/>
            <a:ext cx="1131308" cy="36662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운영현황</a:t>
            </a:r>
            <a:endParaRPr lang="ko-KR" altLang="en-US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67596" y="663079"/>
            <a:ext cx="877640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2. </a:t>
            </a:r>
            <a:r>
              <a:rPr kumimoji="0"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청정도시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구현을 위한 </a:t>
            </a:r>
            <a:r>
              <a:rPr kumimoji="0"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하수관로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정비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32" name="그룹 27"/>
          <p:cNvGrpSpPr>
            <a:grpSpLocks/>
          </p:cNvGrpSpPr>
          <p:nvPr/>
        </p:nvGrpSpPr>
        <p:grpSpPr bwMode="auto">
          <a:xfrm>
            <a:off x="539552" y="1268760"/>
            <a:ext cx="792163" cy="649598"/>
            <a:chOff x="395288" y="1628800"/>
            <a:chExt cx="792162" cy="2232967"/>
          </a:xfrm>
        </p:grpSpPr>
        <p:sp>
          <p:nvSpPr>
            <p:cNvPr id="33" name="직사각형 32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4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552508" y="130626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36" name="그룹 24"/>
          <p:cNvGrpSpPr>
            <a:grpSpLocks/>
          </p:cNvGrpSpPr>
          <p:nvPr/>
        </p:nvGrpSpPr>
        <p:grpSpPr bwMode="auto">
          <a:xfrm>
            <a:off x="538163" y="2132856"/>
            <a:ext cx="793750" cy="4110917"/>
            <a:chOff x="538808" y="3212976"/>
            <a:chExt cx="792658" cy="3312368"/>
          </a:xfrm>
        </p:grpSpPr>
        <p:sp>
          <p:nvSpPr>
            <p:cNvPr id="37" name="직사각형 36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8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9" name="TextBox 38"/>
          <p:cNvSpPr txBox="1"/>
          <p:nvPr/>
        </p:nvSpPr>
        <p:spPr>
          <a:xfrm>
            <a:off x="556178" y="2145050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6" name="자유형 25"/>
          <p:cNvSpPr/>
          <p:nvPr/>
        </p:nvSpPr>
        <p:spPr>
          <a:xfrm>
            <a:off x="1547664" y="4221088"/>
            <a:ext cx="7056784" cy="2016224"/>
          </a:xfrm>
          <a:custGeom>
            <a:avLst/>
            <a:gdLst>
              <a:gd name="connsiteX0" fmla="*/ 0 w 2541359"/>
              <a:gd name="connsiteY0" fmla="*/ 0 h 1488001"/>
              <a:gd name="connsiteX1" fmla="*/ 2248783 w 2541359"/>
              <a:gd name="connsiteY1" fmla="*/ 0 h 1488001"/>
              <a:gd name="connsiteX2" fmla="*/ 2248783 w 2541359"/>
              <a:gd name="connsiteY2" fmla="*/ 221682 h 1488001"/>
              <a:gd name="connsiteX3" fmla="*/ 2541359 w 2541359"/>
              <a:gd name="connsiteY3" fmla="*/ 372721 h 1488001"/>
              <a:gd name="connsiteX4" fmla="*/ 2248783 w 2541359"/>
              <a:gd name="connsiteY4" fmla="*/ 523758 h 1488001"/>
              <a:gd name="connsiteX5" fmla="*/ 2248783 w 2541359"/>
              <a:gd name="connsiteY5" fmla="*/ 1488001 h 1488001"/>
              <a:gd name="connsiteX6" fmla="*/ 0 w 2541359"/>
              <a:gd name="connsiteY6" fmla="*/ 1488001 h 1488001"/>
              <a:gd name="connsiteX7" fmla="*/ 0 w 2541359"/>
              <a:gd name="connsiteY7" fmla="*/ 1308996 h 1488001"/>
              <a:gd name="connsiteX8" fmla="*/ 292575 w 2541359"/>
              <a:gd name="connsiteY8" fmla="*/ 1157959 h 1488001"/>
              <a:gd name="connsiteX9" fmla="*/ 0 w 2541359"/>
              <a:gd name="connsiteY9" fmla="*/ 1006920 h 1488001"/>
              <a:gd name="connsiteX0" fmla="*/ 0 w 2613253"/>
              <a:gd name="connsiteY0" fmla="*/ 0 h 1488001"/>
              <a:gd name="connsiteX1" fmla="*/ 2248783 w 2613253"/>
              <a:gd name="connsiteY1" fmla="*/ 0 h 1488001"/>
              <a:gd name="connsiteX2" fmla="*/ 2248783 w 2613253"/>
              <a:gd name="connsiteY2" fmla="*/ 221682 h 1488001"/>
              <a:gd name="connsiteX3" fmla="*/ 2613253 w 2613253"/>
              <a:gd name="connsiteY3" fmla="*/ 372000 h 1488001"/>
              <a:gd name="connsiteX4" fmla="*/ 2248783 w 2613253"/>
              <a:gd name="connsiteY4" fmla="*/ 523758 h 1488001"/>
              <a:gd name="connsiteX5" fmla="*/ 2248783 w 2613253"/>
              <a:gd name="connsiteY5" fmla="*/ 1488001 h 1488001"/>
              <a:gd name="connsiteX6" fmla="*/ 0 w 2613253"/>
              <a:gd name="connsiteY6" fmla="*/ 1488001 h 1488001"/>
              <a:gd name="connsiteX7" fmla="*/ 0 w 2613253"/>
              <a:gd name="connsiteY7" fmla="*/ 1308996 h 1488001"/>
              <a:gd name="connsiteX8" fmla="*/ 292575 w 2613253"/>
              <a:gd name="connsiteY8" fmla="*/ 1157959 h 1488001"/>
              <a:gd name="connsiteX9" fmla="*/ 0 w 2613253"/>
              <a:gd name="connsiteY9" fmla="*/ 1006920 h 1488001"/>
              <a:gd name="connsiteX10" fmla="*/ 0 w 2613253"/>
              <a:gd name="connsiteY10" fmla="*/ 0 h 1488001"/>
              <a:gd name="connsiteX0" fmla="*/ 1 w 2613254"/>
              <a:gd name="connsiteY0" fmla="*/ 0 h 1488001"/>
              <a:gd name="connsiteX1" fmla="*/ 2248784 w 2613254"/>
              <a:gd name="connsiteY1" fmla="*/ 0 h 1488001"/>
              <a:gd name="connsiteX2" fmla="*/ 2248784 w 2613254"/>
              <a:gd name="connsiteY2" fmla="*/ 221682 h 1488001"/>
              <a:gd name="connsiteX3" fmla="*/ 2613254 w 2613254"/>
              <a:gd name="connsiteY3" fmla="*/ 372000 h 1488001"/>
              <a:gd name="connsiteX4" fmla="*/ 2248784 w 2613254"/>
              <a:gd name="connsiteY4" fmla="*/ 523758 h 1488001"/>
              <a:gd name="connsiteX5" fmla="*/ 2248784 w 2613254"/>
              <a:gd name="connsiteY5" fmla="*/ 1488001 h 1488001"/>
              <a:gd name="connsiteX6" fmla="*/ 1 w 2613254"/>
              <a:gd name="connsiteY6" fmla="*/ 1488001 h 1488001"/>
              <a:gd name="connsiteX7" fmla="*/ 1 w 2613254"/>
              <a:gd name="connsiteY7" fmla="*/ 1308996 h 1488001"/>
              <a:gd name="connsiteX8" fmla="*/ 0 w 2613254"/>
              <a:gd name="connsiteY8" fmla="*/ 1195691 h 1488001"/>
              <a:gd name="connsiteX9" fmla="*/ 1 w 2613254"/>
              <a:gd name="connsiteY9" fmla="*/ 1006920 h 1488001"/>
              <a:gd name="connsiteX10" fmla="*/ 1 w 2613254"/>
              <a:gd name="connsiteY10" fmla="*/ 0 h 1488001"/>
              <a:gd name="connsiteX0" fmla="*/ 1 w 2459533"/>
              <a:gd name="connsiteY0" fmla="*/ 0 h 1488001"/>
              <a:gd name="connsiteX1" fmla="*/ 2248784 w 2459533"/>
              <a:gd name="connsiteY1" fmla="*/ 0 h 1488001"/>
              <a:gd name="connsiteX2" fmla="*/ 2248784 w 2459533"/>
              <a:gd name="connsiteY2" fmla="*/ 221682 h 1488001"/>
              <a:gd name="connsiteX3" fmla="*/ 2459533 w 2459533"/>
              <a:gd name="connsiteY3" fmla="*/ 335221 h 1488001"/>
              <a:gd name="connsiteX4" fmla="*/ 2248784 w 2459533"/>
              <a:gd name="connsiteY4" fmla="*/ 523758 h 1488001"/>
              <a:gd name="connsiteX5" fmla="*/ 2248784 w 2459533"/>
              <a:gd name="connsiteY5" fmla="*/ 1488001 h 1488001"/>
              <a:gd name="connsiteX6" fmla="*/ 1 w 2459533"/>
              <a:gd name="connsiteY6" fmla="*/ 1488001 h 1488001"/>
              <a:gd name="connsiteX7" fmla="*/ 1 w 2459533"/>
              <a:gd name="connsiteY7" fmla="*/ 1308996 h 1488001"/>
              <a:gd name="connsiteX8" fmla="*/ 0 w 2459533"/>
              <a:gd name="connsiteY8" fmla="*/ 1195691 h 1488001"/>
              <a:gd name="connsiteX9" fmla="*/ 1 w 2459533"/>
              <a:gd name="connsiteY9" fmla="*/ 1006920 h 1488001"/>
              <a:gd name="connsiteX10" fmla="*/ 1 w 2459533"/>
              <a:gd name="connsiteY10" fmla="*/ 0 h 148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459533" h="1488001">
                <a:moveTo>
                  <a:pt x="1" y="0"/>
                </a:moveTo>
                <a:lnTo>
                  <a:pt x="2248784" y="0"/>
                </a:lnTo>
                <a:lnTo>
                  <a:pt x="2248784" y="221682"/>
                </a:lnTo>
                <a:lnTo>
                  <a:pt x="2459533" y="335221"/>
                </a:lnTo>
                <a:lnTo>
                  <a:pt x="2248784" y="523758"/>
                </a:lnTo>
                <a:lnTo>
                  <a:pt x="2248784" y="1488001"/>
                </a:lnTo>
                <a:lnTo>
                  <a:pt x="1" y="1488001"/>
                </a:lnTo>
                <a:lnTo>
                  <a:pt x="1" y="1308996"/>
                </a:lnTo>
                <a:cubicBezTo>
                  <a:pt x="1" y="1271228"/>
                  <a:pt x="0" y="1233459"/>
                  <a:pt x="0" y="1195691"/>
                </a:cubicBezTo>
                <a:cubicBezTo>
                  <a:pt x="0" y="1132767"/>
                  <a:pt x="1" y="1069844"/>
                  <a:pt x="1" y="1006920"/>
                </a:cubicBezTo>
                <a:lnTo>
                  <a:pt x="1" y="0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분류식 </a:t>
            </a:r>
            <a:r>
              <a:rPr kumimoji="0" lang="ko-KR" altLang="en-US" sz="1600" b="1" spc="-15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하수관로</a:t>
            </a:r>
            <a:r>
              <a:rPr kumimoji="0" lang="ko-KR" altLang="en-US" sz="1600" b="1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→ </a:t>
            </a:r>
            <a:r>
              <a:rPr kumimoji="0" lang="ko-KR" altLang="en-US" sz="1600" b="1" spc="-15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계속사업</a:t>
            </a:r>
            <a:r>
              <a:rPr kumimoji="0" lang="ko-KR" altLang="en-US" sz="1600" b="1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11</a:t>
            </a:r>
            <a:r>
              <a:rPr kumimoji="0" lang="ko-KR" altLang="en-US" sz="1600" b="1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개소</a:t>
            </a:r>
            <a:r>
              <a:rPr kumimoji="0" lang="ko-KR" altLang="en-US" sz="1600" b="1" spc="-150" dirty="0" smtClean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kumimoji="0" lang="en-US" altLang="ko-KR" sz="1600" b="1" spc="-150" dirty="0">
                <a:solidFill>
                  <a:prstClr val="black"/>
                </a:solidFill>
                <a:latin typeface="맑은 고딕" pitchFamily="50" charset="-127"/>
              </a:rPr>
              <a:t>- </a:t>
            </a:r>
            <a:r>
              <a:rPr kumimoji="0" lang="ko-KR" altLang="en-US" sz="1600" b="1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공사 </a:t>
            </a:r>
            <a:r>
              <a:rPr kumimoji="0" lang="en-US" altLang="ko-KR" sz="1600" b="1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6/</a:t>
            </a:r>
            <a:r>
              <a:rPr kumimoji="0" lang="ko-KR" altLang="en-US" sz="1600" b="1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설계 </a:t>
            </a:r>
            <a:r>
              <a:rPr kumimoji="0" lang="en-US" altLang="ko-KR" sz="1600" b="1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5</a:t>
            </a:r>
            <a:r>
              <a:rPr lang="ko-KR" altLang="en-US" sz="1600" b="1" spc="-1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b="1" spc="-1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(232.9</a:t>
            </a:r>
            <a:r>
              <a:rPr lang="ko-KR" altLang="en-US" sz="1600" b="1" spc="-150" dirty="0" smtClean="0">
                <a:solidFill>
                  <a:schemeClr val="tx1"/>
                </a:solidFill>
                <a:latin typeface="맑은 고딕" pitchFamily="50" charset="-127"/>
              </a:rPr>
              <a:t>㎞</a:t>
            </a:r>
            <a:r>
              <a:rPr lang="en-US" altLang="ko-KR" sz="1600" b="1" spc="-1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2,266</a:t>
            </a:r>
            <a:r>
              <a:rPr lang="ko-KR" altLang="en-US" sz="1600" b="1" spc="-1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억원</a:t>
            </a:r>
            <a:r>
              <a:rPr lang="en-US" altLang="ko-KR" sz="1600" b="1" spc="-1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600" b="1" spc="-1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600" b="1" spc="-15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ko-KR" altLang="en-US" sz="1500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kumimoji="0" lang="en-US" altLang="ko-KR" sz="1500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0" lang="en-US" altLang="ko-KR" sz="1500" b="1" spc="-15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500" b="1" spc="-15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공사    중</a:t>
            </a:r>
            <a:r>
              <a:rPr kumimoji="0" lang="en-US" altLang="ko-KR" sz="1500" b="1" spc="-15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0" lang="en-US" altLang="ko-KR" sz="1500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500" spc="-150" dirty="0">
                <a:solidFill>
                  <a:schemeClr val="tx1"/>
                </a:solidFill>
              </a:rPr>
              <a:t>용미 </a:t>
            </a:r>
            <a:r>
              <a:rPr lang="en-US" altLang="ko-KR" sz="1500" spc="-150" dirty="0">
                <a:solidFill>
                  <a:schemeClr val="tx1"/>
                </a:solidFill>
              </a:rPr>
              <a:t>25.4</a:t>
            </a:r>
            <a:r>
              <a:rPr lang="ko-KR" altLang="en-US" sz="1500" spc="-150" dirty="0">
                <a:solidFill>
                  <a:schemeClr val="tx1"/>
                </a:solidFill>
              </a:rPr>
              <a:t>㎞</a:t>
            </a:r>
            <a:r>
              <a:rPr kumimoji="0" lang="en-US" altLang="ko-KR" sz="1500" spc="-150" dirty="0" smtClean="0">
                <a:solidFill>
                  <a:prstClr val="black"/>
                </a:solidFill>
              </a:rPr>
              <a:t>, </a:t>
            </a:r>
            <a:r>
              <a:rPr kumimoji="0" lang="ko-KR" altLang="en-US" sz="1500" spc="-150" dirty="0" smtClean="0">
                <a:solidFill>
                  <a:prstClr val="black"/>
                </a:solidFill>
              </a:rPr>
              <a:t>운정</a:t>
            </a:r>
            <a:r>
              <a:rPr kumimoji="0" lang="en-US" altLang="ko-KR" sz="1500" spc="-150" baseline="30000" dirty="0" smtClean="0">
                <a:solidFill>
                  <a:prstClr val="black"/>
                </a:solidFill>
              </a:rPr>
              <a:t>(</a:t>
            </a:r>
            <a:r>
              <a:rPr kumimoji="0" lang="ko-KR" altLang="en-US" sz="1500" spc="-150" baseline="30000" dirty="0" err="1" smtClean="0">
                <a:solidFill>
                  <a:prstClr val="black"/>
                </a:solidFill>
              </a:rPr>
              <a:t>산남</a:t>
            </a:r>
            <a:r>
              <a:rPr kumimoji="0" lang="ko-KR" altLang="en-US" sz="1500" spc="-150" baseline="30000" dirty="0" smtClean="0">
                <a:solidFill>
                  <a:prstClr val="black"/>
                </a:solidFill>
              </a:rPr>
              <a:t> </a:t>
            </a:r>
            <a:r>
              <a:rPr kumimoji="0" lang="en-US" altLang="ko-KR" sz="1500" spc="-150" baseline="30000" dirty="0" smtClean="0">
                <a:solidFill>
                  <a:prstClr val="black"/>
                </a:solidFill>
              </a:rPr>
              <a:t>· </a:t>
            </a:r>
            <a:r>
              <a:rPr kumimoji="0" lang="ko-KR" altLang="en-US" sz="1500" spc="-150" baseline="30000" dirty="0" err="1" smtClean="0">
                <a:solidFill>
                  <a:prstClr val="black"/>
                </a:solidFill>
              </a:rPr>
              <a:t>연다산</a:t>
            </a:r>
            <a:r>
              <a:rPr kumimoji="0" lang="en-US" altLang="ko-KR" sz="1500" spc="-150" baseline="30000" dirty="0">
                <a:solidFill>
                  <a:prstClr val="black"/>
                </a:solidFill>
              </a:rPr>
              <a:t> · </a:t>
            </a:r>
            <a:r>
              <a:rPr kumimoji="0" lang="ko-KR" altLang="en-US" sz="1500" spc="-150" baseline="30000" dirty="0" err="1" smtClean="0">
                <a:solidFill>
                  <a:prstClr val="black"/>
                </a:solidFill>
              </a:rPr>
              <a:t>능안</a:t>
            </a:r>
            <a:r>
              <a:rPr kumimoji="0" lang="en-US" altLang="ko-KR" sz="1500" spc="-150" baseline="30000" dirty="0" smtClean="0">
                <a:solidFill>
                  <a:prstClr val="black"/>
                </a:solidFill>
              </a:rPr>
              <a:t>·</a:t>
            </a:r>
            <a:r>
              <a:rPr kumimoji="0" lang="ko-KR" altLang="en-US" sz="1500" spc="-150" baseline="30000" dirty="0">
                <a:solidFill>
                  <a:prstClr val="black"/>
                </a:solidFill>
              </a:rPr>
              <a:t>대동</a:t>
            </a:r>
            <a:r>
              <a:rPr kumimoji="0" lang="en-US" altLang="ko-KR" sz="1500" spc="-150" baseline="30000" dirty="0">
                <a:solidFill>
                  <a:prstClr val="black"/>
                </a:solidFill>
              </a:rPr>
              <a:t>) </a:t>
            </a:r>
            <a:r>
              <a:rPr kumimoji="0" lang="en-US" altLang="ko-KR" sz="1500" spc="-150" dirty="0">
                <a:solidFill>
                  <a:prstClr val="black"/>
                </a:solidFill>
              </a:rPr>
              <a:t> </a:t>
            </a:r>
            <a:r>
              <a:rPr kumimoji="0" lang="en-US" altLang="ko-KR" sz="1500" spc="-150" dirty="0" smtClean="0">
                <a:solidFill>
                  <a:prstClr val="black"/>
                </a:solidFill>
              </a:rPr>
              <a:t>46.5</a:t>
            </a:r>
            <a:r>
              <a:rPr lang="ko-KR" altLang="en-US" sz="1500" spc="-150" dirty="0" smtClean="0">
                <a:solidFill>
                  <a:schemeClr val="tx1"/>
                </a:solidFill>
              </a:rPr>
              <a:t>㎞</a:t>
            </a:r>
            <a:r>
              <a:rPr lang="en-US" altLang="ko-KR" sz="1500" spc="-150" dirty="0" smtClean="0">
                <a:solidFill>
                  <a:schemeClr val="tx1"/>
                </a:solidFill>
              </a:rPr>
              <a:t>, </a:t>
            </a:r>
            <a:r>
              <a:rPr lang="ko-KR" altLang="en-US" sz="1500" spc="-150" dirty="0" err="1">
                <a:solidFill>
                  <a:schemeClr val="tx1"/>
                </a:solidFill>
                <a:latin typeface="맑은 고딕" pitchFamily="50" charset="-127"/>
              </a:rPr>
              <a:t>장곡리</a:t>
            </a:r>
            <a:r>
              <a:rPr lang="ko-KR" altLang="en-US" sz="1500" spc="-150" dirty="0">
                <a:solidFill>
                  <a:schemeClr val="tx1"/>
                </a:solidFill>
                <a:latin typeface="맑은 고딕" pitchFamily="50" charset="-127"/>
              </a:rPr>
              <a:t> </a:t>
            </a:r>
            <a:r>
              <a:rPr lang="en-US" altLang="ko-KR" sz="1500" spc="-150" dirty="0">
                <a:solidFill>
                  <a:schemeClr val="tx1"/>
                </a:solidFill>
                <a:latin typeface="맑은 고딕" pitchFamily="50" charset="-127"/>
              </a:rPr>
              <a:t>22.4</a:t>
            </a:r>
            <a:r>
              <a:rPr lang="ko-KR" altLang="en-US" sz="1500" spc="-150" dirty="0" smtClean="0">
                <a:solidFill>
                  <a:schemeClr val="tx1"/>
                </a:solidFill>
                <a:latin typeface="맑은 고딕" pitchFamily="50" charset="-127"/>
              </a:rPr>
              <a:t>㎞</a:t>
            </a:r>
            <a:r>
              <a:rPr lang="en-US" altLang="ko-KR" sz="1500" spc="-150" dirty="0">
                <a:solidFill>
                  <a:schemeClr val="tx1"/>
                </a:solidFill>
              </a:rPr>
              <a:t> , </a:t>
            </a:r>
            <a:r>
              <a:rPr lang="ko-KR" altLang="en-US" sz="1500" spc="-150" dirty="0" smtClean="0">
                <a:solidFill>
                  <a:schemeClr val="tx1"/>
                </a:solidFill>
                <a:latin typeface="맑은 고딕" pitchFamily="50" charset="-127"/>
              </a:rPr>
              <a:t>교하 </a:t>
            </a:r>
            <a:r>
              <a:rPr lang="en-US" altLang="ko-KR" sz="1500" spc="-150" dirty="0" smtClean="0">
                <a:solidFill>
                  <a:schemeClr val="tx1"/>
                </a:solidFill>
                <a:latin typeface="맑은 고딕" pitchFamily="50" charset="-127"/>
              </a:rPr>
              <a:t>15.6</a:t>
            </a:r>
            <a:r>
              <a:rPr lang="ko-KR" altLang="en-US" sz="1500" spc="-150" dirty="0" smtClean="0">
                <a:solidFill>
                  <a:schemeClr val="tx1"/>
                </a:solidFill>
                <a:latin typeface="맑은 고딕" pitchFamily="50" charset="-127"/>
              </a:rPr>
              <a:t>㎞</a:t>
            </a:r>
            <a:endParaRPr lang="en-US" altLang="ko-KR" sz="1500" spc="-150" dirty="0" smtClean="0">
              <a:solidFill>
                <a:schemeClr val="tx1"/>
              </a:solidFill>
              <a:latin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ko-KR" altLang="en-US" sz="1500" spc="-150" dirty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kumimoji="0" lang="ko-KR" altLang="en-US" sz="1500" spc="-150" dirty="0" smtClean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kumimoji="0" lang="en-US" altLang="ko-KR" sz="1500" spc="-150" dirty="0" smtClean="0">
                <a:solidFill>
                  <a:prstClr val="black"/>
                </a:solidFill>
                <a:latin typeface="맑은 고딕" pitchFamily="50" charset="-127"/>
              </a:rPr>
              <a:t>- </a:t>
            </a:r>
            <a:r>
              <a:rPr kumimoji="0" lang="en-US" altLang="ko-KR" sz="1500" b="1" spc="-150" dirty="0">
                <a:solidFill>
                  <a:srgbClr val="0000FF"/>
                </a:solidFill>
                <a:latin typeface="맑은 고딕" pitchFamily="50" charset="-127"/>
              </a:rPr>
              <a:t>(</a:t>
            </a:r>
            <a:r>
              <a:rPr kumimoji="0" lang="ko-KR" altLang="en-US" sz="1500" b="1" spc="-150" dirty="0" smtClean="0">
                <a:solidFill>
                  <a:srgbClr val="0000FF"/>
                </a:solidFill>
                <a:latin typeface="맑은 고딕" pitchFamily="50" charset="-127"/>
              </a:rPr>
              <a:t>공사착공</a:t>
            </a:r>
            <a:r>
              <a:rPr kumimoji="0" lang="en-US" altLang="ko-KR" sz="1500" b="1" spc="-150" dirty="0" smtClean="0">
                <a:solidFill>
                  <a:srgbClr val="0000FF"/>
                </a:solidFill>
                <a:latin typeface="맑은 고딕" pitchFamily="50" charset="-127"/>
              </a:rPr>
              <a:t>)</a:t>
            </a:r>
            <a:r>
              <a:rPr kumimoji="0" lang="en-US" altLang="ko-KR" sz="1500" spc="-150" dirty="0" smtClean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ko-KR" altLang="en-US" sz="1500" spc="-150" dirty="0" smtClean="0">
                <a:solidFill>
                  <a:schemeClr val="tx1"/>
                </a:solidFill>
                <a:latin typeface="맑은 고딕" pitchFamily="50" charset="-127"/>
              </a:rPr>
              <a:t>분수 </a:t>
            </a:r>
            <a:r>
              <a:rPr lang="en-US" altLang="ko-KR" sz="1500" spc="-150" dirty="0">
                <a:solidFill>
                  <a:schemeClr val="tx1"/>
                </a:solidFill>
                <a:latin typeface="맑은 고딕" pitchFamily="50" charset="-127"/>
              </a:rPr>
              <a:t>35.8</a:t>
            </a:r>
            <a:r>
              <a:rPr lang="ko-KR" altLang="en-US" sz="1500" spc="-150" dirty="0">
                <a:solidFill>
                  <a:schemeClr val="tx1"/>
                </a:solidFill>
                <a:latin typeface="맑은 고딕" pitchFamily="50" charset="-127"/>
              </a:rPr>
              <a:t>㎞</a:t>
            </a:r>
            <a:r>
              <a:rPr lang="en-US" altLang="ko-KR" sz="1500" spc="-150" dirty="0">
                <a:solidFill>
                  <a:schemeClr val="tx1"/>
                </a:solidFill>
                <a:latin typeface="맑은 고딕" pitchFamily="50" charset="-127"/>
              </a:rPr>
              <a:t>, </a:t>
            </a:r>
            <a:r>
              <a:rPr lang="ko-KR" altLang="en-US" sz="1500" spc="-150" dirty="0">
                <a:solidFill>
                  <a:schemeClr val="tx1"/>
                </a:solidFill>
                <a:latin typeface="맑은 고딕" pitchFamily="50" charset="-127"/>
              </a:rPr>
              <a:t>적성</a:t>
            </a:r>
            <a:r>
              <a:rPr lang="en-US" altLang="ko-KR" sz="1500" spc="-150" baseline="30000" dirty="0">
                <a:solidFill>
                  <a:schemeClr val="tx1"/>
                </a:solidFill>
                <a:latin typeface="맑은 고딕" pitchFamily="50" charset="-127"/>
              </a:rPr>
              <a:t>(</a:t>
            </a:r>
            <a:r>
              <a:rPr lang="ko-KR" altLang="en-US" sz="1500" spc="-150" baseline="30000" dirty="0">
                <a:solidFill>
                  <a:schemeClr val="tx1"/>
                </a:solidFill>
                <a:latin typeface="맑은 고딕" pitchFamily="50" charset="-127"/>
              </a:rPr>
              <a:t>두지</a:t>
            </a:r>
            <a:r>
              <a:rPr lang="en-US" altLang="ko-KR" sz="1500" spc="-150" baseline="30000" dirty="0">
                <a:solidFill>
                  <a:schemeClr val="tx1"/>
                </a:solidFill>
                <a:latin typeface="맑은 고딕" pitchFamily="50" charset="-127"/>
              </a:rPr>
              <a:t>·</a:t>
            </a:r>
            <a:r>
              <a:rPr lang="ko-KR" altLang="en-US" sz="1500" spc="-150" baseline="30000" dirty="0">
                <a:solidFill>
                  <a:schemeClr val="tx1"/>
                </a:solidFill>
                <a:latin typeface="맑은 고딕" pitchFamily="50" charset="-127"/>
              </a:rPr>
              <a:t>구읍</a:t>
            </a:r>
            <a:r>
              <a:rPr lang="en-US" altLang="ko-KR" sz="1500" spc="-150" baseline="30000" dirty="0">
                <a:solidFill>
                  <a:schemeClr val="tx1"/>
                </a:solidFill>
                <a:latin typeface="맑은 고딕" pitchFamily="50" charset="-127"/>
              </a:rPr>
              <a:t>)</a:t>
            </a:r>
            <a:r>
              <a:rPr lang="en-US" altLang="ko-KR" sz="1500" spc="-150" dirty="0">
                <a:solidFill>
                  <a:schemeClr val="tx1"/>
                </a:solidFill>
                <a:latin typeface="맑은 고딕" pitchFamily="50" charset="-127"/>
              </a:rPr>
              <a:t> 3.8</a:t>
            </a:r>
            <a:r>
              <a:rPr lang="ko-KR" altLang="en-US" sz="1500" spc="-150" dirty="0">
                <a:solidFill>
                  <a:schemeClr val="tx1"/>
                </a:solidFill>
                <a:latin typeface="맑은 고딕" pitchFamily="50" charset="-127"/>
              </a:rPr>
              <a:t>㎞</a:t>
            </a:r>
            <a:endParaRPr lang="en-US" altLang="ko-KR" sz="1500" spc="-150" dirty="0" smtClean="0">
              <a:solidFill>
                <a:schemeClr val="tx1"/>
              </a:solidFill>
              <a:latin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500" spc="-150" dirty="0">
                <a:solidFill>
                  <a:schemeClr val="tx1"/>
                </a:solidFill>
                <a:latin typeface="맑은 고딕" pitchFamily="50" charset="-127"/>
              </a:rPr>
              <a:t> </a:t>
            </a:r>
            <a:r>
              <a:rPr lang="ko-KR" altLang="en-US" sz="1500" spc="-150" dirty="0" smtClean="0">
                <a:solidFill>
                  <a:schemeClr val="tx1"/>
                </a:solidFill>
                <a:latin typeface="맑은 고딕" pitchFamily="50" charset="-127"/>
              </a:rPr>
              <a:t> </a:t>
            </a:r>
            <a:r>
              <a:rPr kumimoji="0" lang="en-US" altLang="ko-KR" sz="1500" b="1" spc="-150" dirty="0" smtClean="0">
                <a:solidFill>
                  <a:prstClr val="black"/>
                </a:solidFill>
                <a:latin typeface="맑은 고딕" pitchFamily="50" charset="-127"/>
              </a:rPr>
              <a:t>- </a:t>
            </a:r>
            <a:r>
              <a:rPr kumimoji="0" lang="en-US" altLang="ko-KR" sz="1500" b="1" spc="-150" dirty="0" smtClean="0">
                <a:solidFill>
                  <a:srgbClr val="0000FF"/>
                </a:solidFill>
                <a:latin typeface="맑은 고딕" pitchFamily="50" charset="-127"/>
              </a:rPr>
              <a:t>(</a:t>
            </a:r>
            <a:r>
              <a:rPr kumimoji="0" lang="ko-KR" altLang="en-US" sz="1500" b="1" spc="-150" dirty="0" smtClean="0">
                <a:solidFill>
                  <a:srgbClr val="0000FF"/>
                </a:solidFill>
                <a:latin typeface="맑은 고딕" pitchFamily="50" charset="-127"/>
              </a:rPr>
              <a:t>설  계  중</a:t>
            </a:r>
            <a:r>
              <a:rPr kumimoji="0" lang="en-US" altLang="ko-KR" sz="1500" b="1" spc="-150" dirty="0" smtClean="0">
                <a:solidFill>
                  <a:srgbClr val="0000FF"/>
                </a:solidFill>
                <a:latin typeface="맑은 고딕" pitchFamily="50" charset="-127"/>
              </a:rPr>
              <a:t>)</a:t>
            </a:r>
            <a:r>
              <a:rPr kumimoji="0" lang="en-US" altLang="ko-KR" sz="1500" b="1" spc="-150" dirty="0" smtClean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ko-KR" altLang="en-US" sz="1500" spc="-150" dirty="0" err="1" smtClean="0">
                <a:solidFill>
                  <a:schemeClr val="tx1"/>
                </a:solidFill>
                <a:latin typeface="맑은 고딕" pitchFamily="50" charset="-127"/>
              </a:rPr>
              <a:t>객현</a:t>
            </a:r>
            <a:r>
              <a:rPr lang="ko-KR" altLang="en-US" sz="1500" spc="-150" dirty="0" smtClean="0">
                <a:solidFill>
                  <a:schemeClr val="tx1"/>
                </a:solidFill>
                <a:latin typeface="맑은 고딕" pitchFamily="50" charset="-127"/>
              </a:rPr>
              <a:t> </a:t>
            </a:r>
            <a:r>
              <a:rPr lang="en-US" altLang="ko-KR" sz="1500" spc="-150" dirty="0" smtClean="0">
                <a:solidFill>
                  <a:schemeClr val="tx1"/>
                </a:solidFill>
                <a:latin typeface="맑은 고딕" pitchFamily="50" charset="-127"/>
              </a:rPr>
              <a:t>21.7</a:t>
            </a:r>
            <a:r>
              <a:rPr lang="ko-KR" altLang="en-US" sz="1500" spc="-150" dirty="0" smtClean="0">
                <a:solidFill>
                  <a:schemeClr val="tx1"/>
                </a:solidFill>
                <a:latin typeface="맑은 고딕" pitchFamily="50" charset="-127"/>
              </a:rPr>
              <a:t>㎞</a:t>
            </a:r>
            <a:r>
              <a:rPr lang="en-US" altLang="ko-KR" sz="1500" spc="-150" dirty="0" smtClean="0">
                <a:solidFill>
                  <a:schemeClr val="tx1"/>
                </a:solidFill>
                <a:latin typeface="맑은 고딕" pitchFamily="50" charset="-127"/>
              </a:rPr>
              <a:t>, </a:t>
            </a:r>
            <a:r>
              <a:rPr lang="ko-KR" altLang="en-US" sz="1500" spc="-150" dirty="0">
                <a:solidFill>
                  <a:schemeClr val="tx1"/>
                </a:solidFill>
              </a:rPr>
              <a:t>영장 </a:t>
            </a:r>
            <a:r>
              <a:rPr lang="en-US" altLang="ko-KR" sz="1500" spc="-150" dirty="0">
                <a:solidFill>
                  <a:schemeClr val="tx1"/>
                </a:solidFill>
              </a:rPr>
              <a:t>21.8</a:t>
            </a:r>
            <a:r>
              <a:rPr lang="ko-KR" altLang="en-US" sz="1500" spc="-150" dirty="0">
                <a:solidFill>
                  <a:schemeClr val="tx1"/>
                </a:solidFill>
              </a:rPr>
              <a:t>㎞</a:t>
            </a:r>
            <a:r>
              <a:rPr kumimoji="0" lang="en-US" altLang="ko-KR" sz="1500" spc="-150" dirty="0">
                <a:solidFill>
                  <a:prstClr val="black"/>
                </a:solidFill>
              </a:rPr>
              <a:t>, </a:t>
            </a:r>
            <a:r>
              <a:rPr kumimoji="0" lang="ko-KR" altLang="en-US" sz="1500" spc="-150" dirty="0" err="1" smtClean="0">
                <a:solidFill>
                  <a:prstClr val="black"/>
                </a:solidFill>
              </a:rPr>
              <a:t>두포</a:t>
            </a:r>
            <a:r>
              <a:rPr kumimoji="0" lang="ko-KR" altLang="en-US" sz="1500" spc="-150" dirty="0" smtClean="0">
                <a:solidFill>
                  <a:prstClr val="black"/>
                </a:solidFill>
              </a:rPr>
              <a:t> </a:t>
            </a:r>
            <a:r>
              <a:rPr kumimoji="0" lang="en-US" altLang="ko-KR" sz="1500" spc="-150" dirty="0" smtClean="0">
                <a:solidFill>
                  <a:prstClr val="black"/>
                </a:solidFill>
              </a:rPr>
              <a:t>24.2</a:t>
            </a:r>
            <a:r>
              <a:rPr lang="ko-KR" altLang="en-US" sz="1500" spc="-150" dirty="0" smtClean="0">
                <a:solidFill>
                  <a:schemeClr val="tx1"/>
                </a:solidFill>
                <a:latin typeface="맑은 고딕" pitchFamily="50" charset="-127"/>
              </a:rPr>
              <a:t>㎞</a:t>
            </a:r>
            <a:r>
              <a:rPr lang="en-US" altLang="ko-KR" sz="1500" spc="-150" dirty="0" smtClean="0">
                <a:solidFill>
                  <a:schemeClr val="tx1"/>
                </a:solidFill>
                <a:latin typeface="맑은 고딕" pitchFamily="50" charset="-127"/>
              </a:rPr>
              <a:t>,</a:t>
            </a:r>
            <a:r>
              <a:rPr kumimoji="0" lang="ko-KR" altLang="en-US" sz="1500" spc="-150" dirty="0" smtClean="0">
                <a:solidFill>
                  <a:prstClr val="black"/>
                </a:solidFill>
              </a:rPr>
              <a:t> </a:t>
            </a:r>
            <a:r>
              <a:rPr lang="ko-KR" altLang="en-US" sz="1500" spc="-150" dirty="0" smtClean="0">
                <a:solidFill>
                  <a:schemeClr val="tx1"/>
                </a:solidFill>
                <a:latin typeface="맑은 고딕" pitchFamily="50" charset="-127"/>
              </a:rPr>
              <a:t>문산</a:t>
            </a:r>
            <a:r>
              <a:rPr lang="en-US" altLang="ko-KR" sz="1500" spc="-150" dirty="0" smtClean="0">
                <a:solidFill>
                  <a:schemeClr val="tx1"/>
                </a:solidFill>
                <a:latin typeface="맑은 고딕" pitchFamily="50" charset="-127"/>
              </a:rPr>
              <a:t>·</a:t>
            </a:r>
            <a:r>
              <a:rPr lang="ko-KR" altLang="en-US" sz="1500" spc="-150" dirty="0" smtClean="0">
                <a:solidFill>
                  <a:schemeClr val="tx1"/>
                </a:solidFill>
                <a:latin typeface="맑은 고딕" pitchFamily="50" charset="-127"/>
              </a:rPr>
              <a:t>파주 </a:t>
            </a:r>
            <a:r>
              <a:rPr lang="en-US" altLang="ko-KR" sz="1500" spc="-150" dirty="0" smtClean="0">
                <a:solidFill>
                  <a:schemeClr val="tx1"/>
                </a:solidFill>
                <a:latin typeface="맑은 고딕" pitchFamily="50" charset="-127"/>
              </a:rPr>
              <a:t>10.5</a:t>
            </a:r>
            <a:r>
              <a:rPr lang="ko-KR" altLang="en-US" sz="1500" spc="-150" dirty="0" smtClean="0">
                <a:solidFill>
                  <a:schemeClr val="tx1"/>
                </a:solidFill>
                <a:latin typeface="맑은 고딕" pitchFamily="50" charset="-127"/>
              </a:rPr>
              <a:t>㎞</a:t>
            </a:r>
            <a:r>
              <a:rPr lang="en-US" altLang="ko-KR" sz="1500" spc="-150" dirty="0">
                <a:solidFill>
                  <a:schemeClr val="tx1"/>
                </a:solidFill>
                <a:latin typeface="맑은 고딕" pitchFamily="50" charset="-127"/>
              </a:rPr>
              <a:t>, </a:t>
            </a:r>
            <a:r>
              <a:rPr lang="ko-KR" altLang="en-US" sz="1500" spc="-150" dirty="0" err="1" smtClean="0">
                <a:solidFill>
                  <a:schemeClr val="tx1"/>
                </a:solidFill>
                <a:latin typeface="맑은 고딕" pitchFamily="50" charset="-127"/>
              </a:rPr>
              <a:t>갈곡</a:t>
            </a:r>
            <a:r>
              <a:rPr lang="ko-KR" altLang="en-US" sz="1500" spc="-150" dirty="0" smtClean="0">
                <a:solidFill>
                  <a:schemeClr val="tx1"/>
                </a:solidFill>
                <a:latin typeface="맑은 고딕" pitchFamily="50" charset="-127"/>
              </a:rPr>
              <a:t> </a:t>
            </a:r>
            <a:r>
              <a:rPr lang="en-US" altLang="ko-KR" sz="1500" spc="-150" dirty="0" smtClean="0">
                <a:solidFill>
                  <a:schemeClr val="tx1"/>
                </a:solidFill>
                <a:latin typeface="맑은 고딕" pitchFamily="50" charset="-127"/>
              </a:rPr>
              <a:t>5.2</a:t>
            </a:r>
            <a:r>
              <a:rPr lang="ko-KR" altLang="en-US" sz="1500" spc="-150" dirty="0" smtClean="0">
                <a:solidFill>
                  <a:schemeClr val="tx1"/>
                </a:solidFill>
                <a:latin typeface="맑은 고딕" pitchFamily="50" charset="-127"/>
              </a:rPr>
              <a:t>㎞</a:t>
            </a:r>
            <a:endParaRPr lang="en-US" altLang="ko-KR" sz="1500" spc="-150" dirty="0" smtClean="0">
              <a:solidFill>
                <a:schemeClr val="tx1"/>
              </a:solidFill>
              <a:latin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spc="-150" dirty="0" smtClean="0">
                <a:solidFill>
                  <a:prstClr val="black"/>
                </a:solidFill>
                <a:latin typeface="맑은 고딕" pitchFamily="50" charset="-127"/>
              </a:rPr>
              <a:t>노후 </a:t>
            </a:r>
            <a:r>
              <a:rPr kumimoji="0" lang="ko-KR" altLang="en-US" sz="1600" b="1" spc="-150" dirty="0" err="1">
                <a:solidFill>
                  <a:prstClr val="black"/>
                </a:solidFill>
                <a:latin typeface="맑은 고딕" pitchFamily="50" charset="-127"/>
              </a:rPr>
              <a:t>하수관로</a:t>
            </a:r>
            <a:r>
              <a:rPr kumimoji="0" lang="ko-KR" altLang="en-US" sz="1600" b="1" spc="-150" dirty="0">
                <a:solidFill>
                  <a:prstClr val="black"/>
                </a:solidFill>
                <a:latin typeface="맑은 고딕" pitchFamily="50" charset="-127"/>
              </a:rPr>
              <a:t>  → </a:t>
            </a:r>
            <a:r>
              <a:rPr kumimoji="0" lang="ko-KR" altLang="en-US" sz="1600" b="1" spc="-150" dirty="0" smtClean="0">
                <a:solidFill>
                  <a:prstClr val="black"/>
                </a:solidFill>
                <a:latin typeface="맑은 고딕" pitchFamily="50" charset="-127"/>
              </a:rPr>
              <a:t>파주시 관내</a:t>
            </a:r>
            <a:r>
              <a:rPr kumimoji="0" lang="en-US" altLang="ko-KR" sz="1600" b="1" spc="-150" dirty="0" smtClean="0">
                <a:solidFill>
                  <a:prstClr val="black"/>
                </a:solidFill>
                <a:latin typeface="맑은 고딕" pitchFamily="50" charset="-127"/>
              </a:rPr>
              <a:t>/</a:t>
            </a:r>
            <a:r>
              <a:rPr kumimoji="0" lang="ko-KR" altLang="en-US" sz="1600" b="1" spc="-150" dirty="0" err="1" smtClean="0">
                <a:solidFill>
                  <a:prstClr val="black"/>
                </a:solidFill>
                <a:latin typeface="맑은 고딕" pitchFamily="50" charset="-127"/>
              </a:rPr>
              <a:t>계속사업</a:t>
            </a:r>
            <a:r>
              <a:rPr kumimoji="0" lang="ko-KR" altLang="en-US" sz="1600" b="1" spc="-150" dirty="0" smtClean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kumimoji="0" lang="en-US" altLang="ko-KR" sz="1600" b="1" spc="-150" dirty="0">
                <a:solidFill>
                  <a:prstClr val="black"/>
                </a:solidFill>
                <a:latin typeface="맑은 고딕" pitchFamily="50" charset="-127"/>
              </a:rPr>
              <a:t>: </a:t>
            </a:r>
            <a:r>
              <a:rPr kumimoji="0" lang="en-US" altLang="ko-KR" sz="1600" b="1" spc="-150" dirty="0" smtClean="0">
                <a:solidFill>
                  <a:prstClr val="black"/>
                </a:solidFill>
                <a:latin typeface="맑은 고딕" pitchFamily="50" charset="-127"/>
              </a:rPr>
              <a:t>1</a:t>
            </a:r>
            <a:r>
              <a:rPr kumimoji="0" lang="ko-KR" altLang="en-US" sz="1600" b="1" spc="-150" dirty="0" smtClean="0">
                <a:solidFill>
                  <a:prstClr val="black"/>
                </a:solidFill>
                <a:latin typeface="맑은 고딕" pitchFamily="50" charset="-127"/>
              </a:rPr>
              <a:t>개소 </a:t>
            </a:r>
            <a:r>
              <a:rPr kumimoji="0" lang="en-US" altLang="ko-KR" sz="1600" b="1" spc="-150" dirty="0">
                <a:solidFill>
                  <a:prstClr val="black"/>
                </a:solidFill>
                <a:latin typeface="맑은 고딕" pitchFamily="50" charset="-127"/>
              </a:rPr>
              <a:t>- </a:t>
            </a:r>
            <a:r>
              <a:rPr kumimoji="0" lang="ko-KR" altLang="en-US" sz="1600" b="1" spc="-150" dirty="0" smtClean="0">
                <a:solidFill>
                  <a:prstClr val="black"/>
                </a:solidFill>
                <a:latin typeface="맑은 고딕" pitchFamily="50" charset="-127"/>
              </a:rPr>
              <a:t>설계 </a:t>
            </a:r>
            <a:r>
              <a:rPr kumimoji="0" lang="en-US" altLang="ko-KR" sz="1600" b="1" spc="-150" dirty="0" smtClean="0">
                <a:solidFill>
                  <a:prstClr val="black"/>
                </a:solidFill>
                <a:latin typeface="맑은 고딕" pitchFamily="50" charset="-127"/>
              </a:rPr>
              <a:t>1</a:t>
            </a:r>
            <a:r>
              <a:rPr lang="ko-KR" altLang="en-US" sz="1600" b="1" spc="-150" dirty="0" smtClean="0">
                <a:solidFill>
                  <a:schemeClr val="tx1"/>
                </a:solidFill>
                <a:latin typeface="맑은 고딕" pitchFamily="50" charset="-127"/>
              </a:rPr>
              <a:t> </a:t>
            </a:r>
            <a:r>
              <a:rPr lang="en-US" altLang="ko-KR" sz="1600" b="1" spc="-150" dirty="0" smtClean="0">
                <a:solidFill>
                  <a:schemeClr val="tx1"/>
                </a:solidFill>
                <a:latin typeface="맑은 고딕" pitchFamily="50" charset="-127"/>
              </a:rPr>
              <a:t>(28.1</a:t>
            </a:r>
            <a:r>
              <a:rPr lang="ko-KR" altLang="en-US" sz="1600" b="1" spc="-150" dirty="0" smtClean="0">
                <a:solidFill>
                  <a:schemeClr val="tx1"/>
                </a:solidFill>
                <a:latin typeface="맑은 고딕" pitchFamily="50" charset="-127"/>
              </a:rPr>
              <a:t>㎞</a:t>
            </a:r>
            <a:r>
              <a:rPr lang="en-US" altLang="ko-KR" sz="1600" b="1" spc="-150" dirty="0">
                <a:solidFill>
                  <a:schemeClr val="tx1"/>
                </a:solidFill>
                <a:latin typeface="맑은 고딕" pitchFamily="50" charset="-127"/>
              </a:rPr>
              <a:t>, </a:t>
            </a:r>
            <a:r>
              <a:rPr lang="en-US" altLang="ko-KR" sz="1600" b="1" spc="-150" dirty="0" smtClean="0">
                <a:solidFill>
                  <a:schemeClr val="tx1"/>
                </a:solidFill>
                <a:latin typeface="맑은 고딕" pitchFamily="50" charset="-127"/>
              </a:rPr>
              <a:t>224</a:t>
            </a:r>
            <a:r>
              <a:rPr lang="ko-KR" altLang="en-US" sz="1600" b="1" spc="-150" dirty="0" smtClean="0">
                <a:solidFill>
                  <a:schemeClr val="tx1"/>
                </a:solidFill>
                <a:latin typeface="맑은 고딕" pitchFamily="50" charset="-127"/>
              </a:rPr>
              <a:t>억원</a:t>
            </a:r>
            <a:r>
              <a:rPr lang="en-US" altLang="ko-KR" sz="1600" b="1" spc="-150" dirty="0">
                <a:solidFill>
                  <a:schemeClr val="tx1"/>
                </a:solidFill>
                <a:latin typeface="맑은 고딕" pitchFamily="50" charset="-127"/>
              </a:rPr>
              <a:t>)</a:t>
            </a:r>
            <a:r>
              <a:rPr lang="ko-KR" altLang="en-US" sz="1600" b="1" spc="-150" dirty="0">
                <a:solidFill>
                  <a:schemeClr val="tx1"/>
                </a:solidFill>
                <a:latin typeface="맑은 고딕" pitchFamily="50" charset="-127"/>
              </a:rPr>
              <a:t> </a:t>
            </a:r>
            <a:endParaRPr lang="en-US" altLang="ko-KR" sz="1600" b="1" spc="-150" dirty="0">
              <a:solidFill>
                <a:schemeClr val="tx1"/>
              </a:solidFill>
              <a:latin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15556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2644" y="20011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하수도과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1475656" y="1124744"/>
            <a:ext cx="7622817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5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kumimoji="0" lang="en-US" altLang="ko-KR" b="1" spc="-150" dirty="0" smtClean="0">
                <a:latin typeface="맑은 고딕" pitchFamily="50" charset="-127"/>
                <a:ea typeface="맑은 고딕" pitchFamily="50" charset="-127"/>
              </a:rPr>
              <a:t>GIS </a:t>
            </a:r>
            <a:r>
              <a:rPr kumimoji="0" lang="ko-KR" altLang="en-US" b="1" spc="-150" dirty="0" smtClean="0">
                <a:latin typeface="맑은 고딕" pitchFamily="50" charset="-127"/>
                <a:ea typeface="맑은 고딕" pitchFamily="50" charset="-127"/>
              </a:rPr>
              <a:t>구축으로 신속한 민원처리 및 하수</a:t>
            </a:r>
            <a:r>
              <a:rPr kumimoji="0" lang="en-US" altLang="ko-KR" b="1" spc="-15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b="1" spc="-150" dirty="0" smtClean="0">
                <a:latin typeface="맑은 고딕" pitchFamily="50" charset="-127"/>
                <a:ea typeface="맑은 고딕" pitchFamily="50" charset="-127"/>
              </a:rPr>
              <a:t>우수</a:t>
            </a:r>
            <a:r>
              <a:rPr kumimoji="0" lang="en-US" altLang="ko-KR" b="1" spc="-150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0" lang="ko-KR" altLang="en-US" b="1" spc="-150" dirty="0" err="1" smtClean="0">
                <a:latin typeface="맑은 고딕" pitchFamily="50" charset="-127"/>
                <a:ea typeface="맑은 고딕" pitchFamily="50" charset="-127"/>
              </a:rPr>
              <a:t>관로의</a:t>
            </a:r>
            <a:r>
              <a:rPr kumimoji="0" lang="ko-KR" altLang="en-US" b="1" spc="-150" dirty="0" smtClean="0">
                <a:latin typeface="맑은 고딕" pitchFamily="50" charset="-127"/>
                <a:ea typeface="맑은 고딕" pitchFamily="50" charset="-127"/>
              </a:rPr>
              <a:t> 안정적 유지관리 기능</a:t>
            </a:r>
            <a:endParaRPr kumimoji="0" lang="en-US" altLang="ko-KR" b="1" spc="-15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ko-KR" altLang="en-US" b="1" dirty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kumimoji="0" lang="ko-KR" altLang="en-US" b="1" spc="-150" dirty="0" smtClean="0">
                <a:latin typeface="맑은 고딕" pitchFamily="50" charset="-127"/>
                <a:ea typeface="맑은 고딕" pitchFamily="50" charset="-127"/>
              </a:rPr>
              <a:t>하수</a:t>
            </a:r>
            <a:r>
              <a:rPr kumimoji="0" lang="en-US" altLang="ko-KR" b="1" spc="-15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b="1" spc="-150" dirty="0" smtClean="0">
                <a:latin typeface="맑은 고딕" pitchFamily="50" charset="-127"/>
                <a:ea typeface="맑은 고딕" pitchFamily="50" charset="-127"/>
              </a:rPr>
              <a:t>우수</a:t>
            </a:r>
            <a:r>
              <a:rPr kumimoji="0" lang="en-US" altLang="ko-KR" b="1" spc="-150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0" lang="ko-KR" altLang="en-US" b="1" spc="-150" dirty="0" err="1" smtClean="0">
                <a:latin typeface="맑은 고딕" pitchFamily="50" charset="-127"/>
                <a:ea typeface="맑은 고딕" pitchFamily="50" charset="-127"/>
              </a:rPr>
              <a:t>관로</a:t>
            </a:r>
            <a:r>
              <a:rPr kumimoji="0" lang="ko-KR" altLang="en-US" b="1" spc="-150" dirty="0" smtClean="0">
                <a:latin typeface="맑은 고딕" pitchFamily="50" charset="-127"/>
                <a:ea typeface="맑은 고딕" pitchFamily="50" charset="-127"/>
              </a:rPr>
              <a:t> 유지관리에 따른 침수피해 및 안전사고 예방</a:t>
            </a:r>
            <a:endParaRPr kumimoji="0" lang="en-US" altLang="ko-KR" b="1" spc="-15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1" name="Rectangle 23"/>
          <p:cNvSpPr>
            <a:spLocks noChangeArrowheads="1"/>
          </p:cNvSpPr>
          <p:nvPr/>
        </p:nvSpPr>
        <p:spPr bwMode="auto">
          <a:xfrm>
            <a:off x="1535086" y="2141482"/>
            <a:ext cx="5125147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en-US" altLang="ko-KR" sz="2000" b="1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GIS </a:t>
            </a:r>
            <a:r>
              <a:rPr kumimoji="0" lang="ko-KR" altLang="en-US" sz="2000" b="1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구축을 통한 하수도서비스 확대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67596" y="663079"/>
            <a:ext cx="877640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3. </a:t>
            </a:r>
            <a:r>
              <a:rPr kumimoji="0"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상지석동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하수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(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우수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  <a:r>
              <a:rPr kumimoji="0"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관로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GIS DB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구축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1561866" y="2726172"/>
            <a:ext cx="1137927" cy="34249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사업개요</a:t>
            </a:r>
            <a:endParaRPr lang="ko-KR" altLang="en-US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3" name="자유형 32"/>
          <p:cNvSpPr/>
          <p:nvPr/>
        </p:nvSpPr>
        <p:spPr>
          <a:xfrm>
            <a:off x="1691681" y="3197396"/>
            <a:ext cx="6696744" cy="1455740"/>
          </a:xfrm>
          <a:custGeom>
            <a:avLst/>
            <a:gdLst>
              <a:gd name="connsiteX0" fmla="*/ 0 w 2541359"/>
              <a:gd name="connsiteY0" fmla="*/ 0 h 1488001"/>
              <a:gd name="connsiteX1" fmla="*/ 2248783 w 2541359"/>
              <a:gd name="connsiteY1" fmla="*/ 0 h 1488001"/>
              <a:gd name="connsiteX2" fmla="*/ 2248783 w 2541359"/>
              <a:gd name="connsiteY2" fmla="*/ 221682 h 1488001"/>
              <a:gd name="connsiteX3" fmla="*/ 2541359 w 2541359"/>
              <a:gd name="connsiteY3" fmla="*/ 372721 h 1488001"/>
              <a:gd name="connsiteX4" fmla="*/ 2248783 w 2541359"/>
              <a:gd name="connsiteY4" fmla="*/ 523758 h 1488001"/>
              <a:gd name="connsiteX5" fmla="*/ 2248783 w 2541359"/>
              <a:gd name="connsiteY5" fmla="*/ 1488001 h 1488001"/>
              <a:gd name="connsiteX6" fmla="*/ 0 w 2541359"/>
              <a:gd name="connsiteY6" fmla="*/ 1488001 h 1488001"/>
              <a:gd name="connsiteX7" fmla="*/ 0 w 2541359"/>
              <a:gd name="connsiteY7" fmla="*/ 1308996 h 1488001"/>
              <a:gd name="connsiteX8" fmla="*/ 292575 w 2541359"/>
              <a:gd name="connsiteY8" fmla="*/ 1157959 h 1488001"/>
              <a:gd name="connsiteX9" fmla="*/ 0 w 2541359"/>
              <a:gd name="connsiteY9" fmla="*/ 1006920 h 1488001"/>
              <a:gd name="connsiteX0" fmla="*/ 0 w 2613253"/>
              <a:gd name="connsiteY0" fmla="*/ 0 h 1488001"/>
              <a:gd name="connsiteX1" fmla="*/ 2248783 w 2613253"/>
              <a:gd name="connsiteY1" fmla="*/ 0 h 1488001"/>
              <a:gd name="connsiteX2" fmla="*/ 2248783 w 2613253"/>
              <a:gd name="connsiteY2" fmla="*/ 221682 h 1488001"/>
              <a:gd name="connsiteX3" fmla="*/ 2613253 w 2613253"/>
              <a:gd name="connsiteY3" fmla="*/ 372000 h 1488001"/>
              <a:gd name="connsiteX4" fmla="*/ 2248783 w 2613253"/>
              <a:gd name="connsiteY4" fmla="*/ 523758 h 1488001"/>
              <a:gd name="connsiteX5" fmla="*/ 2248783 w 2613253"/>
              <a:gd name="connsiteY5" fmla="*/ 1488001 h 1488001"/>
              <a:gd name="connsiteX6" fmla="*/ 0 w 2613253"/>
              <a:gd name="connsiteY6" fmla="*/ 1488001 h 1488001"/>
              <a:gd name="connsiteX7" fmla="*/ 0 w 2613253"/>
              <a:gd name="connsiteY7" fmla="*/ 1308996 h 1488001"/>
              <a:gd name="connsiteX8" fmla="*/ 292575 w 2613253"/>
              <a:gd name="connsiteY8" fmla="*/ 1157959 h 1488001"/>
              <a:gd name="connsiteX9" fmla="*/ 0 w 2613253"/>
              <a:gd name="connsiteY9" fmla="*/ 1006920 h 1488001"/>
              <a:gd name="connsiteX10" fmla="*/ 0 w 2613253"/>
              <a:gd name="connsiteY10" fmla="*/ 0 h 1488001"/>
              <a:gd name="connsiteX0" fmla="*/ 1 w 2613254"/>
              <a:gd name="connsiteY0" fmla="*/ 0 h 1488001"/>
              <a:gd name="connsiteX1" fmla="*/ 2248784 w 2613254"/>
              <a:gd name="connsiteY1" fmla="*/ 0 h 1488001"/>
              <a:gd name="connsiteX2" fmla="*/ 2248784 w 2613254"/>
              <a:gd name="connsiteY2" fmla="*/ 221682 h 1488001"/>
              <a:gd name="connsiteX3" fmla="*/ 2613254 w 2613254"/>
              <a:gd name="connsiteY3" fmla="*/ 372000 h 1488001"/>
              <a:gd name="connsiteX4" fmla="*/ 2248784 w 2613254"/>
              <a:gd name="connsiteY4" fmla="*/ 523758 h 1488001"/>
              <a:gd name="connsiteX5" fmla="*/ 2248784 w 2613254"/>
              <a:gd name="connsiteY5" fmla="*/ 1488001 h 1488001"/>
              <a:gd name="connsiteX6" fmla="*/ 1 w 2613254"/>
              <a:gd name="connsiteY6" fmla="*/ 1488001 h 1488001"/>
              <a:gd name="connsiteX7" fmla="*/ 1 w 2613254"/>
              <a:gd name="connsiteY7" fmla="*/ 1308996 h 1488001"/>
              <a:gd name="connsiteX8" fmla="*/ 0 w 2613254"/>
              <a:gd name="connsiteY8" fmla="*/ 1195691 h 1488001"/>
              <a:gd name="connsiteX9" fmla="*/ 1 w 2613254"/>
              <a:gd name="connsiteY9" fmla="*/ 1006920 h 1488001"/>
              <a:gd name="connsiteX10" fmla="*/ 1 w 2613254"/>
              <a:gd name="connsiteY10" fmla="*/ 0 h 1488001"/>
              <a:gd name="connsiteX0" fmla="*/ 1 w 2459533"/>
              <a:gd name="connsiteY0" fmla="*/ 0 h 1488001"/>
              <a:gd name="connsiteX1" fmla="*/ 2248784 w 2459533"/>
              <a:gd name="connsiteY1" fmla="*/ 0 h 1488001"/>
              <a:gd name="connsiteX2" fmla="*/ 2248784 w 2459533"/>
              <a:gd name="connsiteY2" fmla="*/ 221682 h 1488001"/>
              <a:gd name="connsiteX3" fmla="*/ 2459533 w 2459533"/>
              <a:gd name="connsiteY3" fmla="*/ 335221 h 1488001"/>
              <a:gd name="connsiteX4" fmla="*/ 2248784 w 2459533"/>
              <a:gd name="connsiteY4" fmla="*/ 523758 h 1488001"/>
              <a:gd name="connsiteX5" fmla="*/ 2248784 w 2459533"/>
              <a:gd name="connsiteY5" fmla="*/ 1488001 h 1488001"/>
              <a:gd name="connsiteX6" fmla="*/ 1 w 2459533"/>
              <a:gd name="connsiteY6" fmla="*/ 1488001 h 1488001"/>
              <a:gd name="connsiteX7" fmla="*/ 1 w 2459533"/>
              <a:gd name="connsiteY7" fmla="*/ 1308996 h 1488001"/>
              <a:gd name="connsiteX8" fmla="*/ 0 w 2459533"/>
              <a:gd name="connsiteY8" fmla="*/ 1195691 h 1488001"/>
              <a:gd name="connsiteX9" fmla="*/ 1 w 2459533"/>
              <a:gd name="connsiteY9" fmla="*/ 1006920 h 1488001"/>
              <a:gd name="connsiteX10" fmla="*/ 1 w 2459533"/>
              <a:gd name="connsiteY10" fmla="*/ 0 h 148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459533" h="1488001">
                <a:moveTo>
                  <a:pt x="1" y="0"/>
                </a:moveTo>
                <a:lnTo>
                  <a:pt x="2248784" y="0"/>
                </a:lnTo>
                <a:lnTo>
                  <a:pt x="2248784" y="221682"/>
                </a:lnTo>
                <a:lnTo>
                  <a:pt x="2459533" y="335221"/>
                </a:lnTo>
                <a:lnTo>
                  <a:pt x="2248784" y="523758"/>
                </a:lnTo>
                <a:lnTo>
                  <a:pt x="2248784" y="1488001"/>
                </a:lnTo>
                <a:lnTo>
                  <a:pt x="1" y="1488001"/>
                </a:lnTo>
                <a:lnTo>
                  <a:pt x="1" y="1308996"/>
                </a:lnTo>
                <a:cubicBezTo>
                  <a:pt x="1" y="1271228"/>
                  <a:pt x="0" y="1233459"/>
                  <a:pt x="0" y="1195691"/>
                </a:cubicBezTo>
                <a:cubicBezTo>
                  <a:pt x="0" y="1132767"/>
                  <a:pt x="1" y="1069844"/>
                  <a:pt x="1" y="1006920"/>
                </a:cubicBezTo>
                <a:lnTo>
                  <a:pt x="1" y="0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kumimoji="0" lang="ko-KR" altLang="en-US" sz="1600" b="1" spc="-150" dirty="0">
                <a:solidFill>
                  <a:schemeClr val="tx1"/>
                </a:solidFill>
                <a:latin typeface="맑은 고딕" pitchFamily="50" charset="-127"/>
              </a:rPr>
              <a:t>•  위       치 </a:t>
            </a:r>
            <a:r>
              <a:rPr kumimoji="0" lang="en-US" altLang="ko-KR" sz="1600" b="1" spc="-150" dirty="0">
                <a:solidFill>
                  <a:schemeClr val="tx1"/>
                </a:solidFill>
                <a:latin typeface="맑은 고딕" pitchFamily="50" charset="-127"/>
              </a:rPr>
              <a:t>:  </a:t>
            </a:r>
            <a:r>
              <a:rPr kumimoji="0" lang="ko-KR" altLang="en-US" sz="1600" b="1" spc="-150" dirty="0" err="1" smtClean="0">
                <a:solidFill>
                  <a:schemeClr val="tx1"/>
                </a:solidFill>
                <a:latin typeface="맑은 고딕" pitchFamily="50" charset="-127"/>
              </a:rPr>
              <a:t>상지석동</a:t>
            </a:r>
            <a:r>
              <a:rPr kumimoji="0" lang="ko-KR" altLang="en-US" sz="1600" b="1" spc="-150" dirty="0" smtClean="0">
                <a:solidFill>
                  <a:schemeClr val="tx1"/>
                </a:solidFill>
                <a:latin typeface="맑은 고딕" pitchFamily="50" charset="-127"/>
              </a:rPr>
              <a:t> </a:t>
            </a:r>
            <a:r>
              <a:rPr kumimoji="0" lang="ko-KR" altLang="en-US" sz="1600" b="1" spc="-150" dirty="0">
                <a:solidFill>
                  <a:schemeClr val="tx1"/>
                </a:solidFill>
                <a:latin typeface="맑은 고딕" pitchFamily="50" charset="-127"/>
              </a:rPr>
              <a:t>일원</a:t>
            </a:r>
            <a:endParaRPr kumimoji="0" lang="en-US" altLang="ko-KR" sz="1600" b="1" spc="-150" dirty="0">
              <a:solidFill>
                <a:schemeClr val="tx1"/>
              </a:solidFill>
              <a:latin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ko-KR" altLang="en-US" sz="1600" b="1" spc="-150" dirty="0">
                <a:solidFill>
                  <a:schemeClr val="tx1"/>
                </a:solidFill>
                <a:latin typeface="맑은 고딕" pitchFamily="50" charset="-127"/>
              </a:rPr>
              <a:t>•  </a:t>
            </a:r>
            <a:r>
              <a:rPr kumimoji="0" lang="ko-KR" altLang="en-US" sz="1600" b="1" dirty="0">
                <a:solidFill>
                  <a:schemeClr val="tx1"/>
                </a:solidFill>
                <a:latin typeface="맑은 고딕" pitchFamily="50" charset="-127"/>
              </a:rPr>
              <a:t>사 업 량</a:t>
            </a:r>
            <a:r>
              <a:rPr kumimoji="0" lang="ko-KR" altLang="en-US" sz="1600" b="1" spc="-300" dirty="0">
                <a:solidFill>
                  <a:schemeClr val="tx1"/>
                </a:solidFill>
                <a:latin typeface="맑은 고딕" pitchFamily="50" charset="-127"/>
              </a:rPr>
              <a:t> </a:t>
            </a:r>
            <a:r>
              <a:rPr kumimoji="0" lang="en-US" altLang="ko-KR" sz="1600" b="1" spc="-300" dirty="0">
                <a:solidFill>
                  <a:schemeClr val="tx1"/>
                </a:solidFill>
                <a:latin typeface="맑은 고딕" pitchFamily="50" charset="-127"/>
              </a:rPr>
              <a:t>:</a:t>
            </a:r>
            <a:r>
              <a:rPr kumimoji="0" lang="en-US" altLang="ko-KR" sz="1600" b="1" dirty="0">
                <a:solidFill>
                  <a:schemeClr val="tx1"/>
                </a:solidFill>
                <a:latin typeface="맑은 고딕" pitchFamily="50" charset="-127"/>
              </a:rPr>
              <a:t> </a:t>
            </a:r>
            <a:r>
              <a:rPr kumimoji="0" lang="ko-KR" altLang="en-US" sz="1600" spc="-150" dirty="0">
                <a:solidFill>
                  <a:schemeClr val="tx1"/>
                </a:solidFill>
                <a:latin typeface="맑은 고딕" pitchFamily="50" charset="-127"/>
              </a:rPr>
              <a:t> </a:t>
            </a:r>
            <a:r>
              <a:rPr kumimoji="0" lang="ko-KR" altLang="en-US" sz="1600" b="1" spc="-150" dirty="0" err="1">
                <a:solidFill>
                  <a:schemeClr val="tx1"/>
                </a:solidFill>
                <a:latin typeface="맑은 고딕" pitchFamily="50" charset="-127"/>
              </a:rPr>
              <a:t>처리구역</a:t>
            </a:r>
            <a:r>
              <a:rPr kumimoji="0" lang="ko-KR" altLang="en-US" sz="1600" b="1" spc="-150" dirty="0">
                <a:solidFill>
                  <a:schemeClr val="tx1"/>
                </a:solidFill>
                <a:latin typeface="맑은 고딕" pitchFamily="50" charset="-127"/>
              </a:rPr>
              <a:t> </a:t>
            </a:r>
            <a:r>
              <a:rPr kumimoji="0" lang="ko-KR" altLang="en-US" sz="1600" b="1" spc="-150" dirty="0">
                <a:solidFill>
                  <a:schemeClr val="tx1"/>
                </a:solidFill>
                <a:latin typeface="+mn-ea"/>
              </a:rPr>
              <a:t>면적 </a:t>
            </a:r>
            <a:r>
              <a:rPr lang="en-US" altLang="ko-KR" sz="1600" b="1" dirty="0" smtClean="0">
                <a:solidFill>
                  <a:schemeClr val="tx1"/>
                </a:solidFill>
                <a:latin typeface="+mn-ea"/>
              </a:rPr>
              <a:t>0.9k</a:t>
            </a:r>
            <a:r>
              <a:rPr lang="en-US" altLang="ko-KR" sz="1600" b="1" dirty="0">
                <a:solidFill>
                  <a:schemeClr val="tx1"/>
                </a:solidFill>
                <a:latin typeface="+mn-ea"/>
              </a:rPr>
              <a:t>㎡, </a:t>
            </a:r>
            <a:r>
              <a:rPr lang="ko-KR" altLang="en-US" sz="16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하수</a:t>
            </a:r>
            <a:r>
              <a:rPr lang="en-US" altLang="ko-KR" sz="16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16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우수</a:t>
            </a:r>
            <a:r>
              <a:rPr lang="en-US" altLang="ko-KR" sz="16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)</a:t>
            </a:r>
            <a:r>
              <a:rPr lang="en-US" altLang="ko-KR" sz="16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600" b="1" dirty="0" err="1">
                <a:solidFill>
                  <a:schemeClr val="tx1"/>
                </a:solidFill>
                <a:latin typeface="맑은 고딕" panose="020B0503020000020004" pitchFamily="50" charset="-127"/>
              </a:rPr>
              <a:t>관로</a:t>
            </a:r>
            <a:r>
              <a:rPr lang="ko-KR" altLang="en-US" sz="16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 연장 </a:t>
            </a:r>
            <a:r>
              <a:rPr lang="en-US" altLang="ko-KR" sz="16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L=7km</a:t>
            </a:r>
            <a:endParaRPr lang="en-US" altLang="ko-KR" sz="1600" b="1" dirty="0">
              <a:solidFill>
                <a:schemeClr val="tx1"/>
              </a:solidFill>
              <a:latin typeface="맑은 고딕" panose="020B0503020000020004" pitchFamily="50" charset="-127"/>
            </a:endParaRPr>
          </a:p>
          <a:p>
            <a:r>
              <a:rPr kumimoji="0" lang="ko-KR" altLang="en-US" sz="1600" spc="-150" dirty="0">
                <a:solidFill>
                  <a:schemeClr val="tx1"/>
                </a:solidFill>
                <a:latin typeface="맑은 고딕" pitchFamily="50" charset="-127"/>
              </a:rPr>
              <a:t>                      </a:t>
            </a:r>
            <a:r>
              <a:rPr kumimoji="0" lang="en-US" altLang="ko-KR" sz="1200" spc="-150" dirty="0">
                <a:solidFill>
                  <a:schemeClr val="tx1"/>
                </a:solidFill>
                <a:latin typeface="맑은 고딕" pitchFamily="50" charset="-127"/>
              </a:rPr>
              <a:t>※ </a:t>
            </a:r>
            <a:r>
              <a:rPr kumimoji="0" lang="ko-KR" altLang="en-US" sz="1200" dirty="0">
                <a:solidFill>
                  <a:schemeClr val="tx1"/>
                </a:solidFill>
                <a:latin typeface="맑은 고딕" pitchFamily="50" charset="-127"/>
              </a:rPr>
              <a:t>하수</a:t>
            </a:r>
            <a:r>
              <a:rPr kumimoji="0" lang="en-US" altLang="ko-KR" sz="1200" dirty="0">
                <a:solidFill>
                  <a:schemeClr val="tx1"/>
                </a:solidFill>
                <a:latin typeface="맑은 고딕" pitchFamily="50" charset="-127"/>
              </a:rPr>
              <a:t>(</a:t>
            </a:r>
            <a:r>
              <a:rPr kumimoji="0" lang="ko-KR" altLang="en-US" sz="1200" dirty="0">
                <a:solidFill>
                  <a:schemeClr val="tx1"/>
                </a:solidFill>
                <a:latin typeface="맑은 고딕" pitchFamily="50" charset="-127"/>
              </a:rPr>
              <a:t>오수</a:t>
            </a:r>
            <a:r>
              <a:rPr kumimoji="0" lang="en-US" altLang="ko-KR" sz="1200" dirty="0">
                <a:solidFill>
                  <a:schemeClr val="tx1"/>
                </a:solidFill>
                <a:latin typeface="맑은 고딕" pitchFamily="50" charset="-127"/>
              </a:rPr>
              <a:t>) </a:t>
            </a:r>
            <a:r>
              <a:rPr kumimoji="0" lang="ko-KR" altLang="en-US" sz="1200" dirty="0" err="1">
                <a:solidFill>
                  <a:schemeClr val="tx1"/>
                </a:solidFill>
                <a:latin typeface="맑은 고딕" pitchFamily="50" charset="-127"/>
              </a:rPr>
              <a:t>관경</a:t>
            </a:r>
            <a:r>
              <a:rPr kumimoji="0" lang="ko-KR" altLang="en-US" sz="1200" dirty="0">
                <a:solidFill>
                  <a:schemeClr val="tx1"/>
                </a:solidFill>
                <a:latin typeface="맑은 고딕" pitchFamily="50" charset="-127"/>
              </a:rPr>
              <a:t> </a:t>
            </a:r>
            <a:r>
              <a:rPr kumimoji="0" lang="en-US" altLang="ko-KR" sz="1200" dirty="0">
                <a:solidFill>
                  <a:schemeClr val="tx1"/>
                </a:solidFill>
                <a:latin typeface="맑은 고딕" pitchFamily="50" charset="-127"/>
              </a:rPr>
              <a:t>200~80</a:t>
            </a:r>
            <a:r>
              <a:rPr kumimoji="0" lang="ko-KR" altLang="en-US" sz="1200" dirty="0">
                <a:solidFill>
                  <a:schemeClr val="tx1"/>
                </a:solidFill>
                <a:latin typeface="맑은 고딕" pitchFamily="50" charset="-127"/>
              </a:rPr>
              <a:t>㎜  </a:t>
            </a:r>
            <a:r>
              <a:rPr kumimoji="0" lang="en-US" altLang="ko-KR" sz="1200" dirty="0">
                <a:solidFill>
                  <a:schemeClr val="tx1"/>
                </a:solidFill>
                <a:latin typeface="맑은 고딕" pitchFamily="50" charset="-127"/>
              </a:rPr>
              <a:t>/ </a:t>
            </a:r>
            <a:r>
              <a:rPr kumimoji="0" lang="ko-KR" altLang="en-US" sz="1200" dirty="0">
                <a:solidFill>
                  <a:schemeClr val="tx1"/>
                </a:solidFill>
                <a:latin typeface="맑은 고딕" pitchFamily="50" charset="-127"/>
              </a:rPr>
              <a:t>우수 </a:t>
            </a:r>
            <a:r>
              <a:rPr kumimoji="0" lang="ko-KR" altLang="en-US" sz="1200" dirty="0" err="1">
                <a:solidFill>
                  <a:schemeClr val="tx1"/>
                </a:solidFill>
                <a:latin typeface="맑은 고딕" pitchFamily="50" charset="-127"/>
              </a:rPr>
              <a:t>관경</a:t>
            </a:r>
            <a:r>
              <a:rPr kumimoji="0" lang="ko-KR" altLang="en-US" sz="1200" dirty="0">
                <a:solidFill>
                  <a:schemeClr val="tx1"/>
                </a:solidFill>
                <a:latin typeface="맑은 고딕" pitchFamily="50" charset="-127"/>
              </a:rPr>
              <a:t> </a:t>
            </a:r>
            <a:r>
              <a:rPr kumimoji="0" lang="en-US" altLang="ko-KR" sz="1200" dirty="0">
                <a:solidFill>
                  <a:schemeClr val="tx1"/>
                </a:solidFill>
                <a:latin typeface="맑은 고딕" pitchFamily="50" charset="-127"/>
              </a:rPr>
              <a:t>1,000</a:t>
            </a:r>
            <a:r>
              <a:rPr kumimoji="0" lang="ko-KR" altLang="en-US" sz="1200" dirty="0">
                <a:solidFill>
                  <a:schemeClr val="tx1"/>
                </a:solidFill>
                <a:latin typeface="맑은 고딕" pitchFamily="50" charset="-127"/>
              </a:rPr>
              <a:t>㎜</a:t>
            </a:r>
            <a:r>
              <a:rPr lang="ko-KR" altLang="en-US" sz="1200" dirty="0">
                <a:solidFill>
                  <a:schemeClr val="tx1"/>
                </a:solidFill>
                <a:latin typeface="맑은 고딕" panose="020B0503020000020004" pitchFamily="50" charset="-127"/>
              </a:rPr>
              <a:t>이하</a:t>
            </a:r>
            <a:endParaRPr lang="en-US" altLang="ko-KR" sz="1200" dirty="0">
              <a:solidFill>
                <a:schemeClr val="tx1"/>
              </a:solidFill>
              <a:latin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ko-KR" altLang="en-US" sz="1600" b="1" spc="-150" dirty="0">
                <a:solidFill>
                  <a:schemeClr val="tx1"/>
                </a:solidFill>
                <a:latin typeface="맑은 고딕" pitchFamily="50" charset="-127"/>
              </a:rPr>
              <a:t>•  </a:t>
            </a:r>
            <a:r>
              <a:rPr kumimoji="0" lang="ko-KR" altLang="en-US" sz="1600" b="1" dirty="0">
                <a:solidFill>
                  <a:schemeClr val="tx1"/>
                </a:solidFill>
                <a:latin typeface="맑은 고딕" pitchFamily="50" charset="-127"/>
              </a:rPr>
              <a:t>사 업 비</a:t>
            </a:r>
            <a:r>
              <a:rPr kumimoji="0" lang="ko-KR" altLang="en-US" sz="1600" b="1" spc="-300" dirty="0">
                <a:solidFill>
                  <a:schemeClr val="tx1"/>
                </a:solidFill>
                <a:latin typeface="맑은 고딕" pitchFamily="50" charset="-127"/>
              </a:rPr>
              <a:t> </a:t>
            </a:r>
            <a:r>
              <a:rPr kumimoji="0" lang="en-US" altLang="ko-KR" sz="1600" b="1" dirty="0">
                <a:solidFill>
                  <a:schemeClr val="tx1"/>
                </a:solidFill>
                <a:latin typeface="맑은 고딕" pitchFamily="50" charset="-127"/>
              </a:rPr>
              <a:t>: </a:t>
            </a:r>
            <a:r>
              <a:rPr kumimoji="0" lang="en-US" altLang="ko-KR" sz="1600" b="1" spc="-150" dirty="0" smtClean="0">
                <a:solidFill>
                  <a:schemeClr val="tx1"/>
                </a:solidFill>
                <a:latin typeface="맑은 고딕" pitchFamily="50" charset="-127"/>
              </a:rPr>
              <a:t>2</a:t>
            </a:r>
            <a:r>
              <a:rPr kumimoji="0" lang="ko-KR" altLang="en-US" sz="1600" b="1" spc="-150" dirty="0" smtClean="0">
                <a:solidFill>
                  <a:schemeClr val="tx1"/>
                </a:solidFill>
                <a:latin typeface="맑은 고딕" pitchFamily="50" charset="-127"/>
              </a:rPr>
              <a:t>억원</a:t>
            </a:r>
            <a:endParaRPr kumimoji="0" lang="en-US" altLang="ko-KR" sz="1600" b="1" spc="-150" dirty="0">
              <a:solidFill>
                <a:schemeClr val="tx1"/>
              </a:solidFill>
              <a:latin typeface="맑은 고딕" pitchFamily="50" charset="-127"/>
            </a:endParaRPr>
          </a:p>
          <a:p>
            <a:r>
              <a:rPr kumimoji="0" lang="ko-KR" altLang="en-US" sz="1600" b="1" spc="-150" dirty="0">
                <a:solidFill>
                  <a:schemeClr val="tx1"/>
                </a:solidFill>
                <a:latin typeface="맑은 고딕" pitchFamily="50" charset="-127"/>
              </a:rPr>
              <a:t>•  사업기간 </a:t>
            </a:r>
            <a:r>
              <a:rPr kumimoji="0" lang="en-US" altLang="ko-KR" sz="1600" b="1" spc="-150" dirty="0">
                <a:solidFill>
                  <a:schemeClr val="tx1"/>
                </a:solidFill>
                <a:latin typeface="맑은 고딕" pitchFamily="50" charset="-127"/>
              </a:rPr>
              <a:t>: </a:t>
            </a:r>
            <a:r>
              <a:rPr kumimoji="0" lang="en-US" altLang="ko-KR" sz="1600" b="1" spc="-150" dirty="0" smtClean="0">
                <a:solidFill>
                  <a:schemeClr val="tx1"/>
                </a:solidFill>
                <a:latin typeface="맑은 고딕" pitchFamily="50" charset="-127"/>
              </a:rPr>
              <a:t>2023. 1. </a:t>
            </a:r>
            <a:r>
              <a:rPr kumimoji="0" lang="en-US" altLang="ko-KR" sz="1600" b="1" spc="-150" dirty="0">
                <a:solidFill>
                  <a:schemeClr val="tx1"/>
                </a:solidFill>
                <a:latin typeface="맑은 고딕" pitchFamily="50" charset="-127"/>
              </a:rPr>
              <a:t>~ </a:t>
            </a:r>
            <a:r>
              <a:rPr kumimoji="0" lang="en-US" altLang="ko-KR" sz="1600" b="1" spc="-150" dirty="0" smtClean="0">
                <a:solidFill>
                  <a:schemeClr val="tx1"/>
                </a:solidFill>
                <a:latin typeface="맑은 고딕" pitchFamily="50" charset="-127"/>
              </a:rPr>
              <a:t>6.</a:t>
            </a:r>
            <a:endParaRPr kumimoji="0" lang="en-US" altLang="ko-KR" sz="1600" b="1" spc="-150" dirty="0">
              <a:solidFill>
                <a:schemeClr val="tx1"/>
              </a:solidFill>
              <a:latin typeface="맑은 고딕" pitchFamily="50" charset="-127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1561867" y="4869160"/>
            <a:ext cx="1137926" cy="288032"/>
          </a:xfrm>
          <a:prstGeom prst="rect">
            <a:avLst/>
          </a:prstGeom>
          <a:solidFill>
            <a:srgbClr val="8EB4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기대효과</a:t>
            </a:r>
            <a:endParaRPr lang="ko-KR" altLang="en-US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5" name="자유형 34"/>
          <p:cNvSpPr/>
          <p:nvPr/>
        </p:nvSpPr>
        <p:spPr>
          <a:xfrm>
            <a:off x="1695037" y="5128753"/>
            <a:ext cx="7341460" cy="1180567"/>
          </a:xfrm>
          <a:custGeom>
            <a:avLst/>
            <a:gdLst>
              <a:gd name="connsiteX0" fmla="*/ 0 w 2541359"/>
              <a:gd name="connsiteY0" fmla="*/ 0 h 1488001"/>
              <a:gd name="connsiteX1" fmla="*/ 2248783 w 2541359"/>
              <a:gd name="connsiteY1" fmla="*/ 0 h 1488001"/>
              <a:gd name="connsiteX2" fmla="*/ 2248783 w 2541359"/>
              <a:gd name="connsiteY2" fmla="*/ 221682 h 1488001"/>
              <a:gd name="connsiteX3" fmla="*/ 2541359 w 2541359"/>
              <a:gd name="connsiteY3" fmla="*/ 372721 h 1488001"/>
              <a:gd name="connsiteX4" fmla="*/ 2248783 w 2541359"/>
              <a:gd name="connsiteY4" fmla="*/ 523758 h 1488001"/>
              <a:gd name="connsiteX5" fmla="*/ 2248783 w 2541359"/>
              <a:gd name="connsiteY5" fmla="*/ 1488001 h 1488001"/>
              <a:gd name="connsiteX6" fmla="*/ 0 w 2541359"/>
              <a:gd name="connsiteY6" fmla="*/ 1488001 h 1488001"/>
              <a:gd name="connsiteX7" fmla="*/ 0 w 2541359"/>
              <a:gd name="connsiteY7" fmla="*/ 1308996 h 1488001"/>
              <a:gd name="connsiteX8" fmla="*/ 292575 w 2541359"/>
              <a:gd name="connsiteY8" fmla="*/ 1157959 h 1488001"/>
              <a:gd name="connsiteX9" fmla="*/ 0 w 2541359"/>
              <a:gd name="connsiteY9" fmla="*/ 1006920 h 1488001"/>
              <a:gd name="connsiteX0" fmla="*/ 0 w 2613253"/>
              <a:gd name="connsiteY0" fmla="*/ 0 h 1488001"/>
              <a:gd name="connsiteX1" fmla="*/ 2248783 w 2613253"/>
              <a:gd name="connsiteY1" fmla="*/ 0 h 1488001"/>
              <a:gd name="connsiteX2" fmla="*/ 2248783 w 2613253"/>
              <a:gd name="connsiteY2" fmla="*/ 221682 h 1488001"/>
              <a:gd name="connsiteX3" fmla="*/ 2613253 w 2613253"/>
              <a:gd name="connsiteY3" fmla="*/ 372000 h 1488001"/>
              <a:gd name="connsiteX4" fmla="*/ 2248783 w 2613253"/>
              <a:gd name="connsiteY4" fmla="*/ 523758 h 1488001"/>
              <a:gd name="connsiteX5" fmla="*/ 2248783 w 2613253"/>
              <a:gd name="connsiteY5" fmla="*/ 1488001 h 1488001"/>
              <a:gd name="connsiteX6" fmla="*/ 0 w 2613253"/>
              <a:gd name="connsiteY6" fmla="*/ 1488001 h 1488001"/>
              <a:gd name="connsiteX7" fmla="*/ 0 w 2613253"/>
              <a:gd name="connsiteY7" fmla="*/ 1308996 h 1488001"/>
              <a:gd name="connsiteX8" fmla="*/ 292575 w 2613253"/>
              <a:gd name="connsiteY8" fmla="*/ 1157959 h 1488001"/>
              <a:gd name="connsiteX9" fmla="*/ 0 w 2613253"/>
              <a:gd name="connsiteY9" fmla="*/ 1006920 h 1488001"/>
              <a:gd name="connsiteX10" fmla="*/ 0 w 2613253"/>
              <a:gd name="connsiteY10" fmla="*/ 0 h 1488001"/>
              <a:gd name="connsiteX0" fmla="*/ 1 w 2613254"/>
              <a:gd name="connsiteY0" fmla="*/ 0 h 1488001"/>
              <a:gd name="connsiteX1" fmla="*/ 2248784 w 2613254"/>
              <a:gd name="connsiteY1" fmla="*/ 0 h 1488001"/>
              <a:gd name="connsiteX2" fmla="*/ 2248784 w 2613254"/>
              <a:gd name="connsiteY2" fmla="*/ 221682 h 1488001"/>
              <a:gd name="connsiteX3" fmla="*/ 2613254 w 2613254"/>
              <a:gd name="connsiteY3" fmla="*/ 372000 h 1488001"/>
              <a:gd name="connsiteX4" fmla="*/ 2248784 w 2613254"/>
              <a:gd name="connsiteY4" fmla="*/ 523758 h 1488001"/>
              <a:gd name="connsiteX5" fmla="*/ 2248784 w 2613254"/>
              <a:gd name="connsiteY5" fmla="*/ 1488001 h 1488001"/>
              <a:gd name="connsiteX6" fmla="*/ 1 w 2613254"/>
              <a:gd name="connsiteY6" fmla="*/ 1488001 h 1488001"/>
              <a:gd name="connsiteX7" fmla="*/ 1 w 2613254"/>
              <a:gd name="connsiteY7" fmla="*/ 1308996 h 1488001"/>
              <a:gd name="connsiteX8" fmla="*/ 0 w 2613254"/>
              <a:gd name="connsiteY8" fmla="*/ 1195691 h 1488001"/>
              <a:gd name="connsiteX9" fmla="*/ 1 w 2613254"/>
              <a:gd name="connsiteY9" fmla="*/ 1006920 h 1488001"/>
              <a:gd name="connsiteX10" fmla="*/ 1 w 2613254"/>
              <a:gd name="connsiteY10" fmla="*/ 0 h 1488001"/>
              <a:gd name="connsiteX0" fmla="*/ 1 w 2459533"/>
              <a:gd name="connsiteY0" fmla="*/ 0 h 1488001"/>
              <a:gd name="connsiteX1" fmla="*/ 2248784 w 2459533"/>
              <a:gd name="connsiteY1" fmla="*/ 0 h 1488001"/>
              <a:gd name="connsiteX2" fmla="*/ 2248784 w 2459533"/>
              <a:gd name="connsiteY2" fmla="*/ 221682 h 1488001"/>
              <a:gd name="connsiteX3" fmla="*/ 2459533 w 2459533"/>
              <a:gd name="connsiteY3" fmla="*/ 335221 h 1488001"/>
              <a:gd name="connsiteX4" fmla="*/ 2248784 w 2459533"/>
              <a:gd name="connsiteY4" fmla="*/ 523758 h 1488001"/>
              <a:gd name="connsiteX5" fmla="*/ 2248784 w 2459533"/>
              <a:gd name="connsiteY5" fmla="*/ 1488001 h 1488001"/>
              <a:gd name="connsiteX6" fmla="*/ 1 w 2459533"/>
              <a:gd name="connsiteY6" fmla="*/ 1488001 h 1488001"/>
              <a:gd name="connsiteX7" fmla="*/ 1 w 2459533"/>
              <a:gd name="connsiteY7" fmla="*/ 1308996 h 1488001"/>
              <a:gd name="connsiteX8" fmla="*/ 0 w 2459533"/>
              <a:gd name="connsiteY8" fmla="*/ 1195691 h 1488001"/>
              <a:gd name="connsiteX9" fmla="*/ 1 w 2459533"/>
              <a:gd name="connsiteY9" fmla="*/ 1006920 h 1488001"/>
              <a:gd name="connsiteX10" fmla="*/ 1 w 2459533"/>
              <a:gd name="connsiteY10" fmla="*/ 0 h 148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459533" h="1488001">
                <a:moveTo>
                  <a:pt x="1" y="0"/>
                </a:moveTo>
                <a:lnTo>
                  <a:pt x="2248784" y="0"/>
                </a:lnTo>
                <a:lnTo>
                  <a:pt x="2248784" y="221682"/>
                </a:lnTo>
                <a:lnTo>
                  <a:pt x="2459533" y="335221"/>
                </a:lnTo>
                <a:lnTo>
                  <a:pt x="2248784" y="523758"/>
                </a:lnTo>
                <a:lnTo>
                  <a:pt x="2248784" y="1488001"/>
                </a:lnTo>
                <a:lnTo>
                  <a:pt x="1" y="1488001"/>
                </a:lnTo>
                <a:lnTo>
                  <a:pt x="1" y="1308996"/>
                </a:lnTo>
                <a:cubicBezTo>
                  <a:pt x="1" y="1271228"/>
                  <a:pt x="0" y="1233459"/>
                  <a:pt x="0" y="1195691"/>
                </a:cubicBezTo>
                <a:cubicBezTo>
                  <a:pt x="0" y="1132767"/>
                  <a:pt x="1" y="1069844"/>
                  <a:pt x="1" y="1006920"/>
                </a:cubicBezTo>
                <a:lnTo>
                  <a:pt x="1" y="0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•  정확한 하수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우수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관로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현황 제공을 통한 행정서비스 확대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인허가 등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</a:rPr>
              <a:t>•  각종 사고 및 재난 발생시 신속한 대응을 통한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</a:rPr>
              <a:t>질높은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</a:rPr>
              <a:t> 하수도 서비스 제공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</a:rPr>
              <a:t>•  적절한 공사 계획 수립 및 신속한 복구를 통한 하수도 서비스 개선</a:t>
            </a:r>
            <a:endParaRPr lang="en-US" altLang="ko-KR" sz="1600" b="1" dirty="0">
              <a:solidFill>
                <a:schemeClr val="tx1"/>
              </a:solidFill>
              <a:latin typeface="맑은 고딕" pitchFamily="50" charset="-127"/>
            </a:endParaRPr>
          </a:p>
        </p:txBody>
      </p:sp>
      <p:grpSp>
        <p:nvGrpSpPr>
          <p:cNvPr id="30" name="그룹 27"/>
          <p:cNvGrpSpPr>
            <a:grpSpLocks/>
          </p:cNvGrpSpPr>
          <p:nvPr/>
        </p:nvGrpSpPr>
        <p:grpSpPr bwMode="auto">
          <a:xfrm>
            <a:off x="539552" y="1268760"/>
            <a:ext cx="792163" cy="649598"/>
            <a:chOff x="395288" y="1628800"/>
            <a:chExt cx="792162" cy="2232967"/>
          </a:xfrm>
        </p:grpSpPr>
        <p:sp>
          <p:nvSpPr>
            <p:cNvPr id="36" name="직사각형 35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7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8" name="TextBox 37"/>
          <p:cNvSpPr txBox="1"/>
          <p:nvPr/>
        </p:nvSpPr>
        <p:spPr>
          <a:xfrm>
            <a:off x="552508" y="130626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39" name="그룹 24"/>
          <p:cNvGrpSpPr>
            <a:grpSpLocks/>
          </p:cNvGrpSpPr>
          <p:nvPr/>
        </p:nvGrpSpPr>
        <p:grpSpPr bwMode="auto">
          <a:xfrm>
            <a:off x="538163" y="2132856"/>
            <a:ext cx="793750" cy="4110917"/>
            <a:chOff x="538808" y="3212976"/>
            <a:chExt cx="792658" cy="3312368"/>
          </a:xfrm>
        </p:grpSpPr>
        <p:sp>
          <p:nvSpPr>
            <p:cNvPr id="40" name="직사각형 39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41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42" name="TextBox 41"/>
          <p:cNvSpPr txBox="1"/>
          <p:nvPr/>
        </p:nvSpPr>
        <p:spPr>
          <a:xfrm>
            <a:off x="556178" y="2145050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92754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2563614"/>
            <a:ext cx="9144000" cy="1441450"/>
          </a:xfrm>
          <a:prstGeom prst="rect">
            <a:avLst/>
          </a:prstGeom>
          <a:solidFill>
            <a:srgbClr val="99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104293" y="2917626"/>
            <a:ext cx="293542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36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감 사 합 </a:t>
            </a:r>
            <a:r>
              <a:rPr kumimoji="0" lang="ko-KR" altLang="en-US" sz="36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니</a:t>
            </a:r>
            <a:r>
              <a:rPr kumimoji="0" lang="ko-KR" altLang="en-US" sz="36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다</a:t>
            </a:r>
            <a:endParaRPr kumimoji="0" lang="en-US" altLang="ko-KR" sz="36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 flipV="1">
            <a:off x="0" y="2492896"/>
            <a:ext cx="2843808" cy="72008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6" name="직사각형 5"/>
          <p:cNvSpPr/>
          <p:nvPr/>
        </p:nvSpPr>
        <p:spPr>
          <a:xfrm flipV="1">
            <a:off x="6300192" y="4005064"/>
            <a:ext cx="2843808" cy="72008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  <p:extLst>
      <p:ext uri="{BB962C8B-B14F-4D97-AF65-F5344CB8AC3E}">
        <p14:creationId xmlns:p14="http://schemas.microsoft.com/office/powerpoint/2010/main" val="918688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12904</TotalTime>
  <Words>2001</Words>
  <Application>Microsoft Office PowerPoint</Application>
  <PresentationFormat>화면 슬라이드 쇼(4:3)</PresentationFormat>
  <Paragraphs>411</Paragraphs>
  <Slides>11</Slides>
  <Notes>11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21" baseType="lpstr">
      <vt:lpstr>HY견고딕</vt:lpstr>
      <vt:lpstr>HY헤드라인M</vt:lpstr>
      <vt:lpstr>굴림</vt:lpstr>
      <vt:lpstr>맑은 고딕</vt:lpstr>
      <vt:lpstr>바탕</vt:lpstr>
      <vt:lpstr>한양신명조</vt:lpstr>
      <vt:lpstr>함초롬바탕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시정지원관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윤혜경</dc:creator>
  <cp:lastModifiedBy>.</cp:lastModifiedBy>
  <cp:revision>1230</cp:revision>
  <cp:lastPrinted>2022-12-23T04:44:03Z</cp:lastPrinted>
  <dcterms:created xsi:type="dcterms:W3CDTF">2011-10-11T08:37:54Z</dcterms:created>
  <dcterms:modified xsi:type="dcterms:W3CDTF">2023-01-11T06:03:41Z</dcterms:modified>
</cp:coreProperties>
</file>