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5" r:id="rId1"/>
  </p:sldMasterIdLst>
  <p:notesMasterIdLst>
    <p:notesMasterId r:id="rId17"/>
  </p:notesMasterIdLst>
  <p:handoutMasterIdLst>
    <p:handoutMasterId r:id="rId18"/>
  </p:handoutMasterIdLst>
  <p:sldIdLst>
    <p:sldId id="507" r:id="rId2"/>
    <p:sldId id="495" r:id="rId3"/>
    <p:sldId id="493" r:id="rId4"/>
    <p:sldId id="496" r:id="rId5"/>
    <p:sldId id="521" r:id="rId6"/>
    <p:sldId id="522" r:id="rId7"/>
    <p:sldId id="523" r:id="rId8"/>
    <p:sldId id="513" r:id="rId9"/>
    <p:sldId id="515" r:id="rId10"/>
    <p:sldId id="516" r:id="rId11"/>
    <p:sldId id="524" r:id="rId12"/>
    <p:sldId id="518" r:id="rId13"/>
    <p:sldId id="519" r:id="rId14"/>
    <p:sldId id="520" r:id="rId15"/>
    <p:sldId id="491" r:id="rId16"/>
  </p:sldIdLst>
  <p:sldSz cx="9144000" cy="6858000" type="screen4x3"/>
  <p:notesSz cx="6735763" cy="98663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99CC00"/>
    <a:srgbClr val="336600"/>
    <a:srgbClr val="080808"/>
    <a:srgbClr val="FFCC00"/>
    <a:srgbClr val="008000"/>
    <a:srgbClr val="003300"/>
    <a:srgbClr val="C64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43" autoAdjust="0"/>
    <p:restoredTop sz="77840" autoAdjust="0"/>
  </p:normalViewPr>
  <p:slideViewPr>
    <p:cSldViewPr>
      <p:cViewPr varScale="1">
        <p:scale>
          <a:sx n="93" d="100"/>
          <a:sy n="93" d="100"/>
        </p:scale>
        <p:origin x="2040" y="96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268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4"/>
            <a:ext cx="2917730" cy="493237"/>
          </a:xfrm>
          <a:prstGeom prst="rect">
            <a:avLst/>
          </a:prstGeom>
        </p:spPr>
        <p:txBody>
          <a:bodyPr vert="horz" lIns="89689" tIns="44845" rIns="89689" bIns="4484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6461" y="4"/>
            <a:ext cx="2917730" cy="493237"/>
          </a:xfrm>
          <a:prstGeom prst="rect">
            <a:avLst/>
          </a:prstGeom>
        </p:spPr>
        <p:txBody>
          <a:bodyPr vert="horz" lIns="89689" tIns="44845" rIns="89689" bIns="4484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5" y="9371502"/>
            <a:ext cx="2917730" cy="493236"/>
          </a:xfrm>
          <a:prstGeom prst="rect">
            <a:avLst/>
          </a:prstGeom>
        </p:spPr>
        <p:txBody>
          <a:bodyPr vert="horz" lIns="89689" tIns="44845" rIns="89689" bIns="4484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6461" y="9371502"/>
            <a:ext cx="2917730" cy="493236"/>
          </a:xfrm>
          <a:prstGeom prst="rect">
            <a:avLst/>
          </a:prstGeom>
        </p:spPr>
        <p:txBody>
          <a:bodyPr vert="horz" lIns="89689" tIns="44845" rIns="89689" bIns="4484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1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4"/>
            <a:ext cx="2919303" cy="493237"/>
          </a:xfrm>
          <a:prstGeom prst="rect">
            <a:avLst/>
          </a:prstGeom>
        </p:spPr>
        <p:txBody>
          <a:bodyPr vert="horz" lIns="90615" tIns="45306" rIns="90615" bIns="45306" rtlCol="0"/>
          <a:lstStyle>
            <a:lvl1pPr algn="l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893" y="4"/>
            <a:ext cx="2919303" cy="493237"/>
          </a:xfrm>
          <a:prstGeom prst="rect">
            <a:avLst/>
          </a:prstGeom>
        </p:spPr>
        <p:txBody>
          <a:bodyPr vert="horz" lIns="90615" tIns="45306" rIns="90615" bIns="45306" rtlCol="0"/>
          <a:lstStyle>
            <a:lvl1pPr algn="r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41363"/>
            <a:ext cx="4929187" cy="36972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15" tIns="45306" rIns="90615" bIns="4530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052" y="4686539"/>
            <a:ext cx="5387666" cy="4439132"/>
          </a:xfrm>
          <a:prstGeom prst="rect">
            <a:avLst/>
          </a:prstGeom>
        </p:spPr>
        <p:txBody>
          <a:bodyPr vert="horz" lIns="90615" tIns="45306" rIns="90615" bIns="4530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1502"/>
            <a:ext cx="2919303" cy="493236"/>
          </a:xfrm>
          <a:prstGeom prst="rect">
            <a:avLst/>
          </a:prstGeom>
        </p:spPr>
        <p:txBody>
          <a:bodyPr vert="horz" lIns="90615" tIns="45306" rIns="90615" bIns="45306" rtlCol="0" anchor="b"/>
          <a:lstStyle>
            <a:lvl1pPr algn="l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893" y="9371502"/>
            <a:ext cx="2919303" cy="493236"/>
          </a:xfrm>
          <a:prstGeom prst="rect">
            <a:avLst/>
          </a:prstGeom>
        </p:spPr>
        <p:txBody>
          <a:bodyPr vert="horz" lIns="90615" tIns="45306" rIns="90615" bIns="45306" rtlCol="0" anchor="b"/>
          <a:lstStyle>
            <a:lvl1pPr algn="r">
              <a:defRPr sz="11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평화기반국장 </a:t>
            </a:r>
            <a:r>
              <a:rPr lang="ko-KR" altLang="en-US" b="1" baseline="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이수호입니다</a:t>
            </a:r>
            <a:r>
              <a:rPr lang="en-US" altLang="ko-KR" b="1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baseline="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년도 </a:t>
            </a:r>
            <a:r>
              <a:rPr lang="ko-KR" altLang="en-US" baseline="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평화기반국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소관 주요 업무에 대해 보고 드리겠습니다</a:t>
            </a: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820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lvl="0">
              <a:defRPr/>
            </a:pPr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먼저 </a:t>
            </a:r>
            <a:r>
              <a:rPr lang="ko-KR" altLang="en-US" sz="11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평화협력과</a:t>
            </a:r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소관입니다</a:t>
            </a: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현재 남북관계는 경색국면</a:t>
            </a:r>
            <a:r>
              <a:rPr lang="en-US" altLang="ko-KR" sz="11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대북제재</a:t>
            </a:r>
            <a:r>
              <a:rPr lang="en-US" altLang="ko-KR" sz="11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코로나</a:t>
            </a:r>
            <a:r>
              <a:rPr lang="en-US" altLang="ko-KR" sz="1100" dirty="0" smtClean="0">
                <a:latin typeface="맑은 고딕" panose="020B0503020000020004" pitchFamily="50" charset="-127"/>
                <a:ea typeface="+mn-ea"/>
              </a:rPr>
              <a:t>19 </a:t>
            </a: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등으로 </a:t>
            </a:r>
            <a:endParaRPr lang="en-US" altLang="ko-KR" sz="1100" dirty="0" smtClean="0">
              <a:latin typeface="맑은 고딕" panose="020B0503020000020004" pitchFamily="50" charset="-127"/>
              <a:ea typeface="+mn-ea"/>
            </a:endParaRPr>
          </a:p>
          <a:p>
            <a:pPr lvl="0">
              <a:defRPr/>
            </a:pPr>
            <a:r>
              <a:rPr lang="en-US" altLang="ko-KR" sz="11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남북교류가 불투명하고 어려운 시기이나</a:t>
            </a:r>
            <a:endParaRPr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향후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남북농업협력 시대에 대비해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생산가능한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품종을 찾기 위해 북과 가장 가까운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민통선 내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평화농장을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활용하여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북한 기후에 적합한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벼와 콩의 작물 선정을 위한 시험재배를 통해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가능성을 사전 검증하는 등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남북관계 완화 시 남북농업협력사업을 조속히 추진하고자 합니다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농업협력사업의 원활한 추진을 위해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경기도농업기술원 및 유관기관과의 긴밀한 협업체계를 구축하여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지난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모내기 및 콩 파종 행사를 실시하였으며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향후 재배작물 수확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시험재배 성과 논의 등을 통해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활용방안을 모색해 나갈 계획입니다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아울러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민간 평화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통일 단체를 대상으로 하는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시민참여형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공모사업을 통해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남북교류협력 사업 추진의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기회를 제공하여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평화공존 분위기 조성과 시민 공감대 확산을 위해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추진에 만전을 기하도록 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4943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다음은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평화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통일 교육 활성화 및 평화공존 분위기 조성을 위해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시민을 대상으로 하는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파주평화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아카데미와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현장체험 교육 및 청소년 평화통일교육을 추진하고 있으며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관내 초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중학교 학생을 대상으로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찾아가는 평화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통일 교실을 운영하고 있습니다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○ 또한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공무원 및 유관기관 등의 평화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통일 역량강화를 위한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교육도 확대 추진하여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평화공존 분위기를 확산시켜 나가겠습니다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아울러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'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먼저 온 통일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'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인 북한이탈주민의 안정적인 정착을 위해서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교육비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의료비 지원 등 개인 지원을 통한 자립기반 마련과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지역주민과의 소통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화합을 위한 사업을 추진하고 있으며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북한이탈주민 지역협의회 운영 및 위기가구 발굴 등을 통해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다양한 복지서비스를 연계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지원하는 등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관련 기관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단체와의 협업을 통해 안정적으로 정착할 수 있도록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지원을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확대해 나가겠습니다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u="sng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○ 또한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관내 북한이탈주민으로 구성된 </a:t>
            </a:r>
            <a:endParaRPr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임진강예술단의 운영비와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사업비를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지원하는 등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북한문화예술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전문단체로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육성될 수 있도록 만전을 기하겠습니다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100" u="sng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8775">
              <a:defRPr/>
            </a:pPr>
            <a:fld id="{D5DECCFA-514C-4E30-826A-48A21F3329DF}" type="slidenum">
              <a:rPr lang="en-US" altLang="en-US">
                <a:solidFill>
                  <a:prstClr val="black"/>
                </a:solidFill>
                <a:latin typeface="굴림"/>
                <a:ea typeface="굴림"/>
              </a:rPr>
              <a:pPr defTabSz="908775">
                <a:defRPr/>
              </a:pPr>
              <a:t>3</a:t>
            </a:fld>
            <a:endParaRPr lang="en-US" altLang="en-US">
              <a:solidFill>
                <a:prstClr val="black"/>
              </a:solidFill>
              <a:latin typeface="굴림"/>
              <a:ea typeface="굴림"/>
            </a:endParaRPr>
          </a:p>
        </p:txBody>
      </p:sp>
    </p:spTree>
    <p:extLst>
      <p:ext uri="{BB962C8B-B14F-4D97-AF65-F5344CB8AC3E}">
        <p14:creationId xmlns:p14="http://schemas.microsoft.com/office/powerpoint/2010/main" val="35628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9219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40003" y="4523670"/>
            <a:ext cx="5267663" cy="4659371"/>
          </a:xfrm>
          <a:noFill/>
        </p:spPr>
        <p:txBody>
          <a:bodyPr wrap="square" anchor="t" anchorCtr="0">
            <a:prstTxWarp prst="textNoShape">
              <a:avLst/>
            </a:prstTxWarp>
            <a:normAutofit/>
          </a:bodyPr>
          <a:lstStyle/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다음은 군사시설 보호구역 규제완화입니다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파주시는 전체면적의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87.7%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 군사시설 보호구역으로 지정되어 있어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지역균형 발전을 저해하고 시민의 재산권 행사를 제약하는 등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많은 어려움이 있습니다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○ 이에 신도시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산업단지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반환공여지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대규모 개발사업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주택 밀집지역 등 개발 수요가 많은 지역을 대상으로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중점 규제 완화를 추진하고 있습니다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○ 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년도에는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 지역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1,600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만평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(52.5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㎢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 대해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보호구역 규제완화 신청을 하였으며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올 연말 사단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군단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합참 등의 검토를 거쳐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2023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결과가 통보될 예정입니다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lvl="0">
              <a:defRPr/>
            </a:pP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</a:rPr>
              <a:t>○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시에서는 앞으로 군과 적극적인 협력과 소통으로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군사시설 보호구역 규제완화가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확대될 수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있도록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875465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적극 노력하겠습니다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defTabSz="875465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</a:t>
            </a:r>
            <a:endParaRPr lang="ko-KR" altLang="en-US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220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1pPr>
            <a:lvl2pPr marL="703794" indent="-270691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2pPr>
            <a:lvl3pPr marL="1082758" indent="-216551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3pPr>
            <a:lvl4pPr marL="1515862" indent="-216551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4pPr>
            <a:lvl5pPr marL="1948966" indent="-216551" eaLnBrk="0" hangingPunct="0">
              <a:defRPr kumimoji="1">
                <a:solidFill>
                  <a:schemeClr val="tx1"/>
                </a:solidFill>
                <a:latin typeface="굴림"/>
                <a:ea typeface="굴림"/>
              </a:defRPr>
            </a:lvl5pPr>
            <a:lvl6pPr marL="2382069" indent="-21655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6pPr>
            <a:lvl7pPr marL="2815172" indent="-21655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7pPr>
            <a:lvl8pPr marL="3248278" indent="-21655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8pPr>
            <a:lvl9pPr marL="3681380" indent="-216551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/>
                <a:ea typeface="굴림"/>
              </a:defRPr>
            </a:lvl9pPr>
          </a:lstStyle>
          <a:p>
            <a:pPr defTabSz="868987" eaLnBrk="1" hangingPunct="1">
              <a:defRPr/>
            </a:pPr>
            <a:fld id="{B60AF387-6A02-4224-A63E-5F93A39EC33C}" type="slidenum">
              <a:rPr lang="en-US" altLang="en-US">
                <a:solidFill>
                  <a:prstClr val="black"/>
                </a:solidFill>
              </a:rPr>
              <a:pPr defTabSz="868987" eaLnBrk="1" hangingPunct="1">
                <a:defRPr/>
              </a:pPr>
              <a:t>4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861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1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□ 다음은 남북철도교통과 소관 주요 </a:t>
            </a:r>
            <a:r>
              <a:rPr lang="ko-KR" altLang="en-US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업무입니다</a:t>
            </a:r>
            <a:r>
              <a:rPr lang="en-US" altLang="ko-KR" sz="11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만 도시 파주에 걸맞은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최적의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철도망 구축을 위해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GTX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노선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정거장 조성과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본선터널 굴착 공사를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진행하고 있으며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GTX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운정역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환승센터는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월 착공하여</a:t>
            </a:r>
            <a:endParaRPr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2024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GTX-A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노선과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동시 개통하도록 관리하겠습니다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dirty="0">
                <a:latin typeface="맑은 고딕" panose="020B0503020000020004" pitchFamily="50" charset="-127"/>
              </a:rPr>
              <a:t> ○ </a:t>
            </a:r>
            <a:r>
              <a:rPr lang="ko-KR" altLang="en-US" sz="1100" dirty="0" smtClean="0">
                <a:latin typeface="맑은 고딕" panose="020B0503020000020004" pitchFamily="50" charset="-127"/>
              </a:rPr>
              <a:t>아울러</a:t>
            </a:r>
            <a:r>
              <a:rPr lang="en-US" altLang="ko-KR" sz="1100" dirty="0" smtClean="0">
                <a:latin typeface="맑은 고딕" panose="020B0503020000020004" pitchFamily="50" charset="-127"/>
              </a:rPr>
              <a:t>, </a:t>
            </a:r>
            <a:r>
              <a:rPr lang="ko-KR" altLang="en-US" sz="1100" dirty="0" smtClean="0">
                <a:latin typeface="맑은 고딕" panose="020B0503020000020004" pitchFamily="50" charset="-127"/>
              </a:rPr>
              <a:t>지하철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호선 파주연장은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민자적격성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조사 통과 대응방안을 마련하고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대곡소사선 파주연장은 사업승인 후 관계기관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위수탁협약을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추진하여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조속히 사업을 추진토록 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 smtClean="0">
                <a:latin typeface="맑은 고딕" panose="020B0503020000020004" pitchFamily="50" charset="-127"/>
              </a:rPr>
              <a:t>○ 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2021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국가철도망 구축계획에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추가 검토사업으로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반영된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통일로선은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주변 개발여건을 고려한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전략을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고양시와 함께 수립하고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운천역은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올해 말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개통되도록 차질 없이 준비하겠습니다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○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또한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파주시의 </a:t>
            </a:r>
            <a:r>
              <a:rPr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중단기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철도망 비전과 철도 사업별 전략 수립을 위한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용역을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2023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월 까지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완료토록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7176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○ 다음은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교통약자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이동지원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서비스 확대입니다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○ 경기도 광역통합서비스 제공으로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경기도 전역 이용 접근성 및 편의성을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제고하겠습니다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 ○ 또한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교통약자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여행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여가 지원사업 운영을 통해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병원진료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출퇴근 등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기본적인 이동</a:t>
            </a:r>
            <a:r>
              <a:rPr lang="ko-KR" altLang="en-US" sz="1100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뿐만 아니라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여행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문화예술공간 방문 지원 등 여가향유권을 제공하고</a:t>
            </a: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 ○ </a:t>
            </a:r>
            <a:r>
              <a:rPr lang="ko-KR" altLang="en-US" sz="1100" dirty="0" err="1" smtClean="0">
                <a:latin typeface="맑은 고딕" panose="020B0503020000020004" pitchFamily="50" charset="-127"/>
                <a:ea typeface="+mn-ea"/>
              </a:rPr>
              <a:t>운전원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콜센터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직원에 대한 맞춤형 교육을 실시하여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고객소통을 확대하겠습니다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87045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○ 다음은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파주형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지능형교통체계 확충을 위해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658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○ 응급환자를 고양시 대형병원으로 보다 신속하게 이송 할 수 있도록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658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전국 최초로  고양시와 파주시 간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658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긴급차량 </a:t>
            </a:r>
            <a:r>
              <a:rPr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우선신호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광역연계를 구축하겠습니다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defTabSz="914658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658">
              <a:defRPr/>
            </a:pPr>
            <a:r>
              <a:rPr lang="ko-KR" altLang="en-US" sz="1100" dirty="0" smtClean="0">
                <a:latin typeface="맑은 고딕" panose="020B0503020000020004" pitchFamily="50" charset="-127"/>
                <a:ea typeface="+mn-ea"/>
              </a:rPr>
              <a:t> ○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또한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통합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주차정보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제공시스템</a:t>
            </a:r>
            <a:r>
              <a:rPr lang="ko-KR" altLang="en-US" sz="1100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구축으로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658">
              <a:defRPr/>
            </a:pPr>
            <a:r>
              <a:rPr lang="en-US" altLang="ko-KR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보다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편리한 주차환경을 조성하고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658">
              <a:defRPr/>
            </a:pP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교통 약자를 위한 스마트 횡단시스템 확대 등 </a:t>
            </a:r>
            <a:endParaRPr lang="en-US" altLang="ko-KR" sz="11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defTabSz="914658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시민의 교통편의 증진과 교통안전 강화에 노력하겠습니다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1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79494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lvl="0">
              <a:defRPr/>
            </a:pPr>
            <a:r>
              <a:rPr lang="ko-KR" altLang="en-US" sz="1200" b="1" dirty="0" smtClean="0">
                <a:latin typeface="맑은 고딕" panose="020B0503020000020004" pitchFamily="50" charset="-127"/>
                <a:ea typeface="+mn-ea"/>
              </a:rPr>
              <a:t>□ 다음으로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b="1" dirty="0" smtClean="0">
                <a:latin typeface="맑은 고딕" panose="020B0503020000020004" pitchFamily="50" charset="-127"/>
                <a:ea typeface="+mn-ea"/>
              </a:rPr>
              <a:t>통일기반조성과 소관업무에 대해 설명 드리겠습니다</a:t>
            </a:r>
            <a:r>
              <a:rPr lang="en-US" altLang="ko-KR" sz="1200" b="1" dirty="0" smtClean="0">
                <a:latin typeface="맑은 고딕" panose="020B0503020000020004" pitchFamily="50" charset="-127"/>
                <a:ea typeface="+mn-ea"/>
              </a:rPr>
              <a:t>. </a:t>
            </a:r>
          </a:p>
          <a:p>
            <a:pPr defTabSz="914324">
              <a:defRPr/>
            </a:pP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</a:rPr>
              <a:t> ○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먼저 「주한미군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반환공여지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개발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활성화」입니다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defTabSz="914324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공여지 반환 후 장기간 방치되었던 지역에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대규모 민간 개발사업 유치를 통하여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지역경제 활성화와 지역균형발전을 도모하겠습니다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defTabSz="914324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</a:rPr>
              <a:t> ○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조리읍의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캠프하우즈와 주변지역에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근린공원과 도시개발사업을 추진 중에 있으며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근린공원은 실시계획인가를 위한 행정절차가 완료되어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본격적인 공사 추진 계획입니다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defTabSz="914324" latinLnBrk="0">
              <a:defRPr/>
            </a:pP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</a:rPr>
              <a:t> ○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캠프하우즈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도시개발사업을 비롯한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</a:p>
          <a:p>
            <a:pPr defTabSz="914324" latinLnBrk="0"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캠프 에드워즈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자이언트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게리오웬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도시개발사업은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민간제안공모를 통해 사업자를 선정해 추진하던 중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2021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5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25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일자 미군공여구역법 시행령 개정으로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재무건전성기준이 신설되면서 사업추진이 보류된 상태입니다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defTabSz="914324" latinLnBrk="0">
              <a:defRPr/>
            </a:pP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</a:rPr>
              <a:t> ○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행안부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국무조정실 등에 제도개선을 지속 건의 중으로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조속히 개선 조치되어 사업을 정상 추진할 수 있도록 추진 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defTabSz="914324" latinLnBrk="0">
              <a:defRPr/>
            </a:pP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</a:rPr>
              <a:t> ○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참고로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캠프하우즈와 에드워즈는 협약체결 완료하였고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 latinLnBrk="0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사업자로부터 사업시행승인 신청이 접수된 상태입니다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defTabSz="914324" latinLnBrk="0">
              <a:defRPr/>
            </a:pP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2629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4324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캠프 자이언트와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게리오웬은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우선협상자 선정 후 협약 체결 전으로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defTabSz="914324">
              <a:defRPr/>
            </a:pP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제도개선 후 조속히 협약 체결 및 절차 진행토록 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defTabSz="914324">
              <a:defRPr/>
            </a:pP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904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다음은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살기 좋은 시민 중심의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운정신도시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조성 방안입니다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운정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지구는 현재 본격적인 입주와 함께 신도시 활성화를 위하여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별하람마을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인근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유보지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(27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만㎡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)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의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도시지원시설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업무시설 등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자족기능 중심의 세부개발계획을 수립하고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GTX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역세권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(36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만㎡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)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특별계획구역 내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환승시설과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연계된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상업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업무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문화시설 등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복합기능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발휘를 위한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자족도시 기반을 구축하여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체계적인 신도시 개발사업을 추진할 계획입니다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  <a:endParaRPr lang="en-US" altLang="ko-KR" sz="1200" dirty="0">
              <a:latin typeface="맑은 고딕" panose="020B0503020000020004" pitchFamily="50" charset="-127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334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 금촌택지에서 운정신도시를 거쳐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심학산까지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연결되는 친환경 보행녹지축을 형성하여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운정신도시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전체를 하나의 녹지 네트워크로 조성하고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운정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지구 내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보행육교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뿐 아니라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각종 공원시설 등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시민 휴식 공간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및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다양한 여가활용 공간이 조성될 수 있도록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LH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등 관계기관과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적극 업무 추진하겠습니다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또한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금년도 운정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지구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단계사업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(1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공구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4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공구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)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이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‘22.07.19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일 준공 공고됨에 따라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도로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·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공원 등 공공시설물 인계인수에 차질이 없도록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9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개분야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10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개부서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공무원과 민간전문가를 포함한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합동 인수위원회를 구성하여</a:t>
            </a:r>
            <a:r>
              <a:rPr lang="en-US" altLang="ko-KR" sz="1200" baseline="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시설물 점검에 만전을 기하고 있으며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○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부실시설물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인수 방지 및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내실있는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점검이 되도록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관계부서 교차 점검</a:t>
            </a:r>
            <a:r>
              <a:rPr lang="ko-KR" altLang="en-US" sz="1200" baseline="0" dirty="0" smtClean="0">
                <a:latin typeface="맑은 고딕" panose="020B0503020000020004" pitchFamily="50" charset="-127"/>
                <a:ea typeface="+mn-ea"/>
              </a:rPr>
              <a:t> 등 추진에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철저를 기하겠습니다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7960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이어서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지역경제 활성화를 위한 산업단지 조성입니다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파주시의 산업구조 고도화와 新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거점개발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추진을 위해서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파주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운정신도시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자족기능 강화를 위한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＇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운정테크노밸리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＇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는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’22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9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우선협상대상자 선정 이후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협약체결과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특수목적법인 설립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계획수립을 목표로 하고 있으며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그간 공여구역으로 인한 상대적 낙후지역인 캠프스탠턴은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’23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상반기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국토부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산업단지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지정계획에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반영하고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후속절차인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산업단지계획승인을 신청할 계획입니다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 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또한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지역별 성장동력 확보를 위해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지역 맞춤형 산업단지 조성을 추진하고 있습니다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법원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산업단지는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2019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＂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경기도형 지역균형개발 산업단지 협약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＂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을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체결하여</a:t>
            </a:r>
            <a:r>
              <a:rPr lang="en-US" altLang="ko-KR" sz="1200" baseline="0" dirty="0" smtClean="0">
                <a:latin typeface="맑은 고딕" panose="020B0503020000020004" pitchFamily="50" charset="-127"/>
                <a:ea typeface="+mn-ea"/>
              </a:rPr>
              <a:t> </a:t>
            </a:r>
          </a:p>
          <a:p>
            <a:r>
              <a:rPr lang="en-US" altLang="ko-KR" sz="1200" baseline="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산단계획변경 승인 후 탄력적으로 진행할 예정이고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2022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9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월에는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법원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2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일반산업단지 준공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2023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 하반기에는 파평일반산업단지와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센트럴밸리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산업단지 준공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월롱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2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산단은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변경승인 이후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‘23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년도 준공을 목표로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한층 속도감 있게 추진할 계획입니다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 </a:t>
            </a:r>
            <a:endParaRPr lang="en-US" altLang="ko-KR" sz="1200" dirty="0">
              <a:latin typeface="맑은 고딕" panose="020B0503020000020004" pitchFamily="50" charset="-127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8215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다음으로 찾아가는 산업단지 근로환경 개선 사업입니다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출판문화정보국가산업단지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내에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근로환경 개선 및 입주기업 지원을 위해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복합문화센터 건립사업을 추진하고 있습니다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878</a:t>
            </a:r>
            <a:r>
              <a:rPr lang="ko-KR" altLang="en-US" sz="1200" dirty="0" err="1" smtClean="0">
                <a:latin typeface="맑은 고딕" panose="020B0503020000020004" pitchFamily="50" charset="-127"/>
                <a:ea typeface="+mn-ea"/>
              </a:rPr>
              <a:t>제곱미터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부지에 지상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층 지하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층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건물연면적은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1,750</a:t>
            </a:r>
            <a:r>
              <a:rPr lang="ko-KR" altLang="en-US" sz="1200" kern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제곱미터</a:t>
            </a:r>
            <a:r>
              <a:rPr lang="ko-KR" altLang="en-US" sz="12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 규모로 </a:t>
            </a:r>
            <a:endParaRPr lang="en-US" altLang="ko-KR" sz="1200" kern="0" dirty="0" smtClean="0">
              <a:solidFill>
                <a:srgbClr val="000000"/>
              </a:solidFill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     근로자와 </a:t>
            </a:r>
            <a:r>
              <a:rPr lang="ko-KR" altLang="en-US" sz="1200" kern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입주기업에게</a:t>
            </a:r>
            <a:r>
              <a:rPr lang="ko-KR" altLang="en-US" sz="12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 필요한 </a:t>
            </a:r>
            <a:r>
              <a:rPr lang="ko-KR" altLang="en-US" sz="1200" kern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지원시설이</a:t>
            </a:r>
            <a:r>
              <a:rPr lang="ko-KR" altLang="en-US" sz="12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 반영되어 있습니다</a:t>
            </a:r>
            <a:r>
              <a:rPr lang="en-US" altLang="ko-KR" sz="1200" kern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+mn-ea"/>
              </a:rPr>
              <a:t>.</a:t>
            </a:r>
          </a:p>
          <a:p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‘22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5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건축설계 공모 선정하였고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’22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월까지 실시설계 완료 후 착공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</a:p>
          <a:p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‘23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12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준공을 목표로 추진하고 있습니다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 </a:t>
            </a:r>
          </a:p>
          <a:p>
            <a:endParaRPr lang="en-US" altLang="ko-KR" sz="1200" dirty="0">
              <a:ea typeface="HY신명조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12389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끝으로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파주메디컬클러스터 조성사업입니다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fontAlgn="base" latinLnBrk="1"/>
            <a:endParaRPr lang="ko-KR" altLang="en-US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시민들의 오랜 염원인 대학병원 건립을 통해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보건의료 인프라를 확충하고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혁신의료연구단지 조성과 의료바이오기업 유치를 통한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4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차 산업 중심의 신성장 산업을 육성하기 위하여 추진하는 사업으로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pPr fontAlgn="base" latinLnBrk="1"/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지난해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2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민관합동 특수목적법인을 설립하고 행정절차에 착수해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올해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3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경기도 도시계획위원회 심의 통과함에 따라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도시개발구역 지정 등에 대한 사업시행승인을 고시하였습니다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fontAlgn="base" latinLnBrk="1"/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7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월 중앙토지수용위원회 협의 완료되어 토지보상 착수할 계획이며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올해 말 실시계획인가 절차를 완료하고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,</a:t>
            </a: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    내년 상반기 부지조성공사와 혁신의료연구단지 건립공사에 착수해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2024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년말 사업 준공을 목표로 추진하고 있습니다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pPr fontAlgn="base" latinLnBrk="1"/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 ○ 파주시는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메디컬클러스터 사업이 차질없이 추진되도록 </a:t>
            </a:r>
            <a:endParaRPr lang="en-US" altLang="ko-KR" sz="1200" dirty="0" smtClean="0">
              <a:latin typeface="맑은 고딕" panose="020B0503020000020004" pitchFamily="50" charset="-127"/>
              <a:ea typeface="+mn-ea"/>
            </a:endParaRPr>
          </a:p>
          <a:p>
            <a:pPr fontAlgn="base" latinLnBrk="1"/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sz="1200" dirty="0" smtClean="0">
                <a:latin typeface="맑은 고딕" panose="020B0503020000020004" pitchFamily="50" charset="-127"/>
                <a:ea typeface="+mn-ea"/>
              </a:rPr>
              <a:t>적극 지원하겠습니다</a:t>
            </a:r>
            <a:r>
              <a:rPr lang="en-US" altLang="ko-KR" sz="1200" dirty="0" smtClean="0">
                <a:latin typeface="맑은 고딕" panose="020B0503020000020004" pitchFamily="50" charset="-127"/>
                <a:ea typeface="+mn-ea"/>
              </a:rPr>
              <a:t>.</a:t>
            </a:r>
            <a:endParaRPr lang="en-US" altLang="ko-KR" sz="1200" dirty="0">
              <a:latin typeface="맑은 고딕" panose="020B0503020000020004" pitchFamily="50" charset="-127"/>
              <a:ea typeface="+mn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990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07595">
              <a:defRPr/>
            </a:pPr>
            <a:r>
              <a:rPr lang="ko-KR" altLang="en-US" sz="1100" dirty="0">
                <a:latin typeface="맑은 고딕" panose="020B0503020000020004" pitchFamily="50" charset="-127"/>
              </a:rPr>
              <a:t> ○ 이상으로 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2022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년도 </a:t>
            </a:r>
            <a:r>
              <a:rPr lang="ko-KR" altLang="en-US" sz="110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평화기반국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소관 </a:t>
            </a:r>
            <a:r>
              <a:rPr lang="ko-KR" altLang="en-US" sz="1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업무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보고를 마치겠습니다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defTabSz="907595">
              <a:defRPr/>
            </a:pP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감사합니다</a:t>
            </a:r>
            <a:r>
              <a:rPr lang="en-US" altLang="ko-KR" sz="1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9506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A3FEFA-8972-4FF0-963F-47E7AAE52FED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7133E2-7F46-497E-AEFE-3BACD4C038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4F47EC-F708-4AB9-8423-BEBA8F0833B5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7A71F-2E27-4C88-8E87-0D3501DBA78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5EEBB-240F-4AD7-9FAD-042C7B9FC834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D736A-7025-412C-BA0B-8C331F1567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AE731-C1B7-4E69-9EF5-98021F406B51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0581B-87B5-4817-A037-85B69FADF0F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8ACAF-7DE0-40AB-A83C-0A106C3CB3E7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E9583-17E2-407B-8090-991FF4BF69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F27F1-86D2-429B-9105-6134BA85370A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E6964-8DC9-4549-B49E-E02F82F9AFC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4D3648-BDCB-4D00-951D-DCF83DC21596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D0CCE-F13B-4B14-934D-7F3EF4DF7BB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1EBF1-E3A4-4F1F-8F39-B1AD7EEAA079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9B58C-7F2D-4F21-B7E2-77987E8174D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366D4-B502-4DE3-BFD7-59FFCCDDD926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F38D6-A69B-4A83-B977-2CAE833E050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494DD-B15F-484E-9761-B5D04E6B0476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52211-1DAF-4D0B-B8C9-E03BC9E6255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7CAE8-F7D3-4ED1-B73A-69B83881FD6F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86F23-8490-4E89-8081-117F6C10A2B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55169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/>
              <a:pPr>
                <a:defRPr/>
              </a:pPr>
              <a:t>2022-07-28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014" r:id="rId1"/>
    <p:sldLayoutId id="2147486015" r:id="rId2"/>
    <p:sldLayoutId id="2147486016" r:id="rId3"/>
    <p:sldLayoutId id="2147486017" r:id="rId4"/>
    <p:sldLayoutId id="2147486018" r:id="rId5"/>
    <p:sldLayoutId id="2147486019" r:id="rId6"/>
    <p:sldLayoutId id="2147486020" r:id="rId7"/>
    <p:sldLayoutId id="2147486021" r:id="rId8"/>
    <p:sldLayoutId id="2147486022" r:id="rId9"/>
    <p:sldLayoutId id="2147486023" r:id="rId10"/>
    <p:sldLayoutId id="2147486024" r:id="rId11"/>
    <p:sldLayoutId id="2147486026" r:id="rId12"/>
    <p:sldLayoutId id="2147486027" r:id="rId13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2022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2022. 8.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37569" y="4384738"/>
            <a:ext cx="188385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800" spc="-150" dirty="0" err="1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평화기반국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621739" y="4470322"/>
            <a:ext cx="2155708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00353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그룹 35"/>
          <p:cNvGrpSpPr/>
          <p:nvPr/>
        </p:nvGrpSpPr>
        <p:grpSpPr>
          <a:xfrm>
            <a:off x="2816" y="3760670"/>
            <a:ext cx="9144000" cy="512762"/>
            <a:chOff x="0" y="639763"/>
            <a:chExt cx="9144000" cy="512762"/>
          </a:xfrm>
        </p:grpSpPr>
        <p:sp>
          <p:nvSpPr>
            <p:cNvPr id="37" name="직사각형 36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43" name="자유형 42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-2816" y="664814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27983" y="1347575"/>
            <a:ext cx="7416824" cy="578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  <a:defRPr/>
            </a:pPr>
            <a:r>
              <a:rPr kumimoji="0" lang="ko-KR" altLang="en-US" b="1" dirty="0">
                <a:latin typeface="맑은 고딕"/>
                <a:ea typeface="맑은 고딕"/>
              </a:rPr>
              <a:t>◈ </a:t>
            </a:r>
            <a:r>
              <a:rPr kumimoji="0" lang="ko-KR" altLang="en-US" b="1" dirty="0" smtClean="0">
                <a:latin typeface="맑은 고딕"/>
                <a:ea typeface="맑은 고딕"/>
              </a:rPr>
              <a:t>대북제재 하에 </a:t>
            </a:r>
            <a:r>
              <a:rPr kumimoji="0" lang="ko-KR" altLang="en-US" b="1" dirty="0" err="1" smtClean="0">
                <a:latin typeface="맑은 고딕"/>
                <a:ea typeface="맑은 고딕"/>
              </a:rPr>
              <a:t>실현가능한</a:t>
            </a:r>
            <a:r>
              <a:rPr kumimoji="0" lang="ko-KR" altLang="en-US" b="1" dirty="0" smtClean="0">
                <a:latin typeface="맑은 고딕"/>
                <a:ea typeface="맑은 고딕"/>
              </a:rPr>
              <a:t> 남북농업협력사업 추진</a:t>
            </a:r>
            <a:endParaRPr kumimoji="0" lang="ko-KR" altLang="en-US" b="1" dirty="0">
              <a:latin typeface="맑은 고딕"/>
              <a:ea typeface="맑은 고딕"/>
            </a:endParaRPr>
          </a:p>
        </p:txBody>
      </p:sp>
      <p:grpSp>
        <p:nvGrpSpPr>
          <p:cNvPr id="2" name="그룹 24"/>
          <p:cNvGrpSpPr>
            <a:grpSpLocks/>
          </p:cNvGrpSpPr>
          <p:nvPr/>
        </p:nvGrpSpPr>
        <p:grpSpPr bwMode="auto">
          <a:xfrm>
            <a:off x="534410" y="2119045"/>
            <a:ext cx="793750" cy="1146715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그룹 27"/>
          <p:cNvGrpSpPr>
            <a:grpSpLocks/>
          </p:cNvGrpSpPr>
          <p:nvPr/>
        </p:nvGrpSpPr>
        <p:grpSpPr bwMode="auto">
          <a:xfrm>
            <a:off x="539750" y="1373756"/>
            <a:ext cx="792163" cy="639441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남북농업협력사업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05022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222667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평화협력과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Text Box 3"/>
          <p:cNvSpPr txBox="1">
            <a:spLocks noChangeArrowheads="1"/>
          </p:cNvSpPr>
          <p:nvPr/>
        </p:nvSpPr>
        <p:spPr>
          <a:xfrm>
            <a:off x="1440105" y="2052736"/>
            <a:ext cx="7272808" cy="1448272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228480" indent="-228480">
              <a:lnSpc>
                <a:spcPct val="140000"/>
              </a:lnSpc>
              <a:buFont typeface="Wingdings"/>
              <a:buChar char="l"/>
              <a:defRPr/>
            </a:pPr>
            <a:r>
              <a:rPr kumimoji="0" lang="ko-KR" altLang="en-US" sz="1600" b="1" dirty="0" err="1" smtClean="0">
                <a:latin typeface="맑은 고딕"/>
                <a:ea typeface="맑은 고딕"/>
              </a:rPr>
              <a:t>평화농장</a:t>
            </a:r>
            <a:r>
              <a:rPr kumimoji="0" lang="ko-KR" altLang="en-US" sz="1600" b="1" dirty="0" smtClean="0">
                <a:latin typeface="맑은 고딕"/>
                <a:ea typeface="맑은 고딕"/>
              </a:rPr>
              <a:t> 활용 북한 적응성 작물 시험재배</a:t>
            </a:r>
            <a:endParaRPr kumimoji="0" lang="en-US" altLang="ko-KR" sz="1600" b="1" dirty="0" smtClean="0">
              <a:latin typeface="맑은 고딕"/>
              <a:ea typeface="맑은 고딕"/>
            </a:endParaRPr>
          </a:p>
          <a:p>
            <a:pPr>
              <a:lnSpc>
                <a:spcPct val="14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- </a:t>
            </a:r>
            <a:r>
              <a:rPr kumimoji="0" lang="ko-KR" altLang="en-US" sz="1600" dirty="0" smtClean="0">
                <a:latin typeface="맑은 고딕"/>
                <a:ea typeface="맑은 고딕"/>
              </a:rPr>
              <a:t>민통선 내 </a:t>
            </a:r>
            <a:r>
              <a:rPr kumimoji="0" lang="ko-KR" altLang="en-US" sz="1600" dirty="0" err="1" smtClean="0">
                <a:latin typeface="맑은 고딕"/>
                <a:ea typeface="맑은 고딕"/>
              </a:rPr>
              <a:t>평화농장에</a:t>
            </a:r>
            <a:r>
              <a:rPr kumimoji="0" lang="ko-KR" altLang="en-US" sz="1600" dirty="0" smtClean="0">
                <a:latin typeface="맑은 고딕"/>
                <a:ea typeface="맑은 고딕"/>
              </a:rPr>
              <a:t> 북한 적응성 식량작물 시험재배</a:t>
            </a:r>
            <a:r>
              <a:rPr kumimoji="0" lang="en-US" altLang="ko-KR" sz="1600" dirty="0" smtClean="0">
                <a:latin typeface="맑은 고딕"/>
                <a:ea typeface="맑은 고딕"/>
              </a:rPr>
              <a:t>(</a:t>
            </a:r>
            <a:r>
              <a:rPr kumimoji="0" lang="ko-KR" altLang="en-US" sz="1600" dirty="0" smtClean="0">
                <a:latin typeface="맑은 고딕"/>
                <a:ea typeface="맑은 고딕"/>
              </a:rPr>
              <a:t>벼</a:t>
            </a:r>
            <a:r>
              <a:rPr kumimoji="0" lang="en-US" altLang="ko-KR" sz="1600" dirty="0" smtClean="0"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latin typeface="맑은 고딕"/>
                <a:ea typeface="맑은 고딕"/>
              </a:rPr>
              <a:t>콩</a:t>
            </a:r>
            <a:r>
              <a:rPr kumimoji="0" lang="en-US" altLang="ko-KR" sz="1600" dirty="0" smtClean="0">
                <a:latin typeface="맑은 고딕"/>
                <a:ea typeface="맑은 고딕"/>
              </a:rPr>
              <a:t>)</a:t>
            </a:r>
            <a:endParaRPr kumimoji="0" lang="ko-KR" altLang="en-US" sz="1600" dirty="0" smtClean="0">
              <a:latin typeface="맑은 고딕"/>
              <a:ea typeface="맑은 고딕"/>
            </a:endParaRPr>
          </a:p>
          <a:p>
            <a:pPr>
              <a:lnSpc>
                <a:spcPct val="140000"/>
              </a:lnSpc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- </a:t>
            </a:r>
            <a:r>
              <a:rPr kumimoji="0" lang="ko-KR" altLang="en-US" sz="1600" dirty="0" smtClean="0">
                <a:latin typeface="맑은 고딕"/>
                <a:ea typeface="맑은 고딕"/>
              </a:rPr>
              <a:t>경기도</a:t>
            </a:r>
            <a:r>
              <a:rPr kumimoji="0" lang="en-US" altLang="ko-KR" sz="1600" dirty="0" smtClean="0"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latin typeface="맑은 고딕"/>
                <a:ea typeface="맑은 고딕"/>
              </a:rPr>
              <a:t>농업기술원</a:t>
            </a:r>
            <a:r>
              <a:rPr kumimoji="0" lang="en-US" altLang="ko-KR" sz="1600" dirty="0">
                <a:latin typeface="맑은 고딕"/>
                <a:ea typeface="맑은 고딕"/>
              </a:rPr>
              <a:t> </a:t>
            </a:r>
            <a:r>
              <a:rPr kumimoji="0" lang="ko-KR" altLang="en-US" sz="1600" dirty="0" smtClean="0">
                <a:latin typeface="맑은 고딕"/>
                <a:ea typeface="맑은 고딕"/>
              </a:rPr>
              <a:t>및 유관기관 등 긴밀한 협업 체계 구축</a:t>
            </a:r>
            <a:endParaRPr kumimoji="0" lang="en-US" altLang="ko-KR" sz="1600" dirty="0" smtClean="0">
              <a:latin typeface="맑은 고딕"/>
              <a:ea typeface="맑은 고딕"/>
            </a:endParaRPr>
          </a:p>
          <a:p>
            <a:pPr>
              <a:lnSpc>
                <a:spcPct val="140000"/>
              </a:lnSpc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모내기 및 콩 파종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재배작물 수확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성과 논의 및 향후 활용방안 등 모색</a:t>
            </a:r>
            <a:endParaRPr kumimoji="0" lang="en-US" altLang="ko-KR" sz="1600" dirty="0">
              <a:latin typeface="맑은 고딕"/>
              <a:ea typeface="맑은 고딕"/>
            </a:endParaRPr>
          </a:p>
        </p:txBody>
      </p:sp>
      <p:sp>
        <p:nvSpPr>
          <p:cNvPr id="48" name="Text Box 3"/>
          <p:cNvSpPr txBox="1">
            <a:spLocks noChangeArrowheads="1"/>
          </p:cNvSpPr>
          <p:nvPr/>
        </p:nvSpPr>
        <p:spPr>
          <a:xfrm>
            <a:off x="1468371" y="5096557"/>
            <a:ext cx="6811235" cy="1284771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228480" indent="-228480">
              <a:lnSpc>
                <a:spcPct val="140000"/>
              </a:lnSpc>
              <a:buFont typeface="Wingdings"/>
              <a:buChar char="l"/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시민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참여형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/>
                <a:ea typeface="맑은 고딕"/>
              </a:rPr>
              <a:t> 남북교류협력 공모사업 확대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>
              <a:lnSpc>
                <a:spcPct val="140000"/>
              </a:lnSpc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민간단체 공모를 통한 남북평화공존 분위기 조성 및 시민 공감대 확산</a:t>
            </a:r>
            <a:endParaRPr kumimoji="0" lang="en-US" altLang="ko-KR" sz="1600" dirty="0" smtClean="0">
              <a:solidFill>
                <a:prstClr val="black"/>
              </a:solidFill>
              <a:latin typeface="맑은 고딕"/>
              <a:ea typeface="맑은 고딕"/>
            </a:endParaRPr>
          </a:p>
          <a:p>
            <a:pPr>
              <a:lnSpc>
                <a:spcPct val="140000"/>
              </a:lnSpc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문화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관광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보건의료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체육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학술연구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포럼 등 관련사업 공모</a:t>
            </a:r>
            <a:endParaRPr kumimoji="0" lang="en-US" altLang="ko-KR" sz="1400" dirty="0">
              <a:latin typeface="맑은 고딕"/>
              <a:ea typeface="맑은 고딕"/>
            </a:endParaRPr>
          </a:p>
        </p:txBody>
      </p:sp>
      <p:grpSp>
        <p:nvGrpSpPr>
          <p:cNvPr id="21" name="그룹 24"/>
          <p:cNvGrpSpPr>
            <a:grpSpLocks/>
          </p:cNvGrpSpPr>
          <p:nvPr/>
        </p:nvGrpSpPr>
        <p:grpSpPr bwMode="auto">
          <a:xfrm>
            <a:off x="534410" y="5234613"/>
            <a:ext cx="793750" cy="1146715"/>
            <a:chOff x="538808" y="3212976"/>
            <a:chExt cx="792658" cy="3312368"/>
          </a:xfrm>
        </p:grpSpPr>
        <p:sp>
          <p:nvSpPr>
            <p:cNvPr id="22" name="직사각형 2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548255" y="529355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9" name="그룹 24"/>
          <p:cNvGrpSpPr>
            <a:grpSpLocks/>
          </p:cNvGrpSpPr>
          <p:nvPr/>
        </p:nvGrpSpPr>
        <p:grpSpPr bwMode="auto">
          <a:xfrm>
            <a:off x="534658" y="4506945"/>
            <a:ext cx="793750" cy="646591"/>
            <a:chOff x="538808" y="3212976"/>
            <a:chExt cx="792658" cy="3312368"/>
          </a:xfrm>
        </p:grpSpPr>
        <p:sp>
          <p:nvSpPr>
            <p:cNvPr id="40" name="직사각형 3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1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578929" y="4564255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1427983" y="4484464"/>
            <a:ext cx="7416824" cy="578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  <a:defRPr/>
            </a:pPr>
            <a:r>
              <a:rPr kumimoji="0" lang="ko-KR" altLang="en-US" b="1" dirty="0" smtClean="0">
                <a:latin typeface="맑은 고딕"/>
                <a:ea typeface="맑은 고딕"/>
              </a:rPr>
              <a:t>◈ 남북교류협력사업 활성화 및 평화공존 시민 공감대 확산</a:t>
            </a:r>
            <a:endParaRPr kumimoji="0" lang="en-US" altLang="ko-KR" b="1" dirty="0" smtClean="0"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  <a:defRPr/>
            </a:pPr>
            <a:endParaRPr kumimoji="0" lang="ko-KR" altLang="en-US" b="1" dirty="0">
              <a:latin typeface="맑은 고딕"/>
              <a:ea typeface="맑은 고딕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67596" y="3768663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남북교류협력기금 공모사업 추진</a:t>
            </a:r>
            <a:endParaRPr kumimoji="0" lang="en-US" altLang="ko-KR" sz="24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35" name="자유형 34"/>
          <p:cNvSpPr/>
          <p:nvPr/>
        </p:nvSpPr>
        <p:spPr>
          <a:xfrm>
            <a:off x="7164288" y="664326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15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그룹 45"/>
          <p:cNvGrpSpPr/>
          <p:nvPr/>
        </p:nvGrpSpPr>
        <p:grpSpPr>
          <a:xfrm>
            <a:off x="-4559" y="3569657"/>
            <a:ext cx="9144000" cy="512762"/>
            <a:chOff x="0" y="639763"/>
            <a:chExt cx="9144000" cy="512762"/>
          </a:xfrm>
        </p:grpSpPr>
        <p:sp>
          <p:nvSpPr>
            <p:cNvPr id="53" name="직사각형 52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5" name="그룹 54"/>
          <p:cNvGrpSpPr/>
          <p:nvPr/>
        </p:nvGrpSpPr>
        <p:grpSpPr>
          <a:xfrm>
            <a:off x="-3832" y="654515"/>
            <a:ext cx="9144000" cy="512762"/>
            <a:chOff x="0" y="639763"/>
            <a:chExt cx="9144000" cy="512762"/>
          </a:xfrm>
        </p:grpSpPr>
        <p:sp>
          <p:nvSpPr>
            <p:cNvPr id="56" name="직사각형 55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57" name="자유형 56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5536" y="665311"/>
            <a:ext cx="792088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spc="-150" noProof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HY견고딕"/>
                <a:ea typeface="HY견고딕"/>
              </a:rPr>
              <a:t>3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. 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헤드라인M"/>
                <a:ea typeface="HY헤드라인M"/>
                <a:cs typeface="+mn-cs"/>
              </a:rPr>
              <a:t>평화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헤드라인M"/>
                <a:ea typeface="HY헤드라인M"/>
                <a:cs typeface="+mn-cs"/>
              </a:rPr>
              <a:t>·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헤드라인M"/>
                <a:ea typeface="HY헤드라인M"/>
                <a:cs typeface="+mn-cs"/>
              </a:rPr>
              <a:t>통일 교육 활성화로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헤드라인M"/>
                <a:ea typeface="HY헤드라인M"/>
                <a:cs typeface="+mn-cs"/>
              </a:rPr>
              <a:t>평화공존 분위기 조성           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 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평화협력과</a:t>
            </a: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>
          <a:xfrm>
            <a:off x="1500779" y="1300672"/>
            <a:ext cx="7416824" cy="57229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◈ 다양한 평화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·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통일 교육 추진으로 평화</a:t>
            </a:r>
            <a:r>
              <a:rPr kumimoji="1" lang="en-US" altLang="ko-KR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·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통일 공감대 확산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grpSp>
        <p:nvGrpSpPr>
          <p:cNvPr id="2" name="그룹 24"/>
          <p:cNvGrpSpPr/>
          <p:nvPr/>
        </p:nvGrpSpPr>
        <p:grpSpPr>
          <a:xfrm>
            <a:off x="538163" y="2021116"/>
            <a:ext cx="793750" cy="1563564"/>
            <a:chOff x="538808" y="3212976"/>
            <a:chExt cx="792658" cy="3312368"/>
          </a:xfrm>
        </p:grpSpPr>
        <p:sp>
          <p:nvSpPr>
            <p:cNvPr id="23" name="직사각형 22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40000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" name="그룹 27"/>
          <p:cNvGrpSpPr/>
          <p:nvPr/>
        </p:nvGrpSpPr>
        <p:grpSpPr>
          <a:xfrm>
            <a:off x="539750" y="1341439"/>
            <a:ext cx="792163" cy="647401"/>
            <a:chOff x="395288" y="1628800"/>
            <a:chExt cx="792162" cy="2232967"/>
          </a:xfrm>
        </p:grpSpPr>
        <p:sp>
          <p:nvSpPr>
            <p:cNvPr id="32" name="직사각형 31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40000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548255" y="1412776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8700" y="206927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주 요</a:t>
            </a:r>
            <a:endParaRPr kumimoji="0" lang="ko-KR" altLang="en-US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196340" y="3329494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00667" y="3559131"/>
            <a:ext cx="712366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spc="-150" noProof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</a:rPr>
              <a:t>4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. </a:t>
            </a:r>
            <a:r>
              <a:rPr kumimoji="0"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</a:rPr>
              <a:t>‘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먼저 온 통일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’</a:t>
            </a:r>
            <a:r>
              <a:rPr kumimoji="0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북한이탈주민 정착 지원                 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헤드라인M"/>
                <a:ea typeface="HY헤드라인M"/>
                <a:cs typeface="+mn-cs"/>
              </a:rPr>
              <a:t> </a:t>
            </a:r>
            <a:r>
              <a:rPr kumimoji="0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 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>
          <a:xfrm>
            <a:off x="1547662" y="2005218"/>
            <a:ext cx="7272809" cy="65529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228480" marR="0" lvl="0" indent="-22848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시민대상 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평화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·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통일 교육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 - </a:t>
            </a:r>
            <a:r>
              <a:rPr kumimoji="0" lang="ko-KR" altLang="en-US" sz="1600" b="0" i="0" u="none" strike="noStrike" kern="7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파주평화 아카데미</a:t>
            </a:r>
            <a:r>
              <a:rPr kumimoji="0" lang="en-US" altLang="ko-KR" sz="1600" b="0" i="0" u="none" strike="noStrike" kern="7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0" i="0" u="none" strike="noStrike" kern="7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현장체험 교육</a:t>
            </a:r>
            <a:r>
              <a:rPr kumimoji="0" lang="en-US" altLang="ko-KR" sz="1600" b="0" i="0" u="none" strike="noStrike" kern="7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0" i="0" u="none" strike="noStrike" kern="7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청소년 평화통일교육</a:t>
            </a:r>
            <a:r>
              <a:rPr kumimoji="0" lang="en-US" altLang="ko-KR" sz="1600" b="0" i="0" u="none" strike="noStrike" kern="7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0" i="0" u="none" strike="noStrike" kern="7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찾아가는 </a:t>
            </a:r>
            <a:r>
              <a:rPr kumimoji="0" lang="ko-KR" altLang="en-US" sz="1600" b="0" i="0" u="none" strike="noStrike" kern="7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평화통일 교실 등</a:t>
            </a:r>
          </a:p>
        </p:txBody>
      </p:sp>
      <p:sp>
        <p:nvSpPr>
          <p:cNvPr id="47" name="Text Box 3"/>
          <p:cNvSpPr txBox="1">
            <a:spLocks noChangeArrowheads="1"/>
          </p:cNvSpPr>
          <p:nvPr/>
        </p:nvSpPr>
        <p:spPr>
          <a:xfrm>
            <a:off x="1547662" y="2724050"/>
            <a:ext cx="7272809" cy="65529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228480" marR="0" lvl="0" indent="-22848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공공부문 평화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·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통일 교육 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 -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신규공무원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등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공직자 평화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·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통일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교육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유관기관 평화통일 교육 확대 운영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grpSp>
        <p:nvGrpSpPr>
          <p:cNvPr id="6" name="그룹 24"/>
          <p:cNvGrpSpPr/>
          <p:nvPr/>
        </p:nvGrpSpPr>
        <p:grpSpPr>
          <a:xfrm>
            <a:off x="539552" y="4843978"/>
            <a:ext cx="793750" cy="1825382"/>
            <a:chOff x="538808" y="3212976"/>
            <a:chExt cx="792658" cy="3312368"/>
          </a:xfrm>
        </p:grpSpPr>
        <p:sp>
          <p:nvSpPr>
            <p:cNvPr id="39" name="직사각형 38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40000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0" name="Rectangle 23"/>
            <p:cNvSpPr>
              <a:spLocks noChangeArrowheads="1"/>
            </p:cNvSpPr>
            <p:nvPr/>
          </p:nvSpPr>
          <p:spPr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64260" y="489427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주 요</a:t>
            </a:r>
            <a:endParaRPr kumimoji="0" lang="ko-KR" altLang="en-US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>
          <a:xfrm>
            <a:off x="1517049" y="6014063"/>
            <a:ext cx="7272809" cy="65529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228480" marR="0" lvl="0" indent="-22848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북한이탈주민 </a:t>
            </a:r>
            <a:r>
              <a:rPr kumimoji="0" lang="ko-KR" alt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단체 </a:t>
            </a:r>
            <a:r>
              <a:rPr kumimoji="0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지원 통한 전문단체 육성</a:t>
            </a:r>
            <a:endParaRPr kumimoji="0" lang="ko-KR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 -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단체운영비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북한문화예술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공연사업비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음향시설 구입 지원 등</a:t>
            </a:r>
            <a:r>
              <a:rPr kumimoji="0" lang="ko-KR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endParaRPr kumimoji="0" lang="ko-KR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grpSp>
        <p:nvGrpSpPr>
          <p:cNvPr id="7" name="그룹 27"/>
          <p:cNvGrpSpPr/>
          <p:nvPr/>
        </p:nvGrpSpPr>
        <p:grpSpPr>
          <a:xfrm>
            <a:off x="539552" y="4153490"/>
            <a:ext cx="792163" cy="647401"/>
            <a:chOff x="395288" y="1628800"/>
            <a:chExt cx="792162" cy="2232967"/>
          </a:xfrm>
        </p:grpSpPr>
        <p:sp>
          <p:nvSpPr>
            <p:cNvPr id="48" name="직사각형 47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40000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49" name="Rectangle 23"/>
            <p:cNvSpPr>
              <a:spLocks noChangeArrowheads="1"/>
            </p:cNvSpPr>
            <p:nvPr/>
          </p:nvSpPr>
          <p:spPr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548255" y="422400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>
          <a:xfrm>
            <a:off x="1475656" y="4147269"/>
            <a:ext cx="7416824" cy="572296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◈ 북한이탈주민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정착 지원 확대 및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자립기반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마련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>
          <a:xfrm>
            <a:off x="1497273" y="4843527"/>
            <a:ext cx="7644739" cy="1080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marL="228480" marR="0" lvl="0" indent="-22848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북한이탈주민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정착지원 </a:t>
            </a:r>
            <a:r>
              <a:rPr kumimoji="0" lang="ko-KR" altLang="en-US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분야 확대 및 지역사회 유대 강화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 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-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교육비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의료비 지원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등 자립기반 마련 및 </a:t>
            </a:r>
            <a:r>
              <a:rPr kumimoji="0" lang="ko-KR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지역사회 소통</a:t>
            </a: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·</a:t>
            </a:r>
            <a:r>
              <a:rPr kumimoji="0" lang="ko-KR" alt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화합 </a:t>
            </a:r>
            <a:r>
              <a:rPr kumimoji="0" lang="ko-KR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추진</a:t>
            </a:r>
            <a:endParaRPr kumimoji="0" lang="en-US" altLang="ko-KR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  - </a:t>
            </a:r>
            <a:r>
              <a:rPr kumimoji="0" lang="ko-KR" altLang="en-US" sz="1600" b="0" i="0" u="none" strike="noStrike" kern="1200" cap="none" spc="-15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</a:rPr>
              <a:t>북한이탈주민지원 협의회 운영 및 위기가구 발굴 통한 다양한 </a:t>
            </a:r>
            <a:r>
              <a:rPr kumimoji="0" lang="ko-KR" altLang="en-US" sz="1600" spc="-150" smtClean="0">
                <a:solidFill>
                  <a:prstClr val="black"/>
                </a:solidFill>
                <a:latin typeface="맑은 고딕"/>
                <a:ea typeface="맑은 고딕"/>
              </a:rPr>
              <a:t>복지서비스 연계</a:t>
            </a:r>
            <a:r>
              <a:rPr kumimoji="0" lang="en-US" altLang="ko-KR" sz="1600" spc="-150" smtClean="0">
                <a:solidFill>
                  <a:prstClr val="black"/>
                </a:solidFill>
                <a:latin typeface="맑은 고딕"/>
                <a:ea typeface="맑은 고딕"/>
              </a:rPr>
              <a:t>·</a:t>
            </a:r>
            <a:r>
              <a:rPr kumimoji="0" lang="ko-KR" altLang="en-US" sz="1600" spc="-150" smtClean="0">
                <a:solidFill>
                  <a:prstClr val="black"/>
                </a:solidFill>
                <a:latin typeface="맑은 고딕"/>
                <a:ea typeface="맑은 고딕"/>
              </a:rPr>
              <a:t>지원</a:t>
            </a:r>
            <a:endParaRPr kumimoji="0" lang="ko-KR" altLang="en-US" sz="1600" b="0" i="0" u="none" strike="noStrike" kern="1200" cap="none" spc="-150" normalizeH="0" baseline="4000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5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그룹 21"/>
          <p:cNvGrpSpPr/>
          <p:nvPr/>
        </p:nvGrpSpPr>
        <p:grpSpPr>
          <a:xfrm>
            <a:off x="0" y="639763"/>
            <a:ext cx="9144000" cy="512762"/>
            <a:chOff x="0" y="639763"/>
            <a:chExt cx="9144000" cy="512762"/>
          </a:xfrm>
        </p:grpSpPr>
        <p:sp>
          <p:nvSpPr>
            <p:cNvPr id="23" name="직사각형 22"/>
            <p:cNvSpPr/>
            <p:nvPr/>
          </p:nvSpPr>
          <p:spPr>
            <a:xfrm>
              <a:off x="0" y="639763"/>
              <a:ext cx="9144000" cy="512762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dirty="0" smtClean="0"/>
                <a:t>        </a:t>
              </a:r>
              <a:endParaRPr kumimoji="0" lang="ko-KR" altLang="en-US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24" name="자유형 23"/>
            <p:cNvSpPr/>
            <p:nvPr/>
          </p:nvSpPr>
          <p:spPr>
            <a:xfrm>
              <a:off x="7164288" y="639763"/>
              <a:ext cx="1979712" cy="512762"/>
            </a:xfrm>
            <a:custGeom>
              <a:avLst/>
              <a:gdLst>
                <a:gd name="connsiteX0" fmla="*/ 488678 w 1979712"/>
                <a:gd name="connsiteY0" fmla="*/ 0 h 512762"/>
                <a:gd name="connsiteX1" fmla="*/ 1979712 w 1979712"/>
                <a:gd name="connsiteY1" fmla="*/ 0 h 512762"/>
                <a:gd name="connsiteX2" fmla="*/ 1979712 w 1979712"/>
                <a:gd name="connsiteY2" fmla="*/ 512762 h 512762"/>
                <a:gd name="connsiteX3" fmla="*/ 0 w 1979712"/>
                <a:gd name="connsiteY3" fmla="*/ 512762 h 512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79712" h="512762">
                  <a:moveTo>
                    <a:pt x="488678" y="0"/>
                  </a:moveTo>
                  <a:lnTo>
                    <a:pt x="1979712" y="0"/>
                  </a:lnTo>
                  <a:lnTo>
                    <a:pt x="1979712" y="512762"/>
                  </a:lnTo>
                  <a:lnTo>
                    <a:pt x="0" y="512762"/>
                  </a:lnTo>
                  <a:close/>
                </a:path>
              </a:pathLst>
            </a:custGeom>
            <a:solidFill>
              <a:srgbClr val="99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04342" y="647206"/>
            <a:ext cx="9052719" cy="4603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</a:rPr>
              <a:t>5</a:t>
            </a:r>
            <a:r>
              <a:rPr kumimoji="0" lang="en-US" altLang="ko-KR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.</a:t>
            </a:r>
            <a:r>
              <a:rPr kumimoji="0" lang="ko-KR" altLang="en-US" sz="2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/>
                <a:ea typeface="HY견고딕"/>
              </a:rPr>
              <a:t> 군사시설 보호구역 규제완화</a:t>
            </a:r>
            <a:r>
              <a:rPr kumimoji="0" lang="ko-KR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                     </a:t>
            </a:r>
            <a:endParaRPr kumimoji="0" lang="ko-KR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50" name="내용 개체 틀 2"/>
          <p:cNvSpPr txBox="1"/>
          <p:nvPr/>
        </p:nvSpPr>
        <p:spPr>
          <a:xfrm>
            <a:off x="1168400" y="1275975"/>
            <a:ext cx="7848600" cy="636588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    </a:t>
            </a: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◈ 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경기북부 균형발전을 저해하고 파주 시민의 재산권 행사를 제약하는 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b="1" dirty="0" smtClean="0">
                <a:solidFill>
                  <a:srgbClr val="000000"/>
                </a:solidFill>
                <a:latin typeface="맑은 고딕"/>
                <a:ea typeface="맑은 고딕"/>
              </a:rPr>
              <a:t>       </a:t>
            </a:r>
            <a:r>
              <a:rPr kumimoji="0" lang="ko-KR" altLang="en-US" b="1" dirty="0" smtClean="0">
                <a:solidFill>
                  <a:srgbClr val="000000"/>
                </a:solidFill>
                <a:latin typeface="맑은 고딕"/>
                <a:ea typeface="맑은 고딕"/>
              </a:rPr>
              <a:t>군사 규제를 대폭 완화하여 정주여건 개선 및 지역 균형발전 도모</a:t>
            </a:r>
            <a:endParaRPr kumimoji="0" lang="ko-KR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53" name="표 52"/>
          <p:cNvGraphicFramePr>
            <a:graphicFrameLocks noGrp="1"/>
          </p:cNvGraphicFramePr>
          <p:nvPr>
            <p:extLst/>
          </p:nvPr>
        </p:nvGraphicFramePr>
        <p:xfrm>
          <a:off x="1835696" y="2742727"/>
          <a:ext cx="6984776" cy="1350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88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88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994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994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99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829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32048"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300" dirty="0" smtClean="0"/>
                        <a:t>행정구역</a:t>
                      </a:r>
                      <a:r>
                        <a:rPr lang="en-US" altLang="ko-KR" sz="1300" dirty="0" smtClean="0"/>
                        <a:t>(</a:t>
                      </a:r>
                      <a:r>
                        <a:rPr lang="ko-KR" altLang="en-US" sz="1300" dirty="0"/>
                        <a:t>㎢</a:t>
                      </a:r>
                      <a:r>
                        <a:rPr lang="en-US" altLang="ko-KR" sz="1300" dirty="0"/>
                        <a:t>)</a:t>
                      </a:r>
                      <a:endParaRPr lang="ko-KR" altLang="en-US" sz="1300" dirty="0"/>
                    </a:p>
                  </a:txBody>
                  <a:tcPr marL="91449" marR="9144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300" dirty="0"/>
                        <a:t>해제지역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㎢</a:t>
                      </a:r>
                      <a:r>
                        <a:rPr lang="en-US" altLang="ko-KR" sz="1300" dirty="0"/>
                        <a:t>)</a:t>
                      </a:r>
                      <a:endParaRPr lang="ko-KR" altLang="en-US" sz="1300" dirty="0"/>
                    </a:p>
                  </a:txBody>
                  <a:tcPr marL="91449" marR="9144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4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300" dirty="0"/>
                        <a:t>군사시설 보호구역</a:t>
                      </a:r>
                      <a:r>
                        <a:rPr lang="en-US" altLang="ko-KR" sz="1300" dirty="0"/>
                        <a:t>(</a:t>
                      </a:r>
                      <a:r>
                        <a:rPr lang="ko-KR" altLang="en-US" sz="1300" dirty="0"/>
                        <a:t>㎢</a:t>
                      </a:r>
                      <a:r>
                        <a:rPr lang="en-US" altLang="ko-KR" sz="1300" dirty="0"/>
                        <a:t>)</a:t>
                      </a:r>
                      <a:endParaRPr lang="ko-KR" altLang="en-US" sz="1300" dirty="0"/>
                    </a:p>
                  </a:txBody>
                  <a:tcPr marL="91449" marR="9144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20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2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0520">
                <a:tc v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300"/>
                    </a:p>
                  </a:txBody>
                  <a:tcPr marL="91449" marR="91449"/>
                </a:tc>
                <a:tc v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en-US" altLang="ko-KR" sz="1300"/>
                    </a:p>
                  </a:txBody>
                  <a:tcPr marL="91449" marR="91449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300" dirty="0"/>
                        <a:t>계</a:t>
                      </a:r>
                    </a:p>
                  </a:txBody>
                  <a:tcPr marL="91449" marR="9144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300" dirty="0"/>
                        <a:t>통제구역</a:t>
                      </a:r>
                    </a:p>
                  </a:txBody>
                  <a:tcPr marL="91449" marR="9144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300" dirty="0"/>
                        <a:t>제한보호</a:t>
                      </a:r>
                    </a:p>
                  </a:txBody>
                  <a:tcPr marL="91449" marR="9144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300" dirty="0" err="1" smtClean="0"/>
                        <a:t>위탁지역</a:t>
                      </a:r>
                      <a:endParaRPr lang="ko-KR" altLang="en-US" sz="1300" dirty="0"/>
                    </a:p>
                  </a:txBody>
                  <a:tcPr marL="91449" marR="91449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329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300" dirty="0" smtClean="0"/>
                        <a:t>673.86</a:t>
                      </a:r>
                      <a:r>
                        <a:rPr lang="ko-KR" altLang="en-US" sz="1300" dirty="0" smtClean="0"/>
                        <a:t>㎢</a:t>
                      </a:r>
                      <a:endParaRPr lang="en-US" altLang="ko-KR" sz="1300" dirty="0"/>
                    </a:p>
                    <a:p>
                      <a:pPr algn="ctr" latinLnBrk="1">
                        <a:defRPr/>
                      </a:pPr>
                      <a:r>
                        <a:rPr lang="en-US" altLang="ko-KR" sz="1300" dirty="0"/>
                        <a:t>(100%)</a:t>
                      </a:r>
                      <a:endParaRPr lang="ko-KR" altLang="en-US" sz="1300" dirty="0"/>
                    </a:p>
                  </a:txBody>
                  <a:tcPr marL="91449" marR="9144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300" dirty="0" smtClean="0"/>
                        <a:t>83.20</a:t>
                      </a:r>
                      <a:r>
                        <a:rPr lang="ko-KR" altLang="en-US" sz="1300" dirty="0" smtClean="0"/>
                        <a:t>㎢</a:t>
                      </a:r>
                      <a:endParaRPr lang="en-US" altLang="ko-KR" sz="1300" dirty="0"/>
                    </a:p>
                    <a:p>
                      <a:pPr algn="ctr" latinLnBrk="1"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en-US" altLang="ko-KR" sz="1300" dirty="0" smtClean="0"/>
                        <a:t>12.3%)</a:t>
                      </a:r>
                      <a:endParaRPr lang="en-US" altLang="ko-KR" sz="1300" dirty="0"/>
                    </a:p>
                  </a:txBody>
                  <a:tcPr marL="91449" marR="9144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300" dirty="0" smtClean="0"/>
                        <a:t>590.66</a:t>
                      </a:r>
                      <a:r>
                        <a:rPr lang="ko-KR" altLang="en-US" sz="1300" dirty="0" smtClean="0"/>
                        <a:t>㎢</a:t>
                      </a:r>
                      <a:endParaRPr lang="en-US" altLang="ko-KR" sz="1300" dirty="0"/>
                    </a:p>
                    <a:p>
                      <a:pPr algn="ctr" latinLnBrk="1">
                        <a:defRPr/>
                      </a:pPr>
                      <a:r>
                        <a:rPr lang="en-US" altLang="ko-KR" sz="1300" dirty="0"/>
                        <a:t>(</a:t>
                      </a:r>
                      <a:r>
                        <a:rPr lang="en-US" altLang="ko-KR" sz="1300" dirty="0" smtClean="0"/>
                        <a:t>87.7%)</a:t>
                      </a:r>
                      <a:endParaRPr lang="ko-KR" altLang="en-US" sz="1300" dirty="0"/>
                    </a:p>
                  </a:txBody>
                  <a:tcPr marL="91449" marR="9144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300" dirty="0" smtClean="0"/>
                        <a:t>172.13</a:t>
                      </a:r>
                      <a:r>
                        <a:rPr lang="ko-KR" altLang="en-US" sz="1300" dirty="0" smtClean="0"/>
                        <a:t>㎢</a:t>
                      </a:r>
                      <a:endParaRPr lang="en-US" altLang="ko-KR" sz="1300" dirty="0"/>
                    </a:p>
                    <a:p>
                      <a:pPr algn="ctr" latinLnBrk="1">
                        <a:defRPr/>
                      </a:pPr>
                      <a:r>
                        <a:rPr lang="en-US" altLang="ko-KR" sz="1300" dirty="0" smtClean="0"/>
                        <a:t>(29.1%)</a:t>
                      </a:r>
                      <a:endParaRPr lang="ko-KR" altLang="en-US" sz="1300" dirty="0"/>
                    </a:p>
                  </a:txBody>
                  <a:tcPr marL="91449" marR="9144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300" dirty="0" smtClean="0"/>
                        <a:t>353.58</a:t>
                      </a:r>
                      <a:r>
                        <a:rPr lang="ko-KR" altLang="en-US" sz="1300" dirty="0" smtClean="0"/>
                        <a:t>㎢ </a:t>
                      </a:r>
                      <a:r>
                        <a:rPr lang="en-US" altLang="ko-KR" sz="1300" dirty="0" smtClean="0"/>
                        <a:t>(59.9%)</a:t>
                      </a:r>
                      <a:endParaRPr lang="ko-KR" altLang="en-US" sz="1300" dirty="0"/>
                    </a:p>
                  </a:txBody>
                  <a:tcPr marL="91449" marR="9144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300" b="0" spc="0" dirty="0" smtClean="0"/>
                        <a:t>64.95</a:t>
                      </a:r>
                      <a:r>
                        <a:rPr lang="ko-KR" altLang="en-US" sz="1300" dirty="0" smtClean="0"/>
                        <a:t>㎢</a:t>
                      </a:r>
                      <a:endParaRPr lang="en-US" altLang="ko-KR" sz="1300" b="0" spc="0" dirty="0" smtClean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dirty="0" smtClean="0"/>
                        <a:t>(11.0%)</a:t>
                      </a:r>
                      <a:endParaRPr lang="ko-KR" altLang="en-US" sz="1300" dirty="0" smtClean="0"/>
                    </a:p>
                  </a:txBody>
                  <a:tcPr marL="91449" marR="91449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" name="그룹 27"/>
          <p:cNvGrpSpPr/>
          <p:nvPr/>
        </p:nvGrpSpPr>
        <p:grpSpPr>
          <a:xfrm>
            <a:off x="539750" y="1341438"/>
            <a:ext cx="792163" cy="860899"/>
            <a:chOff x="395288" y="1628800"/>
            <a:chExt cx="792162" cy="2232967"/>
          </a:xfrm>
        </p:grpSpPr>
        <p:sp>
          <p:nvSpPr>
            <p:cNvPr id="56" name="직사각형 55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40000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7" name="Rectangle 23"/>
            <p:cNvSpPr>
              <a:spLocks noChangeArrowheads="1"/>
            </p:cNvSpPr>
            <p:nvPr/>
          </p:nvSpPr>
          <p:spPr>
            <a:xfrm>
              <a:off x="395288" y="1666916"/>
              <a:ext cx="720724" cy="17612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grpSp>
        <p:nvGrpSpPr>
          <p:cNvPr id="3" name="그룹 24"/>
          <p:cNvGrpSpPr/>
          <p:nvPr/>
        </p:nvGrpSpPr>
        <p:grpSpPr>
          <a:xfrm>
            <a:off x="539750" y="2247282"/>
            <a:ext cx="793750" cy="4494085"/>
            <a:chOff x="538808" y="3283724"/>
            <a:chExt cx="792162" cy="3327560"/>
          </a:xfrm>
        </p:grpSpPr>
        <p:sp>
          <p:nvSpPr>
            <p:cNvPr id="59" name="직사각형 58"/>
            <p:cNvSpPr/>
            <p:nvPr/>
          </p:nvSpPr>
          <p:spPr>
            <a:xfrm>
              <a:off x="538808" y="329891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40000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800" b="0" i="0" u="none" strike="noStrike" kern="1200" cap="none" spc="-15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800" b="0" i="0" u="none" strike="noStrike" kern="1200" cap="none" spc="-15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800" b="0" i="0" u="none" strike="noStrike" kern="1200" cap="none" spc="-15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800" b="0" i="0" u="none" strike="noStrike" kern="1200" cap="none" spc="-15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800" b="0" i="0" u="none" strike="noStrike" kern="1200" cap="none" spc="-15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800" b="0" i="0" u="none" strike="noStrike" kern="1200" cap="none" spc="-15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endParaRPr>
            </a:p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0" name="Rectangle 23"/>
            <p:cNvSpPr>
              <a:spLocks noChangeArrowheads="1"/>
            </p:cNvSpPr>
            <p:nvPr/>
          </p:nvSpPr>
          <p:spPr>
            <a:xfrm>
              <a:off x="538808" y="3283724"/>
              <a:ext cx="720868" cy="169180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78155" y="236107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주 요</a:t>
            </a:r>
            <a:endParaRPr kumimoji="0" lang="ko-KR" altLang="en-US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7043" y="1340768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HY견고딕"/>
                <a:ea typeface="HY견고딕"/>
                <a:cs typeface="+mn-cs"/>
              </a:rPr>
              <a:t>목 표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uLnTx/>
              <a:uFillTx/>
              <a:latin typeface="HY견고딕"/>
              <a:ea typeface="HY견고딕"/>
              <a:cs typeface="+mn-cs"/>
            </a:endParaRPr>
          </a:p>
        </p:txBody>
      </p:sp>
      <p:sp>
        <p:nvSpPr>
          <p:cNvPr id="28" name="내용 개체 틀 2"/>
          <p:cNvSpPr txBox="1"/>
          <p:nvPr/>
        </p:nvSpPr>
        <p:spPr>
          <a:xfrm>
            <a:off x="1203165" y="2276872"/>
            <a:ext cx="3827935" cy="43123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71380" marR="0" lvl="0" indent="-228480" algn="l" defTabSz="914400" rtl="0" eaLnBrk="0" fontAlgn="base" latinLnBrk="1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t>파주시 군사시설 보호구역 현황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150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평화협력과</a:t>
            </a: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>
          <a:xfrm>
            <a:off x="1632731" y="4149080"/>
            <a:ext cx="7272809" cy="1080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lvl="0">
              <a:lnSpc>
                <a:spcPct val="140000"/>
              </a:lnSpc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-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통제보호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: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출입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,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건축 신축 원칙 금지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(29.1%)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제한보호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·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건축 행위시 군 동의 필요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(59.9%)</a:t>
            </a:r>
          </a:p>
          <a:p>
            <a:pPr>
              <a:lnSpc>
                <a:spcPct val="140000"/>
              </a:lnSpc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 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/>
                <a:ea typeface="맑은 고딕"/>
              </a:rPr>
              <a:t>위탁지역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위탁 높이 이하 개발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·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/>
                <a:ea typeface="맑은 고딕"/>
              </a:rPr>
              <a:t>건축 행위시 군 동의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불요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/>
                <a:ea typeface="맑은 고딕"/>
              </a:rPr>
              <a:t>(11.0%)</a:t>
            </a:r>
            <a:endParaRPr kumimoji="0" lang="en-US" altLang="ko-KR" sz="1600" dirty="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sp>
        <p:nvSpPr>
          <p:cNvPr id="37" name="내용 개체 틀 2"/>
          <p:cNvSpPr txBox="1"/>
          <p:nvPr/>
        </p:nvSpPr>
        <p:spPr>
          <a:xfrm>
            <a:off x="1203164" y="5230018"/>
            <a:ext cx="3827935" cy="431230"/>
          </a:xfrm>
          <a:prstGeom prst="rect">
            <a:avLst/>
          </a:prstGeom>
        </p:spPr>
        <p:txBody>
          <a:bodyPr>
            <a:noAutofit/>
          </a:bodyPr>
          <a:lstStyle/>
          <a:p>
            <a:pPr marL="571380" marR="0" lvl="0" indent="-228480" algn="l" defTabSz="914400" rtl="0" eaLnBrk="0" fontAlgn="base" latinLnBrk="1" hangingPunct="0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/>
              <a:buChar char="l"/>
              <a:tabLst/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/>
                <a:ea typeface="맑은 고딕" panose="020B0503020000020004" pitchFamily="50" charset="-127"/>
              </a:rPr>
              <a:t>추진일정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>
          <a:xfrm>
            <a:off x="1632731" y="5589240"/>
            <a:ext cx="7272809" cy="108012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/>
          <a:lstStyle/>
          <a:p>
            <a:pPr lvl="0">
              <a:lnSpc>
                <a:spcPct val="140000"/>
              </a:lnSpc>
              <a:defRPr/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2022.   3. :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사단별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규제완화 신청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사단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지역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52.5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㎢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- 2022. 12. 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사단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·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군단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지작사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·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합참 검토</a:t>
            </a:r>
            <a:endParaRPr kumimoji="0" lang="en-US" altLang="ko-KR" sz="160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lnSpc>
                <a:spcPct val="140000"/>
              </a:lnSpc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- 2023.   1. 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규제완화 확정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en-US" altLang="ko-KR" sz="16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96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49" name="직사각형 48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50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44" name="직사각형 43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45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2" name="직사각형 41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19283"/>
            <a:ext cx="7416824" cy="88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차질 없는 철도사업 추진으로 편리한 철도교통서비스 제공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만 도시 파주에 걸맞은 철도망 구축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100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만 도시 최적의 철도망 구축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261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남북철도교통과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6" y="2346695"/>
            <a:ext cx="18722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철도사업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34174" y="5661248"/>
            <a:ext cx="450597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파주시 철도사업 추진 전략 용역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Text Box 3"/>
          <p:cNvSpPr txBox="1">
            <a:spLocks noChangeArrowheads="1"/>
          </p:cNvSpPr>
          <p:nvPr/>
        </p:nvSpPr>
        <p:spPr bwMode="auto">
          <a:xfrm>
            <a:off x="1405799" y="6076244"/>
            <a:ext cx="7740352" cy="486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단기ㆍ중기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철도망 비전과 전략 수립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고속철도 연결방안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(‘21.12~‘23.6)</a:t>
            </a:r>
          </a:p>
        </p:txBody>
      </p:sp>
      <p:pic>
        <p:nvPicPr>
          <p:cNvPr id="37" name="그림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40" name="자유형 39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4" name="그룹 39"/>
          <p:cNvGrpSpPr/>
          <p:nvPr/>
        </p:nvGrpSpPr>
        <p:grpSpPr>
          <a:xfrm>
            <a:off x="1475656" y="2844788"/>
            <a:ext cx="7560840" cy="2698405"/>
            <a:chOff x="1501140" y="2883415"/>
            <a:chExt cx="7563484" cy="2943426"/>
          </a:xfrm>
        </p:grpSpPr>
        <p:sp>
          <p:nvSpPr>
            <p:cNvPr id="55" name="직사각형 54"/>
            <p:cNvSpPr/>
            <p:nvPr/>
          </p:nvSpPr>
          <p:spPr>
            <a:xfrm>
              <a:off x="2084864" y="2883415"/>
              <a:ext cx="2688198" cy="564668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en-US" altLang="ko-KR" sz="1450" dirty="0" smtClean="0">
                  <a:solidFill>
                    <a:prstClr val="black"/>
                  </a:solidFill>
                </a:rPr>
                <a:t>GTX A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노선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파주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 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운정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-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삼성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59" name="직사각형 58"/>
            <p:cNvSpPr/>
            <p:nvPr/>
          </p:nvSpPr>
          <p:spPr>
            <a:xfrm>
              <a:off x="2084864" y="3446104"/>
              <a:ext cx="2688197" cy="526198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지하철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3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호선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파주연장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대화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~</a:t>
              </a:r>
              <a:r>
                <a:rPr kumimoji="0" lang="ko-KR" altLang="en-US" sz="1300" dirty="0" err="1" smtClean="0">
                  <a:solidFill>
                    <a:prstClr val="black"/>
                  </a:solidFill>
                </a:rPr>
                <a:t>금릉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1501140" y="2883416"/>
              <a:ext cx="583724" cy="2126549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30000"/>
              </a:schemeClr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철도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노선</a:t>
              </a:r>
            </a:p>
          </p:txBody>
        </p:sp>
        <p:sp>
          <p:nvSpPr>
            <p:cNvPr id="67" name="직사각형 66"/>
            <p:cNvSpPr/>
            <p:nvPr/>
          </p:nvSpPr>
          <p:spPr>
            <a:xfrm>
              <a:off x="1501140" y="5006413"/>
              <a:ext cx="583724" cy="815307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30000"/>
              </a:schemeClr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철도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시설</a:t>
              </a:r>
            </a:p>
          </p:txBody>
        </p:sp>
        <p:sp>
          <p:nvSpPr>
            <p:cNvPr id="68" name="직사각형 67"/>
            <p:cNvSpPr/>
            <p:nvPr/>
          </p:nvSpPr>
          <p:spPr>
            <a:xfrm>
              <a:off x="4773061" y="2883415"/>
              <a:ext cx="4291563" cy="562687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altLang="ko-KR" sz="1450" dirty="0" smtClean="0">
                  <a:solidFill>
                    <a:prstClr val="black"/>
                  </a:solidFill>
                </a:rPr>
                <a:t> 2024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년 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6</a:t>
              </a:r>
              <a:r>
                <a:rPr kumimoji="0" lang="ko-KR" altLang="en-US" sz="1450" dirty="0">
                  <a:solidFill>
                    <a:prstClr val="black"/>
                  </a:solidFill>
                </a:rPr>
                <a:t>월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개통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</p:txBody>
        </p:sp>
        <p:sp>
          <p:nvSpPr>
            <p:cNvPr id="69" name="직사각형 68"/>
            <p:cNvSpPr/>
            <p:nvPr/>
          </p:nvSpPr>
          <p:spPr>
            <a:xfrm>
              <a:off x="4773061" y="3446104"/>
              <a:ext cx="4291563" cy="535501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ko-KR" altLang="en-US" sz="1450" dirty="0" smtClean="0">
                  <a:solidFill>
                    <a:prstClr val="black"/>
                  </a:solidFill>
                </a:rPr>
                <a:t> 민자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적격성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조사 통과 대응방안 마련 중</a:t>
              </a:r>
            </a:p>
          </p:txBody>
        </p:sp>
        <p:sp>
          <p:nvSpPr>
            <p:cNvPr id="70" name="직사각형 69"/>
            <p:cNvSpPr/>
            <p:nvPr/>
          </p:nvSpPr>
          <p:spPr>
            <a:xfrm>
              <a:off x="2084863" y="3953934"/>
              <a:ext cx="2688198" cy="533563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대곡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-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소사선 파주연장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운정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-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일산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2084862" y="4491003"/>
              <a:ext cx="2688199" cy="520531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통일로선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err="1" smtClean="0">
                  <a:solidFill>
                    <a:prstClr val="black"/>
                  </a:solidFill>
                </a:rPr>
                <a:t>삼송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-</a:t>
              </a:r>
              <a:r>
                <a:rPr kumimoji="0" lang="ko-KR" altLang="en-US" sz="1300" dirty="0" err="1" smtClean="0">
                  <a:solidFill>
                    <a:prstClr val="black"/>
                  </a:solidFill>
                </a:rPr>
                <a:t>금촌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2084864" y="5011534"/>
              <a:ext cx="2688197" cy="392689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en-US" altLang="ko-KR" sz="1450" dirty="0" smtClean="0">
                  <a:solidFill>
                    <a:prstClr val="black"/>
                  </a:solidFill>
                </a:rPr>
                <a:t>GTX (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가칭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)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운정역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환승센터</a:t>
              </a:r>
              <a:endParaRPr kumimoji="0" lang="ko-KR" altLang="en-US" sz="1450" dirty="0" smtClean="0">
                <a:solidFill>
                  <a:prstClr val="black"/>
                </a:solidFill>
              </a:endParaRPr>
            </a:p>
          </p:txBody>
        </p:sp>
        <p:sp>
          <p:nvSpPr>
            <p:cNvPr id="73" name="직사각형 72"/>
            <p:cNvSpPr/>
            <p:nvPr/>
          </p:nvSpPr>
          <p:spPr>
            <a:xfrm>
              <a:off x="2084864" y="5407371"/>
              <a:ext cx="2688198" cy="419470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경의선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운천역</a:t>
              </a:r>
              <a:endParaRPr kumimoji="0" lang="ko-KR" altLang="en-US" sz="1450" dirty="0" smtClean="0">
                <a:solidFill>
                  <a:prstClr val="black"/>
                </a:solidFill>
              </a:endParaRPr>
            </a:p>
          </p:txBody>
        </p:sp>
        <p:sp>
          <p:nvSpPr>
            <p:cNvPr id="74" name="직사각형 73"/>
            <p:cNvSpPr/>
            <p:nvPr/>
          </p:nvSpPr>
          <p:spPr>
            <a:xfrm>
              <a:off x="4773061" y="3960853"/>
              <a:ext cx="4291563" cy="535482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altLang="ko-KR" sz="1450" dirty="0" smtClean="0">
                  <a:solidFill>
                    <a:prstClr val="black"/>
                  </a:solidFill>
                </a:rPr>
                <a:t> </a:t>
              </a:r>
              <a:r>
                <a:rPr kumimoji="0" lang="en-US" altLang="ko-KR" sz="1400" dirty="0" smtClean="0">
                  <a:solidFill>
                    <a:prstClr val="black"/>
                  </a:solidFill>
                </a:rPr>
                <a:t>2022</a:t>
              </a:r>
              <a:r>
                <a:rPr kumimoji="0" lang="ko-KR" altLang="en-US" sz="1400" dirty="0" smtClean="0">
                  <a:solidFill>
                    <a:prstClr val="black"/>
                  </a:solidFill>
                </a:rPr>
                <a:t>년 하반기 국토교통부 승인 및 위</a:t>
              </a:r>
              <a:r>
                <a:rPr kumimoji="0" lang="en-US" altLang="ko-KR" sz="1400" dirty="0" smtClean="0">
                  <a:solidFill>
                    <a:prstClr val="black"/>
                  </a:solidFill>
                </a:rPr>
                <a:t>·</a:t>
              </a:r>
              <a:r>
                <a:rPr kumimoji="0" lang="ko-KR" altLang="en-US" sz="1400" dirty="0" smtClean="0">
                  <a:solidFill>
                    <a:prstClr val="black"/>
                  </a:solidFill>
                </a:rPr>
                <a:t>수탁협약체결</a:t>
              </a: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4773061" y="4487051"/>
              <a:ext cx="4291563" cy="525169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ko-KR" altLang="en-US" sz="1450" dirty="0" smtClean="0">
                  <a:solidFill>
                    <a:prstClr val="black"/>
                  </a:solidFill>
                </a:rPr>
                <a:t> 추진전략마련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용역 중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450" dirty="0" smtClean="0">
                <a:solidFill>
                  <a:prstClr val="black"/>
                </a:solidFill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4773061" y="5015701"/>
              <a:ext cx="4291563" cy="392689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altLang="ko-KR" sz="1450" dirty="0">
                  <a:solidFill>
                    <a:prstClr val="black"/>
                  </a:solidFill>
                </a:rPr>
                <a:t> 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2022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년 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7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월 공사착공</a:t>
              </a: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4773061" y="5405835"/>
              <a:ext cx="4291563" cy="421006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altLang="ko-KR" sz="1450" dirty="0">
                  <a:solidFill>
                    <a:prstClr val="black"/>
                  </a:solidFill>
                </a:rPr>
                <a:t> 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2022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년 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12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월 개통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5240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2" name="자유형 21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5"/>
            <a:ext cx="7416824" cy="88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교통약자의 안전하고 편안한 이동권 보장 및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이용서비스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만족도 제고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고객소통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강화로 이용자 중심의 질적 서비스 향상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2999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교통약자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이동지원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서비스</a:t>
            </a:r>
            <a:r>
              <a:rPr kumimoji="0" lang="en-US" altLang="ko-KR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261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남북철도교통과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346695"/>
            <a:ext cx="306339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이용자 중심 서비스 확대 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 bwMode="auto">
          <a:xfrm>
            <a:off x="1403648" y="2813880"/>
            <a:ext cx="7740352" cy="337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경기도 광역통합서비스 제공으로 이용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접근성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및 편의성 제고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거주지 시군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 이용 등록 → 경기도 전역 이용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인터넷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어플리케이션 등 이용방법 다양화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5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교통약자 여행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여가 지원사업 운영으로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여가향유권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제공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교통약자가 원하는 여행지 및 문화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예술공간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방문 지원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다인승버스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활용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운전원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콜센터 직원에 대한 맞춤형 교육 실시로 </a:t>
            </a:r>
            <a:r>
              <a:rPr kumimoji="0" lang="ko-KR" altLang="en-US" sz="1600" b="1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고객소통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확대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상황별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고객 응대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교통약자 이해 등 동영상 교육자료 제작 및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상시활용</a:t>
            </a:r>
            <a:endParaRPr kumimoji="0"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382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12775"/>
            <a:ext cx="7416824" cy="88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긴급차량우선신호 전국 최초 광역연계를 통한 시민의 생명과 재산보호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교통안전과 소통증진을 위한 스마트 교통체계 확립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" name="그룹 24"/>
          <p:cNvGrpSpPr>
            <a:grpSpLocks/>
          </p:cNvGrpSpPr>
          <p:nvPr/>
        </p:nvGrpSpPr>
        <p:grpSpPr bwMode="auto">
          <a:xfrm>
            <a:off x="538163" y="2342419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80"/>
            <a:ext cx="62999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파주형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지능형교통체계</a:t>
            </a:r>
            <a:r>
              <a:rPr kumimoji="0" lang="en-US" altLang="ko-K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(ITS)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261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남북철도교통과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Rectangle 23"/>
          <p:cNvSpPr>
            <a:spLocks noChangeArrowheads="1"/>
          </p:cNvSpPr>
          <p:nvPr/>
        </p:nvSpPr>
        <p:spPr bwMode="auto">
          <a:xfrm>
            <a:off x="1475655" y="2346695"/>
            <a:ext cx="306339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첨단 교통서비스 확충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Text Box 3"/>
          <p:cNvSpPr txBox="1">
            <a:spLocks noChangeArrowheads="1"/>
          </p:cNvSpPr>
          <p:nvPr/>
        </p:nvSpPr>
        <p:spPr bwMode="auto">
          <a:xfrm>
            <a:off x="1403648" y="2813880"/>
            <a:ext cx="7740352" cy="3372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긴급차량우선신호 광역연계를 통한 시민안전 강화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고양시와 파주시 간 긴급차량 우선신호 연계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대형화재 진압 시 상호 신속한 긴급출동 지원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-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응급환자 발생 시 고양시 대형병원으로 신속 이송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편리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통합 주차정보 제공시스템 구축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주차 가능대수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언택트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간편결제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자동감면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통합정산 및 관리 일원화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배려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교통약자의 안전한 도로 횡단을 지원하는 스마트 횡단 확대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스마트횡단시스템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21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개소 확충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5" name="자유형 24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406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825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spc="-80" dirty="0">
                <a:latin typeface="+mn-ea"/>
                <a:ea typeface="+mn-ea"/>
              </a:rPr>
              <a:t>◈ 주한미군 반환공여구역 및 주변지역에 대규모 민간개발사업</a:t>
            </a:r>
            <a:endParaRPr lang="en-US" altLang="ko-KR" b="1" spc="-8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spc="-80" dirty="0">
                <a:latin typeface="+mn-ea"/>
                <a:ea typeface="+mn-ea"/>
              </a:rPr>
              <a:t>   </a:t>
            </a:r>
            <a:r>
              <a:rPr lang="ko-KR" altLang="en-US" b="1" spc="-80" dirty="0">
                <a:latin typeface="+mn-ea"/>
                <a:ea typeface="+mn-ea"/>
              </a:rPr>
              <a:t> 유치를 통한 </a:t>
            </a:r>
            <a:r>
              <a:rPr lang="ko-KR" altLang="en-US" b="1" spc="-80" dirty="0" smtClean="0">
                <a:latin typeface="+mn-ea"/>
                <a:ea typeface="+mn-ea"/>
              </a:rPr>
              <a:t>지역 균형발전 </a:t>
            </a:r>
            <a:r>
              <a:rPr lang="ko-KR" altLang="en-US" b="1" spc="-80" dirty="0">
                <a:latin typeface="+mn-ea"/>
                <a:ea typeface="+mn-ea"/>
              </a:rPr>
              <a:t>및 미래 평화도시 조성</a:t>
            </a:r>
            <a:endParaRPr lang="en-US" altLang="ko-KR" b="1" spc="-80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주한미군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반환공여지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개발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65358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협약체결 완료 사업</a:t>
            </a: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474656" y="2890007"/>
          <a:ext cx="4653580" cy="191340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53580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</a:tblGrid>
              <a:tr h="35588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캠프하우즈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 근린공원 및 도시개발사업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조리읍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1415461"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근린공원</a:t>
                      </a:r>
                      <a:r>
                        <a:rPr lang="en-US" altLang="ko-KR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행정절차 완료</a:t>
                      </a:r>
                      <a:r>
                        <a:rPr lang="en-US" altLang="ko-KR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본격적인 공사 진행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도시개발사업</a:t>
                      </a:r>
                      <a:r>
                        <a:rPr lang="en-US" altLang="ko-KR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시행자 재무건전성 기준 충족 후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                       </a:t>
                      </a: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사업시행승인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     * 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사업자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1" spc="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교보증권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컨소시엄 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/ 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면적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475,604</a:t>
                      </a:r>
                      <a:r>
                        <a:rPr kumimoji="0" lang="ko-KR" altLang="en-US" sz="1300" b="1" dirty="0" smtClean="0">
                          <a:latin typeface="맑은 고딕" panose="020B0503020000020004" pitchFamily="50" charset="-127"/>
                          <a:ea typeface="+mn-ea"/>
                        </a:rPr>
                        <a:t>㎡</a:t>
                      </a:r>
                      <a:endParaRPr kumimoji="0" lang="en-US" altLang="ko-KR" sz="1300" b="1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endParaRPr lang="en-US" altLang="ko-KR" sz="16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1474656" y="4661349"/>
          <a:ext cx="4653580" cy="17436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653580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</a:tblGrid>
              <a:tr h="371054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캠프에드워즈 도시개발사업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월롱면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1372554"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0" spc="-5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월롱면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지역에 </a:t>
                      </a:r>
                      <a:r>
                        <a:rPr lang="ko-KR" altLang="en-US" sz="1500" b="0" spc="-5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주거기능의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도시개발 추진</a:t>
                      </a:r>
                      <a:endParaRPr lang="en-US" altLang="ko-KR" sz="1500" b="0" spc="-5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신속한 추진을 위해 행정절차 우선 진행 중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시행자 재무건전성 기준 충족 후</a:t>
                      </a:r>
                      <a:r>
                        <a:rPr lang="en-US" altLang="ko-KR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사업시행승인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     * 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사업자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현대엔지니어링 컨소시엄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/ </a:t>
                      </a:r>
                      <a:r>
                        <a:rPr lang="ko-KR" altLang="en-US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면적</a:t>
                      </a:r>
                      <a:r>
                        <a:rPr lang="en-US" altLang="ko-KR" sz="13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677,525</a:t>
                      </a:r>
                      <a:r>
                        <a:rPr kumimoji="0" lang="ko-KR" altLang="en-US" sz="1300" b="1" dirty="0" smtClean="0">
                          <a:latin typeface="맑은 고딕" panose="020B0503020000020004" pitchFamily="50" charset="-127"/>
                          <a:ea typeface="+mn-ea"/>
                        </a:rPr>
                        <a:t>㎡</a:t>
                      </a:r>
                      <a:endParaRPr lang="en-US" altLang="ko-KR" sz="13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31" name="Picture 3" descr="C:\Users\paju\Desktop\칼무리\K-157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08730" y="3257488"/>
            <a:ext cx="1432030" cy="1403861"/>
          </a:xfrm>
          <a:prstGeom prst="rect">
            <a:avLst/>
          </a:prstGeom>
          <a:noFill/>
          <a:ln w="3175">
            <a:noFill/>
            <a:prstDash val="sysDot"/>
          </a:ln>
        </p:spPr>
      </p:pic>
      <p:pic>
        <p:nvPicPr>
          <p:cNvPr id="32" name="_x416682000" descr="EMB00002f34bdf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751" y="5062849"/>
            <a:ext cx="1434587" cy="1331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_x416680344" descr="EMB00002f34bdf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0" t="20952"/>
          <a:stretch>
            <a:fillRect/>
          </a:stretch>
        </p:blipFill>
        <p:spPr bwMode="auto">
          <a:xfrm>
            <a:off x="7541931" y="3263723"/>
            <a:ext cx="1490523" cy="139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9575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825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spc="-80" dirty="0">
                <a:latin typeface="+mn-ea"/>
                <a:ea typeface="+mn-ea"/>
              </a:rPr>
              <a:t>◈ 주한미군 반환공여구역 및 주변지역에 의료</a:t>
            </a:r>
            <a:r>
              <a:rPr lang="en-US" altLang="ko-KR" b="1" spc="-80" dirty="0">
                <a:latin typeface="+mn-ea"/>
                <a:ea typeface="+mn-ea"/>
              </a:rPr>
              <a:t>·</a:t>
            </a:r>
            <a:r>
              <a:rPr lang="ko-KR" altLang="en-US" b="1" spc="-80" dirty="0">
                <a:latin typeface="+mn-ea"/>
                <a:ea typeface="+mn-ea"/>
              </a:rPr>
              <a:t>관광</a:t>
            </a:r>
            <a:r>
              <a:rPr lang="en-US" altLang="ko-KR" b="1" spc="-80" dirty="0">
                <a:latin typeface="+mn-ea"/>
                <a:ea typeface="+mn-ea"/>
              </a:rPr>
              <a:t>·</a:t>
            </a:r>
            <a:r>
              <a:rPr lang="ko-KR" altLang="en-US" b="1" spc="-80" dirty="0">
                <a:latin typeface="+mn-ea"/>
                <a:ea typeface="+mn-ea"/>
              </a:rPr>
              <a:t>교육이 융합된 </a:t>
            </a:r>
            <a:endParaRPr lang="en-US" altLang="ko-KR" b="1" spc="-8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b="1" spc="-80" dirty="0">
                <a:latin typeface="+mn-ea"/>
                <a:ea typeface="+mn-ea"/>
              </a:rPr>
              <a:t>    </a:t>
            </a:r>
            <a:r>
              <a:rPr lang="ko-KR" altLang="en-US" b="1" spc="-80" dirty="0">
                <a:latin typeface="+mn-ea"/>
                <a:ea typeface="+mn-ea"/>
              </a:rPr>
              <a:t>우수한 사업제안 유치를 통한 지역균형발전</a:t>
            </a:r>
            <a:endParaRPr lang="en-US" altLang="ko-KR" b="1" spc="-80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주한미군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반환공여지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개발 활성화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552732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협약체결 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이전 </a:t>
            </a:r>
            <a:r>
              <a:rPr lang="ko-KR" altLang="en-US" sz="2000" b="1" dirty="0">
                <a:solidFill>
                  <a:schemeClr val="bg1"/>
                </a:solidFill>
                <a:latin typeface="+mn-ea"/>
                <a:ea typeface="+mn-ea"/>
              </a:rPr>
              <a:t>사업</a:t>
            </a: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474655" y="2890007"/>
          <a:ext cx="5527325" cy="177134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527325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</a:tblGrid>
              <a:tr h="35588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캠프자이언트 도시개발사업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 (</a:t>
                      </a:r>
                      <a:r>
                        <a:rPr lang="ko-KR" altLang="en-US" sz="1600" baseline="0" dirty="0" err="1" smtClean="0">
                          <a:solidFill>
                            <a:schemeClr val="tx1"/>
                          </a:solidFill>
                        </a:rPr>
                        <a:t>문산읍</a:t>
                      </a:r>
                      <a:r>
                        <a:rPr lang="en-US" altLang="ko-KR" sz="1600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1415461"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0" spc="-5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문산읍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지역에 의료</a:t>
                      </a:r>
                      <a:r>
                        <a:rPr lang="en-US" altLang="ko-KR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관광이 복합된 도시개발 추진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시행자 재무건전성 충족 후 협약체결 및 행정절차 진행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      * 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우선협상대상자</a:t>
                      </a: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KB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증권 컨소시엄 </a:t>
                      </a: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/ 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면적</a:t>
                      </a: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600,000</a:t>
                      </a:r>
                      <a:r>
                        <a:rPr kumimoji="0" lang="ko-KR" altLang="en-US" sz="1400" b="1" dirty="0" smtClean="0">
                          <a:latin typeface="맑은 고딕" panose="020B0503020000020004" pitchFamily="50" charset="-127"/>
                          <a:ea typeface="+mn-ea"/>
                        </a:rPr>
                        <a:t>㎡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1474655" y="4661348"/>
          <a:ext cx="5527325" cy="179273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527325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</a:tblGrid>
              <a:tr h="374587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캠프게리오웬 도시개발사업 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문산읍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1418145"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0" spc="-5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문산읍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지역에 </a:t>
                      </a:r>
                      <a:r>
                        <a:rPr lang="ko-KR" altLang="en-US" sz="1500" b="0" spc="-50" baseline="0" dirty="0" err="1" smtClean="0">
                          <a:latin typeface="맑은 고딕" panose="020B0503020000020004" pitchFamily="50" charset="-127"/>
                          <a:ea typeface="+mn-ea"/>
                        </a:rPr>
                        <a:t>주거기능의</a:t>
                      </a:r>
                      <a:r>
                        <a:rPr lang="ko-KR" altLang="en-US" sz="1500" b="0" spc="-50" baseline="0" dirty="0" smtClean="0">
                          <a:latin typeface="맑은 고딕" panose="020B0503020000020004" pitchFamily="50" charset="-127"/>
                          <a:ea typeface="+mn-ea"/>
                        </a:rPr>
                        <a:t> 도시개발 추진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285750" indent="-28575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0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시행자 재무건전성 충족 후 협약체결 및 행정절차 진행</a:t>
                      </a:r>
                      <a:endParaRPr lang="en-US" altLang="ko-KR" sz="1500" b="0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indent="0" algn="l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     </a:t>
                      </a: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* 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우선협상대상자</a:t>
                      </a: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NH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투자증권 컨소시엄</a:t>
                      </a: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 / </a:t>
                      </a:r>
                      <a:r>
                        <a:rPr lang="ko-KR" altLang="en-US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면적</a:t>
                      </a:r>
                      <a:r>
                        <a:rPr lang="en-US" altLang="ko-KR" sz="14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: 504,729</a:t>
                      </a:r>
                      <a:r>
                        <a:rPr kumimoji="0" lang="ko-KR" altLang="en-US" sz="1400" b="1" dirty="0" smtClean="0">
                          <a:latin typeface="맑은 고딕" panose="020B0503020000020004" pitchFamily="50" charset="-127"/>
                          <a:ea typeface="+mn-ea"/>
                        </a:rPr>
                        <a:t>㎡</a:t>
                      </a: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/>
          <a:srcRect l="3404" t="13937" r="19570" b="9930"/>
          <a:stretch/>
        </p:blipFill>
        <p:spPr>
          <a:xfrm>
            <a:off x="6995729" y="3262431"/>
            <a:ext cx="1896751" cy="1398918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3" r="11185" b="15076"/>
          <a:stretch/>
        </p:blipFill>
        <p:spPr>
          <a:xfrm>
            <a:off x="6989230" y="5033773"/>
            <a:ext cx="1867702" cy="142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70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42361" y="1303891"/>
            <a:ext cx="7416824" cy="825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spc="-80" dirty="0">
                <a:latin typeface="+mn-ea"/>
                <a:ea typeface="+mn-ea"/>
              </a:rPr>
              <a:t>◈ </a:t>
            </a:r>
            <a:r>
              <a:rPr lang="ko-KR" altLang="en-US" b="1" spc="-80" dirty="0" err="1" smtClean="0">
                <a:latin typeface="+mn-ea"/>
                <a:ea typeface="+mn-ea"/>
              </a:rPr>
              <a:t>운정신도시</a:t>
            </a:r>
            <a:r>
              <a:rPr lang="ko-KR" altLang="en-US" b="1" spc="-80" dirty="0" smtClean="0">
                <a:latin typeface="+mn-ea"/>
                <a:ea typeface="+mn-ea"/>
              </a:rPr>
              <a:t> 활성화 및 시민중심의 효율적인 도시공간 형성</a:t>
            </a:r>
            <a:endParaRPr lang="en-US" altLang="ko-KR" b="1" spc="-8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b="1" spc="-80" dirty="0">
                <a:latin typeface="+mn-ea"/>
                <a:ea typeface="+mn-ea"/>
              </a:rPr>
              <a:t>◈ </a:t>
            </a:r>
            <a:r>
              <a:rPr lang="ko-KR" altLang="en-US" b="1" spc="-80" dirty="0" smtClean="0">
                <a:latin typeface="+mn-ea"/>
                <a:ea typeface="+mn-ea"/>
              </a:rPr>
              <a:t>운정</a:t>
            </a:r>
            <a:r>
              <a:rPr lang="en-US" altLang="ko-KR" b="1" spc="-80" dirty="0" smtClean="0">
                <a:latin typeface="+mn-ea"/>
                <a:ea typeface="+mn-ea"/>
              </a:rPr>
              <a:t>3</a:t>
            </a:r>
            <a:r>
              <a:rPr lang="ko-KR" altLang="en-US" b="1" spc="-80" dirty="0" smtClean="0">
                <a:latin typeface="+mn-ea"/>
                <a:ea typeface="+mn-ea"/>
              </a:rPr>
              <a:t>지구 자족기능 중심의 체계적인 신도시개발 추진</a:t>
            </a:r>
            <a:endParaRPr lang="en-US" altLang="ko-KR" b="1" spc="-80" dirty="0">
              <a:solidFill>
                <a:schemeClr val="accent1">
                  <a:lumMod val="75000"/>
                </a:schemeClr>
              </a:solidFill>
              <a:latin typeface="+mn-ea"/>
              <a:ea typeface="+mn-ea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중심의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운정신도시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kumimoji="0" lang="en-US" altLang="ko-KR" sz="24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운정</a:t>
            </a:r>
            <a:r>
              <a:rPr lang="en-US" altLang="ko-KR" sz="2000" b="1" dirty="0" smtClean="0">
                <a:solidFill>
                  <a:schemeClr val="bg1"/>
                </a:solidFill>
                <a:latin typeface="+mn-ea"/>
                <a:ea typeface="+mn-ea"/>
              </a:rPr>
              <a:t>3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지구 신도시 활성화 중점 추진</a:t>
            </a:r>
            <a:endParaRPr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442828" y="4047334"/>
          <a:ext cx="6873588" cy="24952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436794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  <a:gridCol w="3436794">
                  <a:extLst>
                    <a:ext uri="{9D8B030D-6E8A-4147-A177-3AD203B41FA5}">
                      <a16:colId xmlns:a16="http://schemas.microsoft.com/office/drawing/2014/main" val="3325449177"/>
                    </a:ext>
                  </a:extLst>
                </a:gridCol>
              </a:tblGrid>
              <a:tr h="4835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운정</a:t>
                      </a:r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지구 </a:t>
                      </a:r>
                      <a:r>
                        <a:rPr lang="ko-KR" altLang="en-US" sz="1600" dirty="0" err="1" smtClean="0">
                          <a:solidFill>
                            <a:schemeClr val="tx1"/>
                          </a:solidFill>
                        </a:rPr>
                        <a:t>특화개발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조감도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1923206">
                <a:tc>
                  <a:txBody>
                    <a:bodyPr/>
                    <a:lstStyle/>
                    <a:p>
                      <a:pPr marL="171450" marR="0" indent="-17145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위치 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: </a:t>
                      </a: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운정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3</a:t>
                      </a: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지구 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GTX</a:t>
                      </a: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역세권</a:t>
                      </a:r>
                      <a:endParaRPr lang="en-US" altLang="ko-KR" sz="1200" b="1" kern="0" spc="0" dirty="0" smtClean="0">
                        <a:solidFill>
                          <a:schemeClr val="tx1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171450" marR="0" indent="-17145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면적 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: 36</a:t>
                      </a: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만㎡ 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(</a:t>
                      </a: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일반상업지역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, </a:t>
                      </a:r>
                      <a:r>
                        <a:rPr lang="ko-KR" altLang="en-US" sz="1200" b="1" kern="0" spc="0" dirty="0" err="1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준주거지역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)</a:t>
                      </a:r>
                    </a:p>
                    <a:p>
                      <a:pPr marL="171450" marR="0" indent="-171450" algn="l" fontAlgn="base" latinLnBrk="0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전략 </a:t>
                      </a:r>
                      <a:r>
                        <a:rPr lang="en-US" altLang="ko-KR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: </a:t>
                      </a:r>
                      <a:r>
                        <a:rPr lang="ko-KR" altLang="en-US" sz="1200" b="1" kern="0" spc="0" dirty="0" err="1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복합기능</a:t>
                      </a:r>
                      <a:r>
                        <a:rPr lang="ko-KR" altLang="en-US" sz="1200" b="1" kern="0" spc="0" dirty="0" smtClean="0">
                          <a:solidFill>
                            <a:schemeClr val="tx1"/>
                          </a:solidFill>
                          <a:effectLst/>
                          <a:latin typeface="바탕" panose="02030600000101010101" pitchFamily="18" charset="-127"/>
                        </a:rPr>
                        <a:t> 발휘 및 자족기능 강화</a:t>
                      </a:r>
                      <a:endParaRPr lang="en-US" altLang="ko-KR" sz="1200" b="1" kern="0" spc="0" dirty="0" smtClean="0">
                        <a:solidFill>
                          <a:schemeClr val="tx1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┏ </a:t>
                      </a:r>
                      <a:r>
                        <a:rPr lang="ko-KR" altLang="en-US" sz="1200" b="1" kern="1200" dirty="0" err="1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환승시설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GTX 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효율적인 </a:t>
                      </a:r>
                      <a:r>
                        <a:rPr lang="ko-KR" altLang="en-US" sz="1200" b="1" kern="1200" dirty="0" err="1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환승체계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구축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┣ 상업</a:t>
                      </a: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업무 </a:t>
                      </a: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1" kern="1200" dirty="0" err="1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앵커기업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200" b="1" kern="1200" dirty="0" smtClean="0">
                        <a:solidFill>
                          <a:schemeClr val="dk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┗ 문화시설 </a:t>
                      </a: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공연</a:t>
                      </a: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전시 등 </a:t>
                      </a:r>
                      <a:r>
                        <a:rPr lang="ko-KR" altLang="en-US" sz="1200" b="1" kern="1200" dirty="0" err="1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문화기능</a:t>
                      </a:r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극대화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400" b="1" spc="0" baseline="0" dirty="0" smtClean="0"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475656" y="2852935"/>
            <a:ext cx="7056784" cy="1194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운정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지구 자족도시 기반 구축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-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유보지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(6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공구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27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만㎡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자족기능 활용 세부개발계획 수립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-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운정역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GTX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역세권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특화개발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사업 추진</a:t>
            </a:r>
            <a:endParaRPr kumimoji="0" lang="en-US" altLang="ko-KR" sz="7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34" name="그림 33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932040" y="4529977"/>
            <a:ext cx="3384375" cy="1977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4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1152525"/>
            <a:ext cx="793750" cy="5301555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62109" y="1132637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10428" y="1187025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운정</a:t>
            </a:r>
            <a:r>
              <a:rPr lang="en-US" altLang="ko-KR" sz="2000" b="1" dirty="0" smtClean="0">
                <a:solidFill>
                  <a:schemeClr val="bg1"/>
                </a:solidFill>
                <a:latin typeface="+mn-ea"/>
                <a:ea typeface="+mn-ea"/>
              </a:rPr>
              <a:t>3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  <a:ea typeface="+mn-ea"/>
              </a:rPr>
              <a:t>지구 신도시 활성화 중점 추진</a:t>
            </a:r>
            <a:endParaRPr lang="ko-KR" altLang="en-US" sz="2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10428" y="1486580"/>
            <a:ext cx="727280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</a:t>
            </a: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운정신도시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보행녹지축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네트워크 형성</a:t>
            </a:r>
            <a:endParaRPr lang="en-US" altLang="ko-KR" sz="1600" b="1" noProof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2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운정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지구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공공시설 인계인수</a:t>
            </a:r>
            <a:endParaRPr kumimoji="0" lang="en-US" altLang="ko-KR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운정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지구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단계 사업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(1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공구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 4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공구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’22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년도 준공 공고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(’22.07.19.)</a:t>
            </a:r>
          </a:p>
          <a:p>
            <a:pPr marL="0" marR="0" lvl="0" indent="0" algn="l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-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개별 공공 시설물의 </a:t>
            </a:r>
            <a:r>
              <a:rPr kumimoji="0" lang="ko-KR" altLang="en-US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내실있는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합동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市 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· LH ·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전문가</a:t>
            </a:r>
            <a:r>
              <a:rPr kumimoji="0" lang="en-US" altLang="ko-KR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 </a:t>
            </a:r>
            <a:r>
              <a:rPr kumimoji="0" lang="ko-KR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점검 실시</a:t>
            </a:r>
            <a:endParaRPr kumimoji="0" lang="en-US" altLang="ko-KR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3" name="이등변 삼각형 22"/>
          <p:cNvSpPr/>
          <p:nvPr/>
        </p:nvSpPr>
        <p:spPr>
          <a:xfrm rot="5400000">
            <a:off x="3671900" y="5193196"/>
            <a:ext cx="144016" cy="72008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AutoShape 60"/>
          <p:cNvSpPr>
            <a:spLocks noChangeArrowheads="1"/>
          </p:cNvSpPr>
          <p:nvPr/>
        </p:nvSpPr>
        <p:spPr bwMode="auto">
          <a:xfrm>
            <a:off x="1547664" y="4653136"/>
            <a:ext cx="2016224" cy="1152128"/>
          </a:xfrm>
          <a:prstGeom prst="roundRect">
            <a:avLst>
              <a:gd name="adj" fmla="val 2489"/>
            </a:avLst>
          </a:prstGeom>
          <a:solidFill>
            <a:srgbClr val="D0D8E8"/>
          </a:solidFill>
          <a:ln w="25400" cap="flat" cmpd="sng" algn="ctr">
            <a:solidFill>
              <a:schemeClr val="accent1"/>
            </a:solidFill>
            <a:prstDash val="solid"/>
          </a:ln>
          <a:effectLst/>
          <a:scene3d>
            <a:camera prst="orthographicFront"/>
            <a:lightRig rig="threePt" dir="t">
              <a:rot lat="0" lon="0" rev="3600000"/>
            </a:lightRig>
          </a:scene3d>
          <a:sp3d>
            <a:bevelT w="31750" h="31750" prst="coolSlant"/>
          </a:sp3d>
        </p:spPr>
        <p:txBody>
          <a:bodyPr lIns="28800" rIns="28800" anchor="ctr"/>
          <a:lstStyle/>
          <a:p>
            <a:pPr marL="0" marR="0" lvl="0" indent="0" algn="ctr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0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민</a:t>
            </a:r>
            <a:r>
              <a:rPr kumimoji="1" lang="en-US" altLang="ko-KR" sz="1300" b="0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·</a:t>
            </a:r>
            <a:r>
              <a:rPr kumimoji="1" lang="ko-KR" altLang="en-US" sz="1300" b="0" i="0" u="none" strike="noStrike" kern="1200" cap="none" spc="-1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관 합동인수추진단 운영</a:t>
            </a:r>
            <a: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/>
            </a:r>
            <a:b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</a:br>
            <a:r>
              <a:rPr kumimoji="1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인수시설물</a:t>
            </a:r>
            <a:r>
              <a:rPr kumimoji="1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</a:t>
            </a:r>
            <a:r>
              <a:rPr kumimoji="1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수시점검</a:t>
            </a:r>
            <a:endParaRPr kumimoji="1" lang="ko-KR" altLang="en-US" sz="13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1" name="AutoShape 60"/>
          <p:cNvSpPr>
            <a:spLocks noChangeArrowheads="1"/>
          </p:cNvSpPr>
          <p:nvPr/>
        </p:nvSpPr>
        <p:spPr bwMode="auto">
          <a:xfrm>
            <a:off x="3923928" y="4653136"/>
            <a:ext cx="2088232" cy="1152128"/>
          </a:xfrm>
          <a:prstGeom prst="roundRect">
            <a:avLst>
              <a:gd name="adj" fmla="val 2489"/>
            </a:avLst>
          </a:prstGeom>
          <a:solidFill>
            <a:srgbClr val="D0D8E8"/>
          </a:solidFill>
          <a:ln w="25400" cap="flat" cmpd="sng" algn="ctr">
            <a:solidFill>
              <a:schemeClr val="accent1"/>
            </a:solidFill>
            <a:prstDash val="solid"/>
          </a:ln>
          <a:effectLst/>
          <a:scene3d>
            <a:camera prst="orthographicFront"/>
            <a:lightRig rig="threePt" dir="t">
              <a:rot lat="0" lon="0" rev="3600000"/>
            </a:lightRig>
          </a:scene3d>
          <a:sp3d>
            <a:bevelT w="31750" h="31750" prst="coolSlant"/>
          </a:sp3d>
        </p:spPr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양기관</a:t>
            </a:r>
            <a:r>
              <a:rPr kumimoji="1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</a:t>
            </a:r>
            <a: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1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市</a:t>
            </a:r>
            <a:r>
              <a:rPr kumimoji="1" lang="en-US" altLang="ko-KR" sz="1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</a:t>
            </a:r>
            <a: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&amp; LH)</a:t>
            </a:r>
            <a:b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</a:br>
            <a:r>
              <a:rPr kumimoji="1" lang="ko-KR" altLang="en-US" sz="13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실무회의 및 조치계획 수립</a:t>
            </a:r>
            <a:endParaRPr kumimoji="1" lang="ko-KR" altLang="en-US" sz="1300" b="0" i="0" u="none" strike="noStrike" kern="0" cap="none" spc="-15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3" name="AutoShape 60"/>
          <p:cNvSpPr>
            <a:spLocks noChangeArrowheads="1"/>
          </p:cNvSpPr>
          <p:nvPr/>
        </p:nvSpPr>
        <p:spPr bwMode="auto">
          <a:xfrm>
            <a:off x="6372200" y="4653136"/>
            <a:ext cx="1944216" cy="1152128"/>
          </a:xfrm>
          <a:prstGeom prst="roundRect">
            <a:avLst>
              <a:gd name="adj" fmla="val 2489"/>
            </a:avLst>
          </a:prstGeom>
          <a:solidFill>
            <a:srgbClr val="D0D8E8"/>
          </a:solidFill>
          <a:ln w="25400" cap="flat" cmpd="sng" algn="ctr">
            <a:solidFill>
              <a:schemeClr val="accent1"/>
            </a:solidFill>
            <a:prstDash val="solid"/>
          </a:ln>
          <a:effectLst/>
          <a:scene3d>
            <a:camera prst="orthographicFront"/>
            <a:lightRig rig="threePt" dir="t">
              <a:rot lat="0" lon="0" rev="3600000"/>
            </a:lightRig>
          </a:scene3d>
          <a:sp3d>
            <a:bevelT w="31750" h="31750" prst="coolSlant"/>
          </a:sp3d>
        </p:spPr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점검사항 조치 실시 후</a:t>
            </a:r>
            <a: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/>
            </a:r>
            <a:b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</a:br>
            <a:r>
              <a:rPr kumimoji="1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인계</a:t>
            </a:r>
            <a:r>
              <a:rPr kumimoji="1" lang="en-US" altLang="ko-KR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·</a:t>
            </a:r>
            <a:r>
              <a:rPr kumimoji="1" lang="ko-KR" altLang="en-US" sz="13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인수 </a:t>
            </a:r>
            <a:endParaRPr kumimoji="1" lang="ko-KR" altLang="en-US" sz="13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5" name="이등변 삼각형 34"/>
          <p:cNvSpPr/>
          <p:nvPr/>
        </p:nvSpPr>
        <p:spPr>
          <a:xfrm rot="5400000">
            <a:off x="6120172" y="5193196"/>
            <a:ext cx="144016" cy="72008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19672" y="5896088"/>
            <a:ext cx="5832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※ 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민간전문가 </a:t>
            </a: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: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한국교통안전공단</a:t>
            </a: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K-Water, 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한국환경공단</a:t>
            </a: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조경</a:t>
            </a: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산림 기술자 등</a:t>
            </a:r>
            <a:endParaRPr kumimoji="1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/>
          </p:nvPr>
        </p:nvGraphicFramePr>
        <p:xfrm>
          <a:off x="4427984" y="2202412"/>
          <a:ext cx="1080120" cy="7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0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GTX 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역사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9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문화광장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8" name="표 37"/>
          <p:cNvGraphicFramePr>
            <a:graphicFrameLocks noGrp="1"/>
          </p:cNvGraphicFramePr>
          <p:nvPr>
            <p:extLst/>
          </p:nvPr>
        </p:nvGraphicFramePr>
        <p:xfrm>
          <a:off x="5724128" y="2195420"/>
          <a:ext cx="1224136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1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운정 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지구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0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신도시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녹지축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9" name="표 38"/>
          <p:cNvGraphicFramePr>
            <a:graphicFrameLocks noGrp="1"/>
          </p:cNvGraphicFramePr>
          <p:nvPr>
            <p:extLst/>
          </p:nvPr>
        </p:nvGraphicFramePr>
        <p:xfrm>
          <a:off x="7164288" y="2195420"/>
          <a:ext cx="1224136" cy="72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10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심학산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90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심학산 둘레길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0" name="표 39"/>
          <p:cNvGraphicFramePr>
            <a:graphicFrameLocks noGrp="1"/>
          </p:cNvGraphicFramePr>
          <p:nvPr>
            <p:extLst/>
          </p:nvPr>
        </p:nvGraphicFramePr>
        <p:xfrm>
          <a:off x="1547664" y="2202412"/>
          <a:ext cx="1224136" cy="7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금촌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 택지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9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공릉천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수변도로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2" name="표 41"/>
          <p:cNvGraphicFramePr>
            <a:graphicFrameLocks noGrp="1"/>
          </p:cNvGraphicFramePr>
          <p:nvPr>
            <p:extLst/>
          </p:nvPr>
        </p:nvGraphicFramePr>
        <p:xfrm>
          <a:off x="2987824" y="2202412"/>
          <a:ext cx="1224136" cy="7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80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운정 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1·2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  <a:cs typeface="+mn-cs"/>
                        </a:rPr>
                        <a:t>지구</a:t>
                      </a:r>
                      <a:endParaRPr lang="ko-KR" altLang="en-US" sz="1200" b="0" kern="1200" dirty="0">
                        <a:solidFill>
                          <a:schemeClr val="tx1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9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신도시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녹지축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3" name="이등변 삼각형 42"/>
          <p:cNvSpPr/>
          <p:nvPr/>
        </p:nvSpPr>
        <p:spPr>
          <a:xfrm rot="5400000">
            <a:off x="2807804" y="2519456"/>
            <a:ext cx="144016" cy="72008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4" name="이등변 삼각형 43"/>
          <p:cNvSpPr/>
          <p:nvPr/>
        </p:nvSpPr>
        <p:spPr>
          <a:xfrm rot="5400000">
            <a:off x="4262722" y="2519456"/>
            <a:ext cx="144016" cy="72008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5" name="이등변 삼각형 44"/>
          <p:cNvSpPr/>
          <p:nvPr/>
        </p:nvSpPr>
        <p:spPr>
          <a:xfrm rot="5400000">
            <a:off x="5548418" y="2519456"/>
            <a:ext cx="144016" cy="72008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6" name="이등변 삼각형 45"/>
          <p:cNvSpPr/>
          <p:nvPr/>
        </p:nvSpPr>
        <p:spPr>
          <a:xfrm rot="5400000">
            <a:off x="6976166" y="2519456"/>
            <a:ext cx="144016" cy="72008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1619672" y="2972556"/>
            <a:ext cx="5616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※ 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현재 운정</a:t>
            </a: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지구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생태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육교 등 </a:t>
            </a: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 반영 ⇒ </a:t>
            </a:r>
            <a:r>
              <a:rPr kumimoji="1" lang="ko-KR" altLang="en-US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추가반영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1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</a:t>
            </a:r>
            <a:r>
              <a:rPr kumimoji="1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개소 협의 요청 中</a:t>
            </a:r>
            <a:endParaRPr kumimoji="1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688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활력 경제 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!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산업단지 조성</a:t>
            </a:r>
            <a:endParaRPr kumimoji="0" lang="en-US" altLang="ko-KR" sz="24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산업구조 고도화 </a:t>
            </a:r>
            <a:r>
              <a:rPr lang="en-US" altLang="ko-KR" sz="2000" b="1" dirty="0">
                <a:solidFill>
                  <a:prstClr val="white"/>
                </a:solidFill>
                <a:latin typeface="+mn-ea"/>
                <a:ea typeface="+mn-ea"/>
              </a:rPr>
              <a:t>· </a:t>
            </a: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新</a:t>
            </a:r>
            <a:r>
              <a:rPr lang="en-US" altLang="ko-KR" sz="2000" b="1" dirty="0">
                <a:solidFill>
                  <a:prstClr val="white"/>
                </a:solidFill>
                <a:latin typeface="+mn-ea"/>
                <a:ea typeface="+mn-ea"/>
              </a:rPr>
              <a:t> </a:t>
            </a:r>
            <a:r>
              <a:rPr lang="ko-KR" altLang="en-US" sz="2000" b="1" dirty="0" err="1">
                <a:solidFill>
                  <a:prstClr val="white"/>
                </a:solidFill>
                <a:latin typeface="+mn-ea"/>
                <a:ea typeface="+mn-ea"/>
              </a:rPr>
              <a:t>거점개발</a:t>
            </a: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 추진 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1424195" y="1266115"/>
            <a:ext cx="74168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지역경제 활성화를 위한 산업단지 및 기반시설 확충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산업단지 내 입주기업 지원을 통한 기업 경쟁력 강화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23" name="그룹 83"/>
          <p:cNvGrpSpPr>
            <a:grpSpLocks/>
          </p:cNvGrpSpPr>
          <p:nvPr/>
        </p:nvGrpSpPr>
        <p:grpSpPr bwMode="auto">
          <a:xfrm>
            <a:off x="1424195" y="2969214"/>
            <a:ext cx="3673475" cy="1560763"/>
            <a:chOff x="3476484" y="3933540"/>
            <a:chExt cx="2147489" cy="2340260"/>
          </a:xfrm>
        </p:grpSpPr>
        <p:grpSp>
          <p:nvGrpSpPr>
            <p:cNvPr id="25" name="그룹 68"/>
            <p:cNvGrpSpPr>
              <a:grpSpLocks/>
            </p:cNvGrpSpPr>
            <p:nvPr/>
          </p:nvGrpSpPr>
          <p:grpSpPr bwMode="auto">
            <a:xfrm>
              <a:off x="3476484" y="3933540"/>
              <a:ext cx="2147489" cy="2340260"/>
              <a:chOff x="912293" y="2060848"/>
              <a:chExt cx="2363563" cy="2340260"/>
            </a:xfrm>
          </p:grpSpPr>
          <p:sp>
            <p:nvSpPr>
              <p:cNvPr id="33" name="AutoShape 60"/>
              <p:cNvSpPr>
                <a:spLocks noChangeArrowheads="1"/>
              </p:cNvSpPr>
              <p:nvPr/>
            </p:nvSpPr>
            <p:spPr bwMode="auto">
              <a:xfrm>
                <a:off x="974442" y="2060848"/>
                <a:ext cx="2301414" cy="2340260"/>
              </a:xfrm>
              <a:prstGeom prst="roundRect">
                <a:avLst>
                  <a:gd name="adj" fmla="val 2332"/>
                </a:avLst>
              </a:prstGeom>
              <a:gradFill flip="none" rotWithShape="1">
                <a:gsLst>
                  <a:gs pos="0">
                    <a:srgbClr val="4F81BD">
                      <a:lumMod val="75000"/>
                    </a:srgbClr>
                  </a:gs>
                  <a:gs pos="51000">
                    <a:srgbClr val="1F497D">
                      <a:lumMod val="60000"/>
                      <a:lumOff val="40000"/>
                    </a:srgbClr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3500000" scaled="1"/>
                <a:tileRect/>
              </a:gra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>
                <a:bevelT w="31750" h="31750" prst="coolSlant"/>
              </a:sp3d>
            </p:spPr>
            <p:txBody>
              <a:bodyPr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grpSp>
            <p:nvGrpSpPr>
              <p:cNvPr id="35" name="그룹 121"/>
              <p:cNvGrpSpPr>
                <a:grpSpLocks/>
              </p:cNvGrpSpPr>
              <p:nvPr/>
            </p:nvGrpSpPr>
            <p:grpSpPr bwMode="auto">
              <a:xfrm rot="8428946">
                <a:off x="912293" y="2092302"/>
                <a:ext cx="401258" cy="261762"/>
                <a:chOff x="-903916" y="2503239"/>
                <a:chExt cx="466972" cy="279744"/>
              </a:xfrm>
            </p:grpSpPr>
            <p:sp>
              <p:nvSpPr>
                <p:cNvPr id="36" name="반짝 327"/>
                <p:cNvSpPr/>
                <p:nvPr/>
              </p:nvSpPr>
              <p:spPr>
                <a:xfrm rot="16418035">
                  <a:off x="-810302" y="2409625"/>
                  <a:ext cx="279744" cy="466972"/>
                </a:xfrm>
                <a:prstGeom prst="moon">
                  <a:avLst>
                    <a:gd name="adj" fmla="val 35500"/>
                  </a:avLst>
                </a:prstGeom>
                <a:gradFill>
                  <a:gsLst>
                    <a:gs pos="23000">
                      <a:sysClr val="window" lastClr="FFFFFF"/>
                    </a:gs>
                    <a:gs pos="63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37" name="타원 36"/>
                <p:cNvSpPr/>
                <p:nvPr/>
              </p:nvSpPr>
              <p:spPr bwMode="auto">
                <a:xfrm rot="1226546">
                  <a:off x="-628881" y="2600298"/>
                  <a:ext cx="153770" cy="91377"/>
                </a:xfrm>
                <a:prstGeom prst="ellipse">
                  <a:avLst/>
                </a:prstGeom>
                <a:gradFill flip="none" rotWithShape="1">
                  <a:gsLst>
                    <a:gs pos="15000">
                      <a:sysClr val="window" lastClr="FFFFFF"/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</p:grpSp>
        </p:grpSp>
        <p:sp>
          <p:nvSpPr>
            <p:cNvPr id="31" name="AutoShape 60"/>
            <p:cNvSpPr>
              <a:spLocks noChangeArrowheads="1"/>
            </p:cNvSpPr>
            <p:nvPr/>
          </p:nvSpPr>
          <p:spPr bwMode="auto">
            <a:xfrm>
              <a:off x="3577990" y="4602186"/>
              <a:ext cx="2000920" cy="1565237"/>
            </a:xfrm>
            <a:prstGeom prst="roundRect">
              <a:avLst>
                <a:gd name="adj" fmla="val 2489"/>
              </a:avLst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3600000"/>
              </a:lightRig>
            </a:scene3d>
            <a:sp3d>
              <a:bevelT w="31750" h="31750" prst="coolSlant"/>
            </a:sp3d>
          </p:spPr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grpSp>
        <p:nvGrpSpPr>
          <p:cNvPr id="38" name="그룹 83"/>
          <p:cNvGrpSpPr>
            <a:grpSpLocks/>
          </p:cNvGrpSpPr>
          <p:nvPr/>
        </p:nvGrpSpPr>
        <p:grpSpPr bwMode="auto">
          <a:xfrm>
            <a:off x="5240545" y="2959689"/>
            <a:ext cx="3451225" cy="1560763"/>
            <a:chOff x="3476484" y="3933540"/>
            <a:chExt cx="2147489" cy="2340260"/>
          </a:xfrm>
        </p:grpSpPr>
        <p:grpSp>
          <p:nvGrpSpPr>
            <p:cNvPr id="39" name="그룹 68"/>
            <p:cNvGrpSpPr>
              <a:grpSpLocks/>
            </p:cNvGrpSpPr>
            <p:nvPr/>
          </p:nvGrpSpPr>
          <p:grpSpPr bwMode="auto">
            <a:xfrm>
              <a:off x="3476484" y="3933540"/>
              <a:ext cx="2147489" cy="2340260"/>
              <a:chOff x="912293" y="2060848"/>
              <a:chExt cx="2363563" cy="2340260"/>
            </a:xfrm>
          </p:grpSpPr>
          <p:sp>
            <p:nvSpPr>
              <p:cNvPr id="42" name="AutoShape 60"/>
              <p:cNvSpPr>
                <a:spLocks noChangeArrowheads="1"/>
              </p:cNvSpPr>
              <p:nvPr/>
            </p:nvSpPr>
            <p:spPr bwMode="auto">
              <a:xfrm>
                <a:off x="974442" y="2060848"/>
                <a:ext cx="2301414" cy="2340260"/>
              </a:xfrm>
              <a:prstGeom prst="roundRect">
                <a:avLst>
                  <a:gd name="adj" fmla="val 2332"/>
                </a:avLst>
              </a:prstGeom>
              <a:gradFill flip="none" rotWithShape="1">
                <a:gsLst>
                  <a:gs pos="0">
                    <a:srgbClr val="4F81BD">
                      <a:lumMod val="75000"/>
                    </a:srgbClr>
                  </a:gs>
                  <a:gs pos="51000">
                    <a:srgbClr val="1F497D">
                      <a:lumMod val="60000"/>
                      <a:lumOff val="40000"/>
                    </a:srgbClr>
                  </a:gs>
                  <a:gs pos="100000">
                    <a:sysClr val="window" lastClr="FFFFFF">
                      <a:lumMod val="85000"/>
                    </a:sysClr>
                  </a:gs>
                </a:gsLst>
                <a:lin ang="13500000" scaled="1"/>
                <a:tileRect/>
              </a:gradFill>
              <a:ln w="25400" cap="flat" cmpd="sng" algn="ctr">
                <a:noFill/>
                <a:prstDash val="solid"/>
              </a:ln>
              <a:effectLst/>
              <a:scene3d>
                <a:camera prst="orthographicFront"/>
                <a:lightRig rig="threePt" dir="t">
                  <a:rot lat="0" lon="0" rev="3600000"/>
                </a:lightRig>
              </a:scene3d>
              <a:sp3d>
                <a:bevelT w="31750" h="31750" prst="coolSlant"/>
              </a:sp3d>
            </p:spPr>
            <p:txBody>
              <a:bodyPr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ko-KR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/>
                  <a:ea typeface="맑은 고딕"/>
                  <a:cs typeface="+mn-cs"/>
                </a:endParaRPr>
              </a:p>
            </p:txBody>
          </p:sp>
          <p:grpSp>
            <p:nvGrpSpPr>
              <p:cNvPr id="43" name="그룹 121"/>
              <p:cNvGrpSpPr>
                <a:grpSpLocks/>
              </p:cNvGrpSpPr>
              <p:nvPr/>
            </p:nvGrpSpPr>
            <p:grpSpPr bwMode="auto">
              <a:xfrm rot="8428946">
                <a:off x="912293" y="2092302"/>
                <a:ext cx="401258" cy="261762"/>
                <a:chOff x="-903916" y="2503239"/>
                <a:chExt cx="466972" cy="279744"/>
              </a:xfrm>
            </p:grpSpPr>
            <p:sp>
              <p:nvSpPr>
                <p:cNvPr id="44" name="반짝 327"/>
                <p:cNvSpPr/>
                <p:nvPr/>
              </p:nvSpPr>
              <p:spPr>
                <a:xfrm rot="16418035">
                  <a:off x="-810302" y="2409625"/>
                  <a:ext cx="279744" cy="466972"/>
                </a:xfrm>
                <a:prstGeom prst="moon">
                  <a:avLst>
                    <a:gd name="adj" fmla="val 35500"/>
                  </a:avLst>
                </a:prstGeom>
                <a:gradFill>
                  <a:gsLst>
                    <a:gs pos="23000">
                      <a:sysClr val="window" lastClr="FFFFFF"/>
                    </a:gs>
                    <a:gs pos="63000">
                      <a:srgbClr val="000000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  <p:sp>
              <p:nvSpPr>
                <p:cNvPr id="45" name="타원 44"/>
                <p:cNvSpPr/>
                <p:nvPr/>
              </p:nvSpPr>
              <p:spPr bwMode="auto">
                <a:xfrm rot="1226546">
                  <a:off x="-628881" y="2600298"/>
                  <a:ext cx="153770" cy="91377"/>
                </a:xfrm>
                <a:prstGeom prst="ellipse">
                  <a:avLst/>
                </a:prstGeom>
                <a:gradFill flip="none" rotWithShape="1">
                  <a:gsLst>
                    <a:gs pos="15000">
                      <a:sysClr val="window" lastClr="FFFFFF"/>
                    </a:gs>
                    <a:gs pos="100000">
                      <a:sysClr val="window" lastClr="FFFFFF">
                        <a:alpha val="0"/>
                      </a:sys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marL="0" marR="0" lvl="0" indent="0" algn="ctr" defTabSz="914400" rtl="0" eaLnBrk="1" fontAlgn="auto" latinLnBrk="1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ko-KR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  <a:latin typeface="맑은 고딕"/>
                    <a:ea typeface="맑은 고딕"/>
                    <a:cs typeface="+mn-cs"/>
                  </a:endParaRPr>
                </a:p>
              </p:txBody>
            </p:sp>
          </p:grpSp>
        </p:grpSp>
        <p:sp>
          <p:nvSpPr>
            <p:cNvPr id="40" name="AutoShape 60"/>
            <p:cNvSpPr>
              <a:spLocks noChangeArrowheads="1"/>
            </p:cNvSpPr>
            <p:nvPr/>
          </p:nvSpPr>
          <p:spPr bwMode="auto">
            <a:xfrm>
              <a:off x="3577990" y="4602186"/>
              <a:ext cx="2000920" cy="1565237"/>
            </a:xfrm>
            <a:prstGeom prst="roundRect">
              <a:avLst>
                <a:gd name="adj" fmla="val 2489"/>
              </a:avLst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>
                <a:rot lat="0" lon="0" rev="3600000"/>
              </a:lightRig>
            </a:scene3d>
            <a:sp3d>
              <a:bevelT w="31750" h="31750" prst="coolSlant"/>
            </a:sp3d>
          </p:spPr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1660535" y="3023256"/>
            <a:ext cx="335374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운정테크노밸리 </a:t>
            </a:r>
            <a:r>
              <a:rPr kumimoji="1" lang="en-US" altLang="ko-KR" sz="14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(A=473</a:t>
            </a:r>
            <a:r>
              <a:rPr kumimoji="1" lang="ko-KR" altLang="en-US" sz="1400" b="1" i="0" u="none" strike="noStrike" kern="120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천㎡</a:t>
            </a:r>
            <a:r>
              <a:rPr kumimoji="1" lang="en-US" altLang="ko-KR" sz="1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)</a:t>
            </a:r>
            <a:endParaRPr kumimoji="1" lang="ko-KR" altLang="en-US" sz="1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47" name="Text Box 14"/>
          <p:cNvSpPr txBox="1">
            <a:spLocks noChangeArrowheads="1"/>
          </p:cNvSpPr>
          <p:nvPr/>
        </p:nvSpPr>
        <p:spPr bwMode="gray">
          <a:xfrm>
            <a:off x="1597830" y="3360863"/>
            <a:ext cx="3344220" cy="10618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22. 9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우선협상대상자 선정</a:t>
            </a:r>
            <a:endParaRPr kumimoji="1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‘22.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下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협약체결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&amp;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특수목적법인설립</a:t>
            </a:r>
            <a:endParaRPr kumimoji="1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‘23. </a:t>
            </a:r>
            <a:r>
              <a:rPr lang="ko-KR" altLang="en-US" sz="1400" kern="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下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산단계획승인 신청 </a:t>
            </a:r>
            <a:endParaRPr kumimoji="1" lang="en-US" altLang="ko-KR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593319" y="3004206"/>
            <a:ext cx="28797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400" b="1" i="0" u="none" strike="noStrike" kern="1200" cap="none" spc="3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캠프스탠턴 </a:t>
            </a:r>
            <a:r>
              <a:rPr kumimoji="1" lang="en-US" altLang="ko-KR" sz="1400" b="1" i="0" u="none" strike="noStrike" kern="1200" cap="none" spc="3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(A=870</a:t>
            </a:r>
            <a:r>
              <a:rPr kumimoji="1" lang="ko-KR" altLang="en-US" sz="1400" b="1" i="0" u="none" strike="noStrike" kern="1200" cap="none" spc="30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천</a:t>
            </a:r>
            <a:r>
              <a:rPr kumimoji="1" lang="ko-KR" altLang="en-US" sz="1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㎡</a:t>
            </a:r>
            <a:r>
              <a:rPr kumimoji="1" lang="en-US" altLang="ko-KR" sz="1400" b="1" i="0" u="none" strike="noStrike" kern="1200" cap="none" spc="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헤드라인M" pitchFamily="18" charset="-127"/>
                <a:ea typeface="HY헤드라인M" pitchFamily="18" charset="-127"/>
                <a:cs typeface="+mn-cs"/>
              </a:rPr>
              <a:t>)</a:t>
            </a:r>
            <a:endParaRPr kumimoji="1" lang="ko-KR" altLang="en-US" sz="1400" b="1" i="0" u="none" strike="noStrike" kern="120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헤드라인M" pitchFamily="18" charset="-127"/>
              <a:ea typeface="HY헤드라인M" pitchFamily="18" charset="-127"/>
              <a:cs typeface="+mn-cs"/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gray">
          <a:xfrm>
            <a:off x="5449105" y="3489678"/>
            <a:ext cx="3024188" cy="73866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</a:t>
            </a: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23. </a:t>
            </a:r>
            <a:r>
              <a:rPr lang="ko-KR" altLang="en-US" sz="1400" b="1" dirty="0"/>
              <a:t>上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 산단 </a:t>
            </a:r>
            <a:r>
              <a:rPr kumimoji="1" lang="ko-KR" altLang="en-US" sz="1400" b="0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지정계획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반영</a:t>
            </a:r>
            <a:endParaRPr kumimoji="1" lang="en-US" altLang="ko-KR" sz="1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l" defTabSz="914400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1" lang="en-US" altLang="ko-KR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‘23. </a:t>
            </a:r>
            <a:r>
              <a:rPr kumimoji="1" lang="ko-KR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下  산단계획승인 신청 </a:t>
            </a:r>
            <a:endParaRPr kumimoji="1" lang="en-US" altLang="ko-KR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50" name="Rectangle 23"/>
          <p:cNvSpPr>
            <a:spLocks noChangeArrowheads="1"/>
          </p:cNvSpPr>
          <p:nvPr/>
        </p:nvSpPr>
        <p:spPr bwMode="auto">
          <a:xfrm>
            <a:off x="1462769" y="4663414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지역별 맞춤형 산업단지 조성 </a:t>
            </a:r>
          </a:p>
        </p:txBody>
      </p:sp>
      <p:graphicFrame>
        <p:nvGraphicFramePr>
          <p:cNvPr id="51" name="표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548293"/>
              </p:ext>
            </p:extLst>
          </p:nvPr>
        </p:nvGraphicFramePr>
        <p:xfrm>
          <a:off x="1485536" y="5241220"/>
          <a:ext cx="1388030" cy="1110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8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582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법원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algn="ctr" latinLnBrk="1"/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(A=307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669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(22.9.)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변경승인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上</a:t>
                      </a: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보상</a:t>
                      </a:r>
                      <a:r>
                        <a:rPr lang="en-US" altLang="ko-KR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&amp;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착공</a:t>
                      </a:r>
                      <a:endParaRPr lang="ko-KR" altLang="en-US" sz="1200" b="1" kern="1200" spc="-1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7590893"/>
              </p:ext>
            </p:extLst>
          </p:nvPr>
        </p:nvGraphicFramePr>
        <p:xfrm>
          <a:off x="3039522" y="5241491"/>
          <a:ext cx="1274204" cy="1110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4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법원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 latinLnBrk="1"/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(A=330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669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(22.9.)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3" name="표 52"/>
          <p:cNvGraphicFramePr>
            <a:graphicFrameLocks noGrp="1"/>
          </p:cNvGraphicFramePr>
          <p:nvPr>
            <p:extLst/>
          </p:nvPr>
        </p:nvGraphicFramePr>
        <p:xfrm>
          <a:off x="4479682" y="5241491"/>
          <a:ext cx="1274204" cy="1110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4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파평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(A=596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669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(23.12.)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ko-KR" altLang="en-US" sz="1200" b="1" kern="1200" spc="-1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4" name="표 53"/>
          <p:cNvGraphicFramePr>
            <a:graphicFrameLocks noGrp="1"/>
          </p:cNvGraphicFramePr>
          <p:nvPr>
            <p:extLst/>
          </p:nvPr>
        </p:nvGraphicFramePr>
        <p:xfrm>
          <a:off x="5919842" y="5241220"/>
          <a:ext cx="1274204" cy="1110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4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센트럴밸리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(A=491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669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(23.12.) 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en-US" altLang="ko-KR" sz="1200" b="1" kern="1200" spc="-1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55" name="표 54"/>
          <p:cNvGraphicFramePr>
            <a:graphicFrameLocks noGrp="1"/>
          </p:cNvGraphicFramePr>
          <p:nvPr>
            <p:extLst/>
          </p:nvPr>
        </p:nvGraphicFramePr>
        <p:xfrm>
          <a:off x="7360002" y="5241220"/>
          <a:ext cx="1331768" cy="1110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7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745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월롱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 latinLnBrk="1"/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(A=119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천㎡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669">
                <a:tc>
                  <a:txBody>
                    <a:bodyPr/>
                    <a:lstStyle/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(22.8.)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변경승인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indent="0" algn="l" latinLnBrk="1">
                        <a:buFontTx/>
                        <a:buNone/>
                      </a:pPr>
                      <a:r>
                        <a:rPr lang="en-US" altLang="ko-KR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(23.12.) </a:t>
                      </a:r>
                      <a:r>
                        <a:rPr lang="ko-KR" altLang="en-US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885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1152525"/>
            <a:ext cx="793750" cy="5301556"/>
            <a:chOff x="538808" y="2253620"/>
            <a:chExt cx="792658" cy="4271724"/>
          </a:xfrm>
        </p:grpSpPr>
        <p:sp>
          <p:nvSpPr>
            <p:cNvPr id="26" name="직사각형 25"/>
            <p:cNvSpPr/>
            <p:nvPr/>
          </p:nvSpPr>
          <p:spPr>
            <a:xfrm>
              <a:off x="539304" y="2253620"/>
              <a:ext cx="792162" cy="4271724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28956" y="1160952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58742" y="1187025"/>
            <a:ext cx="6841760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2000" b="1" dirty="0">
                <a:solidFill>
                  <a:prstClr val="white"/>
                </a:solidFill>
                <a:latin typeface="+mn-ea"/>
                <a:ea typeface="+mn-ea"/>
              </a:rPr>
              <a:t>찾아가는 산업단지 근로환경 개선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8023593"/>
              </p:ext>
            </p:extLst>
          </p:nvPr>
        </p:nvGraphicFramePr>
        <p:xfrm>
          <a:off x="1458742" y="1772816"/>
          <a:ext cx="6984775" cy="453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645981830"/>
                    </a:ext>
                  </a:extLst>
                </a:gridCol>
                <a:gridCol w="3816423">
                  <a:extLst>
                    <a:ext uri="{9D8B030D-6E8A-4147-A177-3AD203B41FA5}">
                      <a16:colId xmlns:a16="http://schemas.microsoft.com/office/drawing/2014/main" val="153549498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371465298"/>
                    </a:ext>
                  </a:extLst>
                </a:gridCol>
              </a:tblGrid>
              <a:tr h="5167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 업 명</a:t>
                      </a:r>
                      <a:endParaRPr lang="ko-KR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r>
                        <a:rPr lang="ko-KR" altLang="en-US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6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파주출판문화정보국가산업단지</a:t>
                      </a:r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복합문화센터 건립</a:t>
                      </a:r>
                      <a:endParaRPr lang="ko-KR" altLang="en-US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8025925"/>
                  </a:ext>
                </a:extLst>
              </a:tr>
              <a:tr h="8379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면      적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</a:t>
                      </a:r>
                      <a:r>
                        <a:rPr lang="ko-KR" altLang="en-US" sz="1400" b="1" dirty="0" smtClean="0"/>
                        <a:t>부지면적</a:t>
                      </a:r>
                      <a:r>
                        <a:rPr lang="en-US" altLang="ko-KR" sz="1400" b="1" dirty="0" smtClean="0"/>
                        <a:t>: 877.8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건축 연면적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1,750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㎡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지상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층 지하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층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b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997636"/>
                  </a:ext>
                </a:extLst>
              </a:tr>
              <a:tr h="5167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사업기간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/>
                        <a:t>  2021. 1.</a:t>
                      </a:r>
                      <a:r>
                        <a:rPr lang="en-US" altLang="ko-KR" sz="1400" b="1" baseline="0" dirty="0" smtClean="0"/>
                        <a:t> ~ 2023. 12.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3123773"/>
                  </a:ext>
                </a:extLst>
              </a:tr>
              <a:tr h="51677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주요시설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/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미디어 스튜디오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주민편익시설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무인민원발급기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은행기기 등</a:t>
                      </a:r>
                      <a:r>
                        <a:rPr lang="en-US" altLang="ko-KR" sz="12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공유작업실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출판체험실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다목적 문화공간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2455935"/>
                  </a:ext>
                </a:extLst>
              </a:tr>
              <a:tr h="105266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6181287"/>
                  </a:ext>
                </a:extLst>
              </a:tr>
              <a:tr h="109561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추진계획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1581406"/>
                  </a:ext>
                </a:extLst>
              </a:tr>
            </a:tbl>
          </a:graphicData>
        </a:graphic>
      </p:graphicFrame>
      <p:pic>
        <p:nvPicPr>
          <p:cNvPr id="23" name="그림 22"/>
          <p:cNvPicPr>
            <a:picLocks noChangeAspect="1"/>
          </p:cNvPicPr>
          <p:nvPr/>
        </p:nvPicPr>
        <p:blipFill rotWithShape="1">
          <a:blip r:embed="rId4"/>
          <a:srcRect t="21503"/>
          <a:stretch/>
        </p:blipFill>
        <p:spPr>
          <a:xfrm>
            <a:off x="5256675" y="3140968"/>
            <a:ext cx="3186842" cy="2055189"/>
          </a:xfrm>
          <a:prstGeom prst="rect">
            <a:avLst/>
          </a:prstGeom>
        </p:spPr>
      </p:pic>
      <p:graphicFrame>
        <p:nvGraphicFramePr>
          <p:cNvPr id="25" name="표 24"/>
          <p:cNvGraphicFramePr>
            <a:graphicFrameLocks noGrp="1"/>
          </p:cNvGraphicFramePr>
          <p:nvPr>
            <p:extLst/>
          </p:nvPr>
        </p:nvGraphicFramePr>
        <p:xfrm>
          <a:off x="2989163" y="5379114"/>
          <a:ext cx="1600190" cy="719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kern="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20</a:t>
                      </a:r>
                      <a:r>
                        <a:rPr lang="en-US" altLang="ko-KR" sz="1400" b="1" kern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22. 6. ~ 12.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기본 및 실시설계</a:t>
                      </a:r>
                      <a:endParaRPr lang="ko-KR" altLang="en-US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1" name="이등변 삼각형 30"/>
          <p:cNvSpPr/>
          <p:nvPr/>
        </p:nvSpPr>
        <p:spPr>
          <a:xfrm rot="5400000">
            <a:off x="4712523" y="5713528"/>
            <a:ext cx="144016" cy="5125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>
            <p:extLst/>
          </p:nvPr>
        </p:nvGraphicFramePr>
        <p:xfrm>
          <a:off x="4933379" y="5394759"/>
          <a:ext cx="1512168" cy="719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kern="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20</a:t>
                      </a:r>
                      <a:r>
                        <a:rPr lang="en-US" altLang="ko-KR" sz="1400" b="1" kern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22. 12.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착공</a:t>
                      </a:r>
                      <a:endParaRPr lang="ko-KR" altLang="en-US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5" name="이등변 삼각형 34"/>
          <p:cNvSpPr/>
          <p:nvPr/>
        </p:nvSpPr>
        <p:spPr>
          <a:xfrm rot="5400000">
            <a:off x="6496709" y="5713528"/>
            <a:ext cx="144016" cy="5125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6" name="표 35"/>
          <p:cNvGraphicFramePr>
            <a:graphicFrameLocks noGrp="1"/>
          </p:cNvGraphicFramePr>
          <p:nvPr>
            <p:extLst/>
          </p:nvPr>
        </p:nvGraphicFramePr>
        <p:xfrm>
          <a:off x="6805587" y="5407346"/>
          <a:ext cx="1512168" cy="719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kern="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20</a:t>
                      </a:r>
                      <a:r>
                        <a:rPr lang="en-US" altLang="ko-KR" sz="1400" b="1" kern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23. 12.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+mn-lt"/>
                        <a:ea typeface="HY헤드라인M" panose="02030600000101010101" pitchFamily="18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준공</a:t>
                      </a:r>
                      <a:endParaRPr lang="ko-KR" altLang="en-US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896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파주메디컬클러스터 조성사업</a:t>
            </a:r>
            <a:endParaRPr kumimoji="0" lang="en-US" altLang="ko-KR" sz="2400" spc="-15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통일기반조성과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3" name="표 22"/>
          <p:cNvGraphicFramePr>
            <a:graphicFrameLocks noGrp="1"/>
          </p:cNvGraphicFramePr>
          <p:nvPr>
            <p:extLst/>
          </p:nvPr>
        </p:nvGraphicFramePr>
        <p:xfrm>
          <a:off x="1619673" y="2376264"/>
          <a:ext cx="6984775" cy="4032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144">
                  <a:extLst>
                    <a:ext uri="{9D8B030D-6E8A-4147-A177-3AD203B41FA5}">
                      <a16:colId xmlns:a16="http://schemas.microsoft.com/office/drawing/2014/main" val="645981830"/>
                    </a:ext>
                  </a:extLst>
                </a:gridCol>
                <a:gridCol w="3816423">
                  <a:extLst>
                    <a:ext uri="{9D8B030D-6E8A-4147-A177-3AD203B41FA5}">
                      <a16:colId xmlns:a16="http://schemas.microsoft.com/office/drawing/2014/main" val="153549498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371465298"/>
                    </a:ext>
                  </a:extLst>
                </a:gridCol>
              </a:tblGrid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사업방식</a:t>
                      </a:r>
                      <a:endParaRPr lang="ko-KR" altLang="en-US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도시개발사업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8025925"/>
                  </a:ext>
                </a:extLst>
              </a:tr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면      적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1" dirty="0" smtClean="0"/>
                        <a:t>  45</a:t>
                      </a:r>
                      <a:r>
                        <a:rPr lang="ko-KR" altLang="en-US" sz="1600" b="1" dirty="0" smtClean="0"/>
                        <a:t>만㎡</a:t>
                      </a:r>
                      <a:r>
                        <a:rPr lang="en-US" altLang="ko-KR" sz="1600" b="1" dirty="0" smtClean="0"/>
                        <a:t>(13.6</a:t>
                      </a:r>
                      <a:r>
                        <a:rPr lang="ko-KR" altLang="en-US" sz="1600" b="1" dirty="0" smtClean="0"/>
                        <a:t>만평</a:t>
                      </a:r>
                      <a:r>
                        <a:rPr lang="en-US" altLang="ko-KR" sz="1600" b="1" dirty="0" smtClean="0"/>
                        <a:t>) </a:t>
                      </a:r>
                      <a:endParaRPr lang="ko-KR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997636"/>
                  </a:ext>
                </a:extLst>
              </a:tr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사업기간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600" b="1" dirty="0" smtClean="0"/>
                        <a:t>  2021</a:t>
                      </a:r>
                      <a:r>
                        <a:rPr lang="en-US" altLang="ko-KR" sz="1600" b="1" baseline="0" dirty="0" smtClean="0"/>
                        <a:t> ~ 2024</a:t>
                      </a:r>
                      <a:endParaRPr lang="ko-KR" alt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53123773"/>
                  </a:ext>
                </a:extLst>
              </a:tr>
              <a:tr h="47258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사업주체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 파주메디컬클러스터㈜</a:t>
                      </a:r>
                      <a:endParaRPr lang="ko-KR" altLang="en-US" sz="16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2455935"/>
                  </a:ext>
                </a:extLst>
              </a:tr>
              <a:tr h="11401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주요시설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6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종합의료시설 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아주대학교병원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국립암센터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혁신의료연구단지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의료바이오</a:t>
                      </a:r>
                      <a:r>
                        <a:rPr lang="en-US" altLang="ko-KR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R&amp;D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센터</a:t>
                      </a:r>
                      <a:endParaRPr lang="en-US" altLang="ko-KR" sz="14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바이오융복합단지</a:t>
                      </a:r>
                      <a:endParaRPr lang="ko-KR" altLang="en-US" sz="14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96181287"/>
                  </a:ext>
                </a:extLst>
              </a:tr>
              <a:tr h="10019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추진계획</a:t>
                      </a:r>
                      <a:endParaRPr lang="ko-KR" altLang="en-US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41581406"/>
                  </a:ext>
                </a:extLst>
              </a:tr>
            </a:tbl>
          </a:graphicData>
        </a:graphic>
      </p:graphicFrame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6" r="3069"/>
          <a:stretch/>
        </p:blipFill>
        <p:spPr>
          <a:xfrm>
            <a:off x="6128236" y="2393222"/>
            <a:ext cx="2461019" cy="3014469"/>
          </a:xfrm>
          <a:prstGeom prst="rect">
            <a:avLst/>
          </a:prstGeom>
        </p:spPr>
      </p:pic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3131840" y="5554964"/>
          <a:ext cx="1512168" cy="734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20</a:t>
                      </a:r>
                      <a:r>
                        <a:rPr lang="en-US" altLang="ko-KR" sz="1200" b="0" kern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22.</a:t>
                      </a:r>
                      <a:r>
                        <a:rPr lang="en-US" altLang="ko-KR" sz="1200" b="0" kern="0" baseline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200" b="0" kern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하반기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토지보상 시행</a:t>
                      </a:r>
                      <a:endParaRPr lang="en-US" altLang="ko-KR" sz="1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실시계획인가 고시</a:t>
                      </a:r>
                      <a:endParaRPr lang="ko-KR" alt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3" name="이등변 삼각형 32"/>
          <p:cNvSpPr/>
          <p:nvPr/>
        </p:nvSpPr>
        <p:spPr>
          <a:xfrm rot="5400000">
            <a:off x="4711184" y="5891766"/>
            <a:ext cx="144016" cy="5125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/>
          </p:nvPr>
        </p:nvGraphicFramePr>
        <p:xfrm>
          <a:off x="4919201" y="5554963"/>
          <a:ext cx="1512168" cy="734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0" dirty="0" smtClean="0">
                          <a:solidFill>
                            <a:schemeClr val="tx1"/>
                          </a:solidFill>
                          <a:latin typeface="+mn-lt"/>
                          <a:ea typeface="+mj-ea"/>
                        </a:rPr>
                        <a:t>20</a:t>
                      </a:r>
                      <a:r>
                        <a:rPr lang="en-US" altLang="ko-KR" sz="1200" b="0" kern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23. </a:t>
                      </a:r>
                      <a:r>
                        <a:rPr lang="ko-KR" altLang="en-US" sz="1200" b="0" kern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상반기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부지조성공사 착공</a:t>
                      </a:r>
                      <a:endParaRPr lang="en-US" altLang="ko-KR" sz="1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0" kern="1200" spc="-15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국립암센터</a:t>
                      </a:r>
                      <a:r>
                        <a:rPr lang="ko-KR" altLang="en-US" sz="1200" b="0" kern="1200" spc="-15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건립 착수</a:t>
                      </a:r>
                      <a:endParaRPr lang="ko-KR" altLang="en-US" sz="1200" b="0" kern="1200" spc="-15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6" name="이등변 삼각형 35"/>
          <p:cNvSpPr/>
          <p:nvPr/>
        </p:nvSpPr>
        <p:spPr>
          <a:xfrm rot="5400000">
            <a:off x="6495370" y="5897514"/>
            <a:ext cx="144016" cy="51252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graphicFrame>
        <p:nvGraphicFramePr>
          <p:cNvPr id="37" name="표 36"/>
          <p:cNvGraphicFramePr>
            <a:graphicFrameLocks noGrp="1"/>
          </p:cNvGraphicFramePr>
          <p:nvPr>
            <p:extLst/>
          </p:nvPr>
        </p:nvGraphicFramePr>
        <p:xfrm>
          <a:off x="6703386" y="5554963"/>
          <a:ext cx="1613029" cy="7349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30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767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lang="en-US" altLang="ko-KR" sz="1200" b="0" kern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24.</a:t>
                      </a:r>
                      <a:r>
                        <a:rPr lang="en-US" altLang="ko-KR" sz="1200" b="0" kern="0" baseline="0" dirty="0" smtClean="0">
                          <a:solidFill>
                            <a:schemeClr val="tx1"/>
                          </a:solidFill>
                          <a:latin typeface="+mn-lt"/>
                          <a:ea typeface="HY헤드라인M" panose="02030600000101010101" pitchFamily="18" charset="-127"/>
                        </a:rPr>
                        <a:t> </a:t>
                      </a:r>
                      <a:r>
                        <a:rPr lang="ko-KR" altLang="en-US" sz="1200" b="0" kern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하반기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1432" marR="91432" marT="45741" marB="45741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도시개발사업 준공</a:t>
                      </a:r>
                      <a:endParaRPr lang="en-US" altLang="ko-KR" sz="12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2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국립암센터</a:t>
                      </a:r>
                      <a:r>
                        <a:rPr lang="ko-KR" altLang="en-US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건물준공</a:t>
                      </a:r>
                      <a:endParaRPr lang="ko-KR" alt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2" marR="91432" marT="45741" marB="45741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1445102" y="1327338"/>
            <a:ext cx="7416824" cy="747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◈ 보건의료 인프라 확충 및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4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차산업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중심의 </a:t>
            </a:r>
            <a:r>
              <a:rPr kumimoji="0" lang="ko-KR" altLang="en-US" sz="1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薪성장</a:t>
            </a:r>
            <a:r>
              <a:rPr kumimoji="0" lang="ko-KR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산업 육성</a:t>
            </a:r>
            <a:endParaRPr kumimoji="0" lang="en-US" altLang="ko-KR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[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대학병원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+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혁신의료연구단지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+ </a:t>
            </a:r>
            <a:r>
              <a:rPr kumimoji="0" lang="ko-KR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의료바이오기업 </a:t>
            </a:r>
            <a:r>
              <a:rPr kumimoji="0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]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712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291515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12813</TotalTime>
  <Words>3017</Words>
  <Application>Microsoft Office PowerPoint</Application>
  <PresentationFormat>화면 슬라이드 쇼(4:3)</PresentationFormat>
  <Paragraphs>553</Paragraphs>
  <Slides>15</Slides>
  <Notes>15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4" baseType="lpstr">
      <vt:lpstr>HY견고딕</vt:lpstr>
      <vt:lpstr>HY신명조</vt:lpstr>
      <vt:lpstr>HY헤드라인M</vt:lpstr>
      <vt:lpstr>굴림</vt:lpstr>
      <vt:lpstr>맑은 고딕</vt:lpstr>
      <vt:lpstr>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Windows 사용자</cp:lastModifiedBy>
  <cp:revision>1197</cp:revision>
  <cp:lastPrinted>2022-07-27T05:17:51Z</cp:lastPrinted>
  <dcterms:created xsi:type="dcterms:W3CDTF">2011-10-11T08:37:54Z</dcterms:created>
  <dcterms:modified xsi:type="dcterms:W3CDTF">2022-07-28T02:38:47Z</dcterms:modified>
</cp:coreProperties>
</file>